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8" r:id="rId4"/>
    <p:sldId id="257" r:id="rId5"/>
    <p:sldId id="267" r:id="rId6"/>
    <p:sldId id="258" r:id="rId7"/>
    <p:sldId id="263" r:id="rId8"/>
    <p:sldId id="271" r:id="rId9"/>
    <p:sldId id="265" r:id="rId10"/>
    <p:sldId id="259" r:id="rId11"/>
    <p:sldId id="272" r:id="rId12"/>
    <p:sldId id="260" r:id="rId13"/>
    <p:sldId id="264" r:id="rId14"/>
    <p:sldId id="269" r:id="rId15"/>
    <p:sldId id="261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2818" autoAdjust="0"/>
  </p:normalViewPr>
  <p:slideViewPr>
    <p:cSldViewPr snapToGrid="0">
      <p:cViewPr varScale="1">
        <p:scale>
          <a:sx n="151" d="100"/>
          <a:sy n="151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A2C1-A709-4C91-B7B4-3BE4737BAE6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92571-0117-48ED-8BD5-9DD3857D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19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92571-0117-48ED-8BD5-9DD3857D577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1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13115-1253-4158-A582-177D84D3A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9D544-26F7-4E45-9863-ED527329C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92A38-4B6C-4CC0-A34B-6A60E039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449F6-3CDF-41CA-AC3D-D987A1C2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1D887-2080-4F1F-A3E2-7D3A167F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28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08E7C-510B-4918-B158-23C8FB1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1E6B8A-78EF-4B12-AB1C-119D79BA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581278-6B8D-47F2-BC67-251D29FE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0FB09E-D571-42F8-B08D-44740985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141E6-9781-4C8C-9B13-406A43FB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34AD9E-BCA8-481B-9478-9E054D3C3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D65F61-DEC7-4FFD-A4A1-1E56C7EBD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59F0A-56F6-4D18-B4BB-21A4CAC1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A0FB3-560F-437C-9A08-CC45BD40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0269B-9125-4E72-A8C8-5157DDB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2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595DA-29BF-4EB6-AE76-F3F18256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3909E-ABC7-4BC9-A9D7-DD320B17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17F7D-A2C2-4E96-B439-2B7E8F7B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2B3B2-6A1E-44DA-AB4F-7ABD708D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B2DDF-5B55-4891-BE97-DE39C892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54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0DC65-A00A-4D29-9B14-47F73F8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B9C79F-8C5C-47CC-8D9F-DE4BE5D3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CBEC5-E9D7-4CEA-AA05-2CE1F4FD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D3303E-1495-42F5-895B-5FCFF9AB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1F986-B145-4978-8CE5-D18E6882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9A9AE-C45D-40A0-8EC5-E8C2D8A4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72790F-4195-406C-A1DC-951F2DB9A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85D35F-7954-4FDB-94A6-0A5165BBE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BF3ECF-B26F-41A0-88A5-1EA0ED25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0EE593-57A9-4711-B485-6940B03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771E16-2202-477E-ACBD-97D81C5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39F18-29A1-4C84-92EF-8105A093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1C50B8-CC98-4BCD-AB70-D9B91C503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A068A8-2C18-4B0F-96F3-F319DD27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B31286-2C3F-4B6B-B4F2-59E9DA91D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777A77-FAEE-4C8C-8878-6565E706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2B472B-936C-439B-B32E-C2D59B36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1E5494-FB9F-44BF-8024-81F76019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2FD0CF2-2241-406F-9891-D1D01EA2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6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CC203-2C68-473D-A8B0-D8E043D7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B11C50-B14D-4B4C-940C-8E9EC870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511A46-1DB2-44DE-9F81-14FA03F2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B6144F-A608-4E60-A4F1-52D19016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9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C1D86B-D264-4CD5-BFE3-E9880434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59FCF3-E6ED-4981-B5E8-FDF476B9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2DEC92-DEB1-4B7C-A273-83EA9A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3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769A5-0CA9-4AD0-8080-C56EF86F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FD48C-06AE-442A-9F63-B18D7133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7B53F4-729E-4895-9441-F8CB2BAED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003F8F-B6F5-4FEB-AE02-4EDB7825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A5224E-548A-46DA-BE34-A8599A83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D1453-AE6E-4FC3-8164-BFC77F60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D8D21-B5ED-4453-95D7-136BB3C7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B7D118-0741-46ED-BD7D-51962C0D3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64B712-A2FC-446C-9457-0465673E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411037-CE29-4AEB-BC19-AD9DAC6F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116545-6E79-4D89-99BE-09F5353F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0BD1C8-2363-4A46-8CF6-42749F75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48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33415-2B25-48C5-925A-13F7FA90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A04957-7885-43FD-8DE9-C7506927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713E4A-9073-41A2-BC10-3FA508FDA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AAAB9-FE22-481C-980A-43397F66870D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FD517-8E4E-43D5-9ED2-EEE845C80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4307FA-551B-4ED3-9CE7-690FE7458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54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24" Type="http://schemas.openxmlformats.org/officeDocument/2006/relationships/image" Target="../media/image46.sv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svg"/><Relationship Id="rId19" Type="http://schemas.openxmlformats.org/officeDocument/2006/relationships/image" Target="../media/image41.pn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Relationship Id="rId22" Type="http://schemas.openxmlformats.org/officeDocument/2006/relationships/image" Target="../media/image4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A6409-41FC-45D5-B3AA-1F93D259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691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Масштабирование вычислительных мощностей автоматизированной системы мониторинга расхода топлива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838FCE-42DE-4D82-846F-484F69FA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3800" y="4873625"/>
            <a:ext cx="6871107" cy="1655762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/>
              <a:t>Выполнил студент гр. М8О-410б-20</a:t>
            </a:r>
            <a:r>
              <a:rPr lang="en-US" dirty="0"/>
              <a:t> </a:t>
            </a:r>
            <a:r>
              <a:rPr lang="ru-RU" dirty="0"/>
              <a:t>Забелин Никита Алексеевич</a:t>
            </a:r>
          </a:p>
          <a:p>
            <a:pPr algn="l"/>
            <a:r>
              <a:rPr lang="ru-RU" dirty="0"/>
              <a:t>Научный руководитель</a:t>
            </a:r>
            <a:r>
              <a:rPr lang="en-US" dirty="0"/>
              <a:t>:</a:t>
            </a:r>
          </a:p>
          <a:p>
            <a:pPr algn="l"/>
            <a:r>
              <a:rPr lang="ru-RU" dirty="0"/>
              <a:t>д.т.н., проф. каф. 806 Чернова Татьяна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9849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713C2-2CC5-4530-9F81-E74C1EFE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A60F72-9D9E-431B-AB80-4668CBF9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800"/>
            <a:ext cx="9480550" cy="41322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 основе анализа задач балансировки нагрузки в распределенных вычислительных системах спроектирована, реализована в виде программного модуля и размещена в облачном сервисе автоматизированная вычислительная система мониторинга и контроля расхода топлива на примере топливо-снабжающей организации.</a:t>
            </a:r>
            <a:endParaRPr lang="en-US" dirty="0"/>
          </a:p>
          <a:p>
            <a:r>
              <a:rPr lang="ru-RU" dirty="0"/>
              <a:t>В результате работы программного модуля продемонстрированы опции облачной платформы по горизонтальному масштабированию приложения. Показано, что результаты балансировки существенно зависят от колебаний интенсивности входного потока запросов.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E8719F-2ECE-EE05-0388-B364D318A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650" y="241300"/>
            <a:ext cx="1758950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6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D0907-2794-F529-C70D-F0DAE219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</a:t>
            </a:r>
            <a:r>
              <a:rPr lang="en-US" dirty="0"/>
              <a:t>Web-</a:t>
            </a:r>
            <a:r>
              <a:rPr lang="ru-RU" dirty="0"/>
              <a:t>консоли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4A66BA-767D-4435-81F2-6FDB54964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23" y="1690688"/>
            <a:ext cx="6911277" cy="492927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12FD1F-F46F-C7E7-5A98-409F6A406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4300" y="427831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6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F4E3-A826-45F6-AEED-43A21C74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  <a:r>
              <a:rPr lang="en-US" dirty="0"/>
              <a:t> </a:t>
            </a:r>
            <a:r>
              <a:rPr lang="ru-RU" dirty="0"/>
              <a:t>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7244A-50C3-4FD7-97A2-B5CE43B8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Язык программирования</a:t>
            </a:r>
            <a:r>
              <a:rPr lang="en-US" dirty="0"/>
              <a:t> Python3.1</a:t>
            </a:r>
            <a:r>
              <a:rPr lang="ru-RU" dirty="0"/>
              <a:t>2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Облачная платформа</a:t>
            </a:r>
            <a:r>
              <a:rPr lang="en-US" dirty="0"/>
              <a:t> Yandex Cloud;</a:t>
            </a:r>
            <a:endParaRPr lang="ru-RU" i="1" dirty="0">
              <a:highlight>
                <a:srgbClr val="FFFF00"/>
              </a:highlight>
            </a:endParaRPr>
          </a:p>
          <a:p>
            <a:r>
              <a:rPr lang="en-US" dirty="0"/>
              <a:t>Kubernetes; </a:t>
            </a:r>
          </a:p>
          <a:p>
            <a:r>
              <a:rPr lang="en-US" dirty="0"/>
              <a:t>Docker;</a:t>
            </a:r>
          </a:p>
          <a:p>
            <a:r>
              <a:rPr lang="en-US" dirty="0"/>
              <a:t>Prometheus.</a:t>
            </a:r>
          </a:p>
          <a:p>
            <a:r>
              <a:rPr lang="en-US" dirty="0"/>
              <a:t>MUI;</a:t>
            </a:r>
          </a:p>
          <a:p>
            <a:r>
              <a:rPr lang="en-US" dirty="0" err="1"/>
              <a:t>NextJS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TypeScript;</a:t>
            </a:r>
          </a:p>
          <a:p>
            <a:r>
              <a:rPr lang="en-US" dirty="0"/>
              <a:t>Yarn;</a:t>
            </a:r>
          </a:p>
          <a:p>
            <a:r>
              <a:rPr lang="en-US" dirty="0"/>
              <a:t>Nginx.</a:t>
            </a:r>
          </a:p>
          <a:p>
            <a:endParaRPr lang="ru-RU" dirty="0"/>
          </a:p>
        </p:txBody>
      </p:sp>
      <p:sp>
        <p:nvSpPr>
          <p:cNvPr id="4" name="AutoShape 2" descr="File:C-sharplogo">
            <a:extLst>
              <a:ext uri="{FF2B5EF4-FFF2-40B4-BE49-F238E27FC236}">
                <a16:creationId xmlns:a16="http://schemas.microsoft.com/office/drawing/2014/main" id="{194C774E-43FC-72E0-5533-B97429DE8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71AA61-93EE-6FB1-D4DA-18B3E43EC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2080" y="2170123"/>
            <a:ext cx="2689801" cy="4022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EF2C5C-DB14-8E1C-3465-E44B3661E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7173" y="1825626"/>
            <a:ext cx="313832" cy="3138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C66C89-5063-5431-0B27-F88737309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2080" y="2603003"/>
            <a:ext cx="337990" cy="3379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4A03FE-B6E4-D0D0-10D5-23FD2F5FB5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77173" y="4166545"/>
            <a:ext cx="304801" cy="30480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079D645-29E9-2972-5A74-C913EB28C6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86205" y="3376665"/>
            <a:ext cx="304800" cy="3048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E59A1E-B21E-F900-0B80-2DB3DE372D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82080" y="2988806"/>
            <a:ext cx="337990" cy="33799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41E23F6-9BAB-6FCB-4806-8D05FEC594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82080" y="3811876"/>
            <a:ext cx="312213" cy="31221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B4B29B2-AFC8-8CCD-0926-D6001206F3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77173" y="5384684"/>
            <a:ext cx="362082" cy="3620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6B246F-7FCE-FDBE-1ED7-E8BF898074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86205" y="4602216"/>
            <a:ext cx="312214" cy="3122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D1446C-5E3C-4400-CDDA-71CE05208C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86205" y="4963838"/>
            <a:ext cx="365125" cy="3651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C88D755-62F7-6454-04BF-132084EF6BA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091738" y="365124"/>
            <a:ext cx="13255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73A97-C98A-41DD-9582-D52F421B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D81CB-F304-445E-8C48-0481F007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090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Использование облачных технологий существенно упрощает развертывание и сопровождение динамически </a:t>
            </a:r>
            <a:r>
              <a:rPr lang="ru-RU" dirty="0" err="1"/>
              <a:t>масштабирующихся</a:t>
            </a:r>
            <a:r>
              <a:rPr lang="ru-RU" dirty="0"/>
              <a:t> программных систем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Использование контролирующего модуля позволит экономить средства, выделенные на эксплуатацию полезной нагрузки, за счет оптимизация выделенных на нее мощностей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Открытый исходный код предоставляет возможность дальнейшей модификации и развития сторонними разработчиками.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Главным преимуществом использования решения является значительная экономия средств в течение всего срока использования программной и системы, и, что немаловажно, существенного уменьшения репутационных рисков, вызываемых отказом обслуживания пользователей, в следствие перегрузки системы.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03A11D-A695-66FD-6837-045EF3771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9043" y="365125"/>
            <a:ext cx="1360488" cy="13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5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11FEF-80D5-7432-2E78-CC31815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6BBE1-1025-67DC-1624-999BC854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highlight>
                  <a:srgbClr val="FFFFFF"/>
                </a:highlight>
              </a:rPr>
              <a:t>Забелин Н.А. МАСШТАБИРОВАНИЕ ВЫЧИСЛИТЕЛЬНЫХ МОЩНОСТЕЙ РАСПРЕДЕЛЕННОЙ АВТОМАТИЗИРОВАННОЙ СИСТЕМЫ МОНИТОРИНГА РАСХОДА ТОПЛИВА В ТРАНСПОРТНОЙ КОМПАНИИ // CLXXXVIII Международная научно-практическая конференция «Научное сообщество студентов: МЕЖДИСЦИПЛИНАРНЫЕ ИССЛЕДОВАНИЯ». - Новосибирск, 2024.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D27CAF-3CD1-13A6-4988-8E7663B71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37" y="230188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3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7B2D2-55D1-486E-B068-65B49766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D51D6-7F73-468C-A907-BC80DD2E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8300" cy="4351338"/>
          </a:xfrm>
        </p:spPr>
        <p:txBody>
          <a:bodyPr>
            <a:normAutofit/>
          </a:bodyPr>
          <a:lstStyle/>
          <a:p>
            <a:r>
              <a:rPr lang="ru-RU" dirty="0"/>
              <a:t>С.Б. Беневоленский, Т.А. Чернова, А.В. Карпов. Модельный анализ функционирования коммуникационного сервера в распределенной системе непрерывного мониторинга состояния сложных технических объектов. "Фундаментальные исследования" №12, 2010 г. - с. 66-72.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Вагнер, Билл С# Эффективное программирование / Билл Вагнер. - М.: ЛОРИ, </a:t>
            </a:r>
            <a:r>
              <a:rPr lang="ru-RU" i="0" dirty="0">
                <a:effectLst/>
              </a:rPr>
              <a:t>2021</a:t>
            </a:r>
            <a:r>
              <a:rPr lang="ru-RU" i="0" dirty="0">
                <a:solidFill>
                  <a:srgbClr val="000000"/>
                </a:solidFill>
                <a:effectLst/>
              </a:rPr>
              <a:t>. </a:t>
            </a:r>
            <a:r>
              <a:rPr lang="ru-RU" b="0" i="0" dirty="0">
                <a:solidFill>
                  <a:srgbClr val="000000"/>
                </a:solidFill>
                <a:effectLst/>
              </a:rPr>
              <a:t>- 320 c.</a:t>
            </a:r>
          </a:p>
          <a:p>
            <a:r>
              <a:rPr lang="ru-RU" dirty="0" err="1"/>
              <a:t>Фленов</a:t>
            </a:r>
            <a:r>
              <a:rPr lang="ru-RU" dirty="0"/>
              <a:t>, Михаил Библия C# / Михаил </a:t>
            </a:r>
            <a:r>
              <a:rPr lang="ru-RU" dirty="0" err="1"/>
              <a:t>Фленов</a:t>
            </a:r>
            <a:r>
              <a:rPr lang="ru-RU" dirty="0"/>
              <a:t>. - М.: БХВ-Петербург, 2021. - 560 c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90A92C-B0A4-BCF3-DCBD-CA3071FB5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37" y="317498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CA516-56DA-C840-3666-FC6566FE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1350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689A5-8A1E-5A77-1573-317D7FCD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089FE-E278-1012-68FD-0AFEFFFE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Использование облачной платформы для развертывания программной системы позволит избежать снижения эффективности или отказа системы при ее перегрузке, сберечь средства на избыточную мощность при недогрузке.</a:t>
            </a:r>
          </a:p>
          <a:p>
            <a:r>
              <a:rPr lang="ru-RU" dirty="0"/>
              <a:t>Уход от локальных решений позволит заблаговременно позаботиться о дальнейшей поддержке программного продукта, его гибкости и значительной экономии средств на длительном промежутке времени.</a:t>
            </a:r>
          </a:p>
          <a:p>
            <a:r>
              <a:rPr lang="ru-RU" dirty="0"/>
              <a:t>Существующие на данный момент системы автоматизированного контроля не распространяются как открытый программный код и не все имеют возможность гибко-настраиваемого </a:t>
            </a:r>
            <a:r>
              <a:rPr lang="ru-RU" dirty="0" err="1"/>
              <a:t>автомасштабирования</a:t>
            </a:r>
            <a:r>
              <a:rPr lang="ru-RU" dirty="0"/>
              <a:t>, что усложняет их использование и применимость в конкретных случаях.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4E245B-DD87-A341-4232-7A2939E2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475" y="365125"/>
            <a:ext cx="1171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39105-4734-C79F-98D3-443B625B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системы контроля </a:t>
            </a:r>
            <a:br>
              <a:rPr lang="ru-RU" dirty="0"/>
            </a:br>
            <a:r>
              <a:rPr lang="ru-RU" dirty="0"/>
              <a:t>расхода топлива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29FA725-B0D6-8EAE-9EAF-EF506C1EDC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30" y="1965325"/>
            <a:ext cx="68274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079364-CBF8-C6E8-ED96-118A459C5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H="1" flipV="1">
            <a:off x="10299700" y="365125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6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9050E-51EF-4C5A-AEFA-7D4B8AC5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9F16A-5038-4775-A1C8-24AF525B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Развёртывание в облачном сервисе  распределенной вычислительной системы, и обеспечение ее отказоустойчивости при изменении интенсивности и объёма информационного потока, применяя оптимизацию используемых аппаратных ресурсов.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873488-C73A-E685-D9E3-D16A4F3CF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0018" y="365125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4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C5489-4FAE-1C7C-CE92-E6C253C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/>
              <a:t>Схема работы решения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607063-410B-578F-5830-44DFEE45A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56" y="1325562"/>
            <a:ext cx="5661462" cy="505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A52093-121D-10A6-6FA2-B6F8014BD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4379" y="359669"/>
            <a:ext cx="1229420" cy="12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7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753A1-B2A4-4AF7-9C49-D5706B34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ru-RU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C7ECA-5427-400E-B749-46430B40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50" y="202247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Сравнительный анализ эффективности работы существующих автоматизированных систем мониторинга расхода топлива при существенном изменении объёма и характера нагрузки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Установление зависимости стабильности функционирования серверного узла распределенной вычислительной системы и его состояния от входных параметров и определение оптимальной вычислительной мощности при заданной нагрузке;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Обеспечение оптимального распределения нагрузки  на сервера распределенной вычислительной системы (РИВС) при условии изменения характера и интенсивности входящего потока заявок с помощью разработанного программного модуля;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Проведение нагрузочного тестирования разработанной системы и оценка полученных показателей эффективности.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46070A-8DE5-859F-76C2-34A1E85EF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7618" y="365125"/>
            <a:ext cx="1546225" cy="15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402ED-61D8-4BA7-9EED-763FD239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97166-A9D4-4E90-8133-9C587302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r>
              <a:rPr lang="ru-RU" dirty="0"/>
              <a:t>Сравнительный анализ решений потенциальных облачных платформ для развертывания системы</a:t>
            </a:r>
            <a:r>
              <a:rPr lang="en-US" dirty="0"/>
              <a:t>;</a:t>
            </a:r>
          </a:p>
          <a:p>
            <a:r>
              <a:rPr lang="ru-RU" dirty="0"/>
              <a:t>Проектирование архитектуры разрабатываемой системы</a:t>
            </a:r>
            <a:r>
              <a:rPr lang="en-US" dirty="0"/>
              <a:t>;</a:t>
            </a:r>
          </a:p>
          <a:p>
            <a:r>
              <a:rPr lang="ru-RU" dirty="0"/>
              <a:t>Реализация программной системы</a:t>
            </a:r>
            <a:r>
              <a:rPr lang="en-US" dirty="0"/>
              <a:t>;</a:t>
            </a:r>
          </a:p>
          <a:p>
            <a:r>
              <a:rPr lang="ru-RU" dirty="0"/>
              <a:t>Размещение решения в облаке</a:t>
            </a:r>
            <a:r>
              <a:rPr lang="en-US" dirty="0"/>
              <a:t>;</a:t>
            </a:r>
          </a:p>
          <a:p>
            <a:r>
              <a:rPr lang="ru-RU" dirty="0"/>
              <a:t>Проведение стресс-тестов и демонстрация возможностей масштабирования приложения.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BAA15E-2F6B-4057-FCC7-4A6501AE8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100" y="365125"/>
            <a:ext cx="1441450" cy="1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0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97740-A762-CEBE-8929-770AAE5E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E511A-02A7-7742-2863-E53CD957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исчерпывающего понимания сути решения необходимо понимать, что такое динамическое масштабирование. Под подразумевается свойство системы регулировать ресурсы, не требуя оперативного вмешательства пользователя.</a:t>
            </a:r>
          </a:p>
          <a:p>
            <a:r>
              <a:rPr lang="ru-RU" dirty="0"/>
              <a:t>Выделяют два вида</a:t>
            </a:r>
            <a:r>
              <a:rPr lang="en-US" dirty="0"/>
              <a:t>: </a:t>
            </a:r>
            <a:r>
              <a:rPr lang="ru-RU" dirty="0"/>
              <a:t>вертикальное и горизонтальное.</a:t>
            </a:r>
          </a:p>
          <a:p>
            <a:r>
              <a:rPr lang="ru-RU" dirty="0"/>
              <a:t>Мы будем рассматривать только второй, вариант, который из себя представляет наращивание количества рабочих мощностей, а не их качество, как в первом варианте.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90BAED-742B-AAC8-F83E-8C89E4D78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5550" y="252413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049E8F-F823-4CC3-8EE6-E4C351AB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41" y="27947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Графическая иллюстрация</a:t>
            </a:r>
            <a:br>
              <a:rPr lang="ru-RU" sz="4000" dirty="0"/>
            </a:br>
            <a:r>
              <a:rPr lang="ru-RU" sz="4000" dirty="0"/>
              <a:t>горизонтального масштабирования</a:t>
            </a:r>
          </a:p>
        </p:txBody>
      </p:sp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1F075694-75E0-541A-9A11-07BC22F0F8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54" y="1955800"/>
            <a:ext cx="4810196" cy="4532313"/>
          </a:xfr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9AE4102-45D9-2E90-3AA9-AA8A03230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1216" y="285300"/>
            <a:ext cx="1319734" cy="13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596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647</Words>
  <Application>Microsoft Office PowerPoint</Application>
  <PresentationFormat>Широкоэкранный</PresentationFormat>
  <Paragraphs>57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Масштабирование вычислительных мощностей автоматизированной системы мониторинга расхода топлива</vt:lpstr>
      <vt:lpstr>Актуальность</vt:lpstr>
      <vt:lpstr>Устройство системы контроля  расхода топлива</vt:lpstr>
      <vt:lpstr>Цель</vt:lpstr>
      <vt:lpstr>Схема работы решения</vt:lpstr>
      <vt:lpstr>Задачи</vt:lpstr>
      <vt:lpstr>Этапы разработки</vt:lpstr>
      <vt:lpstr>Динамическое масштабирование</vt:lpstr>
      <vt:lpstr>Графическая иллюстрация горизонтального масштабирования</vt:lpstr>
      <vt:lpstr>Образ результата</vt:lpstr>
      <vt:lpstr>Внешний вид Web-консоли</vt:lpstr>
      <vt:lpstr>Стек технологий</vt:lpstr>
      <vt:lpstr>Выводы</vt:lpstr>
      <vt:lpstr>Апробация</vt:lpstr>
      <vt:lpstr>Источники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Масштабирование вычислительных мощностей (возможностей) автоматизированной системы мониторинга расхода топлива.</dc:title>
  <dc:creator>Nikita Zabelin</dc:creator>
  <cp:lastModifiedBy>Никита Забелин</cp:lastModifiedBy>
  <cp:revision>31</cp:revision>
  <dcterms:created xsi:type="dcterms:W3CDTF">2023-11-08T09:32:42Z</dcterms:created>
  <dcterms:modified xsi:type="dcterms:W3CDTF">2024-05-22T10:06:21Z</dcterms:modified>
</cp:coreProperties>
</file>