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6" r:id="rId5"/>
    <p:sldId id="258" r:id="rId6"/>
    <p:sldId id="263" r:id="rId7"/>
    <p:sldId id="259" r:id="rId8"/>
    <p:sldId id="265" r:id="rId9"/>
    <p:sldId id="260" r:id="rId10"/>
    <p:sldId id="264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2818" autoAdjust="0"/>
  </p:normalViewPr>
  <p:slideViewPr>
    <p:cSldViewPr snapToGrid="0">
      <p:cViewPr varScale="1">
        <p:scale>
          <a:sx n="151" d="100"/>
          <a:sy n="151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2C1-A709-4C91-B7B4-3BE4737BAE6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92571-0117-48ED-8BD5-9DD3857D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92571-0117-48ED-8BD5-9DD3857D57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13115-1253-4158-A582-177D84D3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9D544-26F7-4E45-9863-ED527329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2A38-4B6C-4CC0-A34B-6A60E039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449F6-3CDF-41CA-AC3D-D987A1C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1D887-2080-4F1F-A3E2-7D3A167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08E7C-510B-4918-B158-23C8FB1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E6B8A-78EF-4B12-AB1C-119D79BA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81278-6B8D-47F2-BC67-251D29F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FB09E-D571-42F8-B08D-4474098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141E6-9781-4C8C-9B13-406A43F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34AD9E-BCA8-481B-9478-9E054D3C3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D65F61-DEC7-4FFD-A4A1-1E56C7EB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59F0A-56F6-4D18-B4BB-21A4CAC1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A0FB3-560F-437C-9A08-CC45BD40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0269B-9125-4E72-A8C8-5157DDB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595DA-29BF-4EB6-AE76-F3F1825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3909E-ABC7-4BC9-A9D7-DD320B17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17F7D-A2C2-4E96-B439-2B7E8F7B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B3B2-6A1E-44DA-AB4F-7ABD708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2DDF-5B55-4891-BE97-DE39C892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DC65-A00A-4D29-9B14-47F73F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B9C79F-8C5C-47CC-8D9F-DE4BE5D3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CBEC5-E9D7-4CEA-AA05-2CE1F4F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3303E-1495-42F5-895B-5FCFF9A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F986-B145-4978-8CE5-D18E688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A9AE-C45D-40A0-8EC5-E8C2D8A4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2790F-4195-406C-A1DC-951F2DB9A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5D35F-7954-4FDB-94A6-0A5165BB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F3ECF-B26F-41A0-88A5-1EA0ED25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EE593-57A9-4711-B485-6940B0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71E16-2202-477E-ACBD-97D81C5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39F18-29A1-4C84-92EF-8105A093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C50B8-CC98-4BCD-AB70-D9B91C50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A068A8-2C18-4B0F-96F3-F319DD27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B31286-2C3F-4B6B-B4F2-59E9DA91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77A77-FAEE-4C8C-8878-6565E706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2B472B-936C-439B-B32E-C2D59B36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1E5494-FB9F-44BF-8024-81F7601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FD0CF2-2241-406F-9891-D1D01EA2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CC203-2C68-473D-A8B0-D8E043D7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B11C50-B14D-4B4C-940C-8E9EC870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511A46-1DB2-44DE-9F81-14FA03F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B6144F-A608-4E60-A4F1-52D19016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C1D86B-D264-4CD5-BFE3-E988043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59FCF3-E6ED-4981-B5E8-FDF476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2DEC92-DEB1-4B7C-A273-83EA9A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769A5-0CA9-4AD0-8080-C56EF86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FD48C-06AE-442A-9F63-B18D7133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7B53F4-729E-4895-9441-F8CB2BAE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003F8F-B6F5-4FEB-AE02-4EDB7825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5224E-548A-46DA-BE34-A8599A83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D1453-AE6E-4FC3-8164-BFC77F60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D8D21-B5ED-4453-95D7-136BB3C7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B7D118-0741-46ED-BD7D-51962C0D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4B712-A2FC-446C-9457-0465673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11037-CE29-4AEB-BC19-AD9DAC6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16545-6E79-4D89-99BE-09F5353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BD1C8-2363-4A46-8CF6-42749F75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33415-2B25-48C5-925A-13F7FA9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A04957-7885-43FD-8DE9-C7506927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13E4A-9073-41A2-BC10-3FA508FD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AAB9-FE22-481C-980A-43397F66870D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FD517-8E4E-43D5-9ED2-EEE845C8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307FA-551B-4ED3-9CE7-690FE745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6409-41FC-45D5-B3AA-1F93D259F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Масштабирование вычислительных мощностей распределенной автоматизированной системы мониторинга расхода топлива в транспортной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38FCE-42DE-4D82-846F-484F69F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0157" y="4079875"/>
            <a:ext cx="4572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Забелин Никита Алексеевич</a:t>
            </a:r>
          </a:p>
          <a:p>
            <a:pPr algn="l"/>
            <a:r>
              <a:rPr lang="ru-RU" dirty="0"/>
              <a:t>М8О-410б-20</a:t>
            </a:r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Чернова Татьяна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9849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73A97-C98A-41DD-9582-D52F42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D81CB-F304-445E-8C48-0481F007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Рассматривая работу программного модуля на практическом примере функционирования автоматизированной системы мониторинга расхода топлива, можем видеть что при перегрузке система наращивает свои мощности и продолжает работать в штатном режиме, а в случае недогруза, уменьшает их, что обеспечивает оптимальное количество рабочих узлов. Это экономит ресурсы и, следственно, затраты на них.</a:t>
            </a:r>
          </a:p>
        </p:txBody>
      </p:sp>
    </p:spTree>
    <p:extLst>
      <p:ext uri="{BB962C8B-B14F-4D97-AF65-F5344CB8AC3E}">
        <p14:creationId xmlns:p14="http://schemas.microsoft.com/office/powerpoint/2010/main" val="37611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B2D2-55D1-486E-B068-65B49766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D51D6-7F73-468C-A907-BC80DD2E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С.Б. Беневоленский, Т.А. Чернова, А.В. Карпов. Модельный анализ функционирования коммуникационного сервера в распределенной системе непрерывного мониторинга состояния сложных технических объектов. "Фундаментальные исследования" №12, 2010 г. - с. 66-72.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Вагнер, Билл С# Эффективное программирование / Билл Вагнер. - М.: ЛОРИ, </a:t>
            </a:r>
            <a:r>
              <a:rPr lang="ru-RU" i="0" dirty="0">
                <a:effectLst/>
              </a:rPr>
              <a:t>2021</a:t>
            </a:r>
            <a:r>
              <a:rPr lang="ru-RU" i="0" dirty="0">
                <a:solidFill>
                  <a:srgbClr val="000000"/>
                </a:solidFill>
                <a:effectLst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- 320 c.</a:t>
            </a:r>
          </a:p>
          <a:p>
            <a:r>
              <a:rPr lang="ru-RU" dirty="0" err="1"/>
              <a:t>Фленов</a:t>
            </a:r>
            <a:r>
              <a:rPr lang="ru-RU" dirty="0"/>
              <a:t>, Михаил Библия C# / Михаил </a:t>
            </a:r>
            <a:r>
              <a:rPr lang="ru-RU" dirty="0" err="1"/>
              <a:t>Фленов</a:t>
            </a:r>
            <a:r>
              <a:rPr lang="ru-RU" dirty="0"/>
              <a:t>. - М.: БХВ-Петербург, 2021. - 560 c</a:t>
            </a:r>
          </a:p>
        </p:txBody>
      </p:sp>
    </p:spTree>
    <p:extLst>
      <p:ext uri="{BB962C8B-B14F-4D97-AF65-F5344CB8AC3E}">
        <p14:creationId xmlns:p14="http://schemas.microsoft.com/office/powerpoint/2010/main" val="327825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89A5-8A1E-5A77-1573-317D7FCD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089FE-E278-1012-68FD-0AFEFFFE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облачной платформы для развертывания программного модуля позволит избежать остановки или поломки системы при ее перегрузке, сберечь средства на избыточную мощность при недогрузке, а также позволит заблаговременно позаботиться о дальнейшей поддержке программного продукта, его гибкости и значительной экономии средств на длительном промежутке времени.</a:t>
            </a:r>
          </a:p>
          <a:p>
            <a:r>
              <a:rPr lang="ru-RU" dirty="0"/>
              <a:t>Существующие на данный момент системы автоматизированного контроля не распространяются как открытый программный код и не все имеют возможность гибко-настраиваемого </a:t>
            </a:r>
            <a:r>
              <a:rPr lang="ru-RU" dirty="0" err="1"/>
              <a:t>автомасштабирования</a:t>
            </a:r>
            <a:r>
              <a:rPr lang="ru-RU" dirty="0"/>
              <a:t>, что усложняет их использование и применимость в конкретных случаях.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4E245B-DD87-A341-4232-7A2939E2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0300" y="365125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9050E-51EF-4C5A-AEFA-7D4B8AC5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9F16A-5038-4775-A1C8-24AF525B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Развёртывание в облачном сервисе  распределенной вычислительной системы, обеспечение отказоустойчивости при изменении интенсивности и объёма информационного потока, оптимизируя вычислительную мощность  используемых аппаратных ресурсов.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73488-C73A-E685-D9E3-D16A4F3C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800" y="2341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86CF9-39EF-4F51-8F24-3A88A779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ru-RU" sz="3600" b="1" dirty="0"/>
              <a:t>Иллюстрация предметной области функционирования автоматизированной системы</a:t>
            </a:r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FA66BE28-3344-42FD-9C7F-23FA079E10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459832"/>
            <a:ext cx="10515600" cy="51495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43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753A1-B2A4-4AF7-9C49-D5706B34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C7ECA-5427-400E-B749-46430B40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Сравнительный анализ эффективности работы существующих автоматизированных систем мониторинга расхода топлива при существенном изменении объёма и характера нагрузки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Установление зависимости стабильности функционирования серверного узла распределенной вычислительной системы и его состояния от входных параметров и определение оптимальной вычислительной мощности при заданной нагрузке;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Обеспечение оптимального распределения нагрузки  на сервера распределенной вычислительной системы (РИВС) при условии изменения характера и интенсивности входящего потока заявок с помощью разработанного программного модуля;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Проведение нагрузочного тестирования разработанной системы и оценка полученных показателей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933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402ED-61D8-4BA7-9EED-763FD23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97166-A9D4-4E90-8133-9C587302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Сравнительный анализ решений потенциальных облачных платформ для развертывания системы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архитектуры разрабатываемой системы</a:t>
            </a:r>
            <a:r>
              <a:rPr lang="en-US" dirty="0"/>
              <a:t>;</a:t>
            </a:r>
          </a:p>
          <a:p>
            <a:r>
              <a:rPr lang="ru-RU" dirty="0"/>
              <a:t>Реализация программного модуля</a:t>
            </a:r>
            <a:r>
              <a:rPr lang="en-US" dirty="0"/>
              <a:t>;</a:t>
            </a:r>
          </a:p>
          <a:p>
            <a:r>
              <a:rPr lang="ru-RU" dirty="0"/>
              <a:t>Размещение решения в облаке</a:t>
            </a:r>
            <a:r>
              <a:rPr lang="en-US" dirty="0"/>
              <a:t>;</a:t>
            </a:r>
          </a:p>
          <a:p>
            <a:r>
              <a:rPr lang="ru-RU" dirty="0"/>
              <a:t>Проведение стресс-тестов и демонстрация возможностей масштабирования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1055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13C2-2CC5-4530-9F81-E74C1EF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60F72-9D9E-431B-AB80-4668CBF9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основе анализа задач балансировки нагрузки в распределенных вычислительных системах спроектирована, реализована в виде программного модуля и размещена в облачном сервисе автоматизированная вычислительная система мониторинга и контроля расхода топлива на примере топливо-снабжающей организации.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результате работы программного модуля продемонстрированы опции облачной платформы по горизонтальному масштабированию приложения. Показано, что результаты балансировки существенно зависят от колебаний интенсивности входного потока запросов.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76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049E8F-F823-4CC3-8EE6-E4C351AB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Графическая иллюстрация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910E3A-DE2A-4494-A61E-B2D946BB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138" y="1856759"/>
            <a:ext cx="5181600" cy="4351338"/>
          </a:xfrm>
        </p:spPr>
        <p:txBody>
          <a:bodyPr/>
          <a:lstStyle/>
          <a:p>
            <a:pPr algn="ctr"/>
            <a:r>
              <a:rPr lang="ru-RU" dirty="0"/>
              <a:t>Высокая нагрузка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A1E164-C2B5-48C1-B193-DFAD0071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367" y="1831329"/>
            <a:ext cx="5181600" cy="4351338"/>
          </a:xfrm>
        </p:spPr>
        <p:txBody>
          <a:bodyPr/>
          <a:lstStyle/>
          <a:p>
            <a:pPr algn="ctr"/>
            <a:r>
              <a:rPr lang="ru-RU" dirty="0"/>
              <a:t>Низкая нагрузка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A40115-B26E-4331-A970-E087A4466FC9}"/>
              </a:ext>
            </a:extLst>
          </p:cNvPr>
          <p:cNvSpPr/>
          <p:nvPr/>
        </p:nvSpPr>
        <p:spPr>
          <a:xfrm>
            <a:off x="1658694" y="3378809"/>
            <a:ext cx="4772487" cy="188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555293-72CF-4D88-980C-43EE45B61177}"/>
              </a:ext>
            </a:extLst>
          </p:cNvPr>
          <p:cNvSpPr/>
          <p:nvPr/>
        </p:nvSpPr>
        <p:spPr>
          <a:xfrm>
            <a:off x="1853888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E5B02DE-6029-4398-9DA3-45A789A23974}"/>
              </a:ext>
            </a:extLst>
          </p:cNvPr>
          <p:cNvSpPr/>
          <p:nvPr/>
        </p:nvSpPr>
        <p:spPr>
          <a:xfrm>
            <a:off x="2972359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9BFC55-4DFB-4B56-8C1B-0506399ABB3C}"/>
              </a:ext>
            </a:extLst>
          </p:cNvPr>
          <p:cNvSpPr/>
          <p:nvPr/>
        </p:nvSpPr>
        <p:spPr>
          <a:xfrm>
            <a:off x="4140557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C043FA-6983-445D-8FEB-37D22BA2EE6F}"/>
              </a:ext>
            </a:extLst>
          </p:cNvPr>
          <p:cNvSpPr/>
          <p:nvPr/>
        </p:nvSpPr>
        <p:spPr>
          <a:xfrm>
            <a:off x="5268391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149A15-3FD1-43FB-8913-0C13564DEF99}"/>
              </a:ext>
            </a:extLst>
          </p:cNvPr>
          <p:cNvSpPr/>
          <p:nvPr/>
        </p:nvSpPr>
        <p:spPr>
          <a:xfrm>
            <a:off x="7136924" y="3353379"/>
            <a:ext cx="4772487" cy="188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395E2F-AF02-42E2-ACD5-AA66B0EE5D2C}"/>
              </a:ext>
            </a:extLst>
          </p:cNvPr>
          <p:cNvSpPr/>
          <p:nvPr/>
        </p:nvSpPr>
        <p:spPr>
          <a:xfrm>
            <a:off x="7693463" y="390783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8906C3-E031-42A8-A410-430C3322247D}"/>
              </a:ext>
            </a:extLst>
          </p:cNvPr>
          <p:cNvSpPr/>
          <p:nvPr/>
        </p:nvSpPr>
        <p:spPr>
          <a:xfrm>
            <a:off x="10518714" y="3923055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02E66A67-E80A-48A5-91B2-A9084432D2C7}"/>
              </a:ext>
            </a:extLst>
          </p:cNvPr>
          <p:cNvSpPr/>
          <p:nvPr/>
        </p:nvSpPr>
        <p:spPr>
          <a:xfrm>
            <a:off x="3617560" y="2419227"/>
            <a:ext cx="854753" cy="959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1B4DEC0C-BF30-4E95-9033-1BEBBA252D37}"/>
              </a:ext>
            </a:extLst>
          </p:cNvPr>
          <p:cNvSpPr/>
          <p:nvPr/>
        </p:nvSpPr>
        <p:spPr>
          <a:xfrm>
            <a:off x="9095790" y="2393796"/>
            <a:ext cx="854753" cy="959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D878BB1-4021-4BE0-AE7F-83855CE29D2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315527" y="3378808"/>
            <a:ext cx="1729410" cy="5544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D4F125-F284-4DA8-A649-5BE044829AE9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3433998" y="3378809"/>
            <a:ext cx="610939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B63C94A-9F9B-4913-9D42-FF9B2E94288B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4044937" y="3378809"/>
            <a:ext cx="557259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FE559AF-9D01-412F-A1AE-6208AC611B15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4044937" y="3378809"/>
            <a:ext cx="1685093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09D645A3-BFBC-47AA-AD57-760DB3F1A42F}"/>
              </a:ext>
            </a:extLst>
          </p:cNvPr>
          <p:cNvSpPr/>
          <p:nvPr/>
        </p:nvSpPr>
        <p:spPr>
          <a:xfrm>
            <a:off x="3514993" y="5197815"/>
            <a:ext cx="1059886" cy="1145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47E1301-194D-4E5B-8C2A-9CF49946EF2D}"/>
              </a:ext>
            </a:extLst>
          </p:cNvPr>
          <p:cNvCxnSpPr>
            <a:stCxn id="9" idx="2"/>
            <a:endCxn id="32" idx="0"/>
          </p:cNvCxnSpPr>
          <p:nvPr/>
        </p:nvCxnSpPr>
        <p:spPr>
          <a:xfrm>
            <a:off x="2315527" y="4705624"/>
            <a:ext cx="1729409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83EFFCF-64A3-4D7B-8188-8870DBC4683F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>
            <a:off x="3433998" y="4705624"/>
            <a:ext cx="610938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E6FB51B-DA68-4271-B2DE-E597B2BF236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4044936" y="4705624"/>
            <a:ext cx="557260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D61C790-77AA-4FC2-86E3-B4F4F3590B15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flipH="1">
            <a:off x="4044936" y="4705624"/>
            <a:ext cx="1685094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Стрелка: вниз 45">
            <a:extLst>
              <a:ext uri="{FF2B5EF4-FFF2-40B4-BE49-F238E27FC236}">
                <a16:creationId xmlns:a16="http://schemas.microsoft.com/office/drawing/2014/main" id="{C07A5B39-E304-4084-A695-52A70E21ADF1}"/>
              </a:ext>
            </a:extLst>
          </p:cNvPr>
          <p:cNvSpPr/>
          <p:nvPr/>
        </p:nvSpPr>
        <p:spPr>
          <a:xfrm>
            <a:off x="8993412" y="5172384"/>
            <a:ext cx="1059886" cy="1145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0C8A367-6647-4935-B462-1361EAC27D97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flipH="1">
            <a:off x="8155102" y="3353379"/>
            <a:ext cx="1368066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F7B1CFE-A796-411D-96F2-66BED0500E2F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9523167" y="3353378"/>
            <a:ext cx="1457186" cy="5696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E3CDC09-C740-4D90-8D46-65AD6AA6058D}"/>
              </a:ext>
            </a:extLst>
          </p:cNvPr>
          <p:cNvCxnSpPr>
            <a:cxnSpLocks/>
            <a:stCxn id="17" idx="2"/>
            <a:endCxn id="46" idx="0"/>
          </p:cNvCxnSpPr>
          <p:nvPr/>
        </p:nvCxnSpPr>
        <p:spPr>
          <a:xfrm>
            <a:off x="8155102" y="4680194"/>
            <a:ext cx="1368253" cy="492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226738E4-D538-4900-ABCD-9060B790BD19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 flipH="1">
            <a:off x="9523355" y="4695413"/>
            <a:ext cx="1456998" cy="476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CBBE0AF-C09D-43DF-87D3-143B2C61DEBA}"/>
              </a:ext>
            </a:extLst>
          </p:cNvPr>
          <p:cNvSpPr txBox="1"/>
          <p:nvPr/>
        </p:nvSpPr>
        <p:spPr>
          <a:xfrm>
            <a:off x="248575" y="2752078"/>
            <a:ext cx="24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Входной поток данных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6A7A89-CBDE-4D39-95DE-9C9EEAA90A9D}"/>
              </a:ext>
            </a:extLst>
          </p:cNvPr>
          <p:cNvSpPr txBox="1"/>
          <p:nvPr/>
        </p:nvSpPr>
        <p:spPr>
          <a:xfrm>
            <a:off x="248574" y="5838765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Выходной поток данных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9520F-D588-4217-BC24-E65833C98CF3}"/>
              </a:ext>
            </a:extLst>
          </p:cNvPr>
          <p:cNvSpPr txBox="1"/>
          <p:nvPr/>
        </p:nvSpPr>
        <p:spPr>
          <a:xfrm>
            <a:off x="248574" y="4109349"/>
            <a:ext cx="12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Узлы РИВС</a:t>
            </a:r>
          </a:p>
        </p:txBody>
      </p:sp>
    </p:spTree>
    <p:extLst>
      <p:ext uri="{BB962C8B-B14F-4D97-AF65-F5344CB8AC3E}">
        <p14:creationId xmlns:p14="http://schemas.microsoft.com/office/powerpoint/2010/main" val="296955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F4E3-A826-45F6-AEED-43A21C74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7244A-50C3-4FD7-97A2-B5CE43B8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 Python3.11;</a:t>
            </a:r>
            <a:endParaRPr lang="ru-RU" dirty="0"/>
          </a:p>
          <a:p>
            <a:r>
              <a:rPr lang="ru-RU" dirty="0"/>
              <a:t>Облачная платформа</a:t>
            </a:r>
            <a:r>
              <a:rPr lang="en-US" dirty="0"/>
              <a:t> Yandex Cloud;</a:t>
            </a:r>
            <a:endParaRPr lang="ru-RU" i="1" dirty="0">
              <a:highlight>
                <a:srgbClr val="FFFF00"/>
              </a:highlight>
            </a:endParaRPr>
          </a:p>
          <a:p>
            <a:r>
              <a:rPr lang="en-US" dirty="0"/>
              <a:t>Kubernetes; </a:t>
            </a:r>
          </a:p>
          <a:p>
            <a:r>
              <a:rPr lang="en-US" dirty="0"/>
              <a:t>Docker;</a:t>
            </a:r>
          </a:p>
          <a:p>
            <a:r>
              <a:rPr lang="en-US" dirty="0"/>
              <a:t>Prometheus.</a:t>
            </a:r>
          </a:p>
          <a:p>
            <a:r>
              <a:rPr lang="en-US" dirty="0"/>
              <a:t>MUI;</a:t>
            </a:r>
          </a:p>
          <a:p>
            <a:r>
              <a:rPr lang="en-US" dirty="0" err="1"/>
              <a:t>NextJS</a:t>
            </a:r>
            <a:r>
              <a:rPr lang="en-US" dirty="0"/>
              <a:t>;</a:t>
            </a:r>
          </a:p>
          <a:p>
            <a:r>
              <a:rPr lang="en-US" dirty="0"/>
              <a:t>Nginx.</a:t>
            </a:r>
          </a:p>
          <a:p>
            <a:endParaRPr lang="ru-RU" dirty="0"/>
          </a:p>
        </p:txBody>
      </p:sp>
      <p:sp>
        <p:nvSpPr>
          <p:cNvPr id="4" name="AutoShape 2" descr="File:C-sharplogo">
            <a:extLst>
              <a:ext uri="{FF2B5EF4-FFF2-40B4-BE49-F238E27FC236}">
                <a16:creationId xmlns:a16="http://schemas.microsoft.com/office/drawing/2014/main" id="{194C774E-43FC-72E0-5533-B97429DE8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71AA61-93EE-6FB1-D4DA-18B3E43E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173" y="2359716"/>
            <a:ext cx="3286027" cy="4913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EF2C5C-DB14-8E1C-3465-E44B3661E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7173" y="1891107"/>
            <a:ext cx="403127" cy="4031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C66C89-5063-5431-0B27-F88737309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8334" y="2916567"/>
            <a:ext cx="403127" cy="4031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4A03FE-B6E4-D0D0-10D5-23FD2F5FB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7173" y="4937574"/>
            <a:ext cx="403127" cy="4031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79D645-29E9-2972-5A74-C913EB28C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8333" y="3881314"/>
            <a:ext cx="391967" cy="3919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E59A1E-B21E-F900-0B80-2DB3DE372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8333" y="3398940"/>
            <a:ext cx="403128" cy="4031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41E23F6-9BAB-6FCB-4806-8D05FEC59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8333" y="4386270"/>
            <a:ext cx="439689" cy="439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4B29B2-AFC8-8CCD-0926-D6001206F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88334" y="5478680"/>
            <a:ext cx="403127" cy="4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9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507</Words>
  <Application>Microsoft Office PowerPoint</Application>
  <PresentationFormat>Широкоэкранный</PresentationFormat>
  <Paragraphs>53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Масштабирование вычислительных мощностей распределенной автоматизированной системы мониторинга расхода топлива в транспортной компании</vt:lpstr>
      <vt:lpstr>Актуальность</vt:lpstr>
      <vt:lpstr>Цель</vt:lpstr>
      <vt:lpstr>Иллюстрация предметной области функционирования автоматизированной системы</vt:lpstr>
      <vt:lpstr>Задачи</vt:lpstr>
      <vt:lpstr>Этапы разработки</vt:lpstr>
      <vt:lpstr>Образ результата</vt:lpstr>
      <vt:lpstr>Графическая иллюстрация</vt:lpstr>
      <vt:lpstr>Стек</vt:lpstr>
      <vt:lpstr>Выводы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Масштабирование вычислительных мощностей (возможностей) автоматизированной системы мониторинга расхода топлива.</dc:title>
  <dc:creator>Nikita Zabelin</dc:creator>
  <cp:lastModifiedBy>Никита Забелин</cp:lastModifiedBy>
  <cp:revision>29</cp:revision>
  <dcterms:created xsi:type="dcterms:W3CDTF">2023-11-08T09:32:42Z</dcterms:created>
  <dcterms:modified xsi:type="dcterms:W3CDTF">2024-05-07T22:10:13Z</dcterms:modified>
</cp:coreProperties>
</file>