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7" r:id="rId4"/>
    <p:sldId id="266" r:id="rId5"/>
    <p:sldId id="258" r:id="rId6"/>
    <p:sldId id="263" r:id="rId7"/>
    <p:sldId id="259" r:id="rId8"/>
    <p:sldId id="265" r:id="rId9"/>
    <p:sldId id="260" r:id="rId10"/>
    <p:sldId id="264" r:id="rId11"/>
    <p:sldId id="26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92818" autoAdjust="0"/>
  </p:normalViewPr>
  <p:slideViewPr>
    <p:cSldViewPr snapToGrid="0">
      <p:cViewPr varScale="1">
        <p:scale>
          <a:sx n="151" d="100"/>
          <a:sy n="151" d="100"/>
        </p:scale>
        <p:origin x="5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0A2C1-A709-4C91-B7B4-3BE4737BAE6D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92571-0117-48ED-8BD5-9DD3857D5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19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92571-0117-48ED-8BD5-9DD3857D577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819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13115-1253-4158-A582-177D84D3A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39D544-26F7-4E45-9863-ED527329C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92A38-4B6C-4CC0-A34B-6A60E039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AAB9-FE22-481C-980A-43397F66870D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D449F6-3CDF-41CA-AC3D-D987A1C2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11D887-2080-4F1F-A3E2-7D3A167F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28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08E7C-510B-4918-B158-23C8FB1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1E6B8A-78EF-4B12-AB1C-119D79BA6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581278-6B8D-47F2-BC67-251D29FE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AAB9-FE22-481C-980A-43397F66870D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0FB09E-D571-42F8-B08D-44740985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B141E6-9781-4C8C-9B13-406A43FB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34AD9E-BCA8-481B-9478-9E054D3C3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D65F61-DEC7-4FFD-A4A1-1E56C7EBD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059F0A-56F6-4D18-B4BB-21A4CAC1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AAB9-FE22-481C-980A-43397F66870D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FA0FB3-560F-437C-9A08-CC45BD40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60269B-9125-4E72-A8C8-5157DDB3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2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595DA-29BF-4EB6-AE76-F3F18256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C3909E-ABC7-4BC9-A9D7-DD320B170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217F7D-A2C2-4E96-B439-2B7E8F7B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AAB9-FE22-481C-980A-43397F66870D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E2B3B2-6A1E-44DA-AB4F-7ABD708D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CB2DDF-5B55-4891-BE97-DE39C892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54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0DC65-A00A-4D29-9B14-47F73F81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B9C79F-8C5C-47CC-8D9F-DE4BE5D3D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0CBEC5-E9D7-4CEA-AA05-2CE1F4FD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AAB9-FE22-481C-980A-43397F66870D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D3303E-1495-42F5-895B-5FCFF9AB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F1F986-B145-4978-8CE5-D18E6882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22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9A9AE-C45D-40A0-8EC5-E8C2D8A4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72790F-4195-406C-A1DC-951F2DB9A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85D35F-7954-4FDB-94A6-0A5165BBE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BF3ECF-B26F-41A0-88A5-1EA0ED25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AAB9-FE22-481C-980A-43397F66870D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0EE593-57A9-4711-B485-6940B03A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771E16-2202-477E-ACBD-97D81C53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39F18-29A1-4C84-92EF-8105A093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1C50B8-CC98-4BCD-AB70-D9B91C503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A068A8-2C18-4B0F-96F3-F319DD277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B31286-2C3F-4B6B-B4F2-59E9DA91D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777A77-FAEE-4C8C-8878-6565E706B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2B472B-936C-439B-B32E-C2D59B36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AAB9-FE22-481C-980A-43397F66870D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1E5494-FB9F-44BF-8024-81F76019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2FD0CF2-2241-406F-9891-D1D01EA2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36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0CC203-2C68-473D-A8B0-D8E043D7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B11C50-B14D-4B4C-940C-8E9EC870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AAB9-FE22-481C-980A-43397F66870D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C511A46-1DB2-44DE-9F81-14FA03F2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B6144F-A608-4E60-A4F1-52D19016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59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3C1D86B-D264-4CD5-BFE3-E9880434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AAB9-FE22-481C-980A-43397F66870D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B59FCF3-E6ED-4981-B5E8-FDF476B9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2DEC92-DEB1-4B7C-A273-83EA9AD4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53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769A5-0CA9-4AD0-8080-C56EF86F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3FD48C-06AE-442A-9F63-B18D71330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7B53F4-729E-4895-9441-F8CB2BAED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003F8F-B6F5-4FEB-AE02-4EDB7825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AAB9-FE22-481C-980A-43397F66870D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A5224E-548A-46DA-BE34-A8599A83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FD1453-AE6E-4FC3-8164-BFC77F60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3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D8D21-B5ED-4453-95D7-136BB3C74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AB7D118-0741-46ED-BD7D-51962C0D3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64B712-A2FC-446C-9457-0465673E4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411037-CE29-4AEB-BC19-AD9DAC6F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AAB9-FE22-481C-980A-43397F66870D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116545-6E79-4D89-99BE-09F5353F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0BD1C8-2363-4A46-8CF6-42749F75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48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33415-2B25-48C5-925A-13F7FA90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A04957-7885-43FD-8DE9-C7506927B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713E4A-9073-41A2-BC10-3FA508FDA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AAAB9-FE22-481C-980A-43397F66870D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FFD517-8E4E-43D5-9ED2-EEE845C80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4307FA-551B-4ED3-9CE7-690FE7458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251F1-C5DB-4CF1-AEB9-7A09316A0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54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A6409-41FC-45D5-B3AA-1F93D259F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Масштабирование вычислительных мощностей распределенной автоматизированной системы мониторинга расхода топлива в транспортной компании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838FCE-42DE-4D82-846F-484F69FAF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0157" y="4079875"/>
            <a:ext cx="4572000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/>
              <a:t>Автор</a:t>
            </a:r>
            <a:r>
              <a:rPr lang="en-US" dirty="0"/>
              <a:t>: </a:t>
            </a:r>
            <a:r>
              <a:rPr lang="ru-RU" dirty="0"/>
              <a:t>Забелин Никита Алексеевич</a:t>
            </a:r>
          </a:p>
          <a:p>
            <a:pPr algn="l"/>
            <a:r>
              <a:rPr lang="ru-RU" dirty="0"/>
              <a:t>М8О-410б-20</a:t>
            </a:r>
          </a:p>
          <a:p>
            <a:pPr algn="l"/>
            <a:r>
              <a:rPr lang="ru-RU" dirty="0"/>
              <a:t>Научный руководитель</a:t>
            </a:r>
            <a:r>
              <a:rPr lang="en-US" dirty="0"/>
              <a:t>:</a:t>
            </a:r>
          </a:p>
          <a:p>
            <a:pPr algn="l"/>
            <a:r>
              <a:rPr lang="ru-RU" dirty="0"/>
              <a:t>Чернова Татьяна Александровна</a:t>
            </a:r>
          </a:p>
        </p:txBody>
      </p:sp>
    </p:spTree>
    <p:extLst>
      <p:ext uri="{BB962C8B-B14F-4D97-AF65-F5344CB8AC3E}">
        <p14:creationId xmlns:p14="http://schemas.microsoft.com/office/powerpoint/2010/main" val="98497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73A97-C98A-41DD-9582-D52F421B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BD81CB-F304-445E-8C48-0481F007A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Рассматривая работу программного модуля на практическом примере функционирования автоматизированной системы мониторинга расхода топлива, можем видеть что при перегрузке система наращивает свои мощности и продолжает работать в штатном режиме, а в случае недогруза, уменьшает их, что обеспечивает оптимальное количество рабочих узлов. Это экономит ресурсы и, следственно, затраты на них.</a:t>
            </a:r>
          </a:p>
        </p:txBody>
      </p:sp>
    </p:spTree>
    <p:extLst>
      <p:ext uri="{BB962C8B-B14F-4D97-AF65-F5344CB8AC3E}">
        <p14:creationId xmlns:p14="http://schemas.microsoft.com/office/powerpoint/2010/main" val="376115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7B2D2-55D1-486E-B068-65B49766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FD51D6-7F73-468C-A907-BC80DD2EC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С.Б. Беневоленский, Т.А. Чернова, А.В. Карпов. Модельный анализ функционирования коммуникационного сервера в распределенной системе непрерывного мониторинга состояния сложных технических объектов. "Фундаментальные исследования" №12, 2010 г. - с. 66-72.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</a:rPr>
              <a:t>Вагнер, Билл С# Эффективное программирование / Билл Вагнер. - М.: ЛОРИ, </a:t>
            </a:r>
            <a:r>
              <a:rPr lang="ru-RU" i="0" dirty="0">
                <a:effectLst/>
              </a:rPr>
              <a:t>2021</a:t>
            </a:r>
            <a:r>
              <a:rPr lang="ru-RU" i="0" dirty="0">
                <a:solidFill>
                  <a:srgbClr val="000000"/>
                </a:solidFill>
                <a:effectLst/>
              </a:rPr>
              <a:t>. </a:t>
            </a:r>
            <a:r>
              <a:rPr lang="ru-RU" b="0" i="0" dirty="0">
                <a:solidFill>
                  <a:srgbClr val="000000"/>
                </a:solidFill>
                <a:effectLst/>
              </a:rPr>
              <a:t>- 320 c.</a:t>
            </a:r>
          </a:p>
          <a:p>
            <a:r>
              <a:rPr lang="ru-RU" dirty="0" err="1"/>
              <a:t>Фленов</a:t>
            </a:r>
            <a:r>
              <a:rPr lang="ru-RU" dirty="0"/>
              <a:t>, Михаил Библия C# / Михаил </a:t>
            </a:r>
            <a:r>
              <a:rPr lang="ru-RU" dirty="0" err="1"/>
              <a:t>Фленов</a:t>
            </a:r>
            <a:r>
              <a:rPr lang="ru-RU" dirty="0"/>
              <a:t>. - М.: БХВ-Петербург, 2021. - 560 c</a:t>
            </a:r>
          </a:p>
        </p:txBody>
      </p:sp>
    </p:spTree>
    <p:extLst>
      <p:ext uri="{BB962C8B-B14F-4D97-AF65-F5344CB8AC3E}">
        <p14:creationId xmlns:p14="http://schemas.microsoft.com/office/powerpoint/2010/main" val="327825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689A5-8A1E-5A77-1573-317D7FCD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2089FE-E278-1012-68FD-0AFEFFFEC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Использование облачной платформы для развертывания программного модуля позволит избежать остановки или поломки системы при ее перегрузке, сберечь средства на избыточную мощность при недогрузке, а также позволит заблаговременно позаботиться о дальнейшей поддержке программного продукта, его гибкости и значительной экономии средств на длительном промежутке времени.</a:t>
            </a:r>
          </a:p>
          <a:p>
            <a:r>
              <a:rPr lang="ru-RU" dirty="0"/>
              <a:t>Существующие на данный момент системы автоматизированного контроля не распространяются как открытый программный код и не все имеют возможность гибко-настраиваемого </a:t>
            </a:r>
            <a:r>
              <a:rPr lang="ru-RU" dirty="0" err="1"/>
              <a:t>автомасштабирования</a:t>
            </a:r>
            <a:r>
              <a:rPr lang="ru-RU" dirty="0"/>
              <a:t>, что усложняет их использование и применимость в конкретных случаях.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4E245B-DD87-A341-4232-7A2939E2A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0300" y="365125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5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9050E-51EF-4C5A-AEFA-7D4B8AC5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A9F16A-5038-4775-A1C8-24AF525B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Развёртывание в облачном сервисе  распределенной вычислительной системы, обеспечение отказоустойчивости при изменении интенсивности и объёма информационного потока, оптимизируя вычислительную мощность  используемых аппаратных ресурсов.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873488-C73A-E685-D9E3-D16A4F3CF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9800" y="23415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4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86CF9-39EF-4F51-8F24-3A88A779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/>
          </a:bodyPr>
          <a:lstStyle/>
          <a:p>
            <a:r>
              <a:rPr lang="ru-RU" sz="3600" b="1" dirty="0"/>
              <a:t>Иллюстрация предметной области функционирования автоматизированной системы</a:t>
            </a:r>
          </a:p>
        </p:txBody>
      </p:sp>
      <p:pic>
        <p:nvPicPr>
          <p:cNvPr id="4" name="image18.png">
            <a:extLst>
              <a:ext uri="{FF2B5EF4-FFF2-40B4-BE49-F238E27FC236}">
                <a16:creationId xmlns:a16="http://schemas.microsoft.com/office/drawing/2014/main" id="{FA66BE28-3344-42FD-9C7F-23FA079E10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1459832"/>
            <a:ext cx="10515600" cy="514951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5437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753A1-B2A4-4AF7-9C49-D5706B34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  <a:endParaRPr lang="ru-RU" u="sn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5C7ECA-5427-400E-B749-46430B40D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Сравнительный анализ эффективности работы существующих автоматизированных систем мониторинга расхода топлива при существенном изменении объёма и характера нагрузки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Установление зависимости стабильности функционирования серверного узла распределенной вычислительной системы и его состояния от входных параметров и определение оптимальной вычислительной мощности при заданной нагрузке;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Обеспечение оптимального распределения нагрузки  на сервера распределенной вычислительной системы (РИВС) при условии изменения характера и интенсивности входящего потока заявок с помощью разработанного программного модуля;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Проведение нагрузочного тестирования разработанной системы и оценка полученных показателей эффективности.</a:t>
            </a:r>
          </a:p>
        </p:txBody>
      </p:sp>
    </p:spTree>
    <p:extLst>
      <p:ext uri="{BB962C8B-B14F-4D97-AF65-F5344CB8AC3E}">
        <p14:creationId xmlns:p14="http://schemas.microsoft.com/office/powerpoint/2010/main" val="19332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402ED-61D8-4BA7-9EED-763FD239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997166-A9D4-4E90-8133-9C587302F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Сравнительный анализ решений потенциальных облачных платформ для развертывания системы</a:t>
            </a:r>
            <a:r>
              <a:rPr lang="en-US" dirty="0"/>
              <a:t>;</a:t>
            </a:r>
          </a:p>
          <a:p>
            <a:r>
              <a:rPr lang="ru-RU" dirty="0"/>
              <a:t>Проектирование архитектуры разрабатываемой системы</a:t>
            </a:r>
            <a:r>
              <a:rPr lang="en-US" dirty="0"/>
              <a:t>;</a:t>
            </a:r>
          </a:p>
          <a:p>
            <a:r>
              <a:rPr lang="ru-RU" dirty="0"/>
              <a:t>Реализация программного модуля</a:t>
            </a:r>
            <a:r>
              <a:rPr lang="en-US" dirty="0"/>
              <a:t>;</a:t>
            </a:r>
          </a:p>
          <a:p>
            <a:r>
              <a:rPr lang="ru-RU" dirty="0"/>
              <a:t>Размещение решения в облаке</a:t>
            </a:r>
            <a:r>
              <a:rPr lang="en-US" dirty="0"/>
              <a:t>;</a:t>
            </a:r>
          </a:p>
          <a:p>
            <a:r>
              <a:rPr lang="ru-RU" dirty="0"/>
              <a:t>Проведение стресс-тестов и демонстрация возможностей масштабирования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410550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713C2-2CC5-4530-9F81-E74C1EFE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 результата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A60F72-9D9E-431B-AB80-4668CBF9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685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основе анализа задач балансировки нагрузки в распределенных вычислительных системах спроектирована, реализована в виде программного модуля и размещена в облачном сервисе автоматизированная вычислительная система мониторинга и контроля расхода топлива на примере топливо-снабжающей организации.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 результате работы программного модуля продемонстрированы опции облачной платформы по горизонтальному масштабированию приложения. Показано, что результаты балансировки существенно зависят от колебаний интенсивности входного потока запросов.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676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8049E8F-F823-4CC3-8EE6-E4C351AB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Графическая иллюстрация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1910E3A-DE2A-4494-A61E-B2D946BB2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4138" y="1856759"/>
            <a:ext cx="5181600" cy="4351338"/>
          </a:xfrm>
        </p:spPr>
        <p:txBody>
          <a:bodyPr/>
          <a:lstStyle/>
          <a:p>
            <a:pPr algn="ctr"/>
            <a:r>
              <a:rPr lang="ru-RU" dirty="0"/>
              <a:t>Высокая нагрузка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EA1E164-C2B5-48C1-B193-DFAD00716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2367" y="1831329"/>
            <a:ext cx="5181600" cy="4351338"/>
          </a:xfrm>
        </p:spPr>
        <p:txBody>
          <a:bodyPr/>
          <a:lstStyle/>
          <a:p>
            <a:pPr algn="ctr"/>
            <a:r>
              <a:rPr lang="ru-RU" dirty="0"/>
              <a:t>Низкая нагрузка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A40115-B26E-4331-A970-E087A4466FC9}"/>
              </a:ext>
            </a:extLst>
          </p:cNvPr>
          <p:cNvSpPr/>
          <p:nvPr/>
        </p:nvSpPr>
        <p:spPr>
          <a:xfrm>
            <a:off x="1658694" y="3378809"/>
            <a:ext cx="4772487" cy="188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4555293-72CF-4D88-980C-43EE45B61177}"/>
              </a:ext>
            </a:extLst>
          </p:cNvPr>
          <p:cNvSpPr/>
          <p:nvPr/>
        </p:nvSpPr>
        <p:spPr>
          <a:xfrm>
            <a:off x="1853888" y="3933266"/>
            <a:ext cx="923278" cy="7723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E5B02DE-6029-4398-9DA3-45A789A23974}"/>
              </a:ext>
            </a:extLst>
          </p:cNvPr>
          <p:cNvSpPr/>
          <p:nvPr/>
        </p:nvSpPr>
        <p:spPr>
          <a:xfrm>
            <a:off x="2972359" y="3933266"/>
            <a:ext cx="923278" cy="7723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9BFC55-4DFB-4B56-8C1B-0506399ABB3C}"/>
              </a:ext>
            </a:extLst>
          </p:cNvPr>
          <p:cNvSpPr/>
          <p:nvPr/>
        </p:nvSpPr>
        <p:spPr>
          <a:xfrm>
            <a:off x="4140557" y="3933266"/>
            <a:ext cx="923278" cy="7723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2C043FA-6983-445D-8FEB-37D22BA2EE6F}"/>
              </a:ext>
            </a:extLst>
          </p:cNvPr>
          <p:cNvSpPr/>
          <p:nvPr/>
        </p:nvSpPr>
        <p:spPr>
          <a:xfrm>
            <a:off x="5268391" y="3933266"/>
            <a:ext cx="923278" cy="7723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5149A15-3FD1-43FB-8913-0C13564DEF99}"/>
              </a:ext>
            </a:extLst>
          </p:cNvPr>
          <p:cNvSpPr/>
          <p:nvPr/>
        </p:nvSpPr>
        <p:spPr>
          <a:xfrm>
            <a:off x="7136924" y="3353379"/>
            <a:ext cx="4772487" cy="188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3395E2F-AF02-42E2-ACD5-AA66B0EE5D2C}"/>
              </a:ext>
            </a:extLst>
          </p:cNvPr>
          <p:cNvSpPr/>
          <p:nvPr/>
        </p:nvSpPr>
        <p:spPr>
          <a:xfrm>
            <a:off x="7693463" y="3907836"/>
            <a:ext cx="923278" cy="7723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F8906C3-E031-42A8-A410-430C3322247D}"/>
              </a:ext>
            </a:extLst>
          </p:cNvPr>
          <p:cNvSpPr/>
          <p:nvPr/>
        </p:nvSpPr>
        <p:spPr>
          <a:xfrm>
            <a:off x="10518714" y="3923055"/>
            <a:ext cx="923278" cy="7723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9" name="Стрелка: вниз 18">
            <a:extLst>
              <a:ext uri="{FF2B5EF4-FFF2-40B4-BE49-F238E27FC236}">
                <a16:creationId xmlns:a16="http://schemas.microsoft.com/office/drawing/2014/main" id="{02E66A67-E80A-48A5-91B2-A9084432D2C7}"/>
              </a:ext>
            </a:extLst>
          </p:cNvPr>
          <p:cNvSpPr/>
          <p:nvPr/>
        </p:nvSpPr>
        <p:spPr>
          <a:xfrm>
            <a:off x="3617560" y="2419227"/>
            <a:ext cx="854753" cy="959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вниз 19">
            <a:extLst>
              <a:ext uri="{FF2B5EF4-FFF2-40B4-BE49-F238E27FC236}">
                <a16:creationId xmlns:a16="http://schemas.microsoft.com/office/drawing/2014/main" id="{1B4DEC0C-BF30-4E95-9033-1BEBBA252D37}"/>
              </a:ext>
            </a:extLst>
          </p:cNvPr>
          <p:cNvSpPr/>
          <p:nvPr/>
        </p:nvSpPr>
        <p:spPr>
          <a:xfrm>
            <a:off x="9095790" y="2393796"/>
            <a:ext cx="854753" cy="959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D878BB1-4021-4BE0-AE7F-83855CE29D2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315527" y="3378808"/>
            <a:ext cx="1729410" cy="55445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D4F125-F284-4DA8-A649-5BE044829AE9}"/>
              </a:ext>
            </a:extLst>
          </p:cNvPr>
          <p:cNvCxnSpPr>
            <a:stCxn id="19" idx="2"/>
            <a:endCxn id="10" idx="0"/>
          </p:cNvCxnSpPr>
          <p:nvPr/>
        </p:nvCxnSpPr>
        <p:spPr>
          <a:xfrm flipH="1">
            <a:off x="3433998" y="3378809"/>
            <a:ext cx="610939" cy="55445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B63C94A-9F9B-4913-9D42-FF9B2E94288B}"/>
              </a:ext>
            </a:extLst>
          </p:cNvPr>
          <p:cNvCxnSpPr>
            <a:cxnSpLocks/>
            <a:stCxn id="19" idx="2"/>
            <a:endCxn id="11" idx="0"/>
          </p:cNvCxnSpPr>
          <p:nvPr/>
        </p:nvCxnSpPr>
        <p:spPr>
          <a:xfrm>
            <a:off x="4044937" y="3378809"/>
            <a:ext cx="557259" cy="55445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9FE559AF-9D01-412F-A1AE-6208AC611B15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>
            <a:off x="4044937" y="3378809"/>
            <a:ext cx="1685093" cy="55445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Стрелка: вниз 31">
            <a:extLst>
              <a:ext uri="{FF2B5EF4-FFF2-40B4-BE49-F238E27FC236}">
                <a16:creationId xmlns:a16="http://schemas.microsoft.com/office/drawing/2014/main" id="{09D645A3-BFBC-47AA-AD57-760DB3F1A42F}"/>
              </a:ext>
            </a:extLst>
          </p:cNvPr>
          <p:cNvSpPr/>
          <p:nvPr/>
        </p:nvSpPr>
        <p:spPr>
          <a:xfrm>
            <a:off x="3514993" y="5197815"/>
            <a:ext cx="1059886" cy="11452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47E1301-194D-4E5B-8C2A-9CF49946EF2D}"/>
              </a:ext>
            </a:extLst>
          </p:cNvPr>
          <p:cNvCxnSpPr>
            <a:stCxn id="9" idx="2"/>
            <a:endCxn id="32" idx="0"/>
          </p:cNvCxnSpPr>
          <p:nvPr/>
        </p:nvCxnSpPr>
        <p:spPr>
          <a:xfrm>
            <a:off x="2315527" y="4705624"/>
            <a:ext cx="1729409" cy="4921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B83EFFCF-64A3-4D7B-8188-8870DBC4683F}"/>
              </a:ext>
            </a:extLst>
          </p:cNvPr>
          <p:cNvCxnSpPr>
            <a:cxnSpLocks/>
            <a:stCxn id="10" idx="2"/>
            <a:endCxn id="32" idx="0"/>
          </p:cNvCxnSpPr>
          <p:nvPr/>
        </p:nvCxnSpPr>
        <p:spPr>
          <a:xfrm>
            <a:off x="3433998" y="4705624"/>
            <a:ext cx="610938" cy="4921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9E6FB51B-DA68-4271-B2DE-E597B2BF236D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 flipH="1">
            <a:off x="4044936" y="4705624"/>
            <a:ext cx="557260" cy="4921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5D61C790-77AA-4FC2-86E3-B4F4F3590B15}"/>
              </a:ext>
            </a:extLst>
          </p:cNvPr>
          <p:cNvCxnSpPr>
            <a:cxnSpLocks/>
            <a:stCxn id="12" idx="2"/>
            <a:endCxn id="32" idx="0"/>
          </p:cNvCxnSpPr>
          <p:nvPr/>
        </p:nvCxnSpPr>
        <p:spPr>
          <a:xfrm flipH="1">
            <a:off x="4044936" y="4705624"/>
            <a:ext cx="1685094" cy="4921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Стрелка: вниз 45">
            <a:extLst>
              <a:ext uri="{FF2B5EF4-FFF2-40B4-BE49-F238E27FC236}">
                <a16:creationId xmlns:a16="http://schemas.microsoft.com/office/drawing/2014/main" id="{C07A5B39-E304-4084-A695-52A70E21ADF1}"/>
              </a:ext>
            </a:extLst>
          </p:cNvPr>
          <p:cNvSpPr/>
          <p:nvPr/>
        </p:nvSpPr>
        <p:spPr>
          <a:xfrm>
            <a:off x="8993412" y="5172384"/>
            <a:ext cx="1059886" cy="11452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30C8A367-6647-4935-B462-1361EAC27D97}"/>
              </a:ext>
            </a:extLst>
          </p:cNvPr>
          <p:cNvCxnSpPr>
            <a:cxnSpLocks/>
            <a:stCxn id="14" idx="0"/>
            <a:endCxn id="17" idx="0"/>
          </p:cNvCxnSpPr>
          <p:nvPr/>
        </p:nvCxnSpPr>
        <p:spPr>
          <a:xfrm flipH="1">
            <a:off x="8155102" y="3353379"/>
            <a:ext cx="1368066" cy="55445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CF7B1CFE-A796-411D-96F2-66BED0500E2F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>
            <a:off x="9523167" y="3353378"/>
            <a:ext cx="1457186" cy="5696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5E3CDC09-C740-4D90-8D46-65AD6AA6058D}"/>
              </a:ext>
            </a:extLst>
          </p:cNvPr>
          <p:cNvCxnSpPr>
            <a:cxnSpLocks/>
            <a:stCxn id="17" idx="2"/>
            <a:endCxn id="46" idx="0"/>
          </p:cNvCxnSpPr>
          <p:nvPr/>
        </p:nvCxnSpPr>
        <p:spPr>
          <a:xfrm>
            <a:off x="8155102" y="4680194"/>
            <a:ext cx="1368253" cy="4921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226738E4-D538-4900-ABCD-9060B790BD19}"/>
              </a:ext>
            </a:extLst>
          </p:cNvPr>
          <p:cNvCxnSpPr>
            <a:cxnSpLocks/>
            <a:stCxn id="18" idx="2"/>
            <a:endCxn id="46" idx="0"/>
          </p:cNvCxnSpPr>
          <p:nvPr/>
        </p:nvCxnSpPr>
        <p:spPr>
          <a:xfrm flipH="1">
            <a:off x="9523355" y="4695413"/>
            <a:ext cx="1456998" cy="4769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CBBE0AF-C09D-43DF-87D3-143B2C61DEBA}"/>
              </a:ext>
            </a:extLst>
          </p:cNvPr>
          <p:cNvSpPr txBox="1"/>
          <p:nvPr/>
        </p:nvSpPr>
        <p:spPr>
          <a:xfrm>
            <a:off x="248575" y="2752078"/>
            <a:ext cx="2421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Входной поток данных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6A7A89-CBDE-4D39-95DE-9C9EEAA90A9D}"/>
              </a:ext>
            </a:extLst>
          </p:cNvPr>
          <p:cNvSpPr txBox="1"/>
          <p:nvPr/>
        </p:nvSpPr>
        <p:spPr>
          <a:xfrm>
            <a:off x="248574" y="5838765"/>
            <a:ext cx="257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Выходной поток данных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A9520F-D588-4217-BC24-E65833C98CF3}"/>
              </a:ext>
            </a:extLst>
          </p:cNvPr>
          <p:cNvSpPr txBox="1"/>
          <p:nvPr/>
        </p:nvSpPr>
        <p:spPr>
          <a:xfrm>
            <a:off x="248574" y="4109349"/>
            <a:ext cx="123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Узлы РИВС</a:t>
            </a:r>
          </a:p>
        </p:txBody>
      </p:sp>
    </p:spTree>
    <p:extLst>
      <p:ext uri="{BB962C8B-B14F-4D97-AF65-F5344CB8AC3E}">
        <p14:creationId xmlns:p14="http://schemas.microsoft.com/office/powerpoint/2010/main" val="296955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DF4E3-A826-45F6-AEED-43A21C74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77244A-50C3-4FD7-97A2-B5CE43B88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</a:t>
            </a:r>
            <a:r>
              <a:rPr lang="en-US" dirty="0"/>
              <a:t> Python3.1</a:t>
            </a:r>
            <a:r>
              <a:rPr lang="ru-RU" dirty="0"/>
              <a:t>2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Облачная платформа</a:t>
            </a:r>
            <a:r>
              <a:rPr lang="en-US" dirty="0"/>
              <a:t> Yandex Cloud;</a:t>
            </a:r>
            <a:endParaRPr lang="ru-RU" i="1" dirty="0">
              <a:highlight>
                <a:srgbClr val="FFFF00"/>
              </a:highlight>
            </a:endParaRPr>
          </a:p>
          <a:p>
            <a:r>
              <a:rPr lang="en-US" dirty="0"/>
              <a:t>Kubernetes; </a:t>
            </a:r>
          </a:p>
          <a:p>
            <a:r>
              <a:rPr lang="en-US" dirty="0"/>
              <a:t>Docker;</a:t>
            </a:r>
          </a:p>
          <a:p>
            <a:r>
              <a:rPr lang="en-US" dirty="0"/>
              <a:t>Prometheus.</a:t>
            </a:r>
          </a:p>
          <a:p>
            <a:r>
              <a:rPr lang="en-US" dirty="0"/>
              <a:t>MUI;</a:t>
            </a:r>
          </a:p>
          <a:p>
            <a:r>
              <a:rPr lang="en-US" dirty="0" err="1"/>
              <a:t>NextJS</a:t>
            </a:r>
            <a:r>
              <a:rPr lang="en-US" dirty="0"/>
              <a:t>;</a:t>
            </a:r>
          </a:p>
          <a:p>
            <a:r>
              <a:rPr lang="en-US" dirty="0"/>
              <a:t>Nginx.</a:t>
            </a:r>
          </a:p>
          <a:p>
            <a:endParaRPr lang="ru-RU" dirty="0"/>
          </a:p>
        </p:txBody>
      </p:sp>
      <p:sp>
        <p:nvSpPr>
          <p:cNvPr id="4" name="AutoShape 2" descr="File:C-sharplogo">
            <a:extLst>
              <a:ext uri="{FF2B5EF4-FFF2-40B4-BE49-F238E27FC236}">
                <a16:creationId xmlns:a16="http://schemas.microsoft.com/office/drawing/2014/main" id="{194C774E-43FC-72E0-5533-B97429DE84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D71AA61-93EE-6FB1-D4DA-18B3E43EC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7173" y="2359716"/>
            <a:ext cx="3286027" cy="49136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EF2C5C-DB14-8E1C-3465-E44B3661EB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7173" y="1891107"/>
            <a:ext cx="403127" cy="40312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DC66C89-5063-5431-0B27-F887373095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88334" y="2916567"/>
            <a:ext cx="403127" cy="40312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B4A03FE-B6E4-D0D0-10D5-23FD2F5FB5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77173" y="4937574"/>
            <a:ext cx="403127" cy="40312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079D645-29E9-2972-5A74-C913EB28C6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88333" y="3881314"/>
            <a:ext cx="391967" cy="39196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0E59A1E-B21E-F900-0B80-2DB3DE372D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88333" y="3398940"/>
            <a:ext cx="403128" cy="40312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41E23F6-9BAB-6FCB-4806-8D05FEC594A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88333" y="4386270"/>
            <a:ext cx="439689" cy="43968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B4B29B2-AFC8-8CCD-0926-D6001206F36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88334" y="5478680"/>
            <a:ext cx="403127" cy="40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992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508</Words>
  <Application>Microsoft Office PowerPoint</Application>
  <PresentationFormat>Широкоэкранный</PresentationFormat>
  <Paragraphs>53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Масштабирование вычислительных мощностей распределенной автоматизированной системы мониторинга расхода топлива в транспортной компании</vt:lpstr>
      <vt:lpstr>Актуальность</vt:lpstr>
      <vt:lpstr>Цель</vt:lpstr>
      <vt:lpstr>Иллюстрация предметной области функционирования автоматизированной системы</vt:lpstr>
      <vt:lpstr>Задачи</vt:lpstr>
      <vt:lpstr>Этапы разработки</vt:lpstr>
      <vt:lpstr>Образ результата</vt:lpstr>
      <vt:lpstr>Графическая иллюстрация</vt:lpstr>
      <vt:lpstr>Стек</vt:lpstr>
      <vt:lpstr>Выводы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Масштабирование вычислительных мощностей (возможностей) автоматизированной системы мониторинга расхода топлива.</dc:title>
  <dc:creator>Nikita Zabelin</dc:creator>
  <cp:lastModifiedBy>Никита Забелин</cp:lastModifiedBy>
  <cp:revision>30</cp:revision>
  <dcterms:created xsi:type="dcterms:W3CDTF">2023-11-08T09:32:42Z</dcterms:created>
  <dcterms:modified xsi:type="dcterms:W3CDTF">2024-05-21T20:44:05Z</dcterms:modified>
</cp:coreProperties>
</file>