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9" r:id="rId2"/>
    <p:sldId id="260" r:id="rId3"/>
    <p:sldId id="263" r:id="rId4"/>
    <p:sldId id="262" r:id="rId5"/>
    <p:sldId id="264" r:id="rId6"/>
    <p:sldId id="266" r:id="rId7"/>
    <p:sldId id="311" r:id="rId8"/>
    <p:sldId id="310" r:id="rId9"/>
    <p:sldId id="309" r:id="rId10"/>
    <p:sldId id="308" r:id="rId11"/>
    <p:sldId id="307" r:id="rId12"/>
    <p:sldId id="306" r:id="rId13"/>
    <p:sldId id="305" r:id="rId14"/>
    <p:sldId id="304" r:id="rId15"/>
    <p:sldId id="301" r:id="rId16"/>
    <p:sldId id="302" r:id="rId17"/>
    <p:sldId id="303" r:id="rId18"/>
    <p:sldId id="268" r:id="rId19"/>
    <p:sldId id="288" r:id="rId20"/>
    <p:sldId id="296" r:id="rId21"/>
    <p:sldId id="297" r:id="rId22"/>
    <p:sldId id="298" r:id="rId23"/>
    <p:sldId id="299" r:id="rId24"/>
    <p:sldId id="300" r:id="rId25"/>
    <p:sldId id="285" r:id="rId26"/>
    <p:sldId id="287" r:id="rId27"/>
    <p:sldId id="286" r:id="rId28"/>
    <p:sldId id="312" r:id="rId29"/>
    <p:sldId id="258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종현 유" initials="종유" lastIdx="1" clrIdx="0">
    <p:extLst>
      <p:ext uri="{19B8F6BF-5375-455C-9EA6-DF929625EA0E}">
        <p15:presenceInfo xmlns:p15="http://schemas.microsoft.com/office/powerpoint/2012/main" userId="f831876aa4ea140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391" autoAdjust="0"/>
  </p:normalViewPr>
  <p:slideViewPr>
    <p:cSldViewPr snapToGrid="0">
      <p:cViewPr varScale="1">
        <p:scale>
          <a:sx n="76" d="100"/>
          <a:sy n="76" d="100"/>
        </p:scale>
        <p:origin x="91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11T12:48:50.495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DFA51E-CDEC-4214-AFB2-399982C535BA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98AB71-339F-426E-BE4F-BA0247DB15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332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안녕하십니까 </a:t>
            </a:r>
            <a:r>
              <a:rPr lang="en-US" altLang="ko-KR" dirty="0"/>
              <a:t>4</a:t>
            </a:r>
            <a:r>
              <a:rPr lang="ko-KR" altLang="en-US" dirty="0"/>
              <a:t>조 제안서 발표를 맡게 된 유종현입니다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프로젝트 이름은 </a:t>
            </a:r>
            <a:r>
              <a:rPr lang="en-US" altLang="ko-KR" dirty="0"/>
              <a:t>review revolution</a:t>
            </a:r>
            <a:r>
              <a:rPr lang="ko-KR" altLang="en-US" dirty="0"/>
              <a:t>이고 리뷰를 혁신하다 라는 뜻을 가지고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8AB71-339F-426E-BE4F-BA0247DB15F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6882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세부 목표는 다음과 같습니다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8AB71-339F-426E-BE4F-BA0247DB15F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814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첫번째 세부목표인 연관 상품 </a:t>
            </a:r>
            <a:r>
              <a:rPr lang="en-US" altLang="ko-KR" dirty="0"/>
              <a:t>Display</a:t>
            </a:r>
            <a:r>
              <a:rPr lang="ko-KR" altLang="en-US" dirty="0"/>
              <a:t>는 우선 하나의 상품을 클릭하면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8AB71-339F-426E-BE4F-BA0247DB15F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6856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다음과 같이 비슷한 상품들도 같이 화면에 표시가 되도록 만들 것입니다</a:t>
            </a:r>
            <a:r>
              <a:rPr lang="en-US" altLang="ko-KR" dirty="0"/>
              <a:t>. </a:t>
            </a:r>
            <a:r>
              <a:rPr lang="ko-KR" altLang="en-US" dirty="0"/>
              <a:t>이렇게 한 화면에 상품과 리뷰를 모아서 보게 된다면 쉽게 여러 상품들을 비교해 볼 수 있을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8AB71-339F-426E-BE4F-BA0247DB15F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8699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두번째 세부 목표는 </a:t>
            </a:r>
            <a:r>
              <a:rPr lang="en-US" altLang="ko-KR" dirty="0"/>
              <a:t>Review keyword </a:t>
            </a:r>
            <a:r>
              <a:rPr lang="ko-KR" altLang="en-US" dirty="0"/>
              <a:t>분석은 제품 </a:t>
            </a:r>
            <a:r>
              <a:rPr lang="en-US" altLang="ko-KR" dirty="0"/>
              <a:t>review</a:t>
            </a:r>
            <a:r>
              <a:rPr lang="ko-KR" altLang="en-US" dirty="0"/>
              <a:t>를 분석하여 </a:t>
            </a:r>
            <a:r>
              <a:rPr lang="en-US" altLang="ko-KR" dirty="0"/>
              <a:t>keyword</a:t>
            </a:r>
            <a:r>
              <a:rPr lang="ko-KR" altLang="en-US" dirty="0"/>
              <a:t>를 추출</a:t>
            </a:r>
            <a:r>
              <a:rPr lang="en-US" altLang="ko-KR" dirty="0"/>
              <a:t>, </a:t>
            </a:r>
            <a:r>
              <a:rPr lang="ko-KR" altLang="en-US" dirty="0"/>
              <a:t>분석하는 것을 목표로 하고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추출한 키워드를 통해 리뷰의 키워드를 설정하고</a:t>
            </a:r>
            <a:r>
              <a:rPr lang="en-US" altLang="ko-KR" dirty="0"/>
              <a:t>, </a:t>
            </a:r>
            <a:r>
              <a:rPr lang="ko-KR" altLang="en-US" dirty="0"/>
              <a:t>이를 제품의 </a:t>
            </a:r>
            <a:r>
              <a:rPr lang="en-US" altLang="ko-KR" dirty="0"/>
              <a:t>keyword</a:t>
            </a:r>
            <a:r>
              <a:rPr lang="ko-KR" altLang="en-US" dirty="0"/>
              <a:t>로 활용할 것입니다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8AB71-339F-426E-BE4F-BA0247DB15F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4867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목표를 위해서</a:t>
            </a:r>
            <a:r>
              <a:rPr lang="ko-KR" altLang="en-US" baseline="0" dirty="0"/>
              <a:t> </a:t>
            </a:r>
            <a:r>
              <a:rPr lang="ko-KR" altLang="en-US" dirty="0"/>
              <a:t>자연어 처리와 키워드 추출 기술을 사용할 예정입니다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8AB71-339F-426E-BE4F-BA0247DB15F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4867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프로젝트의 디자인 컨셉에 대해 간단한 예시 그림을 통해 </a:t>
            </a:r>
            <a:r>
              <a:rPr lang="ko-KR" altLang="en-US" dirty="0" err="1"/>
              <a:t>설명드리도록</a:t>
            </a:r>
            <a:r>
              <a:rPr lang="ko-KR" altLang="en-US" dirty="0"/>
              <a:t> 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섹션은 저희 아이디어를 어떻게 구현할 것인가에 대해 중점적으로 설명 드리는 방향으로 진행됩니다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98AB71-339F-426E-BE4F-BA0247DB15F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4929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상품 선택 페이지에 대해 설명 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다른 전자상거래 사이트들과 비슷한 레이아웃을 보여주지만 제품이 키워드를 지닌다는 것이 저희 서비스의 </a:t>
            </a:r>
            <a:r>
              <a:rPr lang="ko-KR" altLang="en-US" dirty="0" err="1"/>
              <a:t>차별점입니다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제품의 키워드는 제품의 리뷰의 키워드들을 분석하여 표기되며</a:t>
            </a:r>
            <a:r>
              <a:rPr lang="en-US" altLang="ko-KR" dirty="0"/>
              <a:t>, </a:t>
            </a:r>
            <a:r>
              <a:rPr lang="ko-KR" altLang="en-US" dirty="0"/>
              <a:t>키워드는 긍정적 키워드와 부정적 키워드를 색깔을 통해 가시적으로 표현합니다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유저는 자신이 중점적으로 생각하는 키워드를 선택할 수 있으며</a:t>
            </a:r>
            <a:r>
              <a:rPr lang="en-US" altLang="ko-KR" dirty="0"/>
              <a:t>, </a:t>
            </a:r>
            <a:r>
              <a:rPr lang="ko-KR" altLang="en-US" dirty="0"/>
              <a:t>선택된 키워드는 제품이 해당 키워드를 가질 경우 해당 키워드를 다른 키워드보다 앞에 놓습니다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736B71-4368-48BF-AC88-DCA2F7522E5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915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상품을 선택하였을 때 나오는 페이지입니다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저희 서비스가 다른 서비스에 비해 가지는 차별성은 리뷰에 키워드를 넣었다는 점입니다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리뷰 키워드 또한 제품의 키워드와 마찬가지로 색깔을 통해 긍정적 키워드와 부정적 키워드를 표시합니다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98AB71-339F-426E-BE4F-BA0247DB15F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9535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페이지는 저희의 가장 중요한 서비스인 리뷰 비교 기능을 담고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리뷰 비교는 해당 상품과 비슷한 또는 경쟁 상품을 </a:t>
            </a:r>
            <a:r>
              <a:rPr lang="en-US" altLang="ko-KR" dirty="0"/>
              <a:t>3</a:t>
            </a:r>
            <a:r>
              <a:rPr lang="ko-KR" altLang="en-US" dirty="0"/>
              <a:t>개까지 모아서 각 제품의 중요 리뷰를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  <a:r>
              <a:rPr lang="en-US" altLang="ko-KR" dirty="0"/>
              <a:t>~5</a:t>
            </a:r>
            <a:r>
              <a:rPr lang="ko-KR" altLang="en-US" dirty="0"/>
              <a:t>개 정도 보여줍니다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상품 키워드와 마찬가지로 각 상품 및 리뷰의 키워드를 보여주며 키워드의 긍정 또는 부정 여부를 표현합니다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98AB71-339F-426E-BE4F-BA0247DB15F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1495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지금까지 대략적으로 이런 서비스를 구현하겠다는 그림을 보여드렸습니다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이번 </a:t>
            </a:r>
            <a:r>
              <a:rPr lang="en-US" altLang="ko-KR" dirty="0"/>
              <a:t>Development </a:t>
            </a:r>
            <a:r>
              <a:rPr lang="ko-KR" altLang="en-US" dirty="0"/>
              <a:t>섹션에서는 이 서비스를 구현하기 위해 어떠한 프레임워크 및 </a:t>
            </a:r>
            <a:r>
              <a:rPr lang="en-US" altLang="ko-KR" dirty="0"/>
              <a:t>API</a:t>
            </a:r>
            <a:r>
              <a:rPr lang="ko-KR" altLang="en-US" dirty="0"/>
              <a:t>를 사용할 것인지를 간략하게 </a:t>
            </a:r>
            <a:r>
              <a:rPr lang="ko-KR" altLang="en-US" dirty="0" err="1"/>
              <a:t>설명드리겠습니다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98AB71-339F-426E-BE4F-BA0247DB15F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073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이 프로젝트를 시작하게 된 배경</a:t>
            </a:r>
            <a:r>
              <a:rPr lang="en-US" altLang="ko-KR" dirty="0"/>
              <a:t>(Background)</a:t>
            </a:r>
            <a:r>
              <a:rPr lang="ko-KR" altLang="en-US" dirty="0"/>
              <a:t>과 프로젝트</a:t>
            </a:r>
            <a:r>
              <a:rPr lang="ko-KR" altLang="en-US" baseline="0" dirty="0"/>
              <a:t>의 개요를 말씀 드린 뒤에</a:t>
            </a:r>
            <a:r>
              <a:rPr lang="en-US" altLang="ko-KR" baseline="0" dirty="0"/>
              <a:t>,(Project Overview)</a:t>
            </a:r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대략적인 디자인의 예시를 보여드리며 설명 드리겠습니다</a:t>
            </a:r>
            <a:r>
              <a:rPr lang="en-US" altLang="ko-KR" baseline="0" dirty="0"/>
              <a:t>. (Design Concept)</a:t>
            </a:r>
          </a:p>
          <a:p>
            <a:r>
              <a:rPr lang="ko-KR" altLang="en-US" baseline="0" dirty="0"/>
              <a:t>그 다음은 개발 과정에 대한 부분을 말씀 드리고 </a:t>
            </a:r>
            <a:r>
              <a:rPr lang="en-US" altLang="ko-KR" baseline="0" dirty="0"/>
              <a:t>(Development)</a:t>
            </a:r>
          </a:p>
          <a:p>
            <a:r>
              <a:rPr lang="ko-KR" altLang="en-US" baseline="0" dirty="0"/>
              <a:t>마지막으로 이 프로젝트의 결과물이 어떤 가치를 제공할 수 있는지</a:t>
            </a:r>
            <a:r>
              <a:rPr lang="en-US" altLang="ko-KR" baseline="0" dirty="0"/>
              <a:t>(Features)</a:t>
            </a:r>
            <a:r>
              <a:rPr lang="ko-KR" altLang="en-US" baseline="0" dirty="0"/>
              <a:t>에 대해 말씀드리겠습니다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8AB71-339F-426E-BE4F-BA0247DB15F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312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소비자가 직접 마주하게 되는 웹 </a:t>
            </a:r>
            <a:r>
              <a:rPr lang="ko-KR" altLang="en-US" dirty="0" err="1"/>
              <a:t>프론트엔드는</a:t>
            </a:r>
            <a:r>
              <a:rPr lang="ko-KR" altLang="en-US" dirty="0"/>
              <a:t> </a:t>
            </a:r>
            <a:r>
              <a:rPr lang="en-US" altLang="ko-KR" dirty="0"/>
              <a:t>Vue.js</a:t>
            </a:r>
            <a:r>
              <a:rPr lang="ko-KR" altLang="en-US" dirty="0"/>
              <a:t>를 사용하여 구현할 계획이며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98AB71-339F-426E-BE4F-BA0247DB15F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112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서버</a:t>
            </a:r>
            <a:r>
              <a:rPr lang="en-US" altLang="ko-KR" sz="1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백엔드는</a:t>
            </a:r>
            <a:r>
              <a:rPr lang="en-US" altLang="ko-KR" sz="1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node.js상에서</a:t>
            </a:r>
            <a:r>
              <a:rPr lang="en-US" altLang="ko-KR" sz="1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동작하는</a:t>
            </a:r>
            <a:r>
              <a:rPr lang="en-US" altLang="ko-KR" sz="1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Express로</a:t>
            </a:r>
            <a:r>
              <a:rPr lang="en-US" altLang="ko-KR" sz="1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만들</a:t>
            </a:r>
            <a:r>
              <a:rPr lang="en-US" altLang="ko-KR" sz="1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계획입니다</a:t>
            </a:r>
            <a:r>
              <a:rPr lang="en-US" altLang="ko-KR" sz="1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. </a:t>
            </a:r>
            <a:r>
              <a:rPr lang="en-US" altLang="ko-KR" sz="1200" b="0" strike="noStrike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프로젝트</a:t>
            </a:r>
            <a:r>
              <a:rPr lang="ko-KR" altLang="en-US" sz="1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의</a:t>
            </a:r>
            <a:r>
              <a:rPr lang="en-US" altLang="ko-KR" sz="1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데이터베이스는</a:t>
            </a:r>
            <a:r>
              <a:rPr lang="en-US" altLang="ko-KR" sz="1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Firebase를</a:t>
            </a:r>
            <a:r>
              <a:rPr lang="en-US" altLang="ko-KR" sz="1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통해</a:t>
            </a:r>
            <a:r>
              <a:rPr lang="en-US" altLang="ko-KR" sz="1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만들</a:t>
            </a:r>
            <a:r>
              <a:rPr lang="en-US" altLang="ko-KR" sz="1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계획입니다</a:t>
            </a:r>
            <a:r>
              <a:rPr lang="en-US" altLang="ko-KR" sz="1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98AB71-339F-426E-BE4F-BA0247DB15F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6972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그리고</a:t>
            </a:r>
            <a:r>
              <a:rPr lang="en-US" altLang="ko-KR" sz="1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keyword </a:t>
            </a:r>
            <a:r>
              <a:rPr lang="en-US" altLang="ko-KR" sz="1200" b="0" strike="noStrike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추출</a:t>
            </a:r>
            <a:r>
              <a:rPr lang="en-US" altLang="ko-KR" sz="1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부분은</a:t>
            </a:r>
            <a:r>
              <a:rPr lang="en-US" altLang="ko-KR" sz="1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케라스</a:t>
            </a:r>
            <a:r>
              <a:rPr lang="en-US" altLang="ko-KR" sz="1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또는</a:t>
            </a:r>
            <a:r>
              <a:rPr lang="en-US" altLang="ko-KR" sz="1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구글의</a:t>
            </a:r>
            <a:r>
              <a:rPr lang="en-US" altLang="ko-KR" sz="1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자연어</a:t>
            </a:r>
            <a:r>
              <a:rPr lang="en-US" altLang="ko-KR" sz="1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처리</a:t>
            </a:r>
            <a:r>
              <a:rPr lang="en-US" altLang="ko-KR" sz="1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서비스</a:t>
            </a:r>
            <a:r>
              <a:rPr lang="en-US" altLang="ko-KR" sz="1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API를</a:t>
            </a:r>
            <a:r>
              <a:rPr lang="en-US" altLang="ko-KR" sz="1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이용할</a:t>
            </a:r>
            <a:r>
              <a:rPr lang="en-US" altLang="ko-KR" sz="1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예정입니다</a:t>
            </a:r>
            <a:r>
              <a:rPr lang="en-US" altLang="ko-KR" sz="1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98AB71-339F-426E-BE4F-BA0247DB15F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6543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개발에</a:t>
            </a:r>
            <a:r>
              <a:rPr lang="en-US" altLang="ko-KR" sz="1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주의를</a:t>
            </a:r>
            <a:r>
              <a:rPr lang="en-US" altLang="ko-KR" sz="1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기울여야</a:t>
            </a:r>
            <a:r>
              <a:rPr lang="en-US" altLang="ko-KR" sz="1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할 </a:t>
            </a:r>
            <a:r>
              <a:rPr lang="en-US" altLang="ko-KR" sz="1200" b="0" strike="noStrike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부분이</a:t>
            </a:r>
            <a:r>
              <a:rPr lang="en-US" altLang="ko-KR" sz="1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있습니다</a:t>
            </a:r>
            <a:r>
              <a:rPr lang="en-US" altLang="ko-KR" sz="1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첫번째로</a:t>
            </a:r>
            <a:r>
              <a:rPr lang="en-US" altLang="ko-KR" sz="1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. </a:t>
            </a:r>
            <a:r>
              <a:rPr lang="en-US" altLang="ko-KR" sz="1200" b="0" strike="noStrike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여러가지</a:t>
            </a:r>
            <a:r>
              <a:rPr lang="en-US" altLang="ko-KR" sz="1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Framework들을</a:t>
            </a:r>
            <a:r>
              <a:rPr lang="en-US" altLang="ko-KR" sz="1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유기적으로</a:t>
            </a:r>
            <a:r>
              <a:rPr lang="en-US" altLang="ko-KR" sz="1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작동하도록</a:t>
            </a:r>
            <a:r>
              <a:rPr lang="en-US" altLang="ko-KR" sz="1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통합하는</a:t>
            </a:r>
            <a:r>
              <a:rPr lang="en-US" altLang="ko-KR" sz="1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것</a:t>
            </a:r>
            <a:endParaRPr lang="ko-KR" altLang="en-US" sz="1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두번째</a:t>
            </a:r>
            <a:r>
              <a:rPr lang="en-US" altLang="ko-KR" sz="1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. </a:t>
            </a:r>
            <a:r>
              <a:rPr lang="en-US" altLang="ko-KR" sz="1200" b="0" strike="noStrike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리뷰에서</a:t>
            </a:r>
            <a:r>
              <a:rPr lang="en-US" altLang="ko-KR" sz="1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keyword가</a:t>
            </a:r>
            <a:r>
              <a:rPr lang="en-US" altLang="ko-KR" sz="1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잘 </a:t>
            </a:r>
            <a:r>
              <a:rPr lang="en-US" altLang="ko-KR" sz="1200" b="0" strike="noStrike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추출되도록</a:t>
            </a:r>
            <a:r>
              <a:rPr lang="en-US" altLang="ko-KR" sz="1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하는</a:t>
            </a:r>
            <a:r>
              <a:rPr lang="en-US" altLang="ko-KR" sz="1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것</a:t>
            </a:r>
            <a:endParaRPr lang="ko-KR" altLang="en-US" sz="1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이 두 </a:t>
            </a:r>
            <a:r>
              <a:rPr lang="en-US" altLang="ko-KR" sz="1200" b="0" strike="noStrike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가지에</a:t>
            </a:r>
            <a:r>
              <a:rPr lang="en-US" altLang="ko-KR" sz="1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주의해서</a:t>
            </a:r>
            <a:r>
              <a:rPr lang="en-US" altLang="ko-KR" sz="1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개발을</a:t>
            </a:r>
            <a:r>
              <a:rPr lang="en-US" altLang="ko-KR" sz="1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진행할</a:t>
            </a:r>
            <a:r>
              <a:rPr lang="en-US" altLang="ko-KR" sz="1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예정입니다</a:t>
            </a:r>
            <a:r>
              <a:rPr lang="en-US" altLang="ko-KR" sz="1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98AB71-339F-426E-BE4F-BA0247DB15F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8201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strike="noStrike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개발</a:t>
            </a:r>
            <a:r>
              <a:rPr lang="en-US" altLang="ko-KR" sz="1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프로세스입니다</a:t>
            </a:r>
            <a:r>
              <a:rPr lang="en-US" altLang="ko-KR" sz="1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. </a:t>
            </a:r>
            <a:r>
              <a:rPr lang="en-US" altLang="ko-KR" sz="1200" b="0" strike="noStrike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개발</a:t>
            </a:r>
            <a:r>
              <a:rPr lang="en-US" altLang="ko-KR" sz="1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과정에서는</a:t>
            </a:r>
            <a:r>
              <a:rPr lang="en-US" altLang="ko-KR" sz="1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각자</a:t>
            </a:r>
            <a:r>
              <a:rPr lang="en-US" altLang="ko-KR" sz="1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개발한</a:t>
            </a:r>
            <a:r>
              <a:rPr lang="en-US" altLang="ko-KR" sz="1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것을</a:t>
            </a:r>
            <a:r>
              <a:rPr lang="en-US" altLang="ko-KR" sz="1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주기적으로</a:t>
            </a:r>
            <a:r>
              <a:rPr lang="en-US" altLang="ko-KR" sz="1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합치면서</a:t>
            </a:r>
            <a:r>
              <a:rPr lang="en-US" altLang="ko-KR" sz="1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진행하도록</a:t>
            </a:r>
            <a:r>
              <a:rPr lang="en-US" altLang="ko-KR" sz="1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하겠습니다</a:t>
            </a:r>
            <a:r>
              <a:rPr lang="en-US" altLang="ko-KR" sz="1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98AB71-339F-426E-BE4F-BA0247DB15F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0883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프로젝트의 기대 효과에 대해 </a:t>
            </a:r>
            <a:r>
              <a:rPr lang="ko-KR" altLang="en-US" dirty="0" err="1"/>
              <a:t>말씀드리겠습니다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8AB71-339F-426E-BE4F-BA0247DB15F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5232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프로젝트를 통해 고객은 한 눈에 여러 상품을 파악할 수 있고</a:t>
            </a:r>
            <a:r>
              <a:rPr lang="en-US" altLang="ko-KR" dirty="0"/>
              <a:t>, </a:t>
            </a:r>
            <a:r>
              <a:rPr lang="ko-KR" altLang="en-US" dirty="0"/>
              <a:t>사용자 기반 제품 </a:t>
            </a:r>
            <a:r>
              <a:rPr lang="en-US" altLang="ko-KR" dirty="0"/>
              <a:t>keyword</a:t>
            </a:r>
            <a:r>
              <a:rPr lang="ko-KR" altLang="en-US" dirty="0"/>
              <a:t>를 통해 원하는 제품을 더 빠르게 찾을 수 있습니다</a:t>
            </a:r>
            <a:r>
              <a:rPr lang="en-US" altLang="ko-KR" dirty="0"/>
              <a:t>. </a:t>
            </a:r>
            <a:r>
              <a:rPr lang="ko-KR" altLang="en-US" dirty="0"/>
              <a:t>또한 </a:t>
            </a:r>
            <a:r>
              <a:rPr lang="en-US" altLang="ko-KR" dirty="0"/>
              <a:t>review keyword</a:t>
            </a:r>
            <a:r>
              <a:rPr lang="ko-KR" altLang="en-US" dirty="0"/>
              <a:t> 분석을 통해 어떤 </a:t>
            </a:r>
            <a:r>
              <a:rPr lang="en-US" altLang="ko-KR" dirty="0"/>
              <a:t>review</a:t>
            </a:r>
            <a:r>
              <a:rPr lang="ko-KR" altLang="en-US" dirty="0"/>
              <a:t>를 봐야 하는지 더 쉽게 알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이는 소비자가 우리의 서비스 내에서 벗어나지 않고 쉽고 편리하게 쇼핑을 할 수 있게 합니다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8AB71-339F-426E-BE4F-BA0247DB15F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2855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또한 </a:t>
            </a:r>
            <a:r>
              <a:rPr lang="en-US" altLang="ko-KR" dirty="0"/>
              <a:t>review</a:t>
            </a:r>
            <a:r>
              <a:rPr lang="ko-KR" altLang="en-US" dirty="0"/>
              <a:t>를 모아서 한 번에 보는 방식으로 인해 앞선 </a:t>
            </a:r>
            <a:r>
              <a:rPr lang="ko-KR" altLang="en-US"/>
              <a:t>배경에서 말씀 드린 </a:t>
            </a:r>
            <a:r>
              <a:rPr lang="ko-KR" altLang="en-US" dirty="0"/>
              <a:t>리뷰를 보기 위해 여러 상품을 번거롭게 살펴봐야 하는 것을 한 눈에 살펴볼 수 있기 때문에</a:t>
            </a:r>
            <a:r>
              <a:rPr lang="en-US" altLang="ko-KR" dirty="0"/>
              <a:t>, </a:t>
            </a:r>
            <a:r>
              <a:rPr lang="ko-KR" altLang="en-US" dirty="0"/>
              <a:t>이에 매력을 느낀 많은 고객을 유치할 수 있을 것이고</a:t>
            </a:r>
            <a:r>
              <a:rPr lang="en-US" altLang="ko-KR" dirty="0"/>
              <a:t>, </a:t>
            </a:r>
            <a:r>
              <a:rPr lang="ko-KR" altLang="en-US" dirty="0"/>
              <a:t>이로 인해 수익이 증대할 것이라고 기대합니다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8AB71-339F-426E-BE4F-BA0247DB15F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420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배경에 대해서 설명 드리겠습니다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8AB71-339F-426E-BE4F-BA0247DB15F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616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우리는 인터넷에서 어떤 물건을 살 때 물건 정보와 함께 소비자 리뷰를 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실제 사용자의 경험들로 이뤄진 리뷰를 통해서 구매시점에서는 알기 힘든 중요한 정보들을 얻고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많은 사람들이 보장하는 좋은 물건들을 살 수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실제 많은 통계자료들도 리뷰가 제품 구매에 큰 영향을</a:t>
            </a:r>
            <a:r>
              <a:rPr lang="ko-KR" altLang="en-US" baseline="0" dirty="0"/>
              <a:t> 미친다고 이야기하고 있습니다</a:t>
            </a:r>
            <a:r>
              <a:rPr lang="en-US" altLang="ko-KR" baseline="0" dirty="0"/>
              <a:t>.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실제 자료</a:t>
            </a:r>
            <a:r>
              <a:rPr lang="en-US" altLang="ko-KR" dirty="0"/>
              <a:t>???)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8AB71-339F-426E-BE4F-BA0247DB15F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175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하지만 지금까지의 쇼</a:t>
            </a:r>
            <a:r>
              <a:rPr lang="ko-KR" altLang="en-US" baseline="0" dirty="0"/>
              <a:t>핑 리뷰는 불편한 점이 많이 남아있습니다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우리가 쇼핑을 할 때에는 한가지 상품만을 보는 것이 아니라 여러 경쟁사의 제품이나 비슷한 제품을 비교하며 구매를 하게 됩니다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이러한 여러 제품들을 비교하기 위해 해당 상품들의 리뷰들을 뒤적거리다 보면 구매를 하기까지 오랜 시간이 걸리며 쉽게 피로해지고 지치게 될 수 있습니다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지친 고객이 다른 쇼핑몰로 넘어가는 상황이 생기면 쇼핑몰의 입장에서도 매출에 직접적인 타격이 생깁니다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8AB71-339F-426E-BE4F-BA0247DB15F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843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그렇다면 어떻게 하면 이런</a:t>
            </a:r>
            <a:r>
              <a:rPr lang="ko-KR" altLang="en-US" baseline="0" dirty="0"/>
              <a:t> 문제를 해결해서 고객이 편하고 쉽게 제품들을 비교하고 원하는 정보를 얻게 만들 수 있을까요</a:t>
            </a:r>
            <a:r>
              <a:rPr lang="en-US" altLang="ko-KR" baseline="0" dirty="0"/>
              <a:t>?</a:t>
            </a:r>
          </a:p>
          <a:p>
            <a:r>
              <a:rPr lang="ko-KR" altLang="en-US" baseline="0" dirty="0"/>
              <a:t>쇼핑몰의 입장에서는 고객이 다른 쇼핑몰로 빠져나가기 전에 구매 결정을 내릴 수 있도록 도와주는 일이 될 것입니다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이런 해결책을 내놓기 위해서 저희는 </a:t>
            </a:r>
            <a:r>
              <a:rPr lang="en-US" altLang="ko-KR" baseline="0" dirty="0"/>
              <a:t>review revolution</a:t>
            </a:r>
            <a:r>
              <a:rPr lang="ko-KR" altLang="en-US" baseline="0" dirty="0"/>
              <a:t>이라는 프로젝트를 만들었습니다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8AB71-339F-426E-BE4F-BA0247DB15F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793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프로젝트에 대해서 먼저 간단하게 설명 드리겠습니다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8AB71-339F-426E-BE4F-BA0247DB15F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9457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앞서 말씀 드렸듯이 하나의 상품을 사기 위해서는 보통 여러 다른 상품과 비교를 하게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과정에서 이 그림과 같은 경우가 많이 발생하고</a:t>
            </a:r>
            <a:r>
              <a:rPr lang="en-US" altLang="ko-KR" dirty="0"/>
              <a:t>, </a:t>
            </a:r>
            <a:r>
              <a:rPr lang="ko-KR" altLang="en-US" dirty="0"/>
              <a:t>이렇게 되면 </a:t>
            </a:r>
            <a:r>
              <a:rPr lang="en-US" altLang="ko-KR" dirty="0"/>
              <a:t>review</a:t>
            </a:r>
            <a:r>
              <a:rPr lang="ko-KR" altLang="en-US" dirty="0"/>
              <a:t>를 한 눈에 파악하기도 어렵고</a:t>
            </a:r>
            <a:r>
              <a:rPr lang="en-US" altLang="ko-KR" dirty="0"/>
              <a:t>, </a:t>
            </a:r>
            <a:r>
              <a:rPr lang="ko-KR" altLang="en-US" dirty="0"/>
              <a:t>어떤 탭에 무슨 상품이 있는지도 헷갈리게 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8AB71-339F-426E-BE4F-BA0247DB15F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046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이런 불편함을 개선하는 것이 저희 프로젝트의 목적이고</a:t>
            </a:r>
            <a:r>
              <a:rPr lang="en-US" altLang="ko-KR" dirty="0"/>
              <a:t>, </a:t>
            </a:r>
            <a:r>
              <a:rPr lang="ko-KR" altLang="en-US" dirty="0"/>
              <a:t>이를 위해 여러 상품과 리뷰를 한 눈에 볼 수 있도록 페이지를 구성할 예정입니다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8AB71-339F-426E-BE4F-BA0247DB15F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63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F8E9-179D-454D-91B6-5BA7F5CDE889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50B7-9C66-4D28-9E28-DC5CDCB49F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651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F8E9-179D-454D-91B6-5BA7F5CDE889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50B7-9C66-4D28-9E28-DC5CDCB49F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613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F8E9-179D-454D-91B6-5BA7F5CDE889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50B7-9C66-4D28-9E28-DC5CDCB49F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554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F8E9-179D-454D-91B6-5BA7F5CDE889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50B7-9C66-4D28-9E28-DC5CDCB49F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19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F8E9-179D-454D-91B6-5BA7F5CDE889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50B7-9C66-4D28-9E28-DC5CDCB49F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954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F8E9-179D-454D-91B6-5BA7F5CDE889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50B7-9C66-4D28-9E28-DC5CDCB49F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01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F8E9-179D-454D-91B6-5BA7F5CDE889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50B7-9C66-4D28-9E28-DC5CDCB49F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752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F8E9-179D-454D-91B6-5BA7F5CDE889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50B7-9C66-4D28-9E28-DC5CDCB49F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74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F8E9-179D-454D-91B6-5BA7F5CDE889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50B7-9C66-4D28-9E28-DC5CDCB49F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630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F8E9-179D-454D-91B6-5BA7F5CDE889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50B7-9C66-4D28-9E28-DC5CDCB49F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810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F8E9-179D-454D-91B6-5BA7F5CDE889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50B7-9C66-4D28-9E28-DC5CDCB49F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393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8F8E9-179D-454D-91B6-5BA7F5CDE889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D50B7-9C66-4D28-9E28-DC5CDCB49F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265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espcro.com/blog/the-importance-of-online-customer-reviews-infographic/" TargetMode="External"/><Relationship Id="rId7" Type="http://schemas.openxmlformats.org/officeDocument/2006/relationships/hyperlink" Target="https://gatherup.com/100-online-review-statistics/" TargetMode="External"/><Relationship Id="rId2" Type="http://schemas.openxmlformats.org/officeDocument/2006/relationships/hyperlink" Target="https://www.hbs.edu/faculty/Pages/item.aspx?num=4123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consultancy.com/ecommerce-consumer-reviews-why-you-need-them-and-how-to-use-them/" TargetMode="External"/><Relationship Id="rId5" Type="http://schemas.openxmlformats.org/officeDocument/2006/relationships/hyperlink" Target="https://medium.com/futourist/the-power-of-reviews-edc8c1779332" TargetMode="External"/><Relationship Id="rId4" Type="http://schemas.openxmlformats.org/officeDocument/2006/relationships/hyperlink" Target="https://www.qualtrics.com/blog/online-review-stats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79495" y="244781"/>
            <a:ext cx="4799091" cy="622379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2800" dirty="0">
                <a:solidFill>
                  <a:schemeClr val="accent4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Team #4 Project Proposal</a:t>
            </a:r>
            <a:endParaRPr lang="ko-KR" altLang="en-US" sz="2800" dirty="0">
              <a:solidFill>
                <a:schemeClr val="accent4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4235116"/>
            <a:ext cx="12192000" cy="2622884"/>
          </a:xfrm>
          <a:prstGeom prst="rect">
            <a:avLst/>
          </a:prstGeom>
          <a:solidFill>
            <a:srgbClr val="00206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60912" y="4683038"/>
            <a:ext cx="6234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윤성경 정창호</a:t>
            </a:r>
            <a:r>
              <a:rPr lang="en-US" altLang="ko-KR" sz="200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유종현</a:t>
            </a:r>
            <a:r>
              <a:rPr lang="en-US" altLang="ko-KR" sz="200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김진태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724" y="1592222"/>
            <a:ext cx="5837333" cy="1917831"/>
          </a:xfrm>
          <a:prstGeom prst="rect">
            <a:avLst/>
          </a:prstGeom>
          <a:ln w="139700">
            <a:solidFill>
              <a:schemeClr val="accent4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36296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202779" y="6261233"/>
            <a:ext cx="1989221" cy="5967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accent4">
                    <a:lumMod val="50000"/>
                  </a:schemeClr>
                </a:solidFill>
              </a:rPr>
              <a:t>Project Overview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6627" y="423792"/>
            <a:ext cx="3730640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accent4">
                    <a:lumMod val="50000"/>
                  </a:schemeClr>
                </a:solidFill>
              </a:rPr>
              <a:t>세부 목표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76159" y="2223716"/>
            <a:ext cx="5634628" cy="1754326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4">
                    <a:lumMod val="50000"/>
                  </a:schemeClr>
                </a:solidFill>
              </a:rPr>
              <a:t>연관 상품 </a:t>
            </a:r>
            <a:r>
              <a:rPr lang="en-US" altLang="ko-KR" sz="3600" b="1" dirty="0">
                <a:solidFill>
                  <a:schemeClr val="accent4">
                    <a:lumMod val="50000"/>
                  </a:schemeClr>
                </a:solidFill>
              </a:rPr>
              <a:t>display</a:t>
            </a:r>
          </a:p>
          <a:p>
            <a:endParaRPr lang="en-US" altLang="ko-KR" sz="3600" b="1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altLang="ko-KR" sz="3600" b="1" dirty="0">
                <a:solidFill>
                  <a:schemeClr val="accent4">
                    <a:lumMod val="50000"/>
                  </a:schemeClr>
                </a:solidFill>
              </a:rPr>
              <a:t>Review keyword </a:t>
            </a:r>
            <a:r>
              <a:rPr lang="ko-KR" altLang="en-US" sz="3600" b="1" dirty="0">
                <a:solidFill>
                  <a:schemeClr val="accent4">
                    <a:lumMod val="50000"/>
                  </a:schemeClr>
                </a:solidFill>
              </a:rPr>
              <a:t>분석</a:t>
            </a:r>
          </a:p>
        </p:txBody>
      </p:sp>
    </p:spTree>
    <p:extLst>
      <p:ext uri="{BB962C8B-B14F-4D97-AF65-F5344CB8AC3E}">
        <p14:creationId xmlns:p14="http://schemas.microsoft.com/office/powerpoint/2010/main" val="2417269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168" y="1672049"/>
            <a:ext cx="3363753" cy="4730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 descr="C:\Users\my\Desktop\진태껑\curso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877" y="3749156"/>
            <a:ext cx="768085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6626" y="423792"/>
            <a:ext cx="7167613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accent4">
                    <a:lumMod val="50000"/>
                  </a:schemeClr>
                </a:solidFill>
              </a:rPr>
              <a:t>세부 목표 </a:t>
            </a:r>
            <a:r>
              <a:rPr lang="en-US" altLang="ko-KR" sz="3600" b="1" dirty="0">
                <a:solidFill>
                  <a:schemeClr val="accent4">
                    <a:lumMod val="50000"/>
                  </a:schemeClr>
                </a:solidFill>
              </a:rPr>
              <a:t>– </a:t>
            </a:r>
            <a:r>
              <a:rPr lang="ko-KR" altLang="en-US" sz="3600" b="1" dirty="0">
                <a:solidFill>
                  <a:schemeClr val="accent4">
                    <a:lumMod val="50000"/>
                  </a:schemeClr>
                </a:solidFill>
              </a:rPr>
              <a:t>연관 상품 </a:t>
            </a:r>
            <a:r>
              <a:rPr lang="en-US" altLang="ko-KR" sz="3600" b="1" dirty="0">
                <a:solidFill>
                  <a:schemeClr val="accent4">
                    <a:lumMod val="50000"/>
                  </a:schemeClr>
                </a:solidFill>
              </a:rPr>
              <a:t>Display</a:t>
            </a:r>
            <a:endParaRPr lang="ko-KR" altLang="en-US" sz="36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332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972723" y="1626509"/>
            <a:ext cx="8059715" cy="4180409"/>
            <a:chOff x="1409188" y="1624855"/>
            <a:chExt cx="6044786" cy="4180409"/>
          </a:xfrm>
        </p:grpSpPr>
        <p:sp>
          <p:nvSpPr>
            <p:cNvPr id="6" name="직사각형 5"/>
            <p:cNvSpPr/>
            <p:nvPr/>
          </p:nvSpPr>
          <p:spPr>
            <a:xfrm>
              <a:off x="1409188" y="1624855"/>
              <a:ext cx="2016224" cy="41764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1475656" y="1733966"/>
              <a:ext cx="5906310" cy="4071298"/>
              <a:chOff x="1475656" y="1733966"/>
              <a:chExt cx="5906310" cy="4071298"/>
            </a:xfrm>
          </p:grpSpPr>
          <p:pic>
            <p:nvPicPr>
              <p:cNvPr id="10" name="Picture 4" descr="C:\Users\my\Desktop\진태껑\feedback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75656" y="3931402"/>
                <a:ext cx="1873862" cy="18738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5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75656" y="1733966"/>
                <a:ext cx="1873863" cy="19814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Picture 6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78302" y="1735379"/>
                <a:ext cx="1701018" cy="198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Picture 4" descr="C:\Users\my\Desktop\진태껑\feedback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91880" y="3931402"/>
                <a:ext cx="1873862" cy="18738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7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96464" y="1735379"/>
                <a:ext cx="1697143" cy="198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" name="Picture 4" descr="C:\Users\my\Desktop\진태껑\feedback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08104" y="3931402"/>
                <a:ext cx="1873862" cy="18738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8" name="직사각형 7"/>
            <p:cNvSpPr/>
            <p:nvPr/>
          </p:nvSpPr>
          <p:spPr>
            <a:xfrm>
              <a:off x="3421526" y="1627147"/>
              <a:ext cx="2016224" cy="41764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437750" y="1627147"/>
              <a:ext cx="2016224" cy="41764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86626" y="423792"/>
            <a:ext cx="7167613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accent4">
                    <a:lumMod val="50000"/>
                  </a:schemeClr>
                </a:solidFill>
              </a:rPr>
              <a:t>세부 목표 </a:t>
            </a:r>
            <a:r>
              <a:rPr lang="en-US" altLang="ko-KR" sz="3600" b="1" dirty="0">
                <a:solidFill>
                  <a:schemeClr val="accent4">
                    <a:lumMod val="50000"/>
                  </a:schemeClr>
                </a:solidFill>
              </a:rPr>
              <a:t>– </a:t>
            </a:r>
            <a:r>
              <a:rPr lang="ko-KR" altLang="en-US" sz="3600" b="1" dirty="0">
                <a:solidFill>
                  <a:schemeClr val="accent4">
                    <a:lumMod val="50000"/>
                  </a:schemeClr>
                </a:solidFill>
              </a:rPr>
              <a:t>연관 상품 </a:t>
            </a:r>
            <a:r>
              <a:rPr lang="en-US" altLang="ko-KR" sz="3600" b="1" dirty="0">
                <a:solidFill>
                  <a:schemeClr val="accent4">
                    <a:lumMod val="50000"/>
                  </a:schemeClr>
                </a:solidFill>
              </a:rPr>
              <a:t>Display</a:t>
            </a:r>
            <a:endParaRPr lang="ko-KR" altLang="en-US" sz="36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760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5" y="1835039"/>
            <a:ext cx="3934455" cy="4092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23106" y="5527465"/>
            <a:ext cx="4069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FF0000"/>
                </a:solidFill>
                <a:latin typeface="+mn-ea"/>
              </a:rPr>
              <a:t>#</a:t>
            </a:r>
            <a:r>
              <a:rPr lang="ko-KR" altLang="en-US" sz="2000" b="1" dirty="0">
                <a:solidFill>
                  <a:srgbClr val="FF0000"/>
                </a:solidFill>
                <a:latin typeface="+mn-ea"/>
              </a:rPr>
              <a:t>여름 셔츠</a:t>
            </a:r>
            <a:r>
              <a:rPr lang="en-US" altLang="ko-KR" sz="2000" b="1" dirty="0">
                <a:solidFill>
                  <a:srgbClr val="FF0000"/>
                </a:solidFill>
                <a:latin typeface="+mn-ea"/>
              </a:rPr>
              <a:t> #</a:t>
            </a:r>
            <a:r>
              <a:rPr lang="ko-KR" altLang="en-US" sz="2000" b="1" dirty="0">
                <a:solidFill>
                  <a:srgbClr val="FF0000"/>
                </a:solidFill>
                <a:latin typeface="+mn-ea"/>
              </a:rPr>
              <a:t>여름용 </a:t>
            </a:r>
            <a:r>
              <a:rPr lang="en-US" altLang="ko-KR" sz="2000" b="1" dirty="0">
                <a:solidFill>
                  <a:srgbClr val="FF0000"/>
                </a:solidFill>
                <a:latin typeface="+mn-ea"/>
              </a:rPr>
              <a:t>#</a:t>
            </a:r>
            <a:r>
              <a:rPr lang="ko-KR" altLang="en-US" sz="2000" b="1" dirty="0">
                <a:solidFill>
                  <a:srgbClr val="FF0000"/>
                </a:solidFill>
                <a:latin typeface="+mn-ea"/>
              </a:rPr>
              <a:t>시원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320" y="1739254"/>
            <a:ext cx="2277510" cy="327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화살표 연결선 5"/>
          <p:cNvCxnSpPr/>
          <p:nvPr/>
        </p:nvCxnSpPr>
        <p:spPr>
          <a:xfrm>
            <a:off x="2001520" y="3376214"/>
            <a:ext cx="4937760" cy="230365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1625600" y="4145280"/>
            <a:ext cx="5313680" cy="15345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3007360" y="4145280"/>
            <a:ext cx="3931920" cy="15345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6626" y="423792"/>
            <a:ext cx="8092174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accent4">
                    <a:lumMod val="50000"/>
                  </a:schemeClr>
                </a:solidFill>
              </a:rPr>
              <a:t>세부 목표 </a:t>
            </a:r>
            <a:r>
              <a:rPr lang="en-US" altLang="ko-KR" sz="3600" b="1" dirty="0">
                <a:solidFill>
                  <a:schemeClr val="accent4">
                    <a:lumMod val="50000"/>
                  </a:schemeClr>
                </a:solidFill>
              </a:rPr>
              <a:t>– Review Keyword </a:t>
            </a:r>
            <a:r>
              <a:rPr lang="ko-KR" altLang="en-US" sz="3600" b="1" dirty="0">
                <a:solidFill>
                  <a:schemeClr val="accent4">
                    <a:lumMod val="50000"/>
                  </a:schemeClr>
                </a:solidFill>
              </a:rPr>
              <a:t>분석</a:t>
            </a:r>
          </a:p>
        </p:txBody>
      </p:sp>
    </p:spTree>
    <p:extLst>
      <p:ext uri="{BB962C8B-B14F-4D97-AF65-F5344CB8AC3E}">
        <p14:creationId xmlns:p14="http://schemas.microsoft.com/office/powerpoint/2010/main" val="3760720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86626" y="423792"/>
            <a:ext cx="8092174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accent4">
                    <a:lumMod val="50000"/>
                  </a:schemeClr>
                </a:solidFill>
              </a:rPr>
              <a:t>세부 목표 </a:t>
            </a:r>
            <a:r>
              <a:rPr lang="en-US" altLang="ko-KR" sz="3600" b="1" dirty="0">
                <a:solidFill>
                  <a:schemeClr val="accent4">
                    <a:lumMod val="50000"/>
                  </a:schemeClr>
                </a:solidFill>
              </a:rPr>
              <a:t>– Review Keyword </a:t>
            </a:r>
            <a:r>
              <a:rPr lang="ko-KR" altLang="en-US" sz="3600" b="1" dirty="0">
                <a:solidFill>
                  <a:schemeClr val="accent4">
                    <a:lumMod val="50000"/>
                  </a:schemeClr>
                </a:solidFill>
              </a:rPr>
              <a:t>분석</a:t>
            </a:r>
          </a:p>
        </p:txBody>
      </p:sp>
      <p:pic>
        <p:nvPicPr>
          <p:cNvPr id="17" name="Picture 2" descr="Natural Language Process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544" y="2069618"/>
            <a:ext cx="6624736" cy="3067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278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14375" y="2752825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  <a:t>Design Concept</a:t>
            </a:r>
            <a:b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ko-KR" altLang="en-US" sz="2000" b="1" dirty="0">
                <a:solidFill>
                  <a:schemeClr val="accent4">
                    <a:lumMod val="50000"/>
                  </a:schemeClr>
                </a:solidFill>
              </a:rPr>
              <a:t>디자인 컨셉</a:t>
            </a:r>
            <a: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7063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165B1AE-BF47-40FE-AE3B-15828B09B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9947" y="1734036"/>
            <a:ext cx="7034568" cy="3956641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5287645A-AD08-4D89-ACAD-4E65858A2EB7}"/>
              </a:ext>
            </a:extLst>
          </p:cNvPr>
          <p:cNvSpPr txBox="1"/>
          <p:nvPr/>
        </p:nvSpPr>
        <p:spPr>
          <a:xfrm>
            <a:off x="621555" y="423792"/>
            <a:ext cx="5349398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600" b="1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3600" b="1" dirty="0">
                <a:solidFill>
                  <a:schemeClr val="accent4">
                    <a:lumMod val="50000"/>
                  </a:schemeClr>
                </a:solidFill>
              </a:rPr>
              <a:t>상품 선택 페이지</a:t>
            </a:r>
            <a:endParaRPr lang="en-US" altLang="ko-KR" sz="3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612877" y="6527260"/>
            <a:ext cx="1579123" cy="33074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accent4">
                    <a:lumMod val="50000"/>
                  </a:schemeClr>
                </a:solidFill>
              </a:rPr>
              <a:t>Design Concept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67AE12C-1B5F-48C0-BF76-E286466756B0}"/>
              </a:ext>
            </a:extLst>
          </p:cNvPr>
          <p:cNvSpPr txBox="1"/>
          <p:nvPr/>
        </p:nvSpPr>
        <p:spPr>
          <a:xfrm>
            <a:off x="152473" y="2923063"/>
            <a:ext cx="2087156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4">
                    <a:lumMod val="50000"/>
                  </a:schemeClr>
                </a:solidFill>
              </a:rPr>
              <a:t>키워드 설정 창</a:t>
            </a:r>
            <a:endParaRPr lang="en-US" altLang="ko-KR" b="1" dirty="0">
              <a:solidFill>
                <a:srgbClr val="796A3A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B4A2FC86-5D2F-478B-9203-C49486360FA1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239629" y="3107729"/>
            <a:ext cx="639758" cy="3535"/>
          </a:xfrm>
          <a:prstGeom prst="line">
            <a:avLst/>
          </a:prstGeom>
          <a:ln w="15875">
            <a:solidFill>
              <a:srgbClr val="796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1E19F2AC-D62D-4EA6-9C91-66BEED52CE9A}"/>
              </a:ext>
            </a:extLst>
          </p:cNvPr>
          <p:cNvSpPr txBox="1"/>
          <p:nvPr/>
        </p:nvSpPr>
        <p:spPr>
          <a:xfrm>
            <a:off x="152473" y="4313692"/>
            <a:ext cx="2087156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4">
                    <a:lumMod val="50000"/>
                  </a:schemeClr>
                </a:solidFill>
              </a:rPr>
              <a:t>설정된 키워드</a:t>
            </a:r>
            <a:endParaRPr lang="en-US" altLang="ko-KR" b="1" dirty="0">
              <a:solidFill>
                <a:srgbClr val="796A3A"/>
              </a:solidFill>
            </a:endParaRP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xmlns="" id="{B7F0FF46-B257-4077-B3AD-4C11337CDBF1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2239629" y="3775177"/>
            <a:ext cx="707852" cy="723181"/>
          </a:xfrm>
          <a:prstGeom prst="bentConnector2">
            <a:avLst/>
          </a:prstGeom>
          <a:ln w="15875">
            <a:solidFill>
              <a:srgbClr val="796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C1E3425-69F6-471F-9286-9B8DF16A462E}"/>
              </a:ext>
            </a:extLst>
          </p:cNvPr>
          <p:cNvSpPr txBox="1"/>
          <p:nvPr/>
        </p:nvSpPr>
        <p:spPr>
          <a:xfrm>
            <a:off x="9476364" y="2928935"/>
            <a:ext cx="2563163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4">
                    <a:lumMod val="50000"/>
                  </a:schemeClr>
                </a:solidFill>
              </a:rPr>
              <a:t>클릭 시</a:t>
            </a:r>
            <a:endParaRPr lang="en-US" altLang="ko-KR" b="1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ko-KR" altLang="en-US" b="1" dirty="0">
                <a:solidFill>
                  <a:schemeClr val="accent4">
                    <a:lumMod val="50000"/>
                  </a:schemeClr>
                </a:solidFill>
              </a:rPr>
              <a:t>각 상품 페이지로 이동</a:t>
            </a:r>
            <a:endParaRPr lang="en-US" altLang="ko-KR" b="1" dirty="0">
              <a:solidFill>
                <a:srgbClr val="796A3A"/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DE26473E-9EDB-49E4-9B02-9857FBA99B07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7334655" y="3252101"/>
            <a:ext cx="2141709" cy="0"/>
          </a:xfrm>
          <a:prstGeom prst="line">
            <a:avLst/>
          </a:prstGeom>
          <a:ln w="15875">
            <a:solidFill>
              <a:srgbClr val="796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7476ECDD-44B5-4D31-A147-36ED8F9DD4BD}"/>
              </a:ext>
            </a:extLst>
          </p:cNvPr>
          <p:cNvSpPr txBox="1"/>
          <p:nvPr/>
        </p:nvSpPr>
        <p:spPr>
          <a:xfrm>
            <a:off x="9628837" y="4718291"/>
            <a:ext cx="2563163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796A3A"/>
                </a:solidFill>
              </a:rPr>
              <a:t>상품의 키워드 별 평가</a:t>
            </a:r>
            <a:endParaRPr lang="en-US" altLang="ko-KR" b="1" dirty="0">
              <a:solidFill>
                <a:srgbClr val="796A3A"/>
              </a:solidFill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xmlns="" id="{61497355-6ABE-424D-9D60-34358521956A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9066179" y="4902957"/>
            <a:ext cx="562658" cy="0"/>
          </a:xfrm>
          <a:prstGeom prst="line">
            <a:avLst/>
          </a:prstGeom>
          <a:ln w="15875">
            <a:solidFill>
              <a:srgbClr val="796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A24311C0-0C98-44FB-9C3F-7CEB3314EC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5579" y="1885236"/>
            <a:ext cx="1759666" cy="57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0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819ECA88-A708-4D08-847F-163C0133D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3547" y="1942430"/>
            <a:ext cx="6576167" cy="3691168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A1453190-BD29-4BBE-8374-3D69BD575279}"/>
              </a:ext>
            </a:extLst>
          </p:cNvPr>
          <p:cNvSpPr txBox="1"/>
          <p:nvPr/>
        </p:nvSpPr>
        <p:spPr>
          <a:xfrm>
            <a:off x="617279" y="423792"/>
            <a:ext cx="5543982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600" b="1" dirty="0">
                <a:solidFill>
                  <a:schemeClr val="accent4">
                    <a:lumMod val="50000"/>
                  </a:schemeClr>
                </a:solidFill>
              </a:rPr>
              <a:t>2. </a:t>
            </a:r>
            <a:r>
              <a:rPr lang="ko-KR" altLang="en-US" sz="3600" b="1" dirty="0">
                <a:solidFill>
                  <a:schemeClr val="accent4">
                    <a:lumMod val="50000"/>
                  </a:schemeClr>
                </a:solidFill>
              </a:rPr>
              <a:t>상품 페이지 및 리뷰 탭</a:t>
            </a: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612877" y="6527260"/>
            <a:ext cx="1579123" cy="33074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accent4">
                    <a:lumMod val="50000"/>
                  </a:schemeClr>
                </a:solidFill>
              </a:rPr>
              <a:t>Design Concept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C1E3425-69F6-471F-9286-9B8DF16A462E}"/>
              </a:ext>
            </a:extLst>
          </p:cNvPr>
          <p:cNvSpPr txBox="1"/>
          <p:nvPr/>
        </p:nvSpPr>
        <p:spPr>
          <a:xfrm>
            <a:off x="753223" y="2535980"/>
            <a:ext cx="1632898" cy="40011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accent4">
                    <a:lumMod val="50000"/>
                  </a:schemeClr>
                </a:solidFill>
              </a:rPr>
              <a:t>상품 이미지</a:t>
            </a:r>
            <a:endParaRPr lang="en-US" altLang="ko-KR" sz="2000" b="1" dirty="0">
              <a:solidFill>
                <a:srgbClr val="796A3A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7476ECDD-44B5-4D31-A147-36ED8F9DD4BD}"/>
              </a:ext>
            </a:extLst>
          </p:cNvPr>
          <p:cNvSpPr txBox="1"/>
          <p:nvPr/>
        </p:nvSpPr>
        <p:spPr>
          <a:xfrm>
            <a:off x="9508717" y="2716051"/>
            <a:ext cx="2683283" cy="40011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796A3A"/>
                </a:solidFill>
              </a:rPr>
              <a:t>상품의 대략적인 정보</a:t>
            </a:r>
            <a:endParaRPr lang="en-US" altLang="ko-KR" sz="2000" b="1" dirty="0">
              <a:solidFill>
                <a:srgbClr val="796A3A"/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DE26473E-9EDB-49E4-9B02-9857FBA99B07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2386121" y="2736035"/>
            <a:ext cx="1149688" cy="1"/>
          </a:xfrm>
          <a:prstGeom prst="line">
            <a:avLst/>
          </a:prstGeom>
          <a:ln w="15875">
            <a:solidFill>
              <a:srgbClr val="796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xmlns="" id="{61497355-6ABE-424D-9D60-34358521956A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8657425" y="2916106"/>
            <a:ext cx="851292" cy="0"/>
          </a:xfrm>
          <a:prstGeom prst="line">
            <a:avLst/>
          </a:prstGeom>
          <a:ln w="15875">
            <a:solidFill>
              <a:srgbClr val="796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7CA55682-9B75-43CA-822F-E5469FDFC7DF}"/>
              </a:ext>
            </a:extLst>
          </p:cNvPr>
          <p:cNvSpPr txBox="1"/>
          <p:nvPr/>
        </p:nvSpPr>
        <p:spPr>
          <a:xfrm>
            <a:off x="244273" y="3583004"/>
            <a:ext cx="2254933" cy="40011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796A3A"/>
                </a:solidFill>
              </a:rPr>
              <a:t>상품 세부정보 탭</a:t>
            </a:r>
            <a:endParaRPr lang="en-US" altLang="ko-KR" sz="2000" b="1" dirty="0">
              <a:solidFill>
                <a:srgbClr val="796A3A"/>
              </a:solidFill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xmlns="" id="{66E706C1-E2FA-4C31-8BCA-29863D507250}"/>
              </a:ext>
            </a:extLst>
          </p:cNvPr>
          <p:cNvCxnSpPr>
            <a:cxnSpLocks/>
            <a:stCxn id="71" idx="3"/>
          </p:cNvCxnSpPr>
          <p:nvPr/>
        </p:nvCxnSpPr>
        <p:spPr>
          <a:xfrm>
            <a:off x="2499206" y="3783059"/>
            <a:ext cx="837381" cy="0"/>
          </a:xfrm>
          <a:prstGeom prst="line">
            <a:avLst/>
          </a:prstGeom>
          <a:ln w="15875">
            <a:solidFill>
              <a:srgbClr val="796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FD3BD2E6-745F-4DB1-B707-37CBA7701266}"/>
              </a:ext>
            </a:extLst>
          </p:cNvPr>
          <p:cNvSpPr txBox="1"/>
          <p:nvPr/>
        </p:nvSpPr>
        <p:spPr>
          <a:xfrm>
            <a:off x="9823315" y="5042080"/>
            <a:ext cx="1579123" cy="40011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796A3A"/>
                </a:solidFill>
              </a:rPr>
              <a:t>상품 리뷰</a:t>
            </a:r>
            <a:endParaRPr lang="en-US" altLang="ko-KR" sz="2000" b="1" dirty="0">
              <a:solidFill>
                <a:srgbClr val="796A3A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C0FCB3DA-1035-46B9-A6D9-188A7E838DBD}"/>
              </a:ext>
            </a:extLst>
          </p:cNvPr>
          <p:cNvSpPr txBox="1"/>
          <p:nvPr/>
        </p:nvSpPr>
        <p:spPr>
          <a:xfrm>
            <a:off x="494419" y="5733880"/>
            <a:ext cx="2842168" cy="40011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796A3A"/>
                </a:solidFill>
              </a:rPr>
              <a:t>상품 리뷰 키워드 평가</a:t>
            </a:r>
            <a:endParaRPr lang="en-US" altLang="ko-KR" sz="2000" b="1" dirty="0">
              <a:solidFill>
                <a:srgbClr val="796A3A"/>
              </a:solidFill>
            </a:endParaRPr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xmlns="" id="{2F5CA22C-273D-40FB-ACAA-092AAA18A1DD}"/>
              </a:ext>
            </a:extLst>
          </p:cNvPr>
          <p:cNvCxnSpPr>
            <a:cxnSpLocks/>
            <a:endCxn id="95" idx="1"/>
          </p:cNvCxnSpPr>
          <p:nvPr/>
        </p:nvCxnSpPr>
        <p:spPr>
          <a:xfrm>
            <a:off x="8424153" y="5242135"/>
            <a:ext cx="1399162" cy="0"/>
          </a:xfrm>
          <a:prstGeom prst="line">
            <a:avLst/>
          </a:prstGeom>
          <a:ln w="15875">
            <a:solidFill>
              <a:srgbClr val="796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xmlns="" id="{E506D8CE-4F30-424A-9724-F60449C2230F}"/>
              </a:ext>
            </a:extLst>
          </p:cNvPr>
          <p:cNvCxnSpPr>
            <a:cxnSpLocks/>
            <a:endCxn id="96" idx="3"/>
          </p:cNvCxnSpPr>
          <p:nvPr/>
        </p:nvCxnSpPr>
        <p:spPr>
          <a:xfrm flipH="1">
            <a:off x="3336587" y="5442257"/>
            <a:ext cx="1033868" cy="491678"/>
          </a:xfrm>
          <a:prstGeom prst="line">
            <a:avLst/>
          </a:prstGeom>
          <a:ln w="15875">
            <a:solidFill>
              <a:srgbClr val="796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255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1784623-9F9E-4432-B15B-CC24B3C8D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5805" y="1837636"/>
            <a:ext cx="7039461" cy="395333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612877" y="6527260"/>
            <a:ext cx="1579123" cy="33074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accent4">
                    <a:lumMod val="50000"/>
                  </a:schemeClr>
                </a:solidFill>
              </a:rPr>
              <a:t>Design Concept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7476ECDD-44B5-4D31-A147-36ED8F9DD4BD}"/>
              </a:ext>
            </a:extLst>
          </p:cNvPr>
          <p:cNvSpPr txBox="1"/>
          <p:nvPr/>
        </p:nvSpPr>
        <p:spPr>
          <a:xfrm>
            <a:off x="9685266" y="3901891"/>
            <a:ext cx="2506734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796A3A"/>
                </a:solidFill>
              </a:rPr>
              <a:t>상품의 키워드 별 평가</a:t>
            </a:r>
            <a:endParaRPr lang="en-US" altLang="ko-KR" b="1" dirty="0">
              <a:solidFill>
                <a:srgbClr val="796A3A"/>
              </a:solidFill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xmlns="" id="{61497355-6ABE-424D-9D60-34358521956A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9192103" y="4086557"/>
            <a:ext cx="493163" cy="12482"/>
          </a:xfrm>
          <a:prstGeom prst="line">
            <a:avLst/>
          </a:prstGeom>
          <a:ln w="15875">
            <a:solidFill>
              <a:srgbClr val="796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7CA55682-9B75-43CA-822F-E5469FDFC7DF}"/>
              </a:ext>
            </a:extLst>
          </p:cNvPr>
          <p:cNvSpPr txBox="1"/>
          <p:nvPr/>
        </p:nvSpPr>
        <p:spPr>
          <a:xfrm>
            <a:off x="0" y="5167954"/>
            <a:ext cx="2254933" cy="40011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796A3A"/>
                </a:solidFill>
              </a:rPr>
              <a:t>상품별 대표 리뷰</a:t>
            </a:r>
            <a:endParaRPr lang="en-US" altLang="ko-KR" sz="2000" b="1" dirty="0">
              <a:solidFill>
                <a:srgbClr val="796A3A"/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xmlns="" id="{B843DA8F-5A8E-4093-A13B-E3CD6F913EF8}"/>
              </a:ext>
            </a:extLst>
          </p:cNvPr>
          <p:cNvCxnSpPr>
            <a:cxnSpLocks/>
            <a:stCxn id="71" idx="3"/>
          </p:cNvCxnSpPr>
          <p:nvPr/>
        </p:nvCxnSpPr>
        <p:spPr>
          <a:xfrm>
            <a:off x="2254933" y="5368009"/>
            <a:ext cx="729500" cy="100027"/>
          </a:xfrm>
          <a:prstGeom prst="line">
            <a:avLst/>
          </a:prstGeom>
          <a:ln w="15875">
            <a:solidFill>
              <a:srgbClr val="796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xmlns="" id="{66E706C1-E2FA-4C31-8BCA-29863D507250}"/>
              </a:ext>
            </a:extLst>
          </p:cNvPr>
          <p:cNvCxnSpPr>
            <a:cxnSpLocks/>
            <a:stCxn id="71" idx="3"/>
          </p:cNvCxnSpPr>
          <p:nvPr/>
        </p:nvCxnSpPr>
        <p:spPr>
          <a:xfrm flipV="1">
            <a:off x="2254933" y="4829132"/>
            <a:ext cx="729500" cy="538877"/>
          </a:xfrm>
          <a:prstGeom prst="line">
            <a:avLst/>
          </a:prstGeom>
          <a:ln w="15875">
            <a:solidFill>
              <a:srgbClr val="796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176D7272-AB80-461D-9F78-BCE494853F7E}"/>
              </a:ext>
            </a:extLst>
          </p:cNvPr>
          <p:cNvSpPr txBox="1"/>
          <p:nvPr/>
        </p:nvSpPr>
        <p:spPr>
          <a:xfrm>
            <a:off x="621555" y="423792"/>
            <a:ext cx="5349398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600" b="1" dirty="0">
                <a:solidFill>
                  <a:schemeClr val="accent4">
                    <a:lumMod val="50000"/>
                  </a:schemeClr>
                </a:solidFill>
              </a:rPr>
              <a:t>3. </a:t>
            </a:r>
            <a:r>
              <a:rPr lang="ko-KR" altLang="en-US" sz="3600" b="1" dirty="0">
                <a:solidFill>
                  <a:schemeClr val="accent4">
                    <a:lumMod val="50000"/>
                  </a:schemeClr>
                </a:solidFill>
              </a:rPr>
              <a:t>경쟁사 제품 리뷰 제공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C1E3425-69F6-471F-9286-9B8DF16A462E}"/>
              </a:ext>
            </a:extLst>
          </p:cNvPr>
          <p:cNvSpPr txBox="1"/>
          <p:nvPr/>
        </p:nvSpPr>
        <p:spPr>
          <a:xfrm>
            <a:off x="139071" y="2687053"/>
            <a:ext cx="2505051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4">
                    <a:lumMod val="50000"/>
                  </a:schemeClr>
                </a:solidFill>
              </a:rPr>
              <a:t>사진 클릭 시</a:t>
            </a:r>
            <a:endParaRPr lang="en-US" altLang="ko-KR" b="1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ko-KR" altLang="en-US" b="1" dirty="0">
                <a:solidFill>
                  <a:schemeClr val="accent4">
                    <a:lumMod val="50000"/>
                  </a:schemeClr>
                </a:solidFill>
              </a:rPr>
              <a:t>각 상품 페이지로 이동</a:t>
            </a:r>
            <a:endParaRPr lang="en-US" altLang="ko-KR" b="1" dirty="0">
              <a:solidFill>
                <a:srgbClr val="796A3A"/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DE26473E-9EDB-49E4-9B02-9857FBA99B07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2644122" y="3010219"/>
            <a:ext cx="621264" cy="0"/>
          </a:xfrm>
          <a:prstGeom prst="line">
            <a:avLst/>
          </a:prstGeom>
          <a:ln w="15875">
            <a:solidFill>
              <a:srgbClr val="796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53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14375" y="2752825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  <a:t>Development</a:t>
            </a:r>
            <a:b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ko-KR" altLang="en-US" sz="2000" b="1" dirty="0">
                <a:solidFill>
                  <a:schemeClr val="accent4">
                    <a:lumMod val="50000"/>
                  </a:schemeClr>
                </a:solidFill>
              </a:rPr>
              <a:t>개발 기술 스택</a:t>
            </a:r>
            <a: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5965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400469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n-US" altLang="ko-KR" sz="7200" dirty="0">
                <a:solidFill>
                  <a:schemeClr val="accent4">
                    <a:lumMod val="75000"/>
                  </a:schemeClr>
                </a:solidFill>
              </a:rPr>
              <a:t>Index</a:t>
            </a:r>
            <a:endParaRPr lang="ko-KR" altLang="en-US" sz="7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type="subTitle" idx="1"/>
          </p:nvPr>
        </p:nvSpPr>
        <p:spPr>
          <a:xfrm>
            <a:off x="1524000" y="3076826"/>
            <a:ext cx="9144000" cy="1655762"/>
          </a:xfrm>
        </p:spPr>
        <p:txBody>
          <a:bodyPr>
            <a:noAutofit/>
          </a:bodyPr>
          <a:lstStyle/>
          <a:p>
            <a: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  <a:t>Background</a:t>
            </a:r>
          </a:p>
          <a:p>
            <a: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  <a:t>Project Overview</a:t>
            </a:r>
          </a:p>
          <a:p>
            <a: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  <a:t>Design Concept</a:t>
            </a:r>
          </a:p>
          <a:p>
            <a: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  <a:t>Development</a:t>
            </a:r>
          </a:p>
          <a:p>
            <a: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  <a:t>Features</a:t>
            </a:r>
            <a:endParaRPr lang="ko-KR" alt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4045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10700426" y="6420255"/>
            <a:ext cx="1491574" cy="4377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accent4">
                    <a:lumMod val="50000"/>
                  </a:schemeClr>
                </a:solidFill>
              </a:rPr>
              <a:t>Development</a:t>
            </a:r>
          </a:p>
        </p:txBody>
      </p:sp>
      <p:pic>
        <p:nvPicPr>
          <p:cNvPr id="5" name="Picture 3" descr="D:\Download\employe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572" y="2132856"/>
            <a:ext cx="2376265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D:\Download\1_wqYF-8Dmh7LhtLkKfERc3Q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44" y="2276872"/>
            <a:ext cx="2088232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왼쪽/오른쪽 화살표 6"/>
          <p:cNvSpPr/>
          <p:nvPr/>
        </p:nvSpPr>
        <p:spPr>
          <a:xfrm>
            <a:off x="5523428" y="3320988"/>
            <a:ext cx="788597" cy="492384"/>
          </a:xfrm>
          <a:prstGeom prst="leftRightArrow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19536" y="4653136"/>
            <a:ext cx="3346626" cy="86409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prstClr val="white"/>
                </a:solidFill>
              </a:rPr>
              <a:t>Customer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44072" y="4653136"/>
            <a:ext cx="3528392" cy="86409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prstClr val="white"/>
                </a:solidFill>
              </a:rPr>
              <a:t>Vue.js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6312024" y="4645738"/>
            <a:ext cx="864096" cy="864096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919536" y="404664"/>
            <a:ext cx="8352928" cy="129614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400" b="1" dirty="0">
                <a:solidFill>
                  <a:prstClr val="white"/>
                </a:solidFill>
              </a:rPr>
              <a:t>  </a:t>
            </a:r>
            <a:r>
              <a:rPr lang="en-US" altLang="ko-KR" sz="4400" b="1" dirty="0">
                <a:solidFill>
                  <a:srgbClr val="FFFF00"/>
                </a:solidFill>
              </a:rPr>
              <a:t>F</a:t>
            </a:r>
            <a:r>
              <a:rPr lang="en-US" altLang="ko-KR" sz="4400" b="1" dirty="0">
                <a:solidFill>
                  <a:prstClr val="white"/>
                </a:solidFill>
              </a:rPr>
              <a:t>rontend</a:t>
            </a:r>
            <a:endParaRPr lang="ko-KR" altLang="en-US" sz="4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737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왼쪽/오른쪽 화살표 6"/>
          <p:cNvSpPr/>
          <p:nvPr/>
        </p:nvSpPr>
        <p:spPr>
          <a:xfrm>
            <a:off x="6487268" y="3074796"/>
            <a:ext cx="788597" cy="492384"/>
          </a:xfrm>
          <a:prstGeom prst="leftRightArrow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19534" y="4653136"/>
            <a:ext cx="8352930" cy="86409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prstClr val="white"/>
                </a:solidFill>
              </a:rPr>
              <a:t>             Express + node.js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919536" y="404664"/>
            <a:ext cx="8352928" cy="129614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400" b="1" dirty="0">
                <a:solidFill>
                  <a:prstClr val="white"/>
                </a:solidFill>
              </a:rPr>
              <a:t>  </a:t>
            </a:r>
            <a:r>
              <a:rPr lang="en-US" altLang="ko-KR" sz="4400" b="1" dirty="0">
                <a:solidFill>
                  <a:srgbClr val="FFFF00"/>
                </a:solidFill>
              </a:rPr>
              <a:t>B</a:t>
            </a:r>
            <a:r>
              <a:rPr lang="en-US" altLang="ko-KR" sz="4400" b="1" dirty="0">
                <a:solidFill>
                  <a:prstClr val="white"/>
                </a:solidFill>
              </a:rPr>
              <a:t>ackend</a:t>
            </a:r>
            <a:endParaRPr lang="ko-KR" altLang="en-US" sz="4400" b="1" dirty="0">
              <a:solidFill>
                <a:prstClr val="white"/>
              </a:solidFill>
            </a:endParaRPr>
          </a:p>
        </p:txBody>
      </p:sp>
      <p:sp>
        <p:nvSpPr>
          <p:cNvPr id="13" name="왼쪽/오른쪽 화살표 12"/>
          <p:cNvSpPr/>
          <p:nvPr/>
        </p:nvSpPr>
        <p:spPr>
          <a:xfrm>
            <a:off x="2251983" y="3074796"/>
            <a:ext cx="788597" cy="492384"/>
          </a:xfrm>
          <a:prstGeom prst="leftRightArrow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4" name="Picture 3" descr="D:\Download\express-facebook-sha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378" y="2081448"/>
            <a:ext cx="2846062" cy="1027200"/>
          </a:xfrm>
          <a:prstGeom prst="rect">
            <a:avLst/>
          </a:prstGeom>
          <a:noFill/>
          <a:ln w="44450">
            <a:solidFill>
              <a:schemeClr val="accent4">
                <a:lumMod val="50000"/>
              </a:schemeClr>
            </a:solidFill>
          </a:ln>
        </p:spPr>
      </p:pic>
      <p:pic>
        <p:nvPicPr>
          <p:cNvPr id="15" name="Picture 2" descr="D:\Download\246A123858E336841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042" y="2902790"/>
            <a:ext cx="2661122" cy="132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D:\Download\1_R4c8lHBHuH5qyqOtZb3h-w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4529" y="2132400"/>
            <a:ext cx="2287961" cy="2287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타원 18"/>
          <p:cNvSpPr/>
          <p:nvPr/>
        </p:nvSpPr>
        <p:spPr>
          <a:xfrm>
            <a:off x="7659205" y="4095074"/>
            <a:ext cx="1998608" cy="1980220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prstClr val="white"/>
                </a:solidFill>
              </a:rPr>
              <a:t>Firebase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xmlns="" id="{39FB14FA-985B-4FAD-B434-D41D3E77FEAE}"/>
              </a:ext>
            </a:extLst>
          </p:cNvPr>
          <p:cNvSpPr txBox="1">
            <a:spLocks/>
          </p:cNvSpPr>
          <p:nvPr/>
        </p:nvSpPr>
        <p:spPr>
          <a:xfrm>
            <a:off x="10700426" y="6420255"/>
            <a:ext cx="1491574" cy="4377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accent4">
                    <a:lumMod val="50000"/>
                  </a:schemeClr>
                </a:solidFill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3782359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919534" y="4653136"/>
            <a:ext cx="7917485" cy="86409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>
                <a:solidFill>
                  <a:prstClr val="white"/>
                </a:solidFill>
              </a:rPr>
              <a:t>Keras</a:t>
            </a:r>
            <a:r>
              <a:rPr lang="en-US" altLang="ko-KR" sz="2400" b="1" dirty="0">
                <a:solidFill>
                  <a:prstClr val="white"/>
                </a:solidFill>
              </a:rPr>
              <a:t> / Google Natural Language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919536" y="404664"/>
            <a:ext cx="8352928" cy="129614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400" b="1" dirty="0">
                <a:solidFill>
                  <a:prstClr val="white"/>
                </a:solidFill>
              </a:rPr>
              <a:t>  </a:t>
            </a:r>
            <a:r>
              <a:rPr lang="en-US" altLang="ko-KR" sz="4400" b="1" dirty="0">
                <a:solidFill>
                  <a:srgbClr val="FFFF00"/>
                </a:solidFill>
              </a:rPr>
              <a:t>D</a:t>
            </a:r>
            <a:r>
              <a:rPr lang="en-US" altLang="ko-KR" sz="4400" b="1" dirty="0">
                <a:solidFill>
                  <a:prstClr val="white"/>
                </a:solidFill>
              </a:rPr>
              <a:t>eep Learning</a:t>
            </a:r>
            <a:endParaRPr lang="ko-KR" altLang="en-US" sz="4400" b="1" dirty="0">
              <a:solidFill>
                <a:prstClr val="white"/>
              </a:solidFill>
            </a:endParaRPr>
          </a:p>
        </p:txBody>
      </p:sp>
      <p:sp>
        <p:nvSpPr>
          <p:cNvPr id="13" name="왼쪽/오른쪽 화살표 12"/>
          <p:cNvSpPr/>
          <p:nvPr/>
        </p:nvSpPr>
        <p:spPr>
          <a:xfrm>
            <a:off x="2251983" y="3074796"/>
            <a:ext cx="788597" cy="492384"/>
          </a:xfrm>
          <a:prstGeom prst="leftRightArrow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9409283" y="4653137"/>
            <a:ext cx="864096" cy="867281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7" name="Picture 4" descr="D:\Download\keras-logo-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760" y="2421884"/>
            <a:ext cx="1737824" cy="1737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D:\Download\image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072" y="222963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xmlns="" id="{06EB58BF-D8CD-46E6-B7DC-722F2FCC77DF}"/>
              </a:ext>
            </a:extLst>
          </p:cNvPr>
          <p:cNvSpPr txBox="1">
            <a:spLocks/>
          </p:cNvSpPr>
          <p:nvPr/>
        </p:nvSpPr>
        <p:spPr>
          <a:xfrm>
            <a:off x="10700426" y="6420255"/>
            <a:ext cx="1491574" cy="4377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accent4">
                    <a:lumMod val="50000"/>
                  </a:schemeClr>
                </a:solidFill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6047621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919536" y="404664"/>
            <a:ext cx="8352928" cy="129614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400" b="1" dirty="0">
                <a:solidFill>
                  <a:prstClr val="white"/>
                </a:solidFill>
              </a:rPr>
              <a:t>  </a:t>
            </a:r>
            <a:r>
              <a:rPr lang="en-US" altLang="ko-KR" sz="4400" b="1" dirty="0" err="1">
                <a:solidFill>
                  <a:prstClr val="white"/>
                </a:solidFill>
              </a:rPr>
              <a:t>De</a:t>
            </a:r>
            <a:r>
              <a:rPr lang="en-US" altLang="ko-KR" sz="4400" b="1" dirty="0" err="1">
                <a:solidFill>
                  <a:srgbClr val="FFFF00"/>
                </a:solidFill>
              </a:rPr>
              <a:t>V</a:t>
            </a:r>
            <a:r>
              <a:rPr lang="en-US" altLang="ko-KR" sz="4400" b="1" dirty="0" err="1">
                <a:solidFill>
                  <a:prstClr val="white"/>
                </a:solidFill>
              </a:rPr>
              <a:t>elopment</a:t>
            </a:r>
            <a:r>
              <a:rPr lang="en-US" altLang="ko-KR" sz="4400" b="1" dirty="0">
                <a:solidFill>
                  <a:prstClr val="white"/>
                </a:solidFill>
              </a:rPr>
              <a:t> Point</a:t>
            </a:r>
            <a:endParaRPr lang="ko-KR" altLang="en-US" sz="4400" b="1" dirty="0">
              <a:solidFill>
                <a:prstClr val="white"/>
              </a:solidFill>
            </a:endParaRPr>
          </a:p>
        </p:txBody>
      </p:sp>
      <p:pic>
        <p:nvPicPr>
          <p:cNvPr id="9" name="Picture 3" descr="D:\Download\leaning-tower-of-pis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2086448"/>
            <a:ext cx="2880320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D:\Download\keras-logo-smal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248" y="2930868"/>
            <a:ext cx="505064" cy="50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D:\Download\algorithm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073" y="2132857"/>
            <a:ext cx="2852539" cy="2833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D:\Download\1_R4c8lHBHuH5qyqOtZb3h-w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44630">
            <a:off x="3431703" y="4275472"/>
            <a:ext cx="702270" cy="70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7" descr="D:\Download\expressjslog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51036">
            <a:off x="3359697" y="3477218"/>
            <a:ext cx="1275731" cy="688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D:\Download\1_wqYF-8Dmh7LhtLkKfERc3Q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90892">
            <a:off x="3883940" y="2708921"/>
            <a:ext cx="652661" cy="652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1919537" y="5173768"/>
            <a:ext cx="3957531" cy="70350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prstClr val="white"/>
                </a:solidFill>
              </a:rPr>
              <a:t>Framework stack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096001" y="5173768"/>
            <a:ext cx="4176464" cy="70350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prstClr val="white"/>
                </a:solidFill>
              </a:rPr>
              <a:t>Comment extraction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xmlns="" id="{FF43E060-AA5C-4963-A60D-FFE2F1D0BB00}"/>
              </a:ext>
            </a:extLst>
          </p:cNvPr>
          <p:cNvSpPr txBox="1">
            <a:spLocks/>
          </p:cNvSpPr>
          <p:nvPr/>
        </p:nvSpPr>
        <p:spPr>
          <a:xfrm>
            <a:off x="10700426" y="6420255"/>
            <a:ext cx="1491574" cy="4377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accent4">
                    <a:lumMod val="50000"/>
                  </a:schemeClr>
                </a:solidFill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37629128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919536" y="404664"/>
            <a:ext cx="8352928" cy="129614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400" b="1" dirty="0">
                <a:solidFill>
                  <a:prstClr val="white"/>
                </a:solidFill>
              </a:rPr>
              <a:t>  </a:t>
            </a:r>
            <a:r>
              <a:rPr lang="en-US" altLang="ko-KR" sz="4400" b="1" dirty="0" err="1">
                <a:solidFill>
                  <a:prstClr val="white"/>
                </a:solidFill>
              </a:rPr>
              <a:t>De</a:t>
            </a:r>
            <a:r>
              <a:rPr lang="en-US" altLang="ko-KR" sz="4400" b="1" dirty="0" err="1">
                <a:solidFill>
                  <a:srgbClr val="FFFF00"/>
                </a:solidFill>
              </a:rPr>
              <a:t>V</a:t>
            </a:r>
            <a:r>
              <a:rPr lang="en-US" altLang="ko-KR" sz="4400" b="1" dirty="0" err="1">
                <a:solidFill>
                  <a:prstClr val="white"/>
                </a:solidFill>
              </a:rPr>
              <a:t>elopment</a:t>
            </a:r>
            <a:r>
              <a:rPr lang="en-US" altLang="ko-KR" sz="4400" b="1" dirty="0">
                <a:solidFill>
                  <a:prstClr val="white"/>
                </a:solidFill>
              </a:rPr>
              <a:t> Process</a:t>
            </a:r>
            <a:endParaRPr lang="ko-KR" altLang="en-US" sz="4400" b="1" dirty="0">
              <a:solidFill>
                <a:prstClr val="white"/>
              </a:solidFill>
            </a:endParaRPr>
          </a:p>
        </p:txBody>
      </p:sp>
      <p:pic>
        <p:nvPicPr>
          <p:cNvPr id="13" name="Picture 3" descr="D:\Download\exa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073" y="2465019"/>
            <a:ext cx="2053642" cy="2053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D:\Download\structur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396634" y="1916835"/>
            <a:ext cx="2131289" cy="2131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D:\Download\structur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591945" y="2636913"/>
            <a:ext cx="2131289" cy="2131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D:\Download\box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251" y="2451753"/>
            <a:ext cx="2080170" cy="2080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1919536" y="5173768"/>
            <a:ext cx="2088232" cy="70350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prstClr val="white"/>
                </a:solidFill>
              </a:rPr>
              <a:t>Design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151784" y="5173768"/>
            <a:ext cx="3672408" cy="70350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prstClr val="white"/>
                </a:solidFill>
              </a:rPr>
              <a:t>Development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968208" y="5173768"/>
            <a:ext cx="2304256" cy="70350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prstClr val="white"/>
                </a:solidFill>
              </a:rPr>
              <a:t>Wrap up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xmlns="" id="{3DB6CFC1-6ACD-47B3-9F59-55F4C4FB86BE}"/>
              </a:ext>
            </a:extLst>
          </p:cNvPr>
          <p:cNvSpPr txBox="1">
            <a:spLocks/>
          </p:cNvSpPr>
          <p:nvPr/>
        </p:nvSpPr>
        <p:spPr>
          <a:xfrm>
            <a:off x="10700426" y="6420255"/>
            <a:ext cx="1491574" cy="4377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accent4">
                    <a:lumMod val="50000"/>
                  </a:schemeClr>
                </a:solidFill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16895935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14375" y="2752825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  <a:t>Features</a:t>
            </a:r>
            <a:b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ko-KR" altLang="en-US" sz="2000" b="1" dirty="0">
                <a:solidFill>
                  <a:schemeClr val="accent4">
                    <a:lumMod val="50000"/>
                  </a:schemeClr>
                </a:solidFill>
              </a:rPr>
              <a:t>기대 효과</a:t>
            </a:r>
            <a: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15798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202779" y="6261233"/>
            <a:ext cx="1989221" cy="5967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accent4">
                    <a:lumMod val="50000"/>
                  </a:schemeClr>
                </a:solidFill>
              </a:rPr>
              <a:t>Features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6627" y="423792"/>
            <a:ext cx="3730640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accent4">
                    <a:lumMod val="50000"/>
                  </a:schemeClr>
                </a:solidFill>
              </a:rPr>
              <a:t>기대 효과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9164" y="1944301"/>
            <a:ext cx="6805061" cy="286232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4">
                    <a:lumMod val="50000"/>
                  </a:schemeClr>
                </a:solidFill>
              </a:rPr>
              <a:t>한 눈에 파악 가능한 편리함</a:t>
            </a:r>
            <a:endParaRPr lang="en-US" altLang="ko-KR" sz="3600" b="1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ko-KR" altLang="en-US" sz="3600" b="1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altLang="ko-KR" sz="3600" b="1" dirty="0">
                <a:solidFill>
                  <a:schemeClr val="accent4">
                    <a:lumMod val="50000"/>
                  </a:schemeClr>
                </a:solidFill>
              </a:rPr>
              <a:t>keyword </a:t>
            </a:r>
            <a:r>
              <a:rPr lang="ko-KR" altLang="en-US" sz="3600" b="1" dirty="0">
                <a:solidFill>
                  <a:schemeClr val="accent4">
                    <a:lumMod val="50000"/>
                  </a:schemeClr>
                </a:solidFill>
              </a:rPr>
              <a:t>검색</a:t>
            </a:r>
            <a:endParaRPr lang="en-US" altLang="ko-KR" sz="3600" b="1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en-US" altLang="ko-KR" sz="3600" b="1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altLang="ko-KR" sz="3600" b="1" dirty="0">
                <a:solidFill>
                  <a:schemeClr val="accent4">
                    <a:lumMod val="50000"/>
                  </a:schemeClr>
                </a:solidFill>
              </a:rPr>
              <a:t>Review keyword</a:t>
            </a:r>
            <a:r>
              <a:rPr lang="ko-KR" altLang="en-US" sz="3600" b="1" dirty="0">
                <a:solidFill>
                  <a:schemeClr val="accent4">
                    <a:lumMod val="50000"/>
                  </a:schemeClr>
                </a:solidFill>
              </a:rPr>
              <a:t> 분석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89482" y="2775297"/>
            <a:ext cx="3426593" cy="120032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4">
                    <a:lumMod val="50000"/>
                  </a:schemeClr>
                </a:solidFill>
              </a:rPr>
              <a:t>쉽고 편리한 </a:t>
            </a:r>
            <a:endParaRPr lang="en-US" altLang="ko-KR" sz="3600" b="1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altLang="ko-KR" sz="3600" b="1" dirty="0">
                <a:solidFill>
                  <a:schemeClr val="accent4">
                    <a:lumMod val="50000"/>
                  </a:schemeClr>
                </a:solidFill>
              </a:rPr>
              <a:t>Shopping </a:t>
            </a:r>
            <a:r>
              <a:rPr lang="ko-KR" altLang="en-US" sz="3600" b="1" dirty="0">
                <a:solidFill>
                  <a:schemeClr val="accent4">
                    <a:lumMod val="50000"/>
                  </a:schemeClr>
                </a:solidFill>
              </a:rPr>
              <a:t>제공</a:t>
            </a:r>
            <a:endParaRPr lang="en-US" altLang="ko-KR" sz="3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6788642" y="2985639"/>
            <a:ext cx="991402" cy="779646"/>
          </a:xfrm>
          <a:prstGeom prst="rightArrow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2541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202779" y="6261233"/>
            <a:ext cx="1989221" cy="5967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accent4">
                    <a:lumMod val="50000"/>
                  </a:schemeClr>
                </a:solidFill>
              </a:rPr>
              <a:t>Features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6627" y="423792"/>
            <a:ext cx="3730640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accent4">
                    <a:lumMod val="50000"/>
                  </a:schemeClr>
                </a:solidFill>
              </a:rPr>
              <a:t>기대 효과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69448" y="4658624"/>
            <a:ext cx="5053264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4">
                    <a:lumMod val="50000"/>
                  </a:schemeClr>
                </a:solidFill>
              </a:rPr>
              <a:t>고객 유치 및 수익 증대</a:t>
            </a:r>
          </a:p>
        </p:txBody>
      </p:sp>
      <p:pic>
        <p:nvPicPr>
          <p:cNvPr id="12" name="Picture 4" descr="C:\Users\my\Desktop\진태껑\collec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417" y="1346587"/>
            <a:ext cx="2880320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1031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0B1EF28-3B37-47D9-BC23-9FB03497891C}"/>
              </a:ext>
            </a:extLst>
          </p:cNvPr>
          <p:cNvSpPr txBox="1"/>
          <p:nvPr/>
        </p:nvSpPr>
        <p:spPr>
          <a:xfrm>
            <a:off x="86627" y="423792"/>
            <a:ext cx="3103382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err="1">
                <a:solidFill>
                  <a:schemeClr val="accent4">
                    <a:lumMod val="50000"/>
                  </a:schemeClr>
                </a:solidFill>
              </a:rPr>
              <a:t>QnA</a:t>
            </a:r>
            <a:endParaRPr lang="ko-KR" altLang="en-US" sz="36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5005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hlinkClick r:id="rId2"/>
              </a:rPr>
              <a:t>https://www.hbs.edu/faculty/Pages/item.aspx?num=41233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https://www.invespcro.com/blog/the-importance-of-online-customer-reviews-infographic/</a:t>
            </a:r>
            <a:endParaRPr lang="en-US" altLang="ko-KR" dirty="0">
              <a:hlinkClick r:id="rId4"/>
            </a:endParaRPr>
          </a:p>
          <a:p>
            <a:r>
              <a:rPr lang="en-US" altLang="ko-KR" dirty="0">
                <a:hlinkClick r:id="rId4"/>
              </a:rPr>
              <a:t>https://www.qualtrics.com/blog/online-review-stats/</a:t>
            </a:r>
            <a:endParaRPr lang="en-US" altLang="ko-KR" dirty="0"/>
          </a:p>
          <a:p>
            <a:r>
              <a:rPr lang="en-US" altLang="ko-KR" dirty="0">
                <a:hlinkClick r:id="rId5"/>
              </a:rPr>
              <a:t>https://medium.com/futourist/the-power-of-reviews-edc8c1779332</a:t>
            </a:r>
            <a:endParaRPr lang="en-US" altLang="ko-KR" dirty="0"/>
          </a:p>
          <a:p>
            <a:r>
              <a:rPr lang="en-US" altLang="ko-KR" dirty="0">
                <a:hlinkClick r:id="rId6"/>
              </a:rPr>
              <a:t>https://econsultancy.com/ecommerce-consumer-reviews-why-you-need-them-and-how-to-use-them/</a:t>
            </a:r>
            <a:endParaRPr lang="en-US" altLang="ko-KR" dirty="0"/>
          </a:p>
          <a:p>
            <a:r>
              <a:rPr lang="en-US" altLang="ko-KR" dirty="0">
                <a:hlinkClick r:id="rId7"/>
              </a:rPr>
              <a:t>https://gatherup.com/100-online-review-statistics/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0926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14375" y="2752825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  <a:t>Background</a:t>
            </a:r>
            <a:b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ko-KR" altLang="en-US" sz="2000" b="1" dirty="0">
                <a:solidFill>
                  <a:schemeClr val="accent4">
                    <a:lumMod val="50000"/>
                  </a:schemeClr>
                </a:solidFill>
              </a:rPr>
              <a:t>프로젝트 배경</a:t>
            </a:r>
            <a: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4759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841256" y="6261233"/>
            <a:ext cx="1350744" cy="5967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accent4">
                    <a:lumMod val="50000"/>
                  </a:schemeClr>
                </a:solidFill>
              </a:rPr>
              <a:t>Background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812" y="423793"/>
            <a:ext cx="2046181" cy="204618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263" y="3750226"/>
            <a:ext cx="2941278" cy="29412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42428" y="2725378"/>
            <a:ext cx="7167117" cy="76944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4">
                    <a:lumMod val="50000"/>
                  </a:schemeClr>
                </a:solidFill>
              </a:rPr>
              <a:t>Review decides Purchase</a:t>
            </a:r>
            <a:endParaRPr lang="ko-KR" altLang="en-US" sz="44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38" y="423792"/>
            <a:ext cx="2046181" cy="20461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286" y="423792"/>
            <a:ext cx="2046181" cy="204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301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841256" y="6261233"/>
            <a:ext cx="1350744" cy="5967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accent4">
                    <a:lumMod val="50000"/>
                  </a:schemeClr>
                </a:solidFill>
              </a:rPr>
              <a:t>Background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30422" y="2969028"/>
            <a:ext cx="77732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4">
                    <a:lumMod val="50000"/>
                  </a:schemeClr>
                </a:solidFill>
              </a:rPr>
              <a:t>People travel different places</a:t>
            </a:r>
            <a:endParaRPr lang="ko-KR" altLang="en-US" sz="4000" b="1" dirty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en-US" altLang="ko-KR" sz="4000" b="1" dirty="0">
                <a:solidFill>
                  <a:schemeClr val="accent4">
                    <a:lumMod val="50000"/>
                  </a:schemeClr>
                </a:solidFill>
              </a:rPr>
              <a:t>finding &amp; comparing reviews</a:t>
            </a:r>
            <a:endParaRPr lang="ko-KR" altLang="en-US" sz="4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81" y="360559"/>
            <a:ext cx="2046668" cy="204666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385" y="360559"/>
            <a:ext cx="2046668" cy="204666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517" y="350662"/>
            <a:ext cx="2046668" cy="204666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649" y="350662"/>
            <a:ext cx="2046668" cy="204666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71" y="5406237"/>
            <a:ext cx="1252088" cy="1252088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939" y="5406237"/>
            <a:ext cx="1252088" cy="1252088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092" y="5396340"/>
            <a:ext cx="1252088" cy="1252088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575" y="5352803"/>
            <a:ext cx="1305522" cy="130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803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841256" y="6261233"/>
            <a:ext cx="1350744" cy="5967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accent4">
                    <a:lumMod val="50000"/>
                  </a:schemeClr>
                </a:solidFill>
              </a:rPr>
              <a:t>Background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607419" y="2728397"/>
            <a:ext cx="86256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4">
                    <a:lumMod val="50000"/>
                  </a:schemeClr>
                </a:solidFill>
              </a:rPr>
              <a:t>How to make customer stay</a:t>
            </a:r>
          </a:p>
          <a:p>
            <a:pPr algn="ctr"/>
            <a:r>
              <a:rPr lang="en-US" altLang="ko-KR" sz="4000" b="1" dirty="0">
                <a:solidFill>
                  <a:schemeClr val="accent4">
                    <a:lumMod val="50000"/>
                  </a:schemeClr>
                </a:solidFill>
              </a:rPr>
              <a:t>our</a:t>
            </a:r>
            <a:r>
              <a:rPr lang="ko-KR" altLang="en-US" sz="4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4000" b="1" dirty="0">
                <a:solidFill>
                  <a:schemeClr val="accent4">
                    <a:lumMod val="50000"/>
                  </a:schemeClr>
                </a:solidFill>
              </a:rPr>
              <a:t>shopping mall longer?</a:t>
            </a:r>
            <a:endParaRPr lang="ko-KR" altLang="en-US" sz="4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960" y="1422875"/>
            <a:ext cx="1305522" cy="130552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783" y="1297746"/>
            <a:ext cx="1430651" cy="143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520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14375" y="2752825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  <a:t>Project Overview</a:t>
            </a:r>
            <a:b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ko-KR" altLang="en-US" sz="2000" b="1" dirty="0">
                <a:solidFill>
                  <a:schemeClr val="accent4">
                    <a:lumMod val="50000"/>
                  </a:schemeClr>
                </a:solidFill>
              </a:rPr>
              <a:t>프로젝트 개요</a:t>
            </a:r>
            <a: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7929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202779" y="6261233"/>
            <a:ext cx="1989221" cy="5967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accent4">
                    <a:lumMod val="50000"/>
                  </a:schemeClr>
                </a:solidFill>
              </a:rPr>
              <a:t>Project Overview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65313" y="4100617"/>
            <a:ext cx="9107200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4">
                    <a:lumMod val="50000"/>
                  </a:schemeClr>
                </a:solidFill>
              </a:rPr>
              <a:t>Review</a:t>
            </a:r>
            <a:r>
              <a:rPr lang="ko-KR" altLang="en-US" sz="3600" b="1" dirty="0">
                <a:solidFill>
                  <a:schemeClr val="accent4">
                    <a:lumMod val="50000"/>
                  </a:schemeClr>
                </a:solidFill>
              </a:rPr>
              <a:t>를 한 눈에 파악하기 어렵다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5"/>
          <a:stretch/>
        </p:blipFill>
        <p:spPr bwMode="auto">
          <a:xfrm>
            <a:off x="1821346" y="2348881"/>
            <a:ext cx="8595134" cy="1365529"/>
          </a:xfrm>
          <a:prstGeom prst="rect">
            <a:avLst/>
          </a:prstGeom>
          <a:noFill/>
          <a:ln w="63500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86627" y="423792"/>
            <a:ext cx="3730640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accent4">
                    <a:lumMod val="50000"/>
                  </a:schemeClr>
                </a:solidFill>
              </a:rPr>
              <a:t>기존 서비스</a:t>
            </a:r>
          </a:p>
        </p:txBody>
      </p:sp>
    </p:spTree>
    <p:extLst>
      <p:ext uri="{BB962C8B-B14F-4D97-AF65-F5344CB8AC3E}">
        <p14:creationId xmlns:p14="http://schemas.microsoft.com/office/powerpoint/2010/main" val="1265134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202779" y="6261233"/>
            <a:ext cx="1989221" cy="5967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accent4">
                    <a:lumMod val="50000"/>
                  </a:schemeClr>
                </a:solidFill>
              </a:rPr>
              <a:t>Project Overview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6627" y="423792"/>
            <a:ext cx="3730640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accent4">
                    <a:lumMod val="50000"/>
                  </a:schemeClr>
                </a:solidFill>
              </a:rPr>
              <a:t>서비스 목적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99309" y="4471965"/>
            <a:ext cx="2240782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4">
                    <a:lumMod val="50000"/>
                  </a:schemeClr>
                </a:solidFill>
              </a:rPr>
              <a:t>Review</a:t>
            </a:r>
            <a:endParaRPr lang="ko-KR" altLang="en-US" sz="3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99309" y="2447878"/>
            <a:ext cx="2236933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4">
                    <a:lumMod val="50000"/>
                  </a:schemeClr>
                </a:solidFill>
              </a:rPr>
              <a:t>Product</a:t>
            </a:r>
            <a:endParaRPr lang="ko-KR" altLang="en-US" sz="3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790090" y="1628801"/>
            <a:ext cx="6050326" cy="4178117"/>
            <a:chOff x="1403648" y="1627147"/>
            <a:chExt cx="6050326" cy="4178117"/>
          </a:xfrm>
        </p:grpSpPr>
        <p:sp>
          <p:nvSpPr>
            <p:cNvPr id="10" name="직사각형 9"/>
            <p:cNvSpPr/>
            <p:nvPr/>
          </p:nvSpPr>
          <p:spPr>
            <a:xfrm>
              <a:off x="1403648" y="1628800"/>
              <a:ext cx="2016224" cy="41764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1475656" y="1733966"/>
              <a:ext cx="5906310" cy="4071298"/>
              <a:chOff x="1475656" y="1733966"/>
              <a:chExt cx="5906310" cy="4071298"/>
            </a:xfrm>
          </p:grpSpPr>
          <p:pic>
            <p:nvPicPr>
              <p:cNvPr id="15" name="Picture 4" descr="C:\Users\my\Desktop\진태껑\feedback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75656" y="3931402"/>
                <a:ext cx="1873862" cy="18738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5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75656" y="1733966"/>
                <a:ext cx="1873863" cy="19814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" name="Picture 6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78302" y="1735379"/>
                <a:ext cx="1701018" cy="198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" name="Picture 4" descr="C:\Users\my\Desktop\진태껑\feedback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91880" y="3931402"/>
                <a:ext cx="1873862" cy="18738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" name="Picture 7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96464" y="1735379"/>
                <a:ext cx="1697143" cy="198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" name="Picture 4" descr="C:\Users\my\Desktop\진태껑\feedback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08104" y="3931402"/>
                <a:ext cx="1873862" cy="18738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직사각형 12"/>
            <p:cNvSpPr/>
            <p:nvPr/>
          </p:nvSpPr>
          <p:spPr>
            <a:xfrm>
              <a:off x="3421526" y="1627147"/>
              <a:ext cx="2016224" cy="41764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437750" y="1627147"/>
              <a:ext cx="2016224" cy="41764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7851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1088</Words>
  <Application>Microsoft Office PowerPoint</Application>
  <PresentationFormat>와이드스크린</PresentationFormat>
  <Paragraphs>180</Paragraphs>
  <Slides>29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HY견고딕</vt:lpstr>
      <vt:lpstr>나눔고딕 ExtraBold</vt:lpstr>
      <vt:lpstr>맑은 고딕</vt:lpstr>
      <vt:lpstr>Arial</vt:lpstr>
      <vt:lpstr>Office 테마</vt:lpstr>
      <vt:lpstr>Team #4 Project Proposal</vt:lpstr>
      <vt:lpstr>Index</vt:lpstr>
      <vt:lpstr>Background 프로젝트 배경 </vt:lpstr>
      <vt:lpstr>Background</vt:lpstr>
      <vt:lpstr>Background</vt:lpstr>
      <vt:lpstr>Background</vt:lpstr>
      <vt:lpstr>Project Overview 프로젝트 개요 </vt:lpstr>
      <vt:lpstr>Project Overview</vt:lpstr>
      <vt:lpstr>Project Overview</vt:lpstr>
      <vt:lpstr>Project Overview</vt:lpstr>
      <vt:lpstr>PowerPoint 프레젠테이션</vt:lpstr>
      <vt:lpstr>PowerPoint 프레젠테이션</vt:lpstr>
      <vt:lpstr>PowerPoint 프레젠테이션</vt:lpstr>
      <vt:lpstr>PowerPoint 프레젠테이션</vt:lpstr>
      <vt:lpstr>Design Concept 디자인 컨셉 </vt:lpstr>
      <vt:lpstr>Design Concept</vt:lpstr>
      <vt:lpstr>Design Concept</vt:lpstr>
      <vt:lpstr>Design Concept</vt:lpstr>
      <vt:lpstr>Development 개발 기술 스택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Features 기대 효과 </vt:lpstr>
      <vt:lpstr>Features</vt:lpstr>
      <vt:lpstr>Features</vt:lpstr>
      <vt:lpstr>PowerPoint 프레젠테이션</vt:lpstr>
      <vt:lpstr>Ref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배경</dc:title>
  <dc:creator>mdy6099@naver.com</dc:creator>
  <cp:lastModifiedBy>mdy6099@naver.com</cp:lastModifiedBy>
  <cp:revision>108</cp:revision>
  <dcterms:created xsi:type="dcterms:W3CDTF">2019-10-09T08:35:06Z</dcterms:created>
  <dcterms:modified xsi:type="dcterms:W3CDTF">2019-10-11T05:25:42Z</dcterms:modified>
</cp:coreProperties>
</file>