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60" r:id="rId3"/>
    <p:sldId id="263" r:id="rId4"/>
    <p:sldId id="262" r:id="rId5"/>
    <p:sldId id="264" r:id="rId6"/>
    <p:sldId id="266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1" r:id="rId16"/>
    <p:sldId id="302" r:id="rId17"/>
    <p:sldId id="303" r:id="rId18"/>
    <p:sldId id="268" r:id="rId19"/>
    <p:sldId id="318" r:id="rId20"/>
    <p:sldId id="320" r:id="rId21"/>
    <p:sldId id="321" r:id="rId22"/>
    <p:sldId id="325" r:id="rId23"/>
    <p:sldId id="322" r:id="rId24"/>
    <p:sldId id="324" r:id="rId25"/>
    <p:sldId id="312" r:id="rId26"/>
    <p:sldId id="313" r:id="rId27"/>
    <p:sldId id="314" r:id="rId28"/>
    <p:sldId id="315" r:id="rId29"/>
    <p:sldId id="316" r:id="rId30"/>
    <p:sldId id="317" r:id="rId31"/>
    <p:sldId id="285" r:id="rId32"/>
    <p:sldId id="287" r:id="rId33"/>
    <p:sldId id="286" r:id="rId34"/>
    <p:sldId id="258" r:id="rId35"/>
    <p:sldId id="32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91" autoAdjust="0"/>
  </p:normalViewPr>
  <p:slideViewPr>
    <p:cSldViewPr snapToGrid="0">
      <p:cViewPr>
        <p:scale>
          <a:sx n="75" d="100"/>
          <a:sy n="75" d="100"/>
        </p:scale>
        <p:origin x="9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A51E-CDEC-4214-AFB2-399982C535BA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AB71-339F-426E-BE4F-BA0247DB1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3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4</a:t>
            </a:r>
            <a:r>
              <a:rPr lang="ko-KR" altLang="en-US" dirty="0"/>
              <a:t>조 제안서 발표를 맡게 된 유종현입니다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이름은 </a:t>
            </a:r>
            <a:r>
              <a:rPr lang="en-US" altLang="ko-KR" dirty="0"/>
              <a:t>review revolution</a:t>
            </a:r>
            <a:r>
              <a:rPr lang="ko-KR" altLang="en-US" dirty="0"/>
              <a:t>이고 리뷰를 혁신하다 라는 뜻을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8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 목표는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프로젝트에서는 하나의 상품을 클릭하면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비슷한 상품들도 같이 화면에 표시가 되도록 만들 것입니다</a:t>
            </a:r>
            <a:r>
              <a:rPr lang="en-US" altLang="ko-KR" dirty="0"/>
              <a:t>. </a:t>
            </a:r>
            <a:r>
              <a:rPr lang="ko-KR" altLang="en-US" dirty="0"/>
              <a:t>이렇게 하면 편하게 여러 상품들을 비교해 볼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6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en-US" altLang="ko-KR" dirty="0"/>
              <a:t>review</a:t>
            </a:r>
            <a:r>
              <a:rPr lang="ko-KR" altLang="en-US" dirty="0"/>
              <a:t>의 </a:t>
            </a:r>
            <a:r>
              <a:rPr lang="en-US" altLang="ko-KR" dirty="0"/>
              <a:t>keyword</a:t>
            </a:r>
            <a:r>
              <a:rPr lang="ko-KR" altLang="en-US" dirty="0"/>
              <a:t>를 분석해 구매자들이 직접 제품에 대해 </a:t>
            </a:r>
            <a:r>
              <a:rPr lang="ko-KR" altLang="en-US" dirty="0" err="1"/>
              <a:t>느낀점을</a:t>
            </a:r>
            <a:r>
              <a:rPr lang="ko-KR" altLang="en-US" dirty="0"/>
              <a:t> 찾고</a:t>
            </a:r>
            <a:r>
              <a:rPr lang="en-US" altLang="ko-KR" dirty="0"/>
              <a:t>, </a:t>
            </a:r>
            <a:r>
              <a:rPr lang="ko-KR" altLang="en-US" dirty="0"/>
              <a:t>이를 제품의 </a:t>
            </a:r>
            <a:r>
              <a:rPr lang="en-US" altLang="ko-KR" dirty="0"/>
              <a:t>keyword</a:t>
            </a:r>
            <a:r>
              <a:rPr lang="ko-KR" altLang="en-US" dirty="0"/>
              <a:t>로 활용할 것입니다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위해서</a:t>
            </a:r>
            <a:r>
              <a:rPr lang="ko-KR" altLang="en-US" baseline="0" dirty="0"/>
              <a:t> </a:t>
            </a:r>
            <a:r>
              <a:rPr lang="ko-KR" altLang="en-US" dirty="0"/>
              <a:t>자연어 처리와 키워드 추출 </a:t>
            </a:r>
            <a:r>
              <a:rPr lang="en-US" altLang="ko-KR" dirty="0"/>
              <a:t>API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디자인 컨셉에 대해 간단한 예시 그림을 통해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섹션은 저희 아이디어를 어떻게 구현할 것인가에 대해 중점적으로 설명 드리는 방향으로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상품 선택 페이지에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전자상거래 사이트들과 비슷한 레이아웃을 보여주지만 제품이 키워드를 지닌다는 것이 저희 서비스의 </a:t>
            </a:r>
            <a:r>
              <a:rPr lang="ko-KR" altLang="en-US" dirty="0" err="1"/>
              <a:t>차별점입니다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제품의 키워드는 제품의 리뷰의 키워드들을 분석하여 표기되며</a:t>
            </a:r>
            <a:r>
              <a:rPr lang="en-US" altLang="ko-KR" dirty="0"/>
              <a:t>, </a:t>
            </a:r>
            <a:r>
              <a:rPr lang="ko-KR" altLang="en-US" dirty="0"/>
              <a:t>키워드는 긍정적 키워드와 부정적 키워드를 색깔을 통해 가시적으로 표현합니다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유저는 자신이 중점적으로 생각하는 키워드를 선택할 수 있으며</a:t>
            </a:r>
            <a:r>
              <a:rPr lang="en-US" altLang="ko-KR" dirty="0"/>
              <a:t>, </a:t>
            </a:r>
            <a:r>
              <a:rPr lang="ko-KR" altLang="en-US" dirty="0"/>
              <a:t>선택된 키워드는 제품이 해당 키워드를 가질 경우 해당 키워드를 다른 키워드보다 앞에 놓습니다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36B71-4368-48BF-AC88-DCA2F7522E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상품을 선택하였을 때 나오는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서비스가 다른 서비스에 비해 가지는 차별성은 리뷰에 키워드를 넣었다는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키워드 또한 제품의 키워드와 마찬가지로 색깔을 통해 긍정적 키워드와 부정적 키워드를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53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 저희의 가장 중요한 서비스인 리뷰 비교 기능을 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비교는 해당 상품과 비슷한 또는 경쟁 상품을 </a:t>
            </a:r>
            <a:r>
              <a:rPr lang="en-US" altLang="ko-KR" dirty="0"/>
              <a:t>3</a:t>
            </a:r>
            <a:r>
              <a:rPr lang="ko-KR" altLang="en-US" dirty="0"/>
              <a:t>개까지 모아서 각 제품의 중요 리뷰를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~5</a:t>
            </a:r>
            <a:r>
              <a:rPr lang="ko-KR" altLang="en-US" dirty="0"/>
              <a:t>개 정도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상품과 마찬가지로 각 상품 및 리뷰의 키워드를 보여주며 키워드의 긍정 또는 부정 여부를 표현합니다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게다가 저희는 지금까지 있던 리뷰 분석 서비스 중 가장 소비자가 원하는 정보를 전달해줄 수 있</a:t>
            </a:r>
            <a:r>
              <a:rPr lang="ko-KR" altLang="en-US" baseline="0" dirty="0" smtClean="0"/>
              <a:t>는 특징들을 분석하고 활용하려고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소비자에게 만족스러운 서비스를 제공하는 것으로 알려진 위 사이트들의 리뷰들의 특징과 요소들을 분석해서 저희 리뷰 서비스 디자인을 발전시키는 것에 활용했습니다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시작하게 된 배경</a:t>
            </a:r>
            <a:r>
              <a:rPr lang="en-US" altLang="ko-KR" dirty="0"/>
              <a:t>(Background)</a:t>
            </a:r>
            <a:r>
              <a:rPr lang="ko-KR" altLang="en-US" dirty="0"/>
              <a:t>과 프로젝트</a:t>
            </a:r>
            <a:r>
              <a:rPr lang="ko-KR" altLang="en-US" baseline="0" dirty="0"/>
              <a:t>의 개요를 말씀 드린 뒤에</a:t>
            </a:r>
            <a:r>
              <a:rPr lang="en-US" altLang="ko-KR" baseline="0" dirty="0"/>
              <a:t>,(Project Overview)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대략적인 디자인의 예시를 보여드리며 설명 드리겠습니다</a:t>
            </a:r>
            <a:r>
              <a:rPr lang="en-US" altLang="ko-KR" baseline="0" dirty="0"/>
              <a:t>. (Design Concept)</a:t>
            </a:r>
          </a:p>
          <a:p>
            <a:r>
              <a:rPr lang="ko-KR" altLang="en-US" baseline="0" dirty="0"/>
              <a:t>그 다음은 개발 과정에 대한 부분을 말씀 드리고 </a:t>
            </a:r>
            <a:r>
              <a:rPr lang="en-US" altLang="ko-KR" baseline="0" dirty="0"/>
              <a:t>(Development)</a:t>
            </a:r>
          </a:p>
          <a:p>
            <a:r>
              <a:rPr lang="ko-KR" altLang="en-US" baseline="0" dirty="0"/>
              <a:t>마지막으로 이 프로젝트의 결과물이 어떤 가치를 제공할 수 있는지</a:t>
            </a:r>
            <a:r>
              <a:rPr lang="en-US" altLang="ko-KR" baseline="0" dirty="0"/>
              <a:t>(Features)</a:t>
            </a:r>
            <a:r>
              <a:rPr lang="ko-KR" altLang="en-US" baseline="0" dirty="0"/>
              <a:t>에 대해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25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83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2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25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5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대략적으로 이런 서비스를 구현하겠다는 그림을 보여드렸습니다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</a:t>
            </a:r>
            <a:r>
              <a:rPr lang="en-US" altLang="ko-KR" dirty="0"/>
              <a:t>Development </a:t>
            </a:r>
            <a:r>
              <a:rPr lang="ko-KR" altLang="en-US" dirty="0"/>
              <a:t>섹션에서는 이 서비스를 구현하기 위해 어떠한 프레임워크 및 </a:t>
            </a:r>
            <a:r>
              <a:rPr lang="en-US" altLang="ko-KR" dirty="0"/>
              <a:t>API</a:t>
            </a:r>
            <a:r>
              <a:rPr lang="ko-KR" altLang="en-US" dirty="0"/>
              <a:t>를 사용할 것인지를 간략하게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57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소비자가 직접 마주하게 되는 웹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Vue.js</a:t>
            </a:r>
            <a:r>
              <a:rPr lang="ko-KR" altLang="en-US" dirty="0"/>
              <a:t>를 사용하여 구현할 계획이며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22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 백엔드는 node.js상에서 동작하는 Express로 만들 계획입니다. 프로젝트의 중심이 되는 데이터베이스는 Firebase를 통해 만들 계획입니다.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23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keyword 추출 부분은 케라스 또는 구글의 자연어 처리 서비스 API를 이용할 예정입니다.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37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fld id="{B9320F77-B9A0-41C5-862A-B4B631284C64}" type="datetime1">
              <a:rPr lang="ko-KR" altLang="en-US" dirty="0" smtClean="0">
                <a:solidFill>
                  <a:prstClr val="black"/>
                </a:solidFill>
              </a:rPr>
              <a:pPr/>
              <a:t>2019-10-19</a:t>
            </a:fld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개발에 주의를 기울여야 할 부분이 있습니다.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첫번째로.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여러가지</a:t>
            </a: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Framework들</a:t>
            </a:r>
            <a:r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200" b="0" strike="noStrike" cap="none" baseline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유기적으로</a:t>
            </a: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작동하도록</a:t>
            </a:r>
            <a:r>
              <a:rPr lang="en-US" altLang="ko-KR" sz="1200" b="0" strike="noStrike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API</a:t>
            </a:r>
            <a:r>
              <a:rPr lang="ko-KR" altLang="en-US" sz="1200" b="0" strike="noStrike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  <a:r>
              <a:rPr lang="ko-KR" altLang="en-US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신경써서</a:t>
            </a:r>
            <a:r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통합하는</a:t>
            </a: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것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두번째. 리뷰에서 keyword가 잘 추출되도록 하는 것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두 가지에 주의해서 개발을 진행할 예정입니다.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fld id="{B9320F77-B9A0-41C5-862A-B4B631284C64}" type="slidenum">
              <a:rPr lang="en-US" altLang="ko-KR" dirty="0" smtClean="0">
                <a:solidFill>
                  <a:prstClr val="black"/>
                </a:solidFill>
              </a:rPr>
              <a:pPr/>
              <a:t>29</a:t>
            </a:fld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배경에 대해서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6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fld id="{B9320F77-B9A0-41C5-862A-B4B631284C64}" type="datetime1">
              <a:rPr lang="ko-KR" altLang="en-US" dirty="0" smtClean="0">
                <a:solidFill>
                  <a:prstClr val="black"/>
                </a:solidFill>
              </a:rPr>
              <a:pPr/>
              <a:t>2019-10-19</a:t>
            </a:fld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프로세스입니다. 개발 과정에서는 각자 개발한 것을 주기적으로 합치면서 진행하도록 하겠습니다.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fld id="{B9320F77-B9A0-41C5-862A-B4B631284C64}" type="slidenum">
              <a:rPr lang="en-US" altLang="ko-KR" dirty="0" smtClean="0">
                <a:solidFill>
                  <a:prstClr val="black"/>
                </a:solidFill>
              </a:rPr>
              <a:pPr/>
              <a:t>30</a:t>
            </a:fld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5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기대 효과에 대해 </a:t>
            </a:r>
            <a:r>
              <a:rPr lang="ko-KR" altLang="en-US" dirty="0" err="1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23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프로젝트를 통해 고객은 한 눈에 여러 상품을 파악할 수 있고</a:t>
            </a:r>
            <a:r>
              <a:rPr lang="en-US" altLang="ko-KR" dirty="0"/>
              <a:t>, </a:t>
            </a:r>
            <a:r>
              <a:rPr lang="ko-KR" altLang="en-US" dirty="0"/>
              <a:t>사용자 기반 제품 </a:t>
            </a:r>
            <a:r>
              <a:rPr lang="en-US" altLang="ko-KR" dirty="0"/>
              <a:t>keyword</a:t>
            </a:r>
            <a:r>
              <a:rPr lang="ko-KR" altLang="en-US" dirty="0"/>
              <a:t>를 통해 원하는 제품을 더 빠르게 찾을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review </a:t>
            </a:r>
            <a:r>
              <a:rPr lang="ko-KR" altLang="en-US" dirty="0"/>
              <a:t>감정 분석을 통해 어떤 </a:t>
            </a:r>
            <a:r>
              <a:rPr lang="en-US" altLang="ko-KR" dirty="0"/>
              <a:t>review</a:t>
            </a:r>
            <a:r>
              <a:rPr lang="ko-KR" altLang="en-US" dirty="0"/>
              <a:t>를 봐야 하는지 더 쉽게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쇼핑 시간이 줄어드는 효과를 가져오게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5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review</a:t>
            </a:r>
            <a:r>
              <a:rPr lang="ko-KR" altLang="en-US" dirty="0"/>
              <a:t>를 모아서 한 번에 보는 방식으로 인해 앞선 </a:t>
            </a:r>
            <a:r>
              <a:rPr lang="ko-KR" altLang="en-US"/>
              <a:t>배경에서 말씀 드린 </a:t>
            </a:r>
            <a:r>
              <a:rPr lang="ko-KR" altLang="en-US" dirty="0"/>
              <a:t>리뷰를 보기 위해 여러 상품을 번거롭게 살펴봐야 하는 것을 한 눈에 살펴볼 수 있기 때문에</a:t>
            </a:r>
            <a:r>
              <a:rPr lang="en-US" altLang="ko-KR" dirty="0"/>
              <a:t>, </a:t>
            </a:r>
            <a:r>
              <a:rPr lang="ko-KR" altLang="en-US" dirty="0"/>
              <a:t>이에 매력을 느낀 많은 고객을 유치할 수 있을 것이고</a:t>
            </a:r>
            <a:r>
              <a:rPr lang="en-US" altLang="ko-KR" dirty="0"/>
              <a:t>, </a:t>
            </a:r>
            <a:r>
              <a:rPr lang="ko-KR" altLang="en-US" dirty="0"/>
              <a:t>이로 인해 수익이 증대할 것이라고 기대합니다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인터넷에서 어떤 물건을 살 때 물건 정보와 함께 소비자 리뷰를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사용자의 경험들로 이뤄진 리뷰를 통해서 구매시점에서는 알기 힘든 중요한 정보들을 얻고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많은 사람들이 보장하는 좋은 물건들을 살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 많은 통계자료들도 리뷰가 제품 구매에 엄청난 영향을</a:t>
            </a:r>
            <a:r>
              <a:rPr lang="ko-KR" altLang="en-US" baseline="0" dirty="0"/>
              <a:t> 미친다고 이야기하고 있습니다</a:t>
            </a:r>
            <a:r>
              <a:rPr lang="en-US" altLang="ko-KR" baseline="0" dirty="0"/>
              <a:t>.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실제 자료</a:t>
            </a:r>
            <a:r>
              <a:rPr lang="en-US" altLang="ko-KR" dirty="0"/>
              <a:t>???)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지금까지의 쇼</a:t>
            </a:r>
            <a:r>
              <a:rPr lang="ko-KR" altLang="en-US" baseline="0" dirty="0"/>
              <a:t>핑 리뷰는 개선할 점이 많이 남아있습니다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사람들은 제품이 실제로 어떤지 알려주는 리뷰들을 찾아서 여러 쇼핑몰을 돌아다닙니다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 우리는 쇼핑을 할 때 그냥 제품 하나만 보고 끝나는 것이 아닙니다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비슷한 여러 제품을 비교하기 위해서 또 관련 리뷰들을 뒤적거리다 보면 쉽게 피로해지고 지치며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구매를 결정하기가 힘이 듭니다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쇼핑몰의 입장에서도 리뷰와 정보 찾기가 부족하거나 어려워서 고객이 다른 쇼핑몰로 넘어가는 상황이 생기면 매출에 직접적인 타격이 생깁니다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어떻게 하면 이런</a:t>
            </a:r>
            <a:r>
              <a:rPr lang="ko-KR" altLang="en-US" baseline="0" dirty="0"/>
              <a:t> 문제를 해결해서 고객이 편하고 쉽게 제품들을 비교하고 원하는 정보를 얻게 만들 수 있을까요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쇼핑몰의 입장에서는 고객이 다른 쇼핑몰로 빠져나가기 전에 구매 결정을 내릴 수 있도록 도와주는 일이 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이런 해결책을 내놓기 위해서 저희는 </a:t>
            </a:r>
            <a:r>
              <a:rPr lang="en-US" altLang="ko-KR" baseline="0" dirty="0"/>
              <a:t>review revolution</a:t>
            </a:r>
            <a:r>
              <a:rPr lang="ko-KR" altLang="en-US" baseline="0" dirty="0"/>
              <a:t>이라는 프로젝트를 만들었습니다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프로젝트에 대해서 먼저 간단하게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4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 드렸듯이 하나의 상품을 사기 위해서는 보통 여러 다른 상품과 비교를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이 그림과 같은 경우가 많이 발생하고</a:t>
            </a:r>
            <a:r>
              <a:rPr lang="en-US" altLang="ko-KR" dirty="0"/>
              <a:t>, </a:t>
            </a:r>
            <a:r>
              <a:rPr lang="ko-KR" altLang="en-US" dirty="0"/>
              <a:t>이렇게 되면 </a:t>
            </a:r>
            <a:r>
              <a:rPr lang="en-US" altLang="ko-KR" dirty="0"/>
              <a:t>review</a:t>
            </a:r>
            <a:r>
              <a:rPr lang="ko-KR" altLang="en-US" dirty="0"/>
              <a:t>를 한 눈에 파악하기도 어렵고</a:t>
            </a:r>
            <a:r>
              <a:rPr lang="en-US" altLang="ko-KR" dirty="0"/>
              <a:t>, </a:t>
            </a:r>
            <a:r>
              <a:rPr lang="ko-KR" altLang="en-US" dirty="0"/>
              <a:t>어떤 탭에 무슨 상품이 있는지도 헷갈리게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불편함을 개선하는 것이 저희 프로젝트의 목적이고</a:t>
            </a:r>
            <a:r>
              <a:rPr lang="en-US" altLang="ko-KR" dirty="0"/>
              <a:t>, </a:t>
            </a:r>
            <a:r>
              <a:rPr lang="ko-KR" altLang="en-US" dirty="0"/>
              <a:t>이를 위해 여러 상품과 리뷰를 한 눈에 볼 수 있도록 페이지를 구성할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pcro.com/blog/the-importance-of-online-customer-reviews-infographic/" TargetMode="External"/><Relationship Id="rId7" Type="http://schemas.openxmlformats.org/officeDocument/2006/relationships/hyperlink" Target="https://gatherup.com/100-online-review-statistics/" TargetMode="External"/><Relationship Id="rId2" Type="http://schemas.openxmlformats.org/officeDocument/2006/relationships/hyperlink" Target="https://www.hbs.edu/faculty/Pages/item.aspx?num=412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nsultancy.com/ecommerce-consumer-reviews-why-you-need-them-and-how-to-use-them/" TargetMode="External"/><Relationship Id="rId5" Type="http://schemas.openxmlformats.org/officeDocument/2006/relationships/hyperlink" Target="https://medium.com/futourist/the-power-of-reviews-edc8c1779332" TargetMode="External"/><Relationship Id="rId4" Type="http://schemas.openxmlformats.org/officeDocument/2006/relationships/hyperlink" Target="https://www.qualtrics.com/blog/online-review-stats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ic.naver.com/webtoon/detail.nhn?titleId=183559&amp;no=451&amp;weekday=mon" TargetMode="External"/><Relationship Id="rId3" Type="http://schemas.openxmlformats.org/officeDocument/2006/relationships/hyperlink" Target="https://front.wemakeprice.com/deal/602119362" TargetMode="External"/><Relationship Id="rId7" Type="http://schemas.openxmlformats.org/officeDocument/2006/relationships/hyperlink" Target="https://brunch.co.kr/@bigpic/21" TargetMode="External"/><Relationship Id="rId2" Type="http://schemas.openxmlformats.org/officeDocument/2006/relationships/hyperlink" Target="https://www.coupang.com/vp/products/63650387?itemId=216580355&amp;vendorItemId=3522524347&amp;isAddedCart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ping.naver.com/living/handmade/stores/100154424/products/3670308310?NaPm=ct%3Dk1uik6ex%7Cci%3Dshoppingwindow%7Ctr%3Dswne%7Chk%3D7e11bee562b8c7cd83004a5a2afe41f53211d401%7Ctrx%3D42630" TargetMode="External"/><Relationship Id="rId11" Type="http://schemas.openxmlformats.org/officeDocument/2006/relationships/hyperlink" Target="http://prod.danawa.com/info/?pcode=7783963#bookmark_cm_opinion" TargetMode="External"/><Relationship Id="rId5" Type="http://schemas.openxmlformats.org/officeDocument/2006/relationships/hyperlink" Target="https://www.amazon.com/Acer-Flagship-CB3-532-Premium-Chromebook/dp/B06XD3LXXK/ref=lp_18332383011_1_6?srs=18332383011&amp;ie=UTF8&amp;qid=1571305029&amp;sr=8-6&amp;th=1" TargetMode="External"/><Relationship Id="rId10" Type="http://schemas.openxmlformats.org/officeDocument/2006/relationships/hyperlink" Target="https://www.goodchoice.kr/product/detail?ano=46258&amp;adcno=2&amp;sel_date=2019-10-17&amp;sel_date2=2019-10-18#3" TargetMode="External"/><Relationship Id="rId4" Type="http://schemas.openxmlformats.org/officeDocument/2006/relationships/hyperlink" Target="http://shopping.interpark.com/product/productInfo.do?shopNo=0000100000&amp;prdNo=6222238394&amp;dispNo=021110146002" TargetMode="External"/><Relationship Id="rId9" Type="http://schemas.openxmlformats.org/officeDocument/2006/relationships/hyperlink" Target="https://store.steampowered.com/app/486780/Fruit_Ninja_V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9495" y="244781"/>
            <a:ext cx="4799091" cy="6223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#4 Project Proposal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235116"/>
            <a:ext cx="12192000" cy="2622884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0912" y="4683038"/>
            <a:ext cx="623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윤성경 정창호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유종현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김진태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4" y="1592222"/>
            <a:ext cx="5837333" cy="1917831"/>
          </a:xfrm>
          <a:prstGeom prst="rect">
            <a:avLst/>
          </a:prstGeom>
          <a:ln w="13970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62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159" y="2223716"/>
            <a:ext cx="5634628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41726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8" y="1672049"/>
            <a:ext cx="3363753" cy="473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my\Desktop\진태껑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877" y="3749156"/>
            <a:ext cx="76808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3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72723" y="1626509"/>
            <a:ext cx="8059715" cy="4180409"/>
            <a:chOff x="1409188" y="1624855"/>
            <a:chExt cx="6044786" cy="4180409"/>
          </a:xfrm>
        </p:grpSpPr>
        <p:sp>
          <p:nvSpPr>
            <p:cNvPr id="6" name="직사각형 5"/>
            <p:cNvSpPr/>
            <p:nvPr/>
          </p:nvSpPr>
          <p:spPr>
            <a:xfrm>
              <a:off x="1409188" y="1624855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5" y="1835039"/>
            <a:ext cx="3934455" cy="409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23106" y="5527465"/>
            <a:ext cx="406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 셔츠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 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여름용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시원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20" y="1739254"/>
            <a:ext cx="2277510" cy="3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001520" y="3376214"/>
            <a:ext cx="4937760" cy="2303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25600" y="4145280"/>
            <a:ext cx="531368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07360" y="4145280"/>
            <a:ext cx="393192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7607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pic>
        <p:nvPicPr>
          <p:cNvPr id="17" name="Picture 2" descr="Natural Language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4" y="2069618"/>
            <a:ext cx="6624736" cy="3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디자인 컨셉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6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165B1AE-BF47-40FE-AE3B-15828B09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47" y="1734036"/>
            <a:ext cx="7034568" cy="39566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287645A-AD08-4D89-ACAD-4E65858A2EB7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선택 페이지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7AE12C-1B5F-48C0-BF76-E286466756B0}"/>
              </a:ext>
            </a:extLst>
          </p:cNvPr>
          <p:cNvSpPr txBox="1"/>
          <p:nvPr/>
        </p:nvSpPr>
        <p:spPr>
          <a:xfrm>
            <a:off x="152473" y="2923063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키워드 설정 창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4A2FC86-5D2F-478B-9203-C49486360FA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39629" y="3107729"/>
            <a:ext cx="639758" cy="3535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E19F2AC-D62D-4EA6-9C91-66BEED52CE9A}"/>
              </a:ext>
            </a:extLst>
          </p:cNvPr>
          <p:cNvSpPr txBox="1"/>
          <p:nvPr/>
        </p:nvSpPr>
        <p:spPr>
          <a:xfrm>
            <a:off x="152473" y="4313692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설정된 키워드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="" xmlns:a16="http://schemas.microsoft.com/office/drawing/2014/main" id="{B7F0FF46-B257-4077-B3AD-4C11337CDBF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239629" y="3775177"/>
            <a:ext cx="707852" cy="723181"/>
          </a:xfrm>
          <a:prstGeom prst="bentConnector2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9476364" y="2928935"/>
            <a:ext cx="256316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DE26473E-9EDB-49E4-9B02-9857FBA99B0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34655" y="3252101"/>
            <a:ext cx="2141709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628837" y="4718291"/>
            <a:ext cx="256316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066179" y="4902957"/>
            <a:ext cx="562658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24311C0-0C98-44FB-9C3F-7CEB3314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79" y="1885236"/>
            <a:ext cx="1759666" cy="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19ECA88-A708-4D08-847F-163C0133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47" y="1942430"/>
            <a:ext cx="6576167" cy="369116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1453190-BD29-4BBE-8374-3D69BD575279}"/>
              </a:ext>
            </a:extLst>
          </p:cNvPr>
          <p:cNvSpPr txBox="1"/>
          <p:nvPr/>
        </p:nvSpPr>
        <p:spPr>
          <a:xfrm>
            <a:off x="617279" y="423792"/>
            <a:ext cx="55439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페이지 및 리뷰 탭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753223" y="2535980"/>
            <a:ext cx="163289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상품 이미지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508717" y="2716051"/>
            <a:ext cx="268328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상품의 대략적인 정보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86121" y="2736035"/>
            <a:ext cx="1149688" cy="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657425" y="2916106"/>
            <a:ext cx="85129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244273" y="358300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세부정보 탭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499206" y="3783059"/>
            <a:ext cx="837381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D3BD2E6-745F-4DB1-B707-37CBA7701266}"/>
              </a:ext>
            </a:extLst>
          </p:cNvPr>
          <p:cNvSpPr txBox="1"/>
          <p:nvPr/>
        </p:nvSpPr>
        <p:spPr>
          <a:xfrm>
            <a:off x="9823315" y="5042080"/>
            <a:ext cx="157912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0FCB3DA-1035-46B9-A6D9-188A7E838DBD}"/>
              </a:ext>
            </a:extLst>
          </p:cNvPr>
          <p:cNvSpPr txBox="1"/>
          <p:nvPr/>
        </p:nvSpPr>
        <p:spPr>
          <a:xfrm>
            <a:off x="494419" y="5733880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 키워드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2F5CA22C-273D-40FB-ACAA-092AAA18A1DD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8424153" y="5242135"/>
            <a:ext cx="139916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E506D8CE-4F30-424A-9724-F60449C2230F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336587" y="5442257"/>
            <a:ext cx="1033868" cy="49167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5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1784623-9F9E-4432-B15B-CC24B3C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05" y="1837636"/>
            <a:ext cx="7039461" cy="3953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685266" y="3901891"/>
            <a:ext cx="25067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9192103" y="4086557"/>
            <a:ext cx="493163" cy="12482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0" y="516795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상품별 대표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B843DA8F-5A8E-4093-A13B-E3CD6F913EF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254933" y="5368009"/>
            <a:ext cx="729500" cy="10002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254933" y="4829132"/>
            <a:ext cx="729500" cy="53887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경쟁사 제품 리뷰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139071" y="2687053"/>
            <a:ext cx="250505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사진 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44122" y="3010219"/>
            <a:ext cx="621264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633190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최고의 리뷰 분석 서비스 제</a:t>
            </a:r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공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30" name="Picture 6" descr="쿠팡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0" y="1667555"/>
            <a:ext cx="3699236" cy="10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위메프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63" y="1667556"/>
            <a:ext cx="2095829" cy="10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인터파크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49" y="1667555"/>
            <a:ext cx="2839728" cy="10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아마존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09" y="3309409"/>
            <a:ext cx="2869557" cy="10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네이버 쇼핑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62" y="3287290"/>
            <a:ext cx="2794430" cy="106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배달의민족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88" y="3287290"/>
            <a:ext cx="2138976" cy="10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네이버 웹툰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09" y="4951263"/>
            <a:ext cx="1826578" cy="102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team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54" y="4951264"/>
            <a:ext cx="1816714" cy="102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여기어때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35" y="4929143"/>
            <a:ext cx="2218781" cy="10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다나와 이미지 검색결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153" y="4940202"/>
            <a:ext cx="1022811" cy="102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0046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</a:rPr>
              <a:t>Index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524000" y="3076826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633190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최고의 리뷰 분석 서비스 제</a:t>
            </a:r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공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896072" y="3399473"/>
            <a:ext cx="30764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긍정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부정 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BEST 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리뷰 제공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74" y="1589403"/>
            <a:ext cx="7648685" cy="41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633190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최고의 리뷰 분석 서비스 제</a:t>
            </a:r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공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896072" y="3399473"/>
            <a:ext cx="30764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키워드로 보는 리뷰 제공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74" y="1706880"/>
            <a:ext cx="7689842" cy="38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9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633190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최고의 리뷰 분석 서비스 제</a:t>
            </a:r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공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896072" y="3399473"/>
            <a:ext cx="30764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키워드 별 리뷰 평점 제공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148" y="1778000"/>
            <a:ext cx="3179599" cy="3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633190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최고의 리뷰 분석 서비스 제</a:t>
            </a:r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공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1198880" y="3260973"/>
            <a:ext cx="405375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리뷰에 대한 평가와 </a:t>
            </a:r>
            <a:endParaRPr lang="en-US" altLang="ko-KR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신뢰성 지표 제공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27" y="2079189"/>
            <a:ext cx="75342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633190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최고의 리뷰 분석 서비스 제</a:t>
            </a:r>
            <a:r>
              <a:rPr lang="ko-KR" altLang="en-US" sz="3600" b="1" dirty="0" smtClean="0">
                <a:solidFill>
                  <a:schemeClr val="accent4">
                    <a:lumMod val="50000"/>
                  </a:schemeClr>
                </a:solidFill>
              </a:rPr>
              <a:t>공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1198880" y="3260973"/>
            <a:ext cx="405375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리뷰의 정보를 숫자 이외에도</a:t>
            </a:r>
            <a:endParaRPr lang="en-US" altLang="ko-KR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언어적 표현으로 나타냄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0" y="3133296"/>
            <a:ext cx="6421120" cy="8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4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개발 기술 스택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4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  <p:pic>
        <p:nvPicPr>
          <p:cNvPr id="5" name="Picture 3" descr="D:\Download\employe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2132856"/>
            <a:ext cx="23762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ownload\1_wqYF-8Dmh7LhtLkKfERc3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7687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/오른쪽 화살표 6"/>
          <p:cNvSpPr/>
          <p:nvPr/>
        </p:nvSpPr>
        <p:spPr>
          <a:xfrm>
            <a:off x="5523428" y="3320988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6" y="4653136"/>
            <a:ext cx="3346626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Customer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4072" y="4653136"/>
            <a:ext cx="3528392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Vue.js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12024" y="4645738"/>
            <a:ext cx="864096" cy="86409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F</a:t>
            </a:r>
            <a:r>
              <a:rPr lang="en-US" altLang="ko-KR" sz="4400" b="1" dirty="0">
                <a:solidFill>
                  <a:prstClr val="white"/>
                </a:solidFill>
              </a:rPr>
              <a:t>rontend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3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/오른쪽 화살표 6"/>
          <p:cNvSpPr/>
          <p:nvPr/>
        </p:nvSpPr>
        <p:spPr>
          <a:xfrm>
            <a:off x="648716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605" y="4653280"/>
            <a:ext cx="8352790" cy="8642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             Express + node.js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Backend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71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0" y="2081530"/>
            <a:ext cx="2846070" cy="1027430"/>
          </a:xfrm>
          <a:prstGeom prst="rect">
            <a:avLst/>
          </a:prstGeom>
          <a:noFill/>
          <a:ln w="44450">
            <a:solidFill>
              <a:schemeClr val="accent4">
                <a:lumMod val="50000"/>
              </a:schemeClr>
            </a:solidFill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20" y="2902585"/>
            <a:ext cx="2661285" cy="13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90" y="2132330"/>
            <a:ext cx="2287905" cy="22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7659370" y="4095115"/>
            <a:ext cx="1998345" cy="197993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Firebase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39FB14FA-985B-4FAD-B434-D41D3E77FEAE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4544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19605" y="4653280"/>
            <a:ext cx="7917180" cy="8642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prstClr val="white"/>
                </a:solidFill>
              </a:rPr>
              <a:t>Keras</a:t>
            </a:r>
            <a:r>
              <a:rPr lang="en-US" altLang="ko-KR" sz="2400" b="1" dirty="0">
                <a:solidFill>
                  <a:prstClr val="white"/>
                </a:solidFill>
              </a:rPr>
              <a:t> / Google Natural Language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Deep Learning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71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09430" y="4653280"/>
            <a:ext cx="864235" cy="8674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30" y="2421890"/>
            <a:ext cx="1737995" cy="17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90" y="2229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06EB58BF-D8CD-46E6-B7DC-722F2FCC77DF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938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/Users/jungchangho/Library/Group Containers/L48J367XN4.com.infraware.PolarisOffice/EngineTemp/1624/image3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20" y="2084070"/>
            <a:ext cx="2853055" cy="283464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Development Point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8661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93116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30">
            <a:off x="3431540" y="4275455"/>
            <a:ext cx="702310" cy="7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036">
            <a:off x="3359785" y="3477260"/>
            <a:ext cx="127571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892">
            <a:off x="3883660" y="2708910"/>
            <a:ext cx="652780" cy="65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919605" y="5173980"/>
            <a:ext cx="3957955" cy="704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r>
              <a:rPr lang="en-US" altLang="ko-KR" sz="2400" b="1" dirty="0" smtClean="0">
                <a:solidFill>
                  <a:srgbClr val="FFFFFF"/>
                </a:solidFill>
              </a:rPr>
              <a:t>Framework stack</a:t>
            </a:r>
            <a:endParaRPr lang="ko-KR" altLang="en-US" sz="2400" b="1" dirty="0" smtClean="0">
              <a:solidFill>
                <a:srgbClr val="FFFF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0" y="5173980"/>
            <a:ext cx="4177030" cy="704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r>
              <a:rPr lang="en-US" altLang="ko-KR" sz="2400" b="1" dirty="0" smtClean="0">
                <a:solidFill>
                  <a:srgbClr val="FFFFFF"/>
                </a:solidFill>
              </a:rPr>
              <a:t>Keyword extraction</a:t>
            </a:r>
            <a:endParaRPr lang="ko-KR" altLang="en-US" sz="2400" b="1" dirty="0" smtClean="0">
              <a:solidFill>
                <a:srgbClr val="FFFFFF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FF43E060-AA5C-4963-A60D-FFE2F1D0BB00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125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배경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59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Development Process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0" y="2465070"/>
            <a:ext cx="2053590" cy="20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96740" y="1917065"/>
            <a:ext cx="2131060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91810" y="2637155"/>
            <a:ext cx="2131060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2451735"/>
            <a:ext cx="208026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919605" y="5173980"/>
            <a:ext cx="208851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Design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1630" y="5173980"/>
            <a:ext cx="367220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Development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7980" y="5173980"/>
            <a:ext cx="230441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Wrap up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3DB6CFC1-6ACD-47B3-9F59-55F4C4FB86BE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1902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7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64" y="1944301"/>
            <a:ext cx="6805061" cy="28623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한 눈에 파악 가능한 편리함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검색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9482" y="2775297"/>
            <a:ext cx="3426593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쉽고 편리한 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Shopping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제공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88642" y="2985639"/>
            <a:ext cx="991402" cy="77964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54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448" y="4658624"/>
            <a:ext cx="505326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고객 유치 및 수익 증대</a:t>
            </a:r>
          </a:p>
        </p:txBody>
      </p:sp>
      <p:pic>
        <p:nvPicPr>
          <p:cNvPr id="12" name="Picture 4" descr="C:\Users\my\Desktop\진태껑\coll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17" y="134658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3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https://www.hbs.edu/faculty/Pages/item.aspx?num=41233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https://www.invespcro.com/blog/the-importance-of-online-customer-reviews-infographic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://www.qualtrics.com/blog/online-review-stats/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https://medium.com/futourist/the-power-of-reviews-edc8c1779332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https://econsultancy.com/ecommerce-consumer-reviews-why-you-need-them-and-how-to-use-them/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https://gatherup.com/100-online-review-statistics</a:t>
            </a:r>
            <a:r>
              <a:rPr lang="en-US" altLang="ko-KR" dirty="0" smtClean="0">
                <a:hlinkClick r:id="rId7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92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Ref(review </a:t>
            </a:r>
            <a:r>
              <a:rPr lang="en-US" altLang="ko-KR" dirty="0" smtClean="0"/>
              <a:t>case study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>
                <a:hlinkClick r:id="rId2"/>
              </a:rPr>
              <a:t>https://www.coupang.com/vp/products/63650387?itemId=216580355&amp;vendorItemId=3522524347&amp;isAddedCart</a:t>
            </a:r>
            <a:r>
              <a:rPr lang="en-US" altLang="ko-KR" dirty="0" smtClean="0">
                <a:hlinkClick r:id="rId2"/>
              </a:rPr>
              <a:t>=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front.wemakeprice.com/deal/602119362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shopping.interpark.com/product/productInfo.do?shopNo=0000100000&amp;prdNo=6222238394&amp;dispNo=021110146002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www.amazon.com/Acer-Flagship-CB3-532-Premium-Chromebook/dp/B06XD3LXXK/ref=lp_18332383011_1_6?srs=18332383011&amp;ie=UTF8&amp;qid=1571305029&amp;sr=8-6&amp;th=1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shopping.naver.com/living/handmade/stores/100154424/products/3670308310?NaPm=ct%3Dk1uik6ex%7Cci%3Dshoppingwindow%7Ctr%3Dswne%7Chk%3D7e11bee562b8c7cd83004a5a2afe41f53211d401%7Ctrx%3D42630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https://brunch.co.kr/@</a:t>
            </a:r>
            <a:r>
              <a:rPr lang="en-US" altLang="ko-KR" dirty="0" smtClean="0">
                <a:hlinkClick r:id="rId7"/>
              </a:rPr>
              <a:t>bigpic/21</a:t>
            </a:r>
            <a:endParaRPr lang="en-US" altLang="ko-KR" dirty="0" smtClean="0"/>
          </a:p>
          <a:p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comic.naver.com/webtoon/detail.nhn?titleId=183559&amp;no=451&amp;weekday=mon</a:t>
            </a:r>
            <a:endParaRPr lang="en-US" altLang="ko-KR" dirty="0" smtClean="0"/>
          </a:p>
          <a:p>
            <a:r>
              <a:rPr lang="en-US" altLang="ko-KR" dirty="0">
                <a:hlinkClick r:id="rId9"/>
              </a:rPr>
              <a:t>https://store.steampowered.com/app/486780/Fruit_Ninja_VR</a:t>
            </a:r>
            <a:r>
              <a:rPr lang="en-US" altLang="ko-KR" dirty="0" smtClean="0">
                <a:hlinkClick r:id="rId9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smtClean="0">
                <a:hlinkClick r:id="rId10"/>
              </a:rPr>
              <a:t>www.goodchoice.kr/product/detail?ano=46258&amp;adcno=2&amp;sel_date=2019-10-17&amp;sel_date2=2019-10-18#3</a:t>
            </a:r>
            <a:endParaRPr lang="en-US" altLang="ko-KR" dirty="0" smtClean="0"/>
          </a:p>
          <a:p>
            <a:r>
              <a:rPr lang="en-US" altLang="ko-KR" dirty="0">
                <a:hlinkClick r:id="rId11"/>
              </a:rPr>
              <a:t>http://prod.danawa.com/info/?pcode=7783963#bookmark_cm_opinion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08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2" y="423793"/>
            <a:ext cx="2046181" cy="2046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63" y="3750226"/>
            <a:ext cx="2941278" cy="2941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2428" y="2725378"/>
            <a:ext cx="716711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>
                    <a:lumMod val="50000"/>
                  </a:schemeClr>
                </a:solidFill>
              </a:rPr>
              <a:t>Review decides Purchase</a:t>
            </a:r>
            <a:endParaRPr lang="ko-KR" alt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38" y="423792"/>
            <a:ext cx="2046181" cy="2046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86" y="423792"/>
            <a:ext cx="2046181" cy="20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422" y="2969028"/>
            <a:ext cx="7773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People travel different places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finding &amp; comparing reviews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1" y="360559"/>
            <a:ext cx="2046668" cy="20466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85" y="360559"/>
            <a:ext cx="2046668" cy="2046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17" y="350662"/>
            <a:ext cx="2046668" cy="2046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9" y="350662"/>
            <a:ext cx="2046668" cy="20466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" y="5406237"/>
            <a:ext cx="1252088" cy="125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39" y="5406237"/>
            <a:ext cx="1252088" cy="12520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2" y="5396340"/>
            <a:ext cx="1252088" cy="12520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75" y="5352803"/>
            <a:ext cx="1305522" cy="1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419" y="2728397"/>
            <a:ext cx="8625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How to make customer stay</a:t>
            </a: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our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shopping mall longer?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60" y="1422875"/>
            <a:ext cx="1305522" cy="1305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83" y="1297746"/>
            <a:ext cx="1430651" cy="1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5313" y="4100617"/>
            <a:ext cx="910720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를 한 눈에 파악하기 어렵다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/>
          <a:stretch/>
        </p:blipFill>
        <p:spPr bwMode="auto">
          <a:xfrm>
            <a:off x="1821346" y="2348881"/>
            <a:ext cx="8595134" cy="1365529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기존 서비스</a:t>
            </a:r>
          </a:p>
        </p:txBody>
      </p:sp>
    </p:spTree>
    <p:extLst>
      <p:ext uri="{BB962C8B-B14F-4D97-AF65-F5344CB8AC3E}">
        <p14:creationId xmlns:p14="http://schemas.microsoft.com/office/powerpoint/2010/main" val="12651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서비스 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309" y="4471965"/>
            <a:ext cx="22407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309" y="2447878"/>
            <a:ext cx="22369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90090" y="1628801"/>
            <a:ext cx="6050326" cy="4178117"/>
            <a:chOff x="1403648" y="1627147"/>
            <a:chExt cx="6050326" cy="4178117"/>
          </a:xfrm>
        </p:grpSpPr>
        <p:sp>
          <p:nvSpPr>
            <p:cNvPr id="10" name="직사각형 9"/>
            <p:cNvSpPr/>
            <p:nvPr/>
          </p:nvSpPr>
          <p:spPr>
            <a:xfrm>
              <a:off x="1403648" y="1628800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1226</Words>
  <Application>Microsoft Office PowerPoint</Application>
  <PresentationFormat>와이드스크린</PresentationFormat>
  <Paragraphs>219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HY견고딕</vt:lpstr>
      <vt:lpstr>나눔고딕 ExtraBold</vt:lpstr>
      <vt:lpstr>맑은 고딕</vt:lpstr>
      <vt:lpstr>Arial</vt:lpstr>
      <vt:lpstr>Office 테마</vt:lpstr>
      <vt:lpstr>Team #4 Project Proposal</vt:lpstr>
      <vt:lpstr>Index</vt:lpstr>
      <vt:lpstr>Background 프로젝트 배경 </vt:lpstr>
      <vt:lpstr>Background</vt:lpstr>
      <vt:lpstr>Background</vt:lpstr>
      <vt:lpstr>Background</vt:lpstr>
      <vt:lpstr>Project Overview 프로젝트 개요 </vt:lpstr>
      <vt:lpstr>Project Overview</vt:lpstr>
      <vt:lpstr>Project Overview</vt:lpstr>
      <vt:lpstr>Project Overview</vt:lpstr>
      <vt:lpstr>PowerPoint 프레젠테이션</vt:lpstr>
      <vt:lpstr>PowerPoint 프레젠테이션</vt:lpstr>
      <vt:lpstr>PowerPoint 프레젠테이션</vt:lpstr>
      <vt:lpstr>PowerPoint 프레젠테이션</vt:lpstr>
      <vt:lpstr>Design Concept 디자인 컨셉 </vt:lpstr>
      <vt:lpstr>Design Concept</vt:lpstr>
      <vt:lpstr>Design Concept</vt:lpstr>
      <vt:lpstr>Design Concept</vt:lpstr>
      <vt:lpstr>Design Concept</vt:lpstr>
      <vt:lpstr>Design Concept</vt:lpstr>
      <vt:lpstr>Design Concept</vt:lpstr>
      <vt:lpstr>Design Concept</vt:lpstr>
      <vt:lpstr>Design Concept</vt:lpstr>
      <vt:lpstr>Design Concept</vt:lpstr>
      <vt:lpstr>Development 개발 기술 스택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Features 기대 효과 </vt:lpstr>
      <vt:lpstr>Features</vt:lpstr>
      <vt:lpstr>Features</vt:lpstr>
      <vt:lpstr>Ref</vt:lpstr>
      <vt:lpstr>Ref(review case study)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dc:creator>mdy6099@naver.com</dc:creator>
  <cp:lastModifiedBy>mdy6099@naver.com</cp:lastModifiedBy>
  <cp:revision>103</cp:revision>
  <dcterms:created xsi:type="dcterms:W3CDTF">2019-10-09T08:35:06Z</dcterms:created>
  <dcterms:modified xsi:type="dcterms:W3CDTF">2019-10-19T06:36:53Z</dcterms:modified>
</cp:coreProperties>
</file>