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4" r:id="rId29"/>
    <p:sldId id="288" r:id="rId3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739"/>
    <a:srgbClr val="0E3A2E"/>
    <a:srgbClr val="134D3E"/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05/13/2024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u.nl/~ast/intel/" TargetMode="External"/><Relationship Id="rId2" Type="http://schemas.openxmlformats.org/officeDocument/2006/relationships/hyperlink" Target="https://ru.wikipedia.org/wiki/%D0%A2%D0%B0%D0%BD%D0%B5%D0%BD%D0%B1%D0%B0%D1%83%D0%BC,_%D0%AD%D0%BD%D0%B4%D1%80%D1%8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freepik.com/" TargetMode="External"/><Relationship Id="rId2" Type="http://schemas.openxmlformats.org/officeDocument/2006/relationships/hyperlink" Target="http://powerpointba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059" y="1899138"/>
            <a:ext cx="4461185" cy="1380391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8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647" y="4888523"/>
            <a:ext cx="5978769" cy="1846386"/>
          </a:xfrm>
        </p:spPr>
        <p:txBody>
          <a:bodyPr/>
          <a:lstStyle/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КБ-41СО</a:t>
            </a:r>
          </a:p>
          <a:p>
            <a:pPr algn="ctr"/>
            <a:r>
              <a:rPr lang="ru-RU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Савинов Д.А.</a:t>
            </a:r>
            <a:endParaRPr lang="ru-UA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897717"/>
              </p:ext>
            </p:extLst>
          </p:nvPr>
        </p:nvGraphicFramePr>
        <p:xfrm>
          <a:off x="1846385" y="1"/>
          <a:ext cx="8440614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23639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0566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Гибкость технологий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Привязанность к технологии,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тяжело заменить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микросервис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может быть реализован отличными технологиями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9628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целиком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Масштабируется</a:t>
                      </a:r>
                      <a:r>
                        <a:rPr lang="ru-RU" baseline="0" dirty="0" smtClean="0"/>
                        <a:t> на уровне конкретного сервиса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тестов экспоненциально зависит от размера приложения, тестирование затруднено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Тестов требуется значительно меньше,</a:t>
                      </a:r>
                      <a:r>
                        <a:rPr lang="ru-RU" baseline="0" dirty="0" smtClean="0"/>
                        <a:t> дополнительно требуются </a:t>
                      </a:r>
                      <a:r>
                        <a:rPr lang="ru-RU" baseline="0" dirty="0" err="1" smtClean="0"/>
                        <a:t>межсервисные</a:t>
                      </a:r>
                      <a:r>
                        <a:rPr lang="ru-RU" baseline="0" dirty="0" smtClean="0"/>
                        <a:t> тесты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  <a:tr h="132652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Стоимость инфраструктуры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Экономичная за счёт использования общих ресурсов,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,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Экспоненциальная,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тк</a:t>
                      </a:r>
                      <a:r>
                        <a:rPr lang="ru-RU" baseline="0" dirty="0" smtClean="0"/>
                        <a:t> каждый сервис требует поддержку своих </a:t>
                      </a:r>
                      <a:r>
                        <a:rPr lang="ru-RU" baseline="0" dirty="0" err="1" smtClean="0"/>
                        <a:t>репозиториев</a:t>
                      </a:r>
                      <a:r>
                        <a:rPr lang="ru-RU" baseline="0" dirty="0" smtClean="0"/>
                        <a:t> и ресурсов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67189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58" y="0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09" y="0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96915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люс 10"/>
          <p:cNvSpPr/>
          <p:nvPr/>
        </p:nvSpPr>
        <p:spPr>
          <a:xfrm>
            <a:off x="9738415" y="2259623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342900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люс 12"/>
          <p:cNvSpPr/>
          <p:nvPr/>
        </p:nvSpPr>
        <p:spPr>
          <a:xfrm>
            <a:off x="9738415" y="4193931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люс 13"/>
          <p:cNvSpPr/>
          <p:nvPr/>
        </p:nvSpPr>
        <p:spPr>
          <a:xfrm>
            <a:off x="6893170" y="5521570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8332"/>
              </p:ext>
            </p:extLst>
          </p:nvPr>
        </p:nvGraphicFramePr>
        <p:xfrm>
          <a:off x="1846385" y="60621"/>
          <a:ext cx="8440614" cy="668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1587320423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2061861311"/>
                    </a:ext>
                  </a:extLst>
                </a:gridCol>
                <a:gridCol w="2813538">
                  <a:extLst>
                    <a:ext uri="{9D8B030D-6E8A-4147-A177-3AD203B41FA5}">
                      <a16:colId xmlns:a16="http://schemas.microsoft.com/office/drawing/2014/main" val="846550858"/>
                    </a:ext>
                  </a:extLst>
                </a:gridCol>
              </a:tblGrid>
              <a:tr h="215504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Монолит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accent1"/>
                          </a:solidFill>
                        </a:rPr>
                        <a:t>Микросервис</a:t>
                      </a:r>
                      <a:endParaRPr lang="ru-RU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997940"/>
                  </a:ext>
                </a:extLst>
              </a:tr>
              <a:tr h="107925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Практически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недостижима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Реализуема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 счёт разделения ответственностей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4867705"/>
                  </a:ext>
                </a:extLst>
              </a:tr>
              <a:tr h="1403032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Надёжность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Низкая. В случае проблем с каким-то компонентом, система может «упасть»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Высокая. Проблемы одного сервиса не затрагивают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другие сервисы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8492"/>
                  </a:ext>
                </a:extLst>
              </a:tr>
              <a:tr h="2050586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Управление и коммуникация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Сложная</a:t>
                      </a:r>
                      <a:r>
                        <a:rPr lang="ru-RU" baseline="0" dirty="0" smtClean="0"/>
                        <a:t> иерархическая структура. Требуется большая команда. Коммуникация затруднена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Каждый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микросервис</a:t>
                      </a:r>
                      <a:r>
                        <a:rPr lang="ru-RU" baseline="0" dirty="0" smtClean="0"/>
                        <a:t> имеет свою команду, подход к разработке - гибкий. Коммуникация между командами необязательна.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139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154" y="-49238"/>
            <a:ext cx="1799371" cy="1696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7" y="-63605"/>
            <a:ext cx="1769829" cy="1696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9617" y="67008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7061" y="1633310"/>
            <a:ext cx="231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люс 6"/>
          <p:cNvSpPr/>
          <p:nvPr/>
        </p:nvSpPr>
        <p:spPr>
          <a:xfrm>
            <a:off x="9738415" y="2224454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люс 10"/>
          <p:cNvSpPr/>
          <p:nvPr/>
        </p:nvSpPr>
        <p:spPr>
          <a:xfrm>
            <a:off x="9738415" y="3219742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люс 11"/>
          <p:cNvSpPr/>
          <p:nvPr/>
        </p:nvSpPr>
        <p:spPr>
          <a:xfrm>
            <a:off x="9738415" y="4594858"/>
            <a:ext cx="548584" cy="51874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080136"/>
            <a:ext cx="5210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б</a:t>
            </a:r>
            <a:r>
              <a:rPr lang="ru-RU" dirty="0" smtClean="0"/>
              <a:t>ыстрый старт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единые технологии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низкие затраты на инфраструктуру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тяжеловесность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 огромного числа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</a:t>
            </a:r>
            <a:r>
              <a:rPr lang="ru-RU" dirty="0" smtClean="0"/>
              <a:t>аличие неявных зависимостей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масштабируемость </a:t>
            </a:r>
          </a:p>
          <a:p>
            <a:endParaRPr lang="ru-RU" dirty="0" smtClean="0"/>
          </a:p>
          <a:p>
            <a:r>
              <a:rPr lang="ru-RU" dirty="0" smtClean="0"/>
              <a:t>С ростом проекта влияние минусов усиливается. </a:t>
            </a:r>
          </a:p>
          <a:p>
            <a:r>
              <a:rPr lang="ru-RU" dirty="0" smtClean="0"/>
              <a:t>Плюсы ослабевают.</a:t>
            </a:r>
          </a:p>
          <a:p>
            <a:endParaRPr lang="ru-RU" dirty="0" smtClean="0"/>
          </a:p>
          <a:p>
            <a:r>
              <a:rPr lang="ru-RU" dirty="0" smtClean="0"/>
              <a:t>*Отлично подходит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 smtClean="0">
                <a:solidFill>
                  <a:schemeClr val="accent6"/>
                </a:solidFill>
              </a:rPr>
              <a:t>для НЕБОЛЬШИХ проектов</a:t>
            </a:r>
            <a:r>
              <a:rPr lang="ru-RU" dirty="0" smtClean="0"/>
              <a:t>–благодаря высокой начальной эффективности.</a:t>
            </a:r>
          </a:p>
          <a:p>
            <a:endParaRPr lang="ru-RU" dirty="0" smtClean="0"/>
          </a:p>
          <a:p>
            <a:r>
              <a:rPr lang="ru-RU" dirty="0" smtClean="0"/>
              <a:t>*</a:t>
            </a:r>
            <a:r>
              <a:rPr lang="ru-RU" dirty="0" smtClean="0">
                <a:solidFill>
                  <a:srgbClr val="C00000"/>
                </a:solidFill>
              </a:rPr>
              <a:t>Для больших проектов не стоит использовать</a:t>
            </a:r>
            <a:r>
              <a:rPr lang="ru-RU" dirty="0" smtClean="0"/>
              <a:t> – скорость разработки сильно падает, затраты растут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3" y="1080136"/>
            <a:ext cx="4368111" cy="5039310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сравнения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123" y="1336430"/>
            <a:ext cx="5210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плюсы: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эффективность разработки в больших проектах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Высокая надёжность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Реализуемая безопасность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Масштабируемость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Тестируемость</a:t>
            </a:r>
          </a:p>
          <a:p>
            <a:endParaRPr lang="ru-RU" dirty="0"/>
          </a:p>
          <a:p>
            <a:r>
              <a:rPr lang="ru-RU" dirty="0"/>
              <a:t>О</a:t>
            </a:r>
            <a:r>
              <a:rPr lang="ru-RU" dirty="0" smtClean="0"/>
              <a:t>сновные минусы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Медленный старт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Требуется придерживаться строгости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Затраты на инфраструктуру 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Отлично подходит для крупных проектов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плюсы раскрываются с ростом проекта.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99" y="1336430"/>
            <a:ext cx="4408224" cy="4853354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3.MINIX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7451" y="1359633"/>
            <a:ext cx="6622502" cy="12311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написанная в 1987 году Эндрю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эталоном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</a:t>
            </a: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Таненбаум, Эндрю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03" y="1359633"/>
            <a:ext cx="3195056" cy="47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NIX - InstallGentoo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7" y="2458361"/>
            <a:ext cx="2760198" cy="36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9088" y="6167803"/>
            <a:ext cx="173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Дедушка </a:t>
            </a:r>
            <a:r>
              <a:rPr lang="en-US" dirty="0" smtClean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1" y="1157410"/>
            <a:ext cx="10515600" cy="19286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Эндрю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Таненбаумом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выделял особое внимание формированию интерфейсов. Вся операционная система состоит из интерфейсов, включающих интерфейс пользователя, интерфейс системных вызовов ядра, драйверы устройств.</a:t>
            </a:r>
            <a:endParaRPr lang="ru-RU" dirty="0"/>
          </a:p>
        </p:txBody>
      </p:sp>
      <p:pic>
        <p:nvPicPr>
          <p:cNvPr id="17412" name="Picture 4" descr="Обновите концептуальную иллюстраци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62" y="3086099"/>
            <a:ext cx="3575538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Деятельность по вводу данных с помощью папок и компьютер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2" y="3086099"/>
            <a:ext cx="4919312" cy="35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http://minix3.ru/articles_files/pic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35" y="987972"/>
            <a:ext cx="7379311" cy="545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Тезисы по архитектуре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1.Каждый процесс =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2.Драйвер =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может общаться с ядром (операции ввода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3.Микросервисы могут взаимодействовать между собой, но есть ограничения (битовая карта доступа)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4.За активностью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следит сервис реинкарнации.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5.Вся система = набор независимых серверов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идейно похоже на экосистему в интернете.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- это хорошо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ехнология текстуры фо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90" y="2445115"/>
            <a:ext cx="4454832" cy="250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нцепция интеллектуальной собственно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40" y="1427587"/>
            <a:ext cx="4341632" cy="4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Изоляция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Изоляция памяти</a:t>
            </a:r>
          </a:p>
          <a:p>
            <a:r>
              <a:rPr lang="ru-RU" dirty="0" smtClean="0"/>
              <a:t>Ограничение межпроцессорного взаимодействия</a:t>
            </a:r>
            <a:endParaRPr lang="ru-RU" dirty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305"/>
            <a:ext cx="12107008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доклада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841C77C-A93F-4D67-449D-DE33E5F8286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89709"/>
            <a:ext cx="5692778" cy="563563"/>
            <a:chOff x="1248" y="1435"/>
            <a:chExt cx="3216" cy="355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9088433-9298-2FFA-F625-D0E8B58BC7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96B4B72-E8CE-3005-BB74-A1709E674B2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1D0DC82-A2CE-2031-7A7C-40EA968FB34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6" y="1435"/>
              <a:ext cx="1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Исторический экскурс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1256E9-7E43-2158-1F9E-F71CBDB2BC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11B4897F-A0F1-5DE0-9F3E-6B37A86AC0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778285"/>
            <a:ext cx="5810253" cy="560388"/>
            <a:chOff x="1248" y="2027"/>
            <a:chExt cx="3660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2C3902-ED37-115A-315F-EFEB34B7B0CF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440" y="2379"/>
              <a:ext cx="3394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7C50A58-8279-CEC7-5E07-6BEB5D4754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AAE1949A-3FC0-91D0-6A39-3549F9F917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27"/>
              <a:ext cx="3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Микросервисная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архитектура (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MSA</a:t>
              </a:r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03325D-CD50-CCB9-CC10-D21A37581C6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8E2EC06-385B-FA7B-0881-F382CF3A0DE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24708"/>
            <a:ext cx="5692778" cy="699848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5B25062-8A4A-F2CE-3152-8D3904E6ED0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425D19C-8CD1-C412-2B01-E53B1EBA70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D16A969-001B-7DE4-475F-8700FAFD6B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2695"/>
              <a:ext cx="20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Монолит </a:t>
              </a:r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ru-RU" sz="24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Микросервис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0CD610-6715-85FE-B9D8-BD22619C361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FFAEE03-DC5E-EED3-2FB3-FA727B48EE49}"/>
              </a:ext>
            </a:extLst>
          </p:cNvPr>
          <p:cNvGrpSpPr>
            <a:grpSpLocks/>
          </p:cNvGrpSpPr>
          <p:nvPr/>
        </p:nvGrpSpPr>
        <p:grpSpPr bwMode="auto">
          <a:xfrm>
            <a:off x="3541775" y="3459578"/>
            <a:ext cx="5692779" cy="578264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24DE740-19EB-57CA-F898-353380B9A6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C445CD4-95B8-90A1-3762-39B63F116E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3D637E4-EBA3-0EF5-F61C-DCC7928D8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7" y="3239"/>
              <a:ext cx="75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MINIX 3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080DE5B-13B7-09B8-5492-B9EB26CDFFB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78DF700-17BC-F99D-BA7F-79A7F73ADEF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89819"/>
            <a:ext cx="5692778" cy="623889"/>
            <a:chOff x="1248" y="3187"/>
            <a:chExt cx="3216" cy="39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C27B6A6-2C4A-E579-88F8-1C01CFD350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615B1B2-0DE2-7671-C3BE-0060A82F12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40E8C2E-ADD9-CF2F-64FA-6F03AE2BE2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03" y="3187"/>
              <a:ext cx="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Вопросы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768FD57-4169-F03A-5E79-A1CB1E5C3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pic>
        <p:nvPicPr>
          <p:cNvPr id="2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Короткий цикл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надёжность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отслеживаемость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конфигурации и удобное администрирование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покрывается тестами</a:t>
            </a: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671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MINIX ist tot - GNU/Linux.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34" y="979179"/>
            <a:ext cx="7187132" cy="57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0484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Историческая справка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MINIX (1987-...)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«Компьютерные сети (pdf+epub)» – Эндрю Таненбаум | ЛитРе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70" y="1911840"/>
            <a:ext cx="2814783" cy="39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Эндрю Таненбаум — исследователь в области информатики — One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2" y="1911840"/>
            <a:ext cx="5304693" cy="3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(1992-...)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Линус Торвальдс | История создателя ОС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72" y="1475859"/>
            <a:ext cx="8917898" cy="445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DOS (1981-...)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os Computer Royalty-Free Images, Stock Photos &amp; Pictur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2" y="1608990"/>
            <a:ext cx="5134027" cy="4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crosoft Logo (1980 - 198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27" y="3966364"/>
            <a:ext cx="4094377" cy="14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le:Intel logo (1968-2006).sv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28" y="1928810"/>
            <a:ext cx="3325810" cy="188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A Visual History of Windows, microsoft windows - thirstymag.com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55" y="0"/>
            <a:ext cx="8563707" cy="68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1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Многообразие Linux-дистрибутивов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30" y="738552"/>
            <a:ext cx="8953500" cy="505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2017-…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Эндрю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Таненбаум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труды которого в своё время вдохновили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Линуса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Торвальдса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создание ядра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опубликовал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открытое письмо к компании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высказал благодарность за использование операционной системы MINIX в составе прошивки чипа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11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11 поставляется во всех современных ПК и ноутбуках с процессорами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MINIX наиболее широко используемой ОС в мире</a:t>
            </a:r>
            <a:endParaRPr lang="ru-RU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Полный текст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://github.com/SkibaSAY/Cursovay4_MicroServicesOS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http://powerpointbase.com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Иллюстрации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https://ru.freepik.com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Подсистема </a:t>
            </a:r>
            <a:r>
              <a:rPr lang="en-US" dirty="0" smtClean="0"/>
              <a:t>MINIX </a:t>
            </a:r>
            <a:r>
              <a:rPr lang="ru-RU" dirty="0" smtClean="0"/>
              <a:t>в процессорах </a:t>
            </a:r>
            <a:r>
              <a:rPr lang="en-US" dirty="0" smtClean="0"/>
              <a:t>Intel: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://www.opennet.ru/opennews/art.shtml?num=47539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91" y="1362780"/>
            <a:ext cx="4501015" cy="4471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211" y="5834757"/>
            <a:ext cx="27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полную версию</a:t>
            </a:r>
            <a:endParaRPr lang="ru-RU" dirty="0"/>
          </a:p>
        </p:txBody>
      </p:sp>
      <p:pic>
        <p:nvPicPr>
          <p:cNvPr id="6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0184" y="1104656"/>
            <a:ext cx="10515600" cy="1031875"/>
          </a:xfrm>
        </p:spPr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отдельная, независимая, выполняющая свою задачу, составная единица приложения.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8022" y="3156438"/>
            <a:ext cx="39227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Независимый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2" y="2253215"/>
            <a:ext cx="4678829" cy="4022397"/>
          </a:xfrm>
          <a:prstGeom prst="rect">
            <a:avLst/>
          </a:prstGeom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1579441"/>
            <a:ext cx="4760865" cy="41443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96" y="2697010"/>
            <a:ext cx="1238423" cy="1209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06" y="1786516"/>
            <a:ext cx="1267002" cy="1219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2" y="2697010"/>
            <a:ext cx="1152686" cy="1486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387" y="3833570"/>
            <a:ext cx="1552792" cy="1600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5100" y="3158118"/>
            <a:ext cx="183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147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3200" b="1" dirty="0">
              <a:solidFill>
                <a:srgbClr val="1147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052" y="5723792"/>
            <a:ext cx="285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переписывание за 1 итерацию (7 дней)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7118" y="5723792"/>
            <a:ext cx="264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более 12 человек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Узкоспециализированный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6" name="Picture 4" descr="Бизнес-менеджмент характер искусства векторная иллюстрация плоской лин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28" y="942904"/>
            <a:ext cx="8399342" cy="559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3888" y="5856520"/>
            <a:ext cx="8584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человек в состоянии полностью удержать контекст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голове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0676" y="284717"/>
            <a:ext cx="12192000" cy="696667"/>
          </a:xfrm>
        </p:spPr>
        <p:txBody>
          <a:bodyPr/>
          <a:lstStyle/>
          <a:p>
            <a:pPr algn="ctr"/>
            <a:r>
              <a:rPr lang="ru-RU" i="1" dirty="0" smtClean="0"/>
              <a:t>Независимый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3181" y="5933892"/>
            <a:ext cx="818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 ТОЛЬКО ЧЕРЕЗ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ИНТЕРФЕЙСЫ. Подобно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51" y="1205107"/>
            <a:ext cx="5038145" cy="4728785"/>
          </a:xfrm>
          <a:prstGeom prst="rect">
            <a:avLst/>
          </a:prstGeom>
        </p:spPr>
      </p:pic>
      <p:pic>
        <p:nvPicPr>
          <p:cNvPr id="9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4397"/>
            <a:ext cx="12192000" cy="696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Векторная иллюстрация плоской концепции квалифицированной команды по всему ми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111064"/>
            <a:ext cx="59626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2308" y="5677140"/>
            <a:ext cx="984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не доступна из вне, бизнес контекст и служебная информация скрыты на уровне сервиса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7733"/>
            <a:ext cx="12192000" cy="882464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1631" y="1658570"/>
            <a:ext cx="10515600" cy="4566383"/>
          </a:xfrm>
        </p:spPr>
        <p:txBody>
          <a:bodyPr>
            <a:normAutofit/>
          </a:bodyPr>
          <a:lstStyle/>
          <a:p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использующая несколько отдельных вычислительных узлов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общих задач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задач системы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Service Architecture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распределённой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отдельных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узлов.</a:t>
            </a:r>
          </a:p>
          <a:p>
            <a:endParaRPr lang="ru-RU" dirty="0"/>
          </a:p>
        </p:txBody>
      </p:sp>
      <p:pic>
        <p:nvPicPr>
          <p:cNvPr id="4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1305"/>
            <a:ext cx="12192000" cy="6966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.Монолит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Microservices vs Monoli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2" y="1382466"/>
            <a:ext cx="9126482" cy="47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Ярославский государственный университет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7607"/>
            <a:ext cx="1380392" cy="138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659</Words>
  <Application>Microsoft Office PowerPoint</Application>
  <PresentationFormat>Широкоэкранный</PresentationFormat>
  <Paragraphs>164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Тема Office</vt:lpstr>
      <vt:lpstr>MINIX </vt:lpstr>
      <vt:lpstr>План доклада</vt:lpstr>
      <vt:lpstr>1.MicroService</vt:lpstr>
      <vt:lpstr>Небольшой</vt:lpstr>
      <vt:lpstr>Узкоспециализированный </vt:lpstr>
      <vt:lpstr>Независимый</vt:lpstr>
      <vt:lpstr>Закрытый</vt:lpstr>
      <vt:lpstr>Микросервисная архитектура (MSA)</vt:lpstr>
      <vt:lpstr>2.Монолит VS Микросервис</vt:lpstr>
      <vt:lpstr>Презентация PowerPoint</vt:lpstr>
      <vt:lpstr>Презентация PowerPoint</vt:lpstr>
      <vt:lpstr>Итоги сравнения: Монолит</vt:lpstr>
      <vt:lpstr>Итоги сравнения: Микросервис</vt:lpstr>
      <vt:lpstr>3.MINIX</vt:lpstr>
      <vt:lpstr>Интерфейсы</vt:lpstr>
      <vt:lpstr>Архитектура MINIX 3</vt:lpstr>
      <vt:lpstr>Тезисы по архитектуре</vt:lpstr>
      <vt:lpstr>Ограничения - это хорошо</vt:lpstr>
      <vt:lpstr>Ограничения в MINIX 3</vt:lpstr>
      <vt:lpstr>Преимущества MINIX 3</vt:lpstr>
      <vt:lpstr>Выводы по MINIX</vt:lpstr>
      <vt:lpstr> Историческая справка: MINIX (1987-...)</vt:lpstr>
      <vt:lpstr>LINUX (1992-...)</vt:lpstr>
      <vt:lpstr>MS DOS (1981-...)</vt:lpstr>
      <vt:lpstr>Презентация PowerPoint</vt:lpstr>
      <vt:lpstr>Презентация PowerPoint</vt:lpstr>
      <vt:lpstr>Intel и MINIX 2017-…</vt:lpstr>
      <vt:lpstr>Источники</vt:lpstr>
      <vt:lpstr>Вопросы: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Пользователь Windows</cp:lastModifiedBy>
  <cp:revision>52</cp:revision>
  <dcterms:created xsi:type="dcterms:W3CDTF">2023-02-03T10:10:53Z</dcterms:created>
  <dcterms:modified xsi:type="dcterms:W3CDTF">2024-05-13T19:21:49Z</dcterms:modified>
</cp:coreProperties>
</file>