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3" r:id="rId3"/>
    <p:sldId id="264" r:id="rId4"/>
    <p:sldId id="265" r:id="rId5"/>
    <p:sldId id="262" r:id="rId6"/>
    <p:sldId id="269" r:id="rId7"/>
    <p:sldId id="271" r:id="rId8"/>
    <p:sldId id="270" r:id="rId9"/>
    <p:sldId id="266" r:id="rId10"/>
    <p:sldId id="267" r:id="rId11"/>
    <p:sldId id="268" r:id="rId12"/>
    <p:sldId id="272" r:id="rId13"/>
    <p:sldId id="273" r:id="rId14"/>
    <p:sldId id="274" r:id="rId15"/>
    <p:sldId id="275" r:id="rId16"/>
    <p:sldId id="277" r:id="rId17"/>
    <p:sldId id="276" r:id="rId18"/>
    <p:sldId id="279" r:id="rId19"/>
    <p:sldId id="280" r:id="rId20"/>
    <p:sldId id="278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83" r:id="rId30"/>
    <p:sldId id="290" r:id="rId31"/>
    <p:sldId id="260" r:id="rId32"/>
  </p:sldIdLst>
  <p:sldSz cx="9144000" cy="6858000" type="screen4x3"/>
  <p:notesSz cx="6858000" cy="9144000"/>
  <p:custDataLst>
    <p:tags r:id="rId3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74A"/>
    <a:srgbClr val="3399FF"/>
    <a:srgbClr val="666699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84583" autoAdjust="0"/>
  </p:normalViewPr>
  <p:slideViewPr>
    <p:cSldViewPr>
      <p:cViewPr varScale="1">
        <p:scale>
          <a:sx n="97" d="100"/>
          <a:sy n="97" d="100"/>
        </p:scale>
        <p:origin x="162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4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Оригинальные шаблоны для презентаций: </a:t>
            </a:r>
            <a:r>
              <a:rPr lang="ru-RU" sz="1200" dirty="0" smtClean="0">
                <a:hlinkClick r:id="rId3"/>
              </a:rPr>
              <a:t>https://presentation-creation.ru/powerpoint-templates.html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smtClean="0"/>
              <a:t>Бесплатно и без регистрации.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340768"/>
            <a:ext cx="5355839" cy="1152128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Текст 2"/>
          <p:cNvSpPr>
            <a:spLocks noGrp="1"/>
          </p:cNvSpPr>
          <p:nvPr>
            <p:ph idx="1"/>
          </p:nvPr>
        </p:nvSpPr>
        <p:spPr>
          <a:xfrm>
            <a:off x="179512" y="1988840"/>
            <a:ext cx="8784976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2339752" y="116632"/>
            <a:ext cx="6804248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20.05.2023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20.05.2023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20.05.2023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116632"/>
            <a:ext cx="6804248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9512" y="1988840"/>
            <a:ext cx="8784976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resentation-creation.ru/powerpoint-template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332656"/>
            <a:ext cx="8892480" cy="1656184"/>
          </a:xfrm>
        </p:spPr>
        <p:txBody>
          <a:bodyPr>
            <a:noAutofit/>
          </a:bodyPr>
          <a:lstStyle/>
          <a:p>
            <a:r>
              <a:rPr lang="ru-RU" sz="4800" b="1" dirty="0" err="1" smtClean="0"/>
              <a:t>Снифферы</a:t>
            </a:r>
            <a:r>
              <a:rPr lang="ru-RU" sz="4800" b="1" dirty="0" smtClean="0"/>
              <a:t> и их применение в задачах перехвата сетевого трафика</a:t>
            </a:r>
            <a:endParaRPr lang="ru-RU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51920" y="609329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Подготовил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Студент 3 курса </a:t>
            </a:r>
            <a:r>
              <a:rPr lang="ru-RU" b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ЯрГУ</a:t>
            </a:r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им.Демидова</a:t>
            </a:r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Сластухин</a:t>
            </a:r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Антон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18.05.23</a:t>
            </a:r>
            <a:endParaRPr lang="ru-RU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5539298"/>
            <a:ext cx="3563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Научный руководитель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/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д.ф.-м.н., доц.</a:t>
            </a:r>
            <a:br>
              <a:rPr lang="ru-RU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Тимофеева Надежда Владимировна</a:t>
            </a:r>
            <a:endParaRPr lang="ru-RU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56791"/>
            <a:ext cx="9144000" cy="5143501"/>
          </a:xfrm>
          <a:prstGeom prst="rect">
            <a:avLst/>
          </a:prstGeom>
        </p:spPr>
      </p:pic>
      <p:sp>
        <p:nvSpPr>
          <p:cNvPr id="5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/>
          <a:lstStyle/>
          <a:p>
            <a:r>
              <a:rPr lang="en-US" dirty="0" smtClean="0"/>
              <a:t>Postman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823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628800"/>
            <a:ext cx="8784976" cy="4536504"/>
          </a:xfrm>
        </p:spPr>
        <p:txBody>
          <a:bodyPr>
            <a:normAutofit/>
          </a:bodyPr>
          <a:lstStyle/>
          <a:p>
            <a:r>
              <a:rPr lang="ru-RU" dirty="0" err="1"/>
              <a:t>Снифферы</a:t>
            </a:r>
            <a:r>
              <a:rPr lang="ru-RU" dirty="0"/>
              <a:t> позволяют перехватывать весь сетевой трафик, идущий от вас и к вам. 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/>
          <a:lstStyle/>
          <a:p>
            <a:r>
              <a:rPr lang="ru-RU" dirty="0" smtClean="0"/>
              <a:t>Теория</a:t>
            </a:r>
            <a:endParaRPr lang="ru-RU" dirty="0"/>
          </a:p>
        </p:txBody>
      </p:sp>
      <p:pic>
        <p:nvPicPr>
          <p:cNvPr id="8198" name="Picture 6" descr="Download Fiddler Everywhere 4.2.1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580" y="308298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Узнайти из первых рук о новых возможностях Wiresh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082984"/>
            <a:ext cx="266522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3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700808"/>
            <a:ext cx="8784976" cy="103626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-производить перехват данных, передаваемых между сервером и клиентом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37075"/>
            <a:ext cx="8198081" cy="38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628800"/>
            <a:ext cx="8784976" cy="1584176"/>
          </a:xfrm>
        </p:spPr>
        <p:txBody>
          <a:bodyPr/>
          <a:lstStyle/>
          <a:p>
            <a:r>
              <a:rPr lang="ru-RU" dirty="0"/>
              <a:t>-выявлять активность вредоносного ПО, паразитный трафик, который нагружает </a:t>
            </a:r>
            <a:r>
              <a:rPr lang="ru-RU" dirty="0" smtClean="0"/>
              <a:t>сеть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/>
          <a:lstStyle/>
          <a:p>
            <a:r>
              <a:rPr lang="en-US" dirty="0" err="1" smtClean="0"/>
              <a:t>WireShark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186" y="3284984"/>
            <a:ext cx="2665228" cy="2438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3212976"/>
            <a:ext cx="2560281" cy="25824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1537" y="6021288"/>
            <a:ext cx="7744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https://telegra.ph/Wireshark---uchimsya-skanirovat-set-04-01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77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603284"/>
            <a:ext cx="8784976" cy="153768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- искать уязвимости в архитектуре сервиса, изучая особенности клиент серверного взаимодействия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71537" y="6021288"/>
            <a:ext cx="7744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https://telegra.ph/Wireshark---uchimsya-skanirovat-set-04-01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186" y="3284984"/>
            <a:ext cx="2665228" cy="24384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3212976"/>
            <a:ext cx="2560281" cy="2582416"/>
          </a:xfrm>
          <a:prstGeom prst="rect">
            <a:avLst/>
          </a:prstGeom>
        </p:spPr>
      </p:pic>
      <p:sp>
        <p:nvSpPr>
          <p:cNvPr id="8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/>
          <a:lstStyle/>
          <a:p>
            <a:r>
              <a:rPr lang="en-US" dirty="0" err="1" smtClean="0"/>
              <a:t>WireShark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898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1169988" y="0"/>
            <a:ext cx="6804025" cy="1150937"/>
          </a:xfrm>
        </p:spPr>
        <p:txBody>
          <a:bodyPr/>
          <a:lstStyle/>
          <a:p>
            <a:r>
              <a:rPr lang="ru-RU" dirty="0" smtClean="0"/>
              <a:t>Пример</a:t>
            </a:r>
            <a:r>
              <a:rPr lang="en-US" dirty="0"/>
              <a:t> </a:t>
            </a:r>
            <a:r>
              <a:rPr lang="en-US" dirty="0" smtClean="0"/>
              <a:t>1: </a:t>
            </a:r>
            <a:r>
              <a:rPr lang="ru-RU" dirty="0" smtClean="0"/>
              <a:t>Роль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6" y="2536339"/>
            <a:ext cx="3209383" cy="239128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239" y="2536339"/>
            <a:ext cx="2542434" cy="2326057"/>
          </a:xfrm>
          <a:prstGeom prst="rect">
            <a:avLst/>
          </a:prstGeom>
        </p:spPr>
      </p:pic>
      <p:pic>
        <p:nvPicPr>
          <p:cNvPr id="10246" name="Picture 6" descr="Businessman Analytics Business Graph And Seo On Web Stock Illustration -  Download Image Now - iSt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308" y="2536339"/>
            <a:ext cx="2591761" cy="228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70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772816"/>
            <a:ext cx="8784976" cy="417646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Нарушение безопасной клиент серверной архитектуры</a:t>
            </a:r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/>
          <a:lstStyle/>
          <a:p>
            <a:r>
              <a:rPr lang="ru-RU" dirty="0" smtClean="0"/>
              <a:t>Что</a:t>
            </a:r>
            <a:r>
              <a:rPr lang="en-US" dirty="0" smtClean="0"/>
              <a:t> </a:t>
            </a:r>
            <a:r>
              <a:rPr lang="ru-RU" dirty="0" smtClean="0"/>
              <a:t>не так?</a:t>
            </a:r>
            <a:endParaRPr lang="ru-RU" dirty="0"/>
          </a:p>
        </p:txBody>
      </p:sp>
      <p:pic>
        <p:nvPicPr>
          <p:cNvPr id="1030" name="Picture 6" descr="Best practices для клиент-серверного проекта PoC / Хаб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36" y="2348880"/>
            <a:ext cx="7524328" cy="380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33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2</a:t>
            </a:r>
            <a:r>
              <a:rPr lang="en-US" dirty="0" smtClean="0"/>
              <a:t>: </a:t>
            </a:r>
            <a:r>
              <a:rPr lang="ru-RU" dirty="0" smtClean="0"/>
              <a:t>Открытый доступ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08" y="1916832"/>
            <a:ext cx="8215244" cy="452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0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2</a:t>
            </a:r>
            <a:r>
              <a:rPr lang="en-US" dirty="0" smtClean="0"/>
              <a:t>: </a:t>
            </a:r>
            <a:r>
              <a:rPr lang="ru-RU" dirty="0" smtClean="0"/>
              <a:t>Открытый доступ</a:t>
            </a:r>
            <a:endParaRPr lang="ru-RU" dirty="0"/>
          </a:p>
        </p:txBody>
      </p:sp>
      <p:pic>
        <p:nvPicPr>
          <p:cNvPr id="4" name="Picture 2" descr="https://sun9-40.userapi.com/impg/xylo-Y73_TRidi2kzuiPHLVCCPNu-siZkek0HQ/jX3T2O21RiI.jpg?size=1280x721&amp;quality=95&amp;sign=fa14d06fff888e1de714c5d2f9aacff0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90" y="1844824"/>
            <a:ext cx="8437220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2</a:t>
            </a:r>
            <a:r>
              <a:rPr lang="en-US" dirty="0" smtClean="0"/>
              <a:t>: </a:t>
            </a:r>
            <a:r>
              <a:rPr lang="ru-RU" dirty="0" smtClean="0"/>
              <a:t>Открытый доступ</a:t>
            </a:r>
            <a:endParaRPr lang="ru-RU" dirty="0"/>
          </a:p>
        </p:txBody>
      </p:sp>
      <p:pic>
        <p:nvPicPr>
          <p:cNvPr id="3076" name="Picture 4" descr="https://sun9-43.userapi.com/impg/HXoIs6dVubES7uHL79JYcd46mZkoSK3mF-s7Vw/0TEUG7UcvhU.jpg?size=1280x721&amp;quality=95&amp;sign=536e7a598f7263338435dad1302f4f11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75" y="1844824"/>
            <a:ext cx="8443650" cy="475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55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24" name="Line 253"/>
          <p:cNvSpPr>
            <a:spLocks noChangeShapeType="1"/>
          </p:cNvSpPr>
          <p:nvPr/>
        </p:nvSpPr>
        <p:spPr bwMode="gray">
          <a:xfrm>
            <a:off x="2243036" y="4256907"/>
            <a:ext cx="4800600" cy="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Rectangle 254"/>
          <p:cNvSpPr>
            <a:spLocks noChangeArrowheads="1"/>
          </p:cNvSpPr>
          <p:nvPr/>
        </p:nvSpPr>
        <p:spPr bwMode="gray">
          <a:xfrm rot="3419336">
            <a:off x="1958873" y="3680645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6" name="Text Box 255"/>
          <p:cNvSpPr txBox="1">
            <a:spLocks noChangeArrowheads="1"/>
          </p:cNvSpPr>
          <p:nvPr/>
        </p:nvSpPr>
        <p:spPr bwMode="gray">
          <a:xfrm>
            <a:off x="2013348" y="3723507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ru-RU" sz="2400" b="1" dirty="0">
                <a:solidFill>
                  <a:srgbClr val="FFFFFF"/>
                </a:solidFill>
                <a:latin typeface="Arial" charset="0"/>
              </a:rPr>
              <a:t>3</a:t>
            </a:r>
            <a:endParaRPr lang="en-US" sz="24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1" name="Line 260"/>
          <p:cNvSpPr>
            <a:spLocks noChangeShapeType="1"/>
          </p:cNvSpPr>
          <p:nvPr/>
        </p:nvSpPr>
        <p:spPr bwMode="gray">
          <a:xfrm>
            <a:off x="2243036" y="2580507"/>
            <a:ext cx="4800600" cy="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Rectangle 261"/>
          <p:cNvSpPr>
            <a:spLocks noChangeArrowheads="1"/>
          </p:cNvSpPr>
          <p:nvPr/>
        </p:nvSpPr>
        <p:spPr bwMode="gray">
          <a:xfrm rot="3419336">
            <a:off x="1958873" y="2004245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3" name="Text Box 262"/>
          <p:cNvSpPr txBox="1">
            <a:spLocks noChangeArrowheads="1"/>
          </p:cNvSpPr>
          <p:nvPr/>
        </p:nvSpPr>
        <p:spPr bwMode="gray">
          <a:xfrm>
            <a:off x="2013348" y="2047107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ru-RU" sz="2400" b="1" dirty="0">
                <a:solidFill>
                  <a:srgbClr val="FFFFFF"/>
                </a:solidFill>
                <a:latin typeface="Arial" charset="0"/>
              </a:rPr>
              <a:t>1</a:t>
            </a:r>
            <a:endParaRPr lang="en-US" sz="24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4" name="Line 263"/>
          <p:cNvSpPr>
            <a:spLocks noChangeShapeType="1"/>
          </p:cNvSpPr>
          <p:nvPr/>
        </p:nvSpPr>
        <p:spPr bwMode="gray">
          <a:xfrm>
            <a:off x="2244624" y="3417120"/>
            <a:ext cx="4799012" cy="1587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Rectangle 264"/>
          <p:cNvSpPr>
            <a:spLocks noChangeArrowheads="1"/>
          </p:cNvSpPr>
          <p:nvPr/>
        </p:nvSpPr>
        <p:spPr bwMode="gray">
          <a:xfrm rot="3419336">
            <a:off x="1958873" y="2842445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6" name="Text Box 265"/>
          <p:cNvSpPr txBox="1">
            <a:spLocks noChangeArrowheads="1"/>
          </p:cNvSpPr>
          <p:nvPr/>
        </p:nvSpPr>
        <p:spPr bwMode="gray">
          <a:xfrm>
            <a:off x="2013348" y="2885307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ru-RU" sz="2400" b="1" dirty="0">
                <a:solidFill>
                  <a:srgbClr val="FFFFFF"/>
                </a:solidFill>
                <a:latin typeface="Arial" charset="0"/>
              </a:rPr>
              <a:t>2</a:t>
            </a:r>
            <a:endParaRPr lang="en-US" sz="24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7" name="Line 266"/>
          <p:cNvSpPr>
            <a:spLocks noChangeShapeType="1"/>
          </p:cNvSpPr>
          <p:nvPr/>
        </p:nvSpPr>
        <p:spPr bwMode="gray">
          <a:xfrm>
            <a:off x="2243036" y="5117332"/>
            <a:ext cx="4800600" cy="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 267"/>
          <p:cNvSpPr>
            <a:spLocks noChangeArrowheads="1"/>
          </p:cNvSpPr>
          <p:nvPr/>
        </p:nvSpPr>
        <p:spPr bwMode="ltGray">
          <a:xfrm rot="3419336">
            <a:off x="1958873" y="4541070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9" name="Text Box 268"/>
          <p:cNvSpPr txBox="1">
            <a:spLocks noChangeArrowheads="1"/>
          </p:cNvSpPr>
          <p:nvPr/>
        </p:nvSpPr>
        <p:spPr bwMode="gray">
          <a:xfrm>
            <a:off x="2013348" y="4583932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ru-RU" sz="2400" b="1" dirty="0">
                <a:solidFill>
                  <a:srgbClr val="FFFFFF"/>
                </a:solidFill>
                <a:latin typeface="Arial" charset="0"/>
              </a:rPr>
              <a:t>4</a:t>
            </a:r>
            <a:endParaRPr lang="en-US" sz="24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40" name="Text Box 269"/>
          <p:cNvSpPr txBox="1">
            <a:spLocks noChangeArrowheads="1"/>
          </p:cNvSpPr>
          <p:nvPr/>
        </p:nvSpPr>
        <p:spPr bwMode="gray">
          <a:xfrm>
            <a:off x="3059832" y="1988840"/>
            <a:ext cx="2967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Первое знакомство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1" name="Text Box 270"/>
          <p:cNvSpPr txBox="1">
            <a:spLocks noChangeArrowheads="1"/>
          </p:cNvSpPr>
          <p:nvPr/>
        </p:nvSpPr>
        <p:spPr bwMode="gray">
          <a:xfrm>
            <a:off x="3058078" y="2798511"/>
            <a:ext cx="305160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Введение в теорию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2" name="Text Box 271"/>
          <p:cNvSpPr txBox="1">
            <a:spLocks noChangeArrowheads="1"/>
          </p:cNvSpPr>
          <p:nvPr/>
        </p:nvSpPr>
        <p:spPr bwMode="gray">
          <a:xfrm>
            <a:off x="3060689" y="3665240"/>
            <a:ext cx="330160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Рассмотрим примеры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3" name="Text Box 272"/>
          <p:cNvSpPr txBox="1">
            <a:spLocks noChangeArrowheads="1"/>
          </p:cNvSpPr>
          <p:nvPr/>
        </p:nvSpPr>
        <p:spPr bwMode="gray">
          <a:xfrm>
            <a:off x="3058078" y="4482939"/>
            <a:ext cx="398615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err="1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Сниффинг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и безопасность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23" name="Line 256"/>
          <p:cNvSpPr>
            <a:spLocks noChangeShapeType="1"/>
          </p:cNvSpPr>
          <p:nvPr/>
        </p:nvSpPr>
        <p:spPr bwMode="gray">
          <a:xfrm>
            <a:off x="2293626" y="5924728"/>
            <a:ext cx="4800600" cy="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Rectangle 257"/>
          <p:cNvSpPr>
            <a:spLocks noChangeArrowheads="1"/>
          </p:cNvSpPr>
          <p:nvPr/>
        </p:nvSpPr>
        <p:spPr bwMode="gray">
          <a:xfrm rot="3419336">
            <a:off x="1937455" y="5348466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>
              <a:solidFill>
                <a:srgbClr val="FF0000"/>
              </a:solidFill>
            </a:endParaRPr>
          </a:p>
        </p:txBody>
      </p:sp>
      <p:sp>
        <p:nvSpPr>
          <p:cNvPr id="45" name="Text Box 258"/>
          <p:cNvSpPr txBox="1">
            <a:spLocks noChangeArrowheads="1"/>
          </p:cNvSpPr>
          <p:nvPr/>
        </p:nvSpPr>
        <p:spPr bwMode="gray">
          <a:xfrm>
            <a:off x="3059832" y="5343476"/>
            <a:ext cx="192867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Заключение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6" name="Text Box 259"/>
          <p:cNvSpPr txBox="1">
            <a:spLocks noChangeArrowheads="1"/>
          </p:cNvSpPr>
          <p:nvPr/>
        </p:nvSpPr>
        <p:spPr bwMode="gray">
          <a:xfrm>
            <a:off x="2063938" y="5391328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ru-RU" sz="2400" b="1" dirty="0">
                <a:solidFill>
                  <a:srgbClr val="FFFFFF"/>
                </a:solidFill>
                <a:latin typeface="Arial" charset="0"/>
              </a:rPr>
              <a:t>5</a:t>
            </a:r>
            <a:endParaRPr lang="en-US" sz="2400" b="1" dirty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/>
          <a:lstStyle/>
          <a:p>
            <a:r>
              <a:rPr lang="ru-RU" dirty="0" smtClean="0"/>
              <a:t>Что не так?</a:t>
            </a:r>
            <a:endParaRPr lang="ru-RU" dirty="0"/>
          </a:p>
        </p:txBody>
      </p:sp>
      <p:pic>
        <p:nvPicPr>
          <p:cNvPr id="5122" name="Picture 2" descr="Что такое парсинг сайта: программы и примеры их использования – Блог TRI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16832"/>
            <a:ext cx="76200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88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988840"/>
            <a:ext cx="4248472" cy="4176464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Нелегальный перехват заключается в шпионаже за пользователями сети. Злоумышленник может получить информацию о посещаемых сайтах, программах, которые работают на компьютере жертвы и используют сеть, отлавливать данные, получаемые и отправляемые пользователем, в частности, логинах и паролях, передаваемых в незашифрованном виде.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Нелегальный перехват. </a:t>
            </a:r>
            <a:r>
              <a:rPr lang="ru-RU" dirty="0" err="1" smtClean="0"/>
              <a:t>Сниффинг</a:t>
            </a:r>
            <a:endParaRPr lang="ru-RU" dirty="0"/>
          </a:p>
        </p:txBody>
      </p:sp>
      <p:pic>
        <p:nvPicPr>
          <p:cNvPr id="7170" name="Picture 2" descr="Что такое сниффер | ВКонтакт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536" y="1988840"/>
            <a:ext cx="4181895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4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2060848"/>
            <a:ext cx="8784976" cy="4104456"/>
          </a:xfrm>
        </p:spPr>
        <p:txBody>
          <a:bodyPr/>
          <a:lstStyle/>
          <a:p>
            <a:pPr lvl="0"/>
            <a:r>
              <a:rPr lang="ru-RU" dirty="0"/>
              <a:t>Нелицензированное ПО или ПО с закрытым исходным кодом (Мы не знаем заранее, что туда встроено)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/>
          <a:lstStyle/>
          <a:p>
            <a:r>
              <a:rPr lang="ru-RU" dirty="0" smtClean="0"/>
              <a:t>Источники угроз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4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700808"/>
            <a:ext cx="8784976" cy="4464496"/>
          </a:xfrm>
        </p:spPr>
        <p:txBody>
          <a:bodyPr/>
          <a:lstStyle/>
          <a:p>
            <a:r>
              <a:rPr lang="ru-RU" dirty="0"/>
              <a:t>Драйвера на устройства (для их установки зачастую требуются повышенные права, а это потенциальный доступ для </a:t>
            </a:r>
            <a:r>
              <a:rPr lang="ru-RU" dirty="0" smtClean="0"/>
              <a:t>закладок, в частности, существуют опасность </a:t>
            </a:r>
            <a:r>
              <a:rPr lang="ru-RU" dirty="0" err="1" smtClean="0"/>
              <a:t>логирования</a:t>
            </a:r>
            <a:r>
              <a:rPr lang="ru-RU" dirty="0" smtClean="0"/>
              <a:t> клавиатуры с последующей отправкой злоумышленнику) </a:t>
            </a:r>
            <a:endParaRPr lang="ru-RU" dirty="0"/>
          </a:p>
          <a:p>
            <a:endParaRPr lang="ru-RU" dirty="0"/>
          </a:p>
        </p:txBody>
      </p:sp>
      <p:sp>
        <p:nvSpPr>
          <p:cNvPr id="6" name="Заголовок 2"/>
          <p:cNvSpPr txBox="1">
            <a:spLocks/>
          </p:cNvSpPr>
          <p:nvPr/>
        </p:nvSpPr>
        <p:spPr>
          <a:xfrm>
            <a:off x="1169876" y="0"/>
            <a:ext cx="6804248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Источники угроз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30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в рабочих проектах сторонних библиотек с закрытым исходным кодом или без проведения проверок.</a:t>
            </a:r>
          </a:p>
          <a:p>
            <a:endParaRPr lang="ru-RU" dirty="0"/>
          </a:p>
        </p:txBody>
      </p:sp>
      <p:sp>
        <p:nvSpPr>
          <p:cNvPr id="6" name="Заголовок 2"/>
          <p:cNvSpPr txBox="1">
            <a:spLocks/>
          </p:cNvSpPr>
          <p:nvPr/>
        </p:nvSpPr>
        <p:spPr>
          <a:xfrm>
            <a:off x="1169876" y="0"/>
            <a:ext cx="6804248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Источники угроз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94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131840" y="1737512"/>
            <a:ext cx="5688632" cy="4176464"/>
          </a:xfrm>
        </p:spPr>
        <p:txBody>
          <a:bodyPr/>
          <a:lstStyle/>
          <a:p>
            <a:r>
              <a:rPr lang="ru-RU" dirty="0" smtClean="0"/>
              <a:t>Непрерывное развёртывание и тестирование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/>
          <a:lstStyle/>
          <a:p>
            <a:r>
              <a:rPr lang="ru-RU" dirty="0" err="1">
                <a:effectLst/>
              </a:rPr>
              <a:t>Jenkins</a:t>
            </a:r>
            <a:endParaRPr lang="ru-RU" dirty="0">
              <a:effectLst/>
            </a:endParaRPr>
          </a:p>
        </p:txBody>
      </p:sp>
      <p:pic>
        <p:nvPicPr>
          <p:cNvPr id="4098" name="Picture 2" descr="File:Jenkins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3347027" cy="462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39752" y="6263853"/>
            <a:ext cx="6030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https://habr.com/ru/companies/southbridge/articles/691876/</a:t>
            </a:r>
            <a:endParaRPr lang="ru-RU" dirty="0"/>
          </a:p>
        </p:txBody>
      </p:sp>
      <p:pic>
        <p:nvPicPr>
          <p:cNvPr id="4100" name="Picture 4" descr="http://qrcoder.ru/code/?https%3A%2F%2Fhabr.com%2Fru%2Fcompanies%2Fsouthbridge%2Farticles%2F691876%2F&amp;10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08920"/>
            <a:ext cx="2736304" cy="273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5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uild &amp; Push Docker Image using Jenkins Pipeline | Devops Integration Live  Example Step By Step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28" y="1700808"/>
            <a:ext cx="7542344" cy="424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6453" y="6023999"/>
            <a:ext cx="730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https://www.youtube.com/watch?v=PKcGy9oPVXg&amp;ab_channel=JavaTechie</a:t>
            </a:r>
            <a:endParaRPr lang="ru-RU" dirty="0"/>
          </a:p>
        </p:txBody>
      </p:sp>
      <p:sp>
        <p:nvSpPr>
          <p:cNvPr id="7" name="Заголовок 2"/>
          <p:cNvSpPr txBox="1">
            <a:spLocks/>
          </p:cNvSpPr>
          <p:nvPr/>
        </p:nvSpPr>
        <p:spPr>
          <a:xfrm>
            <a:off x="1169876" y="0"/>
            <a:ext cx="6804248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>
                <a:effectLst/>
              </a:rPr>
              <a:t>Jenkins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807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844824"/>
            <a:ext cx="8784976" cy="4320480"/>
          </a:xfrm>
        </p:spPr>
        <p:txBody>
          <a:bodyPr/>
          <a:lstStyle/>
          <a:p>
            <a:r>
              <a:rPr lang="ru-RU" dirty="0"/>
              <a:t>1.Шифрование</a:t>
            </a:r>
          </a:p>
          <a:p>
            <a:r>
              <a:rPr lang="ru-RU" dirty="0"/>
              <a:t>2.Применение так называемых </a:t>
            </a:r>
            <a:r>
              <a:rPr lang="ru-RU" dirty="0" err="1"/>
              <a:t>антиснифферов</a:t>
            </a:r>
            <a:r>
              <a:rPr lang="ru-RU" dirty="0"/>
              <a:t> – программные средства, позволяющие выявить перехват трафика</a:t>
            </a:r>
            <a:r>
              <a:rPr lang="ru-RU" dirty="0" smtClean="0"/>
              <a:t>.</a:t>
            </a:r>
          </a:p>
          <a:p>
            <a:r>
              <a:rPr lang="ru-RU" dirty="0"/>
              <a:t>Используйте криптозащиту совместно с </a:t>
            </a:r>
            <a:r>
              <a:rPr lang="ru-RU" dirty="0" err="1"/>
              <a:t>антиснифферами</a:t>
            </a:r>
            <a:r>
              <a:rPr lang="ru-RU" dirty="0"/>
              <a:t>, поскольку шифрование не скрывает сам факт передачи вами информации по сети.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/>
          <a:lstStyle/>
          <a:p>
            <a:r>
              <a:rPr lang="ru-RU" dirty="0" smtClean="0"/>
              <a:t>Безопасность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976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BPFDoor</a:t>
            </a:r>
            <a:r>
              <a:rPr lang="en-US" dirty="0" smtClean="0"/>
              <a:t>-Berkley Packet Filter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339752" y="623731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https://xakep.ru/2023/05/15/new-bpfdoor/</a:t>
            </a:r>
            <a:endParaRPr lang="ru-RU" dirty="0"/>
          </a:p>
        </p:txBody>
      </p:sp>
      <p:pic>
        <p:nvPicPr>
          <p:cNvPr id="6146" name="Picture 2" descr="Обнаружен новый вариант Linux-бэкдора BPFDoor — Хак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437" y="1582173"/>
            <a:ext cx="5038055" cy="428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72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772816"/>
            <a:ext cx="8784976" cy="4176464"/>
          </a:xfrm>
        </p:spPr>
        <p:txBody>
          <a:bodyPr/>
          <a:lstStyle/>
          <a:p>
            <a:r>
              <a:rPr lang="ru-RU" dirty="0" smtClean="0"/>
              <a:t>Презентацию и текст к ней выложил на </a:t>
            </a:r>
            <a:r>
              <a:rPr lang="en-US" dirty="0"/>
              <a:t>G</a:t>
            </a:r>
            <a:r>
              <a:rPr lang="en-US" dirty="0" smtClean="0"/>
              <a:t>itHub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801" y="4195604"/>
            <a:ext cx="2258963" cy="2258963"/>
          </a:xfrm>
          <a:prstGeom prst="rect">
            <a:avLst/>
          </a:prstGeom>
        </p:spPr>
      </p:pic>
      <p:pic>
        <p:nvPicPr>
          <p:cNvPr id="6146" name="Picture 2" descr="GitHub скачать бесплатно - Последняя версия 20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09" y="2477293"/>
            <a:ext cx="2778949" cy="156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Техник-программист: кто это, чем занимается специалист, описание профессии  — BGStaf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4032448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75656" y="6167148"/>
            <a:ext cx="441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https://github.com/SkibaSAY/Doclad_Sniffers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58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/>
          <a:lstStyle/>
          <a:p>
            <a:r>
              <a:rPr lang="ru-RU" dirty="0" err="1" smtClean="0"/>
              <a:t>Снифферы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92488" cy="4093915"/>
          </a:xfrm>
        </p:spPr>
        <p:txBody>
          <a:bodyPr>
            <a:normAutofit/>
          </a:bodyPr>
          <a:lstStyle/>
          <a:p>
            <a:r>
              <a:rPr lang="ru-RU" dirty="0"/>
              <a:t>Это программы - анализаторы, способные перехватывать и анализировать сетевой трафик.</a:t>
            </a:r>
          </a:p>
        </p:txBody>
      </p:sp>
      <p:sp>
        <p:nvSpPr>
          <p:cNvPr id="2" name="AutoShape 2" descr="Сниффер что это такое и зачем он нужен - подробный гайд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 descr="Что такое сниффер и как от него защититься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832" y="2060848"/>
            <a:ext cx="36195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10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Дополнение</a:t>
            </a:r>
            <a:r>
              <a:rPr lang="en-US" dirty="0" smtClean="0"/>
              <a:t>: </a:t>
            </a:r>
            <a:r>
              <a:rPr lang="ru-RU" dirty="0" smtClean="0"/>
              <a:t>Как происходит </a:t>
            </a:r>
            <a:r>
              <a:rPr lang="en-US" dirty="0" smtClean="0"/>
              <a:t>Sniffing</a:t>
            </a:r>
            <a:r>
              <a:rPr lang="ru-RU" dirty="0" smtClean="0"/>
              <a:t> </a:t>
            </a:r>
            <a:r>
              <a:rPr lang="en-US" dirty="0"/>
              <a:t>A</a:t>
            </a:r>
            <a:r>
              <a:rPr lang="en-US" dirty="0" smtClean="0"/>
              <a:t>ttack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312" y="4835059"/>
            <a:ext cx="1704460" cy="17133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600" y="6179111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https://telegra.ph/Kak-proishodit-Sniffing-Attack-pri-vzlome-03-28</a:t>
            </a:r>
            <a:endParaRPr lang="ru-RU" dirty="0"/>
          </a:p>
        </p:txBody>
      </p:sp>
      <p:pic>
        <p:nvPicPr>
          <p:cNvPr id="5122" name="Picture 2" descr="https://www.geeksforgeeks.org/wp-content/uploads/sessi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" y="1618356"/>
            <a:ext cx="4460833" cy="28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www.geeksforgeeks.org/wp-content/uploads/sessi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97" y="1622834"/>
            <a:ext cx="4791075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44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Оригинальные шаблоны для презентаций: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>
                <a:hlinkClick r:id="rId2"/>
              </a:rPr>
              <a:t>https</a:t>
            </a:r>
            <a:r>
              <a:rPr lang="ru-RU" sz="2400" dirty="0">
                <a:hlinkClick r:id="rId2"/>
              </a:rPr>
              <a:t>://</a:t>
            </a:r>
            <a:r>
              <a:rPr lang="ru-RU" sz="2400" dirty="0" smtClean="0">
                <a:hlinkClick r:id="rId2"/>
              </a:rPr>
              <a:t>presentation-creation.ru/powerpoint-templates.html</a:t>
            </a:r>
            <a:r>
              <a:rPr lang="en-US" sz="2400" dirty="0"/>
              <a:t> </a:t>
            </a:r>
            <a:endParaRPr lang="ru-RU" sz="2400" dirty="0"/>
          </a:p>
          <a:p>
            <a:r>
              <a:rPr lang="ru-RU" sz="2400" dirty="0"/>
              <a:t>Бесплатно и без </a:t>
            </a:r>
            <a:r>
              <a:rPr lang="ru-RU" sz="2400" dirty="0" smtClean="0"/>
              <a:t>регистрации</a:t>
            </a:r>
            <a:endParaRPr lang="ru-RU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91680" y="228168"/>
            <a:ext cx="7344816" cy="115089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085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0"/>
            <a:ext cx="6804248" cy="1150897"/>
          </a:xfrm>
        </p:spPr>
        <p:txBody>
          <a:bodyPr>
            <a:normAutofit/>
          </a:bodyPr>
          <a:lstStyle/>
          <a:p>
            <a:r>
              <a:rPr lang="ru-RU" dirty="0" err="1" smtClean="0"/>
              <a:t>Снифферы</a:t>
            </a:r>
            <a:r>
              <a:rPr lang="ru-RU" dirty="0" smtClean="0"/>
              <a:t> в браузере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56791"/>
            <a:ext cx="9144001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3146" y="1646685"/>
            <a:ext cx="4279144" cy="4242361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/>
          <a:lstStyle/>
          <a:p>
            <a:r>
              <a:rPr lang="en-US" dirty="0" err="1" smtClean="0"/>
              <a:t>FingerPrint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39173"/>
            <a:ext cx="6983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://habr.com/ru/companies/selectel/articles/521550/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46685"/>
            <a:ext cx="4066809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/>
          <a:lstStyle/>
          <a:p>
            <a:r>
              <a:rPr lang="ru-RU" dirty="0" smtClean="0"/>
              <a:t>Сбор статистики</a:t>
            </a:r>
            <a:endParaRPr lang="ru-RU" dirty="0"/>
          </a:p>
        </p:txBody>
      </p:sp>
      <p:pic>
        <p:nvPicPr>
          <p:cNvPr id="4100" name="Picture 4" descr="Статистика для диссертаций по медицине . Как использовать статистику при  написании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6840760" cy="455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51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>
            <a:normAutofit/>
          </a:bodyPr>
          <a:lstStyle/>
          <a:p>
            <a:r>
              <a:rPr lang="ru-RU" dirty="0" smtClean="0"/>
              <a:t>Борьба с </a:t>
            </a:r>
            <a:r>
              <a:rPr lang="ru-RU" dirty="0" err="1" smtClean="0"/>
              <a:t>парсингом</a:t>
            </a:r>
            <a:endParaRPr lang="ru-RU" dirty="0"/>
          </a:p>
        </p:txBody>
      </p:sp>
      <p:pic>
        <p:nvPicPr>
          <p:cNvPr id="7170" name="Picture 2" descr="Как пользоваться программами для парсинга контента и товаров, что такое  парсер сайт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8382591" cy="438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19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/>
          <a:lstStyle/>
          <a:p>
            <a:r>
              <a:rPr lang="ru-RU" dirty="0" smtClean="0"/>
              <a:t>Контроль</a:t>
            </a:r>
            <a:endParaRPr lang="ru-RU" dirty="0"/>
          </a:p>
        </p:txBody>
      </p:sp>
      <p:pic>
        <p:nvPicPr>
          <p:cNvPr id="6146" name="Picture 2" descr="Как контролировать сотрудников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5427"/>
            <a:ext cx="9153832" cy="443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8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69876" y="0"/>
            <a:ext cx="6804248" cy="1150897"/>
          </a:xfrm>
        </p:spPr>
        <p:txBody>
          <a:bodyPr/>
          <a:lstStyle/>
          <a:p>
            <a:r>
              <a:rPr lang="en-US" dirty="0" smtClean="0"/>
              <a:t>Postman</a:t>
            </a:r>
            <a:endParaRPr lang="ru-RU" dirty="0"/>
          </a:p>
        </p:txBody>
      </p:sp>
      <p:pic>
        <p:nvPicPr>
          <p:cNvPr id="3074" name="Picture 2" descr="Postman - YouTub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96" y="1844824"/>
            <a:ext cx="4176712" cy="41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844824"/>
            <a:ext cx="4212822" cy="4176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4059" y="6137166"/>
            <a:ext cx="7119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https://habr.com/ru/companies/maxilect/articles/596789/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93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d71a353d929a5ce8c409dc2101af4c25fc8b1d"/>
</p:tagLst>
</file>

<file path=ppt/theme/theme1.xml><?xml version="1.0" encoding="utf-8"?>
<a:theme xmlns:a="http://schemas.openxmlformats.org/drawingml/2006/main" name="Тема Office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3015</TotalTime>
  <Words>401</Words>
  <Application>Microsoft Office PowerPoint</Application>
  <PresentationFormat>Экран (4:3)</PresentationFormat>
  <Paragraphs>71</Paragraphs>
  <Slides>31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5" baseType="lpstr">
      <vt:lpstr>Arial</vt:lpstr>
      <vt:lpstr>Calibri</vt:lpstr>
      <vt:lpstr>Times New Roman</vt:lpstr>
      <vt:lpstr>Тема Office</vt:lpstr>
      <vt:lpstr>Снифферы и их применение в задачах перехвата сетевого трафика</vt:lpstr>
      <vt:lpstr>План</vt:lpstr>
      <vt:lpstr>Снифферы</vt:lpstr>
      <vt:lpstr>Снифферы в браузере</vt:lpstr>
      <vt:lpstr>FingerPrint</vt:lpstr>
      <vt:lpstr>Сбор статистики</vt:lpstr>
      <vt:lpstr>Борьба с парсингом</vt:lpstr>
      <vt:lpstr>Контроль</vt:lpstr>
      <vt:lpstr>Postman</vt:lpstr>
      <vt:lpstr>Postman</vt:lpstr>
      <vt:lpstr>Теория</vt:lpstr>
      <vt:lpstr>Презентация PowerPoint</vt:lpstr>
      <vt:lpstr>WireShark</vt:lpstr>
      <vt:lpstr>WireShark</vt:lpstr>
      <vt:lpstr>Пример 1: Роль</vt:lpstr>
      <vt:lpstr>Что не так?</vt:lpstr>
      <vt:lpstr>Пример 2: Открытый доступ</vt:lpstr>
      <vt:lpstr>Пример 2: Открытый доступ</vt:lpstr>
      <vt:lpstr>Пример 2: Открытый доступ</vt:lpstr>
      <vt:lpstr>Что не так?</vt:lpstr>
      <vt:lpstr>Нелегальный перехват. Сниффинг</vt:lpstr>
      <vt:lpstr>Источники угроз</vt:lpstr>
      <vt:lpstr>Презентация PowerPoint</vt:lpstr>
      <vt:lpstr>Презентация PowerPoint</vt:lpstr>
      <vt:lpstr>Jenkins</vt:lpstr>
      <vt:lpstr>Презентация PowerPoint</vt:lpstr>
      <vt:lpstr>Безопасность</vt:lpstr>
      <vt:lpstr>BPFDoor-Berkley Packet Filter</vt:lpstr>
      <vt:lpstr>Спасибо за внимание</vt:lpstr>
      <vt:lpstr>Дополнение: Как происходит Sniffing Attack</vt:lpstr>
      <vt:lpstr>Презентация PowerPoint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Творческий процесс</dc:title>
  <dc:creator>obstinate</dc:creator>
  <dc:description>Шаблон презентации с сайта https://presentation-creation.ru/</dc:description>
  <cp:lastModifiedBy>Пользователь Windows</cp:lastModifiedBy>
  <cp:revision>1264</cp:revision>
  <dcterms:created xsi:type="dcterms:W3CDTF">2018-02-25T09:09:03Z</dcterms:created>
  <dcterms:modified xsi:type="dcterms:W3CDTF">2023-05-20T19:14:16Z</dcterms:modified>
</cp:coreProperties>
</file>