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2" r:id="rId6"/>
    <p:sldId id="266" r:id="rId7"/>
    <p:sldId id="297" r:id="rId8"/>
    <p:sldId id="295" r:id="rId9"/>
    <p:sldId id="298" r:id="rId10"/>
    <p:sldId id="293" r:id="rId11"/>
    <p:sldId id="283" r:id="rId12"/>
    <p:sldId id="301" r:id="rId13"/>
    <p:sldId id="302" r:id="rId14"/>
    <p:sldId id="304" r:id="rId15"/>
    <p:sldId id="303" r:id="rId16"/>
    <p:sldId id="264" r:id="rId17"/>
    <p:sldId id="305" r:id="rId18"/>
    <p:sldId id="306" r:id="rId19"/>
    <p:sldId id="307" r:id="rId20"/>
    <p:sldId id="308" r:id="rId21"/>
    <p:sldId id="309" r:id="rId22"/>
    <p:sldId id="311" r:id="rId23"/>
    <p:sldId id="312" r:id="rId24"/>
    <p:sldId id="313" r:id="rId25"/>
    <p:sldId id="310" r:id="rId2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388" autoAdjust="0"/>
  </p:normalViewPr>
  <p:slideViewPr>
    <p:cSldViewPr snapToGrid="0" showGuides="1">
      <p:cViewPr varScale="1">
        <p:scale>
          <a:sx n="110" d="100"/>
          <a:sy n="110" d="100"/>
        </p:scale>
        <p:origin x="618" y="96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B70564-6F9F-430C-A278-C3C05BB2F2AC}" type="datetime1">
              <a:rPr lang="ru-RU" smtClean="0"/>
              <a:t>12.05.2025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4AB78DD-9481-4863-BCCC-946573546D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9F4D3-4D0E-4573-BAC5-4FE41B844CA6}" type="datetime1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3359F2-43EF-4812-9DC0-98C0B1A4068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918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62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403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4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43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68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128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012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57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73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14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33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27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rtl="0"/>
            <a:r>
              <a:rPr lang="ru" dirty="0"/>
              <a:t>Заголовок слайда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rtlCol="0"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04EDE807-0B0D-AB17-AEC5-973B846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96F4F-F3DC-87D8-C13D-6619F4CD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73CFE-935B-6D65-59E2-60B4C0A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 dirty="0"/>
              <a:t>Текст слайда 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ru"/>
              <a:t>Заголовок слайда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"/>
              <a:t>Щелкните, чтобы добавить рисунок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rtlCol="0" anchor="b">
            <a:noAutofit/>
          </a:bodyPr>
          <a:lstStyle>
            <a:lvl1pPr algn="l">
              <a:defRPr sz="28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03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(низ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rtlCol="0" anchor="ctr" anchorCtr="0">
            <a:noAutofit/>
          </a:bodyPr>
          <a:lstStyle/>
          <a:p>
            <a:pPr rtl="0"/>
            <a:r>
              <a:rPr lang="ru-RU" noProof="0" dirty="0"/>
              <a:t>Заголовок слайда</a:t>
            </a:r>
            <a:endParaRPr lang="ru-RU" noProof="0" dirty="0">
              <a:solidFill>
                <a:schemeClr val="tx2"/>
              </a:solidFill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rtlCol="0"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 rtl="0"/>
            <a:r>
              <a:rPr lang="ru-RU" noProof="0" dirty="0"/>
              <a:t>Текст слайда 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8314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rtlCol="0" anchor="b">
            <a:noAutofit/>
          </a:bodyPr>
          <a:lstStyle>
            <a:lvl1pPr algn="ctr">
              <a:defRPr sz="4000"/>
            </a:lvl1pPr>
          </a:lstStyle>
          <a:p>
            <a:pPr rtl="0"/>
            <a:r>
              <a:rPr lang="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725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rtlCol="0"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20XX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rtlCol="0"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20XX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49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 rtlCol="0">
            <a:noAutofit/>
          </a:bodyPr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 dirty="0"/>
              <a:t>Текст слайда 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"/>
              <a:t>20XX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E284FBA-8100-A68A-E505-8394037280E3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3D76077-2232-20C1-A39F-D53FF37F23AD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3E564DB-C879-75FB-127D-6BEDFDDFE5E9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596683C-B322-4FC1-A3A3-337211F501AE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80" r:id="rId3"/>
    <p:sldLayoutId id="2147483797" r:id="rId4"/>
    <p:sldLayoutId id="2147483787" r:id="rId5"/>
    <p:sldLayoutId id="2147483793" r:id="rId6"/>
    <p:sldLayoutId id="2147483766" r:id="rId7"/>
    <p:sldLayoutId id="2147483798" r:id="rId8"/>
    <p:sldLayoutId id="2147483779" r:id="rId9"/>
    <p:sldLayoutId id="2147483769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70901"/>
            <a:ext cx="11265407" cy="1499616"/>
          </a:xfrm>
        </p:spPr>
        <p:txBody>
          <a:bodyPr rtlCol="0"/>
          <a:lstStyle/>
          <a:p>
            <a:r>
              <a:rPr lang="ru-RU" dirty="0"/>
              <a:t>Обнаружение аномальной активности в сети на основе анализа статистических отклонений в работе системы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8788498" y="5919397"/>
            <a:ext cx="352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студент КБ-5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Сластухин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Антон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98" y="2883300"/>
            <a:ext cx="2934109" cy="2724530"/>
          </a:xfrm>
          <a:prstGeom prst="rect">
            <a:avLst/>
          </a:prstGeom>
        </p:spPr>
      </p:pic>
      <p:pic>
        <p:nvPicPr>
          <p:cNvPr id="9" name="Picture 8" descr="Анализ сетевого трафика: методы и инструмент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5" y="2883300"/>
            <a:ext cx="8081676" cy="35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9491"/>
            <a:ext cx="9144000" cy="981891"/>
          </a:xfrm>
          <a:noFill/>
        </p:spPr>
        <p:txBody>
          <a:bodyPr rtlCol="0"/>
          <a:lstStyle/>
          <a:p>
            <a:r>
              <a:rPr lang="ru" dirty="0" smtClean="0">
                <a:solidFill>
                  <a:schemeClr val="accent1"/>
                </a:solidFill>
              </a:rPr>
              <a:t>Вопросы исключённые из доклада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 txBox="1">
            <a:spLocks/>
          </p:cNvSpPr>
          <p:nvPr/>
        </p:nvSpPr>
        <p:spPr>
          <a:xfrm>
            <a:off x="531224" y="2490652"/>
            <a:ext cx="5991496" cy="3047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" dirty="0" smtClean="0"/>
              <a:t>Как может быть устроен анализатор? (на примере анализа числовых значений или строковых)</a:t>
            </a:r>
          </a:p>
          <a:p>
            <a:r>
              <a:rPr lang="ru" dirty="0" smtClean="0"/>
              <a:t>Как происходит автоматический подбор весов для анализаторов в процессе обучения?</a:t>
            </a:r>
          </a:p>
          <a:p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989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166" y="620485"/>
            <a:ext cx="9144000" cy="981891"/>
          </a:xfrm>
          <a:noFill/>
        </p:spPr>
        <p:txBody>
          <a:bodyPr rtlCol="0"/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DataSet</a:t>
            </a:r>
            <a:r>
              <a:rPr lang="en-US" dirty="0" smtClean="0">
                <a:solidFill>
                  <a:schemeClr val="accent1"/>
                </a:solidFill>
              </a:rPr>
              <a:t> TELECOMX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 txBox="1">
            <a:spLocks/>
          </p:cNvSpPr>
          <p:nvPr/>
        </p:nvSpPr>
        <p:spPr>
          <a:xfrm>
            <a:off x="478972" y="1612728"/>
            <a:ext cx="11164388" cy="2360024"/>
          </a:xfrm>
          <a:prstGeom prst="rect">
            <a:avLst/>
          </a:prstGeom>
        </p:spPr>
        <p:txBody>
          <a:bodyPr rtlCol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«С линейного оборудования узлов связи раз в какое-то время </a:t>
            </a:r>
            <a:r>
              <a:rPr lang="ru-RU" dirty="0" smtClean="0"/>
              <a:t>(например, раз </a:t>
            </a:r>
            <a:r>
              <a:rPr lang="ru-RU" dirty="0"/>
              <a:t>в 10 минут) снимаются </a:t>
            </a:r>
            <a:r>
              <a:rPr lang="ru-RU" dirty="0" err="1"/>
              <a:t>логи</a:t>
            </a:r>
            <a:r>
              <a:rPr lang="ru-RU" dirty="0"/>
              <a:t>, содержащие информацию об </a:t>
            </a:r>
            <a:r>
              <a:rPr lang="ru-RU" dirty="0" err="1"/>
              <a:t>интернет-соединении</a:t>
            </a:r>
            <a:r>
              <a:rPr lang="ru-RU" dirty="0"/>
              <a:t> абонентов, как то номер сеанса связи, дата начала, конца и его продолжительность, а также номер абонента и количество скачанного и переданного им трафика. </a:t>
            </a:r>
          </a:p>
          <a:p>
            <a:r>
              <a:rPr lang="ru-RU" dirty="0"/>
              <a:t>Когда данные прилетали на хранилище, они обрабатывались аналитическим </a:t>
            </a:r>
            <a:r>
              <a:rPr lang="ru-RU" dirty="0" err="1"/>
              <a:t>пайплайном</a:t>
            </a:r>
            <a:r>
              <a:rPr lang="ru-RU" dirty="0"/>
              <a:t> для </a:t>
            </a:r>
            <a:r>
              <a:rPr lang="ru-RU" b="1" dirty="0"/>
              <a:t>выявления аномалий потребления трафика</a:t>
            </a:r>
            <a:r>
              <a:rPr lang="ru-RU" dirty="0"/>
              <a:t> абонентами за последнее время. В частности, если характер потребления трафика кардинально </a:t>
            </a:r>
            <a:r>
              <a:rPr lang="ru-RU" dirty="0" smtClean="0"/>
              <a:t>изменился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есть подозрение на то, что оборудование абонента взломано и превратилось, например, в узел DDOS-сети или в </a:t>
            </a:r>
            <a:r>
              <a:rPr lang="ru-RU" dirty="0" smtClean="0"/>
              <a:t>спам-сервер</a:t>
            </a:r>
            <a:r>
              <a:rPr lang="en-US" dirty="0"/>
              <a:t>.</a:t>
            </a:r>
            <a:endParaRPr lang="ru" dirty="0"/>
          </a:p>
        </p:txBody>
      </p:sp>
      <p:pic>
        <p:nvPicPr>
          <p:cNvPr id="7170" name="Picture 2" descr="https://habrastorage.org/r/w1560/getpro/habr/upload_files/8f6/ed0/cef/8f6ed0cefc03cde7c0a4a36391e7a8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10" y="4129088"/>
            <a:ext cx="4048462" cy="23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 txBox="1">
            <a:spLocks/>
          </p:cNvSpPr>
          <p:nvPr/>
        </p:nvSpPr>
        <p:spPr>
          <a:xfrm>
            <a:off x="757647" y="4267201"/>
            <a:ext cx="6444341" cy="20900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Telecom10k — телеком-компания с 10 000 абонентов, 1 млн записей, 51 Мб данных.</a:t>
            </a:r>
          </a:p>
          <a:p>
            <a:r>
              <a:rPr lang="ru-RU" dirty="0"/>
              <a:t>Telecom100k — телеком-компания с 100 000 абонентов, 11 млн записей, 688 Мб данных.</a:t>
            </a:r>
          </a:p>
          <a:p>
            <a:r>
              <a:rPr lang="ru-RU" dirty="0"/>
              <a:t>Telecom1000k — телеком-компания с 1 000 000 абонентов, 117 млн записей, 7,2 Гб данных.</a:t>
            </a:r>
          </a:p>
          <a:p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73693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91498" y="722902"/>
            <a:ext cx="5281931" cy="5503726"/>
          </a:xfrm>
          <a:prstGeom prst="rect">
            <a:avLst/>
          </a:prstGeom>
        </p:spPr>
      </p:pic>
      <p:sp>
        <p:nvSpPr>
          <p:cNvPr id="6" name="Объект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 txBox="1">
            <a:spLocks/>
          </p:cNvSpPr>
          <p:nvPr/>
        </p:nvSpPr>
        <p:spPr>
          <a:xfrm>
            <a:off x="457200" y="2187362"/>
            <a:ext cx="3657600" cy="36330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" dirty="0" smtClean="0"/>
          </a:p>
          <a:p>
            <a:endParaRPr lang="en-US" dirty="0"/>
          </a:p>
        </p:txBody>
      </p:sp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 txBox="1">
            <a:spLocks/>
          </p:cNvSpPr>
          <p:nvPr/>
        </p:nvSpPr>
        <p:spPr>
          <a:xfrm>
            <a:off x="335280" y="722902"/>
            <a:ext cx="5299166" cy="1367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smtClean="0"/>
              <a:t>Подход 1</a:t>
            </a:r>
            <a:endParaRPr lang="ru" sz="2800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 txBox="1">
            <a:spLocks/>
          </p:cNvSpPr>
          <p:nvPr/>
        </p:nvSpPr>
        <p:spPr>
          <a:xfrm>
            <a:off x="457200" y="2593581"/>
            <a:ext cx="5355772" cy="3633047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" dirty="0" smtClean="0"/>
              <a:t>В обучении используется весь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ru-RU" dirty="0" smtClean="0"/>
              <a:t>за исключением «странных» значений</a:t>
            </a:r>
          </a:p>
          <a:p>
            <a:r>
              <a:rPr lang="ru-RU" dirty="0" smtClean="0"/>
              <a:t>Плюсы:</a:t>
            </a:r>
          </a:p>
          <a:p>
            <a:pPr marL="0" indent="0">
              <a:buNone/>
            </a:pPr>
            <a:r>
              <a:rPr lang="ru-RU" dirty="0" smtClean="0"/>
              <a:t>+ выявляет характерные особенности активности</a:t>
            </a:r>
          </a:p>
          <a:p>
            <a:pPr marL="0" indent="0">
              <a:buNone/>
            </a:pPr>
            <a:r>
              <a:rPr lang="ru-RU" dirty="0" smtClean="0"/>
              <a:t>+ требуется меньше данных</a:t>
            </a:r>
          </a:p>
          <a:p>
            <a:pPr marL="0" indent="0">
              <a:buNone/>
            </a:pPr>
            <a:r>
              <a:rPr lang="ru-RU" dirty="0" smtClean="0"/>
              <a:t>+ не требует удаления прошлых аномалий</a:t>
            </a:r>
          </a:p>
          <a:p>
            <a:r>
              <a:rPr lang="ru-RU" dirty="0" smtClean="0"/>
              <a:t>Минусы: </a:t>
            </a:r>
          </a:p>
          <a:p>
            <a:pPr marL="0" indent="0">
              <a:buNone/>
            </a:pPr>
            <a:r>
              <a:rPr lang="ru-RU" dirty="0" smtClean="0"/>
              <a:t>- удаление «странных» данных, потеря точности портрета</a:t>
            </a:r>
          </a:p>
          <a:p>
            <a:pPr marL="0" indent="0">
              <a:buNone/>
            </a:pP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38676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2" y="603794"/>
            <a:ext cx="3782786" cy="1164046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5"/>
                </a:solidFill>
              </a:rPr>
              <a:t>8784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98" y="727166"/>
            <a:ext cx="7512231" cy="6009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86" y="2325189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Уровень доверия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658164"/>
            <a:ext cx="7749794" cy="61998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886" y="2325189"/>
            <a:ext cx="331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MedianReceivedBit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2" y="603794"/>
            <a:ext cx="3782786" cy="1164046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5"/>
                </a:solidFill>
              </a:rPr>
              <a:t>8784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82260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2325189"/>
            <a:ext cx="387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MedianTransmittedBit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Отправленные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1" y="670559"/>
            <a:ext cx="7734300" cy="6187441"/>
          </a:xfrm>
          <a:prstGeom prst="rect">
            <a:avLst/>
          </a:prstGeom>
        </p:spPr>
      </p:pic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 txBox="1">
            <a:spLocks/>
          </p:cNvSpPr>
          <p:nvPr/>
        </p:nvSpPr>
        <p:spPr>
          <a:xfrm>
            <a:off x="418012" y="603794"/>
            <a:ext cx="3782786" cy="1164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" smtClean="0"/>
              <a:t>Подход 1</a:t>
            </a:r>
            <a:r>
              <a:rPr lang="en-US" smtClean="0"/>
              <a:t>: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Пользователь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ru-RU" smtClean="0">
                <a:solidFill>
                  <a:schemeClr val="accent5"/>
                </a:solidFill>
              </a:rPr>
              <a:t>8784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11227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1886" y="2325189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Уровень доверия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798" y="742258"/>
            <a:ext cx="7644676" cy="6115741"/>
          </a:xfrm>
          <a:prstGeom prst="rect">
            <a:avLst/>
          </a:prstGeom>
        </p:spPr>
      </p:pic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 txBox="1">
            <a:spLocks/>
          </p:cNvSpPr>
          <p:nvPr/>
        </p:nvSpPr>
        <p:spPr>
          <a:xfrm>
            <a:off x="391886" y="777965"/>
            <a:ext cx="3782786" cy="998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" smtClean="0"/>
              <a:t>Подход 1</a:t>
            </a:r>
            <a:r>
              <a:rPr lang="en-US" smtClean="0"/>
              <a:t>: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Пользователь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ru-RU" smtClean="0">
                <a:solidFill>
                  <a:srgbClr val="C00000"/>
                </a:solidFill>
              </a:rPr>
              <a:t>8726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06588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77965"/>
            <a:ext cx="3782786" cy="998584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>
                <a:solidFill>
                  <a:srgbClr val="C00000"/>
                </a:solidFill>
              </a:rPr>
              <a:t>8726</a:t>
            </a:r>
            <a:endParaRPr lang="ru" dirty="0"/>
          </a:p>
        </p:txBody>
      </p:sp>
      <p:sp>
        <p:nvSpPr>
          <p:cNvPr id="4" name="TextBox 3"/>
          <p:cNvSpPr txBox="1"/>
          <p:nvPr/>
        </p:nvSpPr>
        <p:spPr>
          <a:xfrm>
            <a:off x="391886" y="2325189"/>
            <a:ext cx="331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MedianReceivedBit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полученные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670558"/>
            <a:ext cx="7734302" cy="61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3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2325189"/>
            <a:ext cx="387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MedianTransmittedBit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77965"/>
            <a:ext cx="3782786" cy="998584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>
                <a:solidFill>
                  <a:srgbClr val="C00000"/>
                </a:solidFill>
              </a:rPr>
              <a:t>8726</a:t>
            </a:r>
            <a:endParaRPr lang="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777965"/>
            <a:ext cx="7529648" cy="60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06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1886" y="2325189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Уровень доверия</a:t>
            </a:r>
            <a:endParaRPr lang="ru-RU" dirty="0"/>
          </a:p>
        </p:txBody>
      </p:sp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 txBox="1">
            <a:spLocks/>
          </p:cNvSpPr>
          <p:nvPr/>
        </p:nvSpPr>
        <p:spPr>
          <a:xfrm>
            <a:off x="391886" y="777965"/>
            <a:ext cx="3782786" cy="998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3812</a:t>
            </a:r>
            <a:endParaRPr lang="ru" dirty="0">
              <a:solidFill>
                <a:schemeClr val="accent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777965"/>
            <a:ext cx="7600044" cy="60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 rtlCol="0"/>
          <a:lstStyle/>
          <a:p>
            <a:pPr rtl="0"/>
            <a:r>
              <a:rPr lang="ru" dirty="0" smtClean="0"/>
              <a:t>План</a:t>
            </a:r>
            <a:r>
              <a:rPr lang="ru" dirty="0"/>
              <a:t>	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1" y="2862470"/>
            <a:ext cx="3657600" cy="3510898"/>
          </a:xfrm>
        </p:spPr>
        <p:txBody>
          <a:bodyPr rtlCol="0"/>
          <a:lstStyle/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1.Неизменной природы атак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2.Статический 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3.Статистический 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r>
              <a:rPr lang="ru" dirty="0" smtClean="0">
                <a:solidFill>
                  <a:schemeClr val="accent1"/>
                </a:solidFill>
              </a:rPr>
              <a:t>4.Портрет активности</a:t>
            </a:r>
          </a:p>
          <a:p>
            <a:pPr rtl="0"/>
            <a:r>
              <a:rPr lang="ru" dirty="0" smtClean="0">
                <a:solidFill>
                  <a:schemeClr val="accent1"/>
                </a:solidFill>
              </a:rPr>
              <a:t>5.Реализация </a:t>
            </a:r>
            <a:r>
              <a:rPr lang="en-US" dirty="0" smtClean="0">
                <a:solidFill>
                  <a:schemeClr val="accent1"/>
                </a:solidFill>
              </a:rPr>
              <a:t>IDS </a:t>
            </a:r>
            <a:r>
              <a:rPr lang="ru-RU" dirty="0" smtClean="0">
                <a:solidFill>
                  <a:schemeClr val="accent1"/>
                </a:solidFill>
              </a:rPr>
              <a:t>системы</a:t>
            </a:r>
          </a:p>
          <a:p>
            <a:pPr rtl="0"/>
            <a:r>
              <a:rPr lang="ru-RU" dirty="0" smtClean="0">
                <a:solidFill>
                  <a:schemeClr val="tx2"/>
                </a:solidFill>
              </a:rPr>
              <a:t>6.Анализ результатов</a:t>
            </a:r>
          </a:p>
          <a:p>
            <a:pPr rtl="0"/>
            <a:r>
              <a:rPr lang="ru-RU" dirty="0" smtClean="0">
                <a:solidFill>
                  <a:schemeClr val="tx2"/>
                </a:solidFill>
              </a:rPr>
              <a:t>7.Заключение</a:t>
            </a:r>
            <a:endParaRPr lang="ru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20905" y="827405"/>
            <a:ext cx="5077460" cy="53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77965"/>
            <a:ext cx="3782786" cy="998584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3812</a:t>
            </a:r>
            <a:endParaRPr lang="ru" dirty="0"/>
          </a:p>
        </p:txBody>
      </p:sp>
      <p:sp>
        <p:nvSpPr>
          <p:cNvPr id="4" name="TextBox 3"/>
          <p:cNvSpPr txBox="1"/>
          <p:nvPr/>
        </p:nvSpPr>
        <p:spPr>
          <a:xfrm>
            <a:off x="391886" y="2325189"/>
            <a:ext cx="331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MedianReceivedBit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полученные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771579"/>
            <a:ext cx="7608026" cy="608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2325189"/>
            <a:ext cx="387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MedianTransmittedBit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Отправленные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777965"/>
            <a:ext cx="3782786" cy="998584"/>
          </a:xfrm>
        </p:spPr>
        <p:txBody>
          <a:bodyPr rtlCol="0">
            <a:normAutofit/>
          </a:bodyPr>
          <a:lstStyle/>
          <a:p>
            <a:r>
              <a:rPr lang="ru" dirty="0" smtClean="0"/>
              <a:t>Подход 1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Пользователь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3812</a:t>
            </a:r>
            <a:endParaRPr lang="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2" y="777964"/>
            <a:ext cx="7600044" cy="608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Промежуточный итог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96257" y="2177142"/>
            <a:ext cx="103893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Из 635 пользователей, аномальная активность замечена у 11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она выражена в превышении статистических показателей в сравнении с предыдущими периодами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Полученные аномалии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можно считать заслуживающими внимания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однако превышения в основном незначительные(10-20% от нормы).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Считаю, что могут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возникать проблемы у пользователей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у которых редко, но периодически встречаются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аномалии активности – модель должна учитывать их.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Это происходит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из-за отбрасывания редких значения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предполагалось, что это шум.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Попробуем перестроить алгоритм обучения под второй подход.</a:t>
            </a:r>
          </a:p>
        </p:txBody>
      </p:sp>
    </p:spTree>
    <p:extLst>
      <p:ext uri="{BB962C8B-B14F-4D97-AF65-F5344CB8AC3E}">
        <p14:creationId xmlns:p14="http://schemas.microsoft.com/office/powerpoint/2010/main" val="260624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4423702"/>
            <a:ext cx="11292839" cy="1550378"/>
          </a:xfrm>
        </p:spPr>
        <p:txBody>
          <a:bodyPr rtlCol="0">
            <a:normAutofit/>
          </a:bodyPr>
          <a:lstStyle/>
          <a:p>
            <a:r>
              <a:rPr lang="ru" dirty="0">
                <a:solidFill>
                  <a:schemeClr val="accent5">
                    <a:lumMod val="50000"/>
                  </a:schemeClr>
                </a:solidFill>
              </a:rPr>
              <a:t>1.Неизменной природы атак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Фишинг: что это и как его избежать -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25817"/>
          <a:stretch>
            <a:fillRect/>
          </a:stretch>
        </p:blipFill>
        <p:spPr bwMode="auto">
          <a:xfrm>
            <a:off x="449579" y="1053447"/>
            <a:ext cx="11292840" cy="3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Защита от хищении личных сведений в Интернете - Служба поддержки Майкрософ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03" y="1541418"/>
            <a:ext cx="6830696" cy="38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4423702"/>
            <a:ext cx="11292839" cy="1550378"/>
          </a:xfrm>
        </p:spPr>
        <p:txBody>
          <a:bodyPr rtlCol="0">
            <a:normAutofit/>
          </a:bodyPr>
          <a:lstStyle/>
          <a:p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Присвоение личности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90" name="Picture 18" descr="Является ли загранпаспорт документом, удостоверяющим личность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3" y="1619794"/>
            <a:ext cx="5483100" cy="30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rtlCol="0"/>
          <a:lstStyle/>
          <a:p>
            <a:pPr algn="ctr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2.Статический </a:t>
            </a:r>
            <a:r>
              <a:rPr lang="ru" dirty="0">
                <a:solidFill>
                  <a:schemeClr val="accent5">
                    <a:lumMod val="50000"/>
                  </a:schemeClr>
                </a:solidFill>
              </a:rPr>
              <a:t>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132" name="Picture 12" descr="regular Expressions Quick Re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8" y="1379145"/>
            <a:ext cx="7498080" cy="44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rtlCol="0"/>
          <a:lstStyle/>
          <a:p>
            <a:pPr algn="ctr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3.Статистический </a:t>
            </a:r>
            <a:r>
              <a:rPr lang="ru" dirty="0">
                <a:solidFill>
                  <a:schemeClr val="accent5">
                    <a:lumMod val="50000"/>
                  </a:schemeClr>
                </a:solidFill>
              </a:rPr>
              <a:t>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104" name="Picture 8" descr="Анализ сетевого трафика: методы и инструмен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02" y="2034540"/>
            <a:ext cx="7452135" cy="32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224" y="2490652"/>
            <a:ext cx="6786880" cy="3296702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Анализ предыдущей активности для ответа на вопрос</a:t>
            </a:r>
          </a:p>
          <a:p>
            <a:pPr marL="0" indent="0">
              <a:buNone/>
            </a:pPr>
            <a:r>
              <a:rPr lang="ru-RU" dirty="0" smtClean="0"/>
              <a:t>	«Является </a:t>
            </a:r>
            <a:r>
              <a:rPr lang="ru-RU" dirty="0"/>
              <a:t>ли новая активность аномальной</a:t>
            </a:r>
            <a:r>
              <a:rPr lang="ru-RU" dirty="0" smtClean="0"/>
              <a:t>?».</a:t>
            </a:r>
          </a:p>
          <a:p>
            <a:r>
              <a:rPr lang="ru-RU" dirty="0" smtClean="0"/>
              <a:t>Система отражает индивидуальные особенности владельца системы.</a:t>
            </a:r>
          </a:p>
          <a:p>
            <a:r>
              <a:rPr lang="ru-RU" dirty="0"/>
              <a:t>Р</a:t>
            </a:r>
            <a:r>
              <a:rPr lang="ru-RU" dirty="0" smtClean="0"/>
              <a:t>езкие </a:t>
            </a:r>
            <a:r>
              <a:rPr lang="ru-RU" dirty="0"/>
              <a:t>изменения в </a:t>
            </a:r>
            <a:r>
              <a:rPr lang="ru-RU" dirty="0" smtClean="0"/>
              <a:t>жизни </a:t>
            </a:r>
            <a:r>
              <a:rPr lang="ru-RU" dirty="0"/>
              <a:t>человека/активности системы являются поводом обратить на это внимание</a:t>
            </a:r>
            <a:r>
              <a:rPr lang="ru-RU" dirty="0" smtClean="0"/>
              <a:t>.</a:t>
            </a:r>
          </a:p>
          <a:p>
            <a:r>
              <a:rPr lang="ru-RU" dirty="0"/>
              <a:t>Н</a:t>
            </a:r>
            <a:r>
              <a:rPr lang="ru-RU" dirty="0" smtClean="0"/>
              <a:t>езначительные </a:t>
            </a:r>
            <a:r>
              <a:rPr lang="ru-RU" dirty="0"/>
              <a:t>изменения в течение времени </a:t>
            </a:r>
            <a:r>
              <a:rPr lang="ru-RU" dirty="0" smtClean="0"/>
              <a:t>допускаются – потенциальная уязвимость.</a:t>
            </a:r>
            <a:endParaRPr lang="ru" dirty="0"/>
          </a:p>
        </p:txBody>
      </p:sp>
      <p:pic>
        <p:nvPicPr>
          <p:cNvPr id="6150" name="Picture 6" descr="Vetores de Explosão De Atividades De Rede e mais imagens de Surpreendente -  Surpreendente, Adulto, Cabeça Humana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85" y="767949"/>
            <a:ext cx="406717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 txBox="1">
            <a:spLocks/>
          </p:cNvSpPr>
          <p:nvPr/>
        </p:nvSpPr>
        <p:spPr>
          <a:xfrm>
            <a:off x="436881" y="629920"/>
            <a:ext cx="4457335" cy="2809240"/>
          </a:xfrm>
          <a:prstGeom prst="rect">
            <a:avLst/>
          </a:prstGeom>
        </p:spPr>
        <p:txBody>
          <a:bodyPr vert="horz" lIns="91440" tIns="182880" rIns="91440" bIns="18288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" dirty="0">
                <a:solidFill>
                  <a:schemeClr val="accent1"/>
                </a:solidFill>
              </a:rPr>
              <a:t>4.Портрет активности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981891"/>
          </a:xfrm>
          <a:noFill/>
        </p:spPr>
        <p:txBody>
          <a:bodyPr rtlCol="0"/>
          <a:lstStyle/>
          <a:p>
            <a:r>
              <a:rPr lang="ru" dirty="0">
                <a:solidFill>
                  <a:schemeClr val="accent1"/>
                </a:solidFill>
              </a:rPr>
              <a:t>5.Реализация </a:t>
            </a:r>
            <a:r>
              <a:rPr lang="en-US" dirty="0">
                <a:solidFill>
                  <a:schemeClr val="accent1"/>
                </a:solidFill>
              </a:rPr>
              <a:t>IDS </a:t>
            </a:r>
            <a:r>
              <a:rPr lang="ru-RU" dirty="0">
                <a:solidFill>
                  <a:schemeClr val="accent1"/>
                </a:solidFill>
              </a:rPr>
              <a:t>системы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47160" y="2367279"/>
            <a:ext cx="8128954" cy="33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49828" y="1119050"/>
            <a:ext cx="9805852" cy="50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2705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 design_Win32_SL_V15" id="{2701BB1F-F316-4B75-9491-9CBB0D27A737}" vid="{567D41FF-711B-46C9-BAF2-A20952F37F9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6303C-A89C-422C-9097-BDF7002EFC54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E679C34-122C-4127-90D9-C271AEE94C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437772-7826-4CEE-8E78-517B414A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</Words>
  <Application>Microsoft Office PowerPoint</Application>
  <PresentationFormat>Широкоэкранный</PresentationFormat>
  <Paragraphs>91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Gill Sans MT</vt:lpstr>
      <vt:lpstr>Times New Roman</vt:lpstr>
      <vt:lpstr>Wingdings 2</vt:lpstr>
      <vt:lpstr>ДивидендVTI</vt:lpstr>
      <vt:lpstr>Обнаружение аномальной активности в сети на основе анализа статистических отклонений в работе системы</vt:lpstr>
      <vt:lpstr>План </vt:lpstr>
      <vt:lpstr>1.Неизменной природы атак</vt:lpstr>
      <vt:lpstr>Присвоение личности</vt:lpstr>
      <vt:lpstr>2.Статический анализ</vt:lpstr>
      <vt:lpstr>3.Статистический анализ</vt:lpstr>
      <vt:lpstr>Презентация PowerPoint</vt:lpstr>
      <vt:lpstr>5.Реализация IDS системы</vt:lpstr>
      <vt:lpstr>Презентация PowerPoint</vt:lpstr>
      <vt:lpstr>Вопросы исключённые из доклада</vt:lpstr>
      <vt:lpstr>DataSet TELECOMX</vt:lpstr>
      <vt:lpstr>Презентация PowerPoint</vt:lpstr>
      <vt:lpstr>Подход 1:  Пользователь: 8784</vt:lpstr>
      <vt:lpstr>Подход 1:  Пользователь: 8784</vt:lpstr>
      <vt:lpstr>Презентация PowerPoint</vt:lpstr>
      <vt:lpstr>Презентация PowerPoint</vt:lpstr>
      <vt:lpstr>Подход 1:  Пользователь: 8726</vt:lpstr>
      <vt:lpstr>Подход 1:  Пользователь: 8726</vt:lpstr>
      <vt:lpstr>Презентация PowerPoint</vt:lpstr>
      <vt:lpstr>Подход 1:  Пользователь: 3812</vt:lpstr>
      <vt:lpstr>Подход 1:  Пользователь: 3812</vt:lpstr>
      <vt:lpstr>Промежуточный 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2023-12-10T17:10:56Z</dcterms:created>
  <dcterms:modified xsi:type="dcterms:W3CDTF">2025-05-12T18:34:23Z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