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2" r:id="rId4"/>
  </p:sldMasterIdLst>
  <p:notesMasterIdLst>
    <p:notesMasterId r:id="rId31"/>
  </p:notesMasterIdLst>
  <p:handoutMasterIdLst>
    <p:handoutMasterId r:id="rId32"/>
  </p:handoutMasterIdLst>
  <p:sldIdLst>
    <p:sldId id="256" r:id="rId5"/>
    <p:sldId id="292" r:id="rId6"/>
    <p:sldId id="266" r:id="rId7"/>
    <p:sldId id="297" r:id="rId8"/>
    <p:sldId id="295" r:id="rId9"/>
    <p:sldId id="298" r:id="rId10"/>
    <p:sldId id="293" r:id="rId11"/>
    <p:sldId id="283" r:id="rId12"/>
    <p:sldId id="301" r:id="rId13"/>
    <p:sldId id="304" r:id="rId14"/>
    <p:sldId id="303" r:id="rId15"/>
    <p:sldId id="264" r:id="rId16"/>
    <p:sldId id="305" r:id="rId17"/>
    <p:sldId id="306" r:id="rId18"/>
    <p:sldId id="307" r:id="rId19"/>
    <p:sldId id="308" r:id="rId20"/>
    <p:sldId id="309" r:id="rId21"/>
    <p:sldId id="311" r:id="rId22"/>
    <p:sldId id="312" r:id="rId23"/>
    <p:sldId id="313" r:id="rId24"/>
    <p:sldId id="310" r:id="rId25"/>
    <p:sldId id="314" r:id="rId26"/>
    <p:sldId id="315" r:id="rId27"/>
    <p:sldId id="316" r:id="rId28"/>
    <p:sldId id="319" r:id="rId29"/>
    <p:sldId id="320" r:id="rId3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388" autoAdjust="0"/>
  </p:normalViewPr>
  <p:slideViewPr>
    <p:cSldViewPr snapToGrid="0" showGuides="1">
      <p:cViewPr varScale="1">
        <p:scale>
          <a:sx n="110" d="100"/>
          <a:sy n="110" d="100"/>
        </p:scale>
        <p:origin x="618" y="96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82" d="100"/>
          <a:sy n="82" d="100"/>
        </p:scale>
        <p:origin x="393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B70564-6F9F-430C-A278-C3C05BB2F2AC}" type="datetime1">
              <a:rPr lang="ru-RU" smtClean="0"/>
              <a:t>12.05.2025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4AB78DD-9481-4863-BCCC-946573546DA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9F4D3-4D0E-4573-BAC5-4FE41B844CA6}" type="datetime1">
              <a:rPr lang="ru-RU" smtClean="0"/>
              <a:pPr/>
              <a:t>12.05.2025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63359F2-43EF-4812-9DC0-98C0B1A40681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62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403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41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43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368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2128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012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363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057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737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57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144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9793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330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027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927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rtl="0"/>
            <a:r>
              <a:rPr lang="ru" dirty="0"/>
              <a:t>Заголовок слайда</a:t>
            </a:r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rtlCol="0"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34252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>
            <a:extLst>
              <a:ext uri="{FF2B5EF4-FFF2-40B4-BE49-F238E27FC236}">
                <a16:creationId xmlns:a16="http://schemas.microsoft.com/office/drawing/2014/main" id="{04EDE807-0B0D-AB17-AEC5-973B8468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D96F4F-F3DC-87D8-C13D-6619F4CD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D73CFE-935B-6D65-59E2-60B4C0A2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0789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rtl="0"/>
            <a:endParaRPr lang="ru-RU" noProof="0" dirty="0"/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rtlCol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ru-RU" noProof="0" dirty="0"/>
              <a:t>Текст слайда 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dirty="0"/>
              <a:t>Щелкните, чтобы добавить рисунок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20ГГ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88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9580" y="4423702"/>
            <a:ext cx="11292839" cy="1550378"/>
          </a:xfrm>
        </p:spPr>
        <p:txBody>
          <a:bodyPr rtlCol="0">
            <a:noAutofit/>
          </a:bodyPr>
          <a:lstStyle>
            <a:lvl1pPr algn="ctr">
              <a:defRPr/>
            </a:lvl1pPr>
          </a:lstStyle>
          <a:p>
            <a:pPr rtl="0"/>
            <a:r>
              <a:rPr lang="ru"/>
              <a:t>Заголовок слайда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28BC27-38F1-47F3-EC35-7DD8B88A7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580" y="705104"/>
            <a:ext cx="11292840" cy="3643376"/>
          </a:xfrm>
          <a:custGeom>
            <a:avLst/>
            <a:gdLst>
              <a:gd name="connsiteX0" fmla="*/ 7593576 w 11292840"/>
              <a:gd name="connsiteY0" fmla="*/ 0 h 3643376"/>
              <a:gd name="connsiteX1" fmla="*/ 11292840 w 11292840"/>
              <a:gd name="connsiteY1" fmla="*/ 0 h 3643376"/>
              <a:gd name="connsiteX2" fmla="*/ 11292840 w 11292840"/>
              <a:gd name="connsiteY2" fmla="*/ 3643376 h 3643376"/>
              <a:gd name="connsiteX3" fmla="*/ 7593576 w 11292840"/>
              <a:gd name="connsiteY3" fmla="*/ 3643376 h 3643376"/>
              <a:gd name="connsiteX4" fmla="*/ 0 w 11292840"/>
              <a:gd name="connsiteY4" fmla="*/ 0 h 3643376"/>
              <a:gd name="connsiteX5" fmla="*/ 7489667 w 11292840"/>
              <a:gd name="connsiteY5" fmla="*/ 0 h 3643376"/>
              <a:gd name="connsiteX6" fmla="*/ 7489667 w 11292840"/>
              <a:gd name="connsiteY6" fmla="*/ 3643376 h 3643376"/>
              <a:gd name="connsiteX7" fmla="*/ 0 w 11292840"/>
              <a:gd name="connsiteY7" fmla="*/ 3643376 h 36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2840" h="3643376">
                <a:moveTo>
                  <a:pt x="7593576" y="0"/>
                </a:moveTo>
                <a:lnTo>
                  <a:pt x="11292840" y="0"/>
                </a:lnTo>
                <a:lnTo>
                  <a:pt x="11292840" y="3643376"/>
                </a:lnTo>
                <a:lnTo>
                  <a:pt x="7593576" y="3643376"/>
                </a:lnTo>
                <a:close/>
                <a:moveTo>
                  <a:pt x="0" y="0"/>
                </a:moveTo>
                <a:lnTo>
                  <a:pt x="7489667" y="0"/>
                </a:lnTo>
                <a:lnTo>
                  <a:pt x="7489667" y="3643376"/>
                </a:lnTo>
                <a:lnTo>
                  <a:pt x="0" y="3643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"/>
              <a:t>Щелкните, чтобы добавить рисунок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0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 + рисунок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rtlCol="0" anchor="b">
            <a:noAutofit/>
          </a:bodyPr>
          <a:lstStyle>
            <a:lvl1pPr algn="l">
              <a:defRPr sz="280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1" y="3698240"/>
            <a:ext cx="3606800" cy="2271076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2608" y="6423914"/>
            <a:ext cx="1052510" cy="365125"/>
          </a:xfrm>
        </p:spPr>
        <p:txBody>
          <a:bodyPr rtlCol="0"/>
          <a:lstStyle/>
          <a:p>
            <a:pPr rtl="0"/>
            <a:fld id="{CBD12358-51D2-46B3-9BDE-DF29528B945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454FD2A1-D363-7C44-2A72-54E8B397D3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6720" y="650240"/>
            <a:ext cx="7518398" cy="5713918"/>
          </a:xfrm>
          <a:custGeom>
            <a:avLst/>
            <a:gdLst>
              <a:gd name="connsiteX0" fmla="*/ 3806436 w 7518398"/>
              <a:gd name="connsiteY0" fmla="*/ 4479475 h 5713918"/>
              <a:gd name="connsiteX1" fmla="*/ 7518398 w 7518398"/>
              <a:gd name="connsiteY1" fmla="*/ 4479475 h 5713918"/>
              <a:gd name="connsiteX2" fmla="*/ 7518398 w 7518398"/>
              <a:gd name="connsiteY2" fmla="*/ 5713918 h 5713918"/>
              <a:gd name="connsiteX3" fmla="*/ 3806436 w 7518398"/>
              <a:gd name="connsiteY3" fmla="*/ 5713918 h 5713918"/>
              <a:gd name="connsiteX4" fmla="*/ 0 w 7518398"/>
              <a:gd name="connsiteY4" fmla="*/ 4479475 h 5713918"/>
              <a:gd name="connsiteX5" fmla="*/ 3702527 w 7518398"/>
              <a:gd name="connsiteY5" fmla="*/ 4479475 h 5713918"/>
              <a:gd name="connsiteX6" fmla="*/ 3702527 w 7518398"/>
              <a:gd name="connsiteY6" fmla="*/ 5713918 h 5713918"/>
              <a:gd name="connsiteX7" fmla="*/ 0 w 7518398"/>
              <a:gd name="connsiteY7" fmla="*/ 5713918 h 5713918"/>
              <a:gd name="connsiteX8" fmla="*/ 3806436 w 7518398"/>
              <a:gd name="connsiteY8" fmla="*/ 0 h 5713918"/>
              <a:gd name="connsiteX9" fmla="*/ 7518398 w 7518398"/>
              <a:gd name="connsiteY9" fmla="*/ 0 h 5713918"/>
              <a:gd name="connsiteX10" fmla="*/ 7518398 w 7518398"/>
              <a:gd name="connsiteY10" fmla="*/ 4379183 h 5713918"/>
              <a:gd name="connsiteX11" fmla="*/ 3806436 w 7518398"/>
              <a:gd name="connsiteY11" fmla="*/ 4379183 h 5713918"/>
              <a:gd name="connsiteX12" fmla="*/ 0 w 7518398"/>
              <a:gd name="connsiteY12" fmla="*/ 0 h 5713918"/>
              <a:gd name="connsiteX13" fmla="*/ 3702527 w 7518398"/>
              <a:gd name="connsiteY13" fmla="*/ 0 h 5713918"/>
              <a:gd name="connsiteX14" fmla="*/ 3702527 w 7518398"/>
              <a:gd name="connsiteY14" fmla="*/ 4379183 h 5713918"/>
              <a:gd name="connsiteX15" fmla="*/ 0 w 7518398"/>
              <a:gd name="connsiteY15" fmla="*/ 4379183 h 571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18398" h="5713918">
                <a:moveTo>
                  <a:pt x="3806436" y="4479475"/>
                </a:moveTo>
                <a:lnTo>
                  <a:pt x="7518398" y="4479475"/>
                </a:lnTo>
                <a:lnTo>
                  <a:pt x="7518398" y="5713918"/>
                </a:lnTo>
                <a:lnTo>
                  <a:pt x="3806436" y="5713918"/>
                </a:lnTo>
                <a:close/>
                <a:moveTo>
                  <a:pt x="0" y="4479475"/>
                </a:moveTo>
                <a:lnTo>
                  <a:pt x="3702527" y="4479475"/>
                </a:lnTo>
                <a:lnTo>
                  <a:pt x="3702527" y="5713918"/>
                </a:lnTo>
                <a:lnTo>
                  <a:pt x="0" y="5713918"/>
                </a:lnTo>
                <a:close/>
                <a:moveTo>
                  <a:pt x="3806436" y="0"/>
                </a:moveTo>
                <a:lnTo>
                  <a:pt x="7518398" y="0"/>
                </a:lnTo>
                <a:lnTo>
                  <a:pt x="7518398" y="4379183"/>
                </a:lnTo>
                <a:lnTo>
                  <a:pt x="3806436" y="4379183"/>
                </a:lnTo>
                <a:close/>
                <a:moveTo>
                  <a:pt x="0" y="0"/>
                </a:moveTo>
                <a:lnTo>
                  <a:pt x="3702527" y="0"/>
                </a:lnTo>
                <a:lnTo>
                  <a:pt x="3702527" y="4379183"/>
                </a:lnTo>
                <a:lnTo>
                  <a:pt x="0" y="43791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t">
            <a:noAutofit/>
          </a:bodyPr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1603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(низ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rtlCol="0" anchor="ctr" anchorCtr="0">
            <a:noAutofit/>
          </a:bodyPr>
          <a:lstStyle/>
          <a:p>
            <a:pPr rtl="0"/>
            <a:r>
              <a:rPr lang="ru-RU" noProof="0" dirty="0"/>
              <a:t>Заголовок слайда</a:t>
            </a:r>
            <a:endParaRPr lang="ru-RU" noProof="0" dirty="0">
              <a:solidFill>
                <a:schemeClr val="tx2"/>
              </a:solidFill>
            </a:endParaRP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dirty="0"/>
              <a:t>Щелкните, чтобы добавить рисунок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rtlCol="0"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 rtl="0"/>
            <a:r>
              <a:rPr lang="ru-RU" noProof="0" dirty="0"/>
              <a:t>Текст слайда 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20ГГ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18314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rtlCol="0" anchor="b">
            <a:noAutofit/>
          </a:bodyPr>
          <a:lstStyle>
            <a:lvl1pPr algn="ctr">
              <a:defRPr sz="4000"/>
            </a:lvl1pPr>
          </a:lstStyle>
          <a:p>
            <a:pPr rtl="0"/>
            <a:r>
              <a:rPr lang="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1725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одержимого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rtlCol="0"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20XX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6791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457200" y="2318490"/>
            <a:ext cx="7371083" cy="3633047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8E6EDC6B-B9AA-A4D9-A782-C38A0F84F63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93378" y="2318490"/>
            <a:ext cx="3731262" cy="3633047"/>
          </a:xfrm>
        </p:spPr>
        <p:txBody>
          <a:bodyPr rtlCol="0" anchor="t">
            <a:normAutofit/>
          </a:bodyPr>
          <a:lstStyle>
            <a:lvl1pPr marL="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20XX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549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 rtlCol="0">
            <a:noAutofit/>
          </a:bodyPr>
          <a:lstStyle>
            <a:lvl1pPr algn="l">
              <a:defRPr/>
            </a:lvl1pPr>
          </a:lstStyle>
          <a:p>
            <a:pPr rtl="0"/>
            <a:endParaRPr lang="ru-RU" noProof="0" dirty="0"/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rtlCol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ru-RU" noProof="0" dirty="0"/>
              <a:t>Текст слайда 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dirty="0"/>
              <a:t>Щелкните, чтобы добавить рисунок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20ГГ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"/>
              <a:t>20XX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5720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FE284FBA-8100-A68A-E505-8394037280E3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33D76077-2232-20C1-A39F-D53FF37F23AD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23E564DB-C879-75FB-127D-6BEDFDDFE5E9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2596683C-B322-4FC1-A3A3-337211F501AE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2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80" r:id="rId3"/>
    <p:sldLayoutId id="2147483797" r:id="rId4"/>
    <p:sldLayoutId id="2147483787" r:id="rId5"/>
    <p:sldLayoutId id="2147483793" r:id="rId6"/>
    <p:sldLayoutId id="2147483766" r:id="rId7"/>
    <p:sldLayoutId id="2147483798" r:id="rId8"/>
    <p:sldLayoutId id="2147483779" r:id="rId9"/>
    <p:sldLayoutId id="2147483769" r:id="rId1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070901"/>
            <a:ext cx="11265407" cy="1499616"/>
          </a:xfrm>
        </p:spPr>
        <p:txBody>
          <a:bodyPr rtlCol="0"/>
          <a:lstStyle/>
          <a:p>
            <a:r>
              <a:rPr lang="ru-RU" dirty="0"/>
              <a:t>Обнаружение аномальной активности в сети на основе анализа статистических отклонений в работе системы</a:t>
            </a:r>
            <a:endParaRPr lang="ru" dirty="0"/>
          </a:p>
        </p:txBody>
      </p:sp>
      <p:sp>
        <p:nvSpPr>
          <p:cNvPr id="3" name="TextBox 2"/>
          <p:cNvSpPr txBox="1"/>
          <p:nvPr/>
        </p:nvSpPr>
        <p:spPr>
          <a:xfrm>
            <a:off x="8788498" y="5919397"/>
            <a:ext cx="352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 студент КБ-5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Сластухин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Антон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498" y="2883300"/>
            <a:ext cx="2934109" cy="2724530"/>
          </a:xfrm>
          <a:prstGeom prst="rect">
            <a:avLst/>
          </a:prstGeom>
        </p:spPr>
      </p:pic>
      <p:pic>
        <p:nvPicPr>
          <p:cNvPr id="9" name="Picture 8" descr="Анализ сетевого трафика: методы и инструмент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45" y="2883300"/>
            <a:ext cx="8081676" cy="354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166" y="620485"/>
            <a:ext cx="9144000" cy="981891"/>
          </a:xfrm>
          <a:noFill/>
        </p:spPr>
        <p:txBody>
          <a:bodyPr rtlCol="0"/>
          <a:lstStyle/>
          <a:p>
            <a:r>
              <a:rPr lang="en-US" dirty="0" err="1" smtClean="0">
                <a:solidFill>
                  <a:schemeClr val="accent1"/>
                </a:solidFill>
              </a:rPr>
              <a:t>DataSet</a:t>
            </a:r>
            <a:r>
              <a:rPr lang="en-US" dirty="0" smtClean="0">
                <a:solidFill>
                  <a:schemeClr val="accent1"/>
                </a:solidFill>
              </a:rPr>
              <a:t> TELECOMX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6" name="Объект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 txBox="1">
            <a:spLocks/>
          </p:cNvSpPr>
          <p:nvPr/>
        </p:nvSpPr>
        <p:spPr>
          <a:xfrm>
            <a:off x="478972" y="1612728"/>
            <a:ext cx="11164388" cy="2360024"/>
          </a:xfrm>
          <a:prstGeom prst="rect">
            <a:avLst/>
          </a:prstGeom>
        </p:spPr>
        <p:txBody>
          <a:bodyPr rtlCol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«С линейного оборудования узлов связи раз в какое-то время </a:t>
            </a:r>
            <a:r>
              <a:rPr lang="ru-RU" dirty="0" smtClean="0"/>
              <a:t>(например, раз </a:t>
            </a:r>
            <a:r>
              <a:rPr lang="ru-RU" dirty="0"/>
              <a:t>в 10 минут) снимаются </a:t>
            </a:r>
            <a:r>
              <a:rPr lang="ru-RU" dirty="0" err="1"/>
              <a:t>логи</a:t>
            </a:r>
            <a:r>
              <a:rPr lang="ru-RU" dirty="0"/>
              <a:t>, содержащие информацию об </a:t>
            </a:r>
            <a:r>
              <a:rPr lang="ru-RU" dirty="0" err="1"/>
              <a:t>интернет-соединении</a:t>
            </a:r>
            <a:r>
              <a:rPr lang="ru-RU" dirty="0"/>
              <a:t> абонентов, как то номер сеанса связи, дата начала, конца и его продолжительность, а также номер абонента и количество скачанного и переданного им трафика. </a:t>
            </a:r>
          </a:p>
          <a:p>
            <a:r>
              <a:rPr lang="ru-RU" dirty="0"/>
              <a:t>Когда данные прилетали на хранилище, они обрабатывались аналитическим </a:t>
            </a:r>
            <a:r>
              <a:rPr lang="ru-RU" dirty="0" err="1"/>
              <a:t>пайплайном</a:t>
            </a:r>
            <a:r>
              <a:rPr lang="ru-RU" dirty="0"/>
              <a:t> для </a:t>
            </a:r>
            <a:r>
              <a:rPr lang="ru-RU" b="1" dirty="0"/>
              <a:t>выявления аномалий потребления трафика</a:t>
            </a:r>
            <a:r>
              <a:rPr lang="ru-RU" dirty="0"/>
              <a:t> абонентами за последнее время. В частности, если характер потребления трафика кардинально </a:t>
            </a:r>
            <a:r>
              <a:rPr lang="ru-RU" dirty="0" smtClean="0"/>
              <a:t>изменился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  <a:r>
              <a:rPr lang="ru-RU" dirty="0"/>
              <a:t>есть подозрение на то, что оборудование абонента взломано и превратилось, например, в узел DDOS-сети или в </a:t>
            </a:r>
            <a:r>
              <a:rPr lang="ru-RU" dirty="0" smtClean="0"/>
              <a:t>спам-сервер</a:t>
            </a:r>
            <a:r>
              <a:rPr lang="en-US" dirty="0"/>
              <a:t>.</a:t>
            </a:r>
            <a:endParaRPr lang="ru" dirty="0"/>
          </a:p>
        </p:txBody>
      </p:sp>
      <p:pic>
        <p:nvPicPr>
          <p:cNvPr id="7170" name="Picture 2" descr="https://habrastorage.org/r/w1560/getpro/habr/upload_files/8f6/ed0/cef/8f6ed0cefc03cde7c0a4a36391e7a8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110" y="4129088"/>
            <a:ext cx="4048462" cy="231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 txBox="1">
            <a:spLocks/>
          </p:cNvSpPr>
          <p:nvPr/>
        </p:nvSpPr>
        <p:spPr>
          <a:xfrm>
            <a:off x="757647" y="4267201"/>
            <a:ext cx="6444341" cy="2090056"/>
          </a:xfrm>
          <a:prstGeom prst="rect">
            <a:avLst/>
          </a:prstGeom>
        </p:spPr>
        <p:txBody>
          <a:bodyPr rtlCol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Telecom10k — телеком-компания с 10 000 абонентов, 1 млн записей, 51 Мб данных.</a:t>
            </a:r>
          </a:p>
          <a:p>
            <a:r>
              <a:rPr lang="ru-RU" dirty="0"/>
              <a:t>Telecom100k — телеком-компания с 100 000 абонентов, 11 млн записей, 688 Мб данных.</a:t>
            </a:r>
          </a:p>
          <a:p>
            <a:r>
              <a:rPr lang="ru-RU" dirty="0"/>
              <a:t>Telecom1000k — телеком-компания с 1 000 000 абонентов, 117 млн записей, 7,2 Гб данных.</a:t>
            </a:r>
          </a:p>
          <a:p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736932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3"/>
          <a:stretch>
            <a:fillRect/>
          </a:stretch>
        </p:blipFill>
        <p:spPr>
          <a:xfrm>
            <a:off x="5991498" y="722902"/>
            <a:ext cx="5281931" cy="5503726"/>
          </a:xfrm>
          <a:prstGeom prst="rect">
            <a:avLst/>
          </a:prstGeom>
        </p:spPr>
      </p:pic>
      <p:sp>
        <p:nvSpPr>
          <p:cNvPr id="6" name="Объект 33">
            <a:extLst>
              <a:ext uri="{FF2B5EF4-FFF2-40B4-BE49-F238E27FC236}">
                <a16:creationId xmlns:a16="http://schemas.microsoft.com/office/drawing/2014/main" id="{C69167C3-302B-24DE-9CF7-D85D5D5DD20A}"/>
              </a:ext>
            </a:extLst>
          </p:cNvPr>
          <p:cNvSpPr txBox="1">
            <a:spLocks/>
          </p:cNvSpPr>
          <p:nvPr/>
        </p:nvSpPr>
        <p:spPr>
          <a:xfrm>
            <a:off x="457200" y="2187362"/>
            <a:ext cx="3657600" cy="3633047"/>
          </a:xfrm>
          <a:prstGeom prst="rect">
            <a:avLst/>
          </a:prstGeom>
        </p:spPr>
        <p:txBody>
          <a:bodyPr rtlCol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" dirty="0" smtClean="0"/>
          </a:p>
          <a:p>
            <a:endParaRPr lang="en-US" dirty="0"/>
          </a:p>
        </p:txBody>
      </p:sp>
      <p:sp>
        <p:nvSpPr>
          <p:cNvPr id="7" name="Заголовок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 txBox="1">
            <a:spLocks/>
          </p:cNvSpPr>
          <p:nvPr/>
        </p:nvSpPr>
        <p:spPr>
          <a:xfrm>
            <a:off x="335280" y="722902"/>
            <a:ext cx="5299166" cy="1367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smtClean="0"/>
              <a:t>Подход 1</a:t>
            </a:r>
            <a:endParaRPr lang="ru" sz="2800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7C987B03-58AE-7E8A-A1C7-83569FBBCD1F}"/>
              </a:ext>
            </a:extLst>
          </p:cNvPr>
          <p:cNvSpPr txBox="1">
            <a:spLocks/>
          </p:cNvSpPr>
          <p:nvPr/>
        </p:nvSpPr>
        <p:spPr>
          <a:xfrm>
            <a:off x="457200" y="2593581"/>
            <a:ext cx="5355772" cy="3633047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" dirty="0" smtClean="0"/>
              <a:t>В обучении используется весь </a:t>
            </a:r>
            <a:r>
              <a:rPr lang="en-US" dirty="0" err="1" smtClean="0"/>
              <a:t>DataSet</a:t>
            </a:r>
            <a:r>
              <a:rPr lang="en-US" dirty="0" smtClean="0"/>
              <a:t> </a:t>
            </a:r>
            <a:r>
              <a:rPr lang="ru-RU" dirty="0" smtClean="0"/>
              <a:t>за исключением «странных» значений</a:t>
            </a:r>
          </a:p>
          <a:p>
            <a:r>
              <a:rPr lang="ru-RU" dirty="0" smtClean="0"/>
              <a:t>Плюсы:</a:t>
            </a:r>
          </a:p>
          <a:p>
            <a:pPr marL="0" indent="0">
              <a:buNone/>
            </a:pPr>
            <a:r>
              <a:rPr lang="ru-RU" dirty="0" smtClean="0"/>
              <a:t>+ выявляет характерные особенности активности</a:t>
            </a:r>
          </a:p>
          <a:p>
            <a:pPr marL="0" indent="0">
              <a:buNone/>
            </a:pPr>
            <a:r>
              <a:rPr lang="ru-RU" dirty="0" smtClean="0"/>
              <a:t>+ требуется меньше данных</a:t>
            </a:r>
          </a:p>
          <a:p>
            <a:pPr marL="0" indent="0">
              <a:buNone/>
            </a:pPr>
            <a:r>
              <a:rPr lang="ru-RU" dirty="0" smtClean="0"/>
              <a:t>+ не требует удаления прошлых аномалий</a:t>
            </a:r>
          </a:p>
          <a:p>
            <a:r>
              <a:rPr lang="ru-RU" dirty="0" smtClean="0"/>
              <a:t>Минусы: </a:t>
            </a:r>
          </a:p>
          <a:p>
            <a:pPr marL="0" indent="0">
              <a:buNone/>
            </a:pPr>
            <a:r>
              <a:rPr lang="ru-RU" dirty="0" smtClean="0"/>
              <a:t>- удаление «странных» данных, потеря точности портрета</a:t>
            </a:r>
          </a:p>
          <a:p>
            <a:pPr marL="0" indent="0">
              <a:buNone/>
            </a:pP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38676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12" y="603794"/>
            <a:ext cx="3782786" cy="1164046"/>
          </a:xfrm>
        </p:spPr>
        <p:txBody>
          <a:bodyPr rtlCol="0">
            <a:normAutofit/>
          </a:bodyPr>
          <a:lstStyle/>
          <a:p>
            <a:r>
              <a:rPr lang="ru" dirty="0" smtClean="0"/>
              <a:t>Подход 1</a:t>
            </a:r>
            <a:r>
              <a:rPr lang="en-US" dirty="0" smtClean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Пользователь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>
                <a:solidFill>
                  <a:schemeClr val="accent5"/>
                </a:solidFill>
              </a:rPr>
              <a:t>8784</a:t>
            </a:r>
            <a:endParaRPr lang="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98" y="727166"/>
            <a:ext cx="7512231" cy="6009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886" y="2325189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Уровень доверия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2" y="658164"/>
            <a:ext cx="7749794" cy="61998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886" y="2325189"/>
            <a:ext cx="331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MedianReceivedBit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полученные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9" name="Заголовок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12" y="603794"/>
            <a:ext cx="3782786" cy="1164046"/>
          </a:xfrm>
        </p:spPr>
        <p:txBody>
          <a:bodyPr rtlCol="0">
            <a:normAutofit/>
          </a:bodyPr>
          <a:lstStyle/>
          <a:p>
            <a:r>
              <a:rPr lang="ru" dirty="0" smtClean="0"/>
              <a:t>Подход 1</a:t>
            </a:r>
            <a:r>
              <a:rPr lang="en-US" dirty="0" smtClean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Пользователь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>
                <a:solidFill>
                  <a:schemeClr val="accent5"/>
                </a:solidFill>
              </a:rPr>
              <a:t>8784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822605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886" y="2325189"/>
            <a:ext cx="387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MedianTransmittedBit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Отправленные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1" y="670559"/>
            <a:ext cx="7734300" cy="6187441"/>
          </a:xfrm>
          <a:prstGeom prst="rect">
            <a:avLst/>
          </a:prstGeom>
        </p:spPr>
      </p:pic>
      <p:sp>
        <p:nvSpPr>
          <p:cNvPr id="7" name="Заголовок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 txBox="1">
            <a:spLocks/>
          </p:cNvSpPr>
          <p:nvPr/>
        </p:nvSpPr>
        <p:spPr>
          <a:xfrm>
            <a:off x="418012" y="603794"/>
            <a:ext cx="3782786" cy="1164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" smtClean="0"/>
              <a:t>Подход 1</a:t>
            </a:r>
            <a:r>
              <a:rPr lang="en-US" smtClean="0"/>
              <a:t>: 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Пользователь</a:t>
            </a:r>
            <a:r>
              <a:rPr lang="en-US" smtClean="0"/>
              <a:t>:</a:t>
            </a:r>
            <a:r>
              <a:rPr lang="ru-RU" smtClean="0"/>
              <a:t> </a:t>
            </a:r>
            <a:r>
              <a:rPr lang="ru-RU" smtClean="0">
                <a:solidFill>
                  <a:schemeClr val="accent5"/>
                </a:solidFill>
              </a:rPr>
              <a:t>8784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11227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1886" y="2325189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Уровень доверия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98" y="742258"/>
            <a:ext cx="7644676" cy="6115741"/>
          </a:xfrm>
          <a:prstGeom prst="rect">
            <a:avLst/>
          </a:prstGeom>
        </p:spPr>
      </p:pic>
      <p:sp>
        <p:nvSpPr>
          <p:cNvPr id="7" name="Заголовок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 txBox="1">
            <a:spLocks/>
          </p:cNvSpPr>
          <p:nvPr/>
        </p:nvSpPr>
        <p:spPr>
          <a:xfrm>
            <a:off x="391886" y="777965"/>
            <a:ext cx="3782786" cy="998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" smtClean="0"/>
              <a:t>Подход 1</a:t>
            </a:r>
            <a:r>
              <a:rPr lang="en-US" smtClean="0"/>
              <a:t>: 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Пользователь</a:t>
            </a:r>
            <a:r>
              <a:rPr lang="en-US" smtClean="0"/>
              <a:t>:</a:t>
            </a:r>
            <a:r>
              <a:rPr lang="ru-RU" smtClean="0"/>
              <a:t> </a:t>
            </a:r>
            <a:r>
              <a:rPr lang="ru-RU" smtClean="0">
                <a:solidFill>
                  <a:srgbClr val="C00000"/>
                </a:solidFill>
              </a:rPr>
              <a:t>8726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4065888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777965"/>
            <a:ext cx="3782786" cy="998584"/>
          </a:xfrm>
        </p:spPr>
        <p:txBody>
          <a:bodyPr rtlCol="0">
            <a:normAutofit/>
          </a:bodyPr>
          <a:lstStyle/>
          <a:p>
            <a:r>
              <a:rPr lang="ru" dirty="0" smtClean="0"/>
              <a:t>Подход 1</a:t>
            </a:r>
            <a:r>
              <a:rPr lang="en-US" dirty="0" smtClean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Пользователь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>
                <a:solidFill>
                  <a:srgbClr val="C00000"/>
                </a:solidFill>
              </a:rPr>
              <a:t>8726</a:t>
            </a:r>
            <a:endParaRPr lang="ru" dirty="0"/>
          </a:p>
        </p:txBody>
      </p:sp>
      <p:sp>
        <p:nvSpPr>
          <p:cNvPr id="4" name="TextBox 3"/>
          <p:cNvSpPr txBox="1"/>
          <p:nvPr/>
        </p:nvSpPr>
        <p:spPr>
          <a:xfrm>
            <a:off x="391886" y="2325189"/>
            <a:ext cx="331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MedianReceivedBit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полученные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2" y="670558"/>
            <a:ext cx="7734302" cy="618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32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886" y="2325189"/>
            <a:ext cx="387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MedianTransmittedBit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Отправленные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Заголовок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777965"/>
            <a:ext cx="3782786" cy="998584"/>
          </a:xfrm>
        </p:spPr>
        <p:txBody>
          <a:bodyPr rtlCol="0">
            <a:normAutofit/>
          </a:bodyPr>
          <a:lstStyle/>
          <a:p>
            <a:r>
              <a:rPr lang="ru" dirty="0" smtClean="0"/>
              <a:t>Подход 1</a:t>
            </a:r>
            <a:r>
              <a:rPr lang="en-US" dirty="0" smtClean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Пользователь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>
                <a:solidFill>
                  <a:srgbClr val="C00000"/>
                </a:solidFill>
              </a:rPr>
              <a:t>8726</a:t>
            </a:r>
            <a:endParaRPr lang="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2" y="777965"/>
            <a:ext cx="7529648" cy="60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0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1886" y="2325189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Уровень доверия</a:t>
            </a:r>
            <a:endParaRPr lang="ru-RU" dirty="0"/>
          </a:p>
        </p:txBody>
      </p:sp>
      <p:sp>
        <p:nvSpPr>
          <p:cNvPr id="7" name="Заголовок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 txBox="1">
            <a:spLocks/>
          </p:cNvSpPr>
          <p:nvPr/>
        </p:nvSpPr>
        <p:spPr>
          <a:xfrm>
            <a:off x="391886" y="777965"/>
            <a:ext cx="3782786" cy="998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" dirty="0" smtClean="0"/>
              <a:t>Подход 1</a:t>
            </a:r>
            <a:r>
              <a:rPr lang="en-US" dirty="0" smtClean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Пользователь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3812</a:t>
            </a:r>
            <a:endParaRPr lang="ru" dirty="0">
              <a:solidFill>
                <a:schemeClr val="accent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2" y="777965"/>
            <a:ext cx="7600044" cy="608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42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777965"/>
            <a:ext cx="3782786" cy="998584"/>
          </a:xfrm>
        </p:spPr>
        <p:txBody>
          <a:bodyPr rtlCol="0">
            <a:normAutofit/>
          </a:bodyPr>
          <a:lstStyle/>
          <a:p>
            <a:r>
              <a:rPr lang="ru" dirty="0" smtClean="0"/>
              <a:t>Подход 1</a:t>
            </a:r>
            <a:r>
              <a:rPr lang="en-US" dirty="0" smtClean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Пользователь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3812</a:t>
            </a:r>
            <a:endParaRPr lang="ru" dirty="0"/>
          </a:p>
        </p:txBody>
      </p:sp>
      <p:sp>
        <p:nvSpPr>
          <p:cNvPr id="4" name="TextBox 3"/>
          <p:cNvSpPr txBox="1"/>
          <p:nvPr/>
        </p:nvSpPr>
        <p:spPr>
          <a:xfrm>
            <a:off x="391886" y="2325189"/>
            <a:ext cx="331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MedianReceivedBit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полученные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2" y="771579"/>
            <a:ext cx="7608026" cy="608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 rtlCol="0"/>
          <a:lstStyle/>
          <a:p>
            <a:pPr rtl="0"/>
            <a:r>
              <a:rPr lang="ru" dirty="0" smtClean="0"/>
              <a:t>План</a:t>
            </a:r>
            <a:r>
              <a:rPr lang="ru" dirty="0"/>
              <a:t>	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1" y="2862470"/>
            <a:ext cx="3657600" cy="3510898"/>
          </a:xfrm>
        </p:spPr>
        <p:txBody>
          <a:bodyPr rtlCol="0"/>
          <a:lstStyle/>
          <a:p>
            <a:pPr rtl="0"/>
            <a:r>
              <a:rPr lang="ru" dirty="0" smtClean="0">
                <a:solidFill>
                  <a:schemeClr val="accent5">
                    <a:lumMod val="50000"/>
                  </a:schemeClr>
                </a:solidFill>
              </a:rPr>
              <a:t>1.Неизменной природы атак</a:t>
            </a:r>
            <a:endParaRPr lang="ru" dirty="0">
              <a:solidFill>
                <a:schemeClr val="accent5">
                  <a:lumMod val="50000"/>
                </a:schemeClr>
              </a:solidFill>
            </a:endParaRPr>
          </a:p>
          <a:p>
            <a:pPr rtl="0"/>
            <a:r>
              <a:rPr lang="ru" dirty="0" smtClean="0">
                <a:solidFill>
                  <a:schemeClr val="accent5">
                    <a:lumMod val="50000"/>
                  </a:schemeClr>
                </a:solidFill>
              </a:rPr>
              <a:t>2.Статический анализ</a:t>
            </a:r>
            <a:endParaRPr lang="ru" dirty="0">
              <a:solidFill>
                <a:schemeClr val="accent5">
                  <a:lumMod val="50000"/>
                </a:schemeClr>
              </a:solidFill>
            </a:endParaRPr>
          </a:p>
          <a:p>
            <a:pPr rtl="0"/>
            <a:r>
              <a:rPr lang="ru" dirty="0" smtClean="0">
                <a:solidFill>
                  <a:schemeClr val="accent5">
                    <a:lumMod val="50000"/>
                  </a:schemeClr>
                </a:solidFill>
              </a:rPr>
              <a:t>3.Статистический анализ</a:t>
            </a:r>
            <a:endParaRPr lang="ru" dirty="0">
              <a:solidFill>
                <a:schemeClr val="accent5">
                  <a:lumMod val="50000"/>
                </a:schemeClr>
              </a:solidFill>
            </a:endParaRPr>
          </a:p>
          <a:p>
            <a:pPr rtl="0"/>
            <a:r>
              <a:rPr lang="ru" dirty="0" smtClean="0">
                <a:solidFill>
                  <a:schemeClr val="accent1"/>
                </a:solidFill>
              </a:rPr>
              <a:t>4.Портрет активности</a:t>
            </a:r>
          </a:p>
          <a:p>
            <a:pPr rtl="0"/>
            <a:r>
              <a:rPr lang="ru" dirty="0" smtClean="0">
                <a:solidFill>
                  <a:schemeClr val="accent1"/>
                </a:solidFill>
              </a:rPr>
              <a:t>5.Реализация </a:t>
            </a:r>
            <a:r>
              <a:rPr lang="en-US" dirty="0" smtClean="0">
                <a:solidFill>
                  <a:schemeClr val="accent1"/>
                </a:solidFill>
              </a:rPr>
              <a:t>IDS </a:t>
            </a:r>
            <a:r>
              <a:rPr lang="ru-RU" dirty="0" smtClean="0">
                <a:solidFill>
                  <a:schemeClr val="accent1"/>
                </a:solidFill>
              </a:rPr>
              <a:t>системы</a:t>
            </a:r>
          </a:p>
          <a:p>
            <a:pPr rtl="0"/>
            <a:r>
              <a:rPr lang="ru-RU" dirty="0" smtClean="0">
                <a:solidFill>
                  <a:schemeClr val="tx2"/>
                </a:solidFill>
              </a:rPr>
              <a:t>6.Анализ результатов</a:t>
            </a:r>
          </a:p>
          <a:p>
            <a:pPr rtl="0"/>
            <a:r>
              <a:rPr lang="ru-RU" dirty="0" smtClean="0">
                <a:solidFill>
                  <a:schemeClr val="tx2"/>
                </a:solidFill>
              </a:rPr>
              <a:t>7.Заключение</a:t>
            </a:r>
            <a:endParaRPr lang="ru" dirty="0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420905" y="827405"/>
            <a:ext cx="5077460" cy="532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886" y="2325189"/>
            <a:ext cx="387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MedianTransmittedBit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Отправленные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Заголовок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777965"/>
            <a:ext cx="3782786" cy="998584"/>
          </a:xfrm>
        </p:spPr>
        <p:txBody>
          <a:bodyPr rtlCol="0">
            <a:normAutofit/>
          </a:bodyPr>
          <a:lstStyle/>
          <a:p>
            <a:r>
              <a:rPr lang="ru" dirty="0" smtClean="0"/>
              <a:t>Подход 1</a:t>
            </a:r>
            <a:r>
              <a:rPr lang="en-US" dirty="0" smtClean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Пользователь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3812</a:t>
            </a:r>
            <a:endParaRPr lang="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2" y="777964"/>
            <a:ext cx="7600044" cy="608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Промежуточный итог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96257" y="2177142"/>
            <a:ext cx="103893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Из 635 пользователей, аномальная активность замечена у 11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она выражена в превышении статистических показателей в сравнении с предыдущими периодами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Полученные аномалии 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можно считать заслуживающими внимания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однако превышения в основном незначительные(10-20% от нормы).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Считаю, что могут 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возникать проблемы у пользователей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у которых редко, но периодически встречаются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аномалии активности – модель должна учитывать их.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Это происходит 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из-за отбрасывания редких значения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предполагалось, что это шум.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Попробуем перестроить алгоритм обучения под второй подход.</a:t>
            </a:r>
          </a:p>
        </p:txBody>
      </p:sp>
    </p:spTree>
    <p:extLst>
      <p:ext uri="{BB962C8B-B14F-4D97-AF65-F5344CB8AC3E}">
        <p14:creationId xmlns:p14="http://schemas.microsoft.com/office/powerpoint/2010/main" val="2606244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Промежуточный итог после исправлений 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96257" y="2177142"/>
            <a:ext cx="10389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Исключил этап удаления странных «значений»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Из 635 осталась одна аномалия – </a:t>
            </a:r>
            <a:r>
              <a:rPr lang="ru-RU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8784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исходная, остальные ушли.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Ослабил политику – теперь вмест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2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аномалий за последние 6 часов требуется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0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Было найдено ещё 3 аномальных клиента, которые ранее не допускались политикой.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 такого подхода есть минус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– веса стали +- равномерными, это указывает на то, что алгоритм подбора весов работает верно.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036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Промежуточный итог после исправлений 2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96257" y="2177142"/>
            <a:ext cx="103893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Разбил общий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датасет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на обучающий и тестовый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Вернул более жёсткую политику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2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аномалий за 6 часов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Итог: 8784(уже известный нам, был на всех попытках) и 5828, который тоже был ранее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 ослаблении политики до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0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аномалий, добавился уже известный 7418, который содержит 1 аномалию, но явную.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11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Итог: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96257" y="2177142"/>
            <a:ext cx="103893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Из 635 клиентов у 3х замечен высокий уровень аномальной активности за последние 6 часов.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У 2 из 3х число аномалий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3+.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 этом найденные аномалии, действительно, являются существенными отклонениями и требуют внимания.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Выводы: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1.Для составления портрета активности некорректно удалять «странные» данные, они могут отражать особенности.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2.Процесс обучения состоит из 3х этапов: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Первичная загрузка обучающих данных(0.7 – 0.8 общего количества)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орректировка весов на тренировочных данных(модель о них ничего не знает)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Загрузка в модель тренировочных данных без корректировки весов для сохранения всей картины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74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дальше?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96257" y="2177142"/>
            <a:ext cx="10389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1.Применить разработанную библиотеку для построения системы, которая будет анализировать активность пользователя в системе – трафик отлавливать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сниффером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например,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WireShark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Придумать подход к построению портрета активности пользователя в операционной системе – трафика явно мало, нужно найти то, что отражает личные, индивидуальные особенности владельца системы, его привычки.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3.Использования математических алгоритмов и подходов к изучению человека, как часть природы.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419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96257" y="2177142"/>
            <a:ext cx="10389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" dirty="0" smtClean="0"/>
              <a:t>Интересные вопросы, которые я оставил без внимания, но готов поделиться:</a:t>
            </a:r>
          </a:p>
          <a:p>
            <a:endParaRPr lang="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" dirty="0" smtClean="0"/>
              <a:t>Как </a:t>
            </a:r>
            <a:r>
              <a:rPr lang="ru" dirty="0"/>
              <a:t>может быть устроен анализатор? (на примере анализа числовых значений или строковых)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" dirty="0"/>
              <a:t>Как происходит автоматический подбор весов для анализаторов в процессе обучения</a:t>
            </a:r>
            <a:r>
              <a:rPr lang="ru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" dirty="0" smtClean="0"/>
              <a:t>Что требуется от пользователя для работы с полученной библиотекой?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81394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B68E91FE-1E96-9012-B0A7-9E9605A1D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80" y="4423702"/>
            <a:ext cx="11292839" cy="1550378"/>
          </a:xfrm>
        </p:spPr>
        <p:txBody>
          <a:bodyPr rtlCol="0">
            <a:normAutofit/>
          </a:bodyPr>
          <a:lstStyle/>
          <a:p>
            <a:r>
              <a:rPr lang="ru" dirty="0">
                <a:solidFill>
                  <a:schemeClr val="accent5">
                    <a:lumMod val="50000"/>
                  </a:schemeClr>
                </a:solidFill>
              </a:rPr>
              <a:t>1.Неизменной природы атак</a:t>
            </a:r>
            <a:endParaRPr lang="ru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50" name="Picture 2" descr="Фишинг: что это и как его избежать -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7" b="25817"/>
          <a:stretch>
            <a:fillRect/>
          </a:stretch>
        </p:blipFill>
        <p:spPr bwMode="auto">
          <a:xfrm>
            <a:off x="449579" y="1053447"/>
            <a:ext cx="11292840" cy="36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Защита от хищении личных сведений в Интернете - Служба поддержки Майкрософ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703" y="1541418"/>
            <a:ext cx="6830696" cy="38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B68E91FE-1E96-9012-B0A7-9E9605A1D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80" y="4423702"/>
            <a:ext cx="11292839" cy="1550378"/>
          </a:xfrm>
        </p:spPr>
        <p:txBody>
          <a:bodyPr rtlCol="0">
            <a:normAutofit/>
          </a:bodyPr>
          <a:lstStyle/>
          <a:p>
            <a:r>
              <a:rPr lang="ru" dirty="0" smtClean="0">
                <a:solidFill>
                  <a:schemeClr val="accent5">
                    <a:lumMod val="50000"/>
                  </a:schemeClr>
                </a:solidFill>
              </a:rPr>
              <a:t>Присвоение личности</a:t>
            </a:r>
            <a:endParaRPr lang="ru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090" name="Picture 18" descr="Является ли загранпаспорт документом, удостоверяющим личность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03" y="1619794"/>
            <a:ext cx="5483100" cy="308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84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rtlCol="0"/>
          <a:lstStyle/>
          <a:p>
            <a:pPr algn="ctr"/>
            <a:r>
              <a:rPr lang="ru" dirty="0" smtClean="0">
                <a:solidFill>
                  <a:schemeClr val="accent5">
                    <a:lumMod val="50000"/>
                  </a:schemeClr>
                </a:solidFill>
              </a:rPr>
              <a:t>2.Статический </a:t>
            </a:r>
            <a:r>
              <a:rPr lang="ru" dirty="0">
                <a:solidFill>
                  <a:schemeClr val="accent5">
                    <a:lumMod val="50000"/>
                  </a:schemeClr>
                </a:solidFill>
              </a:rPr>
              <a:t>анализ</a:t>
            </a:r>
            <a:endParaRPr lang="ru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132" name="Picture 12" descr="regular Expressions Quick Refer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58" y="1379145"/>
            <a:ext cx="7498080" cy="440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30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rtlCol="0"/>
          <a:lstStyle/>
          <a:p>
            <a:pPr algn="ctr"/>
            <a:r>
              <a:rPr lang="ru" dirty="0" smtClean="0">
                <a:solidFill>
                  <a:schemeClr val="accent5">
                    <a:lumMod val="50000"/>
                  </a:schemeClr>
                </a:solidFill>
              </a:rPr>
              <a:t>3.Статистический </a:t>
            </a:r>
            <a:r>
              <a:rPr lang="ru" dirty="0">
                <a:solidFill>
                  <a:schemeClr val="accent5">
                    <a:lumMod val="50000"/>
                  </a:schemeClr>
                </a:solidFill>
              </a:rPr>
              <a:t>анализ</a:t>
            </a:r>
            <a:endParaRPr lang="ru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104" name="Picture 8" descr="Анализ сетевого трафика: методы и инструмен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602" y="2034540"/>
            <a:ext cx="7452135" cy="326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0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1224" y="2490652"/>
            <a:ext cx="6786880" cy="3296702"/>
          </a:xfrm>
        </p:spPr>
        <p:txBody>
          <a:bodyPr rtlCol="0">
            <a:normAutofit/>
          </a:bodyPr>
          <a:lstStyle/>
          <a:p>
            <a:r>
              <a:rPr lang="ru-RU" dirty="0" smtClean="0"/>
              <a:t>Анализ предыдущей активности для ответа на вопрос</a:t>
            </a:r>
          </a:p>
          <a:p>
            <a:pPr marL="0" indent="0">
              <a:buNone/>
            </a:pPr>
            <a:r>
              <a:rPr lang="ru-RU" dirty="0" smtClean="0"/>
              <a:t>	«Является </a:t>
            </a:r>
            <a:r>
              <a:rPr lang="ru-RU" dirty="0"/>
              <a:t>ли новая активность аномальной</a:t>
            </a:r>
            <a:r>
              <a:rPr lang="ru-RU" dirty="0" smtClean="0"/>
              <a:t>?».</a:t>
            </a:r>
          </a:p>
          <a:p>
            <a:r>
              <a:rPr lang="ru-RU" dirty="0" smtClean="0"/>
              <a:t>Система отражает индивидуальные особенности владельца системы.</a:t>
            </a:r>
          </a:p>
          <a:p>
            <a:r>
              <a:rPr lang="ru-RU" dirty="0"/>
              <a:t>Р</a:t>
            </a:r>
            <a:r>
              <a:rPr lang="ru-RU" dirty="0" smtClean="0"/>
              <a:t>езкие </a:t>
            </a:r>
            <a:r>
              <a:rPr lang="ru-RU" dirty="0"/>
              <a:t>изменения в </a:t>
            </a:r>
            <a:r>
              <a:rPr lang="ru-RU" dirty="0" smtClean="0"/>
              <a:t>жизни </a:t>
            </a:r>
            <a:r>
              <a:rPr lang="ru-RU" dirty="0"/>
              <a:t>человека/активности системы являются поводом обратить на это внимание</a:t>
            </a:r>
            <a:r>
              <a:rPr lang="ru-RU" dirty="0" smtClean="0"/>
              <a:t>.</a:t>
            </a:r>
          </a:p>
          <a:p>
            <a:r>
              <a:rPr lang="ru-RU" dirty="0"/>
              <a:t>Н</a:t>
            </a:r>
            <a:r>
              <a:rPr lang="ru-RU" dirty="0" smtClean="0"/>
              <a:t>езначительные </a:t>
            </a:r>
            <a:r>
              <a:rPr lang="ru-RU" dirty="0"/>
              <a:t>изменения в течение времени </a:t>
            </a:r>
            <a:r>
              <a:rPr lang="ru-RU" dirty="0" smtClean="0"/>
              <a:t>допускаются – потенциальная уязвимость.</a:t>
            </a:r>
            <a:endParaRPr lang="ru" dirty="0"/>
          </a:p>
        </p:txBody>
      </p:sp>
      <p:pic>
        <p:nvPicPr>
          <p:cNvPr id="6150" name="Picture 6" descr="Vetores de Explosão De Atividades De Rede e mais imagens de Surpreendente -  Surpreendente, Adulto, Cabeça Humana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85" y="767949"/>
            <a:ext cx="4067175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 txBox="1">
            <a:spLocks/>
          </p:cNvSpPr>
          <p:nvPr/>
        </p:nvSpPr>
        <p:spPr>
          <a:xfrm>
            <a:off x="436881" y="629920"/>
            <a:ext cx="4457335" cy="2809240"/>
          </a:xfrm>
          <a:prstGeom prst="rect">
            <a:avLst/>
          </a:prstGeom>
        </p:spPr>
        <p:txBody>
          <a:bodyPr vert="horz" lIns="91440" tIns="182880" rIns="91440" bIns="18288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" dirty="0">
                <a:solidFill>
                  <a:schemeClr val="accent1"/>
                </a:solidFill>
              </a:rPr>
              <a:t>4.Портрет активности</a:t>
            </a:r>
            <a:endParaRPr lang="ru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981891"/>
          </a:xfrm>
          <a:noFill/>
        </p:spPr>
        <p:txBody>
          <a:bodyPr rtlCol="0"/>
          <a:lstStyle/>
          <a:p>
            <a:r>
              <a:rPr lang="ru" dirty="0">
                <a:solidFill>
                  <a:schemeClr val="accent1"/>
                </a:solidFill>
              </a:rPr>
              <a:t>5.Реализация </a:t>
            </a:r>
            <a:r>
              <a:rPr lang="en-US" dirty="0">
                <a:solidFill>
                  <a:schemeClr val="accent1"/>
                </a:solidFill>
              </a:rPr>
              <a:t>IDS </a:t>
            </a:r>
            <a:r>
              <a:rPr lang="ru-RU" dirty="0">
                <a:solidFill>
                  <a:schemeClr val="accent1"/>
                </a:solidFill>
              </a:rPr>
              <a:t>системы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147160" y="2367279"/>
            <a:ext cx="8128954" cy="333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49828" y="1119050"/>
            <a:ext cx="9805852" cy="50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2705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 design_Win32_SL_V15" id="{2701BB1F-F316-4B75-9491-9CBB0D27A737}" vid="{567D41FF-711B-46C9-BAF2-A20952F37F9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26303C-A89C-422C-9097-BDF7002EFC54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E679C34-122C-4127-90D9-C271AEE94C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437772-7826-4CEE-8E78-517B414A42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838</Words>
  <Application>Microsoft Office PowerPoint</Application>
  <PresentationFormat>Широкоэкранный</PresentationFormat>
  <Paragraphs>128</Paragraphs>
  <Slides>26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Corbel</vt:lpstr>
      <vt:lpstr>Gill Sans MT</vt:lpstr>
      <vt:lpstr>Times New Roman</vt:lpstr>
      <vt:lpstr>Wingdings 2</vt:lpstr>
      <vt:lpstr>ДивидендVTI</vt:lpstr>
      <vt:lpstr>Обнаружение аномальной активности в сети на основе анализа статистических отклонений в работе системы</vt:lpstr>
      <vt:lpstr>План </vt:lpstr>
      <vt:lpstr>1.Неизменной природы атак</vt:lpstr>
      <vt:lpstr>Присвоение личности</vt:lpstr>
      <vt:lpstr>2.Статический анализ</vt:lpstr>
      <vt:lpstr>3.Статистический анализ</vt:lpstr>
      <vt:lpstr>Презентация PowerPoint</vt:lpstr>
      <vt:lpstr>5.Реализация IDS системы</vt:lpstr>
      <vt:lpstr>Презентация PowerPoint</vt:lpstr>
      <vt:lpstr>DataSet TELECOMX</vt:lpstr>
      <vt:lpstr>Презентация PowerPoint</vt:lpstr>
      <vt:lpstr>Подход 1:  Пользователь: 8784</vt:lpstr>
      <vt:lpstr>Подход 1:  Пользователь: 8784</vt:lpstr>
      <vt:lpstr>Презентация PowerPoint</vt:lpstr>
      <vt:lpstr>Презентация PowerPoint</vt:lpstr>
      <vt:lpstr>Подход 1:  Пользователь: 8726</vt:lpstr>
      <vt:lpstr>Подход 1:  Пользователь: 8726</vt:lpstr>
      <vt:lpstr>Презентация PowerPoint</vt:lpstr>
      <vt:lpstr>Подход 1:  Пользователь: 3812</vt:lpstr>
      <vt:lpstr>Подход 1:  Пользователь: 3812</vt:lpstr>
      <vt:lpstr>Промежуточный итог</vt:lpstr>
      <vt:lpstr>Промежуточный итог после исправлений 1</vt:lpstr>
      <vt:lpstr>Промежуточный итог после исправлений 2</vt:lpstr>
      <vt:lpstr>Итог:</vt:lpstr>
      <vt:lpstr>Что дальше?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2023-12-10T17:10:56Z</dcterms:created>
  <dcterms:modified xsi:type="dcterms:W3CDTF">2025-05-12T21:16:33Z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