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62" r:id="rId4"/>
  </p:sldMasterIdLst>
  <p:notesMasterIdLst>
    <p:notesMasterId r:id="rId25"/>
  </p:notesMasterIdLst>
  <p:handoutMasterIdLst>
    <p:handoutMasterId r:id="rId26"/>
  </p:handoutMasterIdLst>
  <p:sldIdLst>
    <p:sldId id="256" r:id="rId5"/>
    <p:sldId id="292" r:id="rId6"/>
    <p:sldId id="266" r:id="rId7"/>
    <p:sldId id="297" r:id="rId8"/>
    <p:sldId id="295" r:id="rId9"/>
    <p:sldId id="298" r:id="rId10"/>
    <p:sldId id="293" r:id="rId11"/>
    <p:sldId id="283" r:id="rId12"/>
    <p:sldId id="299" r:id="rId13"/>
    <p:sldId id="301" r:id="rId14"/>
    <p:sldId id="302" r:id="rId15"/>
    <p:sldId id="304" r:id="rId16"/>
    <p:sldId id="303" r:id="rId17"/>
    <p:sldId id="264" r:id="rId18"/>
    <p:sldId id="289" r:id="rId19"/>
    <p:sldId id="287" r:id="rId20"/>
    <p:sldId id="268" r:id="rId21"/>
    <p:sldId id="296" r:id="rId22"/>
    <p:sldId id="285" r:id="rId23"/>
    <p:sldId id="294" r:id="rId24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388" autoAdjust="0"/>
  </p:normalViewPr>
  <p:slideViewPr>
    <p:cSldViewPr snapToGrid="0" showGuides="1">
      <p:cViewPr varScale="1">
        <p:scale>
          <a:sx n="110" d="100"/>
          <a:sy n="110" d="100"/>
        </p:scale>
        <p:origin x="618" y="96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82" d="100"/>
          <a:sy n="82" d="100"/>
        </p:scale>
        <p:origin x="393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B70564-6F9F-430C-A278-C3C05BB2F2AC}" type="datetime1">
              <a:rPr lang="ru-RU" smtClean="0"/>
              <a:t>12.05.2025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4AB78DD-9481-4863-BCCC-946573546DA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9F4D3-4D0E-4573-BAC5-4FE41B844CA6}" type="datetime1">
              <a:rPr lang="ru-RU" smtClean="0"/>
              <a:pPr/>
              <a:t>12.05.2025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63359F2-43EF-4812-9DC0-98C0B1A40681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9276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4918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62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0403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0289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023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803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670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6707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431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3464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574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144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9793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330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704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027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63359F2-43EF-4812-9DC0-98C0B1A40681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927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rtl="0"/>
            <a:r>
              <a:rPr lang="ru" dirty="0"/>
              <a:t>Заголовок слайда</a:t>
            </a:r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rtlCol="0"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34252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457200" y="2318490"/>
            <a:ext cx="7371083" cy="3633047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 rtl="0"/>
            <a:r>
              <a:rPr lang="ru-RU" noProof="0" dirty="0"/>
              <a:t>Текст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8E6EDC6B-B9AA-A4D9-A782-C38A0F84F63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993378" y="2318490"/>
            <a:ext cx="3731262" cy="3633047"/>
          </a:xfrm>
        </p:spPr>
        <p:txBody>
          <a:bodyPr rtlCol="0" anchor="t">
            <a:normAutofit/>
          </a:bodyPr>
          <a:lstStyle>
            <a:lvl1pPr marL="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 rtl="0"/>
            <a:r>
              <a:rPr lang="ru-RU" noProof="0" dirty="0"/>
              <a:t>Текст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20XX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5494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05124"/>
            <a:ext cx="11272649" cy="1062716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8" name="Таблица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57201" y="2234979"/>
            <a:ext cx="11272648" cy="3969606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71548" cy="365125"/>
          </a:xfrm>
        </p:spPr>
        <p:txBody>
          <a:bodyPr rtlCol="0"/>
          <a:lstStyle/>
          <a:p>
            <a:pPr rtl="0"/>
            <a:fld id="{CBD12358-51D2-46B3-9BDE-DF29528B945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96301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1" y="666984"/>
            <a:ext cx="3672970" cy="2125911"/>
          </a:xfrm>
        </p:spPr>
        <p:txBody>
          <a:bodyPr rtlCol="0">
            <a:noAutofit/>
          </a:bodyPr>
          <a:lstStyle>
            <a:lvl1pPr algn="l">
              <a:defRPr/>
            </a:lvl1pPr>
          </a:lstStyle>
          <a:p>
            <a:pPr rtl="0"/>
            <a:endParaRPr lang="ru-RU" noProof="0" dirty="0"/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5A0AD703-0A43-5323-CCB2-832D424EF2D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151" y="2862479"/>
            <a:ext cx="3672970" cy="3491849"/>
          </a:xfrm>
        </p:spPr>
        <p:txBody>
          <a:bodyPr rtlCol="0"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ru-RU" noProof="0" dirty="0"/>
              <a:t>Текст слайда 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4627B629-9CBE-3ECF-2D88-F07AACD037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31970" y="666985"/>
            <a:ext cx="7497880" cy="5687344"/>
          </a:xfrm>
          <a:custGeom>
            <a:avLst/>
            <a:gdLst>
              <a:gd name="connsiteX0" fmla="*/ 3803282 w 7497880"/>
              <a:gd name="connsiteY0" fmla="*/ 0 h 5687344"/>
              <a:gd name="connsiteX1" fmla="*/ 7497880 w 7497880"/>
              <a:gd name="connsiteY1" fmla="*/ 0 h 5687344"/>
              <a:gd name="connsiteX2" fmla="*/ 7497880 w 7497880"/>
              <a:gd name="connsiteY2" fmla="*/ 4581885 h 5687344"/>
              <a:gd name="connsiteX3" fmla="*/ 3803282 w 7497880"/>
              <a:gd name="connsiteY3" fmla="*/ 4581885 h 5687344"/>
              <a:gd name="connsiteX4" fmla="*/ 0 w 7497880"/>
              <a:gd name="connsiteY4" fmla="*/ 0 h 5687344"/>
              <a:gd name="connsiteX5" fmla="*/ 3699373 w 7497880"/>
              <a:gd name="connsiteY5" fmla="*/ 0 h 5687344"/>
              <a:gd name="connsiteX6" fmla="*/ 3699373 w 7497880"/>
              <a:gd name="connsiteY6" fmla="*/ 4581885 h 5687344"/>
              <a:gd name="connsiteX7" fmla="*/ 2 w 7497880"/>
              <a:gd name="connsiteY7" fmla="*/ 4581885 h 5687344"/>
              <a:gd name="connsiteX8" fmla="*/ 2 w 7497880"/>
              <a:gd name="connsiteY8" fmla="*/ 4679200 h 5687344"/>
              <a:gd name="connsiteX9" fmla="*/ 3699373 w 7497880"/>
              <a:gd name="connsiteY9" fmla="*/ 4679200 h 5687344"/>
              <a:gd name="connsiteX10" fmla="*/ 3699373 w 7497880"/>
              <a:gd name="connsiteY10" fmla="*/ 5679350 h 5687344"/>
              <a:gd name="connsiteX11" fmla="*/ 3803282 w 7497880"/>
              <a:gd name="connsiteY11" fmla="*/ 5679350 h 5687344"/>
              <a:gd name="connsiteX12" fmla="*/ 3803282 w 7497880"/>
              <a:gd name="connsiteY12" fmla="*/ 4679200 h 5687344"/>
              <a:gd name="connsiteX13" fmla="*/ 7497880 w 7497880"/>
              <a:gd name="connsiteY13" fmla="*/ 4679200 h 5687344"/>
              <a:gd name="connsiteX14" fmla="*/ 7497880 w 7497880"/>
              <a:gd name="connsiteY14" fmla="*/ 5687344 h 5687344"/>
              <a:gd name="connsiteX15" fmla="*/ 0 w 7497880"/>
              <a:gd name="connsiteY15" fmla="*/ 5687344 h 568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97880" h="5687344">
                <a:moveTo>
                  <a:pt x="3803282" y="0"/>
                </a:moveTo>
                <a:lnTo>
                  <a:pt x="7497880" y="0"/>
                </a:lnTo>
                <a:lnTo>
                  <a:pt x="7497880" y="4581885"/>
                </a:lnTo>
                <a:lnTo>
                  <a:pt x="3803282" y="4581885"/>
                </a:lnTo>
                <a:close/>
                <a:moveTo>
                  <a:pt x="0" y="0"/>
                </a:moveTo>
                <a:lnTo>
                  <a:pt x="3699373" y="0"/>
                </a:lnTo>
                <a:lnTo>
                  <a:pt x="3699373" y="4581885"/>
                </a:lnTo>
                <a:lnTo>
                  <a:pt x="2" y="4581885"/>
                </a:lnTo>
                <a:lnTo>
                  <a:pt x="2" y="4679200"/>
                </a:lnTo>
                <a:lnTo>
                  <a:pt x="3699373" y="4679200"/>
                </a:lnTo>
                <a:lnTo>
                  <a:pt x="3699373" y="5679350"/>
                </a:lnTo>
                <a:lnTo>
                  <a:pt x="3803282" y="5679350"/>
                </a:lnTo>
                <a:lnTo>
                  <a:pt x="3803282" y="4679200"/>
                </a:lnTo>
                <a:lnTo>
                  <a:pt x="7497880" y="4679200"/>
                </a:lnTo>
                <a:lnTo>
                  <a:pt x="7497880" y="5687344"/>
                </a:lnTo>
                <a:lnTo>
                  <a:pt x="0" y="56873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dirty="0"/>
              <a:t>Щелкните, чтобы добавить рисунок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90DD7D93-4C4D-E385-9F8C-40536F0BDE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20ГГ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BC99FA72-244D-9DC3-C9B7-E7DAD50A01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725A4F6F-66FD-CDA5-7F8F-F5FD6382CF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677340" y="6423914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82254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>
            <a:extLst>
              <a:ext uri="{FF2B5EF4-FFF2-40B4-BE49-F238E27FC236}">
                <a16:creationId xmlns:a16="http://schemas.microsoft.com/office/drawing/2014/main" id="{04EDE807-0B0D-AB17-AEC5-973B8468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D96F4F-F3DC-87D8-C13D-6619F4CD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D73CFE-935B-6D65-59E2-60B4C0A2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0789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rtl="0"/>
            <a:endParaRPr lang="ru-RU" noProof="0" dirty="0"/>
          </a:p>
        </p:txBody>
      </p:sp>
      <p:sp>
        <p:nvSpPr>
          <p:cNvPr id="2" name="Объект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rtlCol="0"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ru-RU" noProof="0" dirty="0"/>
              <a:t>Текст слайда 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dirty="0"/>
              <a:t>Щелкните, чтобы добавить рисунок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rtl="0"/>
            <a:r>
              <a:rPr lang="ru-RU" noProof="0" dirty="0"/>
              <a:t>20ГГ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889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9580" y="4423702"/>
            <a:ext cx="11292839" cy="1550378"/>
          </a:xfrm>
        </p:spPr>
        <p:txBody>
          <a:bodyPr rtlCol="0">
            <a:noAutofit/>
          </a:bodyPr>
          <a:lstStyle>
            <a:lvl1pPr algn="ctr">
              <a:defRPr/>
            </a:lvl1pPr>
          </a:lstStyle>
          <a:p>
            <a:pPr rtl="0"/>
            <a:r>
              <a:rPr lang="ru"/>
              <a:t>Заголовок слайда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28BC27-38F1-47F3-EC35-7DD8B88A75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9580" y="705104"/>
            <a:ext cx="11292840" cy="3643376"/>
          </a:xfrm>
          <a:custGeom>
            <a:avLst/>
            <a:gdLst>
              <a:gd name="connsiteX0" fmla="*/ 7593576 w 11292840"/>
              <a:gd name="connsiteY0" fmla="*/ 0 h 3643376"/>
              <a:gd name="connsiteX1" fmla="*/ 11292840 w 11292840"/>
              <a:gd name="connsiteY1" fmla="*/ 0 h 3643376"/>
              <a:gd name="connsiteX2" fmla="*/ 11292840 w 11292840"/>
              <a:gd name="connsiteY2" fmla="*/ 3643376 h 3643376"/>
              <a:gd name="connsiteX3" fmla="*/ 7593576 w 11292840"/>
              <a:gd name="connsiteY3" fmla="*/ 3643376 h 3643376"/>
              <a:gd name="connsiteX4" fmla="*/ 0 w 11292840"/>
              <a:gd name="connsiteY4" fmla="*/ 0 h 3643376"/>
              <a:gd name="connsiteX5" fmla="*/ 7489667 w 11292840"/>
              <a:gd name="connsiteY5" fmla="*/ 0 h 3643376"/>
              <a:gd name="connsiteX6" fmla="*/ 7489667 w 11292840"/>
              <a:gd name="connsiteY6" fmla="*/ 3643376 h 3643376"/>
              <a:gd name="connsiteX7" fmla="*/ 0 w 11292840"/>
              <a:gd name="connsiteY7" fmla="*/ 3643376 h 36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92840" h="3643376">
                <a:moveTo>
                  <a:pt x="7593576" y="0"/>
                </a:moveTo>
                <a:lnTo>
                  <a:pt x="11292840" y="0"/>
                </a:lnTo>
                <a:lnTo>
                  <a:pt x="11292840" y="3643376"/>
                </a:lnTo>
                <a:lnTo>
                  <a:pt x="7593576" y="3643376"/>
                </a:lnTo>
                <a:close/>
                <a:moveTo>
                  <a:pt x="0" y="0"/>
                </a:moveTo>
                <a:lnTo>
                  <a:pt x="7489667" y="0"/>
                </a:lnTo>
                <a:lnTo>
                  <a:pt x="7489667" y="3643376"/>
                </a:lnTo>
                <a:lnTo>
                  <a:pt x="0" y="36433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t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"/>
              <a:t>Щелкните, чтобы добавить рисунок</a:t>
            </a: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0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 + рисунок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2" y="629920"/>
            <a:ext cx="3606800" cy="2809240"/>
          </a:xfrm>
        </p:spPr>
        <p:txBody>
          <a:bodyPr rtlCol="0" anchor="b">
            <a:noAutofit/>
          </a:bodyPr>
          <a:lstStyle>
            <a:lvl1pPr algn="l">
              <a:defRPr sz="2800"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881" y="3698240"/>
            <a:ext cx="3606800" cy="2271076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2608" y="6423914"/>
            <a:ext cx="1052510" cy="365125"/>
          </a:xfrm>
        </p:spPr>
        <p:txBody>
          <a:bodyPr rtlCol="0"/>
          <a:lstStyle/>
          <a:p>
            <a:pPr rtl="0"/>
            <a:fld id="{CBD12358-51D2-46B3-9BDE-DF29528B9454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454FD2A1-D363-7C44-2A72-54E8B397D3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6720" y="650240"/>
            <a:ext cx="7518398" cy="5713918"/>
          </a:xfrm>
          <a:custGeom>
            <a:avLst/>
            <a:gdLst>
              <a:gd name="connsiteX0" fmla="*/ 3806436 w 7518398"/>
              <a:gd name="connsiteY0" fmla="*/ 4479475 h 5713918"/>
              <a:gd name="connsiteX1" fmla="*/ 7518398 w 7518398"/>
              <a:gd name="connsiteY1" fmla="*/ 4479475 h 5713918"/>
              <a:gd name="connsiteX2" fmla="*/ 7518398 w 7518398"/>
              <a:gd name="connsiteY2" fmla="*/ 5713918 h 5713918"/>
              <a:gd name="connsiteX3" fmla="*/ 3806436 w 7518398"/>
              <a:gd name="connsiteY3" fmla="*/ 5713918 h 5713918"/>
              <a:gd name="connsiteX4" fmla="*/ 0 w 7518398"/>
              <a:gd name="connsiteY4" fmla="*/ 4479475 h 5713918"/>
              <a:gd name="connsiteX5" fmla="*/ 3702527 w 7518398"/>
              <a:gd name="connsiteY5" fmla="*/ 4479475 h 5713918"/>
              <a:gd name="connsiteX6" fmla="*/ 3702527 w 7518398"/>
              <a:gd name="connsiteY6" fmla="*/ 5713918 h 5713918"/>
              <a:gd name="connsiteX7" fmla="*/ 0 w 7518398"/>
              <a:gd name="connsiteY7" fmla="*/ 5713918 h 5713918"/>
              <a:gd name="connsiteX8" fmla="*/ 3806436 w 7518398"/>
              <a:gd name="connsiteY8" fmla="*/ 0 h 5713918"/>
              <a:gd name="connsiteX9" fmla="*/ 7518398 w 7518398"/>
              <a:gd name="connsiteY9" fmla="*/ 0 h 5713918"/>
              <a:gd name="connsiteX10" fmla="*/ 7518398 w 7518398"/>
              <a:gd name="connsiteY10" fmla="*/ 4379183 h 5713918"/>
              <a:gd name="connsiteX11" fmla="*/ 3806436 w 7518398"/>
              <a:gd name="connsiteY11" fmla="*/ 4379183 h 5713918"/>
              <a:gd name="connsiteX12" fmla="*/ 0 w 7518398"/>
              <a:gd name="connsiteY12" fmla="*/ 0 h 5713918"/>
              <a:gd name="connsiteX13" fmla="*/ 3702527 w 7518398"/>
              <a:gd name="connsiteY13" fmla="*/ 0 h 5713918"/>
              <a:gd name="connsiteX14" fmla="*/ 3702527 w 7518398"/>
              <a:gd name="connsiteY14" fmla="*/ 4379183 h 5713918"/>
              <a:gd name="connsiteX15" fmla="*/ 0 w 7518398"/>
              <a:gd name="connsiteY15" fmla="*/ 4379183 h 571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18398" h="5713918">
                <a:moveTo>
                  <a:pt x="3806436" y="4479475"/>
                </a:moveTo>
                <a:lnTo>
                  <a:pt x="7518398" y="4479475"/>
                </a:lnTo>
                <a:lnTo>
                  <a:pt x="7518398" y="5713918"/>
                </a:lnTo>
                <a:lnTo>
                  <a:pt x="3806436" y="5713918"/>
                </a:lnTo>
                <a:close/>
                <a:moveTo>
                  <a:pt x="0" y="4479475"/>
                </a:moveTo>
                <a:lnTo>
                  <a:pt x="3702527" y="4479475"/>
                </a:lnTo>
                <a:lnTo>
                  <a:pt x="3702527" y="5713918"/>
                </a:lnTo>
                <a:lnTo>
                  <a:pt x="0" y="5713918"/>
                </a:lnTo>
                <a:close/>
                <a:moveTo>
                  <a:pt x="3806436" y="0"/>
                </a:moveTo>
                <a:lnTo>
                  <a:pt x="7518398" y="0"/>
                </a:lnTo>
                <a:lnTo>
                  <a:pt x="7518398" y="4379183"/>
                </a:lnTo>
                <a:lnTo>
                  <a:pt x="3806436" y="4379183"/>
                </a:lnTo>
                <a:close/>
                <a:moveTo>
                  <a:pt x="0" y="0"/>
                </a:moveTo>
                <a:lnTo>
                  <a:pt x="3702527" y="0"/>
                </a:lnTo>
                <a:lnTo>
                  <a:pt x="3702527" y="4379183"/>
                </a:lnTo>
                <a:lnTo>
                  <a:pt x="0" y="43791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t">
            <a:noAutofit/>
          </a:bodyPr>
          <a:lstStyle/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1603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 (низ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78091"/>
            <a:ext cx="3729789" cy="3440485"/>
          </a:xfrm>
        </p:spPr>
        <p:txBody>
          <a:bodyPr tIns="182880" bIns="182880" rtlCol="0" anchor="ctr" anchorCtr="0">
            <a:noAutofit/>
          </a:bodyPr>
          <a:lstStyle/>
          <a:p>
            <a:pPr rtl="0"/>
            <a:r>
              <a:rPr lang="ru-RU" noProof="0" dirty="0"/>
              <a:t>Заголовок слайда</a:t>
            </a:r>
            <a:endParaRPr lang="ru-RU" noProof="0" dirty="0">
              <a:solidFill>
                <a:schemeClr val="tx2"/>
              </a:solidFill>
            </a:endParaRP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30F1D2B-CBE7-6279-2158-7A9F3B5D5C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7200" y="670560"/>
            <a:ext cx="11267440" cy="2139696"/>
          </a:xfrm>
          <a:custGeom>
            <a:avLst/>
            <a:gdLst>
              <a:gd name="connsiteX0" fmla="*/ 3783068 w 11267440"/>
              <a:gd name="connsiteY0" fmla="*/ 0 h 2139696"/>
              <a:gd name="connsiteX1" fmla="*/ 11267440 w 11267440"/>
              <a:gd name="connsiteY1" fmla="*/ 0 h 2139696"/>
              <a:gd name="connsiteX2" fmla="*/ 11267440 w 11267440"/>
              <a:gd name="connsiteY2" fmla="*/ 2139696 h 2139696"/>
              <a:gd name="connsiteX3" fmla="*/ 3783068 w 11267440"/>
              <a:gd name="connsiteY3" fmla="*/ 2139696 h 2139696"/>
              <a:gd name="connsiteX4" fmla="*/ 0 w 11267440"/>
              <a:gd name="connsiteY4" fmla="*/ 0 h 2139696"/>
              <a:gd name="connsiteX5" fmla="*/ 3677799 w 11267440"/>
              <a:gd name="connsiteY5" fmla="*/ 0 h 2139696"/>
              <a:gd name="connsiteX6" fmla="*/ 3677799 w 11267440"/>
              <a:gd name="connsiteY6" fmla="*/ 2139696 h 2139696"/>
              <a:gd name="connsiteX7" fmla="*/ 0 w 11267440"/>
              <a:gd name="connsiteY7" fmla="*/ 2139696 h 21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67440" h="2139696">
                <a:moveTo>
                  <a:pt x="3783068" y="0"/>
                </a:moveTo>
                <a:lnTo>
                  <a:pt x="11267440" y="0"/>
                </a:lnTo>
                <a:lnTo>
                  <a:pt x="11267440" y="2139696"/>
                </a:lnTo>
                <a:lnTo>
                  <a:pt x="3783068" y="2139696"/>
                </a:lnTo>
                <a:close/>
                <a:moveTo>
                  <a:pt x="0" y="0"/>
                </a:moveTo>
                <a:lnTo>
                  <a:pt x="3677799" y="0"/>
                </a:lnTo>
                <a:lnTo>
                  <a:pt x="3677799" y="2139696"/>
                </a:lnTo>
                <a:lnTo>
                  <a:pt x="0" y="21396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dirty="0"/>
              <a:t>Щелкните, чтобы добавить рисунок</a:t>
            </a:r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135EE74D-5A60-B83C-5C2D-7B6FEA778FC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05827" y="2878091"/>
            <a:ext cx="7418813" cy="3440485"/>
          </a:xfrm>
        </p:spPr>
        <p:txBody>
          <a:bodyPr rtlCol="0" anchor="ctr" anchorCtr="0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 rtl="0"/>
            <a:r>
              <a:rPr lang="ru-RU" noProof="0" dirty="0"/>
              <a:t>Текст слайда 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BCF1FAD-0BAD-2574-3352-B152DF76C1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C328E41-645E-D257-FFF3-93344A8E4FA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20ГГ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DEF9E45A-6561-C074-14CE-B3B63476D2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72130" y="6423914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18314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85720"/>
          </a:xfrm>
        </p:spPr>
        <p:txBody>
          <a:bodyPr rtlCol="0" anchor="b">
            <a:noAutofit/>
          </a:bodyPr>
          <a:lstStyle>
            <a:lvl1pPr algn="ctr">
              <a:defRPr sz="4000"/>
            </a:lvl1pPr>
          </a:lstStyle>
          <a:p>
            <a:pPr rtl="0"/>
            <a:r>
              <a:rPr lang="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052320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1725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одержимого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rtlCol="0"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 rtl="0"/>
            <a:r>
              <a:rPr lang="ru-RU" noProof="0" dirty="0"/>
              <a:t>Текст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 rtl="0"/>
            <a:r>
              <a:rPr lang="ru-RU" noProof="0" dirty="0"/>
              <a:t>Текст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20XX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6791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+ подзаголовок + рисунок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8219" y="741363"/>
            <a:ext cx="5626579" cy="1286219"/>
          </a:xfrm>
        </p:spPr>
        <p:txBody>
          <a:bodyPr rtlCol="0" anchor="b">
            <a:noAutofit/>
          </a:bodyPr>
          <a:lstStyle>
            <a:lvl1pPr algn="l">
              <a:defRPr sz="2800"/>
            </a:lvl1pPr>
          </a:lstStyle>
          <a:p>
            <a:pPr rtl="0"/>
            <a:endParaRPr lang="ru-RU" noProof="0" dirty="0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FCBE840D-FAED-31D9-AF31-112670D0FA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761684"/>
            <a:ext cx="5171440" cy="5662230"/>
          </a:xfrm>
          <a:custGeom>
            <a:avLst/>
            <a:gdLst>
              <a:gd name="connsiteX0" fmla="*/ 0 w 5171440"/>
              <a:gd name="connsiteY0" fmla="*/ 5056400 h 5662230"/>
              <a:gd name="connsiteX1" fmla="*/ 3685975 w 5171440"/>
              <a:gd name="connsiteY1" fmla="*/ 5056400 h 5662230"/>
              <a:gd name="connsiteX2" fmla="*/ 3685975 w 5171440"/>
              <a:gd name="connsiteY2" fmla="*/ 5662230 h 5662230"/>
              <a:gd name="connsiteX3" fmla="*/ 0 w 5171440"/>
              <a:gd name="connsiteY3" fmla="*/ 5662230 h 5662230"/>
              <a:gd name="connsiteX4" fmla="*/ 3789884 w 5171440"/>
              <a:gd name="connsiteY4" fmla="*/ 0 h 5662230"/>
              <a:gd name="connsiteX5" fmla="*/ 5171440 w 5171440"/>
              <a:gd name="connsiteY5" fmla="*/ 0 h 5662230"/>
              <a:gd name="connsiteX6" fmla="*/ 5171440 w 5171440"/>
              <a:gd name="connsiteY6" fmla="*/ 5662230 h 5662230"/>
              <a:gd name="connsiteX7" fmla="*/ 3789884 w 5171440"/>
              <a:gd name="connsiteY7" fmla="*/ 5662230 h 5662230"/>
              <a:gd name="connsiteX8" fmla="*/ 3789884 w 5171440"/>
              <a:gd name="connsiteY8" fmla="*/ 5056400 h 5662230"/>
              <a:gd name="connsiteX9" fmla="*/ 5168980 w 5171440"/>
              <a:gd name="connsiteY9" fmla="*/ 5056400 h 5662230"/>
              <a:gd name="connsiteX10" fmla="*/ 5168980 w 5171440"/>
              <a:gd name="connsiteY10" fmla="*/ 4956108 h 5662230"/>
              <a:gd name="connsiteX11" fmla="*/ 3789884 w 5171440"/>
              <a:gd name="connsiteY11" fmla="*/ 4956108 h 5662230"/>
              <a:gd name="connsiteX12" fmla="*/ 0 w 5171440"/>
              <a:gd name="connsiteY12" fmla="*/ 0 h 5662230"/>
              <a:gd name="connsiteX13" fmla="*/ 3685975 w 5171440"/>
              <a:gd name="connsiteY13" fmla="*/ 0 h 5662230"/>
              <a:gd name="connsiteX14" fmla="*/ 3685975 w 5171440"/>
              <a:gd name="connsiteY14" fmla="*/ 4956108 h 5662230"/>
              <a:gd name="connsiteX15" fmla="*/ 0 w 5171440"/>
              <a:gd name="connsiteY15" fmla="*/ 4956108 h 566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1440" h="5662230">
                <a:moveTo>
                  <a:pt x="0" y="5056400"/>
                </a:moveTo>
                <a:lnTo>
                  <a:pt x="3685975" y="5056400"/>
                </a:lnTo>
                <a:lnTo>
                  <a:pt x="3685975" y="5662230"/>
                </a:lnTo>
                <a:lnTo>
                  <a:pt x="0" y="5662230"/>
                </a:lnTo>
                <a:close/>
                <a:moveTo>
                  <a:pt x="3789884" y="0"/>
                </a:moveTo>
                <a:lnTo>
                  <a:pt x="5171440" y="0"/>
                </a:lnTo>
                <a:lnTo>
                  <a:pt x="5171440" y="5662230"/>
                </a:lnTo>
                <a:lnTo>
                  <a:pt x="3789884" y="5662230"/>
                </a:lnTo>
                <a:lnTo>
                  <a:pt x="3789884" y="5056400"/>
                </a:lnTo>
                <a:lnTo>
                  <a:pt x="5168980" y="5056400"/>
                </a:lnTo>
                <a:lnTo>
                  <a:pt x="5168980" y="4956108"/>
                </a:lnTo>
                <a:lnTo>
                  <a:pt x="3789884" y="4956108"/>
                </a:lnTo>
                <a:close/>
                <a:moveTo>
                  <a:pt x="0" y="0"/>
                </a:moveTo>
                <a:lnTo>
                  <a:pt x="3685975" y="0"/>
                </a:lnTo>
                <a:lnTo>
                  <a:pt x="3685975" y="4956108"/>
                </a:lnTo>
                <a:lnTo>
                  <a:pt x="0" y="495610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endParaRPr lang="ru-RU" noProof="0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1E22983C-26B8-DE15-E309-D0E93B8C699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06160" y="2235200"/>
            <a:ext cx="5628639" cy="4188713"/>
          </a:xfrm>
        </p:spPr>
        <p:txBody>
          <a:bodyPr rtlCol="0" anchor="t" anchorCtr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noProof="0" dirty="0"/>
              <a:t>Текст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20ГГ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89" y="6423914"/>
            <a:ext cx="1052510" cy="365125"/>
          </a:xfrm>
        </p:spPr>
        <p:txBody>
          <a:bodyPr rtlCol="0"/>
          <a:lstStyle/>
          <a:p>
            <a:pPr rtl="0"/>
            <a:fld id="{CBD12358-51D2-46B3-9BDE-DF29528B945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8416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одержимое +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725444"/>
            <a:ext cx="11277600" cy="1044253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" y="2245360"/>
            <a:ext cx="3342640" cy="3992880"/>
          </a:xfrm>
        </p:spPr>
        <p:txBody>
          <a:bodyPr rtlCol="0"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8" name="Таблица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36720" y="2236109"/>
            <a:ext cx="7498080" cy="4002131"/>
          </a:xfrm>
        </p:spPr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90" y="6423914"/>
            <a:ext cx="1052510" cy="365125"/>
          </a:xfrm>
        </p:spPr>
        <p:txBody>
          <a:bodyPr rtlCol="0"/>
          <a:lstStyle/>
          <a:p>
            <a:pPr rtl="0"/>
            <a:fld id="{CBD12358-51D2-46B3-9BDE-DF29528B945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9697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 dirty="0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"/>
              <a:t>20XX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5720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FE284FBA-8100-A68A-E505-8394037280E3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33D76077-2232-20C1-A39F-D53FF37F23AD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23E564DB-C879-75FB-127D-6BEDFDDFE5E9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2596683C-B322-4FC1-A3A3-337211F501AE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929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80" r:id="rId3"/>
    <p:sldLayoutId id="2147483797" r:id="rId4"/>
    <p:sldLayoutId id="2147483787" r:id="rId5"/>
    <p:sldLayoutId id="2147483793" r:id="rId6"/>
    <p:sldLayoutId id="2147483766" r:id="rId7"/>
    <p:sldLayoutId id="2147483792" r:id="rId8"/>
    <p:sldLayoutId id="2147483795" r:id="rId9"/>
    <p:sldLayoutId id="2147483798" r:id="rId10"/>
    <p:sldLayoutId id="2147483796" r:id="rId11"/>
    <p:sldLayoutId id="2147483779" r:id="rId12"/>
    <p:sldLayoutId id="2147483769" r:id="rId1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070901"/>
            <a:ext cx="11265407" cy="1499616"/>
          </a:xfrm>
        </p:spPr>
        <p:txBody>
          <a:bodyPr rtlCol="0"/>
          <a:lstStyle/>
          <a:p>
            <a:r>
              <a:rPr lang="ru-RU" dirty="0"/>
              <a:t>Обнаружение аномальной активности в сети на основе анализа статистических отклонений в работе системы</a:t>
            </a:r>
            <a:endParaRPr lang="ru" dirty="0"/>
          </a:p>
        </p:txBody>
      </p:sp>
      <p:sp>
        <p:nvSpPr>
          <p:cNvPr id="3" name="TextBox 2"/>
          <p:cNvSpPr txBox="1"/>
          <p:nvPr/>
        </p:nvSpPr>
        <p:spPr>
          <a:xfrm>
            <a:off x="8788498" y="5919397"/>
            <a:ext cx="352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 студент КБ-5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Сластухин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Антон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498" y="2883300"/>
            <a:ext cx="2934109" cy="2724530"/>
          </a:xfrm>
          <a:prstGeom prst="rect">
            <a:avLst/>
          </a:prstGeom>
        </p:spPr>
      </p:pic>
      <p:pic>
        <p:nvPicPr>
          <p:cNvPr id="9" name="Picture 8" descr="Анализ сетевого трафика: методы и инструмент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45" y="2883300"/>
            <a:ext cx="8081676" cy="354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1349828" y="1119050"/>
            <a:ext cx="9805852" cy="505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2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903843E-1FAB-AFBB-BDC9-440FCC8CF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9491"/>
            <a:ext cx="9144000" cy="981891"/>
          </a:xfrm>
          <a:noFill/>
        </p:spPr>
        <p:txBody>
          <a:bodyPr rtlCol="0"/>
          <a:lstStyle/>
          <a:p>
            <a:r>
              <a:rPr lang="ru" dirty="0" smtClean="0">
                <a:solidFill>
                  <a:schemeClr val="accent1"/>
                </a:solidFill>
              </a:rPr>
              <a:t>Вопросы исключённые из доклада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6" name="Объект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 txBox="1">
            <a:spLocks/>
          </p:cNvSpPr>
          <p:nvPr/>
        </p:nvSpPr>
        <p:spPr>
          <a:xfrm>
            <a:off x="531224" y="2490652"/>
            <a:ext cx="5991496" cy="30479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" dirty="0" smtClean="0"/>
              <a:t>Как может быть устроен анализатор? (на примере аналича числовых значений или строковых)</a:t>
            </a:r>
          </a:p>
          <a:p>
            <a:r>
              <a:rPr lang="ru" dirty="0" smtClean="0"/>
              <a:t>Как происходит автоматический подбор весов для анализаторов в процессе обучения?</a:t>
            </a:r>
          </a:p>
          <a:p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29893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903843E-1FAB-AFBB-BDC9-440FCC8CF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166" y="620485"/>
            <a:ext cx="9144000" cy="981891"/>
          </a:xfrm>
          <a:noFill/>
        </p:spPr>
        <p:txBody>
          <a:bodyPr rtlCol="0"/>
          <a:lstStyle/>
          <a:p>
            <a:r>
              <a:rPr lang="en-US" dirty="0" err="1" smtClean="0">
                <a:solidFill>
                  <a:schemeClr val="accent1"/>
                </a:solidFill>
              </a:rPr>
              <a:t>DataSet</a:t>
            </a:r>
            <a:r>
              <a:rPr lang="en-US" dirty="0" smtClean="0">
                <a:solidFill>
                  <a:schemeClr val="accent1"/>
                </a:solidFill>
              </a:rPr>
              <a:t> TELECOMX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6" name="Объект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 txBox="1">
            <a:spLocks/>
          </p:cNvSpPr>
          <p:nvPr/>
        </p:nvSpPr>
        <p:spPr>
          <a:xfrm>
            <a:off x="478972" y="1612728"/>
            <a:ext cx="11164388" cy="2360024"/>
          </a:xfrm>
          <a:prstGeom prst="rect">
            <a:avLst/>
          </a:prstGeom>
        </p:spPr>
        <p:txBody>
          <a:bodyPr rtlCol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«С линейного оборудования узлов связи раз в какое-то время (например, раз в 10 минут) снимаются </a:t>
            </a:r>
            <a:r>
              <a:rPr lang="ru-RU" dirty="0" err="1"/>
              <a:t>логи</a:t>
            </a:r>
            <a:r>
              <a:rPr lang="ru-RU" dirty="0"/>
              <a:t>, содержащие информацию об </a:t>
            </a:r>
            <a:r>
              <a:rPr lang="ru-RU" dirty="0" err="1"/>
              <a:t>интернет-соединении</a:t>
            </a:r>
            <a:r>
              <a:rPr lang="ru-RU" dirty="0"/>
              <a:t> абонентов, как то номер сеанса связи, дата начала, конца и его продолжительность, а также номер абонента и количество скачанного и переданного им трафика. </a:t>
            </a:r>
          </a:p>
          <a:p>
            <a:r>
              <a:rPr lang="ru-RU" dirty="0"/>
              <a:t>Когда данные прилетали на хранилище, они обрабатывались аналитическим </a:t>
            </a:r>
            <a:r>
              <a:rPr lang="ru-RU" dirty="0" err="1"/>
              <a:t>пайплайном</a:t>
            </a:r>
            <a:r>
              <a:rPr lang="ru-RU" dirty="0"/>
              <a:t> для </a:t>
            </a:r>
            <a:r>
              <a:rPr lang="ru-RU" b="1" dirty="0"/>
              <a:t>выявления аномалий потребления трафика</a:t>
            </a:r>
            <a:r>
              <a:rPr lang="ru-RU" dirty="0"/>
              <a:t> абонентами за последнее время. В частности, если характер потребления трафика кардинально </a:t>
            </a:r>
            <a:r>
              <a:rPr lang="ru-RU" dirty="0" smtClean="0"/>
              <a:t>изменился</a:t>
            </a:r>
            <a:r>
              <a:rPr lang="en-US" dirty="0" smtClean="0"/>
              <a:t>, </a:t>
            </a:r>
            <a:r>
              <a:rPr lang="ru-RU" dirty="0" smtClean="0"/>
              <a:t>то </a:t>
            </a:r>
            <a:r>
              <a:rPr lang="ru-RU" dirty="0"/>
              <a:t>есть подозрение на то, что оборудование абонента взломано и превратилось, например, в узел DDOS-сети или в </a:t>
            </a:r>
            <a:r>
              <a:rPr lang="ru-RU" dirty="0" smtClean="0"/>
              <a:t>спам-сервер</a:t>
            </a:r>
            <a:r>
              <a:rPr lang="en-US" dirty="0"/>
              <a:t>.</a:t>
            </a:r>
            <a:endParaRPr lang="ru" dirty="0"/>
          </a:p>
        </p:txBody>
      </p:sp>
      <p:pic>
        <p:nvPicPr>
          <p:cNvPr id="7170" name="Picture 2" descr="https://habrastorage.org/r/w1560/getpro/habr/upload_files/8f6/ed0/cef/8f6ed0cefc03cde7c0a4a36391e7a88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110" y="4129088"/>
            <a:ext cx="4048462" cy="231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 txBox="1">
            <a:spLocks/>
          </p:cNvSpPr>
          <p:nvPr/>
        </p:nvSpPr>
        <p:spPr>
          <a:xfrm>
            <a:off x="757647" y="4267201"/>
            <a:ext cx="6444341" cy="2090056"/>
          </a:xfrm>
          <a:prstGeom prst="rect">
            <a:avLst/>
          </a:prstGeom>
        </p:spPr>
        <p:txBody>
          <a:bodyPr rtlCol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Telecom10k — телеком-компания с 10 000 абонентов, 1 млн записей, 51 Мб данных.</a:t>
            </a:r>
          </a:p>
          <a:p>
            <a:r>
              <a:rPr lang="ru-RU" dirty="0"/>
              <a:t>Telecom100k — телеком-компания с 100 000 абонентов, 11 млн записей, 688 Мб данных.</a:t>
            </a:r>
          </a:p>
          <a:p>
            <a:r>
              <a:rPr lang="ru-RU" dirty="0"/>
              <a:t>Telecom1000k — телеком-компания с 1 000 000 абонентов, 117 млн записей, 7,2 Гб данных.</a:t>
            </a:r>
          </a:p>
          <a:p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736932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3"/>
          <a:stretch>
            <a:fillRect/>
          </a:stretch>
        </p:blipFill>
        <p:spPr>
          <a:xfrm>
            <a:off x="5991498" y="722902"/>
            <a:ext cx="5281931" cy="5503726"/>
          </a:xfrm>
          <a:prstGeom prst="rect">
            <a:avLst/>
          </a:prstGeom>
        </p:spPr>
      </p:pic>
      <p:sp>
        <p:nvSpPr>
          <p:cNvPr id="6" name="Объект 33">
            <a:extLst>
              <a:ext uri="{FF2B5EF4-FFF2-40B4-BE49-F238E27FC236}">
                <a16:creationId xmlns:a16="http://schemas.microsoft.com/office/drawing/2014/main" id="{C69167C3-302B-24DE-9CF7-D85D5D5DD20A}"/>
              </a:ext>
            </a:extLst>
          </p:cNvPr>
          <p:cNvSpPr txBox="1">
            <a:spLocks/>
          </p:cNvSpPr>
          <p:nvPr/>
        </p:nvSpPr>
        <p:spPr>
          <a:xfrm>
            <a:off x="457200" y="2187362"/>
            <a:ext cx="3657600" cy="3633047"/>
          </a:xfrm>
          <a:prstGeom prst="rect">
            <a:avLst/>
          </a:prstGeom>
        </p:spPr>
        <p:txBody>
          <a:bodyPr rtlCol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" dirty="0" smtClean="0"/>
          </a:p>
          <a:p>
            <a:endParaRPr lang="en-US" dirty="0"/>
          </a:p>
        </p:txBody>
      </p:sp>
      <p:sp>
        <p:nvSpPr>
          <p:cNvPr id="7" name="Заголовок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 txBox="1">
            <a:spLocks/>
          </p:cNvSpPr>
          <p:nvPr/>
        </p:nvSpPr>
        <p:spPr>
          <a:xfrm>
            <a:off x="335280" y="722902"/>
            <a:ext cx="5299166" cy="13672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 smtClean="0"/>
              <a:t>Подход 1</a:t>
            </a:r>
            <a:endParaRPr lang="ru" sz="2800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7C987B03-58AE-7E8A-A1C7-83569FBBCD1F}"/>
              </a:ext>
            </a:extLst>
          </p:cNvPr>
          <p:cNvSpPr txBox="1">
            <a:spLocks/>
          </p:cNvSpPr>
          <p:nvPr/>
        </p:nvSpPr>
        <p:spPr>
          <a:xfrm>
            <a:off x="457200" y="2445536"/>
            <a:ext cx="5355772" cy="3633047"/>
          </a:xfrm>
          <a:prstGeom prst="rect">
            <a:avLst/>
          </a:prstGeom>
          <a:noFill/>
        </p:spPr>
        <p:txBody>
          <a:bodyPr rtlCol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" dirty="0" smtClean="0"/>
              <a:t>В обучении используется весь </a:t>
            </a:r>
            <a:r>
              <a:rPr lang="en-US" dirty="0" err="1" smtClean="0"/>
              <a:t>DataSet</a:t>
            </a:r>
            <a:r>
              <a:rPr lang="en-US" dirty="0" smtClean="0"/>
              <a:t> </a:t>
            </a:r>
            <a:r>
              <a:rPr lang="ru-RU" dirty="0" smtClean="0"/>
              <a:t>за исключением «странных» значений</a:t>
            </a:r>
          </a:p>
          <a:p>
            <a:r>
              <a:rPr lang="ru-RU" dirty="0" smtClean="0"/>
              <a:t>Плюсы:</a:t>
            </a:r>
          </a:p>
          <a:p>
            <a:pPr marL="0" indent="0">
              <a:buNone/>
            </a:pPr>
            <a:r>
              <a:rPr lang="ru-RU" dirty="0" smtClean="0"/>
              <a:t>+ выявляет характерные особенности активности</a:t>
            </a:r>
          </a:p>
          <a:p>
            <a:pPr marL="0" indent="0">
              <a:buNone/>
            </a:pPr>
            <a:r>
              <a:rPr lang="ru-RU" dirty="0" smtClean="0"/>
              <a:t>+ требуется меньше данных</a:t>
            </a:r>
          </a:p>
          <a:p>
            <a:pPr marL="0" indent="0">
              <a:buNone/>
            </a:pPr>
            <a:r>
              <a:rPr lang="ru-RU" dirty="0" smtClean="0"/>
              <a:t>+ не требует удаления прошлых аномалий</a:t>
            </a:r>
          </a:p>
          <a:p>
            <a:r>
              <a:rPr lang="ru-RU" dirty="0" smtClean="0"/>
              <a:t>Минусы: </a:t>
            </a:r>
          </a:p>
          <a:p>
            <a:pPr marL="0" indent="0">
              <a:buNone/>
            </a:pPr>
            <a:r>
              <a:rPr lang="ru-RU" dirty="0" smtClean="0"/>
              <a:t>- удаление «странных» данных, потеря точности портрета</a:t>
            </a:r>
          </a:p>
          <a:p>
            <a:pPr marL="0" indent="0">
              <a:buNone/>
            </a:pP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386763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0880"/>
            <a:ext cx="11267440" cy="1143000"/>
          </a:xfrm>
        </p:spPr>
        <p:txBody>
          <a:bodyPr rtlCol="0"/>
          <a:lstStyle/>
          <a:p>
            <a:pPr rtl="0"/>
            <a:r>
              <a:rPr lang="ru" dirty="0"/>
              <a:t>Эффективные методы презентации</a:t>
            </a:r>
          </a:p>
        </p:txBody>
      </p:sp>
      <p:sp>
        <p:nvSpPr>
          <p:cNvPr id="34" name="Объект 33">
            <a:extLst>
              <a:ext uri="{FF2B5EF4-FFF2-40B4-BE49-F238E27FC236}">
                <a16:creationId xmlns:a16="http://schemas.microsoft.com/office/drawing/2014/main" id="{C69167C3-302B-24DE-9CF7-D85D5D5DD20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2187362"/>
            <a:ext cx="3657600" cy="3633047"/>
          </a:xfrm>
        </p:spPr>
        <p:txBody>
          <a:bodyPr rtlCol="0">
            <a:normAutofit/>
          </a:bodyPr>
          <a:lstStyle/>
          <a:p>
            <a:pPr rtl="0"/>
            <a:r>
              <a:rPr lang="ru" dirty="0"/>
              <a:t>Это мощный инструмент для выступлений перед слушателями. Он позволяет менять интонацию, тон и громкость, чтобы выразить чувства, подчеркнуть определенные моменты и удерживать интерес аудитории. </a:t>
            </a:r>
          </a:p>
          <a:p>
            <a:pPr rtl="0"/>
            <a:r>
              <a:rPr lang="ru" dirty="0"/>
              <a:t>Вариации интонации</a:t>
            </a:r>
          </a:p>
          <a:p>
            <a:pPr rtl="0"/>
            <a:r>
              <a:rPr lang="ru" dirty="0"/>
              <a:t>Вариации тона</a:t>
            </a:r>
          </a:p>
          <a:p>
            <a:pPr rtl="0"/>
            <a:r>
              <a:rPr lang="ru" dirty="0"/>
              <a:t>Управление громкостью</a:t>
            </a:r>
          </a:p>
          <a:p>
            <a:pPr rtl="0"/>
            <a:endParaRPr lang="en-US" dirty="0"/>
          </a:p>
        </p:txBody>
      </p:sp>
      <p:sp>
        <p:nvSpPr>
          <p:cNvPr id="20" name="Объект 3">
            <a:extLst>
              <a:ext uri="{FF2B5EF4-FFF2-40B4-BE49-F238E27FC236}">
                <a16:creationId xmlns:a16="http://schemas.microsoft.com/office/drawing/2014/main" id="{7C987B03-58AE-7E8A-A1C7-83569FBBC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2438" y="2187361"/>
            <a:ext cx="4990872" cy="3633047"/>
          </a:xfrm>
          <a:noFill/>
        </p:spPr>
        <p:txBody>
          <a:bodyPr rtlCol="0">
            <a:normAutofit/>
          </a:bodyPr>
          <a:lstStyle/>
          <a:p>
            <a:pPr rtl="0"/>
            <a:r>
              <a:rPr lang="ru" dirty="0"/>
              <a:t>Эффективный язык тела улучшает ваше сообщение, делая его более эффектным и запоминающимся.</a:t>
            </a:r>
          </a:p>
          <a:p>
            <a:pPr lvl="1" rtl="0"/>
            <a:r>
              <a:rPr lang="ru" dirty="0"/>
              <a:t>Осмысленный зрительный контакт</a:t>
            </a:r>
          </a:p>
          <a:p>
            <a:pPr lvl="1" rtl="0"/>
            <a:r>
              <a:rPr lang="ru" dirty="0"/>
              <a:t>Целенаправленные жесты</a:t>
            </a:r>
          </a:p>
          <a:p>
            <a:pPr lvl="1" rtl="0"/>
            <a:r>
              <a:rPr lang="ru" dirty="0"/>
              <a:t>Хорошая осанка</a:t>
            </a:r>
          </a:p>
          <a:p>
            <a:pPr lvl="1" rtl="0"/>
            <a:r>
              <a:rPr lang="ru" dirty="0"/>
              <a:t>Управление выражением лица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EBA544F6-BF8C-2C87-3906-146BEDB4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0880"/>
            <a:ext cx="11267440" cy="1143000"/>
          </a:xfrm>
        </p:spPr>
        <p:txBody>
          <a:bodyPr rtlCol="0"/>
          <a:lstStyle/>
          <a:p>
            <a:pPr rtl="0"/>
            <a:r>
              <a:rPr lang="ru"/>
              <a:t>Навигация по сеансам вопросов и ответов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2187362"/>
            <a:ext cx="3657600" cy="3633047"/>
          </a:xfrm>
          <a:noFill/>
        </p:spPr>
        <p:txBody>
          <a:bodyPr rtlCol="0">
            <a:normAutofit/>
          </a:bodyPr>
          <a:lstStyle/>
          <a:p>
            <a:pPr rtl="0"/>
            <a:r>
              <a:rPr lang="ru"/>
              <a:t>Заранее изучите материал</a:t>
            </a:r>
          </a:p>
          <a:p>
            <a:pPr rtl="0"/>
            <a:r>
              <a:rPr lang="ru"/>
              <a:t>Заранее подготовьтесь к распространенным вопросам</a:t>
            </a:r>
          </a:p>
          <a:p>
            <a:pPr rtl="0"/>
            <a:r>
              <a:rPr lang="ru"/>
              <a:t>Отрепетируйте ответы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2437" y="2187361"/>
            <a:ext cx="7442203" cy="3633047"/>
          </a:xfrm>
          <a:noFill/>
        </p:spPr>
        <p:txBody>
          <a:bodyPr rtlCol="0">
            <a:normAutofit/>
          </a:bodyPr>
          <a:lstStyle/>
          <a:p>
            <a:pPr rtl="0"/>
            <a:r>
              <a:rPr lang="ru"/>
              <a:t>При ответах на вопросы очень важно сохранять самообладание, чтобы выглядеть уверенно и авторитетно. Здесь могут помочь следующие приемы:</a:t>
            </a:r>
          </a:p>
          <a:p>
            <a:pPr lvl="1" rtl="0"/>
            <a:r>
              <a:rPr lang="ru"/>
              <a:t>Сохраняйте спокойствие</a:t>
            </a:r>
          </a:p>
          <a:p>
            <a:pPr lvl="1" rtl="0"/>
            <a:r>
              <a:rPr lang="ru"/>
              <a:t>Активно слушайте</a:t>
            </a:r>
          </a:p>
          <a:p>
            <a:pPr lvl="1" rtl="0"/>
            <a:r>
              <a:rPr lang="ru"/>
              <a:t>Сделайте паузу на обдумывание</a:t>
            </a:r>
          </a:p>
          <a:p>
            <a:pPr lvl="1" rtl="0"/>
            <a:r>
              <a:rPr lang="ru"/>
              <a:t>Поддерживайте зрительный контакт</a:t>
            </a:r>
          </a:p>
        </p:txBody>
      </p:sp>
    </p:spTree>
    <p:extLst>
      <p:ext uri="{BB962C8B-B14F-4D97-AF65-F5344CB8AC3E}">
        <p14:creationId xmlns:p14="http://schemas.microsoft.com/office/powerpoint/2010/main" val="267690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25">
            <a:extLst>
              <a:ext uri="{FF2B5EF4-FFF2-40B4-BE49-F238E27FC236}">
                <a16:creationId xmlns:a16="http://schemas.microsoft.com/office/drawing/2014/main" id="{D715DBBC-70C2-E94B-9B03-12910F0B5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8219" y="741363"/>
            <a:ext cx="5626579" cy="1286219"/>
          </a:xfrm>
        </p:spPr>
        <p:txBody>
          <a:bodyPr rtlCol="0"/>
          <a:lstStyle/>
          <a:p>
            <a:pPr rtl="0"/>
            <a:r>
              <a:rPr lang="ru"/>
              <a:t>Влияние оратора</a:t>
            </a:r>
          </a:p>
        </p:txBody>
      </p:sp>
      <p:pic>
        <p:nvPicPr>
          <p:cNvPr id="21" name="Рисунок 20" descr="Два человека улыбаются и держат кофе">
            <a:extLst>
              <a:ext uri="{FF2B5EF4-FFF2-40B4-BE49-F238E27FC236}">
                <a16:creationId xmlns:a16="http://schemas.microsoft.com/office/drawing/2014/main" id="{75E7485A-FBCC-4222-2274-2B2A0804BC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8" r="38"/>
          <a:stretch/>
        </p:blipFill>
        <p:spPr>
          <a:xfrm>
            <a:off x="457200" y="761684"/>
            <a:ext cx="5171440" cy="5662230"/>
          </a:xfrm>
        </p:spPr>
      </p:pic>
      <p:sp>
        <p:nvSpPr>
          <p:cNvPr id="33" name="Объект 32">
            <a:extLst>
              <a:ext uri="{FF2B5EF4-FFF2-40B4-BE49-F238E27FC236}">
                <a16:creationId xmlns:a16="http://schemas.microsoft.com/office/drawing/2014/main" id="{D3AEB1C4-FB60-9B8E-5A02-0BCD2B6E5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160" y="2235200"/>
            <a:ext cx="5628639" cy="4188713"/>
          </a:xfrm>
        </p:spPr>
        <p:txBody>
          <a:bodyPr rtlCol="0"/>
          <a:lstStyle/>
          <a:p>
            <a:pPr rtl="0"/>
            <a:r>
              <a:rPr lang="ru"/>
              <a:t>Ваша способность эффективно общаться оставит у слушателей неизгладимое впечатление</a:t>
            </a:r>
          </a:p>
          <a:p>
            <a:pPr rtl="0"/>
            <a:r>
              <a:rPr lang="ru"/>
              <a:t>Эффективное общение не ограничивается собственно выступлением. Оно должно вступать в резонанс с личным опытом, ценностями и чувствами слушателей </a:t>
            </a: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42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6A93E959-E68D-08C8-9C1E-5A318B3EF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725444"/>
            <a:ext cx="11277600" cy="1044253"/>
          </a:xfrm>
        </p:spPr>
        <p:txBody>
          <a:bodyPr rtlCol="0"/>
          <a:lstStyle/>
          <a:p>
            <a:pPr rtl="0"/>
            <a:r>
              <a:rPr lang="ru"/>
              <a:t>Энергичное выступление</a:t>
            </a:r>
          </a:p>
        </p:txBody>
      </p:sp>
      <p:sp>
        <p:nvSpPr>
          <p:cNvPr id="24" name="Объект 23">
            <a:extLst>
              <a:ext uri="{FF2B5EF4-FFF2-40B4-BE49-F238E27FC236}">
                <a16:creationId xmlns:a16="http://schemas.microsoft.com/office/drawing/2014/main" id="{4C1675C6-9CE1-3D87-365F-B3DB1F59C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45360"/>
            <a:ext cx="3342640" cy="3992880"/>
          </a:xfrm>
        </p:spPr>
        <p:txBody>
          <a:bodyPr rtlCol="0"/>
          <a:lstStyle/>
          <a:p>
            <a:pPr rtl="0"/>
            <a:r>
              <a:rPr lang="ru"/>
              <a:t>Узнайте, как выступать энергично, чтобы оставить неизгладимое впечатление</a:t>
            </a:r>
          </a:p>
          <a:p>
            <a:pPr rtl="0"/>
            <a:r>
              <a:rPr lang="ru"/>
              <a:t>Одна из целей эффективного общения — мотивировать слушателей</a:t>
            </a:r>
          </a:p>
        </p:txBody>
      </p:sp>
      <p:graphicFrame>
        <p:nvGraphicFramePr>
          <p:cNvPr id="17" name="Таблица 3">
            <a:extLst>
              <a:ext uri="{FF2B5EF4-FFF2-40B4-BE49-F238E27FC236}">
                <a16:creationId xmlns:a16="http://schemas.microsoft.com/office/drawing/2014/main" id="{8A222178-BDA0-1F26-F788-4610ADCDC64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332229492"/>
              </p:ext>
            </p:extLst>
          </p:nvPr>
        </p:nvGraphicFramePr>
        <p:xfrm>
          <a:off x="4237038" y="2236788"/>
          <a:ext cx="7493924" cy="426007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73481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1966082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178088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873481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87612"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Фактор влияния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Измерение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Целевое значение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Достигнуто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76398">
                <a:tc>
                  <a:txBody>
                    <a:bodyPr/>
                    <a:lstStyle/>
                    <a:p>
                      <a:pPr algn="ctr" rtl="0"/>
                      <a:r>
                        <a:rPr lang="ru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Взаимодействие с аудиторией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Процент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76398"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Усвоение знаний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Процент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76398"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Опросы после презентации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Средняя оценка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76398">
                <a:tc>
                  <a:txBody>
                    <a:bodyPr/>
                    <a:lstStyle/>
                    <a:p>
                      <a:pPr algn="ctr" rtl="0"/>
                      <a:r>
                        <a:rPr lang="ru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Доля тех, кто вас рекомендует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Процент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76398">
                <a:tc>
                  <a:txBody>
                    <a:bodyPr/>
                    <a:lstStyle/>
                    <a:p>
                      <a:pPr algn="ctr" rtl="0"/>
                      <a:r>
                        <a:rPr lang="ru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Возможности совместной работы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Количество возможностей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332C6-AEE4-A451-A3C8-7C2C8E2A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0880"/>
            <a:ext cx="11267440" cy="1143000"/>
          </a:xfrm>
        </p:spPr>
        <p:txBody>
          <a:bodyPr rtlCol="0"/>
          <a:lstStyle/>
          <a:p>
            <a:pPr rtl="0"/>
            <a:r>
              <a:rPr lang="ru"/>
              <a:t>Итоговые советы и рекомендации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8443D9-BCAD-2F33-9DE7-54605EFCC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318490"/>
            <a:ext cx="7371083" cy="3633047"/>
          </a:xfrm>
        </p:spPr>
        <p:txBody>
          <a:bodyPr rtlCol="0"/>
          <a:lstStyle/>
          <a:p>
            <a:pPr rtl="0"/>
            <a:r>
              <a:rPr lang="ru"/>
              <a:t>Постоянно репетируйте</a:t>
            </a:r>
          </a:p>
          <a:p>
            <a:pPr lvl="1" rtl="0"/>
            <a:r>
              <a:rPr lang="ru"/>
              <a:t>Укрепляйте знакомство с предметом</a:t>
            </a:r>
          </a:p>
          <a:p>
            <a:pPr rtl="0"/>
            <a:r>
              <a:rPr lang="ru"/>
              <a:t>Работайте над своим искусством оратора</a:t>
            </a:r>
          </a:p>
          <a:p>
            <a:pPr lvl="1" rtl="0"/>
            <a:r>
              <a:rPr lang="ru"/>
              <a:t>Темп, тон и ударение</a:t>
            </a:r>
          </a:p>
          <a:p>
            <a:pPr rtl="0"/>
            <a:r>
              <a:rPr lang="ru"/>
              <a:t>Темп и переход от одного слайда к другому</a:t>
            </a:r>
          </a:p>
          <a:p>
            <a:pPr lvl="1" rtl="0"/>
            <a:r>
              <a:rPr lang="ru"/>
              <a:t>Стремитесь к беспроблемным, профессиональным выступлениям</a:t>
            </a:r>
          </a:p>
          <a:p>
            <a:pPr rtl="0"/>
            <a:r>
              <a:rPr lang="ru"/>
              <a:t>Практикуйтесь перед слушателями</a:t>
            </a:r>
          </a:p>
          <a:p>
            <a:pPr lvl="1" rtl="0"/>
            <a:r>
              <a:rPr lang="ru"/>
              <a:t>Попросите коллег послушать вас и оценить выступление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1D2219-E3DF-929F-48CC-5C470A21A17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93378" y="2318490"/>
            <a:ext cx="3731262" cy="3633047"/>
          </a:xfrm>
        </p:spPr>
        <p:txBody>
          <a:bodyPr rtlCol="0"/>
          <a:lstStyle/>
          <a:p>
            <a:pPr rtl="0"/>
            <a:r>
              <a:rPr lang="ru"/>
              <a:t>Ищите обратную связь</a:t>
            </a:r>
          </a:p>
          <a:p>
            <a:pPr rtl="0"/>
            <a:r>
              <a:rPr lang="ru"/>
              <a:t>Обдумывайте результаты</a:t>
            </a:r>
          </a:p>
          <a:p>
            <a:pPr rtl="0"/>
            <a:r>
              <a:rPr lang="ru"/>
              <a:t>Изучайте новые методы</a:t>
            </a:r>
          </a:p>
          <a:p>
            <a:pPr rtl="0"/>
            <a:r>
              <a:rPr lang="ru"/>
              <a:t>Поставьте личные цели</a:t>
            </a:r>
          </a:p>
          <a:p>
            <a:pPr rtl="0"/>
            <a:r>
              <a:rPr lang="ru"/>
              <a:t>Повторяйте и приспосабливайтесь</a:t>
            </a:r>
          </a:p>
        </p:txBody>
      </p:sp>
    </p:spTree>
    <p:extLst>
      <p:ext uri="{BB962C8B-B14F-4D97-AF65-F5344CB8AC3E}">
        <p14:creationId xmlns:p14="http://schemas.microsoft.com/office/powerpoint/2010/main" val="370479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2D7F0B11-5AF3-1D12-4201-C1E09DF7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05124"/>
            <a:ext cx="11272649" cy="1062716"/>
          </a:xfrm>
        </p:spPr>
        <p:txBody>
          <a:bodyPr rtlCol="0"/>
          <a:lstStyle/>
          <a:p>
            <a:pPr rtl="0"/>
            <a:r>
              <a:rPr lang="ru"/>
              <a:t>Показатели взаимодействия слушателей с выступающим</a:t>
            </a:r>
          </a:p>
        </p:txBody>
      </p:sp>
      <p:graphicFrame>
        <p:nvGraphicFramePr>
          <p:cNvPr id="12" name="Местозаполнитель таблицы 3">
            <a:extLst>
              <a:ext uri="{FF2B5EF4-FFF2-40B4-BE49-F238E27FC236}">
                <a16:creationId xmlns:a16="http://schemas.microsoft.com/office/drawing/2014/main" id="{EF0D1DE7-CAB7-B879-750A-7167B6155FF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345952988"/>
              </p:ext>
            </p:extLst>
          </p:nvPr>
        </p:nvGraphicFramePr>
        <p:xfrm>
          <a:off x="457200" y="2235200"/>
          <a:ext cx="11301156" cy="396960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002874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647704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825289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825289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61601"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Фактор влияния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Измерение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Целевое значение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Достигнуто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61601">
                <a:tc>
                  <a:txBody>
                    <a:bodyPr/>
                    <a:lstStyle/>
                    <a:p>
                      <a:pPr algn="ctr" rtl="0"/>
                      <a:r>
                        <a:rPr lang="ru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Взаимодействие с аудиторией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Процент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61601"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Усвоение знаний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Процент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61601">
                <a:tc>
                  <a:txBody>
                    <a:bodyPr/>
                    <a:lstStyle/>
                    <a:p>
                      <a:pPr algn="ctr" rtl="0"/>
                      <a:r>
                        <a:rPr lang="ru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Опросы после презентации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Средняя оценка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61601">
                <a:tc>
                  <a:txBody>
                    <a:bodyPr/>
                    <a:lstStyle/>
                    <a:p>
                      <a:pPr algn="ctr" rtl="0"/>
                      <a:r>
                        <a:rPr lang="ru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Доля тех, кто вас рекомендует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Процент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61601">
                <a:tc>
                  <a:txBody>
                    <a:bodyPr/>
                    <a:lstStyle/>
                    <a:p>
                      <a:pPr algn="ctr" rtl="0"/>
                      <a:r>
                        <a:rPr lang="ru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Возможности совместной работы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Количество возможностей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 rtlCol="0"/>
          <a:lstStyle/>
          <a:p>
            <a:pPr rtl="0"/>
            <a:r>
              <a:rPr lang="ru" dirty="0" smtClean="0"/>
              <a:t>План</a:t>
            </a:r>
            <a:r>
              <a:rPr lang="ru" dirty="0"/>
              <a:t>	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1" y="2862470"/>
            <a:ext cx="3657600" cy="3510898"/>
          </a:xfrm>
        </p:spPr>
        <p:txBody>
          <a:bodyPr rtlCol="0"/>
          <a:lstStyle/>
          <a:p>
            <a:pPr rtl="0"/>
            <a:r>
              <a:rPr lang="ru" dirty="0" smtClean="0">
                <a:solidFill>
                  <a:schemeClr val="accent5">
                    <a:lumMod val="50000"/>
                  </a:schemeClr>
                </a:solidFill>
              </a:rPr>
              <a:t>1.Неизменной природы атак</a:t>
            </a:r>
            <a:endParaRPr lang="ru" dirty="0">
              <a:solidFill>
                <a:schemeClr val="accent5">
                  <a:lumMod val="50000"/>
                </a:schemeClr>
              </a:solidFill>
            </a:endParaRPr>
          </a:p>
          <a:p>
            <a:pPr rtl="0"/>
            <a:r>
              <a:rPr lang="ru" dirty="0" smtClean="0">
                <a:solidFill>
                  <a:schemeClr val="accent5">
                    <a:lumMod val="50000"/>
                  </a:schemeClr>
                </a:solidFill>
              </a:rPr>
              <a:t>2.Статический анализ</a:t>
            </a:r>
            <a:endParaRPr lang="ru" dirty="0">
              <a:solidFill>
                <a:schemeClr val="accent5">
                  <a:lumMod val="50000"/>
                </a:schemeClr>
              </a:solidFill>
            </a:endParaRPr>
          </a:p>
          <a:p>
            <a:pPr rtl="0"/>
            <a:r>
              <a:rPr lang="ru" dirty="0" smtClean="0">
                <a:solidFill>
                  <a:schemeClr val="accent5">
                    <a:lumMod val="50000"/>
                  </a:schemeClr>
                </a:solidFill>
              </a:rPr>
              <a:t>3.Статистический анализ</a:t>
            </a:r>
            <a:endParaRPr lang="ru" dirty="0">
              <a:solidFill>
                <a:schemeClr val="accent5">
                  <a:lumMod val="50000"/>
                </a:schemeClr>
              </a:solidFill>
            </a:endParaRPr>
          </a:p>
          <a:p>
            <a:pPr rtl="0"/>
            <a:r>
              <a:rPr lang="ru" dirty="0" smtClean="0">
                <a:solidFill>
                  <a:schemeClr val="accent1"/>
                </a:solidFill>
              </a:rPr>
              <a:t>4.Портрет активности</a:t>
            </a:r>
          </a:p>
          <a:p>
            <a:pPr rtl="0"/>
            <a:r>
              <a:rPr lang="ru" dirty="0" smtClean="0">
                <a:solidFill>
                  <a:schemeClr val="accent1"/>
                </a:solidFill>
              </a:rPr>
              <a:t>5.Реализация </a:t>
            </a:r>
            <a:r>
              <a:rPr lang="en-US" dirty="0" smtClean="0">
                <a:solidFill>
                  <a:schemeClr val="accent1"/>
                </a:solidFill>
              </a:rPr>
              <a:t>IDS </a:t>
            </a:r>
            <a:r>
              <a:rPr lang="ru-RU" dirty="0" smtClean="0">
                <a:solidFill>
                  <a:schemeClr val="accent1"/>
                </a:solidFill>
              </a:rPr>
              <a:t>системы</a:t>
            </a:r>
          </a:p>
          <a:p>
            <a:pPr rtl="0"/>
            <a:r>
              <a:rPr lang="ru-RU" dirty="0" smtClean="0">
                <a:solidFill>
                  <a:schemeClr val="tx2"/>
                </a:solidFill>
              </a:rPr>
              <a:t>6.Анализ результатов</a:t>
            </a:r>
          </a:p>
          <a:p>
            <a:pPr rtl="0"/>
            <a:r>
              <a:rPr lang="ru-RU" dirty="0" smtClean="0">
                <a:solidFill>
                  <a:schemeClr val="tx2"/>
                </a:solidFill>
              </a:rPr>
              <a:t>7.Заключение</a:t>
            </a:r>
            <a:endParaRPr lang="ru" dirty="0">
              <a:solidFill>
                <a:schemeClr val="tx2"/>
              </a:solidFill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420905" y="827405"/>
            <a:ext cx="5077460" cy="532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Заголовок 30">
            <a:extLst>
              <a:ext uri="{FF2B5EF4-FFF2-40B4-BE49-F238E27FC236}">
                <a16:creationId xmlns:a16="http://schemas.microsoft.com/office/drawing/2014/main" id="{B045D6AF-532B-394C-0C6F-38B6628C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1" y="666984"/>
            <a:ext cx="3672970" cy="2125911"/>
          </a:xfrm>
        </p:spPr>
        <p:txBody>
          <a:bodyPr rtlCol="0"/>
          <a:lstStyle/>
          <a:p>
            <a:pPr rtl="0"/>
            <a:r>
              <a:rPr lang="ru"/>
              <a:t>Спасибо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59B25D-9615-9332-C32E-4F458417E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151" y="2862479"/>
            <a:ext cx="3672970" cy="3491849"/>
          </a:xfrm>
        </p:spPr>
        <p:txBody>
          <a:bodyPr rtlCol="0"/>
          <a:lstStyle/>
          <a:p>
            <a:pPr rtl="0"/>
            <a:r>
              <a:rPr lang="ru"/>
              <a:t>Брита Тамм</a:t>
            </a:r>
          </a:p>
          <a:p>
            <a:pPr rtl="0"/>
            <a:r>
              <a:rPr lang="ru"/>
              <a:t>502-555-0152</a:t>
            </a:r>
          </a:p>
          <a:p>
            <a:pPr rtl="0"/>
            <a:r>
              <a:rPr lang="ru"/>
              <a:t>brita@firstupconsultants.com</a:t>
            </a:r>
          </a:p>
          <a:p>
            <a:pPr rtl="0"/>
            <a:r>
              <a:rPr lang="ru"/>
              <a:t>www.firstupconsultants.com</a:t>
            </a:r>
          </a:p>
        </p:txBody>
      </p:sp>
      <p:pic>
        <p:nvPicPr>
          <p:cNvPr id="23" name="Рисунок 22" descr="Группа людей, хлопающих друг друга открытыми ладонями">
            <a:extLst>
              <a:ext uri="{FF2B5EF4-FFF2-40B4-BE49-F238E27FC236}">
                <a16:creationId xmlns:a16="http://schemas.microsoft.com/office/drawing/2014/main" id="{D92A2E6E-E7AB-92FB-0E6F-133483021C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6095" r="6095"/>
          <a:stretch/>
        </p:blipFill>
        <p:spPr>
          <a:xfrm>
            <a:off x="4231970" y="666985"/>
            <a:ext cx="7497880" cy="5687344"/>
          </a:xfrm>
        </p:spPr>
      </p:pic>
    </p:spTree>
    <p:extLst>
      <p:ext uri="{BB962C8B-B14F-4D97-AF65-F5344CB8AC3E}">
        <p14:creationId xmlns:p14="http://schemas.microsoft.com/office/powerpoint/2010/main" val="277095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B68E91FE-1E96-9012-B0A7-9E9605A1D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580" y="4423702"/>
            <a:ext cx="11292839" cy="1550378"/>
          </a:xfrm>
        </p:spPr>
        <p:txBody>
          <a:bodyPr rtlCol="0">
            <a:normAutofit/>
          </a:bodyPr>
          <a:lstStyle/>
          <a:p>
            <a:r>
              <a:rPr lang="ru" dirty="0">
                <a:solidFill>
                  <a:schemeClr val="accent5">
                    <a:lumMod val="50000"/>
                  </a:schemeClr>
                </a:solidFill>
              </a:rPr>
              <a:t>1.Неизменной природы атак</a:t>
            </a:r>
            <a:endParaRPr lang="ru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050" name="Picture 2" descr="Фишинг: что это и как его избежать -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7" b="25817"/>
          <a:stretch>
            <a:fillRect/>
          </a:stretch>
        </p:blipFill>
        <p:spPr bwMode="auto">
          <a:xfrm>
            <a:off x="449579" y="1053447"/>
            <a:ext cx="11292840" cy="36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84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Защита от хищении личных сведений в Интернете - Служба поддержки Майкрософ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703" y="1541418"/>
            <a:ext cx="6830696" cy="384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B68E91FE-1E96-9012-B0A7-9E9605A1D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580" y="4423702"/>
            <a:ext cx="11292839" cy="1550378"/>
          </a:xfrm>
        </p:spPr>
        <p:txBody>
          <a:bodyPr rtlCol="0">
            <a:normAutofit/>
          </a:bodyPr>
          <a:lstStyle/>
          <a:p>
            <a:r>
              <a:rPr lang="ru" dirty="0" smtClean="0">
                <a:solidFill>
                  <a:schemeClr val="accent5">
                    <a:lumMod val="50000"/>
                  </a:schemeClr>
                </a:solidFill>
              </a:rPr>
              <a:t>Присвоение личности</a:t>
            </a:r>
            <a:endParaRPr lang="ru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090" name="Picture 18" descr="Является ли загранпаспорт документом, удостоверяющим личность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03" y="1619794"/>
            <a:ext cx="5483100" cy="308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84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66CF7-69F4-F432-4747-28EF15528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2" y="629920"/>
            <a:ext cx="3606800" cy="2809240"/>
          </a:xfrm>
        </p:spPr>
        <p:txBody>
          <a:bodyPr rtlCol="0"/>
          <a:lstStyle/>
          <a:p>
            <a:pPr algn="ctr"/>
            <a:r>
              <a:rPr lang="ru" dirty="0" smtClean="0">
                <a:solidFill>
                  <a:schemeClr val="accent5">
                    <a:lumMod val="50000"/>
                  </a:schemeClr>
                </a:solidFill>
              </a:rPr>
              <a:t>2.Статический </a:t>
            </a:r>
            <a:r>
              <a:rPr lang="ru" dirty="0">
                <a:solidFill>
                  <a:schemeClr val="accent5">
                    <a:lumMod val="50000"/>
                  </a:schemeClr>
                </a:solidFill>
              </a:rPr>
              <a:t>анализ</a:t>
            </a:r>
            <a:endParaRPr lang="ru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132" name="Picture 12" descr="regular Expressions Quick Refer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58" y="1379145"/>
            <a:ext cx="7498080" cy="440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30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66CF7-69F4-F432-4747-28EF15528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2" y="629920"/>
            <a:ext cx="3606800" cy="2809240"/>
          </a:xfrm>
        </p:spPr>
        <p:txBody>
          <a:bodyPr rtlCol="0"/>
          <a:lstStyle/>
          <a:p>
            <a:pPr algn="ctr"/>
            <a:r>
              <a:rPr lang="ru" dirty="0" smtClean="0">
                <a:solidFill>
                  <a:schemeClr val="accent5">
                    <a:lumMod val="50000"/>
                  </a:schemeClr>
                </a:solidFill>
              </a:rPr>
              <a:t>3.Статистический </a:t>
            </a:r>
            <a:r>
              <a:rPr lang="ru" dirty="0">
                <a:solidFill>
                  <a:schemeClr val="accent5">
                    <a:lumMod val="50000"/>
                  </a:schemeClr>
                </a:solidFill>
              </a:rPr>
              <a:t>анализ</a:t>
            </a:r>
            <a:endParaRPr lang="ru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104" name="Picture 8" descr="Анализ сетевого трафика: методы и инструмент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602" y="2034540"/>
            <a:ext cx="7452135" cy="326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0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1224" y="2490652"/>
            <a:ext cx="6786880" cy="3296702"/>
          </a:xfrm>
        </p:spPr>
        <p:txBody>
          <a:bodyPr rtlCol="0">
            <a:normAutofit/>
          </a:bodyPr>
          <a:lstStyle/>
          <a:p>
            <a:r>
              <a:rPr lang="ru-RU" dirty="0" smtClean="0"/>
              <a:t>Анализ предыдущей активности для ответа на вопрос</a:t>
            </a:r>
          </a:p>
          <a:p>
            <a:pPr marL="0" indent="0">
              <a:buNone/>
            </a:pPr>
            <a:r>
              <a:rPr lang="ru-RU" dirty="0" smtClean="0"/>
              <a:t>	«Является </a:t>
            </a:r>
            <a:r>
              <a:rPr lang="ru-RU" dirty="0"/>
              <a:t>ли новая активность аномальной</a:t>
            </a:r>
            <a:r>
              <a:rPr lang="ru-RU" dirty="0" smtClean="0"/>
              <a:t>?».</a:t>
            </a:r>
          </a:p>
          <a:p>
            <a:r>
              <a:rPr lang="ru-RU" dirty="0" smtClean="0"/>
              <a:t>Система отражает индивидуальные особенности владельца системы.</a:t>
            </a:r>
          </a:p>
          <a:p>
            <a:r>
              <a:rPr lang="ru-RU" dirty="0"/>
              <a:t>Р</a:t>
            </a:r>
            <a:r>
              <a:rPr lang="ru-RU" dirty="0" smtClean="0"/>
              <a:t>езкие </a:t>
            </a:r>
            <a:r>
              <a:rPr lang="ru-RU" dirty="0"/>
              <a:t>изменения в </a:t>
            </a:r>
            <a:r>
              <a:rPr lang="ru-RU" dirty="0" smtClean="0"/>
              <a:t>жизни </a:t>
            </a:r>
            <a:r>
              <a:rPr lang="ru-RU" dirty="0"/>
              <a:t>человека/активности системы являются поводом обратить на это внимание</a:t>
            </a:r>
            <a:r>
              <a:rPr lang="ru-RU" dirty="0" smtClean="0"/>
              <a:t>.</a:t>
            </a:r>
          </a:p>
          <a:p>
            <a:r>
              <a:rPr lang="ru-RU" dirty="0"/>
              <a:t>Н</a:t>
            </a:r>
            <a:r>
              <a:rPr lang="ru-RU" dirty="0" smtClean="0"/>
              <a:t>езначительные </a:t>
            </a:r>
            <a:r>
              <a:rPr lang="ru-RU" dirty="0"/>
              <a:t>изменения в течение времени </a:t>
            </a:r>
            <a:r>
              <a:rPr lang="ru-RU" dirty="0" smtClean="0"/>
              <a:t>допускаются – потенциальная уязвимость.</a:t>
            </a:r>
            <a:endParaRPr lang="ru" dirty="0"/>
          </a:p>
        </p:txBody>
      </p:sp>
      <p:pic>
        <p:nvPicPr>
          <p:cNvPr id="6150" name="Picture 6" descr="Vetores de Explosão De Atividades De Rede e mais imagens de Surpreendente -  Surpreendente, Adulto, Cabeça Humana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785" y="767949"/>
            <a:ext cx="4067175" cy="58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1866CF7-69F4-F432-4747-28EF15528DB9}"/>
              </a:ext>
            </a:extLst>
          </p:cNvPr>
          <p:cNvSpPr txBox="1">
            <a:spLocks/>
          </p:cNvSpPr>
          <p:nvPr/>
        </p:nvSpPr>
        <p:spPr>
          <a:xfrm>
            <a:off x="436881" y="629920"/>
            <a:ext cx="4457335" cy="2809240"/>
          </a:xfrm>
          <a:prstGeom prst="rect">
            <a:avLst/>
          </a:prstGeom>
        </p:spPr>
        <p:txBody>
          <a:bodyPr vert="horz" lIns="91440" tIns="182880" rIns="91440" bIns="18288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" dirty="0">
                <a:solidFill>
                  <a:schemeClr val="accent1"/>
                </a:solidFill>
              </a:rPr>
              <a:t>4.Портрет активности</a:t>
            </a:r>
            <a:endParaRPr lang="ru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82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C903843E-1FAB-AFBB-BDC9-440FCC8CF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981891"/>
          </a:xfrm>
          <a:noFill/>
        </p:spPr>
        <p:txBody>
          <a:bodyPr rtlCol="0"/>
          <a:lstStyle/>
          <a:p>
            <a:r>
              <a:rPr lang="ru" dirty="0">
                <a:solidFill>
                  <a:schemeClr val="accent1"/>
                </a:solidFill>
              </a:rPr>
              <a:t>5.Реализация </a:t>
            </a:r>
            <a:r>
              <a:rPr lang="en-US" dirty="0">
                <a:solidFill>
                  <a:schemeClr val="accent1"/>
                </a:solidFill>
              </a:rPr>
              <a:t>IDS </a:t>
            </a:r>
            <a:r>
              <a:rPr lang="ru-RU" dirty="0">
                <a:solidFill>
                  <a:schemeClr val="accent1"/>
                </a:solidFill>
              </a:rPr>
              <a:t>системы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147160" y="2367279"/>
            <a:ext cx="8128954" cy="333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1349828" y="1119050"/>
            <a:ext cx="9805852" cy="505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75566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VTI">
  <a:themeElements>
    <a:clrScheme name="Custom 10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 design_Win32_SL_V15" id="{2701BB1F-F316-4B75-9491-9CBB0D27A737}" vid="{567D41FF-711B-46C9-BAF2-A20952F37F9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26303C-A89C-422C-9097-BDF7002EFC5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E679C34-122C-4127-90D9-C271AEE94C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437772-7826-4CEE-8E78-517B414A42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660</Words>
  <Application>Microsoft Office PowerPoint</Application>
  <PresentationFormat>Широкоэкранный</PresentationFormat>
  <Paragraphs>152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 2</vt:lpstr>
      <vt:lpstr>ДивидендVTI</vt:lpstr>
      <vt:lpstr>Обнаружение аномальной активности в сети на основе анализа статистических отклонений в работе системы</vt:lpstr>
      <vt:lpstr>План </vt:lpstr>
      <vt:lpstr>1.Неизменной природы атак</vt:lpstr>
      <vt:lpstr>Присвоение личности</vt:lpstr>
      <vt:lpstr>2.Статический анализ</vt:lpstr>
      <vt:lpstr>3.Статистический анализ</vt:lpstr>
      <vt:lpstr>Презентация PowerPoint</vt:lpstr>
      <vt:lpstr>5.Реализация IDS системы</vt:lpstr>
      <vt:lpstr>Презентация PowerPoint</vt:lpstr>
      <vt:lpstr>Презентация PowerPoint</vt:lpstr>
      <vt:lpstr>Вопросы исключённые из доклада</vt:lpstr>
      <vt:lpstr>DataSet TELECOMX</vt:lpstr>
      <vt:lpstr>Презентация PowerPoint</vt:lpstr>
      <vt:lpstr>Эффективные методы презентации</vt:lpstr>
      <vt:lpstr>Навигация по сеансам вопросов и ответов</vt:lpstr>
      <vt:lpstr>Влияние оратора</vt:lpstr>
      <vt:lpstr>Энергичное выступление</vt:lpstr>
      <vt:lpstr>Итоговые советы и рекомендации</vt:lpstr>
      <vt:lpstr>Показатели взаимодействия слушателей с выступающим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2023-12-10T17:10:56Z</dcterms:created>
  <dcterms:modified xsi:type="dcterms:W3CDTF">2025-05-12T11:25:34Z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