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8" r:id="rId4"/>
    <p:sldId id="261" r:id="rId5"/>
    <p:sldId id="263" r:id="rId6"/>
    <p:sldId id="266" r:id="rId7"/>
    <p:sldId id="264" r:id="rId8"/>
    <p:sldId id="262" r:id="rId9"/>
    <p:sldId id="267" r:id="rId10"/>
    <p:sldId id="278" r:id="rId11"/>
    <p:sldId id="276" r:id="rId12"/>
    <p:sldId id="274" r:id="rId13"/>
    <p:sldId id="275" r:id="rId14"/>
    <p:sldId id="272" r:id="rId15"/>
    <p:sldId id="273" r:id="rId16"/>
    <p:sldId id="269" r:id="rId17"/>
    <p:sldId id="271" r:id="rId18"/>
    <p:sldId id="277" r:id="rId19"/>
    <p:sldId id="26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034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81BFB-FFCC-4514-9D33-33A9A3412C48}" type="datetimeFigureOut">
              <a:rPr lang="ru-RU" smtClean="0"/>
              <a:pPr/>
              <a:t>31.05.2019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8497-2037-4778-8409-2776F5EB8B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0153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43F5-23DA-4E32-BC9F-8460BDF96499}" type="datetimeFigureOut">
              <a:rPr lang="ru-RU" smtClean="0"/>
              <a:pPr/>
              <a:t>31.05.2019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C291-8ED4-4793-BBC0-F4BA247466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4533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1" i="1" dirty="0" smtClean="0"/>
              <a:t>Принцип унікальності запитів:</a:t>
            </a:r>
            <a:r>
              <a:rPr lang="en-US" dirty="0" smtClean="0"/>
              <a:t> </a:t>
            </a:r>
            <a:r>
              <a:rPr lang="uk-UA" i="1" dirty="0" smtClean="0"/>
              <a:t>«Навіть сформувавши реалістичний сценарій роботи з системою на основі статистики її використання, необхідно розуміти, що завжди знайдуться винятки з цього сценарію.»</a:t>
            </a:r>
            <a:endParaRPr lang="ru-RU" i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C291-8ED4-4793-BBC0-F4BA2474667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08D8-51F7-4070-981C-618A7651BE59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21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F8D-7E29-4D3B-A18E-2F1A149F78FA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32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CB52-BBB5-40CC-A821-16A397B55718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45901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DBBD-4A29-45A0-BD2A-CEE14DCE6DCD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347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01E-B961-4BB1-A3EB-65DACD8EC265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848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82FC-1EA4-44FB-B7FA-97B4232E17D2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749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8A47-FF6C-4ED6-B7E8-65939DA24130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1387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489B-35CF-4B1B-99B9-A76417DEC892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34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D65-8DD1-46D2-921F-EDEF37DA5378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427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3FF-4B53-462D-A377-3B02DCFE5D62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49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76F-937F-4846-8F11-EC8418AF3858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71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24AA-84E1-4A05-8567-812F051E5012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22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6C5-125F-43D5-B5B5-16A6DED33C39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411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68E-817E-43E1-8356-2B4A887E5C5C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78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881-6C11-495A-A655-AFF538A15A01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531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B8C9-ACFA-48EB-A633-EE1023352EA4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671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D789-EE93-4B41-A48C-13F89BDA8AD0}" type="datetime1">
              <a:rPr lang="ru-RU" smtClean="0"/>
              <a:pPr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FBC3B3-17C0-4FE7-A7E5-2D242774C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63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BD7E5622-D411-41E8-AA36-ADFA5D167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632" y="2778298"/>
            <a:ext cx="8574622" cy="1079731"/>
          </a:xfrm>
        </p:spPr>
        <p:txBody>
          <a:bodyPr>
            <a:noAutofit/>
          </a:bodyPr>
          <a:lstStyle/>
          <a:p>
            <a:pPr algn="ctr"/>
            <a:r>
              <a:rPr lang="uk-UA" sz="3200" dirty="0" smtClean="0"/>
              <a:t>Веб-система навантажувального тестування </a:t>
            </a:r>
            <a:r>
              <a:rPr lang="en-US" sz="3200" dirty="0" smtClean="0"/>
              <a:t>REST API</a:t>
            </a:r>
            <a:endParaRPr lang="en-US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CEBC3D15-2552-4972-A638-F36D90F8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922" y="4908730"/>
            <a:ext cx="3132332" cy="1557384"/>
          </a:xfrm>
        </p:spPr>
        <p:txBody>
          <a:bodyPr>
            <a:normAutofit fontScale="92500"/>
          </a:bodyPr>
          <a:lstStyle/>
          <a:p>
            <a:pPr algn="l"/>
            <a:r>
              <a:rPr lang="uk-UA" sz="1600" dirty="0"/>
              <a:t>Виконав: </a:t>
            </a:r>
          </a:p>
          <a:p>
            <a:pPr algn="l"/>
            <a:r>
              <a:rPr lang="uk-UA" sz="1600" dirty="0"/>
              <a:t>ст. гр. ПІ-15-1 </a:t>
            </a:r>
            <a:r>
              <a:rPr lang="uk-UA" sz="1600" dirty="0" smtClean="0"/>
              <a:t>Набока А.О.</a:t>
            </a:r>
            <a:endParaRPr lang="uk-UA" sz="1600" dirty="0"/>
          </a:p>
          <a:p>
            <a:pPr algn="l"/>
            <a:r>
              <a:rPr lang="uk-UA" sz="1600" dirty="0"/>
              <a:t>Керівник:  </a:t>
            </a:r>
          </a:p>
          <a:p>
            <a:pPr algn="l"/>
            <a:r>
              <a:rPr lang="uk-UA" sz="1600" dirty="0"/>
              <a:t>ст. викл. Широкопетлєва </a:t>
            </a:r>
            <a:r>
              <a:rPr lang="uk-UA" sz="1600" dirty="0" smtClean="0"/>
              <a:t>М.С.</a:t>
            </a:r>
            <a:endParaRPr lang="uk-U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7D7775-620D-482B-91C8-61B49B058CA7}"/>
              </a:ext>
            </a:extLst>
          </p:cNvPr>
          <p:cNvSpPr txBox="1"/>
          <p:nvPr/>
        </p:nvSpPr>
        <p:spPr>
          <a:xfrm>
            <a:off x="4474722" y="189685"/>
            <a:ext cx="324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ХНУРЕ</a:t>
            </a:r>
          </a:p>
          <a:p>
            <a:pPr algn="ctr"/>
            <a:r>
              <a:rPr lang="ru-RU" dirty="0"/>
              <a:t>Кафедра </a:t>
            </a:r>
            <a:r>
              <a:rPr lang="uk-UA" dirty="0"/>
              <a:t>ПІ</a:t>
            </a:r>
          </a:p>
          <a:p>
            <a:pPr algn="ctr"/>
            <a:r>
              <a:rPr lang="uk-UA" dirty="0"/>
              <a:t>Атестаційна робота бакалавра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35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6573" y="55748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комбінування</a:t>
            </a:r>
            <a:r>
              <a:rPr lang="uk-UA" dirty="0" smtClean="0"/>
              <a:t> параметрів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Приклад для перших 4-ьох </a:t>
            </a:r>
            <a:r>
              <a:rPr lang="uk-UA" dirty="0" smtClean="0"/>
              <a:t>кроків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10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6851175" y="1624084"/>
            <a:ext cx="27296" cy="4872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97039" y="3671248"/>
            <a:ext cx="9812740" cy="8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4054" y="153566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Крок 1. </a:t>
            </a:r>
            <a:r>
              <a:rPr lang="en-US" dirty="0" smtClean="0"/>
              <a:t>Offset = 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159817" y="153566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Крок </a:t>
            </a:r>
            <a:r>
              <a:rPr lang="en-US" dirty="0" smtClean="0"/>
              <a:t>2</a:t>
            </a:r>
            <a:r>
              <a:rPr lang="uk-UA" dirty="0" smtClean="0"/>
              <a:t>. </a:t>
            </a:r>
            <a:r>
              <a:rPr lang="en-US" dirty="0" smtClean="0"/>
              <a:t>Offset = 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24054" y="406020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Крок </a:t>
            </a:r>
            <a:r>
              <a:rPr lang="en-US" dirty="0"/>
              <a:t>3</a:t>
            </a:r>
            <a:r>
              <a:rPr lang="uk-UA" dirty="0" smtClean="0"/>
              <a:t>. </a:t>
            </a:r>
            <a:r>
              <a:rPr lang="en-US" dirty="0" smtClean="0"/>
              <a:t>Offset = 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159816" y="406020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Крок </a:t>
            </a:r>
            <a:r>
              <a:rPr lang="en-US" dirty="0" smtClean="0"/>
              <a:t>4</a:t>
            </a:r>
            <a:r>
              <a:rPr lang="uk-UA" dirty="0" smtClean="0"/>
              <a:t>. </a:t>
            </a:r>
            <a:r>
              <a:rPr lang="en-US" dirty="0" smtClean="0"/>
              <a:t>Offset = 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50847" y="2100427"/>
            <a:ext cx="420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1: [</a:t>
            </a:r>
            <a:r>
              <a:rPr lang="en-US" b="1" dirty="0" smtClean="0"/>
              <a:t>5</a:t>
            </a:r>
            <a:r>
              <a:rPr lang="en-US" dirty="0" smtClean="0"/>
              <a:t>, 8, 13, 30, 40]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2: [</a:t>
            </a:r>
            <a:r>
              <a:rPr lang="en-US" b="1" dirty="0" smtClean="0"/>
              <a:t>“John”</a:t>
            </a:r>
            <a:r>
              <a:rPr lang="en-US" dirty="0" smtClean="0"/>
              <a:t>, “Kate”]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3: [</a:t>
            </a:r>
            <a:r>
              <a:rPr lang="en-US" b="1" dirty="0" smtClean="0"/>
              <a:t>20</a:t>
            </a:r>
            <a:r>
              <a:rPr lang="en-US" dirty="0" smtClean="0"/>
              <a:t>, 50, 100]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3347" y="2049460"/>
            <a:ext cx="420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1: [5, </a:t>
            </a:r>
            <a:r>
              <a:rPr lang="en-US" b="1" dirty="0" smtClean="0"/>
              <a:t>8</a:t>
            </a:r>
            <a:r>
              <a:rPr lang="en-US" dirty="0" smtClean="0"/>
              <a:t>, 13, 30, 40]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2: [“John”, </a:t>
            </a:r>
            <a:r>
              <a:rPr lang="en-US" b="1" dirty="0" smtClean="0"/>
              <a:t>“Kate”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3: [20, </a:t>
            </a:r>
            <a:r>
              <a:rPr lang="en-US" b="1" dirty="0" smtClean="0"/>
              <a:t>50</a:t>
            </a:r>
            <a:r>
              <a:rPr lang="en-US" dirty="0" smtClean="0"/>
              <a:t>, 100]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0847" y="4716987"/>
            <a:ext cx="420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1: [5, 8, </a:t>
            </a:r>
            <a:r>
              <a:rPr lang="en-US" b="1" dirty="0" smtClean="0"/>
              <a:t>13</a:t>
            </a:r>
            <a:r>
              <a:rPr lang="en-US" dirty="0" smtClean="0"/>
              <a:t>, 30, 40]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2: [</a:t>
            </a:r>
            <a:r>
              <a:rPr lang="en-US" b="1" dirty="0" smtClean="0"/>
              <a:t>“John”</a:t>
            </a:r>
            <a:r>
              <a:rPr lang="en-US" dirty="0" smtClean="0"/>
              <a:t>, “Kate”]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3: [20, 50, </a:t>
            </a:r>
            <a:r>
              <a:rPr lang="en-US" b="1" dirty="0" smtClean="0"/>
              <a:t>100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3347" y="4716987"/>
            <a:ext cx="420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1: [5, 8, 13, </a:t>
            </a:r>
            <a:r>
              <a:rPr lang="en-US" b="1" dirty="0" smtClean="0"/>
              <a:t>30</a:t>
            </a:r>
            <a:r>
              <a:rPr lang="en-US" dirty="0" smtClean="0"/>
              <a:t>, 40]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2: [“John”, </a:t>
            </a:r>
            <a:r>
              <a:rPr lang="en-US" b="1" dirty="0" smtClean="0"/>
              <a:t>“Kate”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Parameter </a:t>
            </a:r>
            <a:r>
              <a:rPr lang="en-US" dirty="0" smtClean="0"/>
              <a:t>3: [</a:t>
            </a:r>
            <a:r>
              <a:rPr lang="en-US" b="1" dirty="0" smtClean="0"/>
              <a:t>20</a:t>
            </a:r>
            <a:r>
              <a:rPr lang="en-US" dirty="0" smtClean="0"/>
              <a:t>, 50, 100]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9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512462"/>
            <a:ext cx="8911687" cy="803720"/>
          </a:xfrm>
        </p:spPr>
        <p:txBody>
          <a:bodyPr/>
          <a:lstStyle/>
          <a:p>
            <a:pPr algn="ctr"/>
            <a:r>
              <a:rPr lang="uk-UA" dirty="0" smtClean="0"/>
              <a:t>Алгоритм аналізу результату</a:t>
            </a:r>
            <a:endParaRPr lang="ru-RU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711779" y="1565564"/>
            <a:ext cx="9180761" cy="5029199"/>
          </a:xfrm>
          <a:blipFill>
            <a:blip r:embed="rId2"/>
            <a:stretch>
              <a:fillRect l="-598" t="-727"/>
            </a:stretch>
          </a:blipFill>
        </p:spPr>
        <p:txBody>
          <a:bodyPr/>
          <a:lstStyle/>
          <a:p>
            <a:r>
              <a:rPr lang="ru-RU" dirty="0">
                <a:noFill/>
              </a:rPr>
              <a:t>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11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5721925" y="3319037"/>
                <a:ext cx="6012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600" dirty="0" smtClean="0"/>
                  <a:t> - </a:t>
                </a:r>
                <a:r>
                  <a:rPr lang="uk-UA" sz="1600" dirty="0" smtClean="0"/>
                  <a:t>час відповіді </a:t>
                </a:r>
                <a:r>
                  <a:rPr lang="en-US" sz="1600" b="1" i="1" dirty="0" smtClean="0"/>
                  <a:t>i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ого </a:t>
                </a:r>
                <a:r>
                  <a:rPr lang="uk-UA" sz="1600" dirty="0" smtClean="0"/>
                  <a:t>запиту</a:t>
                </a:r>
                <a:r>
                  <a:rPr lang="ru-RU" sz="1600" dirty="0" smtClean="0"/>
                  <a:t/>
                </a:r>
                <a:br>
                  <a:rPr lang="ru-RU" sz="1600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ru-RU" sz="1600" dirty="0" smtClean="0"/>
                  <a:t> - </a:t>
                </a:r>
                <a:r>
                  <a:rPr lang="uk-UA" sz="1600" dirty="0" smtClean="0"/>
                  <a:t>середній час відповіді всіх запитів</a:t>
                </a:r>
                <a:endParaRPr lang="ru-RU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25" y="3319037"/>
                <a:ext cx="6012873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5721926" y="4153194"/>
                <a:ext cx="6012873" cy="85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/>
                </a:r>
                <a:r>
                  <a:rPr lang="ru-RU" sz="1600" dirty="0" smtClean="0">
                    <a:solidFill>
                      <a:prstClr val="black"/>
                    </a:solidFill>
                  </a:rPr>
                  <a:t>- </a:t>
                </a:r>
                <a:r>
                  <a:rPr lang="uk-UA" sz="1600" dirty="0" smtClean="0">
                    <a:solidFill>
                      <a:prstClr val="black"/>
                    </a:solidFill>
                  </a:rPr>
                  <a:t>очікуваний </a:t>
                </a:r>
                <a:r>
                  <a:rPr lang="uk-UA" sz="1600" dirty="0">
                    <a:solidFill>
                      <a:prstClr val="black"/>
                    </a:solidFill>
                  </a:rPr>
                  <a:t>середній час відповіді</a:t>
                </a:r>
                <a:endParaRPr lang="uk-UA" sz="16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ru-RU" sz="1600" dirty="0" smtClean="0"/>
                  <a:t> - </a:t>
                </a:r>
                <a:r>
                  <a:rPr lang="uk-UA" sz="1600" dirty="0" smtClean="0"/>
                  <a:t>максимальне значення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ru-RU" sz="1600" dirty="0" smtClean="0"/>
                  <a:t>, </a:t>
                </a:r>
                <a:r>
                  <a:rPr lang="uk-UA" sz="1600" dirty="0" smtClean="0"/>
                  <a:t>при якому тест вважається успішно пройденим</a:t>
                </a:r>
                <a:endParaRPr lang="uk-UA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26" y="4153194"/>
                <a:ext cx="6012873" cy="853054"/>
              </a:xfrm>
              <a:prstGeom prst="rect">
                <a:avLst/>
              </a:prstGeom>
              <a:blipFill>
                <a:blip r:embed="rId4"/>
                <a:stretch>
                  <a:fillRect l="-609" t="-2857" b="-7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7173457" y="5490441"/>
                <a:ext cx="481606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uk-UA" sz="1600" dirty="0" smtClean="0"/>
                  <a:t>відхилення очікуваного часу відповіді від дійсного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𝒎𝒂𝒙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uk-UA" sz="1600" dirty="0" smtClean="0"/>
                  <a:t>функції обчислення найменшого та найбільшого з аргументів</a:t>
                </a:r>
                <a:endParaRPr lang="uk-UA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457" y="5490441"/>
                <a:ext cx="4816065" cy="1077218"/>
              </a:xfrm>
              <a:prstGeom prst="rect">
                <a:avLst/>
              </a:prstGeom>
              <a:blipFill>
                <a:blip r:embed="rId5"/>
                <a:stretch>
                  <a:fillRect l="-759" t="-1705" r="-127" b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23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85921"/>
            <a:ext cx="8911687" cy="1168845"/>
          </a:xfrm>
        </p:spPr>
        <p:txBody>
          <a:bodyPr/>
          <a:lstStyle/>
          <a:p>
            <a:pPr algn="ctr"/>
            <a:r>
              <a:rPr lang="ru-RU" dirty="0" smtClean="0"/>
              <a:t>Код </a:t>
            </a:r>
            <a:r>
              <a:rPr lang="uk-UA" dirty="0" smtClean="0"/>
              <a:t>оновлення графіку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558" y="1828799"/>
            <a:ext cx="8915400" cy="455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private </a:t>
            </a:r>
            <a:r>
              <a:rPr lang="en-US" sz="2000" dirty="0" err="1"/>
              <a:t>addRequests</a:t>
            </a:r>
            <a:r>
              <a:rPr lang="en-US" sz="2000" dirty="0"/>
              <a:t>(requests: Request[]): void {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</a:t>
            </a:r>
            <a:r>
              <a:rPr lang="en-US" sz="2000" dirty="0" err="1"/>
              <a:t>requests.length</a:t>
            </a:r>
            <a:r>
              <a:rPr lang="en-US" sz="2000" dirty="0"/>
              <a:t> &gt; 0)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/>
              <a:t>requestsDate</a:t>
            </a:r>
            <a:r>
              <a:rPr lang="en-US" sz="2000" dirty="0"/>
              <a:t> = requests[0].</a:t>
            </a:r>
            <a:r>
              <a:rPr lang="en-US" sz="2000" dirty="0" err="1"/>
              <a:t>requestDate</a:t>
            </a:r>
            <a:r>
              <a:rPr lang="en-US" sz="2000" dirty="0" smtClean="0"/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/>
              <a:t>xLabel</a:t>
            </a:r>
            <a:r>
              <a:rPr lang="en-US" sz="2000" dirty="0"/>
              <a:t> = </a:t>
            </a:r>
            <a:r>
              <a:rPr lang="en-US" sz="2000" dirty="0" err="1"/>
              <a:t>requestsDate.toLocaleTimeString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/>
              <a:t>dotsData</a:t>
            </a:r>
            <a:r>
              <a:rPr lang="en-US" sz="2000" dirty="0"/>
              <a:t> = </a:t>
            </a:r>
            <a:r>
              <a:rPr lang="en-US" sz="2000" dirty="0" err="1"/>
              <a:t>requests.reduce</a:t>
            </a:r>
            <a:r>
              <a:rPr lang="en-US" sz="2000" dirty="0"/>
              <a:t>((sum, item) =&gt; sum += </a:t>
            </a:r>
            <a:r>
              <a:rPr lang="en-US" sz="2000" dirty="0" smtClean="0"/>
              <a:t>			 	 	</a:t>
            </a:r>
            <a:r>
              <a:rPr lang="en-US" sz="2000" dirty="0" err="1" smtClean="0"/>
              <a:t>item.responseTime</a:t>
            </a:r>
            <a:r>
              <a:rPr lang="en-US" sz="2000" dirty="0"/>
              <a:t>, 0) / </a:t>
            </a:r>
            <a:r>
              <a:rPr lang="en-US" sz="2000" dirty="0" err="1"/>
              <a:t>requests.length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dirty="0" err="1" smtClean="0"/>
              <a:t>this.actualResponseData.push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 smtClean="0"/>
              <a:t>			label</a:t>
            </a:r>
            <a:r>
              <a:rPr lang="en-US" sz="2000" dirty="0"/>
              <a:t>: </a:t>
            </a:r>
            <a:r>
              <a:rPr lang="en-US" sz="2000" dirty="0" err="1"/>
              <a:t>xLabel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 smtClean="0"/>
              <a:t>			datasets</a:t>
            </a:r>
            <a:r>
              <a:rPr lang="en-US" sz="2000" dirty="0"/>
              <a:t>: </a:t>
            </a:r>
            <a:r>
              <a:rPr lang="en-US" sz="2000" dirty="0" err="1"/>
              <a:t>dotsData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});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72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Код оновлення результатів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918715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private </a:t>
            </a:r>
            <a:r>
              <a:rPr lang="en-US" sz="2000" dirty="0" err="1"/>
              <a:t>recalculateResults</a:t>
            </a:r>
            <a:r>
              <a:rPr lang="en-US" sz="2000" dirty="0"/>
              <a:t>(): void {</a:t>
            </a:r>
            <a:br>
              <a:rPr lang="en-US" sz="2000" dirty="0"/>
            </a:br>
            <a:r>
              <a:rPr lang="uk-UA" sz="2000" dirty="0" smtClean="0"/>
              <a:t>	</a:t>
            </a:r>
            <a:r>
              <a:rPr lang="en-US" sz="2000" dirty="0" err="1" smtClean="0"/>
              <a:t>this.averageTime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this.test.requests.reduce</a:t>
            </a:r>
            <a:r>
              <a:rPr lang="en-US" sz="2000" dirty="0"/>
              <a:t>((sum, item) =&gt; sum += </a:t>
            </a:r>
            <a:r>
              <a:rPr lang="uk-UA" sz="2000" dirty="0" smtClean="0"/>
              <a:t>	</a:t>
            </a:r>
            <a:r>
              <a:rPr lang="en-US" sz="2000" dirty="0" err="1" smtClean="0"/>
              <a:t>item.responseTime</a:t>
            </a:r>
            <a:r>
              <a:rPr lang="en-US" sz="2000" dirty="0"/>
              <a:t>, 0</a:t>
            </a:r>
            <a:r>
              <a:rPr lang="en-US" sz="2000" dirty="0" smtClean="0"/>
              <a:t>)</a:t>
            </a:r>
            <a:r>
              <a:rPr lang="uk-UA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/>
              <a:t>this.test.requests.length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uk-UA" sz="2000" dirty="0" smtClean="0"/>
              <a:t>	</a:t>
            </a:r>
            <a:r>
              <a:rPr lang="en-US" sz="2000" dirty="0" smtClean="0"/>
              <a:t>const </a:t>
            </a:r>
            <a:r>
              <a:rPr lang="en-US" sz="2000" dirty="0"/>
              <a:t>max = Math.max(</a:t>
            </a:r>
            <a:r>
              <a:rPr lang="en-US" sz="2000" dirty="0" err="1"/>
              <a:t>this.averageTime</a:t>
            </a:r>
            <a:r>
              <a:rPr lang="en-US" sz="2000" dirty="0"/>
              <a:t>, </a:t>
            </a:r>
            <a:r>
              <a:rPr lang="en-US" sz="2000" dirty="0" err="1" smtClean="0"/>
              <a:t>this.test.expectedAverageTime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uk-UA" sz="2000" dirty="0" smtClean="0"/>
              <a:t>	</a:t>
            </a:r>
            <a:r>
              <a:rPr lang="en-US" sz="2000" dirty="0" smtClean="0"/>
              <a:t>const decrease </a:t>
            </a:r>
            <a:r>
              <a:rPr lang="en-US" sz="2000" dirty="0"/>
              <a:t>= max - Math.min(</a:t>
            </a:r>
            <a:r>
              <a:rPr lang="en-US" sz="2000" dirty="0" err="1"/>
              <a:t>this.averageTime</a:t>
            </a:r>
            <a:r>
              <a:rPr lang="en-US" sz="2000" dirty="0"/>
              <a:t>, </a:t>
            </a:r>
            <a:r>
              <a:rPr lang="uk-UA" sz="2000" dirty="0" smtClean="0"/>
              <a:t>	</a:t>
            </a:r>
            <a:r>
              <a:rPr lang="en-US" sz="2000" dirty="0" err="1" smtClean="0"/>
              <a:t>this.test.expectedAverageTime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uk-UA" sz="2000" dirty="0" smtClean="0"/>
              <a:t>	</a:t>
            </a:r>
            <a:r>
              <a:rPr lang="en-US" sz="2000" dirty="0" err="1" smtClean="0"/>
              <a:t>this.deviationPercents</a:t>
            </a:r>
            <a:r>
              <a:rPr lang="en-US" sz="2000" dirty="0" smtClean="0"/>
              <a:t> </a:t>
            </a:r>
            <a:r>
              <a:rPr lang="en-US" sz="2000" dirty="0"/>
              <a:t>= decrease / max * 100;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37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147337"/>
            <a:ext cx="8911687" cy="780918"/>
          </a:xfrm>
        </p:spPr>
        <p:txBody>
          <a:bodyPr/>
          <a:lstStyle/>
          <a:p>
            <a:pPr algn="ctr"/>
            <a:r>
              <a:rPr lang="uk-UA" dirty="0" smtClean="0"/>
              <a:t>Інтерфейс веб-додатка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 descr="C:\Users\User\Downloads\photo542711494190049976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r="677" b="18684"/>
          <a:stretch/>
        </p:blipFill>
        <p:spPr bwMode="auto">
          <a:xfrm>
            <a:off x="3050669" y="3723381"/>
            <a:ext cx="7097785" cy="29822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Рисунок 5" descr="C:\Users\User\Downloads\Screenshot_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5015" y="1255594"/>
            <a:ext cx="6186985" cy="308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User\Downloads\Screenshot_1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812" y="1160060"/>
            <a:ext cx="5978170" cy="3027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0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" name="Рисунок 4" descr="C:\Users\User\Downloads\Screenshot_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661" y="1433016"/>
            <a:ext cx="6173336" cy="4329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589212" y="147337"/>
            <a:ext cx="8911687" cy="780918"/>
          </a:xfrm>
        </p:spPr>
        <p:txBody>
          <a:bodyPr/>
          <a:lstStyle/>
          <a:p>
            <a:pPr algn="ctr"/>
            <a:r>
              <a:rPr lang="uk-UA" dirty="0" smtClean="0"/>
              <a:t>Інтерфейс веб-додатка</a:t>
            </a:r>
            <a:endParaRPr lang="ru-RU" dirty="0"/>
          </a:p>
        </p:txBody>
      </p:sp>
      <p:pic>
        <p:nvPicPr>
          <p:cNvPr id="7" name="Рисунок 6" descr="C:\Users\User\Downloads\Screenshot_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2146" y="846161"/>
            <a:ext cx="4079854" cy="27977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Рисунок 5" descr="C:\Users\User\Downloads\Screenshot_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75"/>
          <a:stretch/>
        </p:blipFill>
        <p:spPr bwMode="auto">
          <a:xfrm>
            <a:off x="4681182" y="3534771"/>
            <a:ext cx="7510818" cy="3323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8814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Тестування безпеки через </a:t>
            </a:r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347" y="1367775"/>
            <a:ext cx="9518999" cy="482830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1956" y="3835020"/>
            <a:ext cx="8660044" cy="39510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462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Результати модульного тестування </a:t>
            </a:r>
            <a:r>
              <a:rPr lang="uk-UA" dirty="0" err="1" smtClean="0"/>
              <a:t>веб-системи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3880" y="2098137"/>
            <a:ext cx="8459174" cy="47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5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329899"/>
            <a:ext cx="8911687" cy="1280890"/>
          </a:xfrm>
        </p:spPr>
        <p:txBody>
          <a:bodyPr/>
          <a:lstStyle/>
          <a:p>
            <a:pPr algn="ctr"/>
            <a:r>
              <a:rPr lang="uk-UA" dirty="0" smtClean="0"/>
              <a:t>Впровадження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60" y="970344"/>
            <a:ext cx="4057650" cy="5743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43" y="960819"/>
            <a:ext cx="4057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06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56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/>
              <a:t>У результаті роботи </a:t>
            </a:r>
            <a:r>
              <a:rPr lang="uk-UA" dirty="0" smtClean="0"/>
              <a:t>була</a:t>
            </a:r>
            <a:r>
              <a:rPr lang="en-US" dirty="0" smtClean="0"/>
              <a:t> </a:t>
            </a:r>
            <a:r>
              <a:rPr lang="uk-UA" dirty="0" smtClean="0"/>
              <a:t>спроектована, </a:t>
            </a:r>
            <a:r>
              <a:rPr lang="uk-UA" dirty="0" smtClean="0"/>
              <a:t>реалізована </a:t>
            </a:r>
            <a:r>
              <a:rPr lang="uk-UA" dirty="0" smtClean="0"/>
              <a:t>та протестована система </a:t>
            </a:r>
            <a:r>
              <a:rPr lang="uk-UA" dirty="0" smtClean="0"/>
              <a:t>навантажувального тестування </a:t>
            </a:r>
            <a:r>
              <a:rPr lang="en-US" dirty="0" smtClean="0"/>
              <a:t>REST</a:t>
            </a:r>
            <a:r>
              <a:rPr lang="uk-UA" dirty="0" smtClean="0"/>
              <a:t> </a:t>
            </a:r>
            <a:r>
              <a:rPr lang="en-US" dirty="0" smtClean="0"/>
              <a:t>API,</a:t>
            </a:r>
            <a:r>
              <a:rPr lang="uk-UA" dirty="0" smtClean="0"/>
              <a:t> основними принципами якої</a:t>
            </a:r>
            <a:r>
              <a:rPr lang="en-US" dirty="0" smtClean="0"/>
              <a:t> </a:t>
            </a:r>
            <a:r>
              <a:rPr lang="uk-UA" dirty="0"/>
              <a:t>є простота використання, відображення результатів в режимі реального часу та дотримання принципу унікальності запитів у процесі навантажувального тестування за допомогою комбінування параметрів запиту</a:t>
            </a:r>
            <a:r>
              <a:rPr lang="uk-UA" dirty="0" smtClean="0"/>
              <a:t>.</a:t>
            </a:r>
            <a:endParaRPr lang="ru-RU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Для </a:t>
            </a:r>
            <a:r>
              <a:rPr lang="uk-UA" dirty="0" smtClean="0"/>
              <a:t>системи був розроблений план розгортування через хмарні технології.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19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Підхід до навантажувального тестування веб-додатків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812" y="3016971"/>
            <a:ext cx="5633460" cy="234748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223" y="2829357"/>
            <a:ext cx="5057775" cy="391477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511636" y="2313709"/>
            <a:ext cx="69273" cy="4128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4998" y="2182512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10 років тому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27693" y="2189860"/>
            <a:ext cx="2622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Сучасні системи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1733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1833" y="1954145"/>
            <a:ext cx="5747512" cy="22437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uk-UA" sz="4000" dirty="0" smtClean="0"/>
              <a:t>Дякую за увагу!</a:t>
            </a:r>
            <a:br>
              <a:rPr lang="uk-UA" sz="4000" dirty="0" smtClean="0"/>
            </a:br>
            <a:r>
              <a:rPr lang="uk-UA" sz="4000" dirty="0" smtClean="0"/>
              <a:t>Ваші питання?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2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Порівняння існуючих рішень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0321751"/>
              </p:ext>
            </p:extLst>
          </p:nvPr>
        </p:nvGraphicFramePr>
        <p:xfrm>
          <a:off x="1094512" y="1905000"/>
          <a:ext cx="11097488" cy="45789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932969">
                  <a:extLst>
                    <a:ext uri="{9D8B030D-6E8A-4147-A177-3AD203B41FA5}">
                      <a16:colId xmlns:a16="http://schemas.microsoft.com/office/drawing/2014/main" xmlns="" val="1060128693"/>
                    </a:ext>
                  </a:extLst>
                </a:gridCol>
                <a:gridCol w="1901868">
                  <a:extLst>
                    <a:ext uri="{9D8B030D-6E8A-4147-A177-3AD203B41FA5}">
                      <a16:colId xmlns:a16="http://schemas.microsoft.com/office/drawing/2014/main" xmlns="" val="3986782739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xmlns="" val="3641835335"/>
                    </a:ext>
                  </a:extLst>
                </a:gridCol>
                <a:gridCol w="2215487">
                  <a:extLst>
                    <a:ext uri="{9D8B030D-6E8A-4147-A177-3AD203B41FA5}">
                      <a16:colId xmlns:a16="http://schemas.microsoft.com/office/drawing/2014/main" xmlns="" val="3563721564"/>
                    </a:ext>
                  </a:extLst>
                </a:gridCol>
              </a:tblGrid>
              <a:tr h="91578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Loader IO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9241392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Відображення</a:t>
                      </a:r>
                      <a:r>
                        <a:rPr lang="uk-UA" baseline="0" dirty="0" smtClean="0"/>
                        <a:t> результатів у режимі реального часу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4034248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Можливість</a:t>
                      </a:r>
                      <a:r>
                        <a:rPr lang="uk-UA" baseline="0" dirty="0" smtClean="0"/>
                        <a:t> тестування сторонніх додатків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973619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r>
                        <a:rPr lang="uk-UA" dirty="0" smtClean="0"/>
                        <a:t>Можливість</a:t>
                      </a:r>
                      <a:r>
                        <a:rPr lang="uk-UA" baseline="0" dirty="0" smtClean="0"/>
                        <a:t> повноцінного використання без знання мов програмування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057359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r>
                        <a:rPr lang="uk-UA" dirty="0" smtClean="0"/>
                        <a:t>Автоматична генерація</a:t>
                      </a:r>
                      <a:r>
                        <a:rPr lang="uk-UA" baseline="0" dirty="0" smtClean="0"/>
                        <a:t> запитів зі змінними параметра, заголовками та тілом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114826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052" name="Picture 4" descr="ÐÐ°ÑÑÐ¸Ð½ÐºÐ¸ Ð¿Ð¾ Ð·Ð°Ð¿ÑÐ¾ÑÑ check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3524" y="2851059"/>
            <a:ext cx="613858" cy="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ÐÐ°ÑÑÐ¸Ð½ÐºÐ¸ Ð¿Ð¾ Ð·Ð°Ð¿ÑÐ¾ÑÑ check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92138" y="2851059"/>
            <a:ext cx="613858" cy="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ÐÐ°ÑÑÐ¸Ð½ÐºÐ¸ Ð¿Ð¾ Ð·Ð°Ð¿ÑÐ¾ÑÑ check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54875" y="2851059"/>
            <a:ext cx="613858" cy="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red minu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034" y="4471915"/>
            <a:ext cx="1186837" cy="11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ÐÐ°ÑÑÐ¸Ð½ÐºÐ¸ Ð¿Ð¾ Ð·Ð°Ð¿ÑÐ¾ÑÑ red minu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8385" y="4471914"/>
            <a:ext cx="1186837" cy="11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ÐÐ°ÑÑÐ¸Ð½ÐºÐ¸ Ð¿Ð¾ Ð·Ð°Ð¿ÑÐ¾ÑÑ check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1896" y="4667491"/>
            <a:ext cx="613858" cy="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Ð°ÑÑÐ¸Ð½ÐºÐ¸ Ð¿Ð¾ Ð·Ð°Ð¿ÑÐ¾ÑÑ check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3523" y="3796620"/>
            <a:ext cx="613858" cy="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ÐÐ°ÑÑÐ¸Ð½ÐºÐ¸ Ð¿Ð¾ Ð·Ð°Ð¿ÑÐ¾ÑÑ check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50805" y="3796620"/>
            <a:ext cx="613858" cy="7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ÐÐ°ÑÑÐ¸Ð½ÐºÐ¸ Ð¿Ð¾ Ð·Ð°Ð¿ÑÐ¾ÑÑ red minu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5209" y="3627174"/>
            <a:ext cx="1186837" cy="11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ÐÐ°ÑÑÐ¸Ð½ÐºÐ¸ Ð¿Ð¾ Ð·Ð°Ð¿ÑÐ¾ÑÑ red minu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034" y="5452192"/>
            <a:ext cx="1186837" cy="11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ÐÐ°ÑÑÐ¸Ð½ÐºÐ¸ Ð¿Ð¾ Ð·Ð°Ð¿ÑÐ¾ÑÑ red minu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5209" y="5439932"/>
            <a:ext cx="1186837" cy="11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ÐÐ°ÑÑÐ¸Ð½ÐºÐ¸ Ð¿Ð¾ Ð·Ð°Ð¿ÑÐ¾ÑÑ red minu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4316" y="5452192"/>
            <a:ext cx="1186837" cy="11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ÐÐ°ÑÑÐ¸Ð½ÐºÐ¸ Ð¿Ð¾ Ð·Ð°Ð¿ÑÐ¾ÑÑ gat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8363" y="2019868"/>
            <a:ext cx="2123637" cy="67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469" y="2124390"/>
            <a:ext cx="2483359" cy="451520"/>
          </a:xfrm>
          <a:prstGeom prst="rect">
            <a:avLst/>
          </a:prstGeom>
        </p:spPr>
      </p:pic>
      <p:pic>
        <p:nvPicPr>
          <p:cNvPr id="21" name="Picture 2" descr="ÐÐ°ÑÑÐ¸Ð½ÐºÐ¸ Ð¿Ð¾ Ð·Ð°Ð¿ÑÐ¾ÑÑ loader 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0227" y="471985"/>
            <a:ext cx="2020640" cy="20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44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2005" y="1487606"/>
            <a:ext cx="9225887" cy="4899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Мета роботи полягає в реалізації</a:t>
            </a:r>
            <a:r>
              <a:rPr lang="en-US" dirty="0" smtClean="0"/>
              <a:t> </a:t>
            </a:r>
            <a:r>
              <a:rPr lang="uk-UA" dirty="0" smtClean="0"/>
              <a:t>системи навантажувального тестування, що підтримує принцип унікальності запитів та має зручний </a:t>
            </a:r>
            <a:r>
              <a:rPr lang="uk-UA" dirty="0" err="1" smtClean="0"/>
              <a:t>веб-інтерфейс</a:t>
            </a:r>
            <a:r>
              <a:rPr lang="uk-UA" dirty="0" smtClean="0"/>
              <a:t> налаштування</a:t>
            </a:r>
            <a:r>
              <a:rPr lang="en-US" dirty="0" smtClean="0"/>
              <a:t> </a:t>
            </a:r>
            <a:r>
              <a:rPr lang="uk-UA" dirty="0" smtClean="0"/>
              <a:t>різних параметрів запиту, що дозволятиме користуватися системою без знань мов програмування.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Основні </a:t>
            </a:r>
            <a:r>
              <a:rPr lang="uk-UA" dirty="0" smtClean="0"/>
              <a:t>функції, що необхідно реалізувати в системі: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Конструювання запиту з можливістю задання параметрів, заголовків та тіла запиту;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Відстеження результатів тестування в режимі реального часу;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Можливість задання набору одиничних значень та діапазонів значень для параметрів;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60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127" y="329899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Use Case </a:t>
            </a:r>
            <a:r>
              <a:rPr lang="uk-UA" dirty="0" smtClean="0"/>
              <a:t>діаграма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 descr="C:\Users\User\Downloads\RestLoaderUseCase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9128" y="997527"/>
            <a:ext cx="9194850" cy="574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378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 descr="C:\Users\User\Downloads\RestLoaderSeque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6788" y="0"/>
            <a:ext cx="87952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410553"/>
            <a:ext cx="3573860" cy="1280890"/>
          </a:xfrm>
        </p:spPr>
        <p:txBody>
          <a:bodyPr/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3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Архітектура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28434" y="2298584"/>
            <a:ext cx="9017203" cy="37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09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Технології розробки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8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747163" y="1905000"/>
            <a:ext cx="69273" cy="412865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ÐÐ°ÑÑÐ¸Ð½ÐºÐ¸ Ð¿Ð¾ Ð·Ð°Ð¿ÑÐ¾ÑÑ html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9860" y="3091941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17527" y="1905000"/>
            <a:ext cx="172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FRONT-END</a:t>
            </a:r>
            <a:endParaRPr lang="ru-RU" sz="2200" dirty="0"/>
          </a:p>
        </p:txBody>
      </p:sp>
      <p:pic>
        <p:nvPicPr>
          <p:cNvPr id="3076" name="Picture 4" descr="ÐÐ°ÑÑÐ¸Ð½ÐºÐ¸ Ð¿Ð¾ Ð·Ð°Ð¿ÑÐ¾ÑÑ cs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1014" y="2922648"/>
            <a:ext cx="701384" cy="9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ÐÐ°ÑÑÐ¸Ð½ÐºÐ¸ Ð¿Ð¾ Ð·Ð°Ð¿ÑÐ¾ÑÑ javascrip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6562" y="2792476"/>
            <a:ext cx="1238399" cy="12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6" descr="ÐÐ°ÑÑÐ¸Ð½ÐºÐ¸ Ð¿Ð¾ Ð·Ð°Ð¿ÑÐ¾ÑÑ type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090" name="Picture 18" descr="ÐÐ°ÑÑÐ¸Ð½ÐºÐ¸ Ð¿Ð¾ Ð·Ð°Ð¿ÑÐ¾ÑÑ typescrip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9860" y="4380413"/>
            <a:ext cx="953588" cy="9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ÐÐ°ÑÑÐ¸Ð½ÐºÐ¸ Ð¿Ð¾ Ð·Ð°Ð¿ÑÐ¾ÑÑ angular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1085" y="4380413"/>
            <a:ext cx="941241" cy="101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ÐÐ°ÑÑÐ¸Ð½ÐºÐ¸ Ð¿Ð¾ Ð·Ð°Ð¿ÑÐ¾ÑÑ npm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6562" y="4656626"/>
            <a:ext cx="1345051" cy="5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9387" y="5501337"/>
            <a:ext cx="1064636" cy="10646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05339" y="1905000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BACK-END</a:t>
            </a:r>
            <a:endParaRPr lang="ru-RU" sz="2200" dirty="0"/>
          </a:p>
        </p:txBody>
      </p:sp>
      <p:pic>
        <p:nvPicPr>
          <p:cNvPr id="3106" name="Picture 3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4463" y="2497490"/>
            <a:ext cx="1702026" cy="10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ÐÐ°ÑÑÐ¸Ð½ÐºÐ¸ Ð¿Ð¾ Ð·Ð°Ð¿ÑÐ¾ÑÑ entity framework icon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2827" y="3906184"/>
            <a:ext cx="1050804" cy="11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ÐÐ°ÑÑÐ¸Ð½ÐºÐ¸ Ð¿Ð¾ Ð·Ð°Ð¿ÑÐ¾ÑÑ rabbitmq icon 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5564" y="2497490"/>
            <a:ext cx="3308225" cy="12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8249" y="4044839"/>
            <a:ext cx="1685674" cy="671148"/>
          </a:xfrm>
          <a:prstGeom prst="rect">
            <a:avLst/>
          </a:prstGeom>
        </p:spPr>
      </p:pic>
      <p:pic>
        <p:nvPicPr>
          <p:cNvPr id="3120" name="Picture 48" descr="ÐÐ°ÑÑÐ¸Ð½ÐºÐ¸ Ð¿Ð¾ Ð·Ð°Ð¿ÑÐ¾ÑÑ sql server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8368" y="4837436"/>
            <a:ext cx="1630927" cy="163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 descr="ÐÐ°ÑÑÐ¸Ð½ÐºÐ¸ Ð¿Ð¾ Ð·Ð°Ð¿ÑÐ¾ÑÑ jwt token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2719" y="5180075"/>
            <a:ext cx="1260208" cy="12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22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7418" y="92445"/>
            <a:ext cx="7716981" cy="877899"/>
          </a:xfrm>
        </p:spPr>
        <p:txBody>
          <a:bodyPr>
            <a:normAutofit/>
          </a:bodyPr>
          <a:lstStyle/>
          <a:p>
            <a:r>
              <a:rPr lang="uk-UA" dirty="0" smtClean="0"/>
              <a:t>Структура бази даних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C3B3-17C0-4FE7-A7E5-2D242774C09F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 descr="C:\Users\User\Downloads\Без названия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7" r="-1"/>
          <a:stretch/>
        </p:blipFill>
        <p:spPr bwMode="auto">
          <a:xfrm>
            <a:off x="3255818" y="914400"/>
            <a:ext cx="8936183" cy="5943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769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1642</TotalTime>
  <Words>461</Words>
  <Application>Microsoft Office PowerPoint</Application>
  <PresentationFormat>Произвольный</PresentationFormat>
  <Paragraphs>95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Легкий дым</vt:lpstr>
      <vt:lpstr>Веб-система навантажувального тестування REST API</vt:lpstr>
      <vt:lpstr>Підхід до навантажувального тестування веб-додатків</vt:lpstr>
      <vt:lpstr>Порівняння існуючих рішень</vt:lpstr>
      <vt:lpstr>Постановка задачі</vt:lpstr>
      <vt:lpstr>Use Case діаграма</vt:lpstr>
      <vt:lpstr>Діаграма послідовності</vt:lpstr>
      <vt:lpstr>Архітектура системи</vt:lpstr>
      <vt:lpstr>Технології розробки</vt:lpstr>
      <vt:lpstr>Структура бази даних</vt:lpstr>
      <vt:lpstr>Алгоритм комбінування параметрів Приклад для перших 4-ьох кроків</vt:lpstr>
      <vt:lpstr>Алгоритм аналізу результату</vt:lpstr>
      <vt:lpstr>Код оновлення графіку</vt:lpstr>
      <vt:lpstr>Код оновлення результатів</vt:lpstr>
      <vt:lpstr>Інтерфейс веб-додатка</vt:lpstr>
      <vt:lpstr>Інтерфейс веб-додатка</vt:lpstr>
      <vt:lpstr>Тестування безпеки через Postman</vt:lpstr>
      <vt:lpstr>Результати модульного тестування веб-системи</vt:lpstr>
      <vt:lpstr>Впровадження</vt:lpstr>
      <vt:lpstr>Висновки</vt:lpstr>
      <vt:lpstr>Дякую за увагу! Ваші питання?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Веб-система навантажувального тестування REST API</dc:title>
  <dc:creator>Артем Набока</dc:creator>
  <cp:lastModifiedBy>just</cp:lastModifiedBy>
  <cp:revision>55</cp:revision>
  <dcterms:created xsi:type="dcterms:W3CDTF">2019-05-29T18:16:55Z</dcterms:created>
  <dcterms:modified xsi:type="dcterms:W3CDTF">2019-05-31T08:58:03Z</dcterms:modified>
</cp:coreProperties>
</file>