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80" r:id="rId14"/>
    <p:sldId id="271" r:id="rId15"/>
    <p:sldId id="272" r:id="rId16"/>
    <p:sldId id="273" r:id="rId17"/>
    <p:sldId id="281" r:id="rId18"/>
    <p:sldId id="274" r:id="rId19"/>
    <p:sldId id="275" r:id="rId20"/>
    <p:sldId id="276" r:id="rId21"/>
    <p:sldId id="277" r:id="rId22"/>
    <p:sldId id="278" r:id="rId23"/>
    <p:sldId id="282" r:id="rId24"/>
    <p:sldId id="279" r:id="rId25"/>
    <p:sldId id="283" r:id="rId26"/>
    <p:sldId id="284" r:id="rId27"/>
    <p:sldId id="286" r:id="rId28"/>
    <p:sldId id="285" r:id="rId29"/>
    <p:sldId id="287" r:id="rId30"/>
    <p:sldId id="262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BCDA"/>
    <a:srgbClr val="2F9CC3"/>
    <a:srgbClr val="90CEE4"/>
    <a:srgbClr val="097A89"/>
    <a:srgbClr val="56B4D6"/>
    <a:srgbClr val="2781A1"/>
    <a:srgbClr val="55A4C3"/>
    <a:srgbClr val="4EB8CE"/>
    <a:srgbClr val="095988"/>
    <a:srgbClr val="A8D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8185-B37E-485C-B251-A78C595B564D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4E08-D91E-40B0-8821-2AB1FF2A1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72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8185-B37E-485C-B251-A78C595B564D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4E08-D91E-40B0-8821-2AB1FF2A1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45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8185-B37E-485C-B251-A78C595B564D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4E08-D91E-40B0-8821-2AB1FF2A1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74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8185-B37E-485C-B251-A78C595B564D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4E08-D91E-40B0-8821-2AB1FF2A1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95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8185-B37E-485C-B251-A78C595B564D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4E08-D91E-40B0-8821-2AB1FF2A1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52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8185-B37E-485C-B251-A78C595B564D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4E08-D91E-40B0-8821-2AB1FF2A1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41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8185-B37E-485C-B251-A78C595B564D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4E08-D91E-40B0-8821-2AB1FF2A1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45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7259" y="122057"/>
            <a:ext cx="9474843" cy="746045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defRPr lang="ko-KR" altLang="en-US" sz="3600" b="1" kern="1200" spc="-1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598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8185-B37E-485C-B251-A78C595B564D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4E08-D91E-40B0-8821-2AB1FF2A1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67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8185-B37E-485C-B251-A78C595B564D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4E08-D91E-40B0-8821-2AB1FF2A1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73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8185-B37E-485C-B251-A78C595B564D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4E08-D91E-40B0-8821-2AB1FF2A1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86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68185-B37E-485C-B251-A78C595B564D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4E08-D91E-40B0-8821-2AB1FF2A1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2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68185-B37E-485C-B251-A78C595B564D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C4E08-D91E-40B0-8821-2AB1FF2A1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36205" y="1944547"/>
            <a:ext cx="69195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598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SH Calculator(</a:t>
            </a:r>
            <a:r>
              <a:rPr lang="ko-KR" altLang="en-US" sz="4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598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복합 계산기</a:t>
            </a:r>
            <a:r>
              <a:rPr lang="en-US" altLang="ko-KR" sz="4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598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44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9598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17313" y="3298786"/>
            <a:ext cx="3557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컴퓨터공학과 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20184060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안성현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509043" y="2713988"/>
            <a:ext cx="7173915" cy="0"/>
          </a:xfrm>
          <a:prstGeom prst="line">
            <a:avLst/>
          </a:prstGeom>
          <a:ln w="34925">
            <a:solidFill>
              <a:srgbClr val="095988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970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기능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58B1A9E-0FC0-4A43-8206-4C3154126D2F}"/>
              </a:ext>
            </a:extLst>
          </p:cNvPr>
          <p:cNvCxnSpPr>
            <a:cxnSpLocks/>
          </p:cNvCxnSpPr>
          <p:nvPr/>
        </p:nvCxnSpPr>
        <p:spPr>
          <a:xfrm>
            <a:off x="468916" y="1821617"/>
            <a:ext cx="5044117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B11F34-2550-4D52-8B34-1113330F5F58}"/>
              </a:ext>
            </a:extLst>
          </p:cNvPr>
          <p:cNvSpPr/>
          <p:nvPr/>
        </p:nvSpPr>
        <p:spPr>
          <a:xfrm>
            <a:off x="390339" y="1295902"/>
            <a:ext cx="2308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군대 계산기 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BC84C3E-2E8B-479A-BAD4-94D432ADA49C}"/>
              </a:ext>
            </a:extLst>
          </p:cNvPr>
          <p:cNvSpPr/>
          <p:nvPr/>
        </p:nvSpPr>
        <p:spPr>
          <a:xfrm>
            <a:off x="390339" y="1885668"/>
            <a:ext cx="5279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군대 진급과 전역 날짜를 알려주는 프로그램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탭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4)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E43BAB-B51D-41A0-AD38-913096C28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16" y="2711082"/>
            <a:ext cx="3615212" cy="37496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5DD74BD-F649-4067-BE66-C5840010E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176" y="2711081"/>
            <a:ext cx="3623241" cy="37496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1B8801-9398-4124-8147-0B093BD4B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7464" y="2651923"/>
            <a:ext cx="3715348" cy="38382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218FCF0-FA03-4E24-BBE0-3B79757C50C3}"/>
              </a:ext>
            </a:extLst>
          </p:cNvPr>
          <p:cNvCxnSpPr>
            <a:cxnSpLocks/>
          </p:cNvCxnSpPr>
          <p:nvPr/>
        </p:nvCxnSpPr>
        <p:spPr>
          <a:xfrm flipV="1">
            <a:off x="3577701" y="5271586"/>
            <a:ext cx="982829" cy="336460"/>
          </a:xfrm>
          <a:prstGeom prst="line">
            <a:avLst/>
          </a:prstGeom>
          <a:ln>
            <a:solidFill>
              <a:srgbClr val="55A4C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ACCD3BD-CD65-49F3-9EAA-75FFB9175CD0}"/>
              </a:ext>
            </a:extLst>
          </p:cNvPr>
          <p:cNvSpPr txBox="1"/>
          <p:nvPr/>
        </p:nvSpPr>
        <p:spPr>
          <a:xfrm>
            <a:off x="2086706" y="543981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계산 로딩 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A720F5-C08D-4E91-B746-EE9F8C69851A}"/>
              </a:ext>
            </a:extLst>
          </p:cNvPr>
          <p:cNvSpPr txBox="1"/>
          <p:nvPr/>
        </p:nvSpPr>
        <p:spPr>
          <a:xfrm>
            <a:off x="1824167" y="5779588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군대 인생을 결정한다는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문구가 뜨면서 로딩 바 진행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9B516B4-1A52-4F31-B1E6-6B306FC105B0}"/>
              </a:ext>
            </a:extLst>
          </p:cNvPr>
          <p:cNvCxnSpPr>
            <a:cxnSpLocks/>
          </p:cNvCxnSpPr>
          <p:nvPr/>
        </p:nvCxnSpPr>
        <p:spPr>
          <a:xfrm flipV="1">
            <a:off x="7255328" y="5415863"/>
            <a:ext cx="1324177" cy="192183"/>
          </a:xfrm>
          <a:prstGeom prst="line">
            <a:avLst/>
          </a:prstGeom>
          <a:ln>
            <a:solidFill>
              <a:srgbClr val="55A4C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65FEAC1-A6B2-4D29-A3D2-5C48717305E7}"/>
              </a:ext>
            </a:extLst>
          </p:cNvPr>
          <p:cNvSpPr txBox="1"/>
          <p:nvPr/>
        </p:nvSpPr>
        <p:spPr>
          <a:xfrm>
            <a:off x="5771940" y="538782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계산 결과 창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513317-48A4-4AF9-8B80-33ED889AF94A}"/>
              </a:ext>
            </a:extLst>
          </p:cNvPr>
          <p:cNvSpPr txBox="1"/>
          <p:nvPr/>
        </p:nvSpPr>
        <p:spPr>
          <a:xfrm>
            <a:off x="5589052" y="5722050"/>
            <a:ext cx="22140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입대일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이병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일병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상병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병장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전역일 순으로 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날짜를 출력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대략적으로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D4E940C-AA6E-4293-8BA6-5678270ACA0E}"/>
              </a:ext>
            </a:extLst>
          </p:cNvPr>
          <p:cNvCxnSpPr>
            <a:cxnSpLocks/>
          </p:cNvCxnSpPr>
          <p:nvPr/>
        </p:nvCxnSpPr>
        <p:spPr>
          <a:xfrm>
            <a:off x="599403" y="4845457"/>
            <a:ext cx="2614314" cy="0"/>
          </a:xfrm>
          <a:prstGeom prst="line">
            <a:avLst/>
          </a:prstGeom>
          <a:ln>
            <a:solidFill>
              <a:srgbClr val="55A4C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4834ADA-5C5D-4854-821C-F851AA16F153}"/>
              </a:ext>
            </a:extLst>
          </p:cNvPr>
          <p:cNvSpPr txBox="1"/>
          <p:nvPr/>
        </p:nvSpPr>
        <p:spPr>
          <a:xfrm>
            <a:off x="-59516" y="490337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입대 날짜 작성</a:t>
            </a:r>
          </a:p>
        </p:txBody>
      </p:sp>
    </p:spTree>
    <p:extLst>
      <p:ext uri="{BB962C8B-B14F-4D97-AF65-F5344CB8AC3E}">
        <p14:creationId xmlns:p14="http://schemas.microsoft.com/office/powerpoint/2010/main" val="154969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기능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58B1A9E-0FC0-4A43-8206-4C3154126D2F}"/>
              </a:ext>
            </a:extLst>
          </p:cNvPr>
          <p:cNvCxnSpPr>
            <a:cxnSpLocks/>
          </p:cNvCxnSpPr>
          <p:nvPr/>
        </p:nvCxnSpPr>
        <p:spPr>
          <a:xfrm>
            <a:off x="468916" y="1821617"/>
            <a:ext cx="5931884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B11F34-2550-4D52-8B34-1113330F5F58}"/>
              </a:ext>
            </a:extLst>
          </p:cNvPr>
          <p:cNvSpPr/>
          <p:nvPr/>
        </p:nvSpPr>
        <p:spPr>
          <a:xfrm>
            <a:off x="390339" y="1295902"/>
            <a:ext cx="2308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사용자 노트 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BC84C3E-2E8B-479A-BAD4-94D432ADA49C}"/>
              </a:ext>
            </a:extLst>
          </p:cNvPr>
          <p:cNvSpPr/>
          <p:nvPr/>
        </p:nvSpPr>
        <p:spPr>
          <a:xfrm>
            <a:off x="390339" y="1885668"/>
            <a:ext cx="6202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계산된 수식들을 불러오고 노트를 작성하는 프로그램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탭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5)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0E4124-BF5E-4C33-AD4D-A3EF69015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808" y="2449869"/>
            <a:ext cx="3962872" cy="40710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BE1AB69-755D-4132-83D5-D909F0B9A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557" y="2449869"/>
            <a:ext cx="3902352" cy="40710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6E74583-3F17-4051-9D0F-6EF86229608A}"/>
              </a:ext>
            </a:extLst>
          </p:cNvPr>
          <p:cNvCxnSpPr>
            <a:cxnSpLocks/>
          </p:cNvCxnSpPr>
          <p:nvPr/>
        </p:nvCxnSpPr>
        <p:spPr>
          <a:xfrm flipH="1">
            <a:off x="1338071" y="4847208"/>
            <a:ext cx="1360913" cy="1070442"/>
          </a:xfrm>
          <a:prstGeom prst="line">
            <a:avLst/>
          </a:prstGeom>
          <a:ln>
            <a:solidFill>
              <a:srgbClr val="55A4C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5367895-3BBD-4FAE-9EF0-30A6CCF2CD72}"/>
              </a:ext>
            </a:extLst>
          </p:cNvPr>
          <p:cNvSpPr txBox="1"/>
          <p:nvPr/>
        </p:nvSpPr>
        <p:spPr>
          <a:xfrm>
            <a:off x="2760385" y="460039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노트 기능 설명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13711C-A903-4753-848D-AEFA3EA92EF7}"/>
              </a:ext>
            </a:extLst>
          </p:cNvPr>
          <p:cNvSpPr txBox="1"/>
          <p:nvPr/>
        </p:nvSpPr>
        <p:spPr>
          <a:xfrm>
            <a:off x="2618975" y="4937225"/>
            <a:ext cx="32481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Browse Note: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노트를 불러옴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Disappear Text: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창 내용을 삭제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 Note: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입력한 내용을 노트에 추가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91EC261-6248-4877-A7A3-8AE4C936B461}"/>
              </a:ext>
            </a:extLst>
          </p:cNvPr>
          <p:cNvCxnSpPr>
            <a:cxnSpLocks/>
          </p:cNvCxnSpPr>
          <p:nvPr/>
        </p:nvCxnSpPr>
        <p:spPr>
          <a:xfrm flipH="1">
            <a:off x="9323973" y="4847208"/>
            <a:ext cx="903103" cy="1151596"/>
          </a:xfrm>
          <a:prstGeom prst="line">
            <a:avLst/>
          </a:prstGeom>
          <a:ln>
            <a:solidFill>
              <a:srgbClr val="55A4C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5CCE808-2D9C-4ABF-9166-87FAE113CF16}"/>
              </a:ext>
            </a:extLst>
          </p:cNvPr>
          <p:cNvSpPr txBox="1"/>
          <p:nvPr/>
        </p:nvSpPr>
        <p:spPr>
          <a:xfrm>
            <a:off x="10249250" y="460039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노트 덮어쓰기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0EA03F-CFBB-4363-A26E-05FFF87CB3D4}"/>
              </a:ext>
            </a:extLst>
          </p:cNvPr>
          <p:cNvSpPr txBox="1"/>
          <p:nvPr/>
        </p:nvSpPr>
        <p:spPr>
          <a:xfrm>
            <a:off x="10087909" y="4995724"/>
            <a:ext cx="223009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노트를 불러왔으면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Cover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Note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바뀌는데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이는 입력 창 전체 내용을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노트에 덮어쓰기 한다는 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것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8D7F303-0A13-4052-8310-EC680B5EE25D}"/>
              </a:ext>
            </a:extLst>
          </p:cNvPr>
          <p:cNvCxnSpPr>
            <a:cxnSpLocks/>
          </p:cNvCxnSpPr>
          <p:nvPr/>
        </p:nvCxnSpPr>
        <p:spPr>
          <a:xfrm flipH="1">
            <a:off x="7624943" y="1885668"/>
            <a:ext cx="2542554" cy="1472375"/>
          </a:xfrm>
          <a:prstGeom prst="line">
            <a:avLst/>
          </a:prstGeom>
          <a:ln>
            <a:solidFill>
              <a:srgbClr val="55A4C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A36813C-52F5-482D-8955-520D7E491077}"/>
              </a:ext>
            </a:extLst>
          </p:cNvPr>
          <p:cNvSpPr txBox="1"/>
          <p:nvPr/>
        </p:nvSpPr>
        <p:spPr>
          <a:xfrm>
            <a:off x="10227076" y="16518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8AF19E-943C-4EC4-BAE7-4A0BC9AB4D1B}"/>
              </a:ext>
            </a:extLst>
          </p:cNvPr>
          <p:cNvSpPr/>
          <p:nvPr/>
        </p:nvSpPr>
        <p:spPr>
          <a:xfrm>
            <a:off x="10087909" y="2021138"/>
            <a:ext cx="205056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계산된 수식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사용자가 입력한 내용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등을 전부 담은 텍스트 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파일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기본적으로 모든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 pitchFamily="50" charset="-127"/>
            </a:endParaRPr>
          </a:p>
          <a:p>
            <a:r>
              <a:rPr lang="ko-KR" altLang="en-US" sz="1400" dirty="0"/>
              <a:t>계산된 수식은 노트에</a:t>
            </a:r>
            <a:endParaRPr lang="en-US" altLang="ko-KR" sz="1400" dirty="0"/>
          </a:p>
          <a:p>
            <a:r>
              <a:rPr lang="ko-KR" altLang="en-US" sz="1400" dirty="0"/>
              <a:t>저장된다</a:t>
            </a:r>
            <a:r>
              <a:rPr lang="en-US" altLang="ko-KR" sz="1400" dirty="0"/>
              <a:t>.)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77774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기능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58B1A9E-0FC0-4A43-8206-4C3154126D2F}"/>
              </a:ext>
            </a:extLst>
          </p:cNvPr>
          <p:cNvCxnSpPr>
            <a:cxnSpLocks/>
          </p:cNvCxnSpPr>
          <p:nvPr/>
        </p:nvCxnSpPr>
        <p:spPr>
          <a:xfrm>
            <a:off x="468916" y="1821617"/>
            <a:ext cx="3952164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B11F34-2550-4D52-8B34-1113330F5F58}"/>
              </a:ext>
            </a:extLst>
          </p:cNvPr>
          <p:cNvSpPr/>
          <p:nvPr/>
        </p:nvSpPr>
        <p:spPr>
          <a:xfrm>
            <a:off x="390339" y="1295902"/>
            <a:ext cx="24176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메뉴 및 </a:t>
            </a:r>
            <a:r>
              <a:rPr lang="ko-KR" altLang="en-US" sz="2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툴팁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BC84C3E-2E8B-479A-BAD4-94D432ADA49C}"/>
              </a:ext>
            </a:extLst>
          </p:cNvPr>
          <p:cNvSpPr/>
          <p:nvPr/>
        </p:nvSpPr>
        <p:spPr>
          <a:xfrm>
            <a:off x="390339" y="1885668"/>
            <a:ext cx="4517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추가 기능이 있고 사용법을 알려주는 위젯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C8CC0B-C3DE-46B7-B5AF-D0DA83803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537" y="4330837"/>
            <a:ext cx="3593884" cy="18611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362DA8-FC31-4870-8B12-76C436198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59" y="2737490"/>
            <a:ext cx="2628900" cy="20669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5B4E983-6577-4830-82D1-6A3EA42695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4998" y="4382030"/>
            <a:ext cx="2981325" cy="1809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91A34D7-9086-455B-A83D-10EF56989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5537" y="2597491"/>
            <a:ext cx="3629143" cy="12804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781D918-BE6A-47C2-9548-B260CA8C7E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5537" y="1298005"/>
            <a:ext cx="2647950" cy="962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5126EBF-B7BE-4538-B1C7-34132A937C2A}"/>
              </a:ext>
            </a:extLst>
          </p:cNvPr>
          <p:cNvCxnSpPr>
            <a:cxnSpLocks/>
          </p:cNvCxnSpPr>
          <p:nvPr/>
        </p:nvCxnSpPr>
        <p:spPr>
          <a:xfrm flipH="1">
            <a:off x="2365099" y="3272566"/>
            <a:ext cx="1360913" cy="1070442"/>
          </a:xfrm>
          <a:prstGeom prst="line">
            <a:avLst/>
          </a:prstGeom>
          <a:ln>
            <a:solidFill>
              <a:srgbClr val="55A4C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7364FBB-4A27-4735-8909-87A7C808771F}"/>
              </a:ext>
            </a:extLst>
          </p:cNvPr>
          <p:cNvSpPr txBox="1"/>
          <p:nvPr/>
        </p:nvSpPr>
        <p:spPr>
          <a:xfrm>
            <a:off x="3732115" y="306838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저작자 메시지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B4A8C5-93BA-443C-933A-4C054AF38EDE}"/>
              </a:ext>
            </a:extLst>
          </p:cNvPr>
          <p:cNvSpPr txBox="1"/>
          <p:nvPr/>
        </p:nvSpPr>
        <p:spPr>
          <a:xfrm>
            <a:off x="3560031" y="3449577"/>
            <a:ext cx="2207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메뉴에서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Dev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누르면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저작자 메시지 창이 뜬다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837D47-FFD6-4EBE-B999-8E7A05FEBE27}"/>
              </a:ext>
            </a:extLst>
          </p:cNvPr>
          <p:cNvSpPr txBox="1"/>
          <p:nvPr/>
        </p:nvSpPr>
        <p:spPr>
          <a:xfrm>
            <a:off x="10461200" y="148931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위젯 사용법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3E7C8CF-9FD3-414E-882C-890CD49C90A8}"/>
              </a:ext>
            </a:extLst>
          </p:cNvPr>
          <p:cNvCxnSpPr>
            <a:cxnSpLocks/>
          </p:cNvCxnSpPr>
          <p:nvPr/>
        </p:nvCxnSpPr>
        <p:spPr>
          <a:xfrm flipV="1">
            <a:off x="8994466" y="1673982"/>
            <a:ext cx="1466734" cy="263983"/>
          </a:xfrm>
          <a:prstGeom prst="line">
            <a:avLst/>
          </a:prstGeom>
          <a:ln>
            <a:solidFill>
              <a:srgbClr val="55A4C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7F260F5-9F2E-4B82-BD43-85D64BC28251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9510850" y="1673982"/>
            <a:ext cx="950350" cy="2019002"/>
          </a:xfrm>
          <a:prstGeom prst="line">
            <a:avLst/>
          </a:prstGeom>
          <a:ln>
            <a:solidFill>
              <a:srgbClr val="55A4C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DEFA7E2-A288-4A78-A5C7-983977CA2F31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9717046" y="1673982"/>
            <a:ext cx="744154" cy="3381106"/>
          </a:xfrm>
          <a:prstGeom prst="line">
            <a:avLst/>
          </a:prstGeom>
          <a:ln>
            <a:solidFill>
              <a:srgbClr val="55A4C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63C27DD-A294-43C3-9291-D18A4FCAFEB3}"/>
              </a:ext>
            </a:extLst>
          </p:cNvPr>
          <p:cNvSpPr txBox="1"/>
          <p:nvPr/>
        </p:nvSpPr>
        <p:spPr>
          <a:xfrm>
            <a:off x="10216517" y="1937965"/>
            <a:ext cx="1683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사용법을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알려준다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8184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37259" y="122057"/>
            <a:ext cx="9474843" cy="746045"/>
          </a:xfrm>
        </p:spPr>
        <p:txBody>
          <a:bodyPr/>
          <a:lstStyle/>
          <a:p>
            <a:r>
              <a:rPr lang="ko-KR" altLang="en-US" dirty="0"/>
              <a:t>프로그램 설명</a:t>
            </a:r>
            <a:r>
              <a:rPr lang="en-US" altLang="ko-KR" spc="-100" dirty="0"/>
              <a:t> (</a:t>
            </a:r>
            <a:r>
              <a:rPr lang="ko-KR" altLang="en-US" b="0" spc="-100" dirty="0"/>
              <a:t>소스 설명</a:t>
            </a:r>
            <a:r>
              <a:rPr lang="en-US" altLang="ko-KR" spc="-100" dirty="0"/>
              <a:t>)</a:t>
            </a:r>
            <a:endParaRPr lang="ko-KR" altLang="en-US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58B1A9E-0FC0-4A43-8206-4C3154126D2F}"/>
              </a:ext>
            </a:extLst>
          </p:cNvPr>
          <p:cNvCxnSpPr>
            <a:cxnSpLocks/>
          </p:cNvCxnSpPr>
          <p:nvPr/>
        </p:nvCxnSpPr>
        <p:spPr>
          <a:xfrm>
            <a:off x="468916" y="1821617"/>
            <a:ext cx="2786310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B11F34-2550-4D52-8B34-1113330F5F58}"/>
              </a:ext>
            </a:extLst>
          </p:cNvPr>
          <p:cNvSpPr/>
          <p:nvPr/>
        </p:nvSpPr>
        <p:spPr>
          <a:xfrm>
            <a:off x="390339" y="1295902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클로저와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입력 전달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FD61595-3310-48EC-945E-E13D28CC183B}"/>
              </a:ext>
            </a:extLst>
          </p:cNvPr>
          <p:cNvSpPr/>
          <p:nvPr/>
        </p:nvSpPr>
        <p:spPr>
          <a:xfrm>
            <a:off x="390339" y="1885668"/>
            <a:ext cx="4418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입력한 것이 창에 뜨게 하는 방법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F9CC3"/>
                </a:solidFill>
                <a:ea typeface="나눔바른고딕" panose="020B0603020101020101" pitchFamily="50" charset="-127"/>
              </a:rPr>
              <a:t>(sh.py)</a:t>
            </a:r>
            <a:endParaRPr lang="ko-KR" altLang="en-US" dirty="0">
              <a:solidFill>
                <a:srgbClr val="2F9CC3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72C767-F7EF-4274-A502-9C5FDD21222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16" y="2643887"/>
            <a:ext cx="5760085" cy="2848610"/>
          </a:xfrm>
          <a:prstGeom prst="rect">
            <a:avLst/>
          </a:prstGeom>
          <a:ln w="38100" cap="sq">
            <a:solidFill>
              <a:srgbClr val="68BCDA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D5D3354-D5F3-4CA5-8643-9A2069726A5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535" y="2643887"/>
            <a:ext cx="4191000" cy="1303020"/>
          </a:xfrm>
          <a:prstGeom prst="rect">
            <a:avLst/>
          </a:prstGeom>
          <a:ln w="38100" cap="sq">
            <a:solidFill>
              <a:srgbClr val="68BCDA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5014F0-3CF6-49F4-A65F-D1ADFA70CC29}"/>
              </a:ext>
            </a:extLst>
          </p:cNvPr>
          <p:cNvSpPr txBox="1"/>
          <p:nvPr/>
        </p:nvSpPr>
        <p:spPr>
          <a:xfrm>
            <a:off x="6498379" y="4266322"/>
            <a:ext cx="502483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클로저는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ko-KR" sz="1400" dirty="0"/>
              <a:t>내부함수가 외부함수의 맥락을 접근할 수 있게 하는 것이다</a:t>
            </a:r>
            <a:r>
              <a:rPr lang="en-US" altLang="ko-KR" sz="1400" dirty="0"/>
              <a:t>. </a:t>
            </a:r>
            <a:r>
              <a:rPr lang="ko-KR" altLang="ko-KR" sz="1400" dirty="0"/>
              <a:t>즉 </a:t>
            </a:r>
            <a:r>
              <a:rPr lang="ko-KR" altLang="ko-KR" sz="1400" dirty="0" err="1"/>
              <a:t>클로저를</a:t>
            </a:r>
            <a:r>
              <a:rPr lang="ko-KR" altLang="ko-KR" sz="1400" dirty="0"/>
              <a:t> 이용하면 내부함수가 외부함수의 변수</a:t>
            </a:r>
            <a:r>
              <a:rPr lang="en-US" altLang="ko-KR" sz="1400" dirty="0"/>
              <a:t>, </a:t>
            </a:r>
            <a:r>
              <a:rPr lang="ko-KR" altLang="ko-KR" sz="1400" dirty="0"/>
              <a:t>매개변수 따위를 아무 조건없이 이용할 수 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이 개념을 이용하면 </a:t>
            </a:r>
            <a:r>
              <a:rPr lang="ko-KR" altLang="en-US" sz="1400" dirty="0" err="1"/>
              <a:t>파이썬</a:t>
            </a:r>
            <a:r>
              <a:rPr lang="ko-KR" altLang="en-US" sz="1400" dirty="0"/>
              <a:t> </a:t>
            </a:r>
            <a:r>
              <a:rPr lang="en-US" altLang="ko-KR" sz="1400" dirty="0" err="1"/>
              <a:t>gui</a:t>
            </a:r>
            <a:r>
              <a:rPr lang="ko-KR" altLang="en-US" sz="1400" dirty="0"/>
              <a:t>환경에서 콜백함수로 인수를 보낼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먼저 오른쪽 사진에서는 </a:t>
            </a:r>
            <a:r>
              <a:rPr lang="ko-KR" altLang="en-US" sz="1400" dirty="0" err="1"/>
              <a:t>클로저에</a:t>
            </a:r>
            <a:r>
              <a:rPr lang="ko-KR" altLang="en-US" sz="1400" dirty="0"/>
              <a:t> 인수 </a:t>
            </a:r>
            <a:r>
              <a:rPr lang="en-US" altLang="ko-KR" sz="1400" dirty="0"/>
              <a:t>1</a:t>
            </a:r>
            <a:r>
              <a:rPr lang="ko-KR" altLang="en-US" sz="1400" dirty="0"/>
              <a:t>을 보내고 있다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이때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클로저</a:t>
            </a:r>
            <a:r>
              <a:rPr lang="ko-KR" altLang="en-US" sz="1400" dirty="0"/>
              <a:t> 함수에서는 미리 </a:t>
            </a:r>
            <a:r>
              <a:rPr lang="en-US" altLang="ko-KR" sz="1400" dirty="0"/>
              <a:t>(</a:t>
            </a:r>
            <a:r>
              <a:rPr lang="ko-KR" altLang="en-US" sz="1400" dirty="0"/>
              <a:t>버튼 텍스트를 저장한 변수들</a:t>
            </a:r>
            <a:r>
              <a:rPr lang="en-US" altLang="ko-KR" sz="1400" dirty="0"/>
              <a:t>)</a:t>
            </a:r>
            <a:r>
              <a:rPr lang="ko-KR" altLang="en-US" sz="1400" dirty="0"/>
              <a:t>을 리스트로 저장하고 있는데</a:t>
            </a:r>
            <a:r>
              <a:rPr lang="en-US" altLang="ko-KR" sz="1400" dirty="0"/>
              <a:t>,</a:t>
            </a:r>
            <a:r>
              <a:rPr lang="ko-KR" altLang="en-US" sz="1400" dirty="0"/>
              <a:t> 인수를 통해 리스트 인수를 불러와서 </a:t>
            </a:r>
            <a:r>
              <a:rPr lang="en-US" altLang="ko-KR" sz="1400" dirty="0" err="1"/>
              <a:t>scr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입력창</a:t>
            </a:r>
            <a:r>
              <a:rPr lang="en-US" altLang="ko-KR" sz="1400" dirty="0"/>
              <a:t>)</a:t>
            </a:r>
            <a:r>
              <a:rPr lang="ko-KR" altLang="en-US" sz="1400" dirty="0"/>
              <a:t>에</a:t>
            </a:r>
            <a:r>
              <a:rPr lang="en-US" altLang="ko-KR" sz="1400" dirty="0"/>
              <a:t> </a:t>
            </a:r>
            <a:r>
              <a:rPr lang="ko-KR" altLang="en-US" sz="1400" dirty="0"/>
              <a:t>삽입할 수 있는 것이다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973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37259" y="122057"/>
            <a:ext cx="9474843" cy="746045"/>
          </a:xfrm>
        </p:spPr>
        <p:txBody>
          <a:bodyPr/>
          <a:lstStyle/>
          <a:p>
            <a:r>
              <a:rPr lang="ko-KR" altLang="en-US" dirty="0"/>
              <a:t>프로그램 설명</a:t>
            </a:r>
            <a:r>
              <a:rPr lang="en-US" altLang="ko-KR" spc="-100" dirty="0"/>
              <a:t> (</a:t>
            </a:r>
            <a:r>
              <a:rPr lang="ko-KR" altLang="en-US" b="0" spc="-100" dirty="0"/>
              <a:t>소스 설명</a:t>
            </a:r>
            <a:r>
              <a:rPr lang="en-US" altLang="ko-KR" spc="-100" dirty="0"/>
              <a:t>)</a:t>
            </a:r>
            <a:endParaRPr lang="ko-KR" altLang="en-US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58B1A9E-0FC0-4A43-8206-4C3154126D2F}"/>
              </a:ext>
            </a:extLst>
          </p:cNvPr>
          <p:cNvCxnSpPr>
            <a:cxnSpLocks/>
          </p:cNvCxnSpPr>
          <p:nvPr/>
        </p:nvCxnSpPr>
        <p:spPr>
          <a:xfrm>
            <a:off x="468916" y="1821617"/>
            <a:ext cx="2043465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B11F34-2550-4D52-8B34-1113330F5F58}"/>
              </a:ext>
            </a:extLst>
          </p:cNvPr>
          <p:cNvSpPr/>
          <p:nvPr/>
        </p:nvSpPr>
        <p:spPr>
          <a:xfrm>
            <a:off x="390339" y="1295902"/>
            <a:ext cx="2340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파일과 계산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FD61595-3310-48EC-945E-E13D28CC183B}"/>
              </a:ext>
            </a:extLst>
          </p:cNvPr>
          <p:cNvSpPr/>
          <p:nvPr/>
        </p:nvSpPr>
        <p:spPr>
          <a:xfrm>
            <a:off x="390339" y="1885668"/>
            <a:ext cx="3249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파일로 계산하는 방법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F9CC3"/>
                </a:solidFill>
                <a:ea typeface="나눔바른고딕" panose="020B0603020101020101" pitchFamily="50" charset="-127"/>
              </a:rPr>
              <a:t>(sh.py)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90816F0-1A59-490D-ABAB-CA98C9427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682" y="2567889"/>
            <a:ext cx="2028825" cy="2314575"/>
          </a:xfrm>
          <a:prstGeom prst="rect">
            <a:avLst/>
          </a:prstGeom>
          <a:ln w="38100" cap="sq">
            <a:solidFill>
              <a:srgbClr val="2F9CC3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A1DBB29-EFA3-498B-B0D3-4601191B9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43" y="2726576"/>
            <a:ext cx="4105275" cy="1876425"/>
          </a:xfrm>
          <a:prstGeom prst="rect">
            <a:avLst/>
          </a:prstGeom>
          <a:ln w="38100" cap="sq">
            <a:solidFill>
              <a:srgbClr val="2F9CC3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C560AB5-A77A-47D0-93FA-6A48A5BC8A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2183" y="2409203"/>
            <a:ext cx="4435319" cy="2631948"/>
          </a:xfrm>
          <a:prstGeom prst="rect">
            <a:avLst/>
          </a:prstGeom>
          <a:ln w="38100" cap="sq">
            <a:solidFill>
              <a:srgbClr val="2F9CC3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5439F3E-D7DE-402B-8066-0369E7CFBE0F}"/>
              </a:ext>
            </a:extLst>
          </p:cNvPr>
          <p:cNvSpPr txBox="1"/>
          <p:nvPr/>
        </p:nvSpPr>
        <p:spPr>
          <a:xfrm>
            <a:off x="459743" y="5285322"/>
            <a:ext cx="112765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탭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숫자나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‘.’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버튼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연산자를 입력하면 자동적으로 메모장에 다음과 같이 저장이 된다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 수식은 사용자가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(600+50-90/9x60+1)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상태이다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먼저 숫자나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‘.’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버튼은 아무 조건없이 메모장에 저장된다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하지만 계산 버튼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,=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제외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입력하면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file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함수로 넘어가게 된다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File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함수가 처음 호출되면 필드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 상태이다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이러면  연산자 앞에 수가 하나만 왔다는 의미이니 단순히 메모장에 연산자를 추가시킨다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다음에 호출되면 필드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되고 다른 블록이 실행된다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13559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37259" y="122057"/>
            <a:ext cx="9474843" cy="746045"/>
          </a:xfrm>
        </p:spPr>
        <p:txBody>
          <a:bodyPr/>
          <a:lstStyle/>
          <a:p>
            <a:r>
              <a:rPr lang="ko-KR" altLang="en-US" dirty="0"/>
              <a:t>프로그램 설명</a:t>
            </a:r>
            <a:r>
              <a:rPr lang="en-US" altLang="ko-KR" spc="-100" dirty="0"/>
              <a:t> (</a:t>
            </a:r>
            <a:r>
              <a:rPr lang="ko-KR" altLang="en-US" b="0" spc="-100" dirty="0"/>
              <a:t>소스 설명</a:t>
            </a:r>
            <a:r>
              <a:rPr lang="en-US" altLang="ko-KR" spc="-100" dirty="0"/>
              <a:t>)</a:t>
            </a:r>
            <a:endParaRPr lang="ko-KR" altLang="en-US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58B1A9E-0FC0-4A43-8206-4C3154126D2F}"/>
              </a:ext>
            </a:extLst>
          </p:cNvPr>
          <p:cNvCxnSpPr>
            <a:cxnSpLocks/>
          </p:cNvCxnSpPr>
          <p:nvPr/>
        </p:nvCxnSpPr>
        <p:spPr>
          <a:xfrm>
            <a:off x="468916" y="1821617"/>
            <a:ext cx="2052342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B11F34-2550-4D52-8B34-1113330F5F58}"/>
              </a:ext>
            </a:extLst>
          </p:cNvPr>
          <p:cNvSpPr/>
          <p:nvPr/>
        </p:nvSpPr>
        <p:spPr>
          <a:xfrm>
            <a:off x="390339" y="1295902"/>
            <a:ext cx="22317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파일과 계산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(2)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C649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73C61B-D6D5-4467-B490-A98E64470EF6}"/>
              </a:ext>
            </a:extLst>
          </p:cNvPr>
          <p:cNvSpPr/>
          <p:nvPr/>
        </p:nvSpPr>
        <p:spPr>
          <a:xfrm>
            <a:off x="390339" y="1885668"/>
            <a:ext cx="3249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파일로 계산하는 방법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F9CC3"/>
                </a:solidFill>
                <a:ea typeface="나눔바른고딕" panose="020B0603020101020101" pitchFamily="50" charset="-127"/>
              </a:rPr>
              <a:t>(sh.py)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2C7876-ADF7-4AF2-B689-B4212A56F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59" y="2469009"/>
            <a:ext cx="4610100" cy="2647950"/>
          </a:xfrm>
          <a:prstGeom prst="rect">
            <a:avLst/>
          </a:prstGeom>
          <a:ln w="38100" cap="sq">
            <a:solidFill>
              <a:srgbClr val="2F9CC3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095AAD-42A7-4DDF-836F-DB7244A05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69009"/>
            <a:ext cx="4419600" cy="819150"/>
          </a:xfrm>
          <a:prstGeom prst="rect">
            <a:avLst/>
          </a:prstGeom>
          <a:ln w="38100" cap="sq">
            <a:solidFill>
              <a:srgbClr val="2F9CC3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3F944D-BAE1-4159-88DE-FC49B2E4364F}"/>
              </a:ext>
            </a:extLst>
          </p:cNvPr>
          <p:cNvSpPr txBox="1"/>
          <p:nvPr/>
        </p:nvSpPr>
        <p:spPr>
          <a:xfrm>
            <a:off x="5998346" y="3792984"/>
            <a:ext cx="56563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블록은 왼쪽 사진과 같다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이번에는 연산자 앞에 숫자와 연산자가 존재한 상태이다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앞에 메모장과 같은 형태로 만들기 위해서는 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먼저 메모장에 입력된 세 개의 문자를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split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메소드를 이용해서 변수에 저장시켜야 된다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이후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self.c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마지막 문자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메모장 내용에서 다음 줄로 넘기고 삽입한 후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연산자도 같이 집어 넣는다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이렇게 하면 파일로 계산하는 세팅인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메모장 작성이 완성된다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다음은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‘=‘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버튼을 눌러서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equal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함수를 실행하는 내용이다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5180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37259" y="122057"/>
            <a:ext cx="9474843" cy="746045"/>
          </a:xfrm>
        </p:spPr>
        <p:txBody>
          <a:bodyPr/>
          <a:lstStyle/>
          <a:p>
            <a:r>
              <a:rPr lang="ko-KR" altLang="en-US" dirty="0"/>
              <a:t>프로그램 설명</a:t>
            </a:r>
            <a:r>
              <a:rPr lang="en-US" altLang="ko-KR" spc="-100" dirty="0"/>
              <a:t> (</a:t>
            </a:r>
            <a:r>
              <a:rPr lang="ko-KR" altLang="en-US" b="0" spc="-100" dirty="0"/>
              <a:t>소스 설명</a:t>
            </a:r>
            <a:r>
              <a:rPr lang="en-US" altLang="ko-KR" spc="-100" dirty="0"/>
              <a:t>)</a:t>
            </a:r>
            <a:endParaRPr lang="ko-KR" altLang="en-US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58B1A9E-0FC0-4A43-8206-4C3154126D2F}"/>
              </a:ext>
            </a:extLst>
          </p:cNvPr>
          <p:cNvCxnSpPr>
            <a:cxnSpLocks/>
          </p:cNvCxnSpPr>
          <p:nvPr/>
        </p:nvCxnSpPr>
        <p:spPr>
          <a:xfrm>
            <a:off x="468916" y="1821617"/>
            <a:ext cx="1999076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B11F34-2550-4D52-8B34-1113330F5F58}"/>
              </a:ext>
            </a:extLst>
          </p:cNvPr>
          <p:cNvSpPr/>
          <p:nvPr/>
        </p:nvSpPr>
        <p:spPr>
          <a:xfrm>
            <a:off x="390339" y="1295902"/>
            <a:ext cx="2340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파일과 계산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(3)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3FD4CF-6ED1-4F9C-BD26-FB6D52733C5B}"/>
              </a:ext>
            </a:extLst>
          </p:cNvPr>
          <p:cNvSpPr/>
          <p:nvPr/>
        </p:nvSpPr>
        <p:spPr>
          <a:xfrm>
            <a:off x="390339" y="1885668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사칙 연산하는 방법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F9CC3"/>
                </a:solidFill>
                <a:ea typeface="나눔바른고딕" panose="020B0603020101020101" pitchFamily="50" charset="-127"/>
              </a:rPr>
              <a:t>(sh.py)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70C91D-CC35-425D-9401-6CE9C4CA6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59" y="2469851"/>
            <a:ext cx="4813299" cy="3677767"/>
          </a:xfrm>
          <a:prstGeom prst="rect">
            <a:avLst/>
          </a:prstGeom>
          <a:ln w="38100" cap="sq">
            <a:solidFill>
              <a:srgbClr val="2F9CC3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4996E2-F757-4D0B-BB24-44CB3DBBD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099" y="2469852"/>
            <a:ext cx="3352156" cy="1960106"/>
          </a:xfrm>
          <a:prstGeom prst="rect">
            <a:avLst/>
          </a:prstGeom>
          <a:ln w="38100" cap="sq">
            <a:solidFill>
              <a:srgbClr val="2F9CC3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3C2932-6036-4503-99C2-AAC562A38E52}"/>
              </a:ext>
            </a:extLst>
          </p:cNvPr>
          <p:cNvSpPr txBox="1"/>
          <p:nvPr/>
        </p:nvSpPr>
        <p:spPr>
          <a:xfrm>
            <a:off x="5820099" y="4716262"/>
            <a:ext cx="58346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Equal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실행되면 다시 메모장을 불러와서 한 줄의 내용을 띄어쓰기 기준으로 가져와서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a,b,c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변수에 저장한다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때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연산자가 될 것이다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만약 연산자가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‘+’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이면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수인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더하는 작업을 한다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마찬가지로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‘x‘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이면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곱하는 작업을 한다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더하기 연산을 할 때는 항상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값을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변수로 따로 두고 시작한다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그리고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sachic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변수를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올린다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반복에서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왔으면 기존에 더하기가 왔다는 것을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sachic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변수로 확인이 가능하다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이때는 새로 저장한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미리 곱한 다음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이전에 저장한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더하는 형식을 취하면 된다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0836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37259" y="122057"/>
            <a:ext cx="9474843" cy="746045"/>
          </a:xfrm>
        </p:spPr>
        <p:txBody>
          <a:bodyPr/>
          <a:lstStyle/>
          <a:p>
            <a:r>
              <a:rPr lang="ko-KR" altLang="en-US" dirty="0"/>
              <a:t>프로그램 설명</a:t>
            </a:r>
            <a:r>
              <a:rPr lang="en-US" altLang="ko-KR" spc="-100" dirty="0"/>
              <a:t> (</a:t>
            </a:r>
            <a:r>
              <a:rPr lang="ko-KR" altLang="en-US" b="0" spc="-100" dirty="0"/>
              <a:t>소스 설명</a:t>
            </a:r>
            <a:r>
              <a:rPr lang="en-US" altLang="ko-KR" spc="-100" dirty="0"/>
              <a:t>)</a:t>
            </a:r>
            <a:endParaRPr lang="ko-KR" altLang="en-US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58B1A9E-0FC0-4A43-8206-4C3154126D2F}"/>
              </a:ext>
            </a:extLst>
          </p:cNvPr>
          <p:cNvCxnSpPr>
            <a:cxnSpLocks/>
          </p:cNvCxnSpPr>
          <p:nvPr/>
        </p:nvCxnSpPr>
        <p:spPr>
          <a:xfrm>
            <a:off x="468916" y="1821617"/>
            <a:ext cx="1999076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B11F34-2550-4D52-8B34-1113330F5F58}"/>
              </a:ext>
            </a:extLst>
          </p:cNvPr>
          <p:cNvSpPr/>
          <p:nvPr/>
        </p:nvSpPr>
        <p:spPr>
          <a:xfrm>
            <a:off x="390339" y="1295902"/>
            <a:ext cx="2340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파일과 계산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(4)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3FD4CF-6ED1-4F9C-BD26-FB6D52733C5B}"/>
              </a:ext>
            </a:extLst>
          </p:cNvPr>
          <p:cNvSpPr/>
          <p:nvPr/>
        </p:nvSpPr>
        <p:spPr>
          <a:xfrm>
            <a:off x="390339" y="1885668"/>
            <a:ext cx="3312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단위 변환의 원리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F9CC3"/>
                </a:solidFill>
                <a:ea typeface="나눔바른고딕" panose="020B0603020101020101" pitchFamily="50" charset="-127"/>
              </a:rPr>
              <a:t>(tabtwo.py)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CE188B6-7381-4376-8EDB-C4E367D33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39" y="2533557"/>
            <a:ext cx="5051352" cy="1239452"/>
          </a:xfrm>
          <a:prstGeom prst="rect">
            <a:avLst/>
          </a:prstGeom>
          <a:ln w="38100" cap="sq">
            <a:solidFill>
              <a:srgbClr val="2F9CC3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B2633E3-AADC-41FC-A387-F4BD5CB1F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1817" y="2459219"/>
            <a:ext cx="4384968" cy="4197976"/>
          </a:xfrm>
          <a:prstGeom prst="rect">
            <a:avLst/>
          </a:prstGeom>
          <a:ln w="38100" cap="sq">
            <a:solidFill>
              <a:srgbClr val="2F9CC3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AD4FF6-F471-4B3B-B43B-49D6CA7EA85D}"/>
              </a:ext>
            </a:extLst>
          </p:cNvPr>
          <p:cNvSpPr txBox="1"/>
          <p:nvPr/>
        </p:nvSpPr>
        <p:spPr>
          <a:xfrm>
            <a:off x="537259" y="4156968"/>
            <a:ext cx="52687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이번에는 탭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단위 변환 내용이다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탭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 탭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처럼 버튼을 누르면 메모장에 내용이 입력된다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하지만 탭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에서는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‘=‘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제외한 모든 연산자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수가 메모장에 저장된다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이후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‘=‘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버튼을 누르면 오른쪽 사진인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tabtwo.py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넘어가고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file2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호출한다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File2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호출 받으면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split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메소드를 이용해서 띄어쓰기 별로 값이 나뉘어서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a,b,c,d,e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변수에 저장이 된다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때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수가 되고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현재 단위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d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바꿀 단위가 되겠다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그럼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문을 이용해서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무엇이고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무엇일 때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어떻게 바꾼다고 일일이 선언하면 된다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0658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37259" y="122057"/>
            <a:ext cx="9474843" cy="746045"/>
          </a:xfrm>
        </p:spPr>
        <p:txBody>
          <a:bodyPr/>
          <a:lstStyle/>
          <a:p>
            <a:r>
              <a:rPr lang="ko-KR" altLang="en-US" dirty="0"/>
              <a:t>프로그램 설명</a:t>
            </a:r>
            <a:r>
              <a:rPr lang="en-US" altLang="ko-KR" spc="-100" dirty="0"/>
              <a:t> (</a:t>
            </a:r>
            <a:r>
              <a:rPr lang="ko-KR" altLang="en-US" b="0" spc="-100" dirty="0"/>
              <a:t>소스 설명</a:t>
            </a:r>
            <a:r>
              <a:rPr lang="en-US" altLang="ko-KR" spc="-100" dirty="0"/>
              <a:t>)</a:t>
            </a:r>
            <a:endParaRPr lang="ko-KR" altLang="en-US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58B1A9E-0FC0-4A43-8206-4C3154126D2F}"/>
              </a:ext>
            </a:extLst>
          </p:cNvPr>
          <p:cNvCxnSpPr>
            <a:cxnSpLocks/>
          </p:cNvCxnSpPr>
          <p:nvPr/>
        </p:nvCxnSpPr>
        <p:spPr>
          <a:xfrm>
            <a:off x="468916" y="1821617"/>
            <a:ext cx="1990199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B11F34-2550-4D52-8B34-1113330F5F58}"/>
              </a:ext>
            </a:extLst>
          </p:cNvPr>
          <p:cNvSpPr/>
          <p:nvPr/>
        </p:nvSpPr>
        <p:spPr>
          <a:xfrm>
            <a:off x="390339" y="1295902"/>
            <a:ext cx="2340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차트와 계산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E746F0-BE0B-4EFC-98A2-9340F2B9195D}"/>
              </a:ext>
            </a:extLst>
          </p:cNvPr>
          <p:cNvSpPr/>
          <p:nvPr/>
        </p:nvSpPr>
        <p:spPr>
          <a:xfrm>
            <a:off x="390339" y="1885668"/>
            <a:ext cx="4336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값에 따라 차트를 변경하는 방법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F9CC3"/>
                </a:solidFill>
                <a:ea typeface="나눔바른고딕" panose="020B0603020101020101" pitchFamily="50" charset="-127"/>
              </a:rPr>
              <a:t>(sh.py)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9D4474-2914-45F4-A79A-954EF4384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16" y="2575108"/>
            <a:ext cx="5534025" cy="400050"/>
          </a:xfrm>
          <a:prstGeom prst="rect">
            <a:avLst/>
          </a:prstGeom>
          <a:ln w="38100" cap="sq">
            <a:solidFill>
              <a:srgbClr val="2F9CC3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4CEE751-D494-4A9E-A089-74A6C9BF2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916" y="3272517"/>
            <a:ext cx="6279940" cy="1741568"/>
          </a:xfrm>
          <a:prstGeom prst="rect">
            <a:avLst/>
          </a:prstGeom>
          <a:ln w="38100" cap="sq">
            <a:solidFill>
              <a:srgbClr val="2F9CC3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8C383F-0D91-4003-95DF-27E8127A7929}"/>
              </a:ext>
            </a:extLst>
          </p:cNvPr>
          <p:cNvSpPr txBox="1"/>
          <p:nvPr/>
        </p:nvSpPr>
        <p:spPr>
          <a:xfrm>
            <a:off x="390339" y="5503549"/>
            <a:ext cx="114169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맨 위에 콤보 박스의 </a:t>
            </a: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밸류는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괄호 내용과 같이 정의하였다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그리고 밑 왼쪽 사진은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sin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함수에 각도를 넣었을 때에 해당되는 위젯들이다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위젯들 중 버튼 위젯을 통해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false_graph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라는 함수를 호출된다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클로저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개념이 이용되었으니 실질적으로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make_graph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인수를 받고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작업을 하게 되겠다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1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입력하면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sin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대한 결과가 나오도록 만든 것이다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문제는 </a:t>
            </a: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밸류에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따라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sin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창이 바뀐다는 것인데 그것은 어떻게 되는건지 알아보자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콤보박스의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객체는 클래스의 필드로 만들어졌으니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make_graph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자유롭게 이용이 가능하다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즉 이 필드를 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Trifunc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함수로  인수로 보내며 문제를 해결할 수 있다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75DB4D-DC14-4685-AEE5-B76E813C37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2428" y="3234338"/>
            <a:ext cx="5081304" cy="1811596"/>
          </a:xfrm>
          <a:prstGeom prst="rect">
            <a:avLst/>
          </a:prstGeom>
          <a:ln w="38100" cap="sq">
            <a:solidFill>
              <a:srgbClr val="2F9CC3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6520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37259" y="122057"/>
            <a:ext cx="9474843" cy="746045"/>
          </a:xfrm>
        </p:spPr>
        <p:txBody>
          <a:bodyPr/>
          <a:lstStyle/>
          <a:p>
            <a:r>
              <a:rPr lang="ko-KR" altLang="en-US" dirty="0"/>
              <a:t>프로그램 설명</a:t>
            </a:r>
            <a:r>
              <a:rPr lang="en-US" altLang="ko-KR" spc="-100" dirty="0"/>
              <a:t> (</a:t>
            </a:r>
            <a:r>
              <a:rPr lang="ko-KR" altLang="en-US" b="0" spc="-100" dirty="0"/>
              <a:t>소스 설명</a:t>
            </a:r>
            <a:r>
              <a:rPr lang="en-US" altLang="ko-KR" spc="-100" dirty="0"/>
              <a:t>)</a:t>
            </a:r>
            <a:endParaRPr lang="ko-KR" altLang="en-US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58B1A9E-0FC0-4A43-8206-4C3154126D2F}"/>
              </a:ext>
            </a:extLst>
          </p:cNvPr>
          <p:cNvCxnSpPr>
            <a:cxnSpLocks/>
          </p:cNvCxnSpPr>
          <p:nvPr/>
        </p:nvCxnSpPr>
        <p:spPr>
          <a:xfrm>
            <a:off x="468916" y="1821617"/>
            <a:ext cx="2016832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B11F34-2550-4D52-8B34-1113330F5F58}"/>
              </a:ext>
            </a:extLst>
          </p:cNvPr>
          <p:cNvSpPr/>
          <p:nvPr/>
        </p:nvSpPr>
        <p:spPr>
          <a:xfrm>
            <a:off x="390339" y="1295902"/>
            <a:ext cx="2340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차트와 계산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(2)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713BF4-A963-4F6B-BEE0-CEDAF8E3F0D6}"/>
              </a:ext>
            </a:extLst>
          </p:cNvPr>
          <p:cNvSpPr/>
          <p:nvPr/>
        </p:nvSpPr>
        <p:spPr>
          <a:xfrm>
            <a:off x="390339" y="1885668"/>
            <a:ext cx="5315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값에 따라 차트를 변경하는 방법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F9CC3"/>
                </a:solidFill>
                <a:ea typeface="나눔바른고딕" panose="020B0603020101020101" pitchFamily="50" charset="-127"/>
              </a:rPr>
              <a:t>(trifunctiion.py)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24282C-3215-44A4-A0E2-420225EDE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59" y="2400300"/>
            <a:ext cx="6742849" cy="1346077"/>
          </a:xfrm>
          <a:prstGeom prst="rect">
            <a:avLst/>
          </a:prstGeom>
          <a:ln w="38100" cap="sq">
            <a:solidFill>
              <a:srgbClr val="2F9CC3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64F9D5F-D5E7-4D31-9F48-EF9394D46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359" y="3955609"/>
            <a:ext cx="3226873" cy="2780334"/>
          </a:xfrm>
          <a:prstGeom prst="rect">
            <a:avLst/>
          </a:prstGeom>
          <a:ln w="38100" cap="sq">
            <a:solidFill>
              <a:srgbClr val="2F9CC3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7E9388-4656-40BC-9C89-8B089A2FBE92}"/>
              </a:ext>
            </a:extLst>
          </p:cNvPr>
          <p:cNvSpPr txBox="1"/>
          <p:nvPr/>
        </p:nvSpPr>
        <p:spPr>
          <a:xfrm>
            <a:off x="4234370" y="3955609"/>
            <a:ext cx="73243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밸류는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self.axe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매개변수로 받게 된다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함수에서는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receive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값에 따라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trimake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함수로 보내는 인수의 값이 약간 차이가 있다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이것은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(sin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함수에 각도를 넣었을 때에 해당되는 위젯들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그릴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sin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함수를 선택하는 위젯들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구분하기 위해 만들어졌다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참고로 전자는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else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문에 속한다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Trimale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함수로 가면 먼저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axe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내용을 확인한다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Axe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무엇이냐에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따라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리스트 범위 즉 함수에서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부분의 최소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 범위는 바뀌게 된다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이렇게 각기 분류해서 조건문에 간 뒤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decidey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라는 함수를 호출한다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함수에서는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값들을 정하게 된다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798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1388603" y="3284331"/>
            <a:ext cx="1635705" cy="1658068"/>
            <a:chOff x="1312403" y="3191734"/>
            <a:chExt cx="1635705" cy="1658068"/>
          </a:xfrm>
        </p:grpSpPr>
        <p:sp>
          <p:nvSpPr>
            <p:cNvPr id="3" name="직사각형 2"/>
            <p:cNvSpPr/>
            <p:nvPr/>
          </p:nvSpPr>
          <p:spPr>
            <a:xfrm>
              <a:off x="1312403" y="3191734"/>
              <a:ext cx="163570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spc="-1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9598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SH</a:t>
              </a:r>
              <a:r>
                <a:rPr lang="ko-KR" altLang="en-US" sz="2000" b="1" spc="-1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9598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계산기란</a:t>
              </a:r>
              <a:r>
                <a:rPr lang="en-US" altLang="ko-KR" sz="2000" b="1" spc="-1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9598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</a:t>
              </a: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1345265" y="3712595"/>
              <a:ext cx="1569982" cy="1137207"/>
              <a:chOff x="1182705" y="4332355"/>
              <a:chExt cx="1569982" cy="1137207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1372501" y="4332355"/>
                <a:ext cx="119039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600" spc="-12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복합 계산기</a:t>
                </a:r>
                <a:endParaRPr lang="en-US" altLang="ko-KR" sz="1600" spc="-1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1372501" y="4714320"/>
                <a:ext cx="119039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600" spc="-12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군대 계산기</a:t>
                </a:r>
                <a:endParaRPr lang="en-US" altLang="ko-KR" sz="1600" spc="-1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182705" y="5131008"/>
                <a:ext cx="156998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600" spc="-12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삼각함수 계산기</a:t>
                </a:r>
                <a:endParaRPr lang="en-US" altLang="ko-KR" sz="1600" spc="-1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22" name="그룹 21"/>
          <p:cNvGrpSpPr/>
          <p:nvPr/>
        </p:nvGrpSpPr>
        <p:grpSpPr>
          <a:xfrm>
            <a:off x="4109393" y="3284331"/>
            <a:ext cx="1380186" cy="1658068"/>
            <a:chOff x="4090767" y="3191734"/>
            <a:chExt cx="1380186" cy="1658068"/>
          </a:xfrm>
        </p:grpSpPr>
        <p:sp>
          <p:nvSpPr>
            <p:cNvPr id="4" name="직사각형 3"/>
            <p:cNvSpPr/>
            <p:nvPr/>
          </p:nvSpPr>
          <p:spPr>
            <a:xfrm>
              <a:off x="4090767" y="3712595"/>
              <a:ext cx="13801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spc="-1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디자인적 측면</a:t>
              </a:r>
              <a:endParaRPr lang="en-US" altLang="ko-KR" sz="1600" spc="-1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169152" y="3191734"/>
              <a:ext cx="12234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b="1" spc="-1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9598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 과정</a:t>
              </a:r>
              <a:endParaRPr lang="en-US" altLang="ko-KR" sz="2000" b="1" spc="-1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598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308934" y="4094560"/>
              <a:ext cx="94384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spc="-1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아이디어</a:t>
              </a:r>
              <a:endParaRPr lang="en-US" altLang="ko-KR" sz="1600" spc="-1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185663" y="4511248"/>
              <a:ext cx="119039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spc="-1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기술적 측면</a:t>
              </a:r>
              <a:endParaRPr lang="en-US" altLang="ko-KR" sz="1600" spc="-1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539715" y="3284331"/>
            <a:ext cx="1705595" cy="1658068"/>
            <a:chOff x="6486065" y="3191734"/>
            <a:chExt cx="1705595" cy="1658068"/>
          </a:xfrm>
        </p:grpSpPr>
        <p:sp>
          <p:nvSpPr>
            <p:cNvPr id="6" name="직사각형 5"/>
            <p:cNvSpPr/>
            <p:nvPr/>
          </p:nvSpPr>
          <p:spPr>
            <a:xfrm>
              <a:off x="6933463" y="3712595"/>
              <a:ext cx="81079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spc="-1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 기능</a:t>
              </a:r>
              <a:endParaRPr lang="en-US" altLang="ko-KR" sz="1600" spc="-1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486065" y="3191734"/>
              <a:ext cx="17055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b="1" spc="-1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9598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프로그램 기능</a:t>
              </a:r>
              <a:endParaRPr lang="en-US" altLang="ko-KR" sz="2000" b="1" spc="-1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598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838566" y="4094560"/>
              <a:ext cx="100059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spc="-1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보조 기능</a:t>
              </a:r>
              <a:endParaRPr lang="en-US" altLang="ko-KR" sz="1600" spc="-1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715296" y="4511248"/>
              <a:ext cx="124713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spc="-12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툴팁</a:t>
              </a:r>
              <a:r>
                <a:rPr lang="ko-KR" altLang="en-US" sz="1600" spc="-1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및 메뉴</a:t>
              </a:r>
              <a:endParaRPr lang="en-US" altLang="ko-KR" sz="1600" spc="-1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9132747" y="3284331"/>
            <a:ext cx="1705595" cy="1658068"/>
            <a:chOff x="9056547" y="3191734"/>
            <a:chExt cx="1705595" cy="1658068"/>
          </a:xfrm>
        </p:grpSpPr>
        <p:sp>
          <p:nvSpPr>
            <p:cNvPr id="16" name="직사각형 15"/>
            <p:cNvSpPr/>
            <p:nvPr/>
          </p:nvSpPr>
          <p:spPr>
            <a:xfrm>
              <a:off x="9314148" y="3712595"/>
              <a:ext cx="119039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spc="-1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파일과 계산</a:t>
              </a:r>
              <a:endParaRPr lang="en-US" altLang="ko-KR" sz="1600" spc="-1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9056547" y="3191734"/>
              <a:ext cx="17055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b="1" spc="-1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9598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프로그램 설명</a:t>
              </a:r>
              <a:endParaRPr lang="en-US" altLang="ko-KR" sz="2000" b="1" spc="-1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598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9314148" y="4094560"/>
              <a:ext cx="119039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spc="-1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차트와 계산</a:t>
              </a:r>
              <a:endParaRPr lang="en-US" altLang="ko-KR" sz="1600" spc="-1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9219251" y="4511248"/>
              <a:ext cx="13801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spc="-12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모듈화와 계산</a:t>
              </a:r>
              <a:endParaRPr lang="en-US" altLang="ko-KR" sz="1600" spc="-1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9948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37259" y="122057"/>
            <a:ext cx="9474843" cy="746045"/>
          </a:xfrm>
        </p:spPr>
        <p:txBody>
          <a:bodyPr/>
          <a:lstStyle/>
          <a:p>
            <a:r>
              <a:rPr lang="ko-KR" altLang="en-US" dirty="0"/>
              <a:t>프로그램 설명</a:t>
            </a:r>
            <a:r>
              <a:rPr lang="en-US" altLang="ko-KR" spc="-100" dirty="0"/>
              <a:t> (</a:t>
            </a:r>
            <a:r>
              <a:rPr lang="ko-KR" altLang="en-US" b="0" spc="-100" dirty="0"/>
              <a:t>소스 설명</a:t>
            </a:r>
            <a:r>
              <a:rPr lang="en-US" altLang="ko-KR" spc="-100" dirty="0"/>
              <a:t>)</a:t>
            </a:r>
            <a:endParaRPr lang="ko-KR" altLang="en-US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58B1A9E-0FC0-4A43-8206-4C3154126D2F}"/>
              </a:ext>
            </a:extLst>
          </p:cNvPr>
          <p:cNvCxnSpPr>
            <a:cxnSpLocks/>
          </p:cNvCxnSpPr>
          <p:nvPr/>
        </p:nvCxnSpPr>
        <p:spPr>
          <a:xfrm>
            <a:off x="468916" y="1821617"/>
            <a:ext cx="1945810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B11F34-2550-4D52-8B34-1113330F5F58}"/>
              </a:ext>
            </a:extLst>
          </p:cNvPr>
          <p:cNvSpPr/>
          <p:nvPr/>
        </p:nvSpPr>
        <p:spPr>
          <a:xfrm>
            <a:off x="390339" y="1295902"/>
            <a:ext cx="2340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차트와 계산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(3)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18BC2E-0B3E-48FC-A064-45B0BF227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59" y="5481988"/>
            <a:ext cx="9916064" cy="1149072"/>
          </a:xfrm>
          <a:prstGeom prst="rect">
            <a:avLst/>
          </a:prstGeom>
          <a:ln w="38100" cap="sq">
            <a:solidFill>
              <a:srgbClr val="2F9CC3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2E58D77-7208-4BC1-92B4-6B58DFEDA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916" y="2392448"/>
            <a:ext cx="4260102" cy="2891572"/>
          </a:xfrm>
          <a:prstGeom prst="rect">
            <a:avLst/>
          </a:prstGeom>
          <a:ln w="38100" cap="sq">
            <a:solidFill>
              <a:srgbClr val="2F9CC3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968FF99-2BAD-40E6-B51C-1742FA3D4174}"/>
              </a:ext>
            </a:extLst>
          </p:cNvPr>
          <p:cNvSpPr/>
          <p:nvPr/>
        </p:nvSpPr>
        <p:spPr>
          <a:xfrm>
            <a:off x="390339" y="1885668"/>
            <a:ext cx="5315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값에 따라 차트를 변경하는 방법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F9CC3"/>
                </a:solidFill>
                <a:ea typeface="나눔바른고딕" panose="020B0603020101020101" pitchFamily="50" charset="-127"/>
              </a:rPr>
              <a:t>(trifunctiion.py)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084140-9FF6-45FD-BD16-C7FA71A26723}"/>
              </a:ext>
            </a:extLst>
          </p:cNvPr>
          <p:cNvSpPr txBox="1"/>
          <p:nvPr/>
        </p:nvSpPr>
        <p:spPr>
          <a:xfrm>
            <a:off x="5002810" y="2392448"/>
            <a:ext cx="640499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이전에 설명 안 한 매개변수가 있다면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series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series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사용자가 삼각함수에 값을 집어 넣거나 선택한 것이 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sin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인지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cos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인지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tan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인지 나누기 위해 만들어졌다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만약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series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sin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이고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receive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수여서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else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문으로 간다면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값은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sin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함수에서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값을 인수로 넣은 결과가 된다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이렇게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x,y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값들이 모두 만들어지게 된다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이러면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drawfunction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함수로 가서 실제로 함수를 그리게 된다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아래 있는 사진은 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drawfunction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함수의 내용이다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왼쪽 사진에서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else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문으로 빠지면 아래 사진에서도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else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문으로 가게 된다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이러면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plot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함수를 통해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x,y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따른 그래프인 삼각함수를 그릴 수 있다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또한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scatter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이용해서 사용자가 입력한 각도에 따른 값을 점으로 표현할 수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있고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annotat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메소드를 이용해서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answer=~~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라고 나타낼 수도 있다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57026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37259" y="122057"/>
            <a:ext cx="9474843" cy="746045"/>
          </a:xfrm>
        </p:spPr>
        <p:txBody>
          <a:bodyPr/>
          <a:lstStyle/>
          <a:p>
            <a:r>
              <a:rPr lang="ko-KR" altLang="en-US" dirty="0"/>
              <a:t>프로그램 설명</a:t>
            </a:r>
            <a:r>
              <a:rPr lang="en-US" altLang="ko-KR" spc="-100" dirty="0"/>
              <a:t> (</a:t>
            </a:r>
            <a:r>
              <a:rPr lang="ko-KR" altLang="en-US" b="0" spc="-100" dirty="0"/>
              <a:t>소스 설명</a:t>
            </a:r>
            <a:r>
              <a:rPr lang="en-US" altLang="ko-KR" spc="-100" dirty="0"/>
              <a:t>)</a:t>
            </a:r>
            <a:endParaRPr lang="ko-KR" altLang="en-US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58B1A9E-0FC0-4A43-8206-4C3154126D2F}"/>
              </a:ext>
            </a:extLst>
          </p:cNvPr>
          <p:cNvCxnSpPr>
            <a:cxnSpLocks/>
          </p:cNvCxnSpPr>
          <p:nvPr/>
        </p:nvCxnSpPr>
        <p:spPr>
          <a:xfrm>
            <a:off x="468916" y="1821617"/>
            <a:ext cx="2265406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B11F34-2550-4D52-8B34-1113330F5F58}"/>
              </a:ext>
            </a:extLst>
          </p:cNvPr>
          <p:cNvSpPr/>
          <p:nvPr/>
        </p:nvSpPr>
        <p:spPr>
          <a:xfrm>
            <a:off x="390339" y="1295902"/>
            <a:ext cx="2666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위젯 값 변환하기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F477BD-A175-484C-9654-90FA23C5B03F}"/>
              </a:ext>
            </a:extLst>
          </p:cNvPr>
          <p:cNvSpPr/>
          <p:nvPr/>
        </p:nvSpPr>
        <p:spPr>
          <a:xfrm>
            <a:off x="390339" y="1885668"/>
            <a:ext cx="4649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선택에 따라 위젯 값을 바꾸는 방법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F9CC3"/>
                </a:solidFill>
                <a:ea typeface="나눔바른고딕" panose="020B0603020101020101" pitchFamily="50" charset="-127"/>
              </a:rPr>
              <a:t>(sh.py)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D62513-6C5E-4E4D-920D-12C950FA8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58" y="2502853"/>
            <a:ext cx="4931666" cy="2234179"/>
          </a:xfrm>
          <a:prstGeom prst="rect">
            <a:avLst/>
          </a:prstGeom>
          <a:ln w="38100" cap="sq">
            <a:solidFill>
              <a:srgbClr val="2F9CC3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126C31B-C660-4C74-8A88-1A5A928A3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021" y="2933977"/>
            <a:ext cx="7339537" cy="1185353"/>
          </a:xfrm>
          <a:prstGeom prst="rect">
            <a:avLst/>
          </a:prstGeom>
          <a:ln w="38100" cap="sq">
            <a:solidFill>
              <a:srgbClr val="2F9CC3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44BD07-F057-464F-BEFD-40C7066CC9A0}"/>
              </a:ext>
            </a:extLst>
          </p:cNvPr>
          <p:cNvSpPr txBox="1"/>
          <p:nvPr/>
        </p:nvSpPr>
        <p:spPr>
          <a:xfrm>
            <a:off x="408095" y="5082382"/>
            <a:ext cx="110707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이번에는 탭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군대 계산기에서 월을 선택하면 일수가 바뀌게 만들 것이다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기본적으로 일수는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31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일까지 정의되어 있다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하지만 월 콤보 박스 중 아무 데이터나 입력하면 바로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change_day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함수가 호출된다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함수에서는 월 데이터가 </a:t>
            </a: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무엇이냐에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따라 일 수를 최대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31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로도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으로도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28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로도 만들 수 있다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메소드에서 만드는 것이니 당연히 일수에 대한 것은 필드로 만들 필요가 있다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필드로 만들면 메소드에서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values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변경하면 실제로 값이 변경될 수 있기 때문이다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74928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37259" y="122057"/>
            <a:ext cx="9474843" cy="746045"/>
          </a:xfrm>
        </p:spPr>
        <p:txBody>
          <a:bodyPr/>
          <a:lstStyle/>
          <a:p>
            <a:r>
              <a:rPr lang="ko-KR" altLang="en-US" dirty="0"/>
              <a:t>프로그램 설명</a:t>
            </a:r>
            <a:r>
              <a:rPr lang="en-US" altLang="ko-KR" spc="-100" dirty="0"/>
              <a:t> (</a:t>
            </a:r>
            <a:r>
              <a:rPr lang="ko-KR" altLang="en-US" b="0" spc="-100" dirty="0"/>
              <a:t>소스 설명</a:t>
            </a:r>
            <a:r>
              <a:rPr lang="en-US" altLang="ko-KR" spc="-100" dirty="0"/>
              <a:t>)</a:t>
            </a:r>
            <a:endParaRPr lang="ko-KR" altLang="en-US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58B1A9E-0FC0-4A43-8206-4C3154126D2F}"/>
              </a:ext>
            </a:extLst>
          </p:cNvPr>
          <p:cNvCxnSpPr>
            <a:cxnSpLocks/>
          </p:cNvCxnSpPr>
          <p:nvPr/>
        </p:nvCxnSpPr>
        <p:spPr>
          <a:xfrm>
            <a:off x="468916" y="1821617"/>
            <a:ext cx="2434082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B11F34-2550-4D52-8B34-1113330F5F58}"/>
              </a:ext>
            </a:extLst>
          </p:cNvPr>
          <p:cNvSpPr/>
          <p:nvPr/>
        </p:nvSpPr>
        <p:spPr>
          <a:xfrm>
            <a:off x="390339" y="1295902"/>
            <a:ext cx="26484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모듈화와 계산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366179-5E0B-4CF1-A6DE-3746527665CE}"/>
              </a:ext>
            </a:extLst>
          </p:cNvPr>
          <p:cNvSpPr/>
          <p:nvPr/>
        </p:nvSpPr>
        <p:spPr>
          <a:xfrm>
            <a:off x="390339" y="1885668"/>
            <a:ext cx="4105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선택에 따라 계산을 하는 방법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F9CC3"/>
                </a:solidFill>
                <a:ea typeface="나눔바른고딕" panose="020B0603020101020101" pitchFamily="50" charset="-127"/>
              </a:rPr>
              <a:t>(sh.py)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0D6528-3123-40F8-9099-112360213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16" y="2607399"/>
            <a:ext cx="3305175" cy="1057275"/>
          </a:xfrm>
          <a:prstGeom prst="rect">
            <a:avLst/>
          </a:prstGeom>
          <a:ln w="38100" cap="sq">
            <a:solidFill>
              <a:srgbClr val="2F9CC3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EEEF44-8411-43BD-88DA-15B8824FA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501" y="2607399"/>
            <a:ext cx="3994998" cy="4232493"/>
          </a:xfrm>
          <a:prstGeom prst="rect">
            <a:avLst/>
          </a:prstGeom>
          <a:ln w="38100" cap="sq">
            <a:solidFill>
              <a:srgbClr val="2F9CC3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5432EA-9CE2-431E-B911-BD084EB1A588}"/>
              </a:ext>
            </a:extLst>
          </p:cNvPr>
          <p:cNvSpPr txBox="1"/>
          <p:nvPr/>
        </p:nvSpPr>
        <p:spPr>
          <a:xfrm>
            <a:off x="8335854" y="2607399"/>
            <a:ext cx="33872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이번에는 군대 계산기에서 입대 일을 선택하고 버튼을 눌렀을 때의 상황이다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버튼은 눌러지면 </a:t>
            </a: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클로저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함수인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start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함수로 가게 된다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클로저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함수에서는 먼저 필드들을 새로운 변수에 저장한다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입대일에서 연도는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year,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월은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month,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일은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day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이런 식으로 말이다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이후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문을 사용해서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제외한 한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번씩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Daycalc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모듈을 인스턴스화할 것이다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이후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마다 모듈안에 있는 각기 다른 함수를 접근할 수 있게 되는데 이 함수는 이병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일병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상병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병장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전역을 하는 날짜를 구하는 함수가 된다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함수에는 새로 지정한 변수들을 인수로 보낸다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81631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37259" y="122057"/>
            <a:ext cx="9474843" cy="746045"/>
          </a:xfrm>
        </p:spPr>
        <p:txBody>
          <a:bodyPr/>
          <a:lstStyle/>
          <a:p>
            <a:r>
              <a:rPr lang="ko-KR" altLang="en-US" dirty="0"/>
              <a:t>프로그램 설명</a:t>
            </a:r>
            <a:r>
              <a:rPr lang="en-US" altLang="ko-KR" spc="-100" dirty="0"/>
              <a:t> (</a:t>
            </a:r>
            <a:r>
              <a:rPr lang="ko-KR" altLang="en-US" b="0" spc="-100" dirty="0"/>
              <a:t>소스 설명</a:t>
            </a:r>
            <a:r>
              <a:rPr lang="en-US" altLang="ko-KR" spc="-100" dirty="0"/>
              <a:t>)</a:t>
            </a:r>
            <a:endParaRPr lang="ko-KR" altLang="en-US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58B1A9E-0FC0-4A43-8206-4C3154126D2F}"/>
              </a:ext>
            </a:extLst>
          </p:cNvPr>
          <p:cNvCxnSpPr>
            <a:cxnSpLocks/>
          </p:cNvCxnSpPr>
          <p:nvPr/>
        </p:nvCxnSpPr>
        <p:spPr>
          <a:xfrm>
            <a:off x="468916" y="1821617"/>
            <a:ext cx="2434082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B11F34-2550-4D52-8B34-1113330F5F58}"/>
              </a:ext>
            </a:extLst>
          </p:cNvPr>
          <p:cNvSpPr/>
          <p:nvPr/>
        </p:nvSpPr>
        <p:spPr>
          <a:xfrm>
            <a:off x="390339" y="1295902"/>
            <a:ext cx="26484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모듈화와 계산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(2)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83A2BB-6713-46FE-A333-E4445E0BB716}"/>
              </a:ext>
            </a:extLst>
          </p:cNvPr>
          <p:cNvSpPr/>
          <p:nvPr/>
        </p:nvSpPr>
        <p:spPr>
          <a:xfrm>
            <a:off x="390339" y="1885668"/>
            <a:ext cx="4662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선택에 따라 계산을 하는 방법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F9CC3"/>
                </a:solidFill>
                <a:ea typeface="나눔바른고딕" panose="020B0603020101020101" pitchFamily="50" charset="-127"/>
              </a:rPr>
              <a:t>(daycalc.py)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B3BB9F-891A-49B2-9DA7-F5126C563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59" y="2383101"/>
            <a:ext cx="5652533" cy="3296755"/>
          </a:xfrm>
          <a:prstGeom prst="rect">
            <a:avLst/>
          </a:prstGeom>
          <a:ln w="38100" cap="sq">
            <a:solidFill>
              <a:srgbClr val="2F9CC3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E2DF03-2E5C-475B-8DA9-3B6ABF0D0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997" y="2383101"/>
            <a:ext cx="3806855" cy="2139250"/>
          </a:xfrm>
          <a:prstGeom prst="rect">
            <a:avLst/>
          </a:prstGeom>
          <a:ln w="38100" cap="sq">
            <a:solidFill>
              <a:srgbClr val="2F9CC3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B1D643-895A-4175-9A8D-A84CB722AB2C}"/>
              </a:ext>
            </a:extLst>
          </p:cNvPr>
          <p:cNvSpPr txBox="1"/>
          <p:nvPr/>
        </p:nvSpPr>
        <p:spPr>
          <a:xfrm>
            <a:off x="6508997" y="4720285"/>
            <a:ext cx="49431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날짜 구하는 함수가 호출되고 실행을 하는 소스이다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날짜도 구해야 되지만 이 함수에서는 전역일을 구하게 된다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전역일은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589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이후로 잡았다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이는 다르게 해석하면 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년하고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개월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+12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이후가 </a:t>
            </a: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됙겠다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즉 매개변수로 받은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year,month,day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각각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1,7,12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더하면 해결이 된다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하지만 사진에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if,else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문이 이렇게 많은 이유는 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일이 바뀌면서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혹은 월이 바뀌면서 월이나 연이 넘어갈 수도 있기 때문이다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그것들을 모두 고려해서 코딩해야 했다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30819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37259" y="122057"/>
            <a:ext cx="9474843" cy="746045"/>
          </a:xfrm>
        </p:spPr>
        <p:txBody>
          <a:bodyPr/>
          <a:lstStyle/>
          <a:p>
            <a:r>
              <a:rPr lang="ko-KR" altLang="en-US" dirty="0"/>
              <a:t>프로그램 설명</a:t>
            </a:r>
            <a:r>
              <a:rPr lang="en-US" altLang="ko-KR" spc="-100" dirty="0"/>
              <a:t> (</a:t>
            </a:r>
            <a:r>
              <a:rPr lang="ko-KR" altLang="en-US" b="0" spc="-100" dirty="0"/>
              <a:t>소스 설명</a:t>
            </a:r>
            <a:r>
              <a:rPr lang="en-US" altLang="ko-KR" spc="-100" dirty="0"/>
              <a:t>)</a:t>
            </a:r>
            <a:endParaRPr lang="ko-KR" altLang="en-US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58B1A9E-0FC0-4A43-8206-4C3154126D2F}"/>
              </a:ext>
            </a:extLst>
          </p:cNvPr>
          <p:cNvCxnSpPr>
            <a:cxnSpLocks/>
          </p:cNvCxnSpPr>
          <p:nvPr/>
        </p:nvCxnSpPr>
        <p:spPr>
          <a:xfrm>
            <a:off x="468916" y="1821617"/>
            <a:ext cx="3410626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B11F34-2550-4D52-8B34-1113330F5F58}"/>
              </a:ext>
            </a:extLst>
          </p:cNvPr>
          <p:cNvSpPr/>
          <p:nvPr/>
        </p:nvSpPr>
        <p:spPr>
          <a:xfrm>
            <a:off x="390339" y="1295902"/>
            <a:ext cx="3589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동적으로 위젯 추가하기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0CA0F0-1276-432A-8E07-0A00EB46B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39" y="2394198"/>
            <a:ext cx="7772400" cy="2381250"/>
          </a:xfrm>
          <a:prstGeom prst="rect">
            <a:avLst/>
          </a:prstGeom>
          <a:ln w="38100" cap="sq">
            <a:solidFill>
              <a:srgbClr val="2F9CC3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E00278E-B695-454E-B946-1C9ED4AE1F57}"/>
              </a:ext>
            </a:extLst>
          </p:cNvPr>
          <p:cNvSpPr/>
          <p:nvPr/>
        </p:nvSpPr>
        <p:spPr>
          <a:xfrm>
            <a:off x="390339" y="1885668"/>
            <a:ext cx="5803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버튼을 누르면 밑에 문구들이 나오도록 만들기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F9CC3"/>
                </a:solidFill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F9CC3"/>
                </a:solidFill>
                <a:ea typeface="나눔바른고딕" panose="020B0603020101020101" pitchFamily="50" charset="-127"/>
              </a:rPr>
              <a:t>(sh.py)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A0FA6B-533F-455F-AEB9-9C889ECD108B}"/>
              </a:ext>
            </a:extLst>
          </p:cNvPr>
          <p:cNvSpPr txBox="1"/>
          <p:nvPr/>
        </p:nvSpPr>
        <p:spPr>
          <a:xfrm>
            <a:off x="390339" y="4995493"/>
            <a:ext cx="930407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이전 슬라이드에서 날짜가 구해지면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sh.py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에서는 리턴 값이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Dc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저장된다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예를 들어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Dc6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전역 날짜가 구해진 리턴 값을 저장한 변수이다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리턴 받게 되면 위 사진과 같은 소스가 </a:t>
            </a: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컴파일되게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된다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여기서는 라벨프레임을 생성하고 라벨들을 라벨 프레임에 넣는데 라벨에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Dc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텍스트로 삽입되는 내용이다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결론적으로 입대 일을 선택하면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함수를 호출해서 계산 후 그 리턴 값을 받는데 이후 라벨을 생성해서 리턴 값이 텍스트로 들어간다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즉 입대 일을 선택했을 뿐인데 사용자 입장에서는 전역 일이 찍히는 문구가 생기는 경우이다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34480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37259" y="122057"/>
            <a:ext cx="9474843" cy="746045"/>
          </a:xfrm>
        </p:spPr>
        <p:txBody>
          <a:bodyPr/>
          <a:lstStyle/>
          <a:p>
            <a:r>
              <a:rPr lang="ko-KR" altLang="en-US" dirty="0"/>
              <a:t>프로그램 설명</a:t>
            </a:r>
            <a:r>
              <a:rPr lang="en-US" altLang="ko-KR" spc="-100" dirty="0"/>
              <a:t> (</a:t>
            </a:r>
            <a:r>
              <a:rPr lang="ko-KR" altLang="en-US" b="0" spc="-100" dirty="0"/>
              <a:t>소스 설명</a:t>
            </a:r>
            <a:r>
              <a:rPr lang="en-US" altLang="ko-KR" spc="-100" dirty="0"/>
              <a:t>)</a:t>
            </a:r>
            <a:endParaRPr lang="ko-KR" altLang="en-US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58B1A9E-0FC0-4A43-8206-4C3154126D2F}"/>
              </a:ext>
            </a:extLst>
          </p:cNvPr>
          <p:cNvCxnSpPr>
            <a:cxnSpLocks/>
          </p:cNvCxnSpPr>
          <p:nvPr/>
        </p:nvCxnSpPr>
        <p:spPr>
          <a:xfrm>
            <a:off x="468916" y="1821617"/>
            <a:ext cx="3410626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B11F34-2550-4D52-8B34-1113330F5F58}"/>
              </a:ext>
            </a:extLst>
          </p:cNvPr>
          <p:cNvSpPr/>
          <p:nvPr/>
        </p:nvSpPr>
        <p:spPr>
          <a:xfrm>
            <a:off x="390339" y="1295902"/>
            <a:ext cx="3390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위젯 내용 저장 및 호출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00278E-B695-454E-B946-1C9ED4AE1F57}"/>
              </a:ext>
            </a:extLst>
          </p:cNvPr>
          <p:cNvSpPr/>
          <p:nvPr/>
        </p:nvSpPr>
        <p:spPr>
          <a:xfrm>
            <a:off x="390339" y="1885668"/>
            <a:ext cx="6048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계산한 모든 수식 저장 및 노트 입력 창에 부르기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F9CC3"/>
                </a:solidFill>
                <a:ea typeface="나눔바른고딕" panose="020B0603020101020101" pitchFamily="50" charset="-127"/>
              </a:rPr>
              <a:t>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F9CC3"/>
                </a:solidFill>
                <a:ea typeface="나눔바른고딕" panose="020B0603020101020101" pitchFamily="50" charset="-127"/>
              </a:rPr>
              <a:t>(sh.py)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A73255F-BD82-4964-A7C8-96B16C3D9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57" y="2824891"/>
            <a:ext cx="2686050" cy="895350"/>
          </a:xfrm>
          <a:prstGeom prst="rect">
            <a:avLst/>
          </a:prstGeom>
          <a:ln w="38100" cap="sq">
            <a:solidFill>
              <a:srgbClr val="2F9CC3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6CBCCB2-7BC1-429E-B9B9-35D4552C1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57" y="3979774"/>
            <a:ext cx="3705225" cy="1295400"/>
          </a:xfrm>
          <a:prstGeom prst="rect">
            <a:avLst/>
          </a:prstGeom>
          <a:ln w="38100" cap="sq">
            <a:solidFill>
              <a:srgbClr val="2F9CC3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5CC1BB6-BB0B-4BC5-92DD-46745DF9EB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1975" y="2824891"/>
            <a:ext cx="3448050" cy="1609725"/>
          </a:xfrm>
          <a:prstGeom prst="rect">
            <a:avLst/>
          </a:prstGeom>
          <a:ln w="38100" cap="sq">
            <a:solidFill>
              <a:srgbClr val="2F9CC3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8954D0-3439-416E-BE35-8D78BD6A1B7A}"/>
              </a:ext>
            </a:extLst>
          </p:cNvPr>
          <p:cNvSpPr txBox="1"/>
          <p:nvPr/>
        </p:nvSpPr>
        <p:spPr>
          <a:xfrm>
            <a:off x="4371975" y="4696730"/>
            <a:ext cx="735406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먼저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save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함수라고 해서 텍스트 파일을 열고 매개변수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receive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파일에 추가하는 블록이 있다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사용자가 계산한 결과는 대부분 입력 창에서 나타나게 된다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입력 창에 삽입을 도와주는 함수는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insert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즉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insert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함수에서 매개변수로 받은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receive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save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에서도 매개변수로 받게 된다면 모든 계산한 수식을 텍스트 파일에 저장할 수 있게 되는 것이다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또한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saverepre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라고 해서 탭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라디오 버튼이 클릭될 때 호출되는 함수가 있다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만약 첫 번째 라디오 버튼이 클릭되면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되는데 이 때는 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save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함수로 저장된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save.txt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파일을 읽고 읽은 전체 내용을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txt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scrolledtext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insert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메소드를 이용해서 모두 삽입할 수 있다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6096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37259" y="122057"/>
            <a:ext cx="9474843" cy="746045"/>
          </a:xfrm>
        </p:spPr>
        <p:txBody>
          <a:bodyPr/>
          <a:lstStyle/>
          <a:p>
            <a:r>
              <a:rPr lang="ko-KR" altLang="en-US" dirty="0"/>
              <a:t>프로그램 설명</a:t>
            </a:r>
            <a:r>
              <a:rPr lang="en-US" altLang="ko-KR" spc="-100" dirty="0"/>
              <a:t> (</a:t>
            </a:r>
            <a:r>
              <a:rPr lang="ko-KR" altLang="en-US" b="0" spc="-100" dirty="0"/>
              <a:t>소스 설명</a:t>
            </a:r>
            <a:r>
              <a:rPr lang="en-US" altLang="ko-KR" spc="-100" dirty="0"/>
              <a:t>)</a:t>
            </a:r>
            <a:endParaRPr lang="ko-KR" altLang="en-US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58B1A9E-0FC0-4A43-8206-4C3154126D2F}"/>
              </a:ext>
            </a:extLst>
          </p:cNvPr>
          <p:cNvCxnSpPr>
            <a:cxnSpLocks/>
          </p:cNvCxnSpPr>
          <p:nvPr/>
        </p:nvCxnSpPr>
        <p:spPr>
          <a:xfrm>
            <a:off x="468916" y="1821617"/>
            <a:ext cx="3410626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B11F34-2550-4D52-8B34-1113330F5F58}"/>
              </a:ext>
            </a:extLst>
          </p:cNvPr>
          <p:cNvSpPr/>
          <p:nvPr/>
        </p:nvSpPr>
        <p:spPr>
          <a:xfrm>
            <a:off x="390339" y="1295902"/>
            <a:ext cx="3589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위젯 비활성화 및 초기화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00278E-B695-454E-B946-1C9ED4AE1F57}"/>
              </a:ext>
            </a:extLst>
          </p:cNvPr>
          <p:cNvSpPr/>
          <p:nvPr/>
        </p:nvSpPr>
        <p:spPr>
          <a:xfrm>
            <a:off x="390339" y="1885668"/>
            <a:ext cx="4961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입력 창 비활성화 및 내용 초기화 하기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F9CC3"/>
                </a:solidFill>
                <a:ea typeface="나눔바른고딕" panose="020B0603020101020101" pitchFamily="50" charset="-127"/>
              </a:rPr>
              <a:t>(sh.py)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8450A8-CCE8-4911-BC32-748C5E8A8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281" y="2536694"/>
            <a:ext cx="4162425" cy="2381250"/>
          </a:xfrm>
          <a:prstGeom prst="rect">
            <a:avLst/>
          </a:prstGeom>
          <a:ln w="38100" cap="sq">
            <a:solidFill>
              <a:srgbClr val="68BCDA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D3BF9F-148D-457F-B156-D3B14B78F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339" y="2536694"/>
            <a:ext cx="6334125" cy="1857375"/>
          </a:xfrm>
          <a:prstGeom prst="rect">
            <a:avLst/>
          </a:prstGeom>
          <a:ln w="38100" cap="sq">
            <a:solidFill>
              <a:srgbClr val="68BCDA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E93AA4-4476-40D9-AAD6-A2146DF64570}"/>
              </a:ext>
            </a:extLst>
          </p:cNvPr>
          <p:cNvSpPr txBox="1"/>
          <p:nvPr/>
        </p:nvSpPr>
        <p:spPr>
          <a:xfrm>
            <a:off x="390339" y="4675763"/>
            <a:ext cx="672955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이번에는 탭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이나 탭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체크버튼을 클릭했을 때의 상황이다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만약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lock num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체크 버튼을 클릭하면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scrnnumber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함수를 호출하게 된다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함수가 호출되면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scrnum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값을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올리고 홀수일 때는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state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속성을 이용해서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입력창을 </a:t>
            </a: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비활성화시키고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짝수 일 때는 다시 일반 상태로 돌리게 된다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기존에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scrnum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이고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locknum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체크가 안 되어 있으니 체크가 되면 홀수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체크가 안되면 </a:t>
            </a: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쩍수로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프로그램이 진행된다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그리고 만약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Delete All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체크 버튼을 클릭하면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scrdelete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라는 함수를 호출하게 된다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이럼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delete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라는 메소드를 이용해서 모든 내용을 지운다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또한 메모장에 저장된 계산 기록도 초기화 되어야 하니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(save.txt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아님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메모장을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상태로 다시 열고 닫겠다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0759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37259" y="122057"/>
            <a:ext cx="9474843" cy="746045"/>
          </a:xfrm>
        </p:spPr>
        <p:txBody>
          <a:bodyPr/>
          <a:lstStyle/>
          <a:p>
            <a:r>
              <a:rPr lang="ko-KR" altLang="en-US" dirty="0"/>
              <a:t>프로그램 설명</a:t>
            </a:r>
            <a:r>
              <a:rPr lang="en-US" altLang="ko-KR" spc="-100" dirty="0"/>
              <a:t> (</a:t>
            </a:r>
            <a:r>
              <a:rPr lang="ko-KR" altLang="en-US" b="0" spc="-100" dirty="0"/>
              <a:t>소스 설명</a:t>
            </a:r>
            <a:r>
              <a:rPr lang="en-US" altLang="ko-KR" spc="-100" dirty="0"/>
              <a:t>)</a:t>
            </a:r>
            <a:endParaRPr lang="ko-KR" altLang="en-US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58B1A9E-0FC0-4A43-8206-4C3154126D2F}"/>
              </a:ext>
            </a:extLst>
          </p:cNvPr>
          <p:cNvCxnSpPr>
            <a:cxnSpLocks/>
          </p:cNvCxnSpPr>
          <p:nvPr/>
        </p:nvCxnSpPr>
        <p:spPr>
          <a:xfrm>
            <a:off x="468916" y="1821617"/>
            <a:ext cx="2389694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B11F34-2550-4D52-8B34-1113330F5F58}"/>
              </a:ext>
            </a:extLst>
          </p:cNvPr>
          <p:cNvSpPr/>
          <p:nvPr/>
        </p:nvSpPr>
        <p:spPr>
          <a:xfrm>
            <a:off x="390339" y="1295902"/>
            <a:ext cx="2539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툴팁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나타내기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C649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00278E-B695-454E-B946-1C9ED4AE1F57}"/>
              </a:ext>
            </a:extLst>
          </p:cNvPr>
          <p:cNvSpPr/>
          <p:nvPr/>
        </p:nvSpPr>
        <p:spPr>
          <a:xfrm>
            <a:off x="390339" y="1885668"/>
            <a:ext cx="4847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기능 사용법 알려주는 것 만들기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F9CC3"/>
                </a:solidFill>
                <a:ea typeface="나눔바른고딕" panose="020B0603020101020101" pitchFamily="50" charset="-127"/>
              </a:rPr>
              <a:t>(Tooltip.py)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10537CB-34D3-4357-A0BB-4CECBD7FC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16" y="2383102"/>
            <a:ext cx="7520987" cy="2837436"/>
          </a:xfrm>
          <a:prstGeom prst="rect">
            <a:avLst/>
          </a:prstGeom>
          <a:ln w="38100" cap="sq">
            <a:solidFill>
              <a:srgbClr val="68BCDA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EDBB88-DEFF-4DA3-B166-99F13077B2B8}"/>
              </a:ext>
            </a:extLst>
          </p:cNvPr>
          <p:cNvSpPr txBox="1"/>
          <p:nvPr/>
        </p:nvSpPr>
        <p:spPr>
          <a:xfrm>
            <a:off x="468916" y="5348640"/>
            <a:ext cx="109415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툴팁은</a:t>
            </a:r>
            <a:r>
              <a:rPr lang="ko-KR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‘</a:t>
            </a:r>
            <a:r>
              <a:rPr lang="ko-KR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사용자에게 위젯의 기능이나 사용법 등을 설명해주기 위한 위젯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’</a:t>
            </a:r>
            <a:r>
              <a:rPr lang="ko-KR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이다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. </a:t>
            </a:r>
            <a:r>
              <a:rPr lang="ko-KR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소스가 길지만 함축해보면 다음과 같다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.</a:t>
            </a:r>
            <a:endParaRPr lang="ko-KR" altLang="ko-KR" sz="1400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먼저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 </a:t>
            </a:r>
            <a:r>
              <a:rPr lang="ko-KR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마우스 포인터가 위젯에 있으면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show_tip</a:t>
            </a:r>
            <a:r>
              <a:rPr lang="ko-KR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을 호출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, </a:t>
            </a:r>
            <a:r>
              <a:rPr lang="ko-KR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그렇지 않으면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hide_tip</a:t>
            </a:r>
            <a:r>
              <a:rPr lang="ko-KR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을 호출한다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. </a:t>
            </a:r>
            <a:endParaRPr lang="ko-KR" altLang="ko-KR" sz="1400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이후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show_tip</a:t>
            </a:r>
            <a:r>
              <a:rPr lang="ko-KR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함수가 </a:t>
            </a:r>
            <a:r>
              <a:rPr lang="ko-KR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호출됐을</a:t>
            </a:r>
            <a:r>
              <a:rPr lang="ko-KR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 때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: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tw</a:t>
            </a:r>
            <a:r>
              <a:rPr lang="ko-KR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를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toplevel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(</a:t>
            </a:r>
            <a:r>
              <a:rPr lang="ko-KR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임의의 창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)</a:t>
            </a:r>
            <a:r>
              <a:rPr lang="ko-KR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이라고 정의하고 </a:t>
            </a:r>
            <a:r>
              <a:rPr lang="ko-KR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바운딩</a:t>
            </a:r>
            <a:r>
              <a:rPr lang="ko-KR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 박스라는 것을 이용해서 임의의 창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(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tw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)</a:t>
            </a:r>
            <a:r>
              <a:rPr lang="ko-KR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의 위치나 폭 등을 결정해준다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. </a:t>
            </a:r>
            <a:r>
              <a:rPr lang="ko-KR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그리고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tw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(</a:t>
            </a:r>
            <a:r>
              <a:rPr lang="ko-KR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임의의 창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)</a:t>
            </a:r>
            <a:r>
              <a:rPr lang="ko-KR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에 라벨을 생성 후 라벨 텍스트에 설명을 적는다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. </a:t>
            </a:r>
            <a:r>
              <a:rPr lang="ko-KR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이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tw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(</a:t>
            </a:r>
            <a:r>
              <a:rPr lang="ko-KR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임의의 창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)</a:t>
            </a:r>
            <a:r>
              <a:rPr lang="ko-KR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을 위젯 옆에 나타내면 그게 </a:t>
            </a:r>
            <a:r>
              <a:rPr lang="ko-KR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툴팁이다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.</a:t>
            </a:r>
            <a:endParaRPr lang="ko-KR" altLang="ko-KR" sz="1400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마지막으로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hide_tip</a:t>
            </a:r>
            <a:r>
              <a:rPr lang="ko-KR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함수가 </a:t>
            </a:r>
            <a:r>
              <a:rPr lang="ko-KR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호출됐을</a:t>
            </a:r>
            <a:r>
              <a:rPr lang="ko-KR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 때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: if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tw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: =&gt;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toplevel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(</a:t>
            </a:r>
            <a:r>
              <a:rPr lang="ko-KR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임의의 창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)</a:t>
            </a:r>
            <a:r>
              <a:rPr lang="ko-KR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이 참일 때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(</a:t>
            </a:r>
            <a:r>
              <a:rPr lang="ko-KR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즉 존재할 때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) </a:t>
            </a:r>
            <a:r>
              <a:rPr lang="ko-KR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그 창을 끄게 한다는 것이다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/>
              </a:rPr>
              <a:t>.</a:t>
            </a:r>
            <a:endParaRPr lang="ko-KR" altLang="ko-KR" sz="1400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/>
            </a:endParaRPr>
          </a:p>
          <a:p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8994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37259" y="122057"/>
            <a:ext cx="9474843" cy="746045"/>
          </a:xfrm>
        </p:spPr>
        <p:txBody>
          <a:bodyPr/>
          <a:lstStyle/>
          <a:p>
            <a:r>
              <a:rPr lang="ko-KR" altLang="en-US" dirty="0"/>
              <a:t>프로그램 설명</a:t>
            </a:r>
            <a:r>
              <a:rPr lang="en-US" altLang="ko-KR" spc="-100" dirty="0"/>
              <a:t> (</a:t>
            </a:r>
            <a:r>
              <a:rPr lang="ko-KR" altLang="en-US" b="0" spc="-100" dirty="0"/>
              <a:t>소스 설명</a:t>
            </a:r>
            <a:r>
              <a:rPr lang="en-US" altLang="ko-KR" spc="-100" dirty="0"/>
              <a:t>)</a:t>
            </a:r>
            <a:endParaRPr lang="ko-KR" altLang="en-US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58B1A9E-0FC0-4A43-8206-4C3154126D2F}"/>
              </a:ext>
            </a:extLst>
          </p:cNvPr>
          <p:cNvCxnSpPr>
            <a:cxnSpLocks/>
          </p:cNvCxnSpPr>
          <p:nvPr/>
        </p:nvCxnSpPr>
        <p:spPr>
          <a:xfrm>
            <a:off x="468916" y="1821617"/>
            <a:ext cx="2389694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B11F34-2550-4D52-8B34-1113330F5F58}"/>
              </a:ext>
            </a:extLst>
          </p:cNvPr>
          <p:cNvSpPr/>
          <p:nvPr/>
        </p:nvSpPr>
        <p:spPr>
          <a:xfrm>
            <a:off x="390339" y="1295902"/>
            <a:ext cx="2539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툴팁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나타내기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(2)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C649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00278E-B695-454E-B946-1C9ED4AE1F57}"/>
              </a:ext>
            </a:extLst>
          </p:cNvPr>
          <p:cNvSpPr/>
          <p:nvPr/>
        </p:nvSpPr>
        <p:spPr>
          <a:xfrm>
            <a:off x="390339" y="1885668"/>
            <a:ext cx="4336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기능 사용법 알려주는 것 만들기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F9CC3"/>
                </a:solidFill>
                <a:ea typeface="나눔바른고딕" panose="020B0603020101020101" pitchFamily="50" charset="-127"/>
              </a:rPr>
              <a:t>(sh.py)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D38840-614D-4DFE-B9E0-95EAAAC0A9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314"/>
          <a:stretch/>
        </p:blipFill>
        <p:spPr>
          <a:xfrm>
            <a:off x="554971" y="2737822"/>
            <a:ext cx="3754188" cy="1967199"/>
          </a:xfrm>
          <a:prstGeom prst="rect">
            <a:avLst/>
          </a:prstGeom>
          <a:ln w="38100" cap="sq">
            <a:solidFill>
              <a:srgbClr val="68BCDA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7C09CD1-0237-43AC-BFFF-D41FB73D0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59" y="5423985"/>
            <a:ext cx="7543800" cy="276225"/>
          </a:xfrm>
          <a:prstGeom prst="rect">
            <a:avLst/>
          </a:prstGeom>
          <a:ln w="38100" cap="sq">
            <a:solidFill>
              <a:srgbClr val="68BCDA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738C30-3D92-4B65-94F7-37A7624A9D24}"/>
              </a:ext>
            </a:extLst>
          </p:cNvPr>
          <p:cNvSpPr/>
          <p:nvPr/>
        </p:nvSpPr>
        <p:spPr>
          <a:xfrm>
            <a:off x="4548285" y="2737822"/>
            <a:ext cx="6062878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앞 슬라이드에서 </a:t>
            </a: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툴팁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클래스에 대한 이해가 있었다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왼쪽 사진의 함수는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sh.py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툴팁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클래스의 메소드를 호출하는데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필요한 블록 소스이다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그전에 아래 사진과 같이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create_Tooltip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에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(</a:t>
            </a: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툴팁을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 나타낼 위젯을 담고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있는 객체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)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를 인수로 보낸다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 pitchFamily="50" charset="-127"/>
            </a:endParaRPr>
          </a:p>
          <a:p>
            <a:r>
              <a:rPr lang="ko-KR" altLang="en-US" sz="1400" dirty="0"/>
              <a:t>함수가 호출되었을 때 마우스 포인터가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(</a:t>
            </a: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툴팁을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 나타낼 위젯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)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밖에 있으면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Leave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함수가 </a:t>
            </a: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호출되서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툴팁을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 사라지게 하고 아니면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 pitchFamily="50" charset="-127"/>
            </a:endParaRPr>
          </a:p>
          <a:p>
            <a:r>
              <a:rPr lang="en-US" altLang="ko-KR" sz="1400" dirty="0"/>
              <a:t>Enter</a:t>
            </a:r>
            <a:r>
              <a:rPr lang="ko-KR" altLang="en-US" sz="1400" dirty="0"/>
              <a:t>함수를 호출해서 </a:t>
            </a:r>
            <a:r>
              <a:rPr lang="ko-KR" altLang="en-US" sz="1400" dirty="0" err="1"/>
              <a:t>툴팁을</a:t>
            </a:r>
            <a:r>
              <a:rPr lang="ko-KR" altLang="en-US" sz="1400" dirty="0"/>
              <a:t> 생성하게 만들었다</a:t>
            </a:r>
            <a:r>
              <a:rPr lang="en-US" altLang="ko-KR" sz="1400" dirty="0"/>
              <a:t>. 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7296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37259" y="122057"/>
            <a:ext cx="9474843" cy="746045"/>
          </a:xfrm>
        </p:spPr>
        <p:txBody>
          <a:bodyPr/>
          <a:lstStyle/>
          <a:p>
            <a:r>
              <a:rPr lang="ko-KR" altLang="en-US" dirty="0"/>
              <a:t>프로그램 설명</a:t>
            </a:r>
            <a:r>
              <a:rPr lang="en-US" altLang="ko-KR" spc="-100" dirty="0"/>
              <a:t> (</a:t>
            </a:r>
            <a:r>
              <a:rPr lang="ko-KR" altLang="en-US" b="0" spc="-100" dirty="0"/>
              <a:t>소스 설명</a:t>
            </a:r>
            <a:r>
              <a:rPr lang="en-US" altLang="ko-KR" spc="-100" dirty="0"/>
              <a:t>)</a:t>
            </a:r>
            <a:endParaRPr lang="ko-KR" altLang="en-US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58B1A9E-0FC0-4A43-8206-4C3154126D2F}"/>
              </a:ext>
            </a:extLst>
          </p:cNvPr>
          <p:cNvCxnSpPr>
            <a:cxnSpLocks/>
          </p:cNvCxnSpPr>
          <p:nvPr/>
        </p:nvCxnSpPr>
        <p:spPr>
          <a:xfrm>
            <a:off x="468916" y="1821617"/>
            <a:ext cx="2647146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B11F34-2550-4D52-8B34-1113330F5F58}"/>
              </a:ext>
            </a:extLst>
          </p:cNvPr>
          <p:cNvSpPr/>
          <p:nvPr/>
        </p:nvSpPr>
        <p:spPr>
          <a:xfrm>
            <a:off x="390339" y="1295902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메뉴와 메시지 박스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00278E-B695-454E-B946-1C9ED4AE1F57}"/>
              </a:ext>
            </a:extLst>
          </p:cNvPr>
          <p:cNvSpPr/>
          <p:nvPr/>
        </p:nvSpPr>
        <p:spPr>
          <a:xfrm>
            <a:off x="390339" y="1885668"/>
            <a:ext cx="4105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메뉴 눌러서 제작자 뜨게 하기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F9CC3"/>
                </a:solidFill>
                <a:ea typeface="나눔바른고딕" panose="020B0603020101020101" pitchFamily="50" charset="-127"/>
              </a:rPr>
              <a:t>(sh.py)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8A5476-EE27-4614-A267-907ED571C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16" y="2488451"/>
            <a:ext cx="6734175" cy="2114550"/>
          </a:xfrm>
          <a:prstGeom prst="rect">
            <a:avLst/>
          </a:prstGeom>
          <a:ln w="38100" cap="sq">
            <a:solidFill>
              <a:srgbClr val="68BCDA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E702B06-E206-4D10-B359-6458F9CEC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916" y="4836452"/>
            <a:ext cx="5019675" cy="571500"/>
          </a:xfrm>
          <a:prstGeom prst="rect">
            <a:avLst/>
          </a:prstGeom>
          <a:ln w="38100" cap="sq">
            <a:solidFill>
              <a:srgbClr val="68BCDA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6C84E8-7169-4EF4-89B6-C0D63AE60D3F}"/>
              </a:ext>
            </a:extLst>
          </p:cNvPr>
          <p:cNvSpPr txBox="1"/>
          <p:nvPr/>
        </p:nvSpPr>
        <p:spPr>
          <a:xfrm>
            <a:off x="7339782" y="2488451"/>
            <a:ext cx="44852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메뉴바는 메뉴를 담는 틀 정도로 생각하면 된다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Menu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생성자를 이용해서 메뉴바를 만들 수 있다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또한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Menu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생성자를 메뉴바에 생성하면 이는 </a:t>
            </a: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메뉴바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안에 메뉴를 만드는 것이다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메뉴는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add_comman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통해서 또 항목이 추가 될 수 있다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우리가 프로그램을 하면서 보는 메뉴 항목들이 이런 식으로 만들어진다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메뉴 항목을 클릭하면 콜백함수가 실행이 된다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‘Dev’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같은 경우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메시지 창을 띄우는 콜백함수를 호출한다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콜백함수 안의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askokcancel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메소드는 메시지 창을 띄우도록 하고 메시지 창의 제목과 내용을 선택할 수도 있게 한다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요소들은 제작자의 정보와 같다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83089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 </a:t>
            </a:r>
            <a:r>
              <a:rPr lang="ko-KR" altLang="en-US" dirty="0"/>
              <a:t>계산기란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D672F83-B0E8-475E-88DB-F4D120B9B509}"/>
              </a:ext>
            </a:extLst>
          </p:cNvPr>
          <p:cNvCxnSpPr>
            <a:cxnSpLocks/>
          </p:cNvCxnSpPr>
          <p:nvPr/>
        </p:nvCxnSpPr>
        <p:spPr>
          <a:xfrm>
            <a:off x="637592" y="2155582"/>
            <a:ext cx="3558746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1A07888-BC13-4B5F-9432-D63CAC7CFDCF}"/>
              </a:ext>
            </a:extLst>
          </p:cNvPr>
          <p:cNvSpPr/>
          <p:nvPr/>
        </p:nvSpPr>
        <p:spPr>
          <a:xfrm>
            <a:off x="537259" y="1293777"/>
            <a:ext cx="36590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598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SH Calculator</a:t>
            </a:r>
            <a:endParaRPr lang="ko-KR" altLang="en-US" sz="4400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501DA202-3831-4A33-BA50-BF8EB7FEB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781" y="1678497"/>
            <a:ext cx="2917075" cy="439913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332F642-A3F9-417A-B32E-6E94DFE22933}"/>
              </a:ext>
            </a:extLst>
          </p:cNvPr>
          <p:cNvSpPr txBox="1"/>
          <p:nvPr/>
        </p:nvSpPr>
        <p:spPr>
          <a:xfrm>
            <a:off x="637592" y="2488893"/>
            <a:ext cx="4681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가지 작업을 할 수 있는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복합 계산기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</a:t>
            </a:r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C649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필자의 이름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이니셜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붙인 프로그램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F177E1F-0DF8-45A3-9D7C-5ECC304ED5FC}"/>
              </a:ext>
            </a:extLst>
          </p:cNvPr>
          <p:cNvSpPr/>
          <p:nvPr/>
        </p:nvSpPr>
        <p:spPr>
          <a:xfrm>
            <a:off x="637592" y="3499343"/>
            <a:ext cx="3385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ea typeface="나눔바른고딕" panose="020B0603020101020101" pitchFamily="50" charset="-127"/>
              </a:rPr>
              <a:t>Q.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ea typeface="나눔바른고딕" panose="020B0603020101020101" pitchFamily="50" charset="-127"/>
              </a:rPr>
              <a:t>왜 복합 계산기를 택하였나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ea typeface="나눔바른고딕" panose="020B0603020101020101" pitchFamily="50" charset="-127"/>
              </a:rPr>
              <a:t>?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2537135-AEAA-49DC-ACF0-359B3763144F}"/>
              </a:ext>
            </a:extLst>
          </p:cNvPr>
          <p:cNvSpPr/>
          <p:nvPr/>
        </p:nvSpPr>
        <p:spPr>
          <a:xfrm>
            <a:off x="637592" y="4048128"/>
            <a:ext cx="497924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lphaUcPeriod"/>
            </a:pP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전부터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통해 문제 </a:t>
            </a:r>
            <a:r>
              <a:rPr lang="ko-KR" altLang="en-US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해결력</a:t>
            </a:r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68BCD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증진을 희망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계산 프로그램 작성이 </a:t>
            </a:r>
            <a:r>
              <a:rPr lang="ko-KR" altLang="en-US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해결력</a:t>
            </a:r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68BCDA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증진에 도움이 될 것 같아서 제작하게 됨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95988"/>
                </a:solidFill>
                <a:ea typeface="나눔바른고딕" panose="020B0603020101020101" pitchFamily="50" charset="-127"/>
              </a:rPr>
              <a:t>(+)</a:t>
            </a:r>
          </a:p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기존에 보기 드문 계산기들을 제작하고 싶어서</a:t>
            </a:r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68BCDA"/>
              </a:solidFill>
              <a:ea typeface="나눔바른고딕" panose="020B0603020101020101" pitchFamily="50" charset="-127"/>
            </a:endParaRPr>
          </a:p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복합 프로그램을 제작하게 됨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7609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92838" y="2137587"/>
            <a:ext cx="32063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598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ko-KR" altLang="en-US" sz="5400" spc="-1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9598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55323" y="3110228"/>
            <a:ext cx="3681354" cy="0"/>
          </a:xfrm>
          <a:prstGeom prst="line">
            <a:avLst/>
          </a:prstGeom>
          <a:ln w="34925">
            <a:solidFill>
              <a:srgbClr val="095988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56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 </a:t>
            </a:r>
            <a:r>
              <a:rPr lang="ko-KR" altLang="en-US" dirty="0"/>
              <a:t>계산기란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D672F83-B0E8-475E-88DB-F4D120B9B509}"/>
              </a:ext>
            </a:extLst>
          </p:cNvPr>
          <p:cNvCxnSpPr>
            <a:cxnSpLocks/>
          </p:cNvCxnSpPr>
          <p:nvPr/>
        </p:nvCxnSpPr>
        <p:spPr>
          <a:xfrm>
            <a:off x="637592" y="2155582"/>
            <a:ext cx="3558746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1A07888-BC13-4B5F-9432-D63CAC7CFDCF}"/>
              </a:ext>
            </a:extLst>
          </p:cNvPr>
          <p:cNvSpPr/>
          <p:nvPr/>
        </p:nvSpPr>
        <p:spPr>
          <a:xfrm>
            <a:off x="537259" y="1293777"/>
            <a:ext cx="36590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598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SH Calculator</a:t>
            </a:r>
            <a:endParaRPr lang="ko-KR" altLang="en-US" sz="4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32F642-A3F9-417A-B32E-6E94DFE22933}"/>
              </a:ext>
            </a:extLst>
          </p:cNvPr>
          <p:cNvSpPr txBox="1"/>
          <p:nvPr/>
        </p:nvSpPr>
        <p:spPr>
          <a:xfrm>
            <a:off x="637592" y="2488893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일반 계산기 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7A37523-D5AC-4695-8338-52DCCDC08288}"/>
              </a:ext>
            </a:extLst>
          </p:cNvPr>
          <p:cNvGrpSpPr/>
          <p:nvPr/>
        </p:nvGrpSpPr>
        <p:grpSpPr>
          <a:xfrm>
            <a:off x="6387474" y="1554705"/>
            <a:ext cx="4949311" cy="4627940"/>
            <a:chOff x="3120491" y="1056587"/>
            <a:chExt cx="5567514" cy="5542196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5D2512E-F84A-4D4A-A5B2-21957C5C8E53}"/>
                </a:ext>
              </a:extLst>
            </p:cNvPr>
            <p:cNvSpPr/>
            <p:nvPr/>
          </p:nvSpPr>
          <p:spPr>
            <a:xfrm>
              <a:off x="3120491" y="1089355"/>
              <a:ext cx="2754716" cy="2754714"/>
            </a:xfrm>
            <a:prstGeom prst="ellipse">
              <a:avLst/>
            </a:prstGeom>
            <a:solidFill>
              <a:srgbClr val="55A4C3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73E49BE-F276-413B-A5E7-C2F10BC15C52}"/>
                </a:ext>
              </a:extLst>
            </p:cNvPr>
            <p:cNvSpPr/>
            <p:nvPr/>
          </p:nvSpPr>
          <p:spPr>
            <a:xfrm>
              <a:off x="3181172" y="3844069"/>
              <a:ext cx="2754716" cy="2754714"/>
            </a:xfrm>
            <a:prstGeom prst="ellipse">
              <a:avLst/>
            </a:prstGeom>
            <a:solidFill>
              <a:srgbClr val="095988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E4D26F-925A-417C-8A14-0F8C4C3DB9FE}"/>
                </a:ext>
              </a:extLst>
            </p:cNvPr>
            <p:cNvSpPr txBox="1"/>
            <p:nvPr/>
          </p:nvSpPr>
          <p:spPr>
            <a:xfrm>
              <a:off x="6358125" y="4294219"/>
              <a:ext cx="154241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60</a:t>
              </a:r>
              <a:r>
                <a:rPr lang="en-US" altLang="ko-KR" sz="48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%</a:t>
              </a:r>
              <a:endParaRPr lang="ko-KR" altLang="en-US" sz="5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39B9143-4BCF-4A31-8768-808FF0CD3D48}"/>
                </a:ext>
              </a:extLst>
            </p:cNvPr>
            <p:cNvSpPr/>
            <p:nvPr/>
          </p:nvSpPr>
          <p:spPr>
            <a:xfrm>
              <a:off x="5891911" y="1056587"/>
              <a:ext cx="2754716" cy="2754713"/>
            </a:xfrm>
            <a:prstGeom prst="ellipse">
              <a:avLst/>
            </a:prstGeom>
            <a:solidFill>
              <a:srgbClr val="095988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858CB17-59B1-449A-95E7-9AE85A4E2D8C}"/>
                </a:ext>
              </a:extLst>
            </p:cNvPr>
            <p:cNvSpPr/>
            <p:nvPr/>
          </p:nvSpPr>
          <p:spPr>
            <a:xfrm>
              <a:off x="4749538" y="2679655"/>
              <a:ext cx="2292717" cy="2180268"/>
            </a:xfrm>
            <a:prstGeom prst="ellipse">
              <a:avLst/>
            </a:prstGeom>
            <a:solidFill>
              <a:srgbClr val="097A89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43E52F4-E610-43C9-8891-B6A79FF2203F}"/>
                </a:ext>
              </a:extLst>
            </p:cNvPr>
            <p:cNvSpPr/>
            <p:nvPr/>
          </p:nvSpPr>
          <p:spPr>
            <a:xfrm>
              <a:off x="5933289" y="3811300"/>
              <a:ext cx="2754716" cy="2754714"/>
            </a:xfrm>
            <a:prstGeom prst="ellipse">
              <a:avLst/>
            </a:prstGeom>
            <a:solidFill>
              <a:srgbClr val="55A4C3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DEA247D-15D4-4A9B-852C-7743CC5E9429}"/>
              </a:ext>
            </a:extLst>
          </p:cNvPr>
          <p:cNvSpPr txBox="1"/>
          <p:nvPr/>
        </p:nvSpPr>
        <p:spPr>
          <a:xfrm>
            <a:off x="6462958" y="2412461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 계산기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238FCA-8F89-4FE4-B375-83574D1FEF5A}"/>
              </a:ext>
            </a:extLst>
          </p:cNvPr>
          <p:cNvSpPr txBox="1"/>
          <p:nvPr/>
        </p:nvSpPr>
        <p:spPr>
          <a:xfrm>
            <a:off x="8992789" y="4799959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단위 변환기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467A2D-097D-45C2-BCD0-6F3787DD16CB}"/>
              </a:ext>
            </a:extLst>
          </p:cNvPr>
          <p:cNvSpPr txBox="1"/>
          <p:nvPr/>
        </p:nvSpPr>
        <p:spPr>
          <a:xfrm>
            <a:off x="6488774" y="4827322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군대 계산기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95777E-F469-416F-965A-EA2E26DC8D14}"/>
              </a:ext>
            </a:extLst>
          </p:cNvPr>
          <p:cNvSpPr txBox="1"/>
          <p:nvPr/>
        </p:nvSpPr>
        <p:spPr>
          <a:xfrm>
            <a:off x="8992789" y="2412460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삼각 계산기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CBC837-66FA-41AD-9B5E-DB18296E4902}"/>
              </a:ext>
            </a:extLst>
          </p:cNvPr>
          <p:cNvSpPr txBox="1"/>
          <p:nvPr/>
        </p:nvSpPr>
        <p:spPr>
          <a:xfrm>
            <a:off x="8311676" y="354892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5E9F14-2D34-4FC8-9EBD-332BB0FE0BE0}"/>
              </a:ext>
            </a:extLst>
          </p:cNvPr>
          <p:cNvSpPr txBox="1"/>
          <p:nvPr/>
        </p:nvSpPr>
        <p:spPr>
          <a:xfrm>
            <a:off x="637591" y="3318809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단위 변환기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3446A1-2000-43A0-9CE9-4D0C4BB5F2D1}"/>
              </a:ext>
            </a:extLst>
          </p:cNvPr>
          <p:cNvSpPr txBox="1"/>
          <p:nvPr/>
        </p:nvSpPr>
        <p:spPr>
          <a:xfrm>
            <a:off x="637592" y="4126168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삼각함수 계산기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1453A1-9BB8-4DE8-85B3-3208614C700E}"/>
              </a:ext>
            </a:extLst>
          </p:cNvPr>
          <p:cNvSpPr txBox="1"/>
          <p:nvPr/>
        </p:nvSpPr>
        <p:spPr>
          <a:xfrm>
            <a:off x="666220" y="4820471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군대 계산기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8E4253-769B-435F-8D53-7910BAF58A93}"/>
              </a:ext>
            </a:extLst>
          </p:cNvPr>
          <p:cNvSpPr txBox="1"/>
          <p:nvPr/>
        </p:nvSpPr>
        <p:spPr>
          <a:xfrm>
            <a:off x="684539" y="5651589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사용자 노트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4326FF-5E0F-4A32-80C1-D8B72A399A11}"/>
              </a:ext>
            </a:extLst>
          </p:cNvPr>
          <p:cNvSpPr/>
          <p:nvPr/>
        </p:nvSpPr>
        <p:spPr>
          <a:xfrm>
            <a:off x="891999" y="2910027"/>
            <a:ext cx="4206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일반 계산을 할 수 있는 프로그램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탭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1)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DF120EF-90BD-4CCB-A85C-BF3C6E4D00C2}"/>
              </a:ext>
            </a:extLst>
          </p:cNvPr>
          <p:cNvSpPr/>
          <p:nvPr/>
        </p:nvSpPr>
        <p:spPr>
          <a:xfrm>
            <a:off x="854268" y="3718920"/>
            <a:ext cx="5211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데이터양 단위 변환을 할 수 있는 프로그램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탭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2)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8E818B9-0793-4055-A081-FB433490F068}"/>
              </a:ext>
            </a:extLst>
          </p:cNvPr>
          <p:cNvSpPr/>
          <p:nvPr/>
        </p:nvSpPr>
        <p:spPr>
          <a:xfrm>
            <a:off x="854268" y="4457990"/>
            <a:ext cx="5402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함수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y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값을 구하고 그래프를 그리는 프로그램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탭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3)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C0C7B05-2A6C-4997-BE22-E390123E71CC}"/>
              </a:ext>
            </a:extLst>
          </p:cNvPr>
          <p:cNvSpPr/>
          <p:nvPr/>
        </p:nvSpPr>
        <p:spPr>
          <a:xfrm>
            <a:off x="872764" y="5236030"/>
            <a:ext cx="5279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군대 진급과 전역 날짜를 알려주는 프로그램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탭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4)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7513E82-ECF4-4C3D-A203-6C4EEA3F6219}"/>
              </a:ext>
            </a:extLst>
          </p:cNvPr>
          <p:cNvSpPr/>
          <p:nvPr/>
        </p:nvSpPr>
        <p:spPr>
          <a:xfrm>
            <a:off x="810012" y="6067148"/>
            <a:ext cx="6202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계산된 수식들을 불러오고 노트를 작성하는 프로그램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탭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5)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8347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742339" y="4922561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While(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!=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완료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):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C649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2339" y="5242109"/>
            <a:ext cx="2457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위의 순서대로 진행한다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!!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과정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5856" y="1452964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과정 순서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5468105" y="3320313"/>
            <a:ext cx="929941" cy="450703"/>
          </a:xfrm>
          <a:prstGeom prst="rightArrow">
            <a:avLst>
              <a:gd name="adj1" fmla="val 62881"/>
              <a:gd name="adj2" fmla="val 50000"/>
            </a:avLst>
          </a:prstGeom>
          <a:solidFill>
            <a:srgbClr val="56B4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8322270" y="3320313"/>
            <a:ext cx="929941" cy="450703"/>
          </a:xfrm>
          <a:prstGeom prst="rightArrow">
            <a:avLst>
              <a:gd name="adj1" fmla="val 62881"/>
              <a:gd name="adj2" fmla="val 50000"/>
            </a:avLst>
          </a:prstGeom>
          <a:solidFill>
            <a:srgbClr val="2F9C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552779" y="2440764"/>
            <a:ext cx="2209800" cy="2209800"/>
          </a:xfrm>
          <a:prstGeom prst="roundRect">
            <a:avLst>
              <a:gd name="adj" fmla="val 3991"/>
            </a:avLst>
          </a:prstGeom>
          <a:solidFill>
            <a:srgbClr val="56B4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403212" y="2440764"/>
            <a:ext cx="2209800" cy="2209800"/>
          </a:xfrm>
          <a:prstGeom prst="roundRect">
            <a:avLst>
              <a:gd name="adj" fmla="val 3991"/>
            </a:avLst>
          </a:prstGeom>
          <a:solidFill>
            <a:srgbClr val="2F9C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9253645" y="2440764"/>
            <a:ext cx="2209800" cy="2209800"/>
          </a:xfrm>
          <a:prstGeom prst="roundRect">
            <a:avLst>
              <a:gd name="adj" fmla="val 3991"/>
            </a:avLst>
          </a:prstGeom>
          <a:solidFill>
            <a:srgbClr val="278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4487816" y="2740567"/>
            <a:ext cx="339725" cy="473076"/>
            <a:chOff x="3902076" y="2714625"/>
            <a:chExt cx="339725" cy="473076"/>
          </a:xfrm>
        </p:grpSpPr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3973513" y="2714625"/>
              <a:ext cx="196850" cy="2000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3902076" y="2922588"/>
              <a:ext cx="339725" cy="265113"/>
            </a:xfrm>
            <a:custGeom>
              <a:avLst/>
              <a:gdLst>
                <a:gd name="T0" fmla="*/ 56 w 90"/>
                <a:gd name="T1" fmla="*/ 0 h 70"/>
                <a:gd name="T2" fmla="*/ 34 w 90"/>
                <a:gd name="T3" fmla="*/ 0 h 70"/>
                <a:gd name="T4" fmla="*/ 0 w 90"/>
                <a:gd name="T5" fmla="*/ 34 h 70"/>
                <a:gd name="T6" fmla="*/ 0 w 90"/>
                <a:gd name="T7" fmla="*/ 61 h 70"/>
                <a:gd name="T8" fmla="*/ 0 w 90"/>
                <a:gd name="T9" fmla="*/ 62 h 70"/>
                <a:gd name="T10" fmla="*/ 2 w 90"/>
                <a:gd name="T11" fmla="*/ 62 h 70"/>
                <a:gd name="T12" fmla="*/ 48 w 90"/>
                <a:gd name="T13" fmla="*/ 70 h 70"/>
                <a:gd name="T14" fmla="*/ 88 w 90"/>
                <a:gd name="T15" fmla="*/ 62 h 70"/>
                <a:gd name="T16" fmla="*/ 90 w 90"/>
                <a:gd name="T17" fmla="*/ 61 h 70"/>
                <a:gd name="T18" fmla="*/ 90 w 90"/>
                <a:gd name="T19" fmla="*/ 61 h 70"/>
                <a:gd name="T20" fmla="*/ 90 w 90"/>
                <a:gd name="T21" fmla="*/ 34 h 70"/>
                <a:gd name="T22" fmla="*/ 56 w 90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70">
                  <a:moveTo>
                    <a:pt x="56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0" y="68"/>
                    <a:pt x="35" y="70"/>
                    <a:pt x="48" y="70"/>
                  </a:cubicBezTo>
                  <a:cubicBezTo>
                    <a:pt x="73" y="70"/>
                    <a:pt x="87" y="62"/>
                    <a:pt x="88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90" y="15"/>
                    <a:pt x="75" y="0"/>
                    <a:pt x="5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0078881" y="2740568"/>
            <a:ext cx="559328" cy="473076"/>
            <a:chOff x="3729038" y="3565525"/>
            <a:chExt cx="679451" cy="574676"/>
          </a:xfrm>
          <a:solidFill>
            <a:srgbClr val="FFCF01"/>
          </a:solidFill>
        </p:grpSpPr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4137026" y="3565525"/>
              <a:ext cx="198438" cy="200025"/>
            </a:xfrm>
            <a:custGeom>
              <a:avLst/>
              <a:gdLst>
                <a:gd name="T0" fmla="*/ 0 w 53"/>
                <a:gd name="T1" fmla="*/ 26 h 53"/>
                <a:gd name="T2" fmla="*/ 15 w 53"/>
                <a:gd name="T3" fmla="*/ 50 h 53"/>
                <a:gd name="T4" fmla="*/ 27 w 53"/>
                <a:gd name="T5" fmla="*/ 53 h 53"/>
                <a:gd name="T6" fmla="*/ 53 w 53"/>
                <a:gd name="T7" fmla="*/ 27 h 53"/>
                <a:gd name="T8" fmla="*/ 27 w 53"/>
                <a:gd name="T9" fmla="*/ 0 h 53"/>
                <a:gd name="T10" fmla="*/ 0 w 53"/>
                <a:gd name="T11" fmla="*/ 2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cubicBezTo>
                    <a:pt x="9" y="31"/>
                    <a:pt x="14" y="40"/>
                    <a:pt x="15" y="50"/>
                  </a:cubicBezTo>
                  <a:cubicBezTo>
                    <a:pt x="19" y="52"/>
                    <a:pt x="23" y="53"/>
                    <a:pt x="27" y="53"/>
                  </a:cubicBezTo>
                  <a:cubicBezTo>
                    <a:pt x="41" y="53"/>
                    <a:pt x="53" y="41"/>
                    <a:pt x="53" y="27"/>
                  </a:cubicBezTo>
                  <a:cubicBezTo>
                    <a:pt x="53" y="12"/>
                    <a:pt x="41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3973513" y="3667125"/>
              <a:ext cx="196850" cy="2000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902076" y="3875088"/>
              <a:ext cx="339725" cy="265113"/>
            </a:xfrm>
            <a:custGeom>
              <a:avLst/>
              <a:gdLst>
                <a:gd name="T0" fmla="*/ 56 w 90"/>
                <a:gd name="T1" fmla="*/ 0 h 70"/>
                <a:gd name="T2" fmla="*/ 34 w 90"/>
                <a:gd name="T3" fmla="*/ 0 h 70"/>
                <a:gd name="T4" fmla="*/ 0 w 90"/>
                <a:gd name="T5" fmla="*/ 34 h 70"/>
                <a:gd name="T6" fmla="*/ 0 w 90"/>
                <a:gd name="T7" fmla="*/ 61 h 70"/>
                <a:gd name="T8" fmla="*/ 0 w 90"/>
                <a:gd name="T9" fmla="*/ 62 h 70"/>
                <a:gd name="T10" fmla="*/ 2 w 90"/>
                <a:gd name="T11" fmla="*/ 62 h 70"/>
                <a:gd name="T12" fmla="*/ 48 w 90"/>
                <a:gd name="T13" fmla="*/ 70 h 70"/>
                <a:gd name="T14" fmla="*/ 88 w 90"/>
                <a:gd name="T15" fmla="*/ 62 h 70"/>
                <a:gd name="T16" fmla="*/ 90 w 90"/>
                <a:gd name="T17" fmla="*/ 61 h 70"/>
                <a:gd name="T18" fmla="*/ 90 w 90"/>
                <a:gd name="T19" fmla="*/ 61 h 70"/>
                <a:gd name="T20" fmla="*/ 90 w 90"/>
                <a:gd name="T21" fmla="*/ 34 h 70"/>
                <a:gd name="T22" fmla="*/ 56 w 90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70">
                  <a:moveTo>
                    <a:pt x="56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0" y="68"/>
                    <a:pt x="35" y="70"/>
                    <a:pt x="48" y="70"/>
                  </a:cubicBezTo>
                  <a:cubicBezTo>
                    <a:pt x="73" y="70"/>
                    <a:pt x="87" y="62"/>
                    <a:pt x="88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90" y="15"/>
                    <a:pt x="75" y="0"/>
                    <a:pt x="5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4159251" y="3773488"/>
              <a:ext cx="249238" cy="260350"/>
            </a:xfrm>
            <a:custGeom>
              <a:avLst/>
              <a:gdLst>
                <a:gd name="T0" fmla="*/ 32 w 66"/>
                <a:gd name="T1" fmla="*/ 0 h 69"/>
                <a:gd name="T2" fmla="*/ 10 w 66"/>
                <a:gd name="T3" fmla="*/ 0 h 69"/>
                <a:gd name="T4" fmla="*/ 0 w 66"/>
                <a:gd name="T5" fmla="*/ 22 h 69"/>
                <a:gd name="T6" fmla="*/ 28 w 66"/>
                <a:gd name="T7" fmla="*/ 61 h 69"/>
                <a:gd name="T8" fmla="*/ 28 w 66"/>
                <a:gd name="T9" fmla="*/ 69 h 69"/>
                <a:gd name="T10" fmla="*/ 64 w 66"/>
                <a:gd name="T11" fmla="*/ 62 h 69"/>
                <a:gd name="T12" fmla="*/ 65 w 66"/>
                <a:gd name="T13" fmla="*/ 61 h 69"/>
                <a:gd name="T14" fmla="*/ 66 w 66"/>
                <a:gd name="T15" fmla="*/ 61 h 69"/>
                <a:gd name="T16" fmla="*/ 66 w 66"/>
                <a:gd name="T17" fmla="*/ 34 h 69"/>
                <a:gd name="T18" fmla="*/ 32 w 66"/>
                <a:gd name="T1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69">
                  <a:moveTo>
                    <a:pt x="3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9" y="9"/>
                    <a:pt x="6" y="17"/>
                    <a:pt x="0" y="22"/>
                  </a:cubicBezTo>
                  <a:cubicBezTo>
                    <a:pt x="16" y="27"/>
                    <a:pt x="28" y="43"/>
                    <a:pt x="28" y="61"/>
                  </a:cubicBezTo>
                  <a:cubicBezTo>
                    <a:pt x="28" y="69"/>
                    <a:pt x="28" y="69"/>
                    <a:pt x="28" y="69"/>
                  </a:cubicBezTo>
                  <a:cubicBezTo>
                    <a:pt x="50" y="68"/>
                    <a:pt x="63" y="62"/>
                    <a:pt x="64" y="62"/>
                  </a:cubicBezTo>
                  <a:cubicBezTo>
                    <a:pt x="65" y="61"/>
                    <a:pt x="65" y="61"/>
                    <a:pt x="65" y="61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66" y="15"/>
                    <a:pt x="50" y="0"/>
                    <a:pt x="3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97301" y="3565525"/>
              <a:ext cx="200025" cy="200025"/>
            </a:xfrm>
            <a:custGeom>
              <a:avLst/>
              <a:gdLst>
                <a:gd name="T0" fmla="*/ 27 w 53"/>
                <a:gd name="T1" fmla="*/ 53 h 53"/>
                <a:gd name="T2" fmla="*/ 41 w 53"/>
                <a:gd name="T3" fmla="*/ 49 h 53"/>
                <a:gd name="T4" fmla="*/ 53 w 53"/>
                <a:gd name="T5" fmla="*/ 28 h 53"/>
                <a:gd name="T6" fmla="*/ 53 w 53"/>
                <a:gd name="T7" fmla="*/ 27 h 53"/>
                <a:gd name="T8" fmla="*/ 27 w 53"/>
                <a:gd name="T9" fmla="*/ 0 h 53"/>
                <a:gd name="T10" fmla="*/ 0 w 53"/>
                <a:gd name="T11" fmla="*/ 27 h 53"/>
                <a:gd name="T12" fmla="*/ 27 w 53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3">
                  <a:moveTo>
                    <a:pt x="27" y="53"/>
                  </a:moveTo>
                  <a:cubicBezTo>
                    <a:pt x="32" y="53"/>
                    <a:pt x="37" y="51"/>
                    <a:pt x="41" y="49"/>
                  </a:cubicBezTo>
                  <a:cubicBezTo>
                    <a:pt x="42" y="40"/>
                    <a:pt x="46" y="33"/>
                    <a:pt x="53" y="28"/>
                  </a:cubicBezTo>
                  <a:cubicBezTo>
                    <a:pt x="53" y="28"/>
                    <a:pt x="53" y="27"/>
                    <a:pt x="53" y="27"/>
                  </a:cubicBezTo>
                  <a:cubicBezTo>
                    <a:pt x="53" y="12"/>
                    <a:pt x="41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1"/>
                    <a:pt x="12" y="53"/>
                    <a:pt x="27" y="5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3729038" y="3773488"/>
              <a:ext cx="257175" cy="260350"/>
            </a:xfrm>
            <a:custGeom>
              <a:avLst/>
              <a:gdLst>
                <a:gd name="T0" fmla="*/ 68 w 68"/>
                <a:gd name="T1" fmla="*/ 22 h 69"/>
                <a:gd name="T2" fmla="*/ 58 w 68"/>
                <a:gd name="T3" fmla="*/ 0 h 69"/>
                <a:gd name="T4" fmla="*/ 56 w 68"/>
                <a:gd name="T5" fmla="*/ 0 h 69"/>
                <a:gd name="T6" fmla="*/ 33 w 68"/>
                <a:gd name="T7" fmla="*/ 0 h 69"/>
                <a:gd name="T8" fmla="*/ 0 w 68"/>
                <a:gd name="T9" fmla="*/ 34 h 69"/>
                <a:gd name="T10" fmla="*/ 0 w 68"/>
                <a:gd name="T11" fmla="*/ 61 h 69"/>
                <a:gd name="T12" fmla="*/ 0 w 68"/>
                <a:gd name="T13" fmla="*/ 61 h 69"/>
                <a:gd name="T14" fmla="*/ 2 w 68"/>
                <a:gd name="T15" fmla="*/ 62 h 69"/>
                <a:gd name="T16" fmla="*/ 40 w 68"/>
                <a:gd name="T17" fmla="*/ 69 h 69"/>
                <a:gd name="T18" fmla="*/ 40 w 68"/>
                <a:gd name="T19" fmla="*/ 61 h 69"/>
                <a:gd name="T20" fmla="*/ 68 w 68"/>
                <a:gd name="T21" fmla="*/ 2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9">
                  <a:moveTo>
                    <a:pt x="68" y="22"/>
                  </a:moveTo>
                  <a:cubicBezTo>
                    <a:pt x="62" y="17"/>
                    <a:pt x="59" y="9"/>
                    <a:pt x="58" y="0"/>
                  </a:cubicBezTo>
                  <a:cubicBezTo>
                    <a:pt x="57" y="0"/>
                    <a:pt x="57" y="0"/>
                    <a:pt x="56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16" y="66"/>
                    <a:pt x="29" y="68"/>
                    <a:pt x="40" y="6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0" y="43"/>
                    <a:pt x="52" y="27"/>
                    <a:pt x="68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7203542" y="2740567"/>
            <a:ext cx="642938" cy="450773"/>
            <a:chOff x="4789488" y="2736928"/>
            <a:chExt cx="642938" cy="450773"/>
          </a:xfrm>
        </p:grpSpPr>
        <p:sp>
          <p:nvSpPr>
            <p:cNvPr id="24" name="Freeform 11"/>
            <p:cNvSpPr>
              <a:spLocks/>
            </p:cNvSpPr>
            <p:nvPr/>
          </p:nvSpPr>
          <p:spPr bwMode="auto">
            <a:xfrm>
              <a:off x="4789488" y="2922588"/>
              <a:ext cx="338138" cy="265113"/>
            </a:xfrm>
            <a:custGeom>
              <a:avLst/>
              <a:gdLst>
                <a:gd name="T0" fmla="*/ 56 w 90"/>
                <a:gd name="T1" fmla="*/ 0 h 70"/>
                <a:gd name="T2" fmla="*/ 33 w 90"/>
                <a:gd name="T3" fmla="*/ 0 h 70"/>
                <a:gd name="T4" fmla="*/ 0 w 90"/>
                <a:gd name="T5" fmla="*/ 34 h 70"/>
                <a:gd name="T6" fmla="*/ 0 w 90"/>
                <a:gd name="T7" fmla="*/ 61 h 70"/>
                <a:gd name="T8" fmla="*/ 0 w 90"/>
                <a:gd name="T9" fmla="*/ 62 h 70"/>
                <a:gd name="T10" fmla="*/ 2 w 90"/>
                <a:gd name="T11" fmla="*/ 62 h 70"/>
                <a:gd name="T12" fmla="*/ 48 w 90"/>
                <a:gd name="T13" fmla="*/ 70 h 70"/>
                <a:gd name="T14" fmla="*/ 88 w 90"/>
                <a:gd name="T15" fmla="*/ 62 h 70"/>
                <a:gd name="T16" fmla="*/ 89 w 90"/>
                <a:gd name="T17" fmla="*/ 61 h 70"/>
                <a:gd name="T18" fmla="*/ 90 w 90"/>
                <a:gd name="T19" fmla="*/ 61 h 70"/>
                <a:gd name="T20" fmla="*/ 90 w 90"/>
                <a:gd name="T21" fmla="*/ 34 h 70"/>
                <a:gd name="T22" fmla="*/ 56 w 90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70">
                  <a:moveTo>
                    <a:pt x="56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19" y="68"/>
                    <a:pt x="35" y="70"/>
                    <a:pt x="48" y="70"/>
                  </a:cubicBezTo>
                  <a:cubicBezTo>
                    <a:pt x="72" y="70"/>
                    <a:pt x="87" y="62"/>
                    <a:pt x="88" y="62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90" y="15"/>
                    <a:pt x="74" y="0"/>
                    <a:pt x="56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rgbClr val="2F9CC3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3"/>
            <p:cNvSpPr>
              <a:spLocks/>
            </p:cNvSpPr>
            <p:nvPr/>
          </p:nvSpPr>
          <p:spPr bwMode="auto">
            <a:xfrm>
              <a:off x="5094288" y="2922588"/>
              <a:ext cx="338138" cy="265113"/>
            </a:xfrm>
            <a:custGeom>
              <a:avLst/>
              <a:gdLst>
                <a:gd name="T0" fmla="*/ 56 w 90"/>
                <a:gd name="T1" fmla="*/ 0 h 70"/>
                <a:gd name="T2" fmla="*/ 34 w 90"/>
                <a:gd name="T3" fmla="*/ 0 h 70"/>
                <a:gd name="T4" fmla="*/ 0 w 90"/>
                <a:gd name="T5" fmla="*/ 34 h 70"/>
                <a:gd name="T6" fmla="*/ 0 w 90"/>
                <a:gd name="T7" fmla="*/ 61 h 70"/>
                <a:gd name="T8" fmla="*/ 0 w 90"/>
                <a:gd name="T9" fmla="*/ 62 h 70"/>
                <a:gd name="T10" fmla="*/ 2 w 90"/>
                <a:gd name="T11" fmla="*/ 62 h 70"/>
                <a:gd name="T12" fmla="*/ 48 w 90"/>
                <a:gd name="T13" fmla="*/ 70 h 70"/>
                <a:gd name="T14" fmla="*/ 88 w 90"/>
                <a:gd name="T15" fmla="*/ 62 h 70"/>
                <a:gd name="T16" fmla="*/ 90 w 90"/>
                <a:gd name="T17" fmla="*/ 61 h 70"/>
                <a:gd name="T18" fmla="*/ 90 w 90"/>
                <a:gd name="T19" fmla="*/ 61 h 70"/>
                <a:gd name="T20" fmla="*/ 90 w 90"/>
                <a:gd name="T21" fmla="*/ 34 h 70"/>
                <a:gd name="T22" fmla="*/ 56 w 90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70">
                  <a:moveTo>
                    <a:pt x="56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0" y="68"/>
                    <a:pt x="35" y="70"/>
                    <a:pt x="48" y="70"/>
                  </a:cubicBezTo>
                  <a:cubicBezTo>
                    <a:pt x="73" y="70"/>
                    <a:pt x="87" y="62"/>
                    <a:pt x="88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90" y="15"/>
                    <a:pt x="75" y="0"/>
                    <a:pt x="56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rgbClr val="2F9CC3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Oval 10"/>
            <p:cNvSpPr>
              <a:spLocks noChangeArrowheads="1"/>
            </p:cNvSpPr>
            <p:nvPr/>
          </p:nvSpPr>
          <p:spPr bwMode="auto">
            <a:xfrm>
              <a:off x="4859415" y="2736928"/>
              <a:ext cx="193522" cy="193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Oval 12"/>
            <p:cNvSpPr>
              <a:spLocks noChangeArrowheads="1"/>
            </p:cNvSpPr>
            <p:nvPr/>
          </p:nvSpPr>
          <p:spPr bwMode="auto">
            <a:xfrm>
              <a:off x="5168900" y="2736928"/>
              <a:ext cx="188914" cy="193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954666" y="345571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디자인 구축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15973" y="344644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아이디어 제시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28453" y="3805501"/>
            <a:ext cx="1925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위젯의 선정과 위치를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구성하는 과정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49820" y="3775259"/>
            <a:ext cx="17459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제작에 필요한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아이디어를 스스로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제시 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734691" y="345571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F0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제작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507320" y="3775259"/>
            <a:ext cx="17459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제시된 아이디어를 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바탕으로 실제로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프로그램을 작성 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오른쪽 화살표 37"/>
          <p:cNvSpPr/>
          <p:nvPr/>
        </p:nvSpPr>
        <p:spPr>
          <a:xfrm>
            <a:off x="2643882" y="3320313"/>
            <a:ext cx="929941" cy="450703"/>
          </a:xfrm>
          <a:prstGeom prst="rightArrow">
            <a:avLst>
              <a:gd name="adj1" fmla="val 62881"/>
              <a:gd name="adj2" fmla="val 50000"/>
            </a:avLst>
          </a:prstGeom>
          <a:solidFill>
            <a:srgbClr val="68BC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28556" y="2440764"/>
            <a:ext cx="2209800" cy="2209800"/>
          </a:xfrm>
          <a:prstGeom prst="roundRect">
            <a:avLst>
              <a:gd name="adj" fmla="val 3991"/>
            </a:avLst>
          </a:prstGeom>
          <a:solidFill>
            <a:srgbClr val="68BC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272391" y="3328390"/>
            <a:ext cx="1095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START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219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과정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58B1A9E-0FC0-4A43-8206-4C3154126D2F}"/>
              </a:ext>
            </a:extLst>
          </p:cNvPr>
          <p:cNvCxnSpPr>
            <a:cxnSpLocks/>
          </p:cNvCxnSpPr>
          <p:nvPr/>
        </p:nvCxnSpPr>
        <p:spPr>
          <a:xfrm>
            <a:off x="468916" y="2141425"/>
            <a:ext cx="3558746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CD4EA64-B23A-4200-A70F-BBD37134FC2E}"/>
              </a:ext>
            </a:extLst>
          </p:cNvPr>
          <p:cNvSpPr/>
          <p:nvPr/>
        </p:nvSpPr>
        <p:spPr>
          <a:xfrm>
            <a:off x="468916" y="1279620"/>
            <a:ext cx="36792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598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디자인적 측면</a:t>
            </a:r>
            <a:endParaRPr lang="ko-KR" altLang="en-US" sz="44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D8A07A8-624B-45FC-A5C9-3B68344464F6}"/>
              </a:ext>
            </a:extLst>
          </p:cNvPr>
          <p:cNvCxnSpPr>
            <a:cxnSpLocks/>
          </p:cNvCxnSpPr>
          <p:nvPr/>
        </p:nvCxnSpPr>
        <p:spPr>
          <a:xfrm>
            <a:off x="4478945" y="2141425"/>
            <a:ext cx="3558746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ED4E15B-227F-4F1B-B876-EE8F92183EE7}"/>
              </a:ext>
            </a:extLst>
          </p:cNvPr>
          <p:cNvSpPr/>
          <p:nvPr/>
        </p:nvSpPr>
        <p:spPr>
          <a:xfrm>
            <a:off x="4363535" y="1279620"/>
            <a:ext cx="29482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5988"/>
                </a:solidFill>
                <a:ea typeface="나눔바른고딕" panose="020B0603020101020101" pitchFamily="50" charset="-127"/>
              </a:rPr>
              <a:t>   아이디어</a:t>
            </a:r>
            <a:endParaRPr lang="ko-KR" altLang="en-US" sz="4400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E76A161-5371-422A-B313-1D56B81A482A}"/>
              </a:ext>
            </a:extLst>
          </p:cNvPr>
          <p:cNvCxnSpPr>
            <a:cxnSpLocks/>
          </p:cNvCxnSpPr>
          <p:nvPr/>
        </p:nvCxnSpPr>
        <p:spPr>
          <a:xfrm>
            <a:off x="8296343" y="2141425"/>
            <a:ext cx="3558746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D3B45D7-E912-43B5-9418-A6C4AB713010}"/>
              </a:ext>
            </a:extLst>
          </p:cNvPr>
          <p:cNvSpPr/>
          <p:nvPr/>
        </p:nvSpPr>
        <p:spPr>
          <a:xfrm>
            <a:off x="8296343" y="1279620"/>
            <a:ext cx="33137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598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598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기술적 측면</a:t>
            </a:r>
            <a:endParaRPr lang="ko-KR" altLang="en-US" sz="44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D228CA9-02C7-49CF-90B9-82FCA049B987}"/>
              </a:ext>
            </a:extLst>
          </p:cNvPr>
          <p:cNvSpPr/>
          <p:nvPr/>
        </p:nvSpPr>
        <p:spPr>
          <a:xfrm>
            <a:off x="479456" y="2467814"/>
            <a:ext cx="3558746" cy="512200"/>
          </a:xfrm>
          <a:prstGeom prst="rect">
            <a:avLst/>
          </a:prstGeom>
          <a:solidFill>
            <a:srgbClr val="2F9CC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4E4B2D0-F85B-4524-9039-EA1A98A46152}"/>
              </a:ext>
            </a:extLst>
          </p:cNvPr>
          <p:cNvSpPr/>
          <p:nvPr/>
        </p:nvSpPr>
        <p:spPr>
          <a:xfrm>
            <a:off x="4428368" y="2482522"/>
            <a:ext cx="3558746" cy="512200"/>
          </a:xfrm>
          <a:prstGeom prst="rect">
            <a:avLst/>
          </a:prstGeom>
          <a:solidFill>
            <a:srgbClr val="90CEE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896C52A-F06D-4647-AF5D-5B2DE6A43071}"/>
              </a:ext>
            </a:extLst>
          </p:cNvPr>
          <p:cNvSpPr/>
          <p:nvPr/>
        </p:nvSpPr>
        <p:spPr>
          <a:xfrm>
            <a:off x="8296343" y="2460579"/>
            <a:ext cx="3558746" cy="512200"/>
          </a:xfrm>
          <a:prstGeom prst="rect">
            <a:avLst/>
          </a:prstGeom>
          <a:solidFill>
            <a:srgbClr val="68BCD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927A95A-7668-4F33-95D6-10E10459C7CE}"/>
              </a:ext>
            </a:extLst>
          </p:cNvPr>
          <p:cNvSpPr/>
          <p:nvPr/>
        </p:nvSpPr>
        <p:spPr>
          <a:xfrm>
            <a:off x="468916" y="4552840"/>
            <a:ext cx="3558746" cy="512200"/>
          </a:xfrm>
          <a:prstGeom prst="rect">
            <a:avLst/>
          </a:prstGeom>
          <a:solidFill>
            <a:srgbClr val="2F9CC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0CFF3CA-B9AC-42C3-9997-B4E36AA82FAE}"/>
              </a:ext>
            </a:extLst>
          </p:cNvPr>
          <p:cNvSpPr/>
          <p:nvPr/>
        </p:nvSpPr>
        <p:spPr>
          <a:xfrm>
            <a:off x="4428368" y="3885222"/>
            <a:ext cx="3558746" cy="512200"/>
          </a:xfrm>
          <a:prstGeom prst="rect">
            <a:avLst/>
          </a:prstGeom>
          <a:solidFill>
            <a:srgbClr val="90CEE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E8B5160-CE64-4124-8BE0-CF05F9B25B7E}"/>
              </a:ext>
            </a:extLst>
          </p:cNvPr>
          <p:cNvSpPr/>
          <p:nvPr/>
        </p:nvSpPr>
        <p:spPr>
          <a:xfrm>
            <a:off x="4408184" y="5309865"/>
            <a:ext cx="3558746" cy="512200"/>
          </a:xfrm>
          <a:prstGeom prst="rect">
            <a:avLst/>
          </a:prstGeom>
          <a:solidFill>
            <a:srgbClr val="90CEE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D1C8C85-7247-43D2-8C39-B4C909A62383}"/>
              </a:ext>
            </a:extLst>
          </p:cNvPr>
          <p:cNvSpPr/>
          <p:nvPr/>
        </p:nvSpPr>
        <p:spPr>
          <a:xfrm>
            <a:off x="8296343" y="3885222"/>
            <a:ext cx="3558746" cy="512200"/>
          </a:xfrm>
          <a:prstGeom prst="rect">
            <a:avLst/>
          </a:prstGeom>
          <a:solidFill>
            <a:srgbClr val="68BCD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A3422AB-414B-41AC-964A-5A66B276E694}"/>
              </a:ext>
            </a:extLst>
          </p:cNvPr>
          <p:cNvSpPr/>
          <p:nvPr/>
        </p:nvSpPr>
        <p:spPr>
          <a:xfrm>
            <a:off x="8296343" y="5309865"/>
            <a:ext cx="3558746" cy="512200"/>
          </a:xfrm>
          <a:prstGeom prst="rect">
            <a:avLst/>
          </a:prstGeom>
          <a:solidFill>
            <a:srgbClr val="68BCD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2823C72-004D-46EC-A983-EF6EE420C77B}"/>
              </a:ext>
            </a:extLst>
          </p:cNvPr>
          <p:cNvSpPr txBox="1"/>
          <p:nvPr/>
        </p:nvSpPr>
        <p:spPr>
          <a:xfrm>
            <a:off x="468916" y="2532013"/>
            <a:ext cx="357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계산기에 어떠한 위젯을 사용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3A8EB4-BF55-4588-BDB9-72E390CBA7BB}"/>
              </a:ext>
            </a:extLst>
          </p:cNvPr>
          <p:cNvSpPr txBox="1"/>
          <p:nvPr/>
        </p:nvSpPr>
        <p:spPr>
          <a:xfrm>
            <a:off x="548393" y="4624274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위젯을 어디에 배치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DF6DBF9-9026-4BDD-B403-CDD40DDC386D}"/>
              </a:ext>
            </a:extLst>
          </p:cNvPr>
          <p:cNvSpPr txBox="1"/>
          <p:nvPr/>
        </p:nvSpPr>
        <p:spPr>
          <a:xfrm>
            <a:off x="4500025" y="2532013"/>
            <a:ext cx="334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계산은 어떤 방식으로 진행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107D60D-977E-49B1-9A32-7D0445CD109C}"/>
              </a:ext>
            </a:extLst>
          </p:cNvPr>
          <p:cNvSpPr txBox="1"/>
          <p:nvPr/>
        </p:nvSpPr>
        <p:spPr>
          <a:xfrm>
            <a:off x="8374090" y="2532013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=&gt; 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방식대로 </a:t>
            </a:r>
            <a:r>
              <a:rPr lang="ko-KR" altLang="en-US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만드려면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3CC16F9-1D07-4FD3-8272-6C755CEF57E3}"/>
              </a:ext>
            </a:extLst>
          </p:cNvPr>
          <p:cNvSpPr txBox="1"/>
          <p:nvPr/>
        </p:nvSpPr>
        <p:spPr>
          <a:xfrm>
            <a:off x="4500025" y="3956656"/>
            <a:ext cx="357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삼각함수 계산은 어떻게 표현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312A61-2DB7-45FA-A92E-C6E59FC2DB59}"/>
              </a:ext>
            </a:extLst>
          </p:cNvPr>
          <p:cNvSpPr txBox="1"/>
          <p:nvPr/>
        </p:nvSpPr>
        <p:spPr>
          <a:xfrm>
            <a:off x="8374090" y="3956656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=&gt; 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방식대로 </a:t>
            </a:r>
            <a:r>
              <a:rPr lang="ko-KR" altLang="en-US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만드려면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523D9D7-BC03-44EA-AFD4-0DBBAC8B46AE}"/>
              </a:ext>
            </a:extLst>
          </p:cNvPr>
          <p:cNvSpPr txBox="1"/>
          <p:nvPr/>
        </p:nvSpPr>
        <p:spPr>
          <a:xfrm>
            <a:off x="8450231" y="5381299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=&gt; 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방식대로 </a:t>
            </a:r>
            <a:r>
              <a:rPr lang="ko-KR" altLang="en-US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만드려면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3B8447B-55B0-4A86-B60B-0D21C75C1E02}"/>
              </a:ext>
            </a:extLst>
          </p:cNvPr>
          <p:cNvSpPr txBox="1"/>
          <p:nvPr/>
        </p:nvSpPr>
        <p:spPr>
          <a:xfrm>
            <a:off x="4500025" y="5381299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전역 날짜 계산은 어떻게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9F78A8F-9FB8-46E6-9146-313BC220662F}"/>
              </a:ext>
            </a:extLst>
          </p:cNvPr>
          <p:cNvSpPr/>
          <p:nvPr/>
        </p:nvSpPr>
        <p:spPr>
          <a:xfrm>
            <a:off x="369569" y="3234340"/>
            <a:ext cx="3634328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F9CC3"/>
                </a:solidFill>
                <a:ea typeface="나눔바른고딕" panose="020B0603020101020101" pitchFamily="50" charset="-127"/>
              </a:rPr>
              <a:t>계산 버튼은 당연히 버튼 위젯으로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F9CC3"/>
              </a:solidFill>
              <a:ea typeface="나눔바른고딕" panose="020B0603020101020101"/>
            </a:endParaRPr>
          </a:p>
          <a:p>
            <a:pPr marL="285750" indent="-285750">
              <a:buFontTx/>
              <a:buChar char="-"/>
            </a:pP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F9CC3"/>
                </a:solidFill>
                <a:ea typeface="나눔바른고딕" panose="020B0603020101020101"/>
              </a:rPr>
              <a:t>기능 잠금 버튼은 체크 형식으로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F9CC3"/>
              </a:solidFill>
              <a:ea typeface="나눔바른고딕" panose="020B0603020101020101"/>
            </a:endParaRPr>
          </a:p>
          <a:p>
            <a:pPr marL="285750" indent="-285750">
              <a:buFontTx/>
              <a:buChar char="-"/>
            </a:pP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F9CC3"/>
                </a:solidFill>
                <a:ea typeface="나눔바른고딕" panose="020B0603020101020101"/>
              </a:rPr>
              <a:t>군대 계산은 재미를 위해 </a:t>
            </a:r>
            <a:r>
              <a:rPr lang="ko-KR" altLang="en-US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F9CC3"/>
                </a:solidFill>
                <a:ea typeface="나눔바른고딕" panose="020B0603020101020101"/>
              </a:rPr>
              <a:t>프로그래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F9CC3"/>
              </a:solidFill>
              <a:ea typeface="나눔바른고딕" panose="020B0603020101020101"/>
            </a:endParaRPr>
          </a:p>
          <a:p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F9CC3"/>
                </a:solidFill>
                <a:ea typeface="나눔바른고딕" panose="020B0603020101020101"/>
              </a:rPr>
              <a:t>    </a:t>
            </a:r>
            <a:r>
              <a:rPr lang="ko-KR" altLang="en-US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F9CC3"/>
                </a:solidFill>
                <a:ea typeface="나눔바른고딕" panose="020B0603020101020101"/>
              </a:rPr>
              <a:t>스바도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F9CC3"/>
                </a:solidFill>
                <a:ea typeface="나눔바른고딕" panose="020B0603020101020101"/>
              </a:rPr>
              <a:t> 생성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F9CC3"/>
                </a:solidFill>
                <a:ea typeface="나눔바른고딕" panose="020B0603020101020101"/>
              </a:rPr>
              <a:t>!!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F9CC3"/>
                </a:solidFill>
                <a:ea typeface="나눔바른고딕" panose="020B0603020101020101"/>
              </a:rPr>
              <a:t> 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F9CC3"/>
              </a:solidFill>
              <a:ea typeface="나눔바른고딕" panose="020B0603020101020101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solidFill>
                <a:srgbClr val="4EB8CE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1F34225-8F08-4934-9CBB-AA745E74B047}"/>
              </a:ext>
            </a:extLst>
          </p:cNvPr>
          <p:cNvSpPr/>
          <p:nvPr/>
        </p:nvSpPr>
        <p:spPr>
          <a:xfrm>
            <a:off x="372962" y="5275033"/>
            <a:ext cx="363432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F9CC3"/>
                </a:solidFill>
                <a:ea typeface="나눔바른고딕" panose="020B0603020101020101" pitchFamily="50" charset="-127"/>
              </a:rPr>
              <a:t>군대 계산은 </a:t>
            </a:r>
            <a:r>
              <a:rPr lang="ko-KR" altLang="en-US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F9CC3"/>
                </a:solidFill>
                <a:ea typeface="나눔바른고딕" panose="020B0603020101020101" pitchFamily="50" charset="-127"/>
              </a:rPr>
              <a:t>프로그래스바를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F9CC3"/>
                </a:solidFill>
                <a:ea typeface="나눔바른고딕" panose="020B0603020101020101" pitchFamily="50" charset="-127"/>
              </a:rPr>
              <a:t>  날짜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F9CC3"/>
              </a:solidFill>
              <a:ea typeface="나눔바른고딕" panose="020B0603020101020101" pitchFamily="50" charset="-127"/>
            </a:endParaRPr>
          </a:p>
          <a:p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F9CC3"/>
                </a:solidFill>
                <a:ea typeface="나눔바른고딕" panose="020B0603020101020101" pitchFamily="50" charset="-127"/>
              </a:rPr>
              <a:t>    입력 위젯 밑에 생성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F9CC3"/>
                </a:solidFill>
                <a:ea typeface="나눔바른고딕" panose="020B0603020101020101" pitchFamily="50" charset="-127"/>
              </a:rPr>
              <a:t>!!</a:t>
            </a:r>
          </a:p>
          <a:p>
            <a:pPr marL="285750" indent="-285750">
              <a:buFontTx/>
              <a:buChar char="-"/>
            </a:pP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F9CC3"/>
                </a:solidFill>
                <a:ea typeface="나눔바른고딕" panose="020B0603020101020101" pitchFamily="50" charset="-127"/>
              </a:rPr>
              <a:t>기능 잠금 버튼은 체크 형식이니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F9CC3"/>
              </a:solidFill>
              <a:ea typeface="나눔바른고딕" panose="020B0603020101020101" pitchFamily="50" charset="-127"/>
            </a:endParaRPr>
          </a:p>
          <a:p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F9CC3"/>
                </a:solidFill>
                <a:ea typeface="나눔바른고딕" panose="020B0603020101020101" pitchFamily="50" charset="-127"/>
              </a:rPr>
              <a:t>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F9CC3"/>
                </a:solidFill>
                <a:ea typeface="나눔바른고딕" panose="020B0603020101020101" pitchFamily="50" charset="-127"/>
              </a:rPr>
              <a:t>   가장 윗부분에 생성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F9CC3"/>
                </a:solidFill>
                <a:ea typeface="나눔바른고딕" panose="020B0603020101020101" pitchFamily="50" charset="-127"/>
              </a:rPr>
              <a:t>!!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E4938AC-5AA6-4E3E-ADD3-DC25D3807DE8}"/>
              </a:ext>
            </a:extLst>
          </p:cNvPr>
          <p:cNvSpPr/>
          <p:nvPr/>
        </p:nvSpPr>
        <p:spPr>
          <a:xfrm>
            <a:off x="4380601" y="3053869"/>
            <a:ext cx="38186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0CEE4"/>
                </a:solidFill>
                <a:ea typeface="나눔바른고딕" panose="020B0603020101020101" pitchFamily="50" charset="-127"/>
              </a:rPr>
              <a:t>사용자가 입력 창에 적은 숫자나 연산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0CEE4"/>
              </a:solidFill>
              <a:ea typeface="나눔바른고딕" panose="020B0603020101020101" pitchFamily="50" charset="-127"/>
            </a:endParaRPr>
          </a:p>
          <a:p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0CEE4"/>
                </a:solidFill>
                <a:ea typeface="나눔바른고딕" panose="020B0603020101020101" pitchFamily="50" charset="-127"/>
              </a:rPr>
              <a:t>자를 띄어쓰기 기준으로 가져와서 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0CEE4"/>
              </a:solidFill>
              <a:ea typeface="나눔바른고딕" panose="020B0603020101020101" pitchFamily="50" charset="-127"/>
            </a:endParaRPr>
          </a:p>
          <a:p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0CEE4"/>
                </a:solidFill>
                <a:ea typeface="나눔바른고딕" panose="020B0603020101020101" pitchFamily="50" charset="-127"/>
              </a:rPr>
              <a:t>따로 연산하면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0CEE4"/>
                </a:solidFill>
                <a:ea typeface="나눔바른고딕" panose="020B0603020101020101" pitchFamily="50" charset="-127"/>
              </a:rPr>
              <a:t>(n</a:t>
            </a:r>
            <a:r>
              <a:rPr lang="ko-KR" altLang="en-US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0CEE4"/>
                </a:solidFill>
                <a:ea typeface="나눔바른고딕" panose="020B0603020101020101" pitchFamily="50" charset="-127"/>
              </a:rPr>
              <a:t>자리수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0CEE4"/>
                </a:solidFill>
                <a:ea typeface="나눔바른고딕" panose="020B0603020101020101" pitchFamily="50" charset="-127"/>
              </a:rPr>
              <a:t>+n</a:t>
            </a:r>
            <a:r>
              <a:rPr lang="ko-KR" altLang="en-US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0CEE4"/>
                </a:solidFill>
                <a:ea typeface="나눔바른고딕" panose="020B0603020101020101" pitchFamily="50" charset="-127"/>
              </a:rPr>
              <a:t>자리수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0CEE4"/>
                </a:solidFill>
                <a:ea typeface="나눔바른고딕" panose="020B0603020101020101" pitchFamily="50" charset="-127"/>
              </a:rPr>
              <a:t>)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0CEE4"/>
                </a:solidFill>
                <a:ea typeface="나눔바른고딕" panose="020B0603020101020101" pitchFamily="50" charset="-127"/>
              </a:rPr>
              <a:t> 가능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0CEE4"/>
              </a:solidFill>
              <a:ea typeface="나눔바른고딕" panose="020B0603020101020101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82DE398-FE2F-4B0B-A14D-B862C2CD410C}"/>
              </a:ext>
            </a:extLst>
          </p:cNvPr>
          <p:cNvSpPr/>
          <p:nvPr/>
        </p:nvSpPr>
        <p:spPr>
          <a:xfrm>
            <a:off x="4408184" y="4438145"/>
            <a:ext cx="375615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0CEE4"/>
                </a:solidFill>
                <a:ea typeface="나눔바른고딕" panose="020B0603020101020101" pitchFamily="50" charset="-127"/>
              </a:rPr>
              <a:t>수학에서 삼각함수 그래프 보는 문제가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0CEE4"/>
              </a:solidFill>
              <a:ea typeface="나눔바른고딕" panose="020B0603020101020101" pitchFamily="50" charset="-127"/>
            </a:endParaRPr>
          </a:p>
          <a:p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0CEE4"/>
                </a:solidFill>
                <a:ea typeface="나눔바른고딕" panose="020B0603020101020101" pitchFamily="50" charset="-127"/>
              </a:rPr>
              <a:t>많이 나오니 답만 나오지 않고 차트도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0CEE4"/>
              </a:solidFill>
              <a:ea typeface="나눔바른고딕" panose="020B0603020101020101" pitchFamily="50" charset="-127"/>
            </a:endParaRPr>
          </a:p>
          <a:p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0CEE4"/>
                </a:solidFill>
                <a:ea typeface="나눔바른고딕" panose="020B0603020101020101" pitchFamily="50" charset="-127"/>
              </a:rPr>
              <a:t>표현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0CEE4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6F487EB-3A82-4558-ACF3-5FC7CC5DA240}"/>
              </a:ext>
            </a:extLst>
          </p:cNvPr>
          <p:cNvSpPr/>
          <p:nvPr/>
        </p:nvSpPr>
        <p:spPr>
          <a:xfrm>
            <a:off x="4445259" y="5893499"/>
            <a:ext cx="34131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0CEE4"/>
                </a:solidFill>
                <a:ea typeface="나눔바른고딕" panose="020B0603020101020101" pitchFamily="50" charset="-127"/>
              </a:rPr>
              <a:t>군대 일수를 대략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0CEE4"/>
                </a:solidFill>
                <a:ea typeface="나눔바른고딕" panose="020B0603020101020101" pitchFamily="50" charset="-127"/>
              </a:rPr>
              <a:t>589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0CEE4"/>
                </a:solidFill>
                <a:ea typeface="나눔바른고딕" panose="020B0603020101020101" pitchFamily="50" charset="-127"/>
              </a:rPr>
              <a:t>일로 잡으면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0CEE4"/>
              </a:solidFill>
              <a:ea typeface="나눔바른고딕" panose="020B0603020101020101" pitchFamily="50" charset="-127"/>
            </a:endParaRPr>
          </a:p>
          <a:p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0CEE4"/>
                </a:solidFill>
                <a:ea typeface="나눔바른고딕" panose="020B0603020101020101" pitchFamily="50" charset="-127"/>
              </a:rPr>
              <a:t>1</a:t>
            </a:r>
            <a:r>
              <a:rPr lang="ko-KR" altLang="en-US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0CEE4"/>
                </a:solidFill>
                <a:ea typeface="나눔바른고딕" panose="020B0603020101020101" pitchFamily="50" charset="-127"/>
              </a:rPr>
              <a:t>년하고도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0CEE4"/>
                </a:solidFill>
                <a:ea typeface="나눔바른고딕" panose="020B0603020101020101" pitchFamily="50" charset="-127"/>
              </a:rPr>
              <a:t>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0CEE4"/>
                </a:solidFill>
                <a:ea typeface="나눔바른고딕" panose="020B0603020101020101" pitchFamily="50" charset="-127"/>
              </a:rPr>
              <a:t>7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0CEE4"/>
                </a:solidFill>
                <a:ea typeface="나눔바른고딕" panose="020B0603020101020101" pitchFamily="50" charset="-127"/>
              </a:rPr>
              <a:t>개월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0CEE4"/>
                </a:solidFill>
                <a:ea typeface="나눔바른고딕" panose="020B0603020101020101" pitchFamily="50" charset="-127"/>
              </a:rPr>
              <a:t>+12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0CEE4"/>
                </a:solidFill>
                <a:ea typeface="나눔바른고딕" panose="020B0603020101020101" pitchFamily="50" charset="-127"/>
              </a:rPr>
              <a:t>일임을 이용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0CEE4"/>
                </a:solidFill>
                <a:ea typeface="나눔바른고딕" panose="020B0603020101020101" pitchFamily="50" charset="-127"/>
              </a:rPr>
              <a:t>!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A6A06F0-DDF4-4ED1-9D69-F555E60E9554}"/>
              </a:ext>
            </a:extLst>
          </p:cNvPr>
          <p:cNvSpPr/>
          <p:nvPr/>
        </p:nvSpPr>
        <p:spPr>
          <a:xfrm>
            <a:off x="8233825" y="3035182"/>
            <a:ext cx="38282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프로그램 입력 창에서 띄어쓰기 기준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68BCDA"/>
              </a:solidFill>
              <a:ea typeface="나눔바른고딕" panose="020B0603020101020101" pitchFamily="50" charset="-127"/>
            </a:endParaRPr>
          </a:p>
          <a:p>
            <a:r>
              <a:rPr lang="ko-KR" altLang="en-US" sz="16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으로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 가져올 수는 없으니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,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 입력한 것을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68BCDA"/>
              </a:solidFill>
              <a:ea typeface="나눔바른고딕" panose="020B0603020101020101" pitchFamily="50" charset="-127"/>
            </a:endParaRPr>
          </a:p>
          <a:p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텍스트 파일로 옮기고 나누는 작업 진행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68BCDA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39A79E6-8C16-4A5B-B029-41B871F91A33}"/>
              </a:ext>
            </a:extLst>
          </p:cNvPr>
          <p:cNvSpPr/>
          <p:nvPr/>
        </p:nvSpPr>
        <p:spPr>
          <a:xfrm>
            <a:off x="8296343" y="4447157"/>
            <a:ext cx="362310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Matplotlib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라이브러리에서 삼각함수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68BCDA"/>
              </a:solidFill>
              <a:ea typeface="나눔바른고딕" panose="020B0603020101020101" pitchFamily="50" charset="-127"/>
            </a:endParaRPr>
          </a:p>
          <a:p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모듈을 가져오고 차트 만들기 모듈을 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68BCDA"/>
              </a:solidFill>
              <a:ea typeface="나눔바른고딕" panose="020B0603020101020101" pitchFamily="50" charset="-127"/>
            </a:endParaRPr>
          </a:p>
          <a:p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이용해서 제작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68BCDA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46D4295-54E2-4F80-A557-2727EC46428B}"/>
              </a:ext>
            </a:extLst>
          </p:cNvPr>
          <p:cNvSpPr/>
          <p:nvPr/>
        </p:nvSpPr>
        <p:spPr>
          <a:xfrm>
            <a:off x="8296343" y="5853776"/>
            <a:ext cx="36054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연도 변수는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1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올리고 월 변수는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7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을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68BCDA"/>
              </a:solidFill>
              <a:ea typeface="나눔바른고딕" panose="020B0603020101020101" pitchFamily="50" charset="-127"/>
            </a:endParaRPr>
          </a:p>
          <a:p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올리고 일 변수는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12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를 올리는데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월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,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연이 넘어가는 것을 고려해서 제작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68BCDA"/>
              </a:solidFill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4328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기능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58B1A9E-0FC0-4A43-8206-4C3154126D2F}"/>
              </a:ext>
            </a:extLst>
          </p:cNvPr>
          <p:cNvCxnSpPr>
            <a:cxnSpLocks/>
          </p:cNvCxnSpPr>
          <p:nvPr/>
        </p:nvCxnSpPr>
        <p:spPr>
          <a:xfrm>
            <a:off x="468916" y="1821617"/>
            <a:ext cx="3952164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B11F34-2550-4D52-8B34-1113330F5F58}"/>
              </a:ext>
            </a:extLst>
          </p:cNvPr>
          <p:cNvSpPr/>
          <p:nvPr/>
        </p:nvSpPr>
        <p:spPr>
          <a:xfrm>
            <a:off x="390339" y="1295902"/>
            <a:ext cx="2308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일반 계산기 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BC84C3E-2E8B-479A-BAD4-94D432ADA49C}"/>
              </a:ext>
            </a:extLst>
          </p:cNvPr>
          <p:cNvSpPr/>
          <p:nvPr/>
        </p:nvSpPr>
        <p:spPr>
          <a:xfrm>
            <a:off x="390339" y="1885668"/>
            <a:ext cx="4206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일반 계산을 할 수 있는 프로그램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탭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1)</a:t>
            </a:r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E4CBA366-990B-438C-B0A2-6AF5FB45C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39" y="5717647"/>
            <a:ext cx="4305948" cy="7204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080FE42-2D77-4FEC-A473-6F6CABB05E90}"/>
              </a:ext>
            </a:extLst>
          </p:cNvPr>
          <p:cNvSpPr txBox="1"/>
          <p:nvPr/>
        </p:nvSpPr>
        <p:spPr>
          <a:xfrm>
            <a:off x="9789374" y="302810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체크 버튼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F477E3-3220-426B-A5E4-D0068A198A1D}"/>
              </a:ext>
            </a:extLst>
          </p:cNvPr>
          <p:cNvSpPr txBox="1"/>
          <p:nvPr/>
        </p:nvSpPr>
        <p:spPr>
          <a:xfrm>
            <a:off x="9465116" y="3440456"/>
            <a:ext cx="21675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Lock Num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창에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작성이 불가능하게 막는 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버튼이고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Delete All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창의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내용을 모두 초기화하는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버튼이다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14FA565-2B8D-4BCA-9B1C-B5ABD43FBAC1}"/>
              </a:ext>
            </a:extLst>
          </p:cNvPr>
          <p:cNvCxnSpPr>
            <a:cxnSpLocks/>
          </p:cNvCxnSpPr>
          <p:nvPr/>
        </p:nvCxnSpPr>
        <p:spPr>
          <a:xfrm flipH="1">
            <a:off x="308128" y="4776186"/>
            <a:ext cx="1385703" cy="920487"/>
          </a:xfrm>
          <a:prstGeom prst="line">
            <a:avLst/>
          </a:prstGeom>
          <a:ln>
            <a:solidFill>
              <a:srgbClr val="55A4C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6BE90A0-B736-4FBF-BC46-14384143BF60}"/>
              </a:ext>
            </a:extLst>
          </p:cNvPr>
          <p:cNvSpPr txBox="1"/>
          <p:nvPr/>
        </p:nvSpPr>
        <p:spPr>
          <a:xfrm>
            <a:off x="1742471" y="4554389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제곱근 계산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B5A7E9A-BACB-49F1-93E0-6EE009E8FB47}"/>
              </a:ext>
            </a:extLst>
          </p:cNvPr>
          <p:cNvSpPr txBox="1"/>
          <p:nvPr/>
        </p:nvSpPr>
        <p:spPr>
          <a:xfrm>
            <a:off x="1689409" y="4913285"/>
            <a:ext cx="1808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제곱근 계산은 단일 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계산만 가능하다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6E6BD985-B7B3-4B62-A5D5-15BCB08F5D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6" b="1999"/>
          <a:stretch/>
        </p:blipFill>
        <p:spPr>
          <a:xfrm>
            <a:off x="4977401" y="2159001"/>
            <a:ext cx="4206601" cy="4279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5115394-90F3-4AB1-B713-9AC8337BE91F}"/>
              </a:ext>
            </a:extLst>
          </p:cNvPr>
          <p:cNvCxnSpPr>
            <a:cxnSpLocks/>
          </p:cNvCxnSpPr>
          <p:nvPr/>
        </p:nvCxnSpPr>
        <p:spPr>
          <a:xfrm flipH="1">
            <a:off x="7326062" y="3212773"/>
            <a:ext cx="2288455" cy="0"/>
          </a:xfrm>
          <a:prstGeom prst="line">
            <a:avLst/>
          </a:prstGeom>
          <a:ln>
            <a:solidFill>
              <a:srgbClr val="55A4C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6A3F9C74-5759-4998-96C7-32B29180F70F}"/>
              </a:ext>
            </a:extLst>
          </p:cNvPr>
          <p:cNvCxnSpPr>
            <a:cxnSpLocks/>
          </p:cNvCxnSpPr>
          <p:nvPr/>
        </p:nvCxnSpPr>
        <p:spPr>
          <a:xfrm>
            <a:off x="3624083" y="3186703"/>
            <a:ext cx="1353318" cy="85863"/>
          </a:xfrm>
          <a:prstGeom prst="line">
            <a:avLst/>
          </a:prstGeom>
          <a:ln>
            <a:solidFill>
              <a:srgbClr val="55A4C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83159E9-E6F5-4887-A34E-0457F042C4B6}"/>
              </a:ext>
            </a:extLst>
          </p:cNvPr>
          <p:cNvSpPr txBox="1"/>
          <p:nvPr/>
        </p:nvSpPr>
        <p:spPr>
          <a:xfrm>
            <a:off x="1689409" y="300666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간단한 사칙연산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5E775AD-F605-46EB-9FF4-FA2D8D34CB10}"/>
              </a:ext>
            </a:extLst>
          </p:cNvPr>
          <p:cNvSpPr txBox="1"/>
          <p:nvPr/>
        </p:nvSpPr>
        <p:spPr>
          <a:xfrm>
            <a:off x="1544375" y="3372626"/>
            <a:ext cx="25667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계산 결과만 봐도 알겠지만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더하기와 곱하기가 있을 때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곱하기 먼저 계산이 가능하다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7951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기능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58B1A9E-0FC0-4A43-8206-4C3154126D2F}"/>
              </a:ext>
            </a:extLst>
          </p:cNvPr>
          <p:cNvCxnSpPr>
            <a:cxnSpLocks/>
          </p:cNvCxnSpPr>
          <p:nvPr/>
        </p:nvCxnSpPr>
        <p:spPr>
          <a:xfrm>
            <a:off x="468916" y="1821617"/>
            <a:ext cx="494646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B11F34-2550-4D52-8B34-1113330F5F58}"/>
              </a:ext>
            </a:extLst>
          </p:cNvPr>
          <p:cNvSpPr/>
          <p:nvPr/>
        </p:nvSpPr>
        <p:spPr>
          <a:xfrm>
            <a:off x="390339" y="1295902"/>
            <a:ext cx="2308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단위 변환기 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BC84C3E-2E8B-479A-BAD4-94D432ADA49C}"/>
              </a:ext>
            </a:extLst>
          </p:cNvPr>
          <p:cNvSpPr/>
          <p:nvPr/>
        </p:nvSpPr>
        <p:spPr>
          <a:xfrm>
            <a:off x="390339" y="1885668"/>
            <a:ext cx="5211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데이터양 단위 변환을 할 수 있는 프로그램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탭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2)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960AAA-6138-4D80-AD4E-842030AE3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114" y="2255000"/>
            <a:ext cx="4207803" cy="43636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954E634-3E14-487A-A706-FC28A1ABB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71" y="3769969"/>
            <a:ext cx="4829175" cy="6286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C5A12DE-9E15-47EC-94FD-EFE025D048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897" y="5750979"/>
            <a:ext cx="4810125" cy="6000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20074E-5FE6-4550-938B-F7689DB3C1F0}"/>
              </a:ext>
            </a:extLst>
          </p:cNvPr>
          <p:cNvCxnSpPr>
            <a:cxnSpLocks/>
          </p:cNvCxnSpPr>
          <p:nvPr/>
        </p:nvCxnSpPr>
        <p:spPr>
          <a:xfrm flipH="1">
            <a:off x="728334" y="5113538"/>
            <a:ext cx="934749" cy="637441"/>
          </a:xfrm>
          <a:prstGeom prst="line">
            <a:avLst/>
          </a:prstGeom>
          <a:ln>
            <a:solidFill>
              <a:srgbClr val="55A4C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D16C437-B766-4FC2-A90D-C544948292F6}"/>
              </a:ext>
            </a:extLst>
          </p:cNvPr>
          <p:cNvCxnSpPr>
            <a:cxnSpLocks/>
          </p:cNvCxnSpPr>
          <p:nvPr/>
        </p:nvCxnSpPr>
        <p:spPr>
          <a:xfrm flipH="1">
            <a:off x="728334" y="3088031"/>
            <a:ext cx="934749" cy="637441"/>
          </a:xfrm>
          <a:prstGeom prst="line">
            <a:avLst/>
          </a:prstGeom>
          <a:ln>
            <a:solidFill>
              <a:srgbClr val="55A4C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75F0CF3-DE77-4FBE-9C38-6AC146C20F5D}"/>
              </a:ext>
            </a:extLst>
          </p:cNvPr>
          <p:cNvSpPr txBox="1"/>
          <p:nvPr/>
        </p:nvSpPr>
        <p:spPr>
          <a:xfrm>
            <a:off x="1663083" y="2745195"/>
            <a:ext cx="212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Byte -&gt; Byte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1F360C-7CEB-433F-B761-B987058C9A08}"/>
              </a:ext>
            </a:extLst>
          </p:cNvPr>
          <p:cNvSpPr txBox="1"/>
          <p:nvPr/>
        </p:nvSpPr>
        <p:spPr>
          <a:xfrm>
            <a:off x="1602778" y="3119846"/>
            <a:ext cx="4432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 창이 위 아래 비트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바이트 별로 나뉘었다고 해도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비트끼리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바이트끼리 변환이 가능하다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03838F-2E03-41CB-B493-143F06C5DD0B}"/>
              </a:ext>
            </a:extLst>
          </p:cNvPr>
          <p:cNvSpPr txBox="1"/>
          <p:nvPr/>
        </p:nvSpPr>
        <p:spPr>
          <a:xfrm>
            <a:off x="1663083" y="4684729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수식 위치는 자유롭게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D6B978-0123-4E99-9744-BADEE490E88E}"/>
              </a:ext>
            </a:extLst>
          </p:cNvPr>
          <p:cNvSpPr txBox="1"/>
          <p:nvPr/>
        </p:nvSpPr>
        <p:spPr>
          <a:xfrm>
            <a:off x="1660486" y="5054061"/>
            <a:ext cx="4317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 단위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CHANGE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단위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 단위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단위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CHANGE)</a:t>
            </a: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결과가 같다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자유롭게 계산이 가능하다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9C8637D-0A8D-435A-BA5A-8A5D472A4BC4}"/>
              </a:ext>
            </a:extLst>
          </p:cNvPr>
          <p:cNvCxnSpPr>
            <a:cxnSpLocks/>
          </p:cNvCxnSpPr>
          <p:nvPr/>
        </p:nvCxnSpPr>
        <p:spPr>
          <a:xfrm flipH="1">
            <a:off x="8080665" y="3248284"/>
            <a:ext cx="2696826" cy="0"/>
          </a:xfrm>
          <a:prstGeom prst="line">
            <a:avLst/>
          </a:prstGeom>
          <a:ln>
            <a:solidFill>
              <a:srgbClr val="55A4C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1D41F1-7BD2-45F1-AB90-BC567F60D112}"/>
              </a:ext>
            </a:extLst>
          </p:cNvPr>
          <p:cNvSpPr txBox="1"/>
          <p:nvPr/>
        </p:nvSpPr>
        <p:spPr>
          <a:xfrm>
            <a:off x="10861622" y="309025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체크 버튼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C58319-69A5-4D7B-B010-237C1B804E53}"/>
              </a:ext>
            </a:extLst>
          </p:cNvPr>
          <p:cNvSpPr/>
          <p:nvPr/>
        </p:nvSpPr>
        <p:spPr>
          <a:xfrm>
            <a:off x="10693433" y="3456873"/>
            <a:ext cx="150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앞 장과 동일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135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기능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58B1A9E-0FC0-4A43-8206-4C3154126D2F}"/>
              </a:ext>
            </a:extLst>
          </p:cNvPr>
          <p:cNvCxnSpPr>
            <a:cxnSpLocks/>
          </p:cNvCxnSpPr>
          <p:nvPr/>
        </p:nvCxnSpPr>
        <p:spPr>
          <a:xfrm>
            <a:off x="468916" y="1821617"/>
            <a:ext cx="4893197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B11F34-2550-4D52-8B34-1113330F5F58}"/>
              </a:ext>
            </a:extLst>
          </p:cNvPr>
          <p:cNvSpPr/>
          <p:nvPr/>
        </p:nvSpPr>
        <p:spPr>
          <a:xfrm>
            <a:off x="390339" y="1295902"/>
            <a:ext cx="29241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C649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삼각함수 계산기 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BC84C3E-2E8B-479A-BAD4-94D432ADA49C}"/>
              </a:ext>
            </a:extLst>
          </p:cNvPr>
          <p:cNvSpPr/>
          <p:nvPr/>
        </p:nvSpPr>
        <p:spPr>
          <a:xfrm>
            <a:off x="390339" y="1885668"/>
            <a:ext cx="5089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삼각함수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y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값과 그래프를 그리는 프로그램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탭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68BCDA"/>
                </a:solidFill>
                <a:ea typeface="나눔바른고딕" panose="020B0603020101020101" pitchFamily="50" charset="-127"/>
              </a:rPr>
              <a:t>3)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F62814-6426-4AD3-ADF6-BF16108EC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741" y="1885668"/>
            <a:ext cx="4468632" cy="46519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2C961BF-650A-424F-863A-17B02235D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7441" y="2573947"/>
            <a:ext cx="1734819" cy="14264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1C4BD8A-91FF-4517-B9FF-EC72B7BEA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6920" y="4577315"/>
            <a:ext cx="1735859" cy="14401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4899A8D-7A2D-48A0-AB7E-830E2906D0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916" y="2861238"/>
            <a:ext cx="2735923" cy="3188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BF07B43-9D08-48C5-9CFD-DFF9864AFB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984" y="3517405"/>
            <a:ext cx="2719311" cy="23424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B180EF0-4506-4E47-9735-92CD7917AF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1145" y="2867540"/>
            <a:ext cx="2588248" cy="3062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FEEBD97-3C78-4C63-B579-E03E111C39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94607" y="3517406"/>
            <a:ext cx="2704779" cy="23424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2C3B86E-8960-4B7F-B279-745C366FE9C6}"/>
              </a:ext>
            </a:extLst>
          </p:cNvPr>
          <p:cNvCxnSpPr>
            <a:cxnSpLocks/>
          </p:cNvCxnSpPr>
          <p:nvPr/>
        </p:nvCxnSpPr>
        <p:spPr>
          <a:xfrm flipH="1">
            <a:off x="9112871" y="2352582"/>
            <a:ext cx="692443" cy="752780"/>
          </a:xfrm>
          <a:prstGeom prst="line">
            <a:avLst/>
          </a:prstGeom>
          <a:ln>
            <a:solidFill>
              <a:srgbClr val="55A4C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344F1D0-5CD9-46A5-A7D2-BDA03FA39511}"/>
              </a:ext>
            </a:extLst>
          </p:cNvPr>
          <p:cNvCxnSpPr>
            <a:cxnSpLocks/>
          </p:cNvCxnSpPr>
          <p:nvPr/>
        </p:nvCxnSpPr>
        <p:spPr>
          <a:xfrm flipH="1">
            <a:off x="8157633" y="4385569"/>
            <a:ext cx="1647681" cy="707064"/>
          </a:xfrm>
          <a:prstGeom prst="line">
            <a:avLst/>
          </a:prstGeom>
          <a:ln>
            <a:solidFill>
              <a:srgbClr val="55A4C3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CE31230-3E43-49D0-BB64-AF56C95D42FE}"/>
              </a:ext>
            </a:extLst>
          </p:cNvPr>
          <p:cNvSpPr txBox="1"/>
          <p:nvPr/>
        </p:nvSpPr>
        <p:spPr>
          <a:xfrm>
            <a:off x="9844572" y="2165116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축 범위 설정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E714BA-527E-45B9-8A7D-6EC11A9836C1}"/>
              </a:ext>
            </a:extLst>
          </p:cNvPr>
          <p:cNvSpPr txBox="1"/>
          <p:nvPr/>
        </p:nvSpPr>
        <p:spPr>
          <a:xfrm>
            <a:off x="9883322" y="415493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 그리기 설정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A687E4-543E-4B07-B813-3C68280780A5}"/>
              </a:ext>
            </a:extLst>
          </p:cNvPr>
          <p:cNvSpPr txBox="1"/>
          <p:nvPr/>
        </p:nvSpPr>
        <p:spPr>
          <a:xfrm>
            <a:off x="877545" y="5944087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지정 함수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81A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B31C8E-6061-4361-BAC0-F98E8895EE10}"/>
              </a:ext>
            </a:extLst>
          </p:cNvPr>
          <p:cNvSpPr txBox="1"/>
          <p:nvPr/>
        </p:nvSpPr>
        <p:spPr>
          <a:xfrm>
            <a:off x="3958529" y="594901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삼각함수 풀이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9D2065-09C0-4065-8735-DEADD7D54A7E}"/>
              </a:ext>
            </a:extLst>
          </p:cNvPr>
          <p:cNvSpPr txBox="1"/>
          <p:nvPr/>
        </p:nvSpPr>
        <p:spPr>
          <a:xfrm>
            <a:off x="816363" y="6293455"/>
            <a:ext cx="2167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 그리기 설정 </a:t>
            </a: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값대로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지정된 함수를 나타낸다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93B3DC-F76F-4E03-924A-4236A708C771}"/>
              </a:ext>
            </a:extLst>
          </p:cNvPr>
          <p:cNvSpPr txBox="1"/>
          <p:nvPr/>
        </p:nvSpPr>
        <p:spPr>
          <a:xfrm>
            <a:off x="3452574" y="6294851"/>
            <a:ext cx="2808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입력 값을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바꾸고 계산 및 함수를 나타낸다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2398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2730</Words>
  <Application>Microsoft Office PowerPoint</Application>
  <PresentationFormat>와이드스크린</PresentationFormat>
  <Paragraphs>333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SH 계산기란?</vt:lpstr>
      <vt:lpstr>SH 계산기란?</vt:lpstr>
      <vt:lpstr>개발 과정</vt:lpstr>
      <vt:lpstr>개발 과정</vt:lpstr>
      <vt:lpstr>프로그램 기능</vt:lpstr>
      <vt:lpstr>프로그램 기능</vt:lpstr>
      <vt:lpstr>프로그램 기능</vt:lpstr>
      <vt:lpstr>프로그램 기능</vt:lpstr>
      <vt:lpstr>프로그램 기능</vt:lpstr>
      <vt:lpstr>프로그램 기능</vt:lpstr>
      <vt:lpstr>프로그램 설명 (소스 설명)</vt:lpstr>
      <vt:lpstr>프로그램 설명 (소스 설명)</vt:lpstr>
      <vt:lpstr>프로그램 설명 (소스 설명)</vt:lpstr>
      <vt:lpstr>프로그램 설명 (소스 설명)</vt:lpstr>
      <vt:lpstr>프로그램 설명 (소스 설명)</vt:lpstr>
      <vt:lpstr>프로그램 설명 (소스 설명)</vt:lpstr>
      <vt:lpstr>프로그램 설명 (소스 설명)</vt:lpstr>
      <vt:lpstr>프로그램 설명 (소스 설명)</vt:lpstr>
      <vt:lpstr>프로그램 설명 (소스 설명)</vt:lpstr>
      <vt:lpstr>프로그램 설명 (소스 설명)</vt:lpstr>
      <vt:lpstr>프로그램 설명 (소스 설명)</vt:lpstr>
      <vt:lpstr>프로그램 설명 (소스 설명)</vt:lpstr>
      <vt:lpstr>프로그램 설명 (소스 설명)</vt:lpstr>
      <vt:lpstr>프로그램 설명 (소스 설명)</vt:lpstr>
      <vt:lpstr>프로그램 설명 (소스 설명)</vt:lpstr>
      <vt:lpstr>프로그램 설명 (소스 설명)</vt:lpstr>
      <vt:lpstr>프로그램 설명 (소스 설명)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YangJihoon</dc:creator>
  <cp:lastModifiedBy>안성현</cp:lastModifiedBy>
  <cp:revision>196</cp:revision>
  <dcterms:created xsi:type="dcterms:W3CDTF">2017-05-23T14:01:29Z</dcterms:created>
  <dcterms:modified xsi:type="dcterms:W3CDTF">2018-12-11T14:57:47Z</dcterms:modified>
</cp:coreProperties>
</file>