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2"/>
  </p:notesMasterIdLst>
  <p:sldIdLst>
    <p:sldId id="256" r:id="rId2"/>
    <p:sldId id="261" r:id="rId3"/>
    <p:sldId id="259" r:id="rId4"/>
    <p:sldId id="271" r:id="rId5"/>
    <p:sldId id="288" r:id="rId6"/>
    <p:sldId id="285" r:id="rId7"/>
    <p:sldId id="286" r:id="rId8"/>
    <p:sldId id="29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270" r:id="rId20"/>
    <p:sldId id="262" r:id="rId21"/>
  </p:sldIdLst>
  <p:sldSz cx="13444538" cy="756285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6875E62-F346-44A9-8605-B08B2FE99D05}">
          <p14:sldIdLst>
            <p14:sldId id="256"/>
            <p14:sldId id="261"/>
            <p14:sldId id="259"/>
            <p14:sldId id="271"/>
            <p14:sldId id="288"/>
            <p14:sldId id="285"/>
            <p14:sldId id="286"/>
            <p14:sldId id="29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27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66" y="102"/>
      </p:cViewPr>
      <p:guideLst>
        <p:guide orient="horz" pos="2382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91B1B-819D-4F22-85FE-A80156B8773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D0750-3D06-44C2-9A2B-6D2CECFC7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5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567" y="1237717"/>
            <a:ext cx="10083404" cy="2632992"/>
          </a:xfrm>
        </p:spPr>
        <p:txBody>
          <a:bodyPr anchor="b"/>
          <a:lstStyle>
            <a:lvl1pPr algn="ctr">
              <a:defRPr sz="66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567" y="3972247"/>
            <a:ext cx="10083404" cy="1825938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154" indent="0" algn="ctr">
              <a:buNone/>
              <a:defRPr sz="2205"/>
            </a:lvl2pPr>
            <a:lvl3pPr marL="1008309" indent="0" algn="ctr">
              <a:buNone/>
              <a:defRPr sz="1985"/>
            </a:lvl3pPr>
            <a:lvl4pPr marL="1512463" indent="0" algn="ctr">
              <a:buNone/>
              <a:defRPr sz="1764"/>
            </a:lvl4pPr>
            <a:lvl5pPr marL="2016618" indent="0" algn="ctr">
              <a:buNone/>
              <a:defRPr sz="1764"/>
            </a:lvl5pPr>
            <a:lvl6pPr marL="2520772" indent="0" algn="ctr">
              <a:buNone/>
              <a:defRPr sz="1764"/>
            </a:lvl6pPr>
            <a:lvl7pPr marL="3024927" indent="0" algn="ctr">
              <a:buNone/>
              <a:defRPr sz="1764"/>
            </a:lvl7pPr>
            <a:lvl8pPr marL="3529081" indent="0" algn="ctr">
              <a:buNone/>
              <a:defRPr sz="1764"/>
            </a:lvl8pPr>
            <a:lvl9pPr marL="4033236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7C87-E023-4EA3-9372-456DAC813F74}" type="datetime1">
              <a:rPr lang="en-US" altLang="ko-KR" smtClean="0"/>
              <a:t>12/31/2021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DB3-A01A-41EF-9512-540C3FDC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1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99D1-B54D-4A5D-B90D-DE81B580CE05}" type="datetime1">
              <a:rPr lang="en-US" altLang="ko-KR" smtClean="0"/>
              <a:t>12/31/2021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DB3-A01A-41EF-9512-540C3FDC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6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1247" y="402652"/>
            <a:ext cx="2898979" cy="640916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312" y="402652"/>
            <a:ext cx="8528879" cy="640916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774-3690-4F9D-BB7D-297EAE35113D}" type="datetime1">
              <a:rPr lang="en-US" altLang="ko-KR" smtClean="0"/>
              <a:t>12/31/2021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DB3-A01A-41EF-9512-540C3FDC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24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A44-2AF6-4648-A8A2-041B5F20298E}" type="datetime1">
              <a:rPr lang="en-US" altLang="ko-KR" smtClean="0"/>
              <a:t>12/31/2021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5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C2DB-36F5-4C0C-8723-BF308B4D6815}" type="datetime1">
              <a:rPr lang="en-US" altLang="ko-KR" smtClean="0"/>
              <a:t>12/31/2021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DB3-A01A-41EF-9512-540C3FDC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4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10" y="1885462"/>
            <a:ext cx="11595914" cy="3145935"/>
          </a:xfrm>
        </p:spPr>
        <p:txBody>
          <a:bodyPr anchor="b"/>
          <a:lstStyle>
            <a:lvl1pPr>
              <a:defRPr sz="66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310" y="5061158"/>
            <a:ext cx="11595914" cy="1654373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415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309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46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6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92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08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2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C4A9-939B-4B03-8DE7-400460ED3751}" type="datetime1">
              <a:rPr lang="en-US" altLang="ko-KR" smtClean="0"/>
              <a:t>12/31/2021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DB3-A01A-41EF-9512-540C3FDC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8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312" y="2013259"/>
            <a:ext cx="5713929" cy="4798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297" y="2013259"/>
            <a:ext cx="5713929" cy="4798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D7F2-641D-4246-8499-E31392622097}" type="datetime1">
              <a:rPr lang="en-US" altLang="ko-KR" smtClean="0"/>
              <a:t>12/31/2021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DB3-A01A-41EF-9512-540C3FDC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063" y="402652"/>
            <a:ext cx="11595914" cy="14618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064" y="1853949"/>
            <a:ext cx="5687669" cy="908592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154" indent="0">
              <a:buNone/>
              <a:defRPr sz="2205" b="1"/>
            </a:lvl2pPr>
            <a:lvl3pPr marL="1008309" indent="0">
              <a:buNone/>
              <a:defRPr sz="1985" b="1"/>
            </a:lvl3pPr>
            <a:lvl4pPr marL="1512463" indent="0">
              <a:buNone/>
              <a:defRPr sz="1764" b="1"/>
            </a:lvl4pPr>
            <a:lvl5pPr marL="2016618" indent="0">
              <a:buNone/>
              <a:defRPr sz="1764" b="1"/>
            </a:lvl5pPr>
            <a:lvl6pPr marL="2520772" indent="0">
              <a:buNone/>
              <a:defRPr sz="1764" b="1"/>
            </a:lvl6pPr>
            <a:lvl7pPr marL="3024927" indent="0">
              <a:buNone/>
              <a:defRPr sz="1764" b="1"/>
            </a:lvl7pPr>
            <a:lvl8pPr marL="3529081" indent="0">
              <a:buNone/>
              <a:defRPr sz="1764" b="1"/>
            </a:lvl8pPr>
            <a:lvl9pPr marL="4033236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064" y="2762541"/>
            <a:ext cx="5687669" cy="40632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6297" y="1853949"/>
            <a:ext cx="5715680" cy="908592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154" indent="0">
              <a:buNone/>
              <a:defRPr sz="2205" b="1"/>
            </a:lvl2pPr>
            <a:lvl3pPr marL="1008309" indent="0">
              <a:buNone/>
              <a:defRPr sz="1985" b="1"/>
            </a:lvl3pPr>
            <a:lvl4pPr marL="1512463" indent="0">
              <a:buNone/>
              <a:defRPr sz="1764" b="1"/>
            </a:lvl4pPr>
            <a:lvl5pPr marL="2016618" indent="0">
              <a:buNone/>
              <a:defRPr sz="1764" b="1"/>
            </a:lvl5pPr>
            <a:lvl6pPr marL="2520772" indent="0">
              <a:buNone/>
              <a:defRPr sz="1764" b="1"/>
            </a:lvl6pPr>
            <a:lvl7pPr marL="3024927" indent="0">
              <a:buNone/>
              <a:defRPr sz="1764" b="1"/>
            </a:lvl7pPr>
            <a:lvl8pPr marL="3529081" indent="0">
              <a:buNone/>
              <a:defRPr sz="1764" b="1"/>
            </a:lvl8pPr>
            <a:lvl9pPr marL="4033236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6297" y="2762541"/>
            <a:ext cx="5715680" cy="40632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3F98-45CB-4257-B7DD-268DA0BE9DA9}" type="datetime1">
              <a:rPr lang="en-US" altLang="ko-KR" smtClean="0"/>
              <a:t>12/31/2021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DB3-A01A-41EF-9512-540C3FDC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E71E-182D-4C6B-9FF5-DA33045C12D7}" type="datetime1">
              <a:rPr lang="en-US" altLang="ko-KR" smtClean="0"/>
              <a:t>12/31/2021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DB3-A01A-41EF-9512-540C3FDC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4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6C8-1D18-4DC2-85FA-662F940C0116}" type="datetime1">
              <a:rPr lang="en-US" altLang="ko-KR" smtClean="0"/>
              <a:t>12/31/2021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DB3-A01A-41EF-9512-540C3FDC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8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064" y="504190"/>
            <a:ext cx="4336213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680" y="1088911"/>
            <a:ext cx="6806297" cy="5374525"/>
          </a:xfrm>
        </p:spPr>
        <p:txBody>
          <a:bodyPr/>
          <a:lstStyle>
            <a:lvl1pPr>
              <a:defRPr sz="3529"/>
            </a:lvl1pPr>
            <a:lvl2pPr>
              <a:defRPr sz="3088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6064" y="2268855"/>
            <a:ext cx="4336213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154" indent="0">
              <a:buNone/>
              <a:defRPr sz="1544"/>
            </a:lvl2pPr>
            <a:lvl3pPr marL="1008309" indent="0">
              <a:buNone/>
              <a:defRPr sz="1323"/>
            </a:lvl3pPr>
            <a:lvl4pPr marL="1512463" indent="0">
              <a:buNone/>
              <a:defRPr sz="1103"/>
            </a:lvl4pPr>
            <a:lvl5pPr marL="2016618" indent="0">
              <a:buNone/>
              <a:defRPr sz="1103"/>
            </a:lvl5pPr>
            <a:lvl6pPr marL="2520772" indent="0">
              <a:buNone/>
              <a:defRPr sz="1103"/>
            </a:lvl6pPr>
            <a:lvl7pPr marL="3024927" indent="0">
              <a:buNone/>
              <a:defRPr sz="1103"/>
            </a:lvl7pPr>
            <a:lvl8pPr marL="3529081" indent="0">
              <a:buNone/>
              <a:defRPr sz="1103"/>
            </a:lvl8pPr>
            <a:lvl9pPr marL="4033236" indent="0">
              <a:buNone/>
              <a:defRPr sz="110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9080-46D7-456C-B12F-9161C3251E18}" type="datetime1">
              <a:rPr lang="en-US" altLang="ko-KR" smtClean="0"/>
              <a:t>12/31/2021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DB3-A01A-41EF-9512-540C3FDC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1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064" y="504190"/>
            <a:ext cx="4336213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5680" y="1088911"/>
            <a:ext cx="6806297" cy="5374525"/>
          </a:xfrm>
        </p:spPr>
        <p:txBody>
          <a:bodyPr anchor="t"/>
          <a:lstStyle>
            <a:lvl1pPr marL="0" indent="0">
              <a:buNone/>
              <a:defRPr sz="3529"/>
            </a:lvl1pPr>
            <a:lvl2pPr marL="504154" indent="0">
              <a:buNone/>
              <a:defRPr sz="3088"/>
            </a:lvl2pPr>
            <a:lvl3pPr marL="1008309" indent="0">
              <a:buNone/>
              <a:defRPr sz="2646"/>
            </a:lvl3pPr>
            <a:lvl4pPr marL="1512463" indent="0">
              <a:buNone/>
              <a:defRPr sz="2205"/>
            </a:lvl4pPr>
            <a:lvl5pPr marL="2016618" indent="0">
              <a:buNone/>
              <a:defRPr sz="2205"/>
            </a:lvl5pPr>
            <a:lvl6pPr marL="2520772" indent="0">
              <a:buNone/>
              <a:defRPr sz="2205"/>
            </a:lvl6pPr>
            <a:lvl7pPr marL="3024927" indent="0">
              <a:buNone/>
              <a:defRPr sz="2205"/>
            </a:lvl7pPr>
            <a:lvl8pPr marL="3529081" indent="0">
              <a:buNone/>
              <a:defRPr sz="2205"/>
            </a:lvl8pPr>
            <a:lvl9pPr marL="4033236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6064" y="2268855"/>
            <a:ext cx="4336213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154" indent="0">
              <a:buNone/>
              <a:defRPr sz="1544"/>
            </a:lvl2pPr>
            <a:lvl3pPr marL="1008309" indent="0">
              <a:buNone/>
              <a:defRPr sz="1323"/>
            </a:lvl3pPr>
            <a:lvl4pPr marL="1512463" indent="0">
              <a:buNone/>
              <a:defRPr sz="1103"/>
            </a:lvl4pPr>
            <a:lvl5pPr marL="2016618" indent="0">
              <a:buNone/>
              <a:defRPr sz="1103"/>
            </a:lvl5pPr>
            <a:lvl6pPr marL="2520772" indent="0">
              <a:buNone/>
              <a:defRPr sz="1103"/>
            </a:lvl6pPr>
            <a:lvl7pPr marL="3024927" indent="0">
              <a:buNone/>
              <a:defRPr sz="1103"/>
            </a:lvl7pPr>
            <a:lvl8pPr marL="3529081" indent="0">
              <a:buNone/>
              <a:defRPr sz="1103"/>
            </a:lvl8pPr>
            <a:lvl9pPr marL="4033236" indent="0">
              <a:buNone/>
              <a:defRPr sz="110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2748-1C33-40A6-95CB-92DB8B4A0306}" type="datetime1">
              <a:rPr lang="en-US" altLang="ko-KR" smtClean="0"/>
              <a:t>12/31/2021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DB3-A01A-41EF-9512-540C3FDC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312" y="402652"/>
            <a:ext cx="11595914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312" y="2013259"/>
            <a:ext cx="11595914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4312" y="7009642"/>
            <a:ext cx="3025021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1062E-A47C-44FD-BE2C-7E4434081955}" type="datetime1">
              <a:rPr lang="en-US" altLang="ko-KR" smtClean="0"/>
              <a:t>12/31/2021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3503" y="7009642"/>
            <a:ext cx="453753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5205" y="7009642"/>
            <a:ext cx="3025021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52DB3-A01A-41EF-9512-540C3FDC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2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1008309" rtl="0" eaLnBrk="1" latinLnBrk="1" hangingPunct="1">
        <a:lnSpc>
          <a:spcPct val="90000"/>
        </a:lnSpc>
        <a:spcBef>
          <a:spcPct val="0"/>
        </a:spcBef>
        <a:buNone/>
        <a:defRPr sz="4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77" indent="-252077" algn="l" defTabSz="1008309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756232" indent="-252077" algn="l" defTabSz="1008309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386" indent="-252077" algn="l" defTabSz="1008309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541" indent="-252077" algn="l" defTabSz="1008309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695" indent="-252077" algn="l" defTabSz="1008309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849" indent="-252077" algn="l" defTabSz="1008309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004" indent="-252077" algn="l" defTabSz="1008309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158" indent="-252077" algn="l" defTabSz="1008309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313" indent="-252077" algn="l" defTabSz="1008309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309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54" algn="l" defTabSz="1008309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309" algn="l" defTabSz="1008309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463" algn="l" defTabSz="1008309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618" algn="l" defTabSz="1008309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772" algn="l" defTabSz="1008309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927" algn="l" defTabSz="1008309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081" algn="l" defTabSz="1008309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236" algn="l" defTabSz="1008309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facebookresearch/detectron2/blob/main/MODEL_ZOO.md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hyperlink" Target="https://sites.google.com/chromium.org/driver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03867" y="3307080"/>
            <a:ext cx="7235250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sz="3200" b="1" spc="300" dirty="0" err="1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Detectron</a:t>
            </a:r>
            <a:r>
              <a:rPr lang="ko-KR" altLang="en-US" sz="3200" b="1" spc="300" dirty="0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</a:t>
            </a:r>
            <a:r>
              <a:rPr lang="ko-KR" altLang="en-US" sz="3200" b="1" spc="3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이용한 객체 </a:t>
            </a:r>
            <a:r>
              <a:rPr lang="ko-KR" altLang="en-US" sz="3200" b="1" spc="300" dirty="0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검출 실습</a:t>
            </a:r>
            <a:endParaRPr lang="ko-KR" altLang="en-US" sz="3200" b="1" spc="3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4345" y="2856468"/>
            <a:ext cx="317426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CVMI LAB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- 201921725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안성현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753785" y="3266440"/>
            <a:ext cx="3935375" cy="0"/>
          </a:xfrm>
          <a:prstGeom prst="line">
            <a:avLst/>
          </a:prstGeom>
          <a:ln>
            <a:solidFill>
              <a:srgbClr val="0D2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43428" y="6581001"/>
            <a:ext cx="1156086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&lt;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2021/12/31&gt;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407" y="867292"/>
            <a:ext cx="10132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err="1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Detectron</a:t>
            </a:r>
            <a:endParaRPr lang="en-US" altLang="ko-KR" sz="2800" b="1" spc="300" dirty="0" smtClean="0"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en-US" altLang="ko-KR" sz="2400" dirty="0" smtClean="0"/>
              <a:t>annotation.txt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파일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들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제작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/>
              <a:t>    </a:t>
            </a:r>
            <a:r>
              <a:rPr lang="ko-KR" altLang="en-US" b="1" dirty="0" err="1" smtClean="0"/>
              <a:t>ㆍ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CSV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-&gt; dataset/annotation/*.txt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24761"/>
          <a:stretch/>
        </p:blipFill>
        <p:spPr>
          <a:xfrm>
            <a:off x="1011994" y="2640078"/>
            <a:ext cx="4931842" cy="302005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73204" y="5992135"/>
            <a:ext cx="102029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Annotation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은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‘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영상에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있는 사물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/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사람의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segmentation mask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box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영역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카테고리 등의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정보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’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를 의미함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Detection</a:t>
            </a:r>
            <a:r>
              <a:rPr lang="ko-KR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이고 </a:t>
            </a:r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Category</a:t>
            </a:r>
            <a:r>
              <a:rPr lang="ko-KR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가 한 개이므로 </a:t>
            </a:r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(box</a:t>
            </a:r>
            <a:r>
              <a:rPr lang="ko-KR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영역</a:t>
            </a:r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만 저장했음   </a:t>
            </a:r>
            <a:endParaRPr lang="en-US" altLang="ko-KR" dirty="0" smtClean="0">
              <a:solidFill>
                <a:srgbClr val="FF0000"/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600"/>
          <a:stretch/>
        </p:blipFill>
        <p:spPr>
          <a:xfrm>
            <a:off x="6511251" y="2640078"/>
            <a:ext cx="6240170" cy="8097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096" y="3699998"/>
            <a:ext cx="6268325" cy="800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096" y="4601673"/>
            <a:ext cx="6163535" cy="11050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968211" y="4011836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(-&gt;)</a:t>
            </a:r>
          </a:p>
        </p:txBody>
      </p:sp>
    </p:spTree>
    <p:extLst>
      <p:ext uri="{BB962C8B-B14F-4D97-AF65-F5344CB8AC3E}">
        <p14:creationId xmlns:p14="http://schemas.microsoft.com/office/powerpoint/2010/main" val="19267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407" y="867292"/>
            <a:ext cx="10132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err="1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Detectron</a:t>
            </a:r>
            <a:endParaRPr lang="en-US" altLang="ko-KR" sz="2800" b="1" spc="300" dirty="0" smtClean="0"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en-US" altLang="ko-KR" dirty="0"/>
              <a:t> COCO </a:t>
            </a:r>
            <a:r>
              <a:rPr lang="en-US" altLang="ko-KR" dirty="0" smtClean="0"/>
              <a:t>Dataset</a:t>
            </a:r>
            <a:r>
              <a:rPr lang="en-US" altLang="ko-KR" sz="2400" dirty="0"/>
              <a:t>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제작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/>
              <a:t>    </a:t>
            </a:r>
            <a:r>
              <a:rPr lang="ko-KR" altLang="en-US" b="1" dirty="0" err="1" smtClean="0"/>
              <a:t>ㆍ</a:t>
            </a:r>
            <a:r>
              <a:rPr lang="en-US" altLang="ko-KR" dirty="0"/>
              <a:t>dataset/image/</a:t>
            </a:r>
            <a:r>
              <a:rPr lang="en-US" altLang="ko-KR" i="1" dirty="0"/>
              <a:t>.jpg, dataset/annotation/</a:t>
            </a:r>
            <a:r>
              <a:rPr lang="en-US" altLang="ko-KR" dirty="0"/>
              <a:t>.txt -&gt; COCO </a:t>
            </a:r>
            <a:r>
              <a:rPr lang="en-US" altLang="ko-KR" dirty="0" err="1" smtClean="0"/>
              <a:t>Json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42251" y="4974628"/>
            <a:ext cx="9569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Detectron2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에서 제공하는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Pre-trained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모델을 사용하려면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Data set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을 </a:t>
            </a:r>
            <a:r>
              <a:rPr lang="en-US" altLang="ko-KR" b="1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COCO </a:t>
            </a:r>
            <a:r>
              <a:rPr lang="en-US" altLang="ko-KR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Json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으로 만들어야 함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41127"/>
          <a:stretch/>
        </p:blipFill>
        <p:spPr>
          <a:xfrm>
            <a:off x="642251" y="2767270"/>
            <a:ext cx="2814181" cy="1817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28676"/>
          <a:stretch/>
        </p:blipFill>
        <p:spPr>
          <a:xfrm>
            <a:off x="3620223" y="2767270"/>
            <a:ext cx="3411513" cy="187000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938084" y="3525362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(-&gt;)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969" y="3525362"/>
            <a:ext cx="5874516" cy="3916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l="3904" t="9387" r="5630" b="14953"/>
          <a:stretch/>
        </p:blipFill>
        <p:spPr>
          <a:xfrm>
            <a:off x="749809" y="5518366"/>
            <a:ext cx="7342632" cy="122529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199999" y="6032260"/>
            <a:ext cx="4844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COCO </a:t>
            </a:r>
            <a:r>
              <a:rPr lang="en-US" altLang="ko-KR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Json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을 만들었으면 등록 후 사용이 가능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407" y="867292"/>
            <a:ext cx="10132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err="1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Detectron</a:t>
            </a:r>
            <a:endParaRPr lang="en-US" altLang="ko-KR" sz="2800" b="1" spc="300" dirty="0" smtClean="0"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en-US" altLang="ko-KR" dirty="0"/>
              <a:t> COCO </a:t>
            </a:r>
            <a:r>
              <a:rPr lang="en-US" altLang="ko-KR" dirty="0" smtClean="0"/>
              <a:t>Dataset</a:t>
            </a:r>
            <a:r>
              <a:rPr lang="en-US" altLang="ko-KR" sz="2400" dirty="0"/>
              <a:t>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제작 함수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(1)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>
                <a:ea typeface="조선일보명조" panose="02030304000000000000"/>
              </a:rPr>
              <a:t>    </a:t>
            </a:r>
            <a:r>
              <a:rPr lang="ko-KR" altLang="en-US" b="1" dirty="0" err="1" smtClean="0">
                <a:ea typeface="조선일보명조" panose="02030304000000000000"/>
              </a:rPr>
              <a:t>ㆍ</a:t>
            </a:r>
            <a:r>
              <a:rPr lang="en-US" altLang="ko-KR" i="1" dirty="0" smtClean="0">
                <a:ea typeface="조선일보명조" panose="02030304000000000000"/>
              </a:rPr>
              <a:t>dataset/annotation</a:t>
            </a:r>
            <a:r>
              <a:rPr lang="en-US" altLang="ko-KR" i="1" dirty="0">
                <a:ea typeface="조선일보명조" panose="02030304000000000000"/>
              </a:rPr>
              <a:t>/</a:t>
            </a:r>
            <a:r>
              <a:rPr lang="en-US" altLang="ko-KR" dirty="0">
                <a:ea typeface="조선일보명조" panose="02030304000000000000"/>
              </a:rPr>
              <a:t>.txt -&gt; </a:t>
            </a:r>
            <a:r>
              <a:rPr lang="ko-KR" altLang="en-US" dirty="0" err="1" smtClean="0">
                <a:ea typeface="조선일보명조" panose="02030304000000000000"/>
              </a:rPr>
              <a:t>파싱</a:t>
            </a:r>
            <a:r>
              <a:rPr lang="ko-KR" altLang="en-US" dirty="0" smtClean="0">
                <a:ea typeface="조선일보명조" panose="02030304000000000000"/>
              </a:rPr>
              <a:t> </a:t>
            </a:r>
            <a:r>
              <a:rPr lang="en-US" altLang="ko-KR" dirty="0" smtClean="0">
                <a:ea typeface="조선일보명조" panose="02030304000000000000"/>
              </a:rPr>
              <a:t>(id, </a:t>
            </a:r>
            <a:r>
              <a:rPr lang="en-US" altLang="ko-KR" dirty="0" err="1" smtClean="0">
                <a:ea typeface="조선일보명조" panose="02030304000000000000"/>
              </a:rPr>
              <a:t>image_id</a:t>
            </a:r>
            <a:r>
              <a:rPr lang="en-US" altLang="ko-KR" dirty="0" smtClean="0">
                <a:ea typeface="조선일보명조" panose="02030304000000000000"/>
              </a:rPr>
              <a:t>, </a:t>
            </a:r>
            <a:r>
              <a:rPr lang="en-US" altLang="ko-KR" dirty="0" err="1" smtClean="0">
                <a:ea typeface="조선일보명조" panose="02030304000000000000"/>
              </a:rPr>
              <a:t>category_id</a:t>
            </a:r>
            <a:r>
              <a:rPr lang="en-US" altLang="ko-KR" dirty="0" smtClean="0">
                <a:ea typeface="조선일보명조" panose="02030304000000000000"/>
              </a:rPr>
              <a:t>, </a:t>
            </a:r>
            <a:r>
              <a:rPr lang="en-US" altLang="ko-KR" dirty="0" err="1" smtClean="0">
                <a:ea typeface="조선일보명조" panose="02030304000000000000"/>
              </a:rPr>
              <a:t>bbox</a:t>
            </a:r>
            <a:r>
              <a:rPr lang="en-US" altLang="ko-KR" dirty="0" smtClean="0">
                <a:ea typeface="조선일보명조" panose="02030304000000000000"/>
              </a:rPr>
              <a:t>)</a:t>
            </a:r>
            <a:endParaRPr lang="en-US" altLang="ko-KR" dirty="0">
              <a:ea typeface="조선일보명조" panose="0203030400000000000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63" y="2497897"/>
            <a:ext cx="8596161" cy="44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407" y="867292"/>
            <a:ext cx="10132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err="1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Detectron</a:t>
            </a:r>
            <a:endParaRPr lang="en-US" altLang="ko-KR" sz="2800" b="1" spc="300" dirty="0" smtClean="0"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en-US" altLang="ko-KR" dirty="0"/>
              <a:t> COCO </a:t>
            </a:r>
            <a:r>
              <a:rPr lang="en-US" altLang="ko-KR" dirty="0" smtClean="0"/>
              <a:t>Dataset</a:t>
            </a:r>
            <a:r>
              <a:rPr lang="en-US" altLang="ko-KR" sz="2400" dirty="0"/>
              <a:t>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제작 함수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(2)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>
                <a:ea typeface="조선일보명조" panose="02030304000000000000"/>
              </a:rPr>
              <a:t>    </a:t>
            </a:r>
            <a:r>
              <a:rPr lang="ko-KR" altLang="en-US" b="1" dirty="0" err="1" smtClean="0">
                <a:ea typeface="조선일보명조" panose="02030304000000000000"/>
              </a:rPr>
              <a:t>ㆍ</a:t>
            </a:r>
            <a:r>
              <a:rPr lang="en-US" altLang="ko-KR" dirty="0">
                <a:ea typeface="조선일보명조" panose="02030304000000000000"/>
              </a:rPr>
              <a:t> dataset/image/</a:t>
            </a:r>
            <a:r>
              <a:rPr lang="en-US" altLang="ko-KR" i="1" dirty="0">
                <a:ea typeface="조선일보명조" panose="02030304000000000000"/>
              </a:rPr>
              <a:t>.jpg </a:t>
            </a:r>
            <a:r>
              <a:rPr lang="en-US" altLang="ko-KR" dirty="0" smtClean="0">
                <a:ea typeface="조선일보명조" panose="02030304000000000000"/>
              </a:rPr>
              <a:t>-&gt; </a:t>
            </a:r>
            <a:r>
              <a:rPr lang="ko-KR" altLang="en-US" dirty="0" err="1" smtClean="0">
                <a:ea typeface="조선일보명조" panose="02030304000000000000"/>
              </a:rPr>
              <a:t>파싱</a:t>
            </a:r>
            <a:r>
              <a:rPr lang="ko-KR" altLang="en-US" dirty="0" smtClean="0">
                <a:ea typeface="조선일보명조" panose="02030304000000000000"/>
              </a:rPr>
              <a:t> </a:t>
            </a:r>
            <a:r>
              <a:rPr lang="en-US" altLang="ko-KR" dirty="0" smtClean="0">
                <a:ea typeface="조선일보명조" panose="02030304000000000000"/>
              </a:rPr>
              <a:t>(id, width, height, </a:t>
            </a:r>
            <a:r>
              <a:rPr lang="en-US" altLang="ko-KR" dirty="0" err="1" smtClean="0">
                <a:ea typeface="조선일보명조" panose="02030304000000000000"/>
              </a:rPr>
              <a:t>file_name</a:t>
            </a:r>
            <a:r>
              <a:rPr lang="en-US" altLang="ko-KR" dirty="0" smtClean="0">
                <a:ea typeface="조선일보명조" panose="02030304000000000000"/>
              </a:rPr>
              <a:t>)</a:t>
            </a:r>
            <a:endParaRPr lang="en-US" altLang="ko-KR" dirty="0">
              <a:ea typeface="조선일보명조" panose="02030304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26" y="2630934"/>
            <a:ext cx="6322366" cy="37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407" y="867292"/>
            <a:ext cx="10132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err="1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Detectron</a:t>
            </a:r>
            <a:endParaRPr lang="en-US" altLang="ko-KR" sz="2800" b="1" spc="300" dirty="0" smtClean="0"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en-US" altLang="ko-KR" dirty="0"/>
              <a:t> COCO </a:t>
            </a:r>
            <a:r>
              <a:rPr lang="en-US" altLang="ko-KR" dirty="0" smtClean="0"/>
              <a:t>Dataset</a:t>
            </a:r>
            <a:r>
              <a:rPr lang="en-US" altLang="ko-KR" sz="2400" dirty="0"/>
              <a:t>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제작 함수 사용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>
                <a:ea typeface="조선일보명조" panose="02030304000000000000"/>
              </a:rPr>
              <a:t>    </a:t>
            </a:r>
            <a:r>
              <a:rPr lang="ko-KR" altLang="en-US" b="1" dirty="0" err="1" smtClean="0">
                <a:ea typeface="조선일보명조" panose="02030304000000000000"/>
              </a:rPr>
              <a:t>ㆍ</a:t>
            </a:r>
            <a:r>
              <a:rPr lang="en-US" altLang="ko-KR" dirty="0">
                <a:ea typeface="조선일보명조" panose="02030304000000000000"/>
              </a:rPr>
              <a:t> </a:t>
            </a:r>
            <a:r>
              <a:rPr lang="ko-KR" altLang="en-US" dirty="0" err="1" smtClean="0">
                <a:ea typeface="조선일보명조" panose="02030304000000000000"/>
              </a:rPr>
              <a:t>파싱한</a:t>
            </a:r>
            <a:r>
              <a:rPr lang="ko-KR" altLang="en-US" dirty="0" smtClean="0">
                <a:ea typeface="조선일보명조" panose="02030304000000000000"/>
              </a:rPr>
              <a:t> 결과물 </a:t>
            </a:r>
            <a:r>
              <a:rPr lang="en-US" altLang="ko-KR" dirty="0" smtClean="0">
                <a:ea typeface="조선일보명조" panose="02030304000000000000"/>
              </a:rPr>
              <a:t>-&gt; train/test </a:t>
            </a:r>
            <a:r>
              <a:rPr lang="ko-KR" altLang="en-US" dirty="0" smtClean="0">
                <a:ea typeface="조선일보명조" panose="02030304000000000000"/>
              </a:rPr>
              <a:t>분할 </a:t>
            </a:r>
            <a:r>
              <a:rPr lang="en-US" altLang="ko-KR" dirty="0" smtClean="0">
                <a:ea typeface="조선일보명조" panose="02030304000000000000"/>
              </a:rPr>
              <a:t>-&gt; COCO Dataset</a:t>
            </a:r>
            <a:r>
              <a:rPr lang="ko-KR" altLang="en-US" dirty="0" smtClean="0">
                <a:ea typeface="조선일보명조" panose="02030304000000000000"/>
              </a:rPr>
              <a:t>을 각각 </a:t>
            </a:r>
            <a:r>
              <a:rPr lang="ko-KR" altLang="en-US" dirty="0" err="1" smtClean="0">
                <a:ea typeface="조선일보명조" panose="02030304000000000000"/>
              </a:rPr>
              <a:t>만듬</a:t>
            </a:r>
            <a:r>
              <a:rPr lang="ko-KR" altLang="en-US" dirty="0" smtClean="0">
                <a:ea typeface="조선일보명조" panose="02030304000000000000"/>
              </a:rPr>
              <a:t> </a:t>
            </a:r>
            <a:endParaRPr lang="en-US" altLang="ko-KR" dirty="0">
              <a:ea typeface="조선일보명조" panose="0203030400000000000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3" y="2640078"/>
            <a:ext cx="650648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407" y="867292"/>
            <a:ext cx="113576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err="1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Detectron</a:t>
            </a:r>
            <a:endParaRPr lang="en-US" altLang="ko-KR" sz="2800" b="1" spc="300" dirty="0" smtClean="0"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en-US" altLang="ko-KR" dirty="0"/>
              <a:t> </a:t>
            </a:r>
            <a:r>
              <a:rPr lang="ko-KR" altLang="en-US" dirty="0" smtClean="0">
                <a:ea typeface="조선일보명조" panose="02030304000000000000"/>
              </a:rPr>
              <a:t>학습 </a:t>
            </a:r>
            <a:r>
              <a:rPr lang="en-US" altLang="ko-KR" dirty="0" smtClean="0">
                <a:ea typeface="조선일보명조" panose="02030304000000000000"/>
              </a:rPr>
              <a:t>(Training)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>
                <a:ea typeface="조선일보명조" panose="02030304000000000000"/>
              </a:rPr>
              <a:t>    </a:t>
            </a:r>
            <a:r>
              <a:rPr lang="ko-KR" altLang="en-US" b="1" dirty="0" err="1" smtClean="0">
                <a:ea typeface="조선일보명조" panose="02030304000000000000"/>
              </a:rPr>
              <a:t>ㆍ</a:t>
            </a:r>
            <a:r>
              <a:rPr lang="en-US" altLang="ko-KR" dirty="0">
                <a:ea typeface="조선일보명조" panose="02030304000000000000"/>
              </a:rPr>
              <a:t> </a:t>
            </a:r>
            <a:r>
              <a:rPr lang="en-US" altLang="ko-KR" dirty="0" err="1" smtClean="0">
                <a:ea typeface="조선일보명조" panose="02030304000000000000"/>
              </a:rPr>
              <a:t>config</a:t>
            </a:r>
            <a:r>
              <a:rPr lang="ko-KR" altLang="en-US" dirty="0" smtClean="0">
                <a:ea typeface="조선일보명조" panose="02030304000000000000"/>
              </a:rPr>
              <a:t>객체로 학습에 대한 모든 정보를 생성하고 학습을 진행함 </a:t>
            </a:r>
            <a:r>
              <a:rPr lang="en-US" altLang="ko-KR" dirty="0" smtClean="0">
                <a:ea typeface="조선일보명조" panose="02030304000000000000"/>
              </a:rPr>
              <a:t>(checkpoint</a:t>
            </a:r>
            <a:r>
              <a:rPr lang="ko-KR" altLang="en-US" dirty="0" smtClean="0">
                <a:ea typeface="조선일보명조" panose="02030304000000000000"/>
              </a:rPr>
              <a:t>를 저장하면서 학습이 진행됨</a:t>
            </a:r>
            <a:r>
              <a:rPr lang="en-US" altLang="ko-KR" dirty="0" smtClean="0">
                <a:ea typeface="조선일보명조" panose="02030304000000000000"/>
              </a:rPr>
              <a:t>)</a:t>
            </a:r>
            <a:r>
              <a:rPr lang="ko-KR" altLang="en-US" dirty="0" smtClean="0">
                <a:ea typeface="조선일보명조" panose="02030304000000000000"/>
              </a:rPr>
              <a:t> </a:t>
            </a:r>
            <a:endParaRPr lang="en-US" altLang="ko-KR" dirty="0">
              <a:ea typeface="조선일보명조" panose="0203030400000000000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" y="2894660"/>
            <a:ext cx="7253810" cy="34787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488" y="5129784"/>
            <a:ext cx="6382738" cy="12435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14681" y="3300984"/>
            <a:ext cx="2958687" cy="30175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407" y="867292"/>
            <a:ext cx="113576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err="1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Detectron</a:t>
            </a:r>
            <a:endParaRPr lang="en-US" altLang="ko-KR" sz="2800" b="1" spc="300" dirty="0" smtClean="0"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en-US" altLang="ko-KR" dirty="0"/>
              <a:t> </a:t>
            </a:r>
            <a:r>
              <a:rPr lang="ko-KR" altLang="en-US" dirty="0" smtClean="0">
                <a:ea typeface="조선일보명조" panose="02030304000000000000"/>
              </a:rPr>
              <a:t>학습 </a:t>
            </a:r>
            <a:r>
              <a:rPr lang="en-US" altLang="ko-KR" dirty="0" smtClean="0">
                <a:ea typeface="조선일보명조" panose="02030304000000000000"/>
              </a:rPr>
              <a:t>(Training)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>
                <a:ea typeface="조선일보명조" panose="02030304000000000000"/>
              </a:rPr>
              <a:t>    </a:t>
            </a:r>
            <a:r>
              <a:rPr lang="ko-KR" altLang="en-US" b="1" dirty="0" err="1" smtClean="0">
                <a:ea typeface="조선일보명조" panose="02030304000000000000"/>
              </a:rPr>
              <a:t>ㆍ</a:t>
            </a:r>
            <a:r>
              <a:rPr lang="en-US" altLang="ko-KR" dirty="0">
                <a:ea typeface="조선일보명조" panose="02030304000000000000"/>
              </a:rPr>
              <a:t> </a:t>
            </a:r>
            <a:r>
              <a:rPr lang="en-US" altLang="ko-KR" dirty="0" err="1" smtClean="0">
                <a:ea typeface="조선일보명조" panose="02030304000000000000"/>
              </a:rPr>
              <a:t>tensorboard</a:t>
            </a:r>
            <a:r>
              <a:rPr lang="ko-KR" altLang="en-US" dirty="0" smtClean="0">
                <a:ea typeface="조선일보명조" panose="02030304000000000000"/>
              </a:rPr>
              <a:t>를 이용해서 </a:t>
            </a:r>
            <a:r>
              <a:rPr lang="ko-KR" altLang="en-US" u="sng" dirty="0" smtClean="0">
                <a:ea typeface="조선일보명조" panose="02030304000000000000"/>
              </a:rPr>
              <a:t>시각화된 학습 곡선</a:t>
            </a:r>
            <a:r>
              <a:rPr lang="ko-KR" altLang="en-US" dirty="0" smtClean="0">
                <a:ea typeface="조선일보명조" panose="02030304000000000000"/>
              </a:rPr>
              <a:t>을 확인할 수 있음</a:t>
            </a:r>
            <a:endParaRPr lang="en-US" altLang="ko-KR" dirty="0">
              <a:ea typeface="조선일보명조" panose="02030304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16" y="2936761"/>
            <a:ext cx="2879256" cy="22524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5" y="2936761"/>
            <a:ext cx="2983362" cy="2274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31" y="2918854"/>
            <a:ext cx="2965546" cy="22749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32" y="2936761"/>
            <a:ext cx="2922050" cy="22570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1603" y="5501553"/>
            <a:ext cx="67673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L</a:t>
            </a:r>
            <a:r>
              <a:rPr lang="en-US" altLang="ko-KR" b="1" baseline="-25000" dirty="0" err="1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cls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/>
                <a:ea typeface="조선일보명조" panose="02030304000000000000"/>
              </a:rPr>
              <a:t>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classification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/>
                <a:ea typeface="조선일보명조" panose="02030304000000000000"/>
              </a:rPr>
              <a:t>에서 발생하는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Noto Sans KR"/>
                <a:ea typeface="조선일보명조" panose="02030304000000000000"/>
              </a:rPr>
              <a:t>손실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Noto Sans KR"/>
              <a:ea typeface="조선일보명조" panose="02030304000000000000"/>
            </a:endParaRPr>
          </a:p>
          <a:p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L</a:t>
            </a:r>
            <a:r>
              <a:rPr lang="en-US" altLang="ko-KR" b="1" baseline="-25000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loc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/>
                <a:ea typeface="조선일보명조" panose="02030304000000000000"/>
              </a:rPr>
              <a:t>는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localization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/>
                <a:ea typeface="조선일보명조" panose="02030304000000000000"/>
              </a:rPr>
              <a:t>에서 발생하는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Noto Sans KR"/>
                <a:ea typeface="조선일보명조" panose="02030304000000000000"/>
              </a:rPr>
              <a:t>손실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Noto Sans KR"/>
              <a:ea typeface="조선일보명조" panose="02030304000000000000"/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/>
              <a:ea typeface="조선일보명조" panose="02030304000000000000"/>
            </a:endParaRPr>
          </a:p>
          <a:p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Noto Sans KR"/>
                <a:ea typeface="조선일보명조" panose="02030304000000000000"/>
              </a:rPr>
              <a:t>Rpn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Noto Sans KR"/>
                <a:ea typeface="조선일보명조" panose="02030304000000000000"/>
              </a:rPr>
              <a:t>에 관한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Noto Sans KR"/>
                <a:ea typeface="조선일보명조" panose="02030304000000000000"/>
              </a:rPr>
              <a:t>손실함수도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Noto Sans KR"/>
                <a:ea typeface="조선일보명조" panose="02030304000000000000"/>
              </a:rPr>
              <a:t> 확인이 가능함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Noto Sans KR"/>
              <a:ea typeface="조선일보명조" panose="02030304000000000000"/>
            </a:endParaRPr>
          </a:p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(box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에 객체가 있는지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,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해당 점이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object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와 가까운지 등 확인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)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/>
              <a:ea typeface="조선일보명조" panose="0203030400000000000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6304" y="5422518"/>
            <a:ext cx="4667901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407" y="867292"/>
            <a:ext cx="113576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err="1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Detectron</a:t>
            </a:r>
            <a:endParaRPr lang="en-US" altLang="ko-KR" sz="2800" b="1" spc="300" dirty="0" smtClean="0"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en-US" altLang="ko-KR" dirty="0"/>
              <a:t> </a:t>
            </a:r>
            <a:r>
              <a:rPr lang="ko-KR" altLang="en-US" dirty="0" err="1" smtClean="0">
                <a:ea typeface="조선일보명조" panose="02030304000000000000"/>
              </a:rPr>
              <a:t>인퍼런스</a:t>
            </a:r>
            <a:r>
              <a:rPr lang="ko-KR" altLang="en-US" dirty="0" smtClean="0">
                <a:ea typeface="조선일보명조" panose="02030304000000000000"/>
              </a:rPr>
              <a:t> </a:t>
            </a:r>
            <a:r>
              <a:rPr lang="en-US" altLang="ko-KR" dirty="0" smtClean="0">
                <a:ea typeface="조선일보명조" panose="02030304000000000000"/>
              </a:rPr>
              <a:t>(Inference)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>
                <a:ea typeface="조선일보명조" panose="02030304000000000000"/>
              </a:rPr>
              <a:t>    </a:t>
            </a:r>
            <a:r>
              <a:rPr lang="ko-KR" altLang="en-US" b="1" dirty="0" err="1" smtClean="0">
                <a:ea typeface="조선일보명조" panose="02030304000000000000"/>
              </a:rPr>
              <a:t>ㆍ</a:t>
            </a:r>
            <a:r>
              <a:rPr lang="en-US" altLang="ko-KR" dirty="0">
                <a:ea typeface="조선일보명조" panose="02030304000000000000"/>
              </a:rPr>
              <a:t> </a:t>
            </a:r>
            <a:r>
              <a:rPr lang="en-US" altLang="ko-KR" dirty="0" err="1" smtClean="0">
                <a:ea typeface="조선일보명조" panose="02030304000000000000"/>
              </a:rPr>
              <a:t>Defaultpredictor</a:t>
            </a:r>
            <a:r>
              <a:rPr lang="ko-KR" altLang="en-US" dirty="0" smtClean="0">
                <a:ea typeface="조선일보명조" panose="02030304000000000000"/>
              </a:rPr>
              <a:t>을 이용해서 테스트 데이터에 대해 </a:t>
            </a:r>
            <a:r>
              <a:rPr lang="ko-KR" altLang="en-US" dirty="0" err="1" smtClean="0">
                <a:solidFill>
                  <a:srgbClr val="0D2E86"/>
                </a:solidFill>
                <a:ea typeface="조선일보명조" panose="02030304000000000000"/>
              </a:rPr>
              <a:t>인퍼런스</a:t>
            </a:r>
            <a:r>
              <a:rPr lang="ko-KR" altLang="en-US" dirty="0" err="1" smtClean="0">
                <a:ea typeface="조선일보명조" panose="02030304000000000000"/>
              </a:rPr>
              <a:t>를</a:t>
            </a:r>
            <a:r>
              <a:rPr lang="ko-KR" altLang="en-US" dirty="0" smtClean="0">
                <a:ea typeface="조선일보명조" panose="02030304000000000000"/>
              </a:rPr>
              <a:t> 진행함 </a:t>
            </a:r>
            <a:r>
              <a:rPr lang="en-US" altLang="ko-KR" dirty="0" smtClean="0">
                <a:ea typeface="조선일보명조" panose="02030304000000000000"/>
              </a:rPr>
              <a:t>(threshold=0.7)</a:t>
            </a:r>
            <a:endParaRPr lang="en-US" altLang="ko-KR" dirty="0">
              <a:ea typeface="조선일보명조" panose="0203030400000000000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7" y="2535253"/>
            <a:ext cx="2756969" cy="44068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229" y="3074428"/>
            <a:ext cx="365811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407" y="867292"/>
            <a:ext cx="113576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err="1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Detectron</a:t>
            </a:r>
            <a:endParaRPr lang="en-US" altLang="ko-KR" sz="2800" b="1" spc="300" dirty="0" smtClean="0"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en-US" altLang="ko-KR" dirty="0"/>
              <a:t> </a:t>
            </a:r>
            <a:r>
              <a:rPr lang="ko-KR" altLang="en-US" dirty="0" smtClean="0">
                <a:ea typeface="조선일보명조" panose="02030304000000000000"/>
              </a:rPr>
              <a:t>평가 </a:t>
            </a:r>
            <a:r>
              <a:rPr lang="en-US" altLang="ko-KR" dirty="0" smtClean="0">
                <a:ea typeface="조선일보명조" panose="02030304000000000000"/>
              </a:rPr>
              <a:t>(</a:t>
            </a:r>
            <a:r>
              <a:rPr lang="en-US" altLang="ko-KR" dirty="0" err="1" smtClean="0">
                <a:ea typeface="조선일보명조" panose="02030304000000000000"/>
              </a:rPr>
              <a:t>Evaulation</a:t>
            </a:r>
            <a:r>
              <a:rPr lang="en-US" altLang="ko-KR" dirty="0" smtClean="0">
                <a:ea typeface="조선일보명조" panose="02030304000000000000"/>
              </a:rPr>
              <a:t>)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>
                <a:ea typeface="조선일보명조" panose="02030304000000000000"/>
              </a:rPr>
              <a:t>    </a:t>
            </a:r>
            <a:r>
              <a:rPr lang="ko-KR" altLang="en-US" b="1" dirty="0" err="1" smtClean="0">
                <a:ea typeface="조선일보명조" panose="02030304000000000000"/>
              </a:rPr>
              <a:t>ㆍ</a:t>
            </a:r>
            <a:r>
              <a:rPr lang="en-US" altLang="ko-KR" dirty="0" err="1" smtClean="0">
                <a:ea typeface="조선일보명조" panose="02030304000000000000"/>
              </a:rPr>
              <a:t>COCOEvaluator</a:t>
            </a:r>
            <a:r>
              <a:rPr lang="ko-KR" altLang="en-US" dirty="0" smtClean="0">
                <a:ea typeface="조선일보명조" panose="02030304000000000000"/>
              </a:rPr>
              <a:t>을 이용해서 </a:t>
            </a:r>
            <a:r>
              <a:rPr lang="ko-KR" altLang="en-US" dirty="0" smtClean="0">
                <a:ea typeface="조선일보명조" panose="02030304000000000000"/>
              </a:rPr>
              <a:t>여러 </a:t>
            </a:r>
            <a:r>
              <a:rPr lang="en-US" altLang="ko-KR" dirty="0" smtClean="0">
                <a:ea typeface="조선일보명조" panose="02030304000000000000"/>
              </a:rPr>
              <a:t>Task</a:t>
            </a:r>
            <a:r>
              <a:rPr lang="ko-KR" altLang="en-US" dirty="0" smtClean="0">
                <a:ea typeface="조선일보명조" panose="02030304000000000000"/>
              </a:rPr>
              <a:t>에 대해 </a:t>
            </a:r>
            <a:r>
              <a:rPr lang="en-US" altLang="ko-KR" dirty="0" smtClean="0">
                <a:solidFill>
                  <a:srgbClr val="0D2E86"/>
                </a:solidFill>
                <a:ea typeface="조선일보명조" panose="02030304000000000000"/>
              </a:rPr>
              <a:t>AP(Average Precision)</a:t>
            </a:r>
            <a:r>
              <a:rPr lang="ko-KR" altLang="en-US" dirty="0" smtClean="0">
                <a:ea typeface="조선일보명조" panose="02030304000000000000"/>
              </a:rPr>
              <a:t>을 측정할 수 있음</a:t>
            </a:r>
            <a:endParaRPr lang="en-US" altLang="ko-KR" dirty="0">
              <a:ea typeface="조선일보명조" panose="02030304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20" y="2768094"/>
            <a:ext cx="9974758" cy="35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4" name="TextBox 3"/>
          <p:cNvSpPr txBox="1"/>
          <p:nvPr/>
        </p:nvSpPr>
        <p:spPr>
          <a:xfrm>
            <a:off x="520407" y="867292"/>
            <a:ext cx="1112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질문사항</a:t>
            </a:r>
            <a:endParaRPr lang="en-US" altLang="ko-KR" sz="2800" b="1" spc="300" dirty="0"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69067" y="263953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ㆍ참고자료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ea typeface="조선일보명조" panose="0203030400000000000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7658" y="3039648"/>
            <a:ext cx="93785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ㆍ</a:t>
            </a:r>
            <a:r>
              <a:rPr lang="en-US" altLang="ko-KR" sz="1400" dirty="0" err="1" smtClean="0"/>
              <a:t>Detectron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공식 페이지</a:t>
            </a:r>
            <a:endParaRPr lang="en-US" altLang="ko-KR" sz="1400" dirty="0" smtClean="0"/>
          </a:p>
          <a:p>
            <a:r>
              <a:rPr lang="ko-KR" altLang="en-US" sz="1400" dirty="0" err="1"/>
              <a:t>ㆍ</a:t>
            </a:r>
            <a:r>
              <a:rPr lang="en-US" altLang="ko-KR" sz="1400" dirty="0" err="1" smtClean="0"/>
              <a:t>Detectron</a:t>
            </a:r>
            <a:r>
              <a:rPr lang="en-US" altLang="ko-KR" sz="1400" dirty="0" smtClean="0"/>
              <a:t> COLAB </a:t>
            </a:r>
            <a:r>
              <a:rPr lang="ko-KR" altLang="en-US" sz="1400" dirty="0" smtClean="0"/>
              <a:t>강의 페이지</a:t>
            </a:r>
            <a:endParaRPr lang="en-US" altLang="ko-KR" sz="1400" dirty="0">
              <a:solidFill>
                <a:schemeClr val="accent5"/>
              </a:solidFill>
            </a:endParaRPr>
          </a:p>
          <a:p>
            <a:r>
              <a:rPr lang="ko-KR" altLang="en-US" sz="1400" dirty="0" err="1" smtClean="0"/>
              <a:t>ㆍ</a:t>
            </a:r>
            <a:r>
              <a:rPr lang="en-US" altLang="ko-KR" sz="1400" dirty="0" smtClean="0"/>
              <a:t>CVMI </a:t>
            </a:r>
            <a:r>
              <a:rPr lang="ko-KR" altLang="en-US" sz="1400" dirty="0" err="1" smtClean="0"/>
              <a:t>구정수</a:t>
            </a:r>
            <a:r>
              <a:rPr lang="ko-KR" altLang="en-US" sz="1400" dirty="0" smtClean="0"/>
              <a:t> 선배님 </a:t>
            </a:r>
            <a:r>
              <a:rPr lang="en-US" altLang="ko-KR" sz="1400" dirty="0" smtClean="0"/>
              <a:t>milk-cow </a:t>
            </a:r>
            <a:r>
              <a:rPr lang="ko-KR" altLang="en-US" sz="1400" dirty="0" smtClean="0"/>
              <a:t>코드</a:t>
            </a:r>
            <a:endParaRPr lang="en-US" altLang="ko-KR" sz="1400" dirty="0">
              <a:solidFill>
                <a:schemeClr val="accent5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9067" y="1567667"/>
            <a:ext cx="7935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ㆍ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Category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 두 개 이상인 경우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전처리는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어떤 방식으로 하는지 잘 모르겠습니다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(annotation/*.txt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제작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 coco </a:t>
            </a:r>
            <a:r>
              <a:rPr lang="en-US" altLang="ko-KR" sz="16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json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제작 문제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31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3282" y="1597699"/>
            <a:ext cx="1316386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ko-KR" altLang="en-US" sz="3200" b="1" spc="3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110" y="2393088"/>
            <a:ext cx="800219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159828" y="2200420"/>
            <a:ext cx="1123294" cy="0"/>
          </a:xfrm>
          <a:prstGeom prst="line">
            <a:avLst/>
          </a:prstGeom>
          <a:ln w="9525">
            <a:solidFill>
              <a:srgbClr val="0D2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1A8BE3-4B63-4896-B682-72A1D4B19185}"/>
              </a:ext>
            </a:extLst>
          </p:cNvPr>
          <p:cNvSpPr txBox="1"/>
          <p:nvPr/>
        </p:nvSpPr>
        <p:spPr>
          <a:xfrm>
            <a:off x="6115162" y="2943619"/>
            <a:ext cx="1193404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Crawling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BA4F78-5472-493A-8B06-05E123CFB6D5}"/>
              </a:ext>
            </a:extLst>
          </p:cNvPr>
          <p:cNvSpPr/>
          <p:nvPr/>
        </p:nvSpPr>
        <p:spPr>
          <a:xfrm>
            <a:off x="6068673" y="3465576"/>
            <a:ext cx="1305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Detectron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9387C4-EC4F-4C4A-A6D4-EAE9308AF77C}"/>
              </a:ext>
            </a:extLst>
          </p:cNvPr>
          <p:cNvSpPr/>
          <p:nvPr/>
        </p:nvSpPr>
        <p:spPr>
          <a:xfrm>
            <a:off x="5966308" y="4016107"/>
            <a:ext cx="1491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질문 사항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74601" y="3307080"/>
            <a:ext cx="2893741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ko-KR" altLang="en-US" sz="4000" b="1" spc="3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감사합니다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4344" y="2856468"/>
            <a:ext cx="317426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CVMI LAB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- 201921725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안성현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753785" y="3266440"/>
            <a:ext cx="3935375" cy="0"/>
          </a:xfrm>
          <a:prstGeom prst="line">
            <a:avLst/>
          </a:prstGeom>
          <a:ln>
            <a:solidFill>
              <a:srgbClr val="0D2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43428" y="6581001"/>
            <a:ext cx="1156086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&lt;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2021/12/31&gt;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0407" y="867292"/>
            <a:ext cx="101323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/>
          </a:p>
          <a:p>
            <a:r>
              <a:rPr lang="ko-KR" altLang="en-US" sz="2400" b="1" dirty="0" err="1" smtClean="0"/>
              <a:t>ㆍ</a:t>
            </a:r>
            <a:r>
              <a:rPr lang="en-US" altLang="ko-KR" sz="2000" b="1" dirty="0" err="1" smtClean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Detectron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/>
              <a:t>    </a:t>
            </a:r>
            <a:r>
              <a:rPr lang="ko-KR" altLang="en-US" b="1" dirty="0" err="1" smtClean="0"/>
              <a:t>ㆍ</a:t>
            </a:r>
            <a:r>
              <a:rPr lang="en-US" altLang="ko-KR" sz="1600" u="sng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pytorch</a:t>
            </a:r>
            <a:r>
              <a:rPr lang="en-US" altLang="ko-KR" sz="1600" u="sng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</a:t>
            </a:r>
            <a:r>
              <a:rPr lang="ko-KR" altLang="en-US" sz="1600" u="sng" dirty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기반 </a:t>
            </a:r>
            <a:r>
              <a:rPr lang="en-US" altLang="ko-KR" sz="1600" u="sng" dirty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object detection</a:t>
            </a:r>
            <a:r>
              <a:rPr lang="ko-KR" altLang="en-US" sz="1600" u="sng" dirty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과 </a:t>
            </a:r>
            <a:r>
              <a:rPr lang="en-US" altLang="ko-KR" sz="1600" u="sng" dirty="0" err="1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sementic</a:t>
            </a:r>
            <a:r>
              <a:rPr lang="en-US" altLang="ko-KR" sz="1600" u="sng" dirty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</a:t>
            </a:r>
            <a:r>
              <a:rPr lang="en-US" altLang="ko-KR" sz="1600" u="sng" dirty="0" err="1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segemanation</a:t>
            </a:r>
            <a:r>
              <a:rPr lang="ko-KR" altLang="en-US" sz="1600" u="sng" dirty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을 위한 </a:t>
            </a:r>
            <a:r>
              <a:rPr lang="en-US" altLang="ko-KR" sz="1600" u="sng" dirty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training/inference </a:t>
            </a:r>
            <a:r>
              <a:rPr lang="ko-KR" altLang="en-US" sz="1600" u="sng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플랫폼</a:t>
            </a:r>
            <a:endParaRPr lang="en-US" altLang="ko-KR" sz="1600" u="sng" dirty="0" smtClean="0">
              <a:solidFill>
                <a:schemeClr val="bg2">
                  <a:lumMod val="25000"/>
                </a:schemeClr>
              </a:solidFill>
              <a:ea typeface="조선일보명조" panose="02030304000000000000" pitchFamily="18" charset="-127"/>
            </a:endParaRPr>
          </a:p>
          <a:p>
            <a:r>
              <a:rPr lang="en-US" altLang="ko-KR" sz="1600" dirty="0" smtClean="0"/>
              <a:t>     </a:t>
            </a:r>
            <a:r>
              <a:rPr lang="ko-KR" altLang="en-US" sz="1600" b="1" dirty="0" err="1" smtClean="0"/>
              <a:t>ㆍ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FAIR(Facebook Artificial Intelligence Research)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에서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개발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07" y="2886299"/>
            <a:ext cx="5482630" cy="10019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12" y="3042502"/>
            <a:ext cx="4196520" cy="295504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346512" y="6033714"/>
            <a:ext cx="6756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  <a:hlinkClick r:id="rId5"/>
              </a:rPr>
              <a:t>https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  <a:hlinkClick r:id="rId5"/>
              </a:rPr>
              <a:t>://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  <a:hlinkClick r:id="rId5"/>
              </a:rPr>
              <a:t>github.com/facebookresearch/detectron2/blob/main/MODEL_ZOO.md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8122" y="4294776"/>
            <a:ext cx="67214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Model zoo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는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FAIR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에서 </a:t>
            </a:r>
            <a:r>
              <a:rPr lang="ko-KR" altLang="en-US" u="sng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학습한 모델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들이 관리되는 폴더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(-&gt;)</a:t>
            </a: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  <a:p>
            <a:r>
              <a:rPr lang="en-US" altLang="ko-KR" dirty="0" smtClean="0">
                <a:solidFill>
                  <a:schemeClr val="accent5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Pre-trained</a:t>
            </a:r>
            <a:r>
              <a:rPr lang="ko-KR" altLang="en-US" dirty="0" smtClean="0">
                <a:solidFill>
                  <a:schemeClr val="accent5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된 모델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을 이용해서 </a:t>
            </a:r>
            <a:r>
              <a:rPr lang="ko-KR" altLang="en-US" u="sng" dirty="0" err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전이학습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이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 간편함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9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0407" y="867292"/>
            <a:ext cx="101323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Crawling</a:t>
            </a: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웹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페이지에서 데이터를 추출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/>
              <a:t>    </a:t>
            </a:r>
            <a:r>
              <a:rPr lang="ko-KR" altLang="en-US" b="1" dirty="0" err="1" smtClean="0"/>
              <a:t>ㆍ</a:t>
            </a:r>
            <a:r>
              <a:rPr lang="en-US" altLang="ko-KR" u="sng" dirty="0" smtClean="0"/>
              <a:t>G</a:t>
            </a:r>
            <a:r>
              <a:rPr lang="en-US" altLang="ko-KR" u="sng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oogle Image</a:t>
            </a:r>
            <a:r>
              <a:rPr lang="ko-KR" altLang="en-US" u="sng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에서 영상 데이터를 추출</a:t>
            </a:r>
            <a:endParaRPr lang="en-US" altLang="ko-KR" u="sng" dirty="0" smtClean="0">
              <a:solidFill>
                <a:schemeClr val="bg2">
                  <a:lumMod val="25000"/>
                </a:schemeClr>
              </a:solidFill>
              <a:ea typeface="조선일보명조" panose="02030304000000000000" pitchFamily="18" charset="-127"/>
            </a:endParaRPr>
          </a:p>
          <a:p>
            <a:r>
              <a:rPr lang="en-US" altLang="ko-KR" dirty="0" smtClean="0"/>
              <a:t>    </a:t>
            </a:r>
            <a:r>
              <a:rPr lang="ko-KR" altLang="en-US" b="1" dirty="0" err="1"/>
              <a:t>ㆍ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영상은 학습 및 테스트에 사용함</a:t>
            </a:r>
            <a:endParaRPr lang="en-US" altLang="ko-KR" u="sng" dirty="0" smtClean="0">
              <a:solidFill>
                <a:schemeClr val="bg2">
                  <a:lumMod val="25000"/>
                </a:schemeClr>
              </a:solidFill>
              <a:ea typeface="조선일보명조" panose="02030304000000000000" pitchFamily="18" charset="-127"/>
            </a:endParaRPr>
          </a:p>
          <a:p>
            <a:r>
              <a:rPr lang="ko-KR" altLang="en-US" u="sng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</a:t>
            </a:r>
            <a:endParaRPr lang="en-US" altLang="ko-KR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16" y="3021728"/>
            <a:ext cx="5392694" cy="3416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409" y="3223031"/>
            <a:ext cx="5416511" cy="3013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60319" y="454525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(-&gt;)</a:t>
            </a:r>
          </a:p>
        </p:txBody>
      </p:sp>
    </p:spTree>
    <p:extLst>
      <p:ext uri="{BB962C8B-B14F-4D97-AF65-F5344CB8AC3E}">
        <p14:creationId xmlns:p14="http://schemas.microsoft.com/office/powerpoint/2010/main" val="101964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32492"/>
          <a:stretch/>
        </p:blipFill>
        <p:spPr>
          <a:xfrm>
            <a:off x="906055" y="2467730"/>
            <a:ext cx="7685464" cy="10332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658" y="3691191"/>
            <a:ext cx="4570045" cy="20949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29658" y="6497240"/>
            <a:ext cx="4125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  <a:hlinkClick r:id="rId5"/>
              </a:rPr>
              <a:t>https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  <a:hlinkClick r:id="rId5"/>
              </a:rPr>
              <a:t>://sites.google.com/chromium.org/driver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  <a:hlinkClick r:id="rId5"/>
              </a:rPr>
              <a:t>/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  <a:p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29658" y="6158686"/>
            <a:ext cx="9110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웹 드라이버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: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웹을 자동으로 제어하고 </a:t>
            </a:r>
            <a:r>
              <a:rPr lang="ko-KR" altLang="en-US" sz="1600" dirty="0" err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크롤링도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 할 수 있는 시스템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(Selenium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으로 웹 드라이버를 제어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407" y="867292"/>
            <a:ext cx="10132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Crawling</a:t>
            </a: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프로그램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진행 과정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 smtClean="0">
                <a:ea typeface="조선일보명조" panose="02030304000000000000"/>
              </a:rPr>
              <a:t>    </a:t>
            </a:r>
            <a:r>
              <a:rPr lang="ko-KR" altLang="en-US" b="1" dirty="0" err="1" smtClean="0">
                <a:ea typeface="조선일보명조" panose="02030304000000000000"/>
              </a:rPr>
              <a:t>ㆍ</a:t>
            </a:r>
            <a:r>
              <a:rPr lang="en-US" altLang="ko-KR" dirty="0" smtClean="0">
                <a:ea typeface="조선일보명조" panose="02030304000000000000"/>
              </a:rPr>
              <a:t>Python Selenium / Web Driver</a:t>
            </a:r>
            <a:r>
              <a:rPr lang="ko-KR" altLang="en-US" dirty="0" smtClean="0">
                <a:ea typeface="조선일보명조" panose="02030304000000000000"/>
              </a:rPr>
              <a:t>을 이용한 웹 </a:t>
            </a:r>
            <a:r>
              <a:rPr lang="ko-KR" altLang="en-US" dirty="0" err="1" smtClean="0">
                <a:ea typeface="조선일보명조" panose="02030304000000000000"/>
              </a:rPr>
              <a:t>크롤링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/>
              </a:rPr>
              <a:t> </a:t>
            </a:r>
            <a:endParaRPr lang="en-US" altLang="ko-KR" dirty="0">
              <a:ea typeface="조선일보명조" panose="02030304000000000000"/>
            </a:endParaRPr>
          </a:p>
        </p:txBody>
      </p:sp>
      <p:pic>
        <p:nvPicPr>
          <p:cNvPr id="1026" name="Picture 2" descr="Selenium - 설치 및 실행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0"/>
          <a:stretch/>
        </p:blipFill>
        <p:spPr bwMode="auto">
          <a:xfrm>
            <a:off x="5699703" y="4751671"/>
            <a:ext cx="3085380" cy="12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9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0407" y="867292"/>
            <a:ext cx="10132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Crawling</a:t>
            </a: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크롤링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프로그램 개발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(I)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</a:t>
            </a:r>
            <a:r>
              <a:rPr lang="ko-KR" altLang="en-US" u="sng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</a:t>
            </a:r>
            <a:endParaRPr lang="en-US" altLang="ko-KR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07" y="2343531"/>
            <a:ext cx="3257550" cy="2400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842" y="2343531"/>
            <a:ext cx="3257550" cy="2400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277" y="2343531"/>
            <a:ext cx="3257550" cy="24003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88" y="5050519"/>
            <a:ext cx="8316486" cy="201005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77957" y="3359015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(-&gt;)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36410" y="3359015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(-&gt;)</a:t>
            </a:r>
          </a:p>
        </p:txBody>
      </p:sp>
    </p:spTree>
    <p:extLst>
      <p:ext uri="{BB962C8B-B14F-4D97-AF65-F5344CB8AC3E}">
        <p14:creationId xmlns:p14="http://schemas.microsoft.com/office/powerpoint/2010/main" val="42232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0407" y="867292"/>
            <a:ext cx="10132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Crawling</a:t>
            </a: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크롤링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프로그램 개발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(II)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</a:t>
            </a:r>
            <a:r>
              <a:rPr lang="ko-KR" altLang="en-US" u="sng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</a:t>
            </a:r>
            <a:endParaRPr lang="en-US" altLang="ko-KR" u="sng" dirty="0"/>
          </a:p>
        </p:txBody>
      </p:sp>
      <p:sp>
        <p:nvSpPr>
          <p:cNvPr id="7" name="직사각형 6"/>
          <p:cNvSpPr/>
          <p:nvPr/>
        </p:nvSpPr>
        <p:spPr>
          <a:xfrm>
            <a:off x="645698" y="3473926"/>
            <a:ext cx="587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If)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세단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(Sedan)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만 학습하고 싶어서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SUV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영상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(3,4,6)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을 삭제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915" y="4615161"/>
            <a:ext cx="2695575" cy="1447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07" y="4138911"/>
            <a:ext cx="3257550" cy="24003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149182" y="6239364"/>
            <a:ext cx="950634" cy="29984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29030" y="5154395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(-&gt;)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103148" y="5154395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(-&gt;)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98" y="2240964"/>
            <a:ext cx="8221222" cy="112410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6811" y="4032668"/>
            <a:ext cx="4356421" cy="26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407" y="867292"/>
            <a:ext cx="10132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err="1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Detectron</a:t>
            </a:r>
            <a:endParaRPr lang="en-US" altLang="ko-KR" sz="2800" b="1" spc="300" dirty="0" smtClean="0"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en-US" altLang="ko-KR" sz="2400" dirty="0" err="1" smtClean="0"/>
              <a:t>Detectron</a:t>
            </a:r>
            <a:r>
              <a:rPr lang="en-US" altLang="ko-KR" sz="2400" dirty="0" smtClean="0"/>
              <a:t> Package</a:t>
            </a:r>
            <a:endParaRPr lang="en-US" altLang="ko-KR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2" y="2209191"/>
            <a:ext cx="4664241" cy="20485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2" y="4373655"/>
            <a:ext cx="5928357" cy="13668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01" y="3046290"/>
            <a:ext cx="5596985" cy="189624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794358" y="5371161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(-&gt;)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22342" y="5856395"/>
            <a:ext cx="2162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Pytorch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를 우선 설치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7321676" y="5856395"/>
            <a:ext cx="44967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– pip install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detectron2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en-US" altLang="ko-KR" dirty="0" err="1" smtClean="0">
                <a:solidFill>
                  <a:srgbClr val="FF0000"/>
                </a:solidFill>
              </a:rPr>
              <a:t>Detectron</a:t>
            </a:r>
            <a:r>
              <a:rPr lang="en-US" altLang="ko-KR" dirty="0" smtClean="0">
                <a:solidFill>
                  <a:srgbClr val="FF0000"/>
                </a:solidFill>
              </a:rPr>
              <a:t> Library import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01" y="5085411"/>
            <a:ext cx="52673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67" y="7009642"/>
            <a:ext cx="1432322" cy="4026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20407" y="644858"/>
            <a:ext cx="2894274" cy="50086"/>
          </a:xfrm>
          <a:prstGeom prst="rect">
            <a:avLst/>
          </a:prstGeom>
          <a:solidFill>
            <a:srgbClr val="0D2E8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39" tIns="50419" rIns="100839" bIns="50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85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407" y="867292"/>
            <a:ext cx="10132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 err="1" smtClean="0"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Detectron</a:t>
            </a:r>
            <a:endParaRPr lang="en-US" altLang="ko-KR" sz="2800" b="1" spc="300" dirty="0" smtClean="0"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  <a:p>
            <a:endParaRPr lang="en-US" altLang="ko-KR" b="1" dirty="0" smtClean="0"/>
          </a:p>
          <a:p>
            <a:r>
              <a:rPr lang="ko-KR" altLang="en-US" sz="2400" dirty="0" err="1" smtClean="0"/>
              <a:t>ㆍ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VOTT CSV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파일 제작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000" dirty="0"/>
          </a:p>
          <a:p>
            <a:r>
              <a:rPr lang="ko-KR" altLang="en-US" dirty="0"/>
              <a:t>    </a:t>
            </a:r>
            <a:r>
              <a:rPr lang="ko-KR" altLang="en-US" b="1" dirty="0" err="1" smtClean="0"/>
              <a:t>ㆍ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학습에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필요한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라벨링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작업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(VOTT)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-&gt; CSV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ea typeface="조선일보명조" panose="02030304000000000000" pitchFamily="18" charset="-127"/>
              </a:rPr>
              <a:t>로 저장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24761"/>
          <a:stretch/>
        </p:blipFill>
        <p:spPr>
          <a:xfrm>
            <a:off x="6968150" y="2726666"/>
            <a:ext cx="4805374" cy="29426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51" y="2726666"/>
            <a:ext cx="5432520" cy="29426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5951" y="5928216"/>
            <a:ext cx="79549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크롤링한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100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개의 이미지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라벨링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(-&gt;) VOTT CSV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로 저장</a:t>
            </a:r>
            <a:endParaRPr lang="en-US" altLang="ko-KR" dirty="0"/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행마다  </a:t>
            </a:r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[ Image File </a:t>
            </a:r>
            <a:r>
              <a:rPr lang="ko-KR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, Bounding Box</a:t>
            </a:r>
            <a:r>
              <a:rPr lang="ko-KR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의 </a:t>
            </a:r>
            <a:r>
              <a:rPr lang="en-US" altLang="ko-KR" dirty="0" err="1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xmin,ymin,xmax,ymax,label</a:t>
            </a:r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 ]</a:t>
            </a:r>
            <a:r>
              <a:rPr lang="ko-KR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이 저장됨</a:t>
            </a:r>
            <a:endParaRPr lang="en-US" altLang="ko-KR" dirty="0" smtClean="0">
              <a:solidFill>
                <a:srgbClr val="FF0000"/>
              </a:solidFill>
              <a:latin typeface="Calibri" panose="020F0502020204030204" pitchFamily="34" charset="0"/>
              <a:ea typeface="조선일보명조" panose="02030304000000000000"/>
              <a:cs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3265" y="4013307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조선일보명조" panose="02030304000000000000"/>
                <a:cs typeface="Calibri" panose="020F0502020204030204" pitchFamily="34" charset="0"/>
              </a:rPr>
              <a:t>(-&gt;)</a:t>
            </a:r>
          </a:p>
        </p:txBody>
      </p:sp>
    </p:spTree>
    <p:extLst>
      <p:ext uri="{BB962C8B-B14F-4D97-AF65-F5344CB8AC3E}">
        <p14:creationId xmlns:p14="http://schemas.microsoft.com/office/powerpoint/2010/main" val="3870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K_SHA_ppt_design" id="{35DECB70-B79A-477F-9CE3-51383082747F}" vid="{E4F8230B-F424-48CD-86BD-710EDE5FCC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CUK_SHA_ppt_design</Template>
  <TotalTime>1542</TotalTime>
  <Words>411</Words>
  <Application>Microsoft Office PowerPoint</Application>
  <PresentationFormat>사용자 지정</PresentationFormat>
  <Paragraphs>150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Noto Sans KR</vt:lpstr>
      <vt:lpstr>맑은 고딕</vt:lpstr>
      <vt:lpstr>조선일보명조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SungHyun Ahn</dc:creator>
  <cp:lastModifiedBy>SungHyun Ahn</cp:lastModifiedBy>
  <cp:revision>100</cp:revision>
  <dcterms:created xsi:type="dcterms:W3CDTF">2021-09-26T02:36:25Z</dcterms:created>
  <dcterms:modified xsi:type="dcterms:W3CDTF">2021-12-30T19:54:06Z</dcterms:modified>
</cp:coreProperties>
</file>