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67" r:id="rId6"/>
    <p:sldId id="258" r:id="rId7"/>
    <p:sldId id="260" r:id="rId8"/>
    <p:sldId id="270" r:id="rId9"/>
    <p:sldId id="262" r:id="rId10"/>
    <p:sldId id="261" r:id="rId11"/>
    <p:sldId id="263" r:id="rId12"/>
    <p:sldId id="264" r:id="rId13"/>
    <p:sldId id="265" r:id="rId14"/>
    <p:sldId id="266" r:id="rId15"/>
    <p:sldId id="268" r:id="rId16"/>
    <p:sldId id="271" r:id="rId17"/>
    <p:sldId id="273"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Sadki" initials="MS" lastIdx="1" clrIdx="0">
    <p:extLst>
      <p:ext uri="{19B8F6BF-5375-455C-9EA6-DF929625EA0E}">
        <p15:presenceInfo xmlns:p15="http://schemas.microsoft.com/office/powerpoint/2012/main" userId="aa20543fac8217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A2C4-6D47-422B-B39F-8A09059A7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BD1E7BA-D388-4813-A0BD-9F12A6117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84B2AB-6626-4FE0-9ACE-91A9EB962917}"/>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5" name="Footer Placeholder 4">
            <a:extLst>
              <a:ext uri="{FF2B5EF4-FFF2-40B4-BE49-F238E27FC236}">
                <a16:creationId xmlns:a16="http://schemas.microsoft.com/office/drawing/2014/main" id="{0F06F6F6-7E5E-4F6D-9BC3-889AEBED3C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14A344-6EA4-4631-A184-BB9DD12D4AD4}"/>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26364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062F-EC91-47E7-AA6F-60D008AA3E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CE2174-F98D-4403-AC1D-B1E343707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12EFE1-B877-4ED0-8D93-47CD02FD4115}"/>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5" name="Footer Placeholder 4">
            <a:extLst>
              <a:ext uri="{FF2B5EF4-FFF2-40B4-BE49-F238E27FC236}">
                <a16:creationId xmlns:a16="http://schemas.microsoft.com/office/drawing/2014/main" id="{4365E03B-B907-4F06-BB3D-5ACCE8DD90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EE6E9-1A6E-4196-9B5C-8E06F5BF17E0}"/>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333680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E4A7A-D458-4D5C-ABE2-E26B870D23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8AD12C-A5C5-4037-B259-28013F662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3F7582-F9A1-4047-ACF2-AC71BED91016}"/>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5" name="Footer Placeholder 4">
            <a:extLst>
              <a:ext uri="{FF2B5EF4-FFF2-40B4-BE49-F238E27FC236}">
                <a16:creationId xmlns:a16="http://schemas.microsoft.com/office/drawing/2014/main" id="{C20DAEDE-7BFB-435B-BD13-D3E50EC9F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E72099-960E-4D68-BAFC-FD396A0BC106}"/>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384096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06C6-E8D0-4599-A752-5FC5840DA4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6F7988-17B9-4100-81FF-3FA85B954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3252BA-D184-4C30-A643-BDA0F75A3F72}"/>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5" name="Footer Placeholder 4">
            <a:extLst>
              <a:ext uri="{FF2B5EF4-FFF2-40B4-BE49-F238E27FC236}">
                <a16:creationId xmlns:a16="http://schemas.microsoft.com/office/drawing/2014/main" id="{E6C896F0-7373-45FA-926B-4D5786E5FB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152E36-92D6-4483-B5DB-D2648166D520}"/>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192241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FD43-1DA8-4C76-89AA-41C7B406E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B03530-C52C-4327-8EAA-2B763D17D4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384FB-6C39-424D-83E8-BC32D31C75F1}"/>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5" name="Footer Placeholder 4">
            <a:extLst>
              <a:ext uri="{FF2B5EF4-FFF2-40B4-BE49-F238E27FC236}">
                <a16:creationId xmlns:a16="http://schemas.microsoft.com/office/drawing/2014/main" id="{3962A868-C77A-4BF9-A605-9CF6C1C841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1CF838-2468-48C1-8F9F-E06B94AF43EB}"/>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401625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8BF5-4974-4B5C-B10E-960D5ED345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1BB9A4-4AF1-4D7F-8B6A-5530AB355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FC27F4-CF30-40F8-AA34-F6B1B23558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B92C36E-5131-4C0F-A279-D8B9B1F3061F}"/>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6" name="Footer Placeholder 5">
            <a:extLst>
              <a:ext uri="{FF2B5EF4-FFF2-40B4-BE49-F238E27FC236}">
                <a16:creationId xmlns:a16="http://schemas.microsoft.com/office/drawing/2014/main" id="{EF376373-D197-49ED-A584-08F3B70175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C96569-9C6D-4C06-9C12-DFF42031427E}"/>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5796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644B-473C-4A06-8A37-D1FA54CAD80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627C92-26CB-4FFC-B873-6AA4E8EE0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00DC2-2A3B-4BF6-BF98-D3CD9FAC7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21D48D0-2116-4689-87B9-B1B393F74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BF54B-9D32-45CE-B5FB-D3D65B5977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6E71C21-91A3-4B25-9E7D-8156AC3133B2}"/>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8" name="Footer Placeholder 7">
            <a:extLst>
              <a:ext uri="{FF2B5EF4-FFF2-40B4-BE49-F238E27FC236}">
                <a16:creationId xmlns:a16="http://schemas.microsoft.com/office/drawing/2014/main" id="{9186CD19-EA91-4804-8D33-D1C49CAC66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79F5B-2A19-41A4-BAB4-D056BF06E101}"/>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191993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1877-EFF6-4919-BD85-5595D31C52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A987DB-9594-458B-9D8A-95EE4F9F1EB9}"/>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4" name="Footer Placeholder 3">
            <a:extLst>
              <a:ext uri="{FF2B5EF4-FFF2-40B4-BE49-F238E27FC236}">
                <a16:creationId xmlns:a16="http://schemas.microsoft.com/office/drawing/2014/main" id="{DE4D496E-F709-4EE2-883E-DEB90BCC0F9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EED1CC-2B3A-43D4-91BB-BAFCED697D28}"/>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167057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8E003-4F4B-409E-9A54-3A03CDEE2634}"/>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3" name="Footer Placeholder 2">
            <a:extLst>
              <a:ext uri="{FF2B5EF4-FFF2-40B4-BE49-F238E27FC236}">
                <a16:creationId xmlns:a16="http://schemas.microsoft.com/office/drawing/2014/main" id="{C82A6817-9E65-42D9-A235-5312082802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2C031F0-BF62-428B-90EF-1215B091EF0B}"/>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365995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2F7-50BB-4AA0-A03A-2C072F0EF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F08F24-6053-45DB-A5DE-F0E211D17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451357-5026-41AC-AE0F-F5AEF27F9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9DC3E-7130-4ACB-98C6-8C76588E72B9}"/>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6" name="Footer Placeholder 5">
            <a:extLst>
              <a:ext uri="{FF2B5EF4-FFF2-40B4-BE49-F238E27FC236}">
                <a16:creationId xmlns:a16="http://schemas.microsoft.com/office/drawing/2014/main" id="{967E311E-018B-486D-A22C-176111162C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75CE32-F462-4C05-914F-85DBFADFFD66}"/>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172019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7283-884F-410F-9F69-D301068E5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34186D-B481-42BA-9925-596285662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FB3D2B-EC5F-4D3B-B3D5-1DA71F453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45876-5364-43A6-A99E-B1C012B421D9}"/>
              </a:ext>
            </a:extLst>
          </p:cNvPr>
          <p:cNvSpPr>
            <a:spLocks noGrp="1"/>
          </p:cNvSpPr>
          <p:nvPr>
            <p:ph type="dt" sz="half" idx="10"/>
          </p:nvPr>
        </p:nvSpPr>
        <p:spPr/>
        <p:txBody>
          <a:bodyPr/>
          <a:lstStyle/>
          <a:p>
            <a:fld id="{A7378BA3-02F3-441E-95D6-015C72A2265F}" type="datetimeFigureOut">
              <a:rPr lang="en-GB" smtClean="0"/>
              <a:t>29/05/2025</a:t>
            </a:fld>
            <a:endParaRPr lang="en-GB"/>
          </a:p>
        </p:txBody>
      </p:sp>
      <p:sp>
        <p:nvSpPr>
          <p:cNvPr id="6" name="Footer Placeholder 5">
            <a:extLst>
              <a:ext uri="{FF2B5EF4-FFF2-40B4-BE49-F238E27FC236}">
                <a16:creationId xmlns:a16="http://schemas.microsoft.com/office/drawing/2014/main" id="{81A55675-B406-446F-BBDB-1A97D1E856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A5F50F-9A69-4470-A1CF-FAA674680108}"/>
              </a:ext>
            </a:extLst>
          </p:cNvPr>
          <p:cNvSpPr>
            <a:spLocks noGrp="1"/>
          </p:cNvSpPr>
          <p:nvPr>
            <p:ph type="sldNum" sz="quarter" idx="12"/>
          </p:nvPr>
        </p:nvSpPr>
        <p:spPr/>
        <p:txBody>
          <a:bodyPr/>
          <a:lstStyle/>
          <a:p>
            <a:fld id="{8157A97B-60C4-4EA1-B759-3EC32CF4E234}" type="slidenum">
              <a:rPr lang="en-GB" smtClean="0"/>
              <a:t>‹#›</a:t>
            </a:fld>
            <a:endParaRPr lang="en-GB"/>
          </a:p>
        </p:txBody>
      </p:sp>
    </p:spTree>
    <p:extLst>
      <p:ext uri="{BB962C8B-B14F-4D97-AF65-F5344CB8AC3E}">
        <p14:creationId xmlns:p14="http://schemas.microsoft.com/office/powerpoint/2010/main" val="312882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BD7485-416C-4CC7-81FC-8FE43C7A7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D65A29E-1A85-4BE9-B25D-B05783C9E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DA4114-01D6-4424-960D-4361A004B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378BA3-02F3-441E-95D6-015C72A2265F}" type="datetimeFigureOut">
              <a:rPr lang="en-GB" smtClean="0"/>
              <a:t>29/05/2025</a:t>
            </a:fld>
            <a:endParaRPr lang="en-GB"/>
          </a:p>
        </p:txBody>
      </p:sp>
      <p:sp>
        <p:nvSpPr>
          <p:cNvPr id="5" name="Footer Placeholder 4">
            <a:extLst>
              <a:ext uri="{FF2B5EF4-FFF2-40B4-BE49-F238E27FC236}">
                <a16:creationId xmlns:a16="http://schemas.microsoft.com/office/drawing/2014/main" id="{3755FFB9-3711-4C1C-AC9D-C4830E99F1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60317AF-8C17-407C-A4C1-5D8EB7706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7A97B-60C4-4EA1-B759-3EC32CF4E234}" type="slidenum">
              <a:rPr lang="en-GB" smtClean="0"/>
              <a:t>‹#›</a:t>
            </a:fld>
            <a:endParaRPr lang="en-GB"/>
          </a:p>
        </p:txBody>
      </p:sp>
    </p:spTree>
    <p:extLst>
      <p:ext uri="{BB962C8B-B14F-4D97-AF65-F5344CB8AC3E}">
        <p14:creationId xmlns:p14="http://schemas.microsoft.com/office/powerpoint/2010/main" val="1807205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F8E8-2134-4A96-92A8-5647EBEE0E79}"/>
              </a:ext>
            </a:extLst>
          </p:cNvPr>
          <p:cNvSpPr>
            <a:spLocks noGrp="1"/>
          </p:cNvSpPr>
          <p:nvPr>
            <p:ph type="ctrTitle"/>
          </p:nvPr>
        </p:nvSpPr>
        <p:spPr>
          <a:xfrm>
            <a:off x="594804" y="2867487"/>
            <a:ext cx="11056398" cy="660231"/>
          </a:xfrm>
        </p:spPr>
        <p:txBody>
          <a:bodyPr>
            <a:normAutofit/>
          </a:bodyPr>
          <a:lstStyle/>
          <a:p>
            <a:r>
              <a:rPr lang="fr-FR" sz="3600" b="1" dirty="0">
                <a:latin typeface="Candara" panose="020E0502030303020204" pitchFamily="34" charset="0"/>
              </a:rPr>
              <a:t>Système d’encryptions des messages entre militaires </a:t>
            </a:r>
            <a:endParaRPr lang="en-GB" sz="3600" b="1" dirty="0">
              <a:latin typeface="Candara" panose="020E0502030303020204" pitchFamily="34" charset="0"/>
            </a:endParaRPr>
          </a:p>
        </p:txBody>
      </p:sp>
      <p:sp>
        <p:nvSpPr>
          <p:cNvPr id="3" name="Subtitle 2">
            <a:extLst>
              <a:ext uri="{FF2B5EF4-FFF2-40B4-BE49-F238E27FC236}">
                <a16:creationId xmlns:a16="http://schemas.microsoft.com/office/drawing/2014/main" id="{82E44C1D-3F91-4AB1-A150-22513B937ECB}"/>
              </a:ext>
            </a:extLst>
          </p:cNvPr>
          <p:cNvSpPr>
            <a:spLocks noGrp="1"/>
          </p:cNvSpPr>
          <p:nvPr>
            <p:ph type="subTitle" idx="1"/>
          </p:nvPr>
        </p:nvSpPr>
        <p:spPr>
          <a:xfrm>
            <a:off x="4769526" y="4091572"/>
            <a:ext cx="2652946" cy="434762"/>
          </a:xfrm>
        </p:spPr>
        <p:txBody>
          <a:bodyPr>
            <a:normAutofit fontScale="92500" lnSpcReduction="20000"/>
          </a:bodyPr>
          <a:lstStyle/>
          <a:p>
            <a:r>
              <a:rPr lang="en-US" sz="3200" b="1" dirty="0">
                <a:latin typeface="Candara" panose="020E0502030303020204" pitchFamily="34" charset="0"/>
              </a:rPr>
              <a:t>Java </a:t>
            </a:r>
            <a:r>
              <a:rPr lang="fr-BE" sz="3200" b="1" dirty="0">
                <a:latin typeface="Candara" panose="020E0502030303020204" pitchFamily="34" charset="0"/>
              </a:rPr>
              <a:t>Avancée</a:t>
            </a:r>
          </a:p>
        </p:txBody>
      </p:sp>
      <p:cxnSp>
        <p:nvCxnSpPr>
          <p:cNvPr id="5" name="Straight Connector 4">
            <a:extLst>
              <a:ext uri="{FF2B5EF4-FFF2-40B4-BE49-F238E27FC236}">
                <a16:creationId xmlns:a16="http://schemas.microsoft.com/office/drawing/2014/main" id="{FE9D9935-FC22-47DC-89F8-DBFFCF41B49A}"/>
              </a:ext>
            </a:extLst>
          </p:cNvPr>
          <p:cNvCxnSpPr/>
          <p:nvPr/>
        </p:nvCxnSpPr>
        <p:spPr>
          <a:xfrm flipH="1">
            <a:off x="1523999" y="3785170"/>
            <a:ext cx="9428086"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B4BEA7E-F40A-4C91-8A6D-A4AF6F1E9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795" y="542260"/>
            <a:ext cx="3796408" cy="1419946"/>
          </a:xfrm>
          <a:prstGeom prst="rect">
            <a:avLst/>
          </a:prstGeom>
        </p:spPr>
      </p:pic>
      <p:sp>
        <p:nvSpPr>
          <p:cNvPr id="10" name="Subtitle 2">
            <a:extLst>
              <a:ext uri="{FF2B5EF4-FFF2-40B4-BE49-F238E27FC236}">
                <a16:creationId xmlns:a16="http://schemas.microsoft.com/office/drawing/2014/main" id="{179C2D22-925E-4589-A663-ABC9F66B3915}"/>
              </a:ext>
            </a:extLst>
          </p:cNvPr>
          <p:cNvSpPr txBox="1">
            <a:spLocks/>
          </p:cNvSpPr>
          <p:nvPr/>
        </p:nvSpPr>
        <p:spPr>
          <a:xfrm>
            <a:off x="3665182" y="6105057"/>
            <a:ext cx="4915641" cy="4213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Candara" panose="020E0502030303020204" pitchFamily="34" charset="0"/>
              </a:rPr>
              <a:t>Pr. Hajjamy Oussama</a:t>
            </a:r>
          </a:p>
          <a:p>
            <a:endParaRPr lang="en-US" sz="2000" dirty="0">
              <a:latin typeface="Candara" panose="020E0502030303020204" pitchFamily="34" charset="0"/>
            </a:endParaRPr>
          </a:p>
        </p:txBody>
      </p:sp>
      <p:sp>
        <p:nvSpPr>
          <p:cNvPr id="11" name="Subtitle 2">
            <a:extLst>
              <a:ext uri="{FF2B5EF4-FFF2-40B4-BE49-F238E27FC236}">
                <a16:creationId xmlns:a16="http://schemas.microsoft.com/office/drawing/2014/main" id="{6D4DBC6C-7B32-4CFB-AD64-2ECF96360B96}"/>
              </a:ext>
            </a:extLst>
          </p:cNvPr>
          <p:cNvSpPr txBox="1">
            <a:spLocks/>
          </p:cNvSpPr>
          <p:nvPr/>
        </p:nvSpPr>
        <p:spPr>
          <a:xfrm>
            <a:off x="3638178" y="5105012"/>
            <a:ext cx="4915641" cy="4213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BE" sz="2000" b="1" dirty="0">
                <a:latin typeface="Candara" panose="020E0502030303020204" pitchFamily="34" charset="0"/>
              </a:rPr>
              <a:t>Présenté</a:t>
            </a:r>
            <a:r>
              <a:rPr lang="en-US" sz="2000" b="1" dirty="0">
                <a:latin typeface="Candara" panose="020E0502030303020204" pitchFamily="34" charset="0"/>
              </a:rPr>
              <a:t> par: Mohamed Sadki </a:t>
            </a:r>
          </a:p>
          <a:p>
            <a:endParaRPr lang="en-US" sz="2000" dirty="0">
              <a:latin typeface="Candara" panose="020E0502030303020204" pitchFamily="34" charset="0"/>
            </a:endParaRPr>
          </a:p>
        </p:txBody>
      </p:sp>
    </p:spTree>
    <p:extLst>
      <p:ext uri="{BB962C8B-B14F-4D97-AF65-F5344CB8AC3E}">
        <p14:creationId xmlns:p14="http://schemas.microsoft.com/office/powerpoint/2010/main" val="208416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7" name="Picture 6">
            <a:extLst>
              <a:ext uri="{FF2B5EF4-FFF2-40B4-BE49-F238E27FC236}">
                <a16:creationId xmlns:a16="http://schemas.microsoft.com/office/drawing/2014/main" id="{3AAD0E8A-174F-4C4D-83C6-357A150A7605}"/>
              </a:ext>
            </a:extLst>
          </p:cNvPr>
          <p:cNvPicPr>
            <a:picLocks noChangeAspect="1"/>
          </p:cNvPicPr>
          <p:nvPr/>
        </p:nvPicPr>
        <p:blipFill>
          <a:blip r:embed="rId2"/>
          <a:stretch>
            <a:fillRect/>
          </a:stretch>
        </p:blipFill>
        <p:spPr>
          <a:xfrm>
            <a:off x="838200" y="1333688"/>
            <a:ext cx="9998306" cy="5159187"/>
          </a:xfrm>
          <a:prstGeom prst="rect">
            <a:avLst/>
          </a:prstGeom>
        </p:spPr>
      </p:pic>
    </p:spTree>
    <p:extLst>
      <p:ext uri="{BB962C8B-B14F-4D97-AF65-F5344CB8AC3E}">
        <p14:creationId xmlns:p14="http://schemas.microsoft.com/office/powerpoint/2010/main" val="346854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5" name="Picture 4">
            <a:extLst>
              <a:ext uri="{FF2B5EF4-FFF2-40B4-BE49-F238E27FC236}">
                <a16:creationId xmlns:a16="http://schemas.microsoft.com/office/drawing/2014/main" id="{C9D17366-01F9-4A0F-A17A-DEBA9CBC64FC}"/>
              </a:ext>
            </a:extLst>
          </p:cNvPr>
          <p:cNvPicPr>
            <a:picLocks noChangeAspect="1"/>
          </p:cNvPicPr>
          <p:nvPr/>
        </p:nvPicPr>
        <p:blipFill>
          <a:blip r:embed="rId2"/>
          <a:stretch>
            <a:fillRect/>
          </a:stretch>
        </p:blipFill>
        <p:spPr>
          <a:xfrm>
            <a:off x="2136034" y="1284535"/>
            <a:ext cx="7919931" cy="4819362"/>
          </a:xfrm>
          <a:prstGeom prst="rect">
            <a:avLst/>
          </a:prstGeom>
        </p:spPr>
      </p:pic>
    </p:spTree>
    <p:extLst>
      <p:ext uri="{BB962C8B-B14F-4D97-AF65-F5344CB8AC3E}">
        <p14:creationId xmlns:p14="http://schemas.microsoft.com/office/powerpoint/2010/main" val="193877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5" name="Picture 4">
            <a:extLst>
              <a:ext uri="{FF2B5EF4-FFF2-40B4-BE49-F238E27FC236}">
                <a16:creationId xmlns:a16="http://schemas.microsoft.com/office/drawing/2014/main" id="{394D0EB5-6129-463D-AEEA-277FF0888A2E}"/>
              </a:ext>
            </a:extLst>
          </p:cNvPr>
          <p:cNvPicPr>
            <a:picLocks noChangeAspect="1"/>
          </p:cNvPicPr>
          <p:nvPr/>
        </p:nvPicPr>
        <p:blipFill>
          <a:blip r:embed="rId2"/>
          <a:stretch>
            <a:fillRect/>
          </a:stretch>
        </p:blipFill>
        <p:spPr>
          <a:xfrm>
            <a:off x="1338232" y="1690688"/>
            <a:ext cx="9515536" cy="4248473"/>
          </a:xfrm>
          <a:prstGeom prst="rect">
            <a:avLst/>
          </a:prstGeom>
        </p:spPr>
      </p:pic>
    </p:spTree>
    <p:extLst>
      <p:ext uri="{BB962C8B-B14F-4D97-AF65-F5344CB8AC3E}">
        <p14:creationId xmlns:p14="http://schemas.microsoft.com/office/powerpoint/2010/main" val="268604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7" name="Picture 6">
            <a:extLst>
              <a:ext uri="{FF2B5EF4-FFF2-40B4-BE49-F238E27FC236}">
                <a16:creationId xmlns:a16="http://schemas.microsoft.com/office/drawing/2014/main" id="{D98551B6-7278-47A9-A32C-A325A31D84E0}"/>
              </a:ext>
            </a:extLst>
          </p:cNvPr>
          <p:cNvPicPr>
            <a:picLocks noChangeAspect="1"/>
          </p:cNvPicPr>
          <p:nvPr/>
        </p:nvPicPr>
        <p:blipFill>
          <a:blip r:embed="rId2"/>
          <a:stretch>
            <a:fillRect/>
          </a:stretch>
        </p:blipFill>
        <p:spPr>
          <a:xfrm>
            <a:off x="1202870" y="1540096"/>
            <a:ext cx="9786259" cy="4532230"/>
          </a:xfrm>
          <a:prstGeom prst="rect">
            <a:avLst/>
          </a:prstGeom>
        </p:spPr>
      </p:pic>
    </p:spTree>
    <p:extLst>
      <p:ext uri="{BB962C8B-B14F-4D97-AF65-F5344CB8AC3E}">
        <p14:creationId xmlns:p14="http://schemas.microsoft.com/office/powerpoint/2010/main" val="283055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3AFD-CC44-4D78-9CD9-0F12E319E1AE}"/>
              </a:ext>
            </a:extLst>
          </p:cNvPr>
          <p:cNvSpPr>
            <a:spLocks noGrp="1"/>
          </p:cNvSpPr>
          <p:nvPr>
            <p:ph type="title"/>
          </p:nvPr>
        </p:nvSpPr>
        <p:spPr/>
        <p:txBody>
          <a:bodyPr/>
          <a:lstStyle/>
          <a:p>
            <a:r>
              <a:rPr lang="en-GB" b="1" dirty="0">
                <a:latin typeface="Candara" panose="020E0502030303020204" pitchFamily="34" charset="0"/>
              </a:rPr>
              <a:t>Aperçu:</a:t>
            </a:r>
          </a:p>
        </p:txBody>
      </p:sp>
      <p:pic>
        <p:nvPicPr>
          <p:cNvPr id="7" name="Picture 6">
            <a:extLst>
              <a:ext uri="{FF2B5EF4-FFF2-40B4-BE49-F238E27FC236}">
                <a16:creationId xmlns:a16="http://schemas.microsoft.com/office/drawing/2014/main" id="{7B29662A-8515-4991-8A34-E2314B06E5DC}"/>
              </a:ext>
            </a:extLst>
          </p:cNvPr>
          <p:cNvPicPr>
            <a:picLocks noChangeAspect="1"/>
          </p:cNvPicPr>
          <p:nvPr/>
        </p:nvPicPr>
        <p:blipFill rotWithShape="1">
          <a:blip r:embed="rId2"/>
          <a:srcRect l="687" t="2466"/>
          <a:stretch/>
        </p:blipFill>
        <p:spPr>
          <a:xfrm>
            <a:off x="4007141" y="1500326"/>
            <a:ext cx="4177718" cy="4667790"/>
          </a:xfrm>
          <a:prstGeom prst="rect">
            <a:avLst/>
          </a:prstGeom>
        </p:spPr>
      </p:pic>
      <p:cxnSp>
        <p:nvCxnSpPr>
          <p:cNvPr id="6" name="Connector: Curved 5">
            <a:extLst>
              <a:ext uri="{FF2B5EF4-FFF2-40B4-BE49-F238E27FC236}">
                <a16:creationId xmlns:a16="http://schemas.microsoft.com/office/drawing/2014/main" id="{5AB324C1-AB0C-4C7D-BFB5-F950F47AEDC0}"/>
              </a:ext>
            </a:extLst>
          </p:cNvPr>
          <p:cNvCxnSpPr>
            <a:cxnSpLocks/>
          </p:cNvCxnSpPr>
          <p:nvPr/>
        </p:nvCxnSpPr>
        <p:spPr>
          <a:xfrm rot="10800000">
            <a:off x="8184862" y="4403324"/>
            <a:ext cx="1225469" cy="541538"/>
          </a:xfrm>
          <a:prstGeom prst="curvedConnector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C220CC-02BD-4F8F-B3DB-59AF27165573}"/>
              </a:ext>
            </a:extLst>
          </p:cNvPr>
          <p:cNvSpPr txBox="1"/>
          <p:nvPr/>
        </p:nvSpPr>
        <p:spPr>
          <a:xfrm>
            <a:off x="9410330" y="4554245"/>
            <a:ext cx="1819921" cy="646331"/>
          </a:xfrm>
          <a:prstGeom prst="rect">
            <a:avLst/>
          </a:prstGeom>
          <a:noFill/>
        </p:spPr>
        <p:txBody>
          <a:bodyPr wrap="square" rtlCol="0">
            <a:spAutoFit/>
          </a:bodyPr>
          <a:lstStyle/>
          <a:p>
            <a:r>
              <a:rPr lang="fr-BE" dirty="0">
                <a:latin typeface="Candara" panose="020E0502030303020204" pitchFamily="34" charset="0"/>
              </a:rPr>
              <a:t>Authentification </a:t>
            </a:r>
          </a:p>
          <a:p>
            <a:r>
              <a:rPr lang="fr-BE" b="1" i="1" dirty="0">
                <a:latin typeface="Candara" panose="020E0502030303020204" pitchFamily="34" charset="0"/>
              </a:rPr>
              <a:t>   Spring Security</a:t>
            </a:r>
          </a:p>
        </p:txBody>
      </p:sp>
    </p:spTree>
    <p:extLst>
      <p:ext uri="{BB962C8B-B14F-4D97-AF65-F5344CB8AC3E}">
        <p14:creationId xmlns:p14="http://schemas.microsoft.com/office/powerpoint/2010/main" val="58333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3AFD-CC44-4D78-9CD9-0F12E319E1AE}"/>
              </a:ext>
            </a:extLst>
          </p:cNvPr>
          <p:cNvSpPr>
            <a:spLocks noGrp="1"/>
          </p:cNvSpPr>
          <p:nvPr>
            <p:ph type="title"/>
          </p:nvPr>
        </p:nvSpPr>
        <p:spPr/>
        <p:txBody>
          <a:bodyPr/>
          <a:lstStyle/>
          <a:p>
            <a:r>
              <a:rPr lang="en-GB" b="1" dirty="0">
                <a:latin typeface="Candara" panose="020E0502030303020204" pitchFamily="34" charset="0"/>
              </a:rPr>
              <a:t>Aperçu:</a:t>
            </a:r>
          </a:p>
        </p:txBody>
      </p:sp>
      <p:pic>
        <p:nvPicPr>
          <p:cNvPr id="7" name="Picture 6">
            <a:extLst>
              <a:ext uri="{FF2B5EF4-FFF2-40B4-BE49-F238E27FC236}">
                <a16:creationId xmlns:a16="http://schemas.microsoft.com/office/drawing/2014/main" id="{3A49CD5E-7445-4CA2-BF24-72229C00468C}"/>
              </a:ext>
            </a:extLst>
          </p:cNvPr>
          <p:cNvPicPr>
            <a:picLocks noChangeAspect="1"/>
          </p:cNvPicPr>
          <p:nvPr/>
        </p:nvPicPr>
        <p:blipFill rotWithShape="1">
          <a:blip r:embed="rId2"/>
          <a:srcRect t="2211"/>
          <a:stretch/>
        </p:blipFill>
        <p:spPr>
          <a:xfrm>
            <a:off x="1212335" y="1690688"/>
            <a:ext cx="9767330" cy="4398732"/>
          </a:xfrm>
          <a:prstGeom prst="rect">
            <a:avLst/>
          </a:prstGeom>
        </p:spPr>
      </p:pic>
      <p:cxnSp>
        <p:nvCxnSpPr>
          <p:cNvPr id="8" name="Connector: Curved 7">
            <a:extLst>
              <a:ext uri="{FF2B5EF4-FFF2-40B4-BE49-F238E27FC236}">
                <a16:creationId xmlns:a16="http://schemas.microsoft.com/office/drawing/2014/main" id="{17FDCA4C-669C-427B-9A22-11A5B81FF17A}"/>
              </a:ext>
            </a:extLst>
          </p:cNvPr>
          <p:cNvCxnSpPr>
            <a:cxnSpLocks/>
          </p:cNvCxnSpPr>
          <p:nvPr/>
        </p:nvCxnSpPr>
        <p:spPr>
          <a:xfrm rot="10800000" flipV="1">
            <a:off x="7688062" y="1242666"/>
            <a:ext cx="593532" cy="448022"/>
          </a:xfrm>
          <a:prstGeom prst="curvedConnector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313B195-D4FF-46F3-B61B-3405008364D7}"/>
              </a:ext>
            </a:extLst>
          </p:cNvPr>
          <p:cNvSpPr txBox="1"/>
          <p:nvPr/>
        </p:nvSpPr>
        <p:spPr>
          <a:xfrm>
            <a:off x="8281594" y="919500"/>
            <a:ext cx="1651246" cy="646331"/>
          </a:xfrm>
          <a:prstGeom prst="rect">
            <a:avLst/>
          </a:prstGeom>
          <a:noFill/>
        </p:spPr>
        <p:txBody>
          <a:bodyPr wrap="square" rtlCol="0">
            <a:spAutoFit/>
          </a:bodyPr>
          <a:lstStyle/>
          <a:p>
            <a:r>
              <a:rPr lang="fr-BE" dirty="0">
                <a:latin typeface="Candara" panose="020E0502030303020204" pitchFamily="34" charset="0"/>
              </a:rPr>
              <a:t>    Interface  </a:t>
            </a:r>
          </a:p>
          <a:p>
            <a:r>
              <a:rPr lang="fr-BE" b="1" dirty="0">
                <a:latin typeface="Candara" panose="020E0502030303020204" pitchFamily="34" charset="0"/>
              </a:rPr>
              <a:t>Conversation</a:t>
            </a:r>
          </a:p>
        </p:txBody>
      </p:sp>
    </p:spTree>
    <p:extLst>
      <p:ext uri="{BB962C8B-B14F-4D97-AF65-F5344CB8AC3E}">
        <p14:creationId xmlns:p14="http://schemas.microsoft.com/office/powerpoint/2010/main" val="169713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6030E8-9EF0-4F52-A63A-B39D04154FC0}"/>
              </a:ext>
            </a:extLst>
          </p:cNvPr>
          <p:cNvPicPr>
            <a:picLocks noChangeAspect="1"/>
          </p:cNvPicPr>
          <p:nvPr/>
        </p:nvPicPr>
        <p:blipFill>
          <a:blip r:embed="rId2"/>
          <a:stretch>
            <a:fillRect/>
          </a:stretch>
        </p:blipFill>
        <p:spPr>
          <a:xfrm>
            <a:off x="288399" y="2252146"/>
            <a:ext cx="11615202" cy="2353708"/>
          </a:xfrm>
          <a:prstGeom prst="rect">
            <a:avLst/>
          </a:prstGeom>
        </p:spPr>
      </p:pic>
      <p:sp>
        <p:nvSpPr>
          <p:cNvPr id="2" name="Title 1">
            <a:extLst>
              <a:ext uri="{FF2B5EF4-FFF2-40B4-BE49-F238E27FC236}">
                <a16:creationId xmlns:a16="http://schemas.microsoft.com/office/drawing/2014/main" id="{EEC83AFD-CC44-4D78-9CD9-0F12E319E1AE}"/>
              </a:ext>
            </a:extLst>
          </p:cNvPr>
          <p:cNvSpPr>
            <a:spLocks noGrp="1"/>
          </p:cNvSpPr>
          <p:nvPr>
            <p:ph type="title"/>
          </p:nvPr>
        </p:nvSpPr>
        <p:spPr/>
        <p:txBody>
          <a:bodyPr/>
          <a:lstStyle/>
          <a:p>
            <a:r>
              <a:rPr lang="en-GB" b="1" dirty="0">
                <a:latin typeface="Candara" panose="020E0502030303020204" pitchFamily="34" charset="0"/>
              </a:rPr>
              <a:t>Aperçu:</a:t>
            </a:r>
          </a:p>
        </p:txBody>
      </p:sp>
      <p:cxnSp>
        <p:nvCxnSpPr>
          <p:cNvPr id="8" name="Connector: Curved 7">
            <a:extLst>
              <a:ext uri="{FF2B5EF4-FFF2-40B4-BE49-F238E27FC236}">
                <a16:creationId xmlns:a16="http://schemas.microsoft.com/office/drawing/2014/main" id="{17FDCA4C-669C-427B-9A22-11A5B81FF17A}"/>
              </a:ext>
            </a:extLst>
          </p:cNvPr>
          <p:cNvCxnSpPr>
            <a:cxnSpLocks/>
          </p:cNvCxnSpPr>
          <p:nvPr/>
        </p:nvCxnSpPr>
        <p:spPr>
          <a:xfrm rot="16200000" flipV="1">
            <a:off x="4749699" y="4003684"/>
            <a:ext cx="1037126" cy="842107"/>
          </a:xfrm>
          <a:prstGeom prst="curvedConnector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313B195-D4FF-46F3-B61B-3405008364D7}"/>
              </a:ext>
            </a:extLst>
          </p:cNvPr>
          <p:cNvSpPr txBox="1"/>
          <p:nvPr/>
        </p:nvSpPr>
        <p:spPr>
          <a:xfrm>
            <a:off x="4808102" y="4881157"/>
            <a:ext cx="2575796" cy="369332"/>
          </a:xfrm>
          <a:prstGeom prst="rect">
            <a:avLst/>
          </a:prstGeom>
          <a:noFill/>
        </p:spPr>
        <p:txBody>
          <a:bodyPr wrap="square" rtlCol="0">
            <a:spAutoFit/>
          </a:bodyPr>
          <a:lstStyle/>
          <a:p>
            <a:r>
              <a:rPr lang="fr-BE" dirty="0">
                <a:latin typeface="Candara" panose="020E0502030303020204" pitchFamily="34" charset="0"/>
              </a:rPr>
              <a:t>    Déchiffrement Button</a:t>
            </a:r>
            <a:endParaRPr lang="fr-BE" b="1" dirty="0">
              <a:latin typeface="Candara" panose="020E0502030303020204" pitchFamily="34" charset="0"/>
            </a:endParaRPr>
          </a:p>
        </p:txBody>
      </p:sp>
      <p:cxnSp>
        <p:nvCxnSpPr>
          <p:cNvPr id="10" name="Connector: Curved 9">
            <a:extLst>
              <a:ext uri="{FF2B5EF4-FFF2-40B4-BE49-F238E27FC236}">
                <a16:creationId xmlns:a16="http://schemas.microsoft.com/office/drawing/2014/main" id="{77DAF669-9055-465A-8A0F-38930F22D3CF}"/>
              </a:ext>
            </a:extLst>
          </p:cNvPr>
          <p:cNvCxnSpPr>
            <a:cxnSpLocks/>
            <a:stCxn id="11" idx="0"/>
          </p:cNvCxnSpPr>
          <p:nvPr/>
        </p:nvCxnSpPr>
        <p:spPr>
          <a:xfrm rot="5400000" flipH="1" flipV="1">
            <a:off x="2694569" y="4121895"/>
            <a:ext cx="974980" cy="543544"/>
          </a:xfrm>
          <a:prstGeom prst="curvedConnector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F5CF970-8C87-4E86-87F5-3354AC0CE88A}"/>
              </a:ext>
            </a:extLst>
          </p:cNvPr>
          <p:cNvSpPr txBox="1"/>
          <p:nvPr/>
        </p:nvSpPr>
        <p:spPr>
          <a:xfrm>
            <a:off x="1825622" y="4881157"/>
            <a:ext cx="2169329" cy="369332"/>
          </a:xfrm>
          <a:prstGeom prst="rect">
            <a:avLst/>
          </a:prstGeom>
          <a:noFill/>
        </p:spPr>
        <p:txBody>
          <a:bodyPr wrap="square" rtlCol="0">
            <a:spAutoFit/>
          </a:bodyPr>
          <a:lstStyle/>
          <a:p>
            <a:r>
              <a:rPr lang="fr-BE" dirty="0">
                <a:latin typeface="Candara" panose="020E0502030303020204" pitchFamily="34" charset="0"/>
              </a:rPr>
              <a:t>Type de chiffrement</a:t>
            </a:r>
            <a:endParaRPr lang="fr-BE" b="1" dirty="0">
              <a:latin typeface="Candara" panose="020E0502030303020204" pitchFamily="34" charset="0"/>
            </a:endParaRPr>
          </a:p>
        </p:txBody>
      </p:sp>
      <p:cxnSp>
        <p:nvCxnSpPr>
          <p:cNvPr id="17" name="Connector: Curved 16">
            <a:extLst>
              <a:ext uri="{FF2B5EF4-FFF2-40B4-BE49-F238E27FC236}">
                <a16:creationId xmlns:a16="http://schemas.microsoft.com/office/drawing/2014/main" id="{D996360F-9BF2-419A-BB61-B398E927760B}"/>
              </a:ext>
            </a:extLst>
          </p:cNvPr>
          <p:cNvCxnSpPr>
            <a:cxnSpLocks/>
          </p:cNvCxnSpPr>
          <p:nvPr/>
        </p:nvCxnSpPr>
        <p:spPr>
          <a:xfrm flipV="1">
            <a:off x="1597981" y="3486399"/>
            <a:ext cx="1145325" cy="188955"/>
          </a:xfrm>
          <a:prstGeom prst="curved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3889782-C243-44A7-89B1-FF2DE859C6C0}"/>
              </a:ext>
            </a:extLst>
          </p:cNvPr>
          <p:cNvSpPr txBox="1"/>
          <p:nvPr/>
        </p:nvSpPr>
        <p:spPr>
          <a:xfrm>
            <a:off x="612560" y="3367570"/>
            <a:ext cx="1382275" cy="651079"/>
          </a:xfrm>
          <a:prstGeom prst="rect">
            <a:avLst/>
          </a:prstGeom>
          <a:noFill/>
        </p:spPr>
        <p:txBody>
          <a:bodyPr wrap="square" rtlCol="0">
            <a:spAutoFit/>
          </a:bodyPr>
          <a:lstStyle/>
          <a:p>
            <a:r>
              <a:rPr lang="fr-BE" dirty="0">
                <a:latin typeface="Candara" panose="020E0502030303020204" pitchFamily="34" charset="0"/>
              </a:rPr>
              <a:t>Message chiffré</a:t>
            </a:r>
            <a:endParaRPr lang="fr-BE" b="1" dirty="0">
              <a:latin typeface="Candara" panose="020E0502030303020204" pitchFamily="34" charset="0"/>
            </a:endParaRPr>
          </a:p>
        </p:txBody>
      </p:sp>
    </p:spTree>
    <p:extLst>
      <p:ext uri="{BB962C8B-B14F-4D97-AF65-F5344CB8AC3E}">
        <p14:creationId xmlns:p14="http://schemas.microsoft.com/office/powerpoint/2010/main" val="276933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F3B86C-2DF4-4593-9999-94DCB4C9EC57}"/>
              </a:ext>
            </a:extLst>
          </p:cNvPr>
          <p:cNvPicPr>
            <a:picLocks noChangeAspect="1"/>
          </p:cNvPicPr>
          <p:nvPr/>
        </p:nvPicPr>
        <p:blipFill>
          <a:blip r:embed="rId2"/>
          <a:stretch>
            <a:fillRect/>
          </a:stretch>
        </p:blipFill>
        <p:spPr>
          <a:xfrm>
            <a:off x="963485" y="2750761"/>
            <a:ext cx="10265030" cy="1356478"/>
          </a:xfrm>
          <a:prstGeom prst="rect">
            <a:avLst/>
          </a:prstGeom>
        </p:spPr>
      </p:pic>
      <p:sp>
        <p:nvSpPr>
          <p:cNvPr id="2" name="Title 1">
            <a:extLst>
              <a:ext uri="{FF2B5EF4-FFF2-40B4-BE49-F238E27FC236}">
                <a16:creationId xmlns:a16="http://schemas.microsoft.com/office/drawing/2014/main" id="{EEC83AFD-CC44-4D78-9CD9-0F12E319E1AE}"/>
              </a:ext>
            </a:extLst>
          </p:cNvPr>
          <p:cNvSpPr>
            <a:spLocks noGrp="1"/>
          </p:cNvSpPr>
          <p:nvPr>
            <p:ph type="title"/>
          </p:nvPr>
        </p:nvSpPr>
        <p:spPr/>
        <p:txBody>
          <a:bodyPr/>
          <a:lstStyle/>
          <a:p>
            <a:r>
              <a:rPr lang="en-GB" b="1" dirty="0">
                <a:latin typeface="Candara" panose="020E0502030303020204" pitchFamily="34" charset="0"/>
              </a:rPr>
              <a:t>Aperçu:</a:t>
            </a:r>
          </a:p>
        </p:txBody>
      </p:sp>
      <p:cxnSp>
        <p:nvCxnSpPr>
          <p:cNvPr id="10" name="Connector: Curved 9">
            <a:extLst>
              <a:ext uri="{FF2B5EF4-FFF2-40B4-BE49-F238E27FC236}">
                <a16:creationId xmlns:a16="http://schemas.microsoft.com/office/drawing/2014/main" id="{77DAF669-9055-465A-8A0F-38930F22D3CF}"/>
              </a:ext>
            </a:extLst>
          </p:cNvPr>
          <p:cNvCxnSpPr>
            <a:cxnSpLocks/>
            <a:stCxn id="11" idx="0"/>
          </p:cNvCxnSpPr>
          <p:nvPr/>
        </p:nvCxnSpPr>
        <p:spPr>
          <a:xfrm rot="5400000" flipH="1" flipV="1">
            <a:off x="2834393" y="4261720"/>
            <a:ext cx="974979" cy="263896"/>
          </a:xfrm>
          <a:prstGeom prst="curvedConnector3">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F5CF970-8C87-4E86-87F5-3354AC0CE88A}"/>
              </a:ext>
            </a:extLst>
          </p:cNvPr>
          <p:cNvSpPr txBox="1"/>
          <p:nvPr/>
        </p:nvSpPr>
        <p:spPr>
          <a:xfrm>
            <a:off x="1825622" y="4881157"/>
            <a:ext cx="2728623" cy="658509"/>
          </a:xfrm>
          <a:prstGeom prst="rect">
            <a:avLst/>
          </a:prstGeom>
          <a:noFill/>
        </p:spPr>
        <p:txBody>
          <a:bodyPr wrap="square" rtlCol="0">
            <a:spAutoFit/>
          </a:bodyPr>
          <a:lstStyle/>
          <a:p>
            <a:r>
              <a:rPr lang="fr-BE" dirty="0">
                <a:latin typeface="Candara" panose="020E0502030303020204" pitchFamily="34" charset="0"/>
              </a:rPr>
              <a:t>Décoration d’horodatage et signature</a:t>
            </a:r>
            <a:endParaRPr lang="fr-BE" b="1" dirty="0">
              <a:latin typeface="Candara" panose="020E0502030303020204" pitchFamily="34" charset="0"/>
            </a:endParaRPr>
          </a:p>
        </p:txBody>
      </p:sp>
      <p:cxnSp>
        <p:nvCxnSpPr>
          <p:cNvPr id="17" name="Connector: Curved 16">
            <a:extLst>
              <a:ext uri="{FF2B5EF4-FFF2-40B4-BE49-F238E27FC236}">
                <a16:creationId xmlns:a16="http://schemas.microsoft.com/office/drawing/2014/main" id="{D996360F-9BF2-419A-BB61-B398E927760B}"/>
              </a:ext>
            </a:extLst>
          </p:cNvPr>
          <p:cNvCxnSpPr>
            <a:cxnSpLocks/>
          </p:cNvCxnSpPr>
          <p:nvPr/>
        </p:nvCxnSpPr>
        <p:spPr>
          <a:xfrm flipV="1">
            <a:off x="963485" y="3391920"/>
            <a:ext cx="1145325" cy="188955"/>
          </a:xfrm>
          <a:prstGeom prst="curved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53889782-C243-44A7-89B1-FF2DE859C6C0}"/>
              </a:ext>
            </a:extLst>
          </p:cNvPr>
          <p:cNvSpPr txBox="1"/>
          <p:nvPr/>
        </p:nvSpPr>
        <p:spPr>
          <a:xfrm>
            <a:off x="67163" y="3255098"/>
            <a:ext cx="1382275" cy="651079"/>
          </a:xfrm>
          <a:prstGeom prst="rect">
            <a:avLst/>
          </a:prstGeom>
          <a:noFill/>
        </p:spPr>
        <p:txBody>
          <a:bodyPr wrap="square" rtlCol="0">
            <a:spAutoFit/>
          </a:bodyPr>
          <a:lstStyle/>
          <a:p>
            <a:r>
              <a:rPr lang="fr-BE" dirty="0">
                <a:latin typeface="Candara" panose="020E0502030303020204" pitchFamily="34" charset="0"/>
              </a:rPr>
              <a:t>Message déchiffré</a:t>
            </a:r>
            <a:endParaRPr lang="fr-BE" b="1" dirty="0">
              <a:latin typeface="Candara" panose="020E0502030303020204" pitchFamily="34" charset="0"/>
            </a:endParaRPr>
          </a:p>
        </p:txBody>
      </p:sp>
    </p:spTree>
    <p:extLst>
      <p:ext uri="{BB962C8B-B14F-4D97-AF65-F5344CB8AC3E}">
        <p14:creationId xmlns:p14="http://schemas.microsoft.com/office/powerpoint/2010/main" val="75609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3AFD-CC44-4D78-9CD9-0F12E319E1AE}"/>
              </a:ext>
            </a:extLst>
          </p:cNvPr>
          <p:cNvSpPr>
            <a:spLocks noGrp="1"/>
          </p:cNvSpPr>
          <p:nvPr>
            <p:ph type="title"/>
          </p:nvPr>
        </p:nvSpPr>
        <p:spPr/>
        <p:txBody>
          <a:bodyPr/>
          <a:lstStyle/>
          <a:p>
            <a:r>
              <a:rPr lang="en-GB" b="1" dirty="0">
                <a:latin typeface="Candara" panose="020E0502030303020204" pitchFamily="34" charset="0"/>
              </a:rPr>
              <a:t>Aperçu:</a:t>
            </a:r>
          </a:p>
        </p:txBody>
      </p:sp>
      <p:cxnSp>
        <p:nvCxnSpPr>
          <p:cNvPr id="4" name="Connector: Curved 3">
            <a:extLst>
              <a:ext uri="{FF2B5EF4-FFF2-40B4-BE49-F238E27FC236}">
                <a16:creationId xmlns:a16="http://schemas.microsoft.com/office/drawing/2014/main" id="{AD29AF1A-27E6-4622-9AC3-E6996F2DA03D}"/>
              </a:ext>
            </a:extLst>
          </p:cNvPr>
          <p:cNvCxnSpPr>
            <a:cxnSpLocks/>
          </p:cNvCxnSpPr>
          <p:nvPr/>
        </p:nvCxnSpPr>
        <p:spPr>
          <a:xfrm flipV="1">
            <a:off x="3529132" y="2914743"/>
            <a:ext cx="1145325" cy="188955"/>
          </a:xfrm>
          <a:prstGeom prst="curvedConnector3">
            <a:avLst>
              <a:gd name="adj1" fmla="val 50000"/>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ED0D7AA4-0820-4CD2-8B9E-3E5CC30FC501}"/>
              </a:ext>
            </a:extLst>
          </p:cNvPr>
          <p:cNvSpPr txBox="1"/>
          <p:nvPr/>
        </p:nvSpPr>
        <p:spPr>
          <a:xfrm>
            <a:off x="2146857" y="2642033"/>
            <a:ext cx="1382275" cy="923330"/>
          </a:xfrm>
          <a:prstGeom prst="rect">
            <a:avLst/>
          </a:prstGeom>
          <a:noFill/>
        </p:spPr>
        <p:txBody>
          <a:bodyPr wrap="square" rtlCol="0">
            <a:spAutoFit/>
          </a:bodyPr>
          <a:lstStyle/>
          <a:p>
            <a:r>
              <a:rPr lang="fr-BE" dirty="0">
                <a:latin typeface="Candara" panose="020E0502030303020204" pitchFamily="34" charset="0"/>
              </a:rPr>
              <a:t>Notification de message par groupe</a:t>
            </a:r>
            <a:endParaRPr lang="fr-BE" b="1" dirty="0">
              <a:latin typeface="Candara" panose="020E0502030303020204" pitchFamily="34" charset="0"/>
            </a:endParaRPr>
          </a:p>
        </p:txBody>
      </p:sp>
      <p:pic>
        <p:nvPicPr>
          <p:cNvPr id="7" name="Picture 6">
            <a:extLst>
              <a:ext uri="{FF2B5EF4-FFF2-40B4-BE49-F238E27FC236}">
                <a16:creationId xmlns:a16="http://schemas.microsoft.com/office/drawing/2014/main" id="{01E29CC3-873A-4A1A-9FD8-39F03F5BE1C9}"/>
              </a:ext>
            </a:extLst>
          </p:cNvPr>
          <p:cNvPicPr>
            <a:picLocks noChangeAspect="1"/>
          </p:cNvPicPr>
          <p:nvPr/>
        </p:nvPicPr>
        <p:blipFill>
          <a:blip r:embed="rId2"/>
          <a:stretch>
            <a:fillRect/>
          </a:stretch>
        </p:blipFill>
        <p:spPr>
          <a:xfrm>
            <a:off x="4674457" y="986578"/>
            <a:ext cx="3033023" cy="4884843"/>
          </a:xfrm>
          <a:prstGeom prst="rect">
            <a:avLst/>
          </a:prstGeom>
        </p:spPr>
      </p:pic>
    </p:spTree>
    <p:extLst>
      <p:ext uri="{BB962C8B-B14F-4D97-AF65-F5344CB8AC3E}">
        <p14:creationId xmlns:p14="http://schemas.microsoft.com/office/powerpoint/2010/main" val="345591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C798-27CA-4B94-9571-ABF4C3A70AFF}"/>
              </a:ext>
            </a:extLst>
          </p:cNvPr>
          <p:cNvSpPr>
            <a:spLocks noGrp="1"/>
          </p:cNvSpPr>
          <p:nvPr>
            <p:ph type="title"/>
          </p:nvPr>
        </p:nvSpPr>
        <p:spPr/>
        <p:txBody>
          <a:bodyPr/>
          <a:lstStyle/>
          <a:p>
            <a:r>
              <a:rPr lang="fr-BE" b="1" dirty="0">
                <a:latin typeface="Candara" panose="020E0502030303020204" pitchFamily="34" charset="0"/>
              </a:rPr>
              <a:t>L’idée de projet:</a:t>
            </a:r>
          </a:p>
        </p:txBody>
      </p:sp>
      <p:sp>
        <p:nvSpPr>
          <p:cNvPr id="3" name="Content Placeholder 2">
            <a:extLst>
              <a:ext uri="{FF2B5EF4-FFF2-40B4-BE49-F238E27FC236}">
                <a16:creationId xmlns:a16="http://schemas.microsoft.com/office/drawing/2014/main" id="{B41C7828-EA07-4BF8-9487-967789F938CC}"/>
              </a:ext>
            </a:extLst>
          </p:cNvPr>
          <p:cNvSpPr>
            <a:spLocks noGrp="1"/>
          </p:cNvSpPr>
          <p:nvPr>
            <p:ph idx="1"/>
          </p:nvPr>
        </p:nvSpPr>
        <p:spPr>
          <a:xfrm>
            <a:off x="838200" y="2031083"/>
            <a:ext cx="10515600" cy="2795834"/>
          </a:xfrm>
        </p:spPr>
        <p:txBody>
          <a:bodyPr>
            <a:noAutofit/>
          </a:bodyPr>
          <a:lstStyle/>
          <a:p>
            <a:pPr marL="0" indent="0" algn="just">
              <a:lnSpc>
                <a:spcPct val="170000"/>
              </a:lnSpc>
              <a:buNone/>
            </a:pPr>
            <a:r>
              <a:rPr lang="fr-FR" sz="2400" dirty="0">
                <a:latin typeface="Candara" panose="020E0502030303020204" pitchFamily="34" charset="0"/>
              </a:rPr>
              <a:t>Concevoir une application web permettant aux membres des forces armées (soldats et commandants) de s'échanger des confidentiels via une interface sécurisée. L’application assure un haut niveau de sécurité tout en étant simple d’utilisation.</a:t>
            </a:r>
            <a:endParaRPr lang="en-GB" sz="2400" dirty="0">
              <a:latin typeface="Candara" panose="020E0502030303020204" pitchFamily="34" charset="0"/>
            </a:endParaRPr>
          </a:p>
        </p:txBody>
      </p:sp>
    </p:spTree>
    <p:extLst>
      <p:ext uri="{BB962C8B-B14F-4D97-AF65-F5344CB8AC3E}">
        <p14:creationId xmlns:p14="http://schemas.microsoft.com/office/powerpoint/2010/main" val="118432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7DB4-7181-4D30-8B37-EAF6D51E1523}"/>
              </a:ext>
            </a:extLst>
          </p:cNvPr>
          <p:cNvSpPr>
            <a:spLocks noGrp="1"/>
          </p:cNvSpPr>
          <p:nvPr>
            <p:ph type="title"/>
          </p:nvPr>
        </p:nvSpPr>
        <p:spPr/>
        <p:txBody>
          <a:bodyPr/>
          <a:lstStyle/>
          <a:p>
            <a:r>
              <a:rPr lang="fr-BE" b="1" dirty="0">
                <a:latin typeface="Candara" panose="020E0502030303020204" pitchFamily="34" charset="0"/>
              </a:rPr>
              <a:t>Fonctionnalités: </a:t>
            </a:r>
          </a:p>
        </p:txBody>
      </p:sp>
      <p:sp>
        <p:nvSpPr>
          <p:cNvPr id="3" name="Content Placeholder 2">
            <a:extLst>
              <a:ext uri="{FF2B5EF4-FFF2-40B4-BE49-F238E27FC236}">
                <a16:creationId xmlns:a16="http://schemas.microsoft.com/office/drawing/2014/main" id="{32546F65-A145-4542-BD0D-F644246EAFCE}"/>
              </a:ext>
            </a:extLst>
          </p:cNvPr>
          <p:cNvSpPr>
            <a:spLocks noGrp="1"/>
          </p:cNvSpPr>
          <p:nvPr>
            <p:ph idx="1"/>
          </p:nvPr>
        </p:nvSpPr>
        <p:spPr>
          <a:xfrm>
            <a:off x="838200" y="1825625"/>
            <a:ext cx="10738282" cy="4442010"/>
          </a:xfrm>
        </p:spPr>
        <p:txBody>
          <a:bodyPr>
            <a:normAutofit/>
          </a:bodyPr>
          <a:lstStyle/>
          <a:p>
            <a:pPr algn="just">
              <a:lnSpc>
                <a:spcPct val="150000"/>
              </a:lnSpc>
            </a:pPr>
            <a:r>
              <a:rPr lang="fr-FR" sz="2400" dirty="0">
                <a:latin typeface="Candara" panose="020E0502030303020204" pitchFamily="34" charset="0"/>
              </a:rPr>
              <a:t>Authentification sécurisée (login soldat / commandant)</a:t>
            </a:r>
          </a:p>
          <a:p>
            <a:pPr algn="just">
              <a:lnSpc>
                <a:spcPct val="150000"/>
              </a:lnSpc>
            </a:pPr>
            <a:r>
              <a:rPr lang="fr-FR" sz="2400" dirty="0">
                <a:latin typeface="Candara" panose="020E0502030303020204" pitchFamily="34" charset="0"/>
              </a:rPr>
              <a:t>Interface simple et réactive selon le rôle connecté </a:t>
            </a:r>
          </a:p>
          <a:p>
            <a:pPr algn="just">
              <a:lnSpc>
                <a:spcPct val="150000"/>
              </a:lnSpc>
            </a:pPr>
            <a:r>
              <a:rPr lang="fr-FR" sz="2400" dirty="0">
                <a:latin typeface="Candara" panose="020E0502030303020204" pitchFamily="34" charset="0"/>
              </a:rPr>
              <a:t>Chiffrement automatique des messages côté serveur avant enregistrement </a:t>
            </a:r>
          </a:p>
          <a:p>
            <a:pPr algn="just">
              <a:lnSpc>
                <a:spcPct val="150000"/>
              </a:lnSpc>
            </a:pPr>
            <a:r>
              <a:rPr lang="fr-FR" sz="2400" dirty="0">
                <a:latin typeface="Candara" panose="020E0502030303020204" pitchFamily="34" charset="0"/>
              </a:rPr>
              <a:t>Déchiffrement manuel par l’utilisateur via bouton dédié </a:t>
            </a:r>
          </a:p>
          <a:p>
            <a:pPr algn="just">
              <a:lnSpc>
                <a:spcPct val="150000"/>
              </a:lnSpc>
            </a:pPr>
            <a:r>
              <a:rPr lang="fr-FR" sz="2400" dirty="0">
                <a:latin typeface="Candara" panose="020E0502030303020204" pitchFamily="34" charset="0"/>
              </a:rPr>
              <a:t>Trois types de chiffrement distincts : - Soldat → Soldat, Commandant → Soldat &amp; Commandant → Group</a:t>
            </a:r>
            <a:endParaRPr lang="en-GB" sz="2400" dirty="0">
              <a:latin typeface="Candara" panose="020E0502030303020204" pitchFamily="34" charset="0"/>
            </a:endParaRPr>
          </a:p>
        </p:txBody>
      </p:sp>
    </p:spTree>
    <p:extLst>
      <p:ext uri="{BB962C8B-B14F-4D97-AF65-F5344CB8AC3E}">
        <p14:creationId xmlns:p14="http://schemas.microsoft.com/office/powerpoint/2010/main" val="103245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96E1-0B25-4453-91FF-D5BD9FF97C04}"/>
              </a:ext>
            </a:extLst>
          </p:cNvPr>
          <p:cNvSpPr>
            <a:spLocks noGrp="1"/>
          </p:cNvSpPr>
          <p:nvPr>
            <p:ph type="title"/>
          </p:nvPr>
        </p:nvSpPr>
        <p:spPr/>
        <p:txBody>
          <a:bodyPr/>
          <a:lstStyle/>
          <a:p>
            <a:r>
              <a:rPr lang="fr-BE" b="1" dirty="0">
                <a:latin typeface="Candara" panose="020E0502030303020204" pitchFamily="34" charset="0"/>
              </a:rPr>
              <a:t>Technologies utilisées</a:t>
            </a:r>
          </a:p>
        </p:txBody>
      </p:sp>
      <p:sp>
        <p:nvSpPr>
          <p:cNvPr id="3" name="Content Placeholder 2">
            <a:extLst>
              <a:ext uri="{FF2B5EF4-FFF2-40B4-BE49-F238E27FC236}">
                <a16:creationId xmlns:a16="http://schemas.microsoft.com/office/drawing/2014/main" id="{DB80F3CF-7782-4ADB-9525-6A56AF2D6E62}"/>
              </a:ext>
            </a:extLst>
          </p:cNvPr>
          <p:cNvSpPr>
            <a:spLocks noGrp="1"/>
          </p:cNvSpPr>
          <p:nvPr>
            <p:ph idx="1"/>
          </p:nvPr>
        </p:nvSpPr>
        <p:spPr/>
        <p:txBody>
          <a:bodyPr>
            <a:normAutofit/>
          </a:bodyPr>
          <a:lstStyle/>
          <a:p>
            <a:pPr>
              <a:lnSpc>
                <a:spcPct val="150000"/>
              </a:lnSpc>
            </a:pPr>
            <a:r>
              <a:rPr lang="fr-BE" sz="2400" dirty="0">
                <a:latin typeface="Candara" panose="020E0502030303020204" pitchFamily="34" charset="0"/>
              </a:rPr>
              <a:t>Backend : </a:t>
            </a:r>
            <a:r>
              <a:rPr lang="fr-BE" sz="2400" b="1" dirty="0">
                <a:latin typeface="Candara" panose="020E0502030303020204" pitchFamily="34" charset="0"/>
              </a:rPr>
              <a:t>Spring Boot </a:t>
            </a:r>
          </a:p>
          <a:p>
            <a:pPr>
              <a:lnSpc>
                <a:spcPct val="150000"/>
              </a:lnSpc>
            </a:pPr>
            <a:r>
              <a:rPr lang="fr-BE" sz="2400" dirty="0">
                <a:latin typeface="Candara" panose="020E0502030303020204" pitchFamily="34" charset="0"/>
              </a:rPr>
              <a:t>Frontend : </a:t>
            </a:r>
            <a:r>
              <a:rPr lang="fr-BE" sz="2400" b="1" dirty="0">
                <a:latin typeface="Candara" panose="020E0502030303020204" pitchFamily="34" charset="0"/>
              </a:rPr>
              <a:t>React.js </a:t>
            </a:r>
          </a:p>
          <a:p>
            <a:pPr>
              <a:lnSpc>
                <a:spcPct val="150000"/>
              </a:lnSpc>
            </a:pPr>
            <a:r>
              <a:rPr lang="fr-BE" sz="2400" dirty="0">
                <a:latin typeface="Candara" panose="020E0502030303020204" pitchFamily="34" charset="0"/>
              </a:rPr>
              <a:t>Base de données : </a:t>
            </a:r>
            <a:r>
              <a:rPr lang="fr-BE" sz="2400" b="1" dirty="0">
                <a:latin typeface="Candara" panose="020E0502030303020204" pitchFamily="34" charset="0"/>
              </a:rPr>
              <a:t>MySQL</a:t>
            </a:r>
            <a:r>
              <a:rPr lang="fr-BE" sz="2400" dirty="0">
                <a:latin typeface="Candara" panose="020E0502030303020204" pitchFamily="34" charset="0"/>
              </a:rPr>
              <a:t> </a:t>
            </a:r>
          </a:p>
          <a:p>
            <a:pPr>
              <a:lnSpc>
                <a:spcPct val="150000"/>
              </a:lnSpc>
            </a:pPr>
            <a:r>
              <a:rPr lang="fr-BE" sz="2400" dirty="0">
                <a:latin typeface="Candara" panose="020E0502030303020204" pitchFamily="34" charset="0"/>
              </a:rPr>
              <a:t>Sécurité : Chiffrement AES/RSA/Cipher, Spring Security</a:t>
            </a:r>
          </a:p>
          <a:p>
            <a:pPr>
              <a:lnSpc>
                <a:spcPct val="150000"/>
              </a:lnSpc>
            </a:pPr>
            <a:r>
              <a:rPr lang="fr-BE" sz="2400" dirty="0">
                <a:latin typeface="Candara" panose="020E0502030303020204" pitchFamily="34" charset="0"/>
              </a:rPr>
              <a:t>Autres outils : </a:t>
            </a:r>
            <a:r>
              <a:rPr lang="fr-BE" sz="2400" b="1" dirty="0">
                <a:latin typeface="Candara" panose="020E0502030303020204" pitchFamily="34" charset="0"/>
              </a:rPr>
              <a:t>Maven</a:t>
            </a:r>
            <a:r>
              <a:rPr lang="fr-BE" sz="2400" dirty="0">
                <a:latin typeface="Candara" panose="020E0502030303020204" pitchFamily="34" charset="0"/>
              </a:rPr>
              <a:t> (structure), </a:t>
            </a:r>
            <a:r>
              <a:rPr lang="fr-BE" sz="2400" b="1" dirty="0">
                <a:latin typeface="Candara" panose="020E0502030303020204" pitchFamily="34" charset="0"/>
              </a:rPr>
              <a:t>JPA</a:t>
            </a:r>
            <a:r>
              <a:rPr lang="fr-BE" sz="2400" dirty="0">
                <a:latin typeface="Candara" panose="020E0502030303020204" pitchFamily="34" charset="0"/>
              </a:rPr>
              <a:t> (mapping), </a:t>
            </a:r>
            <a:r>
              <a:rPr lang="fr-BE" sz="2400" b="1" dirty="0">
                <a:latin typeface="Candara" panose="020E0502030303020204" pitchFamily="34" charset="0"/>
              </a:rPr>
              <a:t>Axios</a:t>
            </a:r>
            <a:r>
              <a:rPr lang="fr-BE" sz="2400" dirty="0">
                <a:latin typeface="Candara" panose="020E0502030303020204" pitchFamily="34" charset="0"/>
              </a:rPr>
              <a:t> (Connection </a:t>
            </a:r>
          </a:p>
          <a:p>
            <a:pPr>
              <a:lnSpc>
                <a:spcPct val="150000"/>
              </a:lnSpc>
            </a:pPr>
            <a:r>
              <a:rPr lang="fr-BE" sz="2400" dirty="0">
                <a:latin typeface="Candara" panose="020E0502030303020204" pitchFamily="34" charset="0"/>
              </a:rPr>
              <a:t>de Front et Back).</a:t>
            </a:r>
          </a:p>
        </p:txBody>
      </p:sp>
    </p:spTree>
    <p:extLst>
      <p:ext uri="{BB962C8B-B14F-4D97-AF65-F5344CB8AC3E}">
        <p14:creationId xmlns:p14="http://schemas.microsoft.com/office/powerpoint/2010/main" val="300730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7DB4-7181-4D30-8B37-EAF6D51E1523}"/>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fr-BE" b="1" dirty="0">
              <a:latin typeface="Candara" panose="020E0502030303020204" pitchFamily="34" charset="0"/>
            </a:endParaRPr>
          </a:p>
        </p:txBody>
      </p:sp>
      <p:sp>
        <p:nvSpPr>
          <p:cNvPr id="3" name="Content Placeholder 2">
            <a:extLst>
              <a:ext uri="{FF2B5EF4-FFF2-40B4-BE49-F238E27FC236}">
                <a16:creationId xmlns:a16="http://schemas.microsoft.com/office/drawing/2014/main" id="{32546F65-A145-4542-BD0D-F644246EAFCE}"/>
              </a:ext>
            </a:extLst>
          </p:cNvPr>
          <p:cNvSpPr>
            <a:spLocks noGrp="1"/>
          </p:cNvSpPr>
          <p:nvPr>
            <p:ph idx="1"/>
          </p:nvPr>
        </p:nvSpPr>
        <p:spPr>
          <a:xfrm>
            <a:off x="838200" y="1825625"/>
            <a:ext cx="10515600" cy="3403323"/>
          </a:xfrm>
        </p:spPr>
        <p:txBody>
          <a:bodyPr>
            <a:normAutofit/>
          </a:bodyPr>
          <a:lstStyle/>
          <a:p>
            <a:pPr algn="just">
              <a:lnSpc>
                <a:spcPct val="250000"/>
              </a:lnSpc>
            </a:pPr>
            <a:r>
              <a:rPr lang="fr-FR" sz="2400" dirty="0">
                <a:latin typeface="Candara" panose="020E0502030303020204" pitchFamily="34" charset="0"/>
              </a:rPr>
              <a:t>Diagramme de Cas d’utilisation : </a:t>
            </a:r>
            <a:r>
              <a:rPr lang="fr-FR" sz="2400" b="1" dirty="0">
                <a:latin typeface="Candara" panose="020E0502030303020204" pitchFamily="34" charset="0"/>
              </a:rPr>
              <a:t>Soldat &amp; Commandant</a:t>
            </a:r>
          </a:p>
          <a:p>
            <a:pPr algn="just">
              <a:lnSpc>
                <a:spcPct val="250000"/>
              </a:lnSpc>
            </a:pPr>
            <a:r>
              <a:rPr lang="fr-FR" sz="2400" dirty="0">
                <a:latin typeface="Candara" panose="020E0502030303020204" pitchFamily="34" charset="0"/>
              </a:rPr>
              <a:t>Diagramme de Séquence : </a:t>
            </a:r>
            <a:r>
              <a:rPr lang="fr-FR" sz="2400" b="1" dirty="0">
                <a:latin typeface="Candara" panose="020E0502030303020204" pitchFamily="34" charset="0"/>
              </a:rPr>
              <a:t>L’envoi de message par soldat </a:t>
            </a:r>
          </a:p>
          <a:p>
            <a:pPr algn="just">
              <a:lnSpc>
                <a:spcPct val="250000"/>
              </a:lnSpc>
            </a:pPr>
            <a:r>
              <a:rPr lang="fr-FR" sz="2400" dirty="0">
                <a:latin typeface="Candara" panose="020E0502030303020204" pitchFamily="34" charset="0"/>
              </a:rPr>
              <a:t>Digramme de Class : </a:t>
            </a:r>
            <a:r>
              <a:rPr lang="fr-FR" sz="2400" b="1" dirty="0">
                <a:latin typeface="Candara" panose="020E0502030303020204" pitchFamily="34" charset="0"/>
              </a:rPr>
              <a:t>Design Patterns</a:t>
            </a:r>
          </a:p>
        </p:txBody>
      </p:sp>
    </p:spTree>
    <p:extLst>
      <p:ext uri="{BB962C8B-B14F-4D97-AF65-F5344CB8AC3E}">
        <p14:creationId xmlns:p14="http://schemas.microsoft.com/office/powerpoint/2010/main" val="53763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5" name="Picture 4">
            <a:extLst>
              <a:ext uri="{FF2B5EF4-FFF2-40B4-BE49-F238E27FC236}">
                <a16:creationId xmlns:a16="http://schemas.microsoft.com/office/drawing/2014/main" id="{E4E827CF-9270-4140-8848-F92C81067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69" y="1822153"/>
            <a:ext cx="5193437" cy="4587453"/>
          </a:xfrm>
          <a:prstGeom prst="rect">
            <a:avLst/>
          </a:prstGeom>
        </p:spPr>
      </p:pic>
      <p:pic>
        <p:nvPicPr>
          <p:cNvPr id="6" name="Picture 5">
            <a:extLst>
              <a:ext uri="{FF2B5EF4-FFF2-40B4-BE49-F238E27FC236}">
                <a16:creationId xmlns:a16="http://schemas.microsoft.com/office/drawing/2014/main" id="{18CC0A48-06DB-47FC-A4E0-8BB759E79AD5}"/>
              </a:ext>
            </a:extLst>
          </p:cNvPr>
          <p:cNvPicPr>
            <a:picLocks noChangeAspect="1"/>
          </p:cNvPicPr>
          <p:nvPr/>
        </p:nvPicPr>
        <p:blipFill rotWithShape="1">
          <a:blip r:embed="rId3"/>
          <a:srcRect r="41246" b="4348"/>
          <a:stretch/>
        </p:blipFill>
        <p:spPr>
          <a:xfrm>
            <a:off x="6575396" y="1822153"/>
            <a:ext cx="4430696" cy="4453780"/>
          </a:xfrm>
          <a:prstGeom prst="rect">
            <a:avLst/>
          </a:prstGeom>
        </p:spPr>
      </p:pic>
    </p:spTree>
    <p:extLst>
      <p:ext uri="{BB962C8B-B14F-4D97-AF65-F5344CB8AC3E}">
        <p14:creationId xmlns:p14="http://schemas.microsoft.com/office/powerpoint/2010/main" val="355659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5" name="Picture 4">
            <a:extLst>
              <a:ext uri="{FF2B5EF4-FFF2-40B4-BE49-F238E27FC236}">
                <a16:creationId xmlns:a16="http://schemas.microsoft.com/office/drawing/2014/main" id="{DB8D5CDC-077A-4FF3-98A9-FFD5B56E3926}"/>
              </a:ext>
            </a:extLst>
          </p:cNvPr>
          <p:cNvPicPr>
            <a:picLocks noChangeAspect="1"/>
          </p:cNvPicPr>
          <p:nvPr/>
        </p:nvPicPr>
        <p:blipFill rotWithShape="1">
          <a:blip r:embed="rId2"/>
          <a:srcRect l="1251" t="3754" r="1560" b="2320"/>
          <a:stretch/>
        </p:blipFill>
        <p:spPr>
          <a:xfrm>
            <a:off x="2660341" y="1435212"/>
            <a:ext cx="6871317" cy="5057663"/>
          </a:xfrm>
          <a:prstGeom prst="rect">
            <a:avLst/>
          </a:prstGeom>
        </p:spPr>
      </p:pic>
    </p:spTree>
    <p:extLst>
      <p:ext uri="{BB962C8B-B14F-4D97-AF65-F5344CB8AC3E}">
        <p14:creationId xmlns:p14="http://schemas.microsoft.com/office/powerpoint/2010/main" val="237434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C3DB-8EA3-449B-96F1-6A41BBE9859A}"/>
              </a:ext>
            </a:extLst>
          </p:cNvPr>
          <p:cNvSpPr>
            <a:spLocks noGrp="1"/>
          </p:cNvSpPr>
          <p:nvPr>
            <p:ph type="title"/>
          </p:nvPr>
        </p:nvSpPr>
        <p:spPr/>
        <p:txBody>
          <a:bodyPr/>
          <a:lstStyle/>
          <a:p>
            <a:r>
              <a:rPr lang="fr-BE" b="1" dirty="0">
                <a:latin typeface="Candara" panose="020E0502030303020204" pitchFamily="34" charset="0"/>
              </a:rPr>
              <a:t>Design Patterns:</a:t>
            </a:r>
          </a:p>
        </p:txBody>
      </p:sp>
      <p:pic>
        <p:nvPicPr>
          <p:cNvPr id="1026" name="Picture 2" descr="Understanding the 23 Gang of Four (GoF) design patterns">
            <a:extLst>
              <a:ext uri="{FF2B5EF4-FFF2-40B4-BE49-F238E27FC236}">
                <a16:creationId xmlns:a16="http://schemas.microsoft.com/office/drawing/2014/main" id="{66F03C33-2DA8-4C02-A961-291BE0A522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9222" y="1825625"/>
            <a:ext cx="6093556"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C52F6F5-6045-490C-BA91-7B07DB861BB4}"/>
              </a:ext>
            </a:extLst>
          </p:cNvPr>
          <p:cNvCxnSpPr/>
          <p:nvPr/>
        </p:nvCxnSpPr>
        <p:spPr>
          <a:xfrm flipH="1">
            <a:off x="3848124" y="5059680"/>
            <a:ext cx="5130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5A7363B-E87D-4FC3-8081-EDC77C4FA22E}"/>
              </a:ext>
            </a:extLst>
          </p:cNvPr>
          <p:cNvCxnSpPr/>
          <p:nvPr/>
        </p:nvCxnSpPr>
        <p:spPr>
          <a:xfrm flipH="1">
            <a:off x="6106160" y="5659120"/>
            <a:ext cx="5130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F2E6D6C8-C392-4468-A97F-59B22D676480}"/>
              </a:ext>
            </a:extLst>
          </p:cNvPr>
          <p:cNvCxnSpPr/>
          <p:nvPr/>
        </p:nvCxnSpPr>
        <p:spPr>
          <a:xfrm flipH="1">
            <a:off x="5897880" y="4490720"/>
            <a:ext cx="5130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6A0FAEB-AA85-4697-A7CB-8F81E284040D}"/>
              </a:ext>
            </a:extLst>
          </p:cNvPr>
          <p:cNvCxnSpPr/>
          <p:nvPr/>
        </p:nvCxnSpPr>
        <p:spPr>
          <a:xfrm flipH="1">
            <a:off x="8092440" y="4820920"/>
            <a:ext cx="51308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0BBB29C-BC86-4316-8803-C9DB0312E456}"/>
              </a:ext>
            </a:extLst>
          </p:cNvPr>
          <p:cNvCxnSpPr/>
          <p:nvPr/>
        </p:nvCxnSpPr>
        <p:spPr>
          <a:xfrm flipH="1">
            <a:off x="8061960" y="4993640"/>
            <a:ext cx="51308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603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7DBC-B398-4CB2-B9F4-F05701FC7290}"/>
              </a:ext>
            </a:extLst>
          </p:cNvPr>
          <p:cNvSpPr>
            <a:spLocks noGrp="1"/>
          </p:cNvSpPr>
          <p:nvPr>
            <p:ph type="title"/>
          </p:nvPr>
        </p:nvSpPr>
        <p:spPr/>
        <p:txBody>
          <a:bodyPr/>
          <a:lstStyle/>
          <a:p>
            <a:r>
              <a:rPr lang="fr-BE" b="1" dirty="0">
                <a:latin typeface="Candara" panose="020E0502030303020204" pitchFamily="34" charset="0"/>
              </a:rPr>
              <a:t>Modélisation</a:t>
            </a:r>
            <a:r>
              <a:rPr lang="en-US" b="1" dirty="0"/>
              <a:t>: </a:t>
            </a:r>
            <a:endParaRPr lang="en-GB" b="1" dirty="0"/>
          </a:p>
        </p:txBody>
      </p:sp>
      <p:pic>
        <p:nvPicPr>
          <p:cNvPr id="5" name="Picture 4">
            <a:extLst>
              <a:ext uri="{FF2B5EF4-FFF2-40B4-BE49-F238E27FC236}">
                <a16:creationId xmlns:a16="http://schemas.microsoft.com/office/drawing/2014/main" id="{02A185FD-EAAB-438C-B86E-AE8FDD90EE52}"/>
              </a:ext>
            </a:extLst>
          </p:cNvPr>
          <p:cNvPicPr>
            <a:picLocks noChangeAspect="1"/>
          </p:cNvPicPr>
          <p:nvPr/>
        </p:nvPicPr>
        <p:blipFill>
          <a:blip r:embed="rId2"/>
          <a:stretch>
            <a:fillRect/>
          </a:stretch>
        </p:blipFill>
        <p:spPr>
          <a:xfrm>
            <a:off x="1756534" y="1690688"/>
            <a:ext cx="8554644" cy="4039164"/>
          </a:xfrm>
          <a:prstGeom prst="rect">
            <a:avLst/>
          </a:prstGeom>
        </p:spPr>
      </p:pic>
    </p:spTree>
    <p:extLst>
      <p:ext uri="{BB962C8B-B14F-4D97-AF65-F5344CB8AC3E}">
        <p14:creationId xmlns:p14="http://schemas.microsoft.com/office/powerpoint/2010/main" val="446842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233</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Candara</vt:lpstr>
      <vt:lpstr>Office Theme</vt:lpstr>
      <vt:lpstr>Système d’encryptions des messages entre militaires </vt:lpstr>
      <vt:lpstr>L’idée de projet:</vt:lpstr>
      <vt:lpstr>Fonctionnalités: </vt:lpstr>
      <vt:lpstr>Technologies utilisées</vt:lpstr>
      <vt:lpstr>Modélisation: </vt:lpstr>
      <vt:lpstr>Modélisation: </vt:lpstr>
      <vt:lpstr>Modélisation: </vt:lpstr>
      <vt:lpstr>Design Patterns:</vt:lpstr>
      <vt:lpstr>Modélisation: </vt:lpstr>
      <vt:lpstr>Modélisation: </vt:lpstr>
      <vt:lpstr>Modélisation: </vt:lpstr>
      <vt:lpstr>Modélisation: </vt:lpstr>
      <vt:lpstr>Modélisation: </vt:lpstr>
      <vt:lpstr>Aperçu:</vt:lpstr>
      <vt:lpstr>Aperçu:</vt:lpstr>
      <vt:lpstr>Aperçu:</vt:lpstr>
      <vt:lpstr>Aperçu:</vt:lpstr>
      <vt:lpstr>Aperçu: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d’encryptions des messages entre militaire </dc:title>
  <dc:creator>Mohamed Sadki</dc:creator>
  <cp:lastModifiedBy>Mohamed Sadki</cp:lastModifiedBy>
  <cp:revision>22</cp:revision>
  <dcterms:created xsi:type="dcterms:W3CDTF">2025-05-28T00:14:32Z</dcterms:created>
  <dcterms:modified xsi:type="dcterms:W3CDTF">2025-05-29T21:36:26Z</dcterms:modified>
</cp:coreProperties>
</file>