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Lst>
  <p:sldSz cx="15113000" cy="21374100"/>
  <p:notesSz cx="6858000" cy="9144000"/>
  <p:embeddedFontLst>
    <p:embeddedFont>
      <p:font typeface="Open Sauce" panose="020B0604020202020204" charset="0"/>
      <p:regular r:id="rId3"/>
    </p:embeddedFont>
    <p:embeddedFont>
      <p:font typeface="Open Sauce Bold" panose="020B0604020202020204" charset="0"/>
      <p:regular r:id="rId4"/>
    </p:embeddedFont>
    <p:embeddedFont>
      <p:font typeface="Open Sauce Light" panose="020B0604020202020204" charset="0"/>
      <p:regular r:id="rId5"/>
    </p:embeddedFont>
    <p:embeddedFont>
      <p:font typeface="Open Sauce Semi-Bold" panose="020B0604020202020204" charset="0"/>
      <p:regular r:id="rId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414875-9789-45CC-AFDC-CC9F960ACA06}" v="11" dt="2025-07-17T14:45:14.2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8" d="100"/>
          <a:sy n="48" d="100"/>
        </p:scale>
        <p:origin x="13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font" Target="fonts/font1.fntdata"/><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4.fntdata"/><Relationship Id="rId11" Type="http://schemas.microsoft.com/office/2016/11/relationships/changesInfo" Target="changesInfos/changesInfo1.xml"/><Relationship Id="rId5" Type="http://schemas.openxmlformats.org/officeDocument/2006/relationships/font" Target="fonts/font3.fntdata"/><Relationship Id="rId10" Type="http://schemas.openxmlformats.org/officeDocument/2006/relationships/tableStyles" Target="tableStyles.xml"/><Relationship Id="rId4" Type="http://schemas.openxmlformats.org/officeDocument/2006/relationships/font" Target="fonts/font2.fntdata"/><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than Skidmore" userId="a2f2a0bbf2c25333" providerId="LiveId" clId="{59414875-9789-45CC-AFDC-CC9F960ACA06}"/>
    <pc:docChg chg="modSld">
      <pc:chgData name="Nathan Skidmore" userId="a2f2a0bbf2c25333" providerId="LiveId" clId="{59414875-9789-45CC-AFDC-CC9F960ACA06}" dt="2025-07-17T14:46:38.264" v="14" actId="14100"/>
      <pc:docMkLst>
        <pc:docMk/>
      </pc:docMkLst>
      <pc:sldChg chg="delSp modSp mod">
        <pc:chgData name="Nathan Skidmore" userId="a2f2a0bbf2c25333" providerId="LiveId" clId="{59414875-9789-45CC-AFDC-CC9F960ACA06}" dt="2025-07-17T14:46:38.264" v="14" actId="14100"/>
        <pc:sldMkLst>
          <pc:docMk/>
          <pc:sldMk cId="0" sldId="256"/>
        </pc:sldMkLst>
        <pc:spChg chg="mod">
          <ac:chgData name="Nathan Skidmore" userId="a2f2a0bbf2c25333" providerId="LiveId" clId="{59414875-9789-45CC-AFDC-CC9F960ACA06}" dt="2025-07-17T14:46:28.381" v="12" actId="14100"/>
          <ac:spMkLst>
            <pc:docMk/>
            <pc:sldMk cId="0" sldId="256"/>
            <ac:spMk id="36" creationId="{00000000-0000-0000-0000-000000000000}"/>
          </ac:spMkLst>
        </pc:spChg>
        <pc:spChg chg="mod">
          <ac:chgData name="Nathan Skidmore" userId="a2f2a0bbf2c25333" providerId="LiveId" clId="{59414875-9789-45CC-AFDC-CC9F960ACA06}" dt="2025-07-17T14:46:33.969" v="13" actId="14100"/>
          <ac:spMkLst>
            <pc:docMk/>
            <pc:sldMk cId="0" sldId="256"/>
            <ac:spMk id="37" creationId="{00000000-0000-0000-0000-000000000000}"/>
          </ac:spMkLst>
        </pc:spChg>
        <pc:spChg chg="mod">
          <ac:chgData name="Nathan Skidmore" userId="a2f2a0bbf2c25333" providerId="LiveId" clId="{59414875-9789-45CC-AFDC-CC9F960ACA06}" dt="2025-07-17T14:44:58.947" v="8" actId="962"/>
          <ac:spMkLst>
            <pc:docMk/>
            <pc:sldMk cId="0" sldId="256"/>
            <ac:spMk id="39" creationId="{00000000-0000-0000-0000-000000000000}"/>
          </ac:spMkLst>
        </pc:spChg>
        <pc:spChg chg="mod">
          <ac:chgData name="Nathan Skidmore" userId="a2f2a0bbf2c25333" providerId="LiveId" clId="{59414875-9789-45CC-AFDC-CC9F960ACA06}" dt="2025-07-17T14:42:37.869" v="0" actId="962"/>
          <ac:spMkLst>
            <pc:docMk/>
            <pc:sldMk cId="0" sldId="256"/>
            <ac:spMk id="40" creationId="{00000000-0000-0000-0000-000000000000}"/>
          </ac:spMkLst>
        </pc:spChg>
        <pc:spChg chg="mod">
          <ac:chgData name="Nathan Skidmore" userId="a2f2a0bbf2c25333" providerId="LiveId" clId="{59414875-9789-45CC-AFDC-CC9F960ACA06}" dt="2025-07-17T14:42:47.479" v="1" actId="962"/>
          <ac:spMkLst>
            <pc:docMk/>
            <pc:sldMk cId="0" sldId="256"/>
            <ac:spMk id="41" creationId="{00000000-0000-0000-0000-000000000000}"/>
          </ac:spMkLst>
        </pc:spChg>
        <pc:spChg chg="mod">
          <ac:chgData name="Nathan Skidmore" userId="a2f2a0bbf2c25333" providerId="LiveId" clId="{59414875-9789-45CC-AFDC-CC9F960ACA06}" dt="2025-07-17T14:46:21.300" v="11" actId="14100"/>
          <ac:spMkLst>
            <pc:docMk/>
            <pc:sldMk cId="0" sldId="256"/>
            <ac:spMk id="42" creationId="{00000000-0000-0000-0000-000000000000}"/>
          </ac:spMkLst>
        </pc:spChg>
        <pc:spChg chg="mod">
          <ac:chgData name="Nathan Skidmore" userId="a2f2a0bbf2c25333" providerId="LiveId" clId="{59414875-9789-45CC-AFDC-CC9F960ACA06}" dt="2025-07-17T14:44:46.089" v="6" actId="962"/>
          <ac:spMkLst>
            <pc:docMk/>
            <pc:sldMk cId="0" sldId="256"/>
            <ac:spMk id="43" creationId="{00000000-0000-0000-0000-000000000000}"/>
          </ac:spMkLst>
        </pc:spChg>
        <pc:spChg chg="mod topLvl">
          <ac:chgData name="Nathan Skidmore" userId="a2f2a0bbf2c25333" providerId="LiveId" clId="{59414875-9789-45CC-AFDC-CC9F960ACA06}" dt="2025-07-17T14:42:59.539" v="3" actId="165"/>
          <ac:spMkLst>
            <pc:docMk/>
            <pc:sldMk cId="0" sldId="256"/>
            <ac:spMk id="45" creationId="{00000000-0000-0000-0000-000000000000}"/>
          </ac:spMkLst>
        </pc:spChg>
        <pc:spChg chg="mod topLvl">
          <ac:chgData name="Nathan Skidmore" userId="a2f2a0bbf2c25333" providerId="LiveId" clId="{59414875-9789-45CC-AFDC-CC9F960ACA06}" dt="2025-07-17T14:42:59.539" v="3" actId="165"/>
          <ac:spMkLst>
            <pc:docMk/>
            <pc:sldMk cId="0" sldId="256"/>
            <ac:spMk id="46" creationId="{00000000-0000-0000-0000-000000000000}"/>
          </ac:spMkLst>
        </pc:spChg>
        <pc:spChg chg="mod topLvl">
          <ac:chgData name="Nathan Skidmore" userId="a2f2a0bbf2c25333" providerId="LiveId" clId="{59414875-9789-45CC-AFDC-CC9F960ACA06}" dt="2025-07-17T14:42:59.539" v="3" actId="165"/>
          <ac:spMkLst>
            <pc:docMk/>
            <pc:sldMk cId="0" sldId="256"/>
            <ac:spMk id="47" creationId="{00000000-0000-0000-0000-000000000000}"/>
          </ac:spMkLst>
        </pc:spChg>
        <pc:spChg chg="mod topLvl">
          <ac:chgData name="Nathan Skidmore" userId="a2f2a0bbf2c25333" providerId="LiveId" clId="{59414875-9789-45CC-AFDC-CC9F960ACA06}" dt="2025-07-17T14:43:07.819" v="4" actId="962"/>
          <ac:spMkLst>
            <pc:docMk/>
            <pc:sldMk cId="0" sldId="256"/>
            <ac:spMk id="48" creationId="{00000000-0000-0000-0000-000000000000}"/>
          </ac:spMkLst>
        </pc:spChg>
        <pc:spChg chg="mod">
          <ac:chgData name="Nathan Skidmore" userId="a2f2a0bbf2c25333" providerId="LiveId" clId="{59414875-9789-45CC-AFDC-CC9F960ACA06}" dt="2025-07-17T14:46:38.264" v="14" actId="14100"/>
          <ac:spMkLst>
            <pc:docMk/>
            <pc:sldMk cId="0" sldId="256"/>
            <ac:spMk id="49" creationId="{00000000-0000-0000-0000-000000000000}"/>
          </ac:spMkLst>
        </pc:spChg>
        <pc:grpChg chg="del">
          <ac:chgData name="Nathan Skidmore" userId="a2f2a0bbf2c25333" providerId="LiveId" clId="{59414875-9789-45CC-AFDC-CC9F960ACA06}" dt="2025-07-17T14:42:59.539" v="3" actId="165"/>
          <ac:grpSpMkLst>
            <pc:docMk/>
            <pc:sldMk cId="0" sldId="256"/>
            <ac:grpSpMk id="44" creationId="{00000000-0000-0000-0000-000000000000}"/>
          </ac:grpSpMkLst>
        </pc:gr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631086" y="6933595"/>
            <a:ext cx="13856799" cy="0"/>
          </a:xfrm>
          <a:prstGeom prst="line">
            <a:avLst/>
          </a:prstGeom>
          <a:ln w="19050" cap="rnd">
            <a:solidFill>
              <a:srgbClr val="403B3B"/>
            </a:solidFill>
            <a:prstDash val="solid"/>
            <a:headEnd type="none" w="sm" len="sm"/>
            <a:tailEnd type="none" w="sm" len="sm"/>
          </a:ln>
        </p:spPr>
        <p:txBody>
          <a:bodyPr/>
          <a:lstStyle/>
          <a:p>
            <a:endParaRPr lang="en-GB"/>
          </a:p>
        </p:txBody>
      </p:sp>
      <p:sp>
        <p:nvSpPr>
          <p:cNvPr id="3" name="AutoShape 3"/>
          <p:cNvSpPr/>
          <p:nvPr/>
        </p:nvSpPr>
        <p:spPr>
          <a:xfrm>
            <a:off x="631086" y="8751075"/>
            <a:ext cx="13856799" cy="0"/>
          </a:xfrm>
          <a:prstGeom prst="line">
            <a:avLst/>
          </a:prstGeom>
          <a:ln w="19050" cap="rnd">
            <a:solidFill>
              <a:srgbClr val="403B3B"/>
            </a:solidFill>
            <a:prstDash val="solid"/>
            <a:headEnd type="none" w="sm" len="sm"/>
            <a:tailEnd type="none" w="sm" len="sm"/>
          </a:ln>
        </p:spPr>
        <p:txBody>
          <a:bodyPr/>
          <a:lstStyle/>
          <a:p>
            <a:endParaRPr lang="en-GB"/>
          </a:p>
        </p:txBody>
      </p:sp>
      <p:sp>
        <p:nvSpPr>
          <p:cNvPr id="4" name="AutoShape 4"/>
          <p:cNvSpPr/>
          <p:nvPr/>
        </p:nvSpPr>
        <p:spPr>
          <a:xfrm>
            <a:off x="631086" y="10105259"/>
            <a:ext cx="13856799" cy="0"/>
          </a:xfrm>
          <a:prstGeom prst="line">
            <a:avLst/>
          </a:prstGeom>
          <a:ln w="19050" cap="rnd">
            <a:solidFill>
              <a:srgbClr val="403B3B"/>
            </a:solidFill>
            <a:prstDash val="solid"/>
            <a:headEnd type="none" w="sm" len="sm"/>
            <a:tailEnd type="none" w="sm" len="sm"/>
          </a:ln>
        </p:spPr>
        <p:txBody>
          <a:bodyPr/>
          <a:lstStyle/>
          <a:p>
            <a:endParaRPr lang="en-GB"/>
          </a:p>
        </p:txBody>
      </p:sp>
      <p:pic>
        <p:nvPicPr>
          <p:cNvPr id="5" name="Picture 5"/>
          <p:cNvPicPr>
            <a:picLocks noChangeAspect="1"/>
          </p:cNvPicPr>
          <p:nvPr/>
        </p:nvPicPr>
        <p:blipFill>
          <a:blip r:embed="rId2"/>
          <a:stretch>
            <a:fillRect/>
          </a:stretch>
        </p:blipFill>
        <p:spPr>
          <a:xfrm>
            <a:off x="1180895" y="13838514"/>
            <a:ext cx="3359531" cy="3135831"/>
          </a:xfrm>
          <a:prstGeom prst="rect">
            <a:avLst/>
          </a:prstGeom>
        </p:spPr>
      </p:pic>
      <p:pic>
        <p:nvPicPr>
          <p:cNvPr id="6" name="Picture 6"/>
          <p:cNvPicPr>
            <a:picLocks noChangeAspect="1"/>
          </p:cNvPicPr>
          <p:nvPr/>
        </p:nvPicPr>
        <p:blipFill>
          <a:blip r:embed="rId3"/>
          <a:stretch>
            <a:fillRect/>
          </a:stretch>
        </p:blipFill>
        <p:spPr>
          <a:xfrm>
            <a:off x="10118398" y="13828534"/>
            <a:ext cx="4010358" cy="3155792"/>
          </a:xfrm>
          <a:prstGeom prst="rect">
            <a:avLst/>
          </a:prstGeom>
        </p:spPr>
      </p:pic>
      <p:sp>
        <p:nvSpPr>
          <p:cNvPr id="7" name="AutoShape 7"/>
          <p:cNvSpPr/>
          <p:nvPr/>
        </p:nvSpPr>
        <p:spPr>
          <a:xfrm>
            <a:off x="631086" y="10314576"/>
            <a:ext cx="369811" cy="361272"/>
          </a:xfrm>
          <a:prstGeom prst="rect">
            <a:avLst/>
          </a:prstGeom>
          <a:solidFill>
            <a:srgbClr val="403B3B"/>
          </a:solidFill>
        </p:spPr>
        <p:txBody>
          <a:bodyPr/>
          <a:lstStyle/>
          <a:p>
            <a:endParaRPr lang="en-GB"/>
          </a:p>
        </p:txBody>
      </p:sp>
      <p:grpSp>
        <p:nvGrpSpPr>
          <p:cNvPr id="8" name="Group 8"/>
          <p:cNvGrpSpPr/>
          <p:nvPr/>
        </p:nvGrpSpPr>
        <p:grpSpPr>
          <a:xfrm>
            <a:off x="631086" y="17887433"/>
            <a:ext cx="6633997" cy="413417"/>
            <a:chOff x="0" y="0"/>
            <a:chExt cx="8845329" cy="551223"/>
          </a:xfrm>
        </p:grpSpPr>
        <p:sp>
          <p:nvSpPr>
            <p:cNvPr id="9" name="AutoShape 9"/>
            <p:cNvSpPr/>
            <p:nvPr/>
          </p:nvSpPr>
          <p:spPr>
            <a:xfrm>
              <a:off x="0" y="35984"/>
              <a:ext cx="493082" cy="481696"/>
            </a:xfrm>
            <a:prstGeom prst="rect">
              <a:avLst/>
            </a:prstGeom>
            <a:solidFill>
              <a:srgbClr val="403B3B"/>
            </a:solidFill>
          </p:spPr>
          <p:txBody>
            <a:bodyPr/>
            <a:lstStyle/>
            <a:p>
              <a:endParaRPr lang="en-GB"/>
            </a:p>
          </p:txBody>
        </p:sp>
        <p:sp>
          <p:nvSpPr>
            <p:cNvPr id="10" name="TextBox 10"/>
            <p:cNvSpPr txBox="1"/>
            <p:nvPr/>
          </p:nvSpPr>
          <p:spPr>
            <a:xfrm>
              <a:off x="46562" y="97291"/>
              <a:ext cx="399957" cy="330507"/>
            </a:xfrm>
            <a:prstGeom prst="rect">
              <a:avLst/>
            </a:prstGeom>
          </p:spPr>
          <p:txBody>
            <a:bodyPr lIns="0" tIns="0" rIns="0" bIns="0" rtlCol="0" anchor="t">
              <a:spAutoFit/>
            </a:bodyPr>
            <a:lstStyle/>
            <a:p>
              <a:pPr algn="ctr">
                <a:lnSpc>
                  <a:spcPts val="2153"/>
                </a:lnSpc>
                <a:spcBef>
                  <a:spcPct val="0"/>
                </a:spcBef>
              </a:pPr>
              <a:r>
                <a:rPr lang="en-US" sz="1537" b="1">
                  <a:solidFill>
                    <a:srgbClr val="FFFFFF"/>
                  </a:solidFill>
                  <a:latin typeface="Open Sauce Semi-Bold"/>
                  <a:ea typeface="Open Sauce Semi-Bold"/>
                  <a:cs typeface="Open Sauce Semi-Bold"/>
                  <a:sym typeface="Open Sauce Semi-Bold"/>
                </a:rPr>
                <a:t>6</a:t>
              </a:r>
            </a:p>
          </p:txBody>
        </p:sp>
        <p:sp>
          <p:nvSpPr>
            <p:cNvPr id="11" name="TextBox 11"/>
            <p:cNvSpPr txBox="1"/>
            <p:nvPr/>
          </p:nvSpPr>
          <p:spPr>
            <a:xfrm>
              <a:off x="770798" y="-57150"/>
              <a:ext cx="8074531" cy="608373"/>
            </a:xfrm>
            <a:prstGeom prst="rect">
              <a:avLst/>
            </a:prstGeom>
          </p:spPr>
          <p:txBody>
            <a:bodyPr lIns="0" tIns="0" rIns="0" bIns="0" rtlCol="0" anchor="t">
              <a:spAutoFit/>
            </a:bodyPr>
            <a:lstStyle/>
            <a:p>
              <a:pPr marL="0" lvl="0" indent="0" algn="l">
                <a:lnSpc>
                  <a:spcPts val="3858"/>
                </a:lnSpc>
                <a:spcBef>
                  <a:spcPct val="0"/>
                </a:spcBef>
              </a:pPr>
              <a:r>
                <a:rPr lang="en-US" sz="2755" b="1">
                  <a:solidFill>
                    <a:srgbClr val="403B3B"/>
                  </a:solidFill>
                  <a:latin typeface="Open Sauce Semi-Bold"/>
                  <a:ea typeface="Open Sauce Semi-Bold"/>
                  <a:cs typeface="Open Sauce Semi-Bold"/>
                  <a:sym typeface="Open Sauce Semi-Bold"/>
                </a:rPr>
                <a:t>Conclusion</a:t>
              </a:r>
            </a:p>
          </p:txBody>
        </p:sp>
      </p:grpSp>
      <p:grpSp>
        <p:nvGrpSpPr>
          <p:cNvPr id="12" name="Group 12"/>
          <p:cNvGrpSpPr/>
          <p:nvPr/>
        </p:nvGrpSpPr>
        <p:grpSpPr>
          <a:xfrm>
            <a:off x="631086" y="12143737"/>
            <a:ext cx="6633997" cy="413417"/>
            <a:chOff x="0" y="0"/>
            <a:chExt cx="8845329" cy="551223"/>
          </a:xfrm>
        </p:grpSpPr>
        <p:sp>
          <p:nvSpPr>
            <p:cNvPr id="13" name="AutoShape 13"/>
            <p:cNvSpPr/>
            <p:nvPr/>
          </p:nvSpPr>
          <p:spPr>
            <a:xfrm>
              <a:off x="0" y="35984"/>
              <a:ext cx="493082" cy="481696"/>
            </a:xfrm>
            <a:prstGeom prst="rect">
              <a:avLst/>
            </a:prstGeom>
            <a:solidFill>
              <a:srgbClr val="403B3B"/>
            </a:solidFill>
          </p:spPr>
          <p:txBody>
            <a:bodyPr/>
            <a:lstStyle/>
            <a:p>
              <a:endParaRPr lang="en-GB"/>
            </a:p>
          </p:txBody>
        </p:sp>
        <p:sp>
          <p:nvSpPr>
            <p:cNvPr id="14" name="TextBox 14"/>
            <p:cNvSpPr txBox="1"/>
            <p:nvPr/>
          </p:nvSpPr>
          <p:spPr>
            <a:xfrm>
              <a:off x="46562" y="97291"/>
              <a:ext cx="399957" cy="330507"/>
            </a:xfrm>
            <a:prstGeom prst="rect">
              <a:avLst/>
            </a:prstGeom>
          </p:spPr>
          <p:txBody>
            <a:bodyPr lIns="0" tIns="0" rIns="0" bIns="0" rtlCol="0" anchor="t">
              <a:spAutoFit/>
            </a:bodyPr>
            <a:lstStyle/>
            <a:p>
              <a:pPr algn="ctr">
                <a:lnSpc>
                  <a:spcPts val="2153"/>
                </a:lnSpc>
                <a:spcBef>
                  <a:spcPct val="0"/>
                </a:spcBef>
              </a:pPr>
              <a:r>
                <a:rPr lang="en-US" sz="1537" b="1">
                  <a:solidFill>
                    <a:srgbClr val="FFFFFF"/>
                  </a:solidFill>
                  <a:latin typeface="Open Sauce Semi-Bold"/>
                  <a:ea typeface="Open Sauce Semi-Bold"/>
                  <a:cs typeface="Open Sauce Semi-Bold"/>
                  <a:sym typeface="Open Sauce Semi-Bold"/>
                </a:rPr>
                <a:t>5</a:t>
              </a:r>
            </a:p>
          </p:txBody>
        </p:sp>
        <p:sp>
          <p:nvSpPr>
            <p:cNvPr id="15" name="TextBox 15"/>
            <p:cNvSpPr txBox="1"/>
            <p:nvPr/>
          </p:nvSpPr>
          <p:spPr>
            <a:xfrm>
              <a:off x="770798" y="-57150"/>
              <a:ext cx="8074531" cy="608373"/>
            </a:xfrm>
            <a:prstGeom prst="rect">
              <a:avLst/>
            </a:prstGeom>
          </p:spPr>
          <p:txBody>
            <a:bodyPr lIns="0" tIns="0" rIns="0" bIns="0" rtlCol="0" anchor="t">
              <a:spAutoFit/>
            </a:bodyPr>
            <a:lstStyle/>
            <a:p>
              <a:pPr marL="0" lvl="0" indent="0" algn="l">
                <a:lnSpc>
                  <a:spcPts val="3858"/>
                </a:lnSpc>
                <a:spcBef>
                  <a:spcPct val="0"/>
                </a:spcBef>
              </a:pPr>
              <a:r>
                <a:rPr lang="en-US" sz="2755" b="1">
                  <a:solidFill>
                    <a:srgbClr val="403B3B"/>
                  </a:solidFill>
                  <a:latin typeface="Open Sauce Semi-Bold"/>
                  <a:ea typeface="Open Sauce Semi-Bold"/>
                  <a:cs typeface="Open Sauce Semi-Bold"/>
                  <a:sym typeface="Open Sauce Semi-Bold"/>
                </a:rPr>
                <a:t>Analysis</a:t>
              </a:r>
            </a:p>
          </p:txBody>
        </p:sp>
      </p:grpSp>
      <p:grpSp>
        <p:nvGrpSpPr>
          <p:cNvPr id="16" name="Group 16"/>
          <p:cNvGrpSpPr/>
          <p:nvPr/>
        </p:nvGrpSpPr>
        <p:grpSpPr>
          <a:xfrm>
            <a:off x="7830214" y="8951274"/>
            <a:ext cx="6633997" cy="413417"/>
            <a:chOff x="0" y="0"/>
            <a:chExt cx="8845329" cy="551223"/>
          </a:xfrm>
        </p:grpSpPr>
        <p:sp>
          <p:nvSpPr>
            <p:cNvPr id="17" name="AutoShape 17"/>
            <p:cNvSpPr/>
            <p:nvPr/>
          </p:nvSpPr>
          <p:spPr>
            <a:xfrm>
              <a:off x="0" y="35984"/>
              <a:ext cx="493082" cy="481696"/>
            </a:xfrm>
            <a:prstGeom prst="rect">
              <a:avLst/>
            </a:prstGeom>
            <a:solidFill>
              <a:srgbClr val="403B3B"/>
            </a:solidFill>
          </p:spPr>
          <p:txBody>
            <a:bodyPr/>
            <a:lstStyle/>
            <a:p>
              <a:endParaRPr lang="en-GB"/>
            </a:p>
          </p:txBody>
        </p:sp>
        <p:sp>
          <p:nvSpPr>
            <p:cNvPr id="18" name="TextBox 18"/>
            <p:cNvSpPr txBox="1"/>
            <p:nvPr/>
          </p:nvSpPr>
          <p:spPr>
            <a:xfrm>
              <a:off x="46562" y="97291"/>
              <a:ext cx="399957" cy="330507"/>
            </a:xfrm>
            <a:prstGeom prst="rect">
              <a:avLst/>
            </a:prstGeom>
          </p:spPr>
          <p:txBody>
            <a:bodyPr lIns="0" tIns="0" rIns="0" bIns="0" rtlCol="0" anchor="t">
              <a:spAutoFit/>
            </a:bodyPr>
            <a:lstStyle/>
            <a:p>
              <a:pPr algn="ctr">
                <a:lnSpc>
                  <a:spcPts val="2153"/>
                </a:lnSpc>
                <a:spcBef>
                  <a:spcPct val="0"/>
                </a:spcBef>
              </a:pPr>
              <a:r>
                <a:rPr lang="en-US" sz="1537" b="1">
                  <a:solidFill>
                    <a:srgbClr val="FFFFFF"/>
                  </a:solidFill>
                  <a:latin typeface="Open Sauce Semi-Bold"/>
                  <a:ea typeface="Open Sauce Semi-Bold"/>
                  <a:cs typeface="Open Sauce Semi-Bold"/>
                  <a:sym typeface="Open Sauce Semi-Bold"/>
                </a:rPr>
                <a:t>3</a:t>
              </a:r>
            </a:p>
          </p:txBody>
        </p:sp>
        <p:sp>
          <p:nvSpPr>
            <p:cNvPr id="19" name="TextBox 19"/>
            <p:cNvSpPr txBox="1"/>
            <p:nvPr/>
          </p:nvSpPr>
          <p:spPr>
            <a:xfrm>
              <a:off x="770798" y="-57150"/>
              <a:ext cx="8074531" cy="608373"/>
            </a:xfrm>
            <a:prstGeom prst="rect">
              <a:avLst/>
            </a:prstGeom>
          </p:spPr>
          <p:txBody>
            <a:bodyPr lIns="0" tIns="0" rIns="0" bIns="0" rtlCol="0" anchor="t">
              <a:spAutoFit/>
            </a:bodyPr>
            <a:lstStyle/>
            <a:p>
              <a:pPr marL="0" lvl="0" indent="0" algn="l">
                <a:lnSpc>
                  <a:spcPts val="3858"/>
                </a:lnSpc>
                <a:spcBef>
                  <a:spcPct val="0"/>
                </a:spcBef>
              </a:pPr>
              <a:r>
                <a:rPr lang="en-US" sz="2755" b="1">
                  <a:solidFill>
                    <a:srgbClr val="403B3B"/>
                  </a:solidFill>
                  <a:latin typeface="Open Sauce Semi-Bold"/>
                  <a:ea typeface="Open Sauce Semi-Bold"/>
                  <a:cs typeface="Open Sauce Semi-Bold"/>
                  <a:sym typeface="Open Sauce Semi-Bold"/>
                </a:rPr>
                <a:t>Methodology</a:t>
              </a:r>
            </a:p>
          </p:txBody>
        </p:sp>
      </p:grpSp>
      <p:pic>
        <p:nvPicPr>
          <p:cNvPr id="20" name="Picture 20"/>
          <p:cNvPicPr>
            <a:picLocks noChangeAspect="1"/>
          </p:cNvPicPr>
          <p:nvPr/>
        </p:nvPicPr>
        <p:blipFill>
          <a:blip r:embed="rId4"/>
          <a:stretch>
            <a:fillRect/>
          </a:stretch>
        </p:blipFill>
        <p:spPr>
          <a:xfrm>
            <a:off x="5382176" y="13618680"/>
            <a:ext cx="4329400" cy="3575500"/>
          </a:xfrm>
          <a:prstGeom prst="rect">
            <a:avLst/>
          </a:prstGeom>
        </p:spPr>
      </p:pic>
      <p:sp>
        <p:nvSpPr>
          <p:cNvPr id="21" name="AutoShape 21"/>
          <p:cNvSpPr/>
          <p:nvPr/>
        </p:nvSpPr>
        <p:spPr>
          <a:xfrm>
            <a:off x="631086" y="11883597"/>
            <a:ext cx="13856799" cy="0"/>
          </a:xfrm>
          <a:prstGeom prst="line">
            <a:avLst/>
          </a:prstGeom>
          <a:ln w="19050" cap="rnd">
            <a:solidFill>
              <a:srgbClr val="403B3B"/>
            </a:solidFill>
            <a:prstDash val="solid"/>
            <a:headEnd type="none" w="sm" len="sm"/>
            <a:tailEnd type="none" w="sm" len="sm"/>
          </a:ln>
        </p:spPr>
        <p:txBody>
          <a:bodyPr/>
          <a:lstStyle/>
          <a:p>
            <a:endParaRPr lang="en-GB"/>
          </a:p>
        </p:txBody>
      </p:sp>
      <p:sp>
        <p:nvSpPr>
          <p:cNvPr id="22" name="AutoShape 22"/>
          <p:cNvSpPr/>
          <p:nvPr/>
        </p:nvSpPr>
        <p:spPr>
          <a:xfrm>
            <a:off x="631086" y="19339652"/>
            <a:ext cx="13856799" cy="0"/>
          </a:xfrm>
          <a:prstGeom prst="line">
            <a:avLst/>
          </a:prstGeom>
          <a:ln w="19050" cap="rnd">
            <a:solidFill>
              <a:srgbClr val="403B3B"/>
            </a:solidFill>
            <a:prstDash val="solid"/>
            <a:headEnd type="none" w="sm" len="sm"/>
            <a:tailEnd type="none" w="sm" len="sm"/>
          </a:ln>
        </p:spPr>
        <p:txBody>
          <a:bodyPr/>
          <a:lstStyle/>
          <a:p>
            <a:endParaRPr lang="en-GB"/>
          </a:p>
        </p:txBody>
      </p:sp>
      <p:sp>
        <p:nvSpPr>
          <p:cNvPr id="23" name="AutoShape 23"/>
          <p:cNvSpPr/>
          <p:nvPr/>
        </p:nvSpPr>
        <p:spPr>
          <a:xfrm>
            <a:off x="631086" y="17697433"/>
            <a:ext cx="13856799" cy="0"/>
          </a:xfrm>
          <a:prstGeom prst="line">
            <a:avLst/>
          </a:prstGeom>
          <a:ln w="19050" cap="rnd">
            <a:solidFill>
              <a:srgbClr val="403B3B"/>
            </a:solidFill>
            <a:prstDash val="solid"/>
            <a:headEnd type="none" w="sm" len="sm"/>
            <a:tailEnd type="none" w="sm" len="sm"/>
          </a:ln>
        </p:spPr>
        <p:txBody>
          <a:bodyPr/>
          <a:lstStyle/>
          <a:p>
            <a:endParaRPr lang="en-GB"/>
          </a:p>
        </p:txBody>
      </p:sp>
      <p:sp>
        <p:nvSpPr>
          <p:cNvPr id="24" name="AutoShape 24"/>
          <p:cNvSpPr/>
          <p:nvPr/>
        </p:nvSpPr>
        <p:spPr>
          <a:xfrm rot="5400000">
            <a:off x="3453925" y="15614555"/>
            <a:ext cx="3586356" cy="0"/>
          </a:xfrm>
          <a:prstGeom prst="line">
            <a:avLst/>
          </a:prstGeom>
          <a:ln w="19050" cap="flat">
            <a:solidFill>
              <a:srgbClr val="403B3B"/>
            </a:solidFill>
            <a:prstDash val="solid"/>
            <a:headEnd type="none" w="sm" len="sm"/>
            <a:tailEnd type="none" w="sm" len="sm"/>
          </a:ln>
        </p:spPr>
        <p:txBody>
          <a:bodyPr/>
          <a:lstStyle/>
          <a:p>
            <a:endParaRPr lang="en-GB"/>
          </a:p>
        </p:txBody>
      </p:sp>
      <p:sp>
        <p:nvSpPr>
          <p:cNvPr id="25" name="AutoShape 25"/>
          <p:cNvSpPr/>
          <p:nvPr/>
        </p:nvSpPr>
        <p:spPr>
          <a:xfrm rot="5400000">
            <a:off x="8188285" y="15688711"/>
            <a:ext cx="3367169" cy="0"/>
          </a:xfrm>
          <a:prstGeom prst="line">
            <a:avLst/>
          </a:prstGeom>
          <a:ln w="19050" cap="flat">
            <a:solidFill>
              <a:srgbClr val="403B3B"/>
            </a:solidFill>
            <a:prstDash val="solid"/>
            <a:headEnd type="none" w="sm" len="sm"/>
            <a:tailEnd type="none" w="sm" len="sm"/>
          </a:ln>
        </p:spPr>
        <p:txBody>
          <a:bodyPr/>
          <a:lstStyle/>
          <a:p>
            <a:endParaRPr lang="en-GB"/>
          </a:p>
        </p:txBody>
      </p:sp>
      <p:grpSp>
        <p:nvGrpSpPr>
          <p:cNvPr id="26" name="Group 26"/>
          <p:cNvGrpSpPr/>
          <p:nvPr/>
        </p:nvGrpSpPr>
        <p:grpSpPr>
          <a:xfrm>
            <a:off x="631086" y="7088239"/>
            <a:ext cx="6633997" cy="413417"/>
            <a:chOff x="0" y="0"/>
            <a:chExt cx="8845329" cy="551223"/>
          </a:xfrm>
        </p:grpSpPr>
        <p:sp>
          <p:nvSpPr>
            <p:cNvPr id="27" name="AutoShape 27"/>
            <p:cNvSpPr/>
            <p:nvPr/>
          </p:nvSpPr>
          <p:spPr>
            <a:xfrm>
              <a:off x="0" y="35984"/>
              <a:ext cx="493082" cy="481696"/>
            </a:xfrm>
            <a:prstGeom prst="rect">
              <a:avLst/>
            </a:prstGeom>
            <a:solidFill>
              <a:srgbClr val="403B3B"/>
            </a:solidFill>
          </p:spPr>
          <p:txBody>
            <a:bodyPr/>
            <a:lstStyle/>
            <a:p>
              <a:endParaRPr lang="en-GB"/>
            </a:p>
          </p:txBody>
        </p:sp>
        <p:sp>
          <p:nvSpPr>
            <p:cNvPr id="28" name="TextBox 28"/>
            <p:cNvSpPr txBox="1"/>
            <p:nvPr/>
          </p:nvSpPr>
          <p:spPr>
            <a:xfrm>
              <a:off x="46562" y="97291"/>
              <a:ext cx="399957" cy="330507"/>
            </a:xfrm>
            <a:prstGeom prst="rect">
              <a:avLst/>
            </a:prstGeom>
          </p:spPr>
          <p:txBody>
            <a:bodyPr lIns="0" tIns="0" rIns="0" bIns="0" rtlCol="0" anchor="t">
              <a:spAutoFit/>
            </a:bodyPr>
            <a:lstStyle/>
            <a:p>
              <a:pPr algn="ctr">
                <a:lnSpc>
                  <a:spcPts val="2153"/>
                </a:lnSpc>
                <a:spcBef>
                  <a:spcPct val="0"/>
                </a:spcBef>
              </a:pPr>
              <a:r>
                <a:rPr lang="en-US" sz="1537" b="1">
                  <a:solidFill>
                    <a:srgbClr val="FFFFFF"/>
                  </a:solidFill>
                  <a:latin typeface="Open Sauce Semi-Bold"/>
                  <a:ea typeface="Open Sauce Semi-Bold"/>
                  <a:cs typeface="Open Sauce Semi-Bold"/>
                  <a:sym typeface="Open Sauce Semi-Bold"/>
                </a:rPr>
                <a:t>1</a:t>
              </a:r>
            </a:p>
          </p:txBody>
        </p:sp>
        <p:sp>
          <p:nvSpPr>
            <p:cNvPr id="29" name="TextBox 29"/>
            <p:cNvSpPr txBox="1"/>
            <p:nvPr/>
          </p:nvSpPr>
          <p:spPr>
            <a:xfrm>
              <a:off x="770798" y="-57150"/>
              <a:ext cx="8074531" cy="608373"/>
            </a:xfrm>
            <a:prstGeom prst="rect">
              <a:avLst/>
            </a:prstGeom>
          </p:spPr>
          <p:txBody>
            <a:bodyPr lIns="0" tIns="0" rIns="0" bIns="0" rtlCol="0" anchor="t">
              <a:spAutoFit/>
            </a:bodyPr>
            <a:lstStyle/>
            <a:p>
              <a:pPr marL="0" lvl="0" indent="0" algn="l">
                <a:lnSpc>
                  <a:spcPts val="3858"/>
                </a:lnSpc>
                <a:spcBef>
                  <a:spcPct val="0"/>
                </a:spcBef>
              </a:pPr>
              <a:r>
                <a:rPr lang="en-US" sz="2755" b="1" u="none">
                  <a:solidFill>
                    <a:srgbClr val="403B3B"/>
                  </a:solidFill>
                  <a:latin typeface="Open Sauce Semi-Bold"/>
                  <a:ea typeface="Open Sauce Semi-Bold"/>
                  <a:cs typeface="Open Sauce Semi-Bold"/>
                  <a:sym typeface="Open Sauce Semi-Bold"/>
                </a:rPr>
                <a:t>Introduction</a:t>
              </a:r>
            </a:p>
          </p:txBody>
        </p:sp>
      </p:grpSp>
      <p:grpSp>
        <p:nvGrpSpPr>
          <p:cNvPr id="30" name="Group 30"/>
          <p:cNvGrpSpPr/>
          <p:nvPr/>
        </p:nvGrpSpPr>
        <p:grpSpPr>
          <a:xfrm>
            <a:off x="631086" y="8951274"/>
            <a:ext cx="6633997" cy="413417"/>
            <a:chOff x="0" y="0"/>
            <a:chExt cx="8845329" cy="551223"/>
          </a:xfrm>
        </p:grpSpPr>
        <p:sp>
          <p:nvSpPr>
            <p:cNvPr id="31" name="AutoShape 31"/>
            <p:cNvSpPr/>
            <p:nvPr/>
          </p:nvSpPr>
          <p:spPr>
            <a:xfrm>
              <a:off x="0" y="35984"/>
              <a:ext cx="493082" cy="481696"/>
            </a:xfrm>
            <a:prstGeom prst="rect">
              <a:avLst/>
            </a:prstGeom>
            <a:solidFill>
              <a:srgbClr val="403B3B"/>
            </a:solidFill>
          </p:spPr>
          <p:txBody>
            <a:bodyPr/>
            <a:lstStyle/>
            <a:p>
              <a:endParaRPr lang="en-GB"/>
            </a:p>
          </p:txBody>
        </p:sp>
        <p:sp>
          <p:nvSpPr>
            <p:cNvPr id="32" name="TextBox 32"/>
            <p:cNvSpPr txBox="1"/>
            <p:nvPr/>
          </p:nvSpPr>
          <p:spPr>
            <a:xfrm>
              <a:off x="46562" y="97291"/>
              <a:ext cx="399957" cy="330507"/>
            </a:xfrm>
            <a:prstGeom prst="rect">
              <a:avLst/>
            </a:prstGeom>
          </p:spPr>
          <p:txBody>
            <a:bodyPr lIns="0" tIns="0" rIns="0" bIns="0" rtlCol="0" anchor="t">
              <a:spAutoFit/>
            </a:bodyPr>
            <a:lstStyle/>
            <a:p>
              <a:pPr algn="ctr">
                <a:lnSpc>
                  <a:spcPts val="2153"/>
                </a:lnSpc>
                <a:spcBef>
                  <a:spcPct val="0"/>
                </a:spcBef>
              </a:pPr>
              <a:r>
                <a:rPr lang="en-US" sz="1537" b="1">
                  <a:solidFill>
                    <a:srgbClr val="FFFFFF"/>
                  </a:solidFill>
                  <a:latin typeface="Open Sauce Semi-Bold"/>
                  <a:ea typeface="Open Sauce Semi-Bold"/>
                  <a:cs typeface="Open Sauce Semi-Bold"/>
                  <a:sym typeface="Open Sauce Semi-Bold"/>
                </a:rPr>
                <a:t>2</a:t>
              </a:r>
            </a:p>
          </p:txBody>
        </p:sp>
        <p:sp>
          <p:nvSpPr>
            <p:cNvPr id="33" name="TextBox 33"/>
            <p:cNvSpPr txBox="1"/>
            <p:nvPr/>
          </p:nvSpPr>
          <p:spPr>
            <a:xfrm>
              <a:off x="770798" y="-57150"/>
              <a:ext cx="8074531" cy="608373"/>
            </a:xfrm>
            <a:prstGeom prst="rect">
              <a:avLst/>
            </a:prstGeom>
          </p:spPr>
          <p:txBody>
            <a:bodyPr lIns="0" tIns="0" rIns="0" bIns="0" rtlCol="0" anchor="t">
              <a:spAutoFit/>
            </a:bodyPr>
            <a:lstStyle/>
            <a:p>
              <a:pPr marL="0" lvl="0" indent="0" algn="l">
                <a:lnSpc>
                  <a:spcPts val="3858"/>
                </a:lnSpc>
                <a:spcBef>
                  <a:spcPct val="0"/>
                </a:spcBef>
              </a:pPr>
              <a:r>
                <a:rPr lang="en-US" sz="2755" b="1">
                  <a:solidFill>
                    <a:srgbClr val="403B3B"/>
                  </a:solidFill>
                  <a:latin typeface="Open Sauce Semi-Bold"/>
                  <a:ea typeface="Open Sauce Semi-Bold"/>
                  <a:cs typeface="Open Sauce Semi-Bold"/>
                  <a:sym typeface="Open Sauce Semi-Bold"/>
                </a:rPr>
                <a:t>Objective</a:t>
              </a:r>
            </a:p>
          </p:txBody>
        </p:sp>
      </p:grpSp>
      <p:sp>
        <p:nvSpPr>
          <p:cNvPr id="34" name="TextBox 34"/>
          <p:cNvSpPr txBox="1"/>
          <p:nvPr/>
        </p:nvSpPr>
        <p:spPr>
          <a:xfrm>
            <a:off x="666008" y="10353412"/>
            <a:ext cx="299968" cy="255024"/>
          </a:xfrm>
          <a:prstGeom prst="rect">
            <a:avLst/>
          </a:prstGeom>
        </p:spPr>
        <p:txBody>
          <a:bodyPr lIns="0" tIns="0" rIns="0" bIns="0" rtlCol="0" anchor="t">
            <a:spAutoFit/>
          </a:bodyPr>
          <a:lstStyle/>
          <a:p>
            <a:pPr algn="ctr">
              <a:lnSpc>
                <a:spcPts val="2153"/>
              </a:lnSpc>
              <a:spcBef>
                <a:spcPct val="0"/>
              </a:spcBef>
            </a:pPr>
            <a:r>
              <a:rPr lang="en-US" sz="1537" b="1">
                <a:solidFill>
                  <a:srgbClr val="FFFFFF"/>
                </a:solidFill>
                <a:latin typeface="Open Sauce Semi-Bold"/>
                <a:ea typeface="Open Sauce Semi-Bold"/>
                <a:cs typeface="Open Sauce Semi-Bold"/>
                <a:sym typeface="Open Sauce Semi-Bold"/>
              </a:rPr>
              <a:t>4</a:t>
            </a:r>
          </a:p>
        </p:txBody>
      </p:sp>
      <p:sp>
        <p:nvSpPr>
          <p:cNvPr id="35" name="TextBox 35"/>
          <p:cNvSpPr txBox="1"/>
          <p:nvPr/>
        </p:nvSpPr>
        <p:spPr>
          <a:xfrm>
            <a:off x="1209185" y="10222557"/>
            <a:ext cx="6055898" cy="470567"/>
          </a:xfrm>
          <a:prstGeom prst="rect">
            <a:avLst/>
          </a:prstGeom>
        </p:spPr>
        <p:txBody>
          <a:bodyPr lIns="0" tIns="0" rIns="0" bIns="0" rtlCol="0" anchor="t">
            <a:spAutoFit/>
          </a:bodyPr>
          <a:lstStyle/>
          <a:p>
            <a:pPr marL="0" lvl="0" indent="0" algn="l">
              <a:lnSpc>
                <a:spcPts val="3858"/>
              </a:lnSpc>
              <a:spcBef>
                <a:spcPct val="0"/>
              </a:spcBef>
            </a:pPr>
            <a:r>
              <a:rPr lang="en-US" sz="2755" b="1">
                <a:solidFill>
                  <a:srgbClr val="403B3B"/>
                </a:solidFill>
                <a:latin typeface="Open Sauce Semi-Bold"/>
                <a:ea typeface="Open Sauce Semi-Bold"/>
                <a:cs typeface="Open Sauce Semi-Bold"/>
                <a:sym typeface="Open Sauce Semi-Bold"/>
              </a:rPr>
              <a:t>Results</a:t>
            </a:r>
          </a:p>
        </p:txBody>
      </p:sp>
      <p:sp>
        <p:nvSpPr>
          <p:cNvPr id="36" name="ResultsBox"/>
          <p:cNvSpPr txBox="1"/>
          <p:nvPr/>
        </p:nvSpPr>
        <p:spPr>
          <a:xfrm>
            <a:off x="1209185" y="10793999"/>
            <a:ext cx="13278700" cy="359073"/>
          </a:xfrm>
          <a:prstGeom prst="rect">
            <a:avLst/>
          </a:prstGeom>
        </p:spPr>
        <p:txBody>
          <a:bodyPr wrap="square" lIns="0" tIns="0" rIns="0" bIns="0" rtlCol="0" anchor="t">
            <a:spAutoFit/>
          </a:bodyPr>
          <a:lstStyle/>
          <a:p>
            <a:pPr algn="l">
              <a:lnSpc>
                <a:spcPts val="1433"/>
              </a:lnSpc>
            </a:pPr>
            <a:r>
              <a:rPr lang="en-US" sz="1194" dirty="0">
                <a:solidFill>
                  <a:srgbClr val="403B3B"/>
                </a:solidFill>
                <a:latin typeface="Open Sauce"/>
                <a:ea typeface="Open Sauce"/>
                <a:cs typeface="Open Sauce"/>
                <a:sym typeface="Open Sauce"/>
              </a:rPr>
              <a:t>This section gives an overview of the research. Start with the background: What are you studying and why? What is the importance of the research to the field or specific industry, and what can it contribute to the existing literature? Be mindful of the space of the poster. Include the important information, but be as straightforward as possible.</a:t>
            </a:r>
          </a:p>
        </p:txBody>
      </p:sp>
      <p:sp>
        <p:nvSpPr>
          <p:cNvPr id="37" name="ConclusionBox"/>
          <p:cNvSpPr txBox="1"/>
          <p:nvPr/>
        </p:nvSpPr>
        <p:spPr>
          <a:xfrm>
            <a:off x="1209185" y="18401725"/>
            <a:ext cx="13278700" cy="359073"/>
          </a:xfrm>
          <a:prstGeom prst="rect">
            <a:avLst/>
          </a:prstGeom>
        </p:spPr>
        <p:txBody>
          <a:bodyPr wrap="square" lIns="0" tIns="0" rIns="0" bIns="0" rtlCol="0" anchor="t">
            <a:spAutoFit/>
          </a:bodyPr>
          <a:lstStyle/>
          <a:p>
            <a:pPr algn="l">
              <a:lnSpc>
                <a:spcPts val="1433"/>
              </a:lnSpc>
            </a:pPr>
            <a:r>
              <a:rPr lang="en-US" sz="1194" dirty="0">
                <a:solidFill>
                  <a:srgbClr val="403B3B"/>
                </a:solidFill>
                <a:latin typeface="Open Sauce"/>
                <a:ea typeface="Open Sauce"/>
                <a:cs typeface="Open Sauce"/>
                <a:sym typeface="Open Sauce"/>
              </a:rPr>
              <a:t>To wrap up your poster, present two to three key findings. You can also add a brief explanation or narrative to these that can encourage conversation or dialogue with the audience. These findings can be actionable items that can lead to implementation, policy creation, or further study.</a:t>
            </a:r>
          </a:p>
        </p:txBody>
      </p:sp>
      <p:sp>
        <p:nvSpPr>
          <p:cNvPr id="38" name="TextBox 38"/>
          <p:cNvSpPr txBox="1"/>
          <p:nvPr/>
        </p:nvSpPr>
        <p:spPr>
          <a:xfrm>
            <a:off x="1209185" y="12658028"/>
            <a:ext cx="6055898" cy="555525"/>
          </a:xfrm>
          <a:prstGeom prst="rect">
            <a:avLst/>
          </a:prstGeom>
        </p:spPr>
        <p:txBody>
          <a:bodyPr lIns="0" tIns="0" rIns="0" bIns="0" rtlCol="0" anchor="t">
            <a:spAutoFit/>
          </a:bodyPr>
          <a:lstStyle/>
          <a:p>
            <a:pPr algn="l">
              <a:lnSpc>
                <a:spcPts val="1433"/>
              </a:lnSpc>
            </a:pPr>
            <a:r>
              <a:rPr lang="en-US" sz="1194">
                <a:solidFill>
                  <a:srgbClr val="403B3B"/>
                </a:solidFill>
                <a:latin typeface="Open Sauce"/>
                <a:ea typeface="Open Sauce"/>
                <a:cs typeface="Open Sauce"/>
                <a:sym typeface="Open Sauce"/>
              </a:rPr>
              <a:t>In a regular research paper, the analysis section is one of the longest parts as it builds on the information that supports the objective and thesis. With a research poster, you can trim down the analysis to the most important parts. </a:t>
            </a:r>
          </a:p>
        </p:txBody>
      </p:sp>
      <p:sp>
        <p:nvSpPr>
          <p:cNvPr id="39" name="MethodsBox"/>
          <p:cNvSpPr txBox="1"/>
          <p:nvPr/>
        </p:nvSpPr>
        <p:spPr>
          <a:xfrm>
            <a:off x="8408312" y="9465565"/>
            <a:ext cx="6055898" cy="373525"/>
          </a:xfrm>
          <a:prstGeom prst="rect">
            <a:avLst/>
          </a:prstGeom>
        </p:spPr>
        <p:txBody>
          <a:bodyPr lIns="0" tIns="0" rIns="0" bIns="0" rtlCol="0" anchor="t">
            <a:spAutoFit/>
          </a:bodyPr>
          <a:lstStyle/>
          <a:p>
            <a:pPr algn="l">
              <a:lnSpc>
                <a:spcPts val="1433"/>
              </a:lnSpc>
            </a:pPr>
            <a:r>
              <a:rPr lang="en-US" sz="1194" dirty="0">
                <a:solidFill>
                  <a:srgbClr val="403B3B"/>
                </a:solidFill>
                <a:latin typeface="Open Sauce"/>
                <a:ea typeface="Open Sauce"/>
                <a:cs typeface="Open Sauce"/>
                <a:sym typeface="Open Sauce"/>
              </a:rPr>
              <a:t>Describe how you've conducted your research. What is the strategy of the team? What methods were used? Were there any special technology applied? </a:t>
            </a:r>
          </a:p>
        </p:txBody>
      </p:sp>
      <p:sp>
        <p:nvSpPr>
          <p:cNvPr id="40" name="TitleBox"/>
          <p:cNvSpPr txBox="1"/>
          <p:nvPr/>
        </p:nvSpPr>
        <p:spPr>
          <a:xfrm>
            <a:off x="631086" y="1409495"/>
            <a:ext cx="9049830" cy="1973317"/>
          </a:xfrm>
          <a:prstGeom prst="rect">
            <a:avLst/>
          </a:prstGeom>
        </p:spPr>
        <p:txBody>
          <a:bodyPr lIns="0" tIns="0" rIns="0" bIns="0" rtlCol="0" anchor="t">
            <a:spAutoFit/>
          </a:bodyPr>
          <a:lstStyle/>
          <a:p>
            <a:pPr algn="l">
              <a:lnSpc>
                <a:spcPts val="7626"/>
              </a:lnSpc>
            </a:pPr>
            <a:r>
              <a:rPr lang="en-US" sz="7626" b="1" spc="-305" dirty="0">
                <a:solidFill>
                  <a:srgbClr val="403B3B"/>
                </a:solidFill>
                <a:latin typeface="Open Sauce Semi-Bold"/>
                <a:ea typeface="Open Sauce Semi-Bold"/>
                <a:cs typeface="Open Sauce Semi-Bold"/>
                <a:sym typeface="Open Sauce Semi-Bold"/>
              </a:rPr>
              <a:t>Academic Research Poster </a:t>
            </a:r>
          </a:p>
        </p:txBody>
      </p:sp>
      <p:sp>
        <p:nvSpPr>
          <p:cNvPr id="41" name="SubtitleBox"/>
          <p:cNvSpPr txBox="1"/>
          <p:nvPr/>
        </p:nvSpPr>
        <p:spPr>
          <a:xfrm>
            <a:off x="631086" y="3544511"/>
            <a:ext cx="9002918" cy="1227133"/>
          </a:xfrm>
          <a:prstGeom prst="rect">
            <a:avLst/>
          </a:prstGeom>
        </p:spPr>
        <p:txBody>
          <a:bodyPr lIns="0" tIns="0" rIns="0" bIns="0" rtlCol="0" anchor="t">
            <a:spAutoFit/>
          </a:bodyPr>
          <a:lstStyle/>
          <a:p>
            <a:pPr marL="0" lvl="1" indent="0" algn="l">
              <a:lnSpc>
                <a:spcPts val="2448"/>
              </a:lnSpc>
            </a:pPr>
            <a:r>
              <a:rPr lang="en-US" sz="1883" u="none" dirty="0">
                <a:solidFill>
                  <a:srgbClr val="403B3B"/>
                </a:solidFill>
                <a:latin typeface="Open Sauce"/>
                <a:ea typeface="Open Sauce"/>
                <a:cs typeface="Open Sauce"/>
                <a:sym typeface="Open Sauce"/>
              </a:rPr>
              <a:t>Research posters are visual aids that are used to present a study. It is a popular way to showcase research work in conferences and the academe. Information is presented concisely and in a visually appealing manner to attract attention and spark discussion.</a:t>
            </a:r>
          </a:p>
        </p:txBody>
      </p:sp>
      <p:sp>
        <p:nvSpPr>
          <p:cNvPr id="42" name="IntroductionBox"/>
          <p:cNvSpPr txBox="1"/>
          <p:nvPr/>
        </p:nvSpPr>
        <p:spPr>
          <a:xfrm>
            <a:off x="1209185" y="7602530"/>
            <a:ext cx="13208254" cy="359073"/>
          </a:xfrm>
          <a:prstGeom prst="rect">
            <a:avLst/>
          </a:prstGeom>
        </p:spPr>
        <p:txBody>
          <a:bodyPr wrap="square" lIns="0" tIns="0" rIns="0" bIns="0" rtlCol="0" anchor="t">
            <a:spAutoFit/>
          </a:bodyPr>
          <a:lstStyle/>
          <a:p>
            <a:pPr algn="l">
              <a:lnSpc>
                <a:spcPts val="1433"/>
              </a:lnSpc>
            </a:pPr>
            <a:r>
              <a:rPr lang="en-US" sz="1194" dirty="0">
                <a:solidFill>
                  <a:srgbClr val="403B3B"/>
                </a:solidFill>
                <a:latin typeface="Open Sauce"/>
                <a:ea typeface="Open Sauce"/>
                <a:cs typeface="Open Sauce"/>
                <a:sym typeface="Open Sauce"/>
              </a:rPr>
              <a:t>This section gives an overview of the research. Start with the background: What are you studying and why? What is the importance of the research to the field or specific industry, and what can it contribute to the existing literature? Be mindful of the space of the poster. Include the important information, but be as straightforward as possible.</a:t>
            </a:r>
          </a:p>
        </p:txBody>
      </p:sp>
      <p:sp>
        <p:nvSpPr>
          <p:cNvPr id="43" name="ObjectiveBox"/>
          <p:cNvSpPr txBox="1"/>
          <p:nvPr/>
        </p:nvSpPr>
        <p:spPr>
          <a:xfrm>
            <a:off x="1209185" y="9465565"/>
            <a:ext cx="6055898" cy="191525"/>
          </a:xfrm>
          <a:prstGeom prst="rect">
            <a:avLst/>
          </a:prstGeom>
        </p:spPr>
        <p:txBody>
          <a:bodyPr lIns="0" tIns="0" rIns="0" bIns="0" rtlCol="0" anchor="t">
            <a:spAutoFit/>
          </a:bodyPr>
          <a:lstStyle/>
          <a:p>
            <a:pPr algn="l">
              <a:lnSpc>
                <a:spcPts val="1433"/>
              </a:lnSpc>
            </a:pPr>
            <a:r>
              <a:rPr lang="en-US" sz="1194" dirty="0">
                <a:solidFill>
                  <a:srgbClr val="403B3B"/>
                </a:solidFill>
                <a:latin typeface="Open Sauce"/>
                <a:ea typeface="Open Sauce"/>
                <a:cs typeface="Open Sauce"/>
                <a:sym typeface="Open Sauce"/>
              </a:rPr>
              <a:t>In this section, state what is the purpose of your study. </a:t>
            </a:r>
          </a:p>
        </p:txBody>
      </p:sp>
      <p:sp>
        <p:nvSpPr>
          <p:cNvPr id="45" name="TextBox 45"/>
          <p:cNvSpPr txBox="1"/>
          <p:nvPr/>
        </p:nvSpPr>
        <p:spPr>
          <a:xfrm>
            <a:off x="11436261" y="1458717"/>
            <a:ext cx="2981178" cy="182288"/>
          </a:xfrm>
          <a:prstGeom prst="rect">
            <a:avLst/>
          </a:prstGeom>
        </p:spPr>
        <p:txBody>
          <a:bodyPr lIns="0" tIns="0" rIns="0" bIns="0" rtlCol="0" anchor="t">
            <a:spAutoFit/>
          </a:bodyPr>
          <a:lstStyle/>
          <a:p>
            <a:pPr algn="l">
              <a:lnSpc>
                <a:spcPts val="1543"/>
              </a:lnSpc>
            </a:pPr>
            <a:r>
              <a:rPr lang="en-US" sz="1102" b="1">
                <a:solidFill>
                  <a:srgbClr val="403B3B"/>
                </a:solidFill>
                <a:latin typeface="Open Sauce Semi-Bold"/>
                <a:ea typeface="Open Sauce Semi-Bold"/>
                <a:cs typeface="Open Sauce Semi-Bold"/>
                <a:sym typeface="Open Sauce Semi-Bold"/>
              </a:rPr>
              <a:t>Authors</a:t>
            </a:r>
          </a:p>
        </p:txBody>
      </p:sp>
      <p:sp>
        <p:nvSpPr>
          <p:cNvPr id="46" name="AuthorBox"/>
          <p:cNvSpPr txBox="1"/>
          <p:nvPr/>
        </p:nvSpPr>
        <p:spPr>
          <a:xfrm>
            <a:off x="11436261" y="1750212"/>
            <a:ext cx="2981178" cy="504000"/>
          </a:xfrm>
          <a:prstGeom prst="rect">
            <a:avLst/>
          </a:prstGeom>
        </p:spPr>
        <p:txBody>
          <a:bodyPr lIns="0" tIns="0" rIns="0" bIns="0" rtlCol="0" anchor="t">
            <a:spAutoFit/>
          </a:bodyPr>
          <a:lstStyle/>
          <a:p>
            <a:pPr algn="l">
              <a:lnSpc>
                <a:spcPts val="992"/>
              </a:lnSpc>
            </a:pPr>
            <a:r>
              <a:rPr lang="en-US" sz="826" dirty="0">
                <a:solidFill>
                  <a:srgbClr val="403B3B"/>
                </a:solidFill>
                <a:latin typeface="Open Sauce Light"/>
                <a:ea typeface="Open Sauce Light"/>
                <a:cs typeface="Open Sauce Light"/>
                <a:sym typeface="Open Sauce Light"/>
              </a:rPr>
              <a:t>Don't forget the names of the research authors and co-authors. Use full names and include any titles or honorifics the authors may have, as well as the university or research institution they are representing.</a:t>
            </a:r>
          </a:p>
        </p:txBody>
      </p:sp>
      <p:sp>
        <p:nvSpPr>
          <p:cNvPr id="47" name="TextBox 47"/>
          <p:cNvSpPr txBox="1"/>
          <p:nvPr/>
        </p:nvSpPr>
        <p:spPr>
          <a:xfrm>
            <a:off x="11436261" y="2420501"/>
            <a:ext cx="3027949" cy="182288"/>
          </a:xfrm>
          <a:prstGeom prst="rect">
            <a:avLst/>
          </a:prstGeom>
        </p:spPr>
        <p:txBody>
          <a:bodyPr lIns="0" tIns="0" rIns="0" bIns="0" rtlCol="0" anchor="t">
            <a:spAutoFit/>
          </a:bodyPr>
          <a:lstStyle/>
          <a:p>
            <a:pPr marL="0" lvl="0" indent="0" algn="l">
              <a:lnSpc>
                <a:spcPts val="1543"/>
              </a:lnSpc>
              <a:spcBef>
                <a:spcPct val="0"/>
              </a:spcBef>
            </a:pPr>
            <a:r>
              <a:rPr lang="en-US" sz="1102" b="1" u="none">
                <a:solidFill>
                  <a:srgbClr val="403B3B"/>
                </a:solidFill>
                <a:latin typeface="Open Sauce Semi-Bold"/>
                <a:ea typeface="Open Sauce Semi-Bold"/>
                <a:cs typeface="Open Sauce Semi-Bold"/>
                <a:sym typeface="Open Sauce Semi-Bold"/>
              </a:rPr>
              <a:t>Affiliations</a:t>
            </a:r>
          </a:p>
        </p:txBody>
      </p:sp>
      <p:sp>
        <p:nvSpPr>
          <p:cNvPr id="48" name="AffiliationBox"/>
          <p:cNvSpPr txBox="1"/>
          <p:nvPr/>
        </p:nvSpPr>
        <p:spPr>
          <a:xfrm>
            <a:off x="11436261" y="2711995"/>
            <a:ext cx="3027949" cy="378000"/>
          </a:xfrm>
          <a:prstGeom prst="rect">
            <a:avLst/>
          </a:prstGeom>
        </p:spPr>
        <p:txBody>
          <a:bodyPr lIns="0" tIns="0" rIns="0" bIns="0" rtlCol="0" anchor="t">
            <a:spAutoFit/>
          </a:bodyPr>
          <a:lstStyle/>
          <a:p>
            <a:pPr marL="0" lvl="1" indent="0" algn="l">
              <a:lnSpc>
                <a:spcPts val="992"/>
              </a:lnSpc>
              <a:spcBef>
                <a:spcPct val="0"/>
              </a:spcBef>
            </a:pPr>
            <a:r>
              <a:rPr lang="en-US" sz="826" u="none" dirty="0">
                <a:solidFill>
                  <a:srgbClr val="403B3B"/>
                </a:solidFill>
                <a:latin typeface="Open Sauce Light"/>
                <a:ea typeface="Open Sauce Light"/>
                <a:cs typeface="Open Sauce Light"/>
                <a:sym typeface="Open Sauce Light"/>
              </a:rPr>
              <a:t>Researches are often under or on behalf of a university, an organization, or academic research institutions. When available, include their logos with the names.</a:t>
            </a:r>
          </a:p>
        </p:txBody>
      </p:sp>
      <p:sp>
        <p:nvSpPr>
          <p:cNvPr id="49" name="ReferencesBox"/>
          <p:cNvSpPr txBox="1"/>
          <p:nvPr/>
        </p:nvSpPr>
        <p:spPr>
          <a:xfrm>
            <a:off x="631085" y="19608250"/>
            <a:ext cx="13856799" cy="356313"/>
          </a:xfrm>
          <a:prstGeom prst="rect">
            <a:avLst/>
          </a:prstGeom>
        </p:spPr>
        <p:txBody>
          <a:bodyPr wrap="square" lIns="0" tIns="0" rIns="0" bIns="0" rtlCol="0" anchor="t">
            <a:spAutoFit/>
          </a:bodyPr>
          <a:lstStyle/>
          <a:p>
            <a:pPr algn="l">
              <a:lnSpc>
                <a:spcPts val="1413"/>
              </a:lnSpc>
            </a:pPr>
            <a:r>
              <a:rPr lang="en-US" sz="1009" b="1" dirty="0">
                <a:solidFill>
                  <a:srgbClr val="000000"/>
                </a:solidFill>
                <a:latin typeface="Open Sauce Bold"/>
                <a:ea typeface="Open Sauce Bold"/>
                <a:cs typeface="Open Sauce Bold"/>
                <a:sym typeface="Open Sauce Bold"/>
              </a:rPr>
              <a:t>Related literature</a:t>
            </a:r>
          </a:p>
          <a:p>
            <a:pPr marL="0" lvl="0" indent="0" algn="l">
              <a:lnSpc>
                <a:spcPts val="1413"/>
              </a:lnSpc>
              <a:spcBef>
                <a:spcPct val="0"/>
              </a:spcBef>
            </a:pPr>
            <a:r>
              <a:rPr lang="en-US" sz="1009" u="none" dirty="0">
                <a:solidFill>
                  <a:srgbClr val="000000"/>
                </a:solidFill>
                <a:latin typeface="Open Sauce"/>
                <a:ea typeface="Open Sauce"/>
                <a:cs typeface="Open Sauce"/>
                <a:sym typeface="Open Sauce"/>
              </a:rPr>
              <a:t>References can take up a lot of space, so cite only the key references used in the study. </a:t>
            </a:r>
          </a:p>
        </p:txBody>
      </p:sp>
      <p:sp>
        <p:nvSpPr>
          <p:cNvPr id="50" name="TextBox 50"/>
          <p:cNvSpPr txBox="1"/>
          <p:nvPr/>
        </p:nvSpPr>
        <p:spPr>
          <a:xfrm>
            <a:off x="1275425" y="17188646"/>
            <a:ext cx="3382024" cy="147192"/>
          </a:xfrm>
          <a:prstGeom prst="rect">
            <a:avLst/>
          </a:prstGeom>
        </p:spPr>
        <p:txBody>
          <a:bodyPr lIns="0" tIns="0" rIns="0" bIns="0" rtlCol="0" anchor="t">
            <a:spAutoFit/>
          </a:bodyPr>
          <a:lstStyle/>
          <a:p>
            <a:pPr algn="ctr">
              <a:lnSpc>
                <a:spcPts val="1286"/>
              </a:lnSpc>
            </a:pPr>
            <a:r>
              <a:rPr lang="en-US" sz="918" b="1">
                <a:solidFill>
                  <a:srgbClr val="000000"/>
                </a:solidFill>
                <a:latin typeface="Open Sauce Semi-Bold"/>
                <a:ea typeface="Open Sauce Semi-Bold"/>
                <a:cs typeface="Open Sauce Semi-Bold"/>
                <a:sym typeface="Open Sauce Semi-Bold"/>
              </a:rPr>
              <a:t>Use graphs to show visualization of your data's analysis.</a:t>
            </a:r>
          </a:p>
        </p:txBody>
      </p:sp>
      <p:sp>
        <p:nvSpPr>
          <p:cNvPr id="51" name="TextBox 51"/>
          <p:cNvSpPr txBox="1"/>
          <p:nvPr/>
        </p:nvSpPr>
        <p:spPr>
          <a:xfrm>
            <a:off x="5891306" y="17187771"/>
            <a:ext cx="3291950" cy="148067"/>
          </a:xfrm>
          <a:prstGeom prst="rect">
            <a:avLst/>
          </a:prstGeom>
        </p:spPr>
        <p:txBody>
          <a:bodyPr lIns="0" tIns="0" rIns="0" bIns="0" rtlCol="0" anchor="t">
            <a:spAutoFit/>
          </a:bodyPr>
          <a:lstStyle/>
          <a:p>
            <a:pPr algn="ctr">
              <a:lnSpc>
                <a:spcPts val="1286"/>
              </a:lnSpc>
            </a:pPr>
            <a:r>
              <a:rPr lang="en-US" sz="918" b="1">
                <a:solidFill>
                  <a:srgbClr val="000000"/>
                </a:solidFill>
                <a:latin typeface="Open Sauce Semi-Bold"/>
                <a:ea typeface="Open Sauce Semi-Bold"/>
                <a:cs typeface="Open Sauce Semi-Bold"/>
                <a:sym typeface="Open Sauce Semi-Bold"/>
              </a:rPr>
              <a:t>Use graphs to show visualization of your data's analysis.</a:t>
            </a:r>
          </a:p>
        </p:txBody>
      </p:sp>
      <p:sp>
        <p:nvSpPr>
          <p:cNvPr id="52" name="TextBox 52"/>
          <p:cNvSpPr txBox="1"/>
          <p:nvPr/>
        </p:nvSpPr>
        <p:spPr>
          <a:xfrm>
            <a:off x="10502610" y="17187771"/>
            <a:ext cx="3291950" cy="148067"/>
          </a:xfrm>
          <a:prstGeom prst="rect">
            <a:avLst/>
          </a:prstGeom>
        </p:spPr>
        <p:txBody>
          <a:bodyPr lIns="0" tIns="0" rIns="0" bIns="0" rtlCol="0" anchor="t">
            <a:spAutoFit/>
          </a:bodyPr>
          <a:lstStyle/>
          <a:p>
            <a:pPr algn="ctr">
              <a:lnSpc>
                <a:spcPts val="1286"/>
              </a:lnSpc>
            </a:pPr>
            <a:r>
              <a:rPr lang="en-US" sz="918" b="1">
                <a:solidFill>
                  <a:srgbClr val="000000"/>
                </a:solidFill>
                <a:latin typeface="Open Sauce Semi-Bold"/>
                <a:ea typeface="Open Sauce Semi-Bold"/>
                <a:cs typeface="Open Sauce Semi-Bold"/>
                <a:sym typeface="Open Sauce Semi-Bold"/>
              </a:rPr>
              <a:t>Use graphs to show visualization of your data's analysis.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450</Words>
  <Application>Microsoft Office PowerPoint</Application>
  <PresentationFormat>Custom</PresentationFormat>
  <Paragraphs>29</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Open Sauce Bold</vt:lpstr>
      <vt:lpstr>Calibri</vt:lpstr>
      <vt:lpstr>Open Sauce Semi-Bold</vt:lpstr>
      <vt:lpstr>Open Sauce Light</vt:lpstr>
      <vt:lpstr>Open Sauce</vt:lpstr>
      <vt:lpstr>Arial</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Grey Classic</dc:title>
  <cp:lastModifiedBy>Nathan Skidmore</cp:lastModifiedBy>
  <cp:revision>1</cp:revision>
  <dcterms:created xsi:type="dcterms:W3CDTF">2006-08-16T00:00:00Z</dcterms:created>
  <dcterms:modified xsi:type="dcterms:W3CDTF">2025-07-17T14:46:39Z</dcterms:modified>
  <dc:identifier>DAGtbi8Nmtw</dc:identifier>
</cp:coreProperties>
</file>