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0276800" cy="42799000"/>
  <p:notesSz cx="6858000" cy="9144000"/>
  <p:embeddedFontLst>
    <p:embeddedFont>
      <p:font typeface="Futura Display" charset="1" panose="020B0504050904050C04"/>
      <p:regular r:id="rId7"/>
    </p:embeddedFont>
    <p:embeddedFont>
      <p:font typeface="Source Sans Pro Bold" charset="1" panose="020B0703030403020204"/>
      <p:regular r:id="rId8"/>
    </p:embeddedFont>
    <p:embeddedFont>
      <p:font typeface="Source Sans Pro" charset="1" panose="020B050303040302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8FF"/>
        </a:solidFill>
      </p:bgPr>
    </p:bg>
    <p:spTree>
      <p:nvGrpSpPr>
        <p:cNvPr id="1" name=""/>
        <p:cNvGrpSpPr/>
        <p:nvPr/>
      </p:nvGrpSpPr>
      <p:grpSpPr>
        <a:xfrm>
          <a:off x="0" y="0"/>
          <a:ext cx="0" cy="0"/>
          <a:chOff x="0" y="0"/>
          <a:chExt cx="0" cy="0"/>
        </a:xfrm>
      </p:grpSpPr>
      <p:sp>
        <p:nvSpPr>
          <p:cNvPr name="Freeform 2" id="2"/>
          <p:cNvSpPr/>
          <p:nvPr/>
        </p:nvSpPr>
        <p:spPr>
          <a:xfrm flipH="false" flipV="false" rot="0">
            <a:off x="18341884" y="36202387"/>
            <a:ext cx="12815538" cy="8362138"/>
          </a:xfrm>
          <a:custGeom>
            <a:avLst/>
            <a:gdLst/>
            <a:ahLst/>
            <a:cxnLst/>
            <a:rect r="r" b="b" t="t" l="l"/>
            <a:pathLst>
              <a:path h="8362138" w="12815538">
                <a:moveTo>
                  <a:pt x="0" y="0"/>
                </a:moveTo>
                <a:lnTo>
                  <a:pt x="12815538" y="0"/>
                </a:lnTo>
                <a:lnTo>
                  <a:pt x="12815538" y="8362138"/>
                </a:lnTo>
                <a:lnTo>
                  <a:pt x="0" y="8362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81422" y="36202387"/>
            <a:ext cx="12815538" cy="8362138"/>
          </a:xfrm>
          <a:custGeom>
            <a:avLst/>
            <a:gdLst/>
            <a:ahLst/>
            <a:cxnLst/>
            <a:rect r="r" b="b" t="t" l="l"/>
            <a:pathLst>
              <a:path h="8362138" w="12815538">
                <a:moveTo>
                  <a:pt x="12815538" y="0"/>
                </a:moveTo>
                <a:lnTo>
                  <a:pt x="0" y="0"/>
                </a:lnTo>
                <a:lnTo>
                  <a:pt x="0" y="8362138"/>
                </a:lnTo>
                <a:lnTo>
                  <a:pt x="12815538" y="8362138"/>
                </a:lnTo>
                <a:lnTo>
                  <a:pt x="1281553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643847" y="-732240"/>
            <a:ext cx="10324125" cy="5539339"/>
            <a:chOff x="0" y="0"/>
            <a:chExt cx="924205" cy="495876"/>
          </a:xfrm>
        </p:grpSpPr>
        <p:sp>
          <p:nvSpPr>
            <p:cNvPr name="Freeform 5" id="5"/>
            <p:cNvSpPr/>
            <p:nvPr/>
          </p:nvSpPr>
          <p:spPr>
            <a:xfrm flipH="false" flipV="false" rot="0">
              <a:off x="0" y="0"/>
              <a:ext cx="924205" cy="495876"/>
            </a:xfrm>
            <a:custGeom>
              <a:avLst/>
              <a:gdLst/>
              <a:ahLst/>
              <a:cxnLst/>
              <a:rect r="r" b="b" t="t" l="l"/>
              <a:pathLst>
                <a:path h="495876" w="924205">
                  <a:moveTo>
                    <a:pt x="203200" y="0"/>
                  </a:moveTo>
                  <a:lnTo>
                    <a:pt x="924205" y="0"/>
                  </a:lnTo>
                  <a:lnTo>
                    <a:pt x="721005" y="495876"/>
                  </a:lnTo>
                  <a:lnTo>
                    <a:pt x="0" y="495876"/>
                  </a:lnTo>
                  <a:lnTo>
                    <a:pt x="203200" y="0"/>
                  </a:lnTo>
                  <a:close/>
                </a:path>
              </a:pathLst>
            </a:custGeom>
            <a:solidFill>
              <a:srgbClr val="192C74"/>
            </a:solidFill>
          </p:spPr>
        </p:sp>
        <p:sp>
          <p:nvSpPr>
            <p:cNvPr name="TextBox 6" id="6"/>
            <p:cNvSpPr txBox="true"/>
            <p:nvPr/>
          </p:nvSpPr>
          <p:spPr>
            <a:xfrm>
              <a:off x="101600" y="-104775"/>
              <a:ext cx="721005" cy="600651"/>
            </a:xfrm>
            <a:prstGeom prst="rect">
              <a:avLst/>
            </a:prstGeom>
          </p:spPr>
          <p:txBody>
            <a:bodyPr anchor="ctr" rtlCol="false" tIns="101686" lIns="101686" bIns="101686" rIns="101686"/>
            <a:lstStyle/>
            <a:p>
              <a:pPr algn="ctr">
                <a:lnSpc>
                  <a:spcPts val="8126"/>
                </a:lnSpc>
                <a:spcBef>
                  <a:spcPct val="0"/>
                </a:spcBef>
              </a:pPr>
            </a:p>
          </p:txBody>
        </p:sp>
      </p:grpSp>
      <p:grpSp>
        <p:nvGrpSpPr>
          <p:cNvPr name="Group 7" id="7"/>
          <p:cNvGrpSpPr/>
          <p:nvPr/>
        </p:nvGrpSpPr>
        <p:grpSpPr>
          <a:xfrm rot="0">
            <a:off x="-2939127" y="-732240"/>
            <a:ext cx="30183308" cy="5539339"/>
            <a:chOff x="0" y="0"/>
            <a:chExt cx="2701980" cy="495876"/>
          </a:xfrm>
        </p:grpSpPr>
        <p:sp>
          <p:nvSpPr>
            <p:cNvPr name="Freeform 8" id="8"/>
            <p:cNvSpPr/>
            <p:nvPr/>
          </p:nvSpPr>
          <p:spPr>
            <a:xfrm flipH="false" flipV="false" rot="0">
              <a:off x="0" y="0"/>
              <a:ext cx="2701980" cy="495876"/>
            </a:xfrm>
            <a:custGeom>
              <a:avLst/>
              <a:gdLst/>
              <a:ahLst/>
              <a:cxnLst/>
              <a:rect r="r" b="b" t="t" l="l"/>
              <a:pathLst>
                <a:path h="495876" w="2701980">
                  <a:moveTo>
                    <a:pt x="203200" y="0"/>
                  </a:moveTo>
                  <a:lnTo>
                    <a:pt x="2701980" y="0"/>
                  </a:lnTo>
                  <a:lnTo>
                    <a:pt x="2498780" y="495876"/>
                  </a:lnTo>
                  <a:lnTo>
                    <a:pt x="0" y="495876"/>
                  </a:lnTo>
                  <a:lnTo>
                    <a:pt x="203200" y="0"/>
                  </a:lnTo>
                  <a:close/>
                </a:path>
              </a:pathLst>
            </a:custGeom>
            <a:solidFill>
              <a:srgbClr val="3559E0"/>
            </a:solidFill>
          </p:spPr>
        </p:sp>
        <p:sp>
          <p:nvSpPr>
            <p:cNvPr name="TextBox 9" id="9"/>
            <p:cNvSpPr txBox="true"/>
            <p:nvPr/>
          </p:nvSpPr>
          <p:spPr>
            <a:xfrm>
              <a:off x="101600" y="-104775"/>
              <a:ext cx="2498780" cy="600651"/>
            </a:xfrm>
            <a:prstGeom prst="rect">
              <a:avLst/>
            </a:prstGeom>
          </p:spPr>
          <p:txBody>
            <a:bodyPr anchor="ctr" rtlCol="false" tIns="101686" lIns="101686" bIns="101686" rIns="101686"/>
            <a:lstStyle/>
            <a:p>
              <a:pPr algn="ctr">
                <a:lnSpc>
                  <a:spcPts val="8126"/>
                </a:lnSpc>
                <a:spcBef>
                  <a:spcPct val="0"/>
                </a:spcBef>
              </a:pPr>
            </a:p>
          </p:txBody>
        </p:sp>
      </p:grpSp>
      <p:sp>
        <p:nvSpPr>
          <p:cNvPr name="Freeform 10" id="10"/>
          <p:cNvSpPr/>
          <p:nvPr/>
        </p:nvSpPr>
        <p:spPr>
          <a:xfrm flipH="false" flipV="false" rot="0">
            <a:off x="27100061" y="1444496"/>
            <a:ext cx="2410430" cy="2178152"/>
          </a:xfrm>
          <a:custGeom>
            <a:avLst/>
            <a:gdLst/>
            <a:ahLst/>
            <a:cxnLst/>
            <a:rect r="r" b="b" t="t" l="l"/>
            <a:pathLst>
              <a:path h="2178152" w="2410430">
                <a:moveTo>
                  <a:pt x="0" y="0"/>
                </a:moveTo>
                <a:lnTo>
                  <a:pt x="2410430" y="0"/>
                </a:lnTo>
                <a:lnTo>
                  <a:pt x="2410430" y="2178152"/>
                </a:lnTo>
                <a:lnTo>
                  <a:pt x="0" y="2178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881422" y="4807098"/>
            <a:ext cx="32038844" cy="2143756"/>
            <a:chOff x="0" y="0"/>
            <a:chExt cx="2868085" cy="191907"/>
          </a:xfrm>
        </p:grpSpPr>
        <p:sp>
          <p:nvSpPr>
            <p:cNvPr name="Freeform 12" id="12"/>
            <p:cNvSpPr/>
            <p:nvPr/>
          </p:nvSpPr>
          <p:spPr>
            <a:xfrm flipH="false" flipV="false" rot="0">
              <a:off x="0" y="0"/>
              <a:ext cx="2868085" cy="191907"/>
            </a:xfrm>
            <a:custGeom>
              <a:avLst/>
              <a:gdLst/>
              <a:ahLst/>
              <a:cxnLst/>
              <a:rect r="r" b="b" t="t" l="l"/>
              <a:pathLst>
                <a:path h="191907" w="2868085">
                  <a:moveTo>
                    <a:pt x="0" y="0"/>
                  </a:moveTo>
                  <a:lnTo>
                    <a:pt x="2868085" y="0"/>
                  </a:lnTo>
                  <a:lnTo>
                    <a:pt x="2868085" y="191907"/>
                  </a:lnTo>
                  <a:lnTo>
                    <a:pt x="0" y="191907"/>
                  </a:lnTo>
                  <a:close/>
                </a:path>
              </a:pathLst>
            </a:custGeom>
            <a:solidFill>
              <a:srgbClr val="FFFFFF"/>
            </a:solidFill>
          </p:spPr>
        </p:sp>
        <p:sp>
          <p:nvSpPr>
            <p:cNvPr name="TextBox 13" id="13"/>
            <p:cNvSpPr txBox="true"/>
            <p:nvPr/>
          </p:nvSpPr>
          <p:spPr>
            <a:xfrm>
              <a:off x="0" y="-85725"/>
              <a:ext cx="2868085" cy="277632"/>
            </a:xfrm>
            <a:prstGeom prst="rect">
              <a:avLst/>
            </a:prstGeom>
          </p:spPr>
          <p:txBody>
            <a:bodyPr anchor="ctr" rtlCol="false" tIns="101686" lIns="101686" bIns="101686" rIns="101686"/>
            <a:lstStyle/>
            <a:p>
              <a:pPr algn="ctr">
                <a:lnSpc>
                  <a:spcPts val="8106"/>
                </a:lnSpc>
              </a:pPr>
            </a:p>
          </p:txBody>
        </p:sp>
      </p:grpSp>
      <p:sp>
        <p:nvSpPr>
          <p:cNvPr name="TextBox 14" id="14"/>
          <p:cNvSpPr txBox="true"/>
          <p:nvPr/>
        </p:nvSpPr>
        <p:spPr>
          <a:xfrm rot="0">
            <a:off x="3031818" y="223207"/>
            <a:ext cx="21990833" cy="3913009"/>
          </a:xfrm>
          <a:prstGeom prst="rect">
            <a:avLst/>
          </a:prstGeom>
        </p:spPr>
        <p:txBody>
          <a:bodyPr anchor="t" rtlCol="false" tIns="0" lIns="0" bIns="0" rIns="0">
            <a:spAutoFit/>
          </a:bodyPr>
          <a:lstStyle/>
          <a:p>
            <a:pPr algn="l">
              <a:lnSpc>
                <a:spcPts val="32030"/>
              </a:lnSpc>
              <a:spcBef>
                <a:spcPct val="0"/>
              </a:spcBef>
            </a:pPr>
            <a:r>
              <a:rPr lang="en-US" sz="22879">
                <a:solidFill>
                  <a:srgbClr val="FFFDFA"/>
                </a:solidFill>
                <a:latin typeface="Futura Display"/>
                <a:ea typeface="Futura Display"/>
                <a:cs typeface="Futura Display"/>
                <a:sym typeface="Futura Display"/>
              </a:rPr>
              <a:t>ACADEMIC RESEARCH</a:t>
            </a:r>
          </a:p>
        </p:txBody>
      </p:sp>
      <p:sp>
        <p:nvSpPr>
          <p:cNvPr name="TextBox 15" id="15"/>
          <p:cNvSpPr txBox="true"/>
          <p:nvPr/>
        </p:nvSpPr>
        <p:spPr>
          <a:xfrm rot="0">
            <a:off x="3031818" y="5275998"/>
            <a:ext cx="24212364" cy="1110707"/>
          </a:xfrm>
          <a:prstGeom prst="rect">
            <a:avLst/>
          </a:prstGeom>
        </p:spPr>
        <p:txBody>
          <a:bodyPr anchor="t" rtlCol="false" tIns="0" lIns="0" bIns="0" rIns="0">
            <a:spAutoFit/>
          </a:bodyPr>
          <a:lstStyle/>
          <a:p>
            <a:pPr algn="ctr">
              <a:lnSpc>
                <a:spcPts val="9106"/>
              </a:lnSpc>
            </a:pPr>
            <a:r>
              <a:rPr lang="en-US" b="true" sz="6745" spc="-256">
                <a:solidFill>
                  <a:srgbClr val="192C74"/>
                </a:solidFill>
                <a:latin typeface="Source Sans Pro Bold"/>
                <a:ea typeface="Source Sans Pro Bold"/>
                <a:cs typeface="Source Sans Pro Bold"/>
                <a:sym typeface="Source Sans Pro Bold"/>
              </a:rPr>
              <a:t>THE IMPACT OF SOCIAL MEDIA MARKETING ON CONSUMER BEHAVIOR</a:t>
            </a:r>
          </a:p>
        </p:txBody>
      </p:sp>
      <p:grpSp>
        <p:nvGrpSpPr>
          <p:cNvPr name="Group 16" id="16"/>
          <p:cNvGrpSpPr/>
          <p:nvPr/>
        </p:nvGrpSpPr>
        <p:grpSpPr>
          <a:xfrm rot="0">
            <a:off x="11307073" y="28403905"/>
            <a:ext cx="1417597" cy="141759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72BB"/>
            </a:solidFill>
          </p:spPr>
        </p:sp>
        <p:sp>
          <p:nvSpPr>
            <p:cNvPr name="TextBox 18" id="18"/>
            <p:cNvSpPr txBox="true"/>
            <p:nvPr/>
          </p:nvSpPr>
          <p:spPr>
            <a:xfrm>
              <a:off x="76200" y="76200"/>
              <a:ext cx="660400" cy="660400"/>
            </a:xfrm>
            <a:prstGeom prst="rect">
              <a:avLst/>
            </a:prstGeom>
          </p:spPr>
          <p:txBody>
            <a:bodyPr anchor="ctr" rtlCol="false" tIns="101686" lIns="101686" bIns="101686" rIns="101686"/>
            <a:lstStyle/>
            <a:p>
              <a:pPr algn="ctr">
                <a:lnSpc>
                  <a:spcPts val="6005"/>
                </a:lnSpc>
              </a:pPr>
            </a:p>
          </p:txBody>
        </p:sp>
      </p:grpSp>
      <p:sp>
        <p:nvSpPr>
          <p:cNvPr name="Freeform 19" id="19"/>
          <p:cNvSpPr/>
          <p:nvPr/>
        </p:nvSpPr>
        <p:spPr>
          <a:xfrm flipH="false" flipV="false" rot="0">
            <a:off x="11625230" y="28725017"/>
            <a:ext cx="775375" cy="775375"/>
          </a:xfrm>
          <a:custGeom>
            <a:avLst/>
            <a:gdLst/>
            <a:ahLst/>
            <a:cxnLst/>
            <a:rect r="r" b="b" t="t" l="l"/>
            <a:pathLst>
              <a:path h="775375" w="775375">
                <a:moveTo>
                  <a:pt x="0" y="0"/>
                </a:moveTo>
                <a:lnTo>
                  <a:pt x="775375" y="0"/>
                </a:lnTo>
                <a:lnTo>
                  <a:pt x="775375" y="775375"/>
                </a:lnTo>
                <a:lnTo>
                  <a:pt x="0" y="7753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p:nvPr/>
        </p:nvGrpSpPr>
        <p:grpSpPr>
          <a:xfrm rot="0">
            <a:off x="19578775" y="28403905"/>
            <a:ext cx="1417597" cy="141759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72BB"/>
            </a:solidFill>
          </p:spPr>
        </p:sp>
        <p:sp>
          <p:nvSpPr>
            <p:cNvPr name="TextBox 22" id="22"/>
            <p:cNvSpPr txBox="true"/>
            <p:nvPr/>
          </p:nvSpPr>
          <p:spPr>
            <a:xfrm>
              <a:off x="76200" y="76200"/>
              <a:ext cx="660400" cy="660400"/>
            </a:xfrm>
            <a:prstGeom prst="rect">
              <a:avLst/>
            </a:prstGeom>
          </p:spPr>
          <p:txBody>
            <a:bodyPr anchor="ctr" rtlCol="false" tIns="101686" lIns="101686" bIns="101686" rIns="101686"/>
            <a:lstStyle/>
            <a:p>
              <a:pPr algn="ctr">
                <a:lnSpc>
                  <a:spcPts val="6005"/>
                </a:lnSpc>
              </a:pPr>
            </a:p>
          </p:txBody>
        </p:sp>
      </p:grpSp>
      <p:sp>
        <p:nvSpPr>
          <p:cNvPr name="Freeform 23" id="23"/>
          <p:cNvSpPr/>
          <p:nvPr/>
        </p:nvSpPr>
        <p:spPr>
          <a:xfrm flipH="false" flipV="false" rot="0">
            <a:off x="19896932" y="28725017"/>
            <a:ext cx="775375" cy="775375"/>
          </a:xfrm>
          <a:custGeom>
            <a:avLst/>
            <a:gdLst/>
            <a:ahLst/>
            <a:cxnLst/>
            <a:rect r="r" b="b" t="t" l="l"/>
            <a:pathLst>
              <a:path h="775375" w="775375">
                <a:moveTo>
                  <a:pt x="0" y="0"/>
                </a:moveTo>
                <a:lnTo>
                  <a:pt x="775375" y="0"/>
                </a:lnTo>
                <a:lnTo>
                  <a:pt x="775375" y="775375"/>
                </a:lnTo>
                <a:lnTo>
                  <a:pt x="0" y="7753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4" id="24"/>
          <p:cNvGrpSpPr/>
          <p:nvPr/>
        </p:nvGrpSpPr>
        <p:grpSpPr>
          <a:xfrm rot="0">
            <a:off x="3028266" y="28403905"/>
            <a:ext cx="1417597" cy="141759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72BB"/>
            </a:solidFill>
          </p:spPr>
        </p:sp>
        <p:sp>
          <p:nvSpPr>
            <p:cNvPr name="TextBox 26" id="26"/>
            <p:cNvSpPr txBox="true"/>
            <p:nvPr/>
          </p:nvSpPr>
          <p:spPr>
            <a:xfrm>
              <a:off x="76200" y="76200"/>
              <a:ext cx="660400" cy="660400"/>
            </a:xfrm>
            <a:prstGeom prst="rect">
              <a:avLst/>
            </a:prstGeom>
          </p:spPr>
          <p:txBody>
            <a:bodyPr anchor="ctr" rtlCol="false" tIns="101686" lIns="101686" bIns="101686" rIns="101686"/>
            <a:lstStyle/>
            <a:p>
              <a:pPr algn="ctr">
                <a:lnSpc>
                  <a:spcPts val="6005"/>
                </a:lnSpc>
              </a:pPr>
            </a:p>
          </p:txBody>
        </p:sp>
      </p:grpSp>
      <p:sp>
        <p:nvSpPr>
          <p:cNvPr name="Freeform 27" id="27"/>
          <p:cNvSpPr/>
          <p:nvPr/>
        </p:nvSpPr>
        <p:spPr>
          <a:xfrm flipH="false" flipV="false" rot="0">
            <a:off x="3346423" y="28725017"/>
            <a:ext cx="775375" cy="775375"/>
          </a:xfrm>
          <a:custGeom>
            <a:avLst/>
            <a:gdLst/>
            <a:ahLst/>
            <a:cxnLst/>
            <a:rect r="r" b="b" t="t" l="l"/>
            <a:pathLst>
              <a:path h="775375" w="775375">
                <a:moveTo>
                  <a:pt x="0" y="0"/>
                </a:moveTo>
                <a:lnTo>
                  <a:pt x="775375" y="0"/>
                </a:lnTo>
                <a:lnTo>
                  <a:pt x="775375" y="775375"/>
                </a:lnTo>
                <a:lnTo>
                  <a:pt x="0" y="7753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28" id="28"/>
          <p:cNvSpPr/>
          <p:nvPr/>
        </p:nvSpPr>
        <p:spPr>
          <a:xfrm>
            <a:off x="3028266" y="33003496"/>
            <a:ext cx="24212364" cy="0"/>
          </a:xfrm>
          <a:prstGeom prst="line">
            <a:avLst/>
          </a:prstGeom>
          <a:ln cap="flat" w="38100">
            <a:solidFill>
              <a:srgbClr val="192C74"/>
            </a:solidFill>
            <a:prstDash val="solid"/>
            <a:headEnd type="none" len="sm" w="sm"/>
            <a:tailEnd type="none" len="sm" w="sm"/>
          </a:ln>
        </p:spPr>
      </p:sp>
      <p:sp>
        <p:nvSpPr>
          <p:cNvPr name="AutoShape 29" id="29"/>
          <p:cNvSpPr/>
          <p:nvPr/>
        </p:nvSpPr>
        <p:spPr>
          <a:xfrm>
            <a:off x="3075499" y="15197524"/>
            <a:ext cx="11088431" cy="0"/>
          </a:xfrm>
          <a:prstGeom prst="line">
            <a:avLst/>
          </a:prstGeom>
          <a:ln cap="flat" w="38100">
            <a:solidFill>
              <a:srgbClr val="2D3561"/>
            </a:solidFill>
            <a:prstDash val="solid"/>
            <a:headEnd type="none" len="sm" w="sm"/>
            <a:tailEnd type="none" len="sm" w="sm"/>
          </a:ln>
        </p:spPr>
      </p:sp>
      <p:sp>
        <p:nvSpPr>
          <p:cNvPr name="AutoShape 30" id="30"/>
          <p:cNvSpPr/>
          <p:nvPr/>
        </p:nvSpPr>
        <p:spPr>
          <a:xfrm>
            <a:off x="15403408" y="15197524"/>
            <a:ext cx="11837221" cy="0"/>
          </a:xfrm>
          <a:prstGeom prst="line">
            <a:avLst/>
          </a:prstGeom>
          <a:ln cap="flat" w="38100">
            <a:solidFill>
              <a:srgbClr val="2D3561"/>
            </a:solidFill>
            <a:prstDash val="solid"/>
            <a:headEnd type="none" len="sm" w="sm"/>
            <a:tailEnd type="none" len="sm" w="sm"/>
          </a:ln>
        </p:spPr>
      </p:sp>
      <p:sp>
        <p:nvSpPr>
          <p:cNvPr name="Freeform 31" id="31"/>
          <p:cNvSpPr/>
          <p:nvPr/>
        </p:nvSpPr>
        <p:spPr>
          <a:xfrm flipH="false" flipV="false" rot="0">
            <a:off x="13334397" y="14051963"/>
            <a:ext cx="783306" cy="783306"/>
          </a:xfrm>
          <a:custGeom>
            <a:avLst/>
            <a:gdLst/>
            <a:ahLst/>
            <a:cxnLst/>
            <a:rect r="r" b="b" t="t" l="l"/>
            <a:pathLst>
              <a:path h="783306" w="783306">
                <a:moveTo>
                  <a:pt x="0" y="0"/>
                </a:moveTo>
                <a:lnTo>
                  <a:pt x="783306" y="0"/>
                </a:lnTo>
                <a:lnTo>
                  <a:pt x="783306" y="783306"/>
                </a:lnTo>
                <a:lnTo>
                  <a:pt x="0" y="7833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3028266" y="30124525"/>
            <a:ext cx="7661854" cy="2230726"/>
          </a:xfrm>
          <a:prstGeom prst="rect">
            <a:avLst/>
          </a:prstGeom>
        </p:spPr>
        <p:txBody>
          <a:bodyPr anchor="t" rtlCol="false" tIns="0" lIns="0" bIns="0" rIns="0">
            <a:spAutoFit/>
          </a:bodyPr>
          <a:lstStyle/>
          <a:p>
            <a:pPr algn="l">
              <a:lnSpc>
                <a:spcPts val="6005"/>
              </a:lnSpc>
            </a:pPr>
            <a:r>
              <a:rPr lang="en-US" sz="5004">
                <a:solidFill>
                  <a:srgbClr val="192C74"/>
                </a:solidFill>
                <a:latin typeface="Source Sans Pro"/>
                <a:ea typeface="Source Sans Pro"/>
                <a:cs typeface="Source Sans Pro"/>
                <a:sym typeface="Source Sans Pro"/>
              </a:rPr>
              <a:t>S</a:t>
            </a:r>
            <a:r>
              <a:rPr lang="en-US" sz="5004">
                <a:solidFill>
                  <a:srgbClr val="192C74"/>
                </a:solidFill>
                <a:latin typeface="Source Sans Pro"/>
                <a:ea typeface="Source Sans Pro"/>
                <a:cs typeface="Source Sans Pro"/>
                <a:sym typeface="Source Sans Pro"/>
              </a:rPr>
              <a:t>ocial media campaigns significantly increase brand recognition.</a:t>
            </a:r>
          </a:p>
        </p:txBody>
      </p:sp>
      <p:sp>
        <p:nvSpPr>
          <p:cNvPr name="TextBox 33" id="33"/>
          <p:cNvSpPr txBox="true"/>
          <p:nvPr/>
        </p:nvSpPr>
        <p:spPr>
          <a:xfrm rot="0">
            <a:off x="11307073" y="30124525"/>
            <a:ext cx="7661854" cy="2230726"/>
          </a:xfrm>
          <a:prstGeom prst="rect">
            <a:avLst/>
          </a:prstGeom>
        </p:spPr>
        <p:txBody>
          <a:bodyPr anchor="t" rtlCol="false" tIns="0" lIns="0" bIns="0" rIns="0">
            <a:spAutoFit/>
          </a:bodyPr>
          <a:lstStyle/>
          <a:p>
            <a:pPr algn="l">
              <a:lnSpc>
                <a:spcPts val="6005"/>
              </a:lnSpc>
            </a:pPr>
            <a:r>
              <a:rPr lang="en-US" sz="5004">
                <a:solidFill>
                  <a:srgbClr val="192C74"/>
                </a:solidFill>
                <a:latin typeface="Source Sans Pro"/>
                <a:ea typeface="Source Sans Pro"/>
                <a:cs typeface="Source Sans Pro"/>
                <a:sym typeface="Source Sans Pro"/>
              </a:rPr>
              <a:t>User gener</a:t>
            </a:r>
            <a:r>
              <a:rPr lang="en-US" sz="5004">
                <a:solidFill>
                  <a:srgbClr val="192C74"/>
                </a:solidFill>
                <a:latin typeface="Source Sans Pro"/>
                <a:ea typeface="Source Sans Pro"/>
                <a:cs typeface="Source Sans Pro"/>
                <a:sym typeface="Source Sans Pro"/>
              </a:rPr>
              <a:t>ated content and influencer marketing enhance consumer trust.</a:t>
            </a:r>
          </a:p>
        </p:txBody>
      </p:sp>
      <p:sp>
        <p:nvSpPr>
          <p:cNvPr name="TextBox 34" id="34"/>
          <p:cNvSpPr txBox="true"/>
          <p:nvPr/>
        </p:nvSpPr>
        <p:spPr>
          <a:xfrm rot="0">
            <a:off x="19578775" y="30124525"/>
            <a:ext cx="7661854" cy="2230726"/>
          </a:xfrm>
          <a:prstGeom prst="rect">
            <a:avLst/>
          </a:prstGeom>
        </p:spPr>
        <p:txBody>
          <a:bodyPr anchor="t" rtlCol="false" tIns="0" lIns="0" bIns="0" rIns="0">
            <a:spAutoFit/>
          </a:bodyPr>
          <a:lstStyle/>
          <a:p>
            <a:pPr algn="l">
              <a:lnSpc>
                <a:spcPts val="6005"/>
              </a:lnSpc>
            </a:pPr>
            <a:r>
              <a:rPr lang="en-US" sz="5004">
                <a:solidFill>
                  <a:srgbClr val="192C74"/>
                </a:solidFill>
                <a:latin typeface="Source Sans Pro"/>
                <a:ea typeface="Source Sans Pro"/>
                <a:cs typeface="Source Sans Pro"/>
                <a:sym typeface="Source Sans Pro"/>
              </a:rPr>
              <a:t>Pers</a:t>
            </a:r>
            <a:r>
              <a:rPr lang="en-US" sz="5004">
                <a:solidFill>
                  <a:srgbClr val="192C74"/>
                </a:solidFill>
                <a:latin typeface="Source Sans Pro"/>
                <a:ea typeface="Source Sans Pro"/>
                <a:cs typeface="Source Sans Pro"/>
                <a:sym typeface="Source Sans Pro"/>
              </a:rPr>
              <a:t>onalized ads and interactive content influence buying behavior.</a:t>
            </a:r>
          </a:p>
        </p:txBody>
      </p:sp>
      <p:sp>
        <p:nvSpPr>
          <p:cNvPr name="TextBox 35" id="35"/>
          <p:cNvSpPr txBox="true"/>
          <p:nvPr/>
        </p:nvSpPr>
        <p:spPr>
          <a:xfrm rot="0">
            <a:off x="3031818" y="34721229"/>
            <a:ext cx="24212364" cy="3326967"/>
          </a:xfrm>
          <a:prstGeom prst="rect">
            <a:avLst/>
          </a:prstGeom>
        </p:spPr>
        <p:txBody>
          <a:bodyPr anchor="t" rtlCol="false" tIns="0" lIns="0" bIns="0" rIns="0">
            <a:spAutoFit/>
          </a:bodyPr>
          <a:lstStyle/>
          <a:p>
            <a:pPr algn="l">
              <a:lnSpc>
                <a:spcPts val="6755"/>
              </a:lnSpc>
            </a:pPr>
            <a:r>
              <a:rPr lang="en-US" sz="5004">
                <a:solidFill>
                  <a:srgbClr val="192C74"/>
                </a:solidFill>
                <a:latin typeface="Source Sans Pro"/>
                <a:ea typeface="Source Sans Pro"/>
                <a:cs typeface="Source Sans Pro"/>
                <a:sym typeface="Source Sans Pro"/>
              </a:rPr>
              <a:t>S</a:t>
            </a:r>
            <a:r>
              <a:rPr lang="en-US" sz="5004">
                <a:solidFill>
                  <a:srgbClr val="192C74"/>
                </a:solidFill>
                <a:latin typeface="Source Sans Pro"/>
                <a:ea typeface="Source Sans Pro"/>
                <a:cs typeface="Source Sans Pro"/>
                <a:sym typeface="Source Sans Pro"/>
              </a:rPr>
              <a:t>ocial media marketing is a powerful tool for influencing consumer behavior. Businesses should focus on authenticity, personalization, and engagement to maximize marketing effectiveness. Future research could explore the impact of emerging platforms and technologies on consumer brand relationships.</a:t>
            </a:r>
          </a:p>
        </p:txBody>
      </p:sp>
      <p:sp>
        <p:nvSpPr>
          <p:cNvPr name="TextBox 36" id="36"/>
          <p:cNvSpPr txBox="true"/>
          <p:nvPr/>
        </p:nvSpPr>
        <p:spPr>
          <a:xfrm rot="0">
            <a:off x="3031818" y="33566016"/>
            <a:ext cx="4462655"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CONCLUSION</a:t>
            </a:r>
          </a:p>
        </p:txBody>
      </p:sp>
      <p:sp>
        <p:nvSpPr>
          <p:cNvPr name="TextBox 37" id="37"/>
          <p:cNvSpPr txBox="true"/>
          <p:nvPr/>
        </p:nvSpPr>
        <p:spPr>
          <a:xfrm rot="0">
            <a:off x="3031818" y="38604564"/>
            <a:ext cx="4462655"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REFERENCE</a:t>
            </a:r>
          </a:p>
        </p:txBody>
      </p:sp>
      <p:sp>
        <p:nvSpPr>
          <p:cNvPr name="TextBox 38" id="38"/>
          <p:cNvSpPr txBox="true"/>
          <p:nvPr/>
        </p:nvSpPr>
        <p:spPr>
          <a:xfrm rot="0">
            <a:off x="3028266" y="39706479"/>
            <a:ext cx="5191111" cy="810250"/>
          </a:xfrm>
          <a:prstGeom prst="rect">
            <a:avLst/>
          </a:prstGeom>
        </p:spPr>
        <p:txBody>
          <a:bodyPr anchor="t" rtlCol="false" tIns="0" lIns="0" bIns="0" rIns="0">
            <a:spAutoFit/>
          </a:bodyPr>
          <a:lstStyle/>
          <a:p>
            <a:pPr algn="l">
              <a:lnSpc>
                <a:spcPts val="6755"/>
              </a:lnSpc>
            </a:pPr>
            <a:r>
              <a:rPr lang="en-US" sz="5004" spc="-100" b="true">
                <a:solidFill>
                  <a:srgbClr val="192C74"/>
                </a:solidFill>
                <a:latin typeface="Source Sans Pro Bold"/>
                <a:ea typeface="Source Sans Pro Bold"/>
                <a:cs typeface="Source Sans Pro Bold"/>
                <a:sym typeface="Source Sans Pro Bold"/>
              </a:rPr>
              <a:t>Hannah Morales</a:t>
            </a:r>
          </a:p>
        </p:txBody>
      </p:sp>
      <p:sp>
        <p:nvSpPr>
          <p:cNvPr name="TextBox 39" id="39"/>
          <p:cNvSpPr txBox="true"/>
          <p:nvPr/>
        </p:nvSpPr>
        <p:spPr>
          <a:xfrm rot="0">
            <a:off x="3028266" y="40522115"/>
            <a:ext cx="7409090" cy="810250"/>
          </a:xfrm>
          <a:prstGeom prst="rect">
            <a:avLst/>
          </a:prstGeom>
        </p:spPr>
        <p:txBody>
          <a:bodyPr anchor="t" rtlCol="false" tIns="0" lIns="0" bIns="0" rIns="0">
            <a:spAutoFit/>
          </a:bodyPr>
          <a:lstStyle/>
          <a:p>
            <a:pPr algn="l">
              <a:lnSpc>
                <a:spcPts val="6755"/>
              </a:lnSpc>
            </a:pPr>
            <a:r>
              <a:rPr lang="en-US" sz="5004" spc="-100">
                <a:solidFill>
                  <a:srgbClr val="192C74"/>
                </a:solidFill>
                <a:latin typeface="Source Sans Pro"/>
                <a:ea typeface="Source Sans Pro"/>
                <a:cs typeface="Source Sans Pro"/>
                <a:sym typeface="Source Sans Pro"/>
              </a:rPr>
              <a:t>www.reallygreatsite.com</a:t>
            </a:r>
          </a:p>
        </p:txBody>
      </p:sp>
      <p:sp>
        <p:nvSpPr>
          <p:cNvPr name="TextBox 40" id="40"/>
          <p:cNvSpPr txBox="true"/>
          <p:nvPr/>
        </p:nvSpPr>
        <p:spPr>
          <a:xfrm rot="0">
            <a:off x="11532600" y="39706479"/>
            <a:ext cx="5191111" cy="810250"/>
          </a:xfrm>
          <a:prstGeom prst="rect">
            <a:avLst/>
          </a:prstGeom>
        </p:spPr>
        <p:txBody>
          <a:bodyPr anchor="t" rtlCol="false" tIns="0" lIns="0" bIns="0" rIns="0">
            <a:spAutoFit/>
          </a:bodyPr>
          <a:lstStyle/>
          <a:p>
            <a:pPr algn="l">
              <a:lnSpc>
                <a:spcPts val="6755"/>
              </a:lnSpc>
            </a:pPr>
            <a:r>
              <a:rPr lang="en-US" sz="5004" spc="-100" b="true">
                <a:solidFill>
                  <a:srgbClr val="192C74"/>
                </a:solidFill>
                <a:latin typeface="Source Sans Pro Bold"/>
                <a:ea typeface="Source Sans Pro Bold"/>
                <a:cs typeface="Source Sans Pro Bold"/>
                <a:sym typeface="Source Sans Pro Bold"/>
              </a:rPr>
              <a:t>Bailey Dupont</a:t>
            </a:r>
          </a:p>
        </p:txBody>
      </p:sp>
      <p:sp>
        <p:nvSpPr>
          <p:cNvPr name="TextBox 41" id="41"/>
          <p:cNvSpPr txBox="true"/>
          <p:nvPr/>
        </p:nvSpPr>
        <p:spPr>
          <a:xfrm rot="0">
            <a:off x="11532600" y="40522115"/>
            <a:ext cx="7409090" cy="810250"/>
          </a:xfrm>
          <a:prstGeom prst="rect">
            <a:avLst/>
          </a:prstGeom>
        </p:spPr>
        <p:txBody>
          <a:bodyPr anchor="t" rtlCol="false" tIns="0" lIns="0" bIns="0" rIns="0">
            <a:spAutoFit/>
          </a:bodyPr>
          <a:lstStyle/>
          <a:p>
            <a:pPr algn="l">
              <a:lnSpc>
                <a:spcPts val="6755"/>
              </a:lnSpc>
            </a:pPr>
            <a:r>
              <a:rPr lang="en-US" sz="5004" spc="-100">
                <a:solidFill>
                  <a:srgbClr val="192C74"/>
                </a:solidFill>
                <a:latin typeface="Source Sans Pro"/>
                <a:ea typeface="Source Sans Pro"/>
                <a:cs typeface="Source Sans Pro"/>
                <a:sym typeface="Source Sans Pro"/>
              </a:rPr>
              <a:t>www.reallygreatsite.com</a:t>
            </a:r>
          </a:p>
        </p:txBody>
      </p:sp>
      <p:sp>
        <p:nvSpPr>
          <p:cNvPr name="TextBox 42" id="42"/>
          <p:cNvSpPr txBox="true"/>
          <p:nvPr/>
        </p:nvSpPr>
        <p:spPr>
          <a:xfrm rot="0">
            <a:off x="19831540" y="39706479"/>
            <a:ext cx="5191111" cy="810250"/>
          </a:xfrm>
          <a:prstGeom prst="rect">
            <a:avLst/>
          </a:prstGeom>
        </p:spPr>
        <p:txBody>
          <a:bodyPr anchor="t" rtlCol="false" tIns="0" lIns="0" bIns="0" rIns="0">
            <a:spAutoFit/>
          </a:bodyPr>
          <a:lstStyle/>
          <a:p>
            <a:pPr algn="l">
              <a:lnSpc>
                <a:spcPts val="6755"/>
              </a:lnSpc>
            </a:pPr>
            <a:r>
              <a:rPr lang="en-US" sz="5004" spc="-100" b="true">
                <a:solidFill>
                  <a:srgbClr val="192C74"/>
                </a:solidFill>
                <a:latin typeface="Source Sans Pro Bold"/>
                <a:ea typeface="Source Sans Pro Bold"/>
                <a:cs typeface="Source Sans Pro Bold"/>
                <a:sym typeface="Source Sans Pro Bold"/>
              </a:rPr>
              <a:t>Daniel Gallego</a:t>
            </a:r>
          </a:p>
        </p:txBody>
      </p:sp>
      <p:sp>
        <p:nvSpPr>
          <p:cNvPr name="TextBox 43" id="43"/>
          <p:cNvSpPr txBox="true"/>
          <p:nvPr/>
        </p:nvSpPr>
        <p:spPr>
          <a:xfrm rot="0">
            <a:off x="19831540" y="40522115"/>
            <a:ext cx="7409090" cy="810250"/>
          </a:xfrm>
          <a:prstGeom prst="rect">
            <a:avLst/>
          </a:prstGeom>
        </p:spPr>
        <p:txBody>
          <a:bodyPr anchor="t" rtlCol="false" tIns="0" lIns="0" bIns="0" rIns="0">
            <a:spAutoFit/>
          </a:bodyPr>
          <a:lstStyle/>
          <a:p>
            <a:pPr algn="l">
              <a:lnSpc>
                <a:spcPts val="6755"/>
              </a:lnSpc>
            </a:pPr>
            <a:r>
              <a:rPr lang="en-US" sz="5004" spc="-100">
                <a:solidFill>
                  <a:srgbClr val="192C74"/>
                </a:solidFill>
                <a:latin typeface="Source Sans Pro"/>
                <a:ea typeface="Source Sans Pro"/>
                <a:cs typeface="Source Sans Pro"/>
                <a:sym typeface="Source Sans Pro"/>
              </a:rPr>
              <a:t>www.reallygreatsite.com</a:t>
            </a:r>
          </a:p>
        </p:txBody>
      </p:sp>
      <p:sp>
        <p:nvSpPr>
          <p:cNvPr name="TextBox 44" id="44"/>
          <p:cNvSpPr txBox="true"/>
          <p:nvPr/>
        </p:nvSpPr>
        <p:spPr>
          <a:xfrm rot="0">
            <a:off x="3028266" y="15500385"/>
            <a:ext cx="11915875" cy="3326967"/>
          </a:xfrm>
          <a:prstGeom prst="rect">
            <a:avLst/>
          </a:prstGeom>
        </p:spPr>
        <p:txBody>
          <a:bodyPr anchor="t" rtlCol="false" tIns="0" lIns="0" bIns="0" rIns="0">
            <a:spAutoFit/>
          </a:bodyPr>
          <a:lstStyle/>
          <a:p>
            <a:pPr algn="l">
              <a:lnSpc>
                <a:spcPts val="6755"/>
              </a:lnSpc>
            </a:pPr>
            <a:r>
              <a:rPr lang="en-US" sz="5004">
                <a:solidFill>
                  <a:srgbClr val="192C74"/>
                </a:solidFill>
                <a:latin typeface="Source Sans Pro"/>
                <a:ea typeface="Source Sans Pro"/>
                <a:cs typeface="Source Sans Pro"/>
                <a:sym typeface="Source Sans Pro"/>
              </a:rPr>
              <a:t>O</a:t>
            </a:r>
            <a:r>
              <a:rPr lang="en-US" sz="5004">
                <a:solidFill>
                  <a:srgbClr val="192C74"/>
                </a:solidFill>
                <a:latin typeface="Source Sans Pro"/>
                <a:ea typeface="Source Sans Pro"/>
                <a:cs typeface="Source Sans Pro"/>
                <a:sym typeface="Source Sans Pro"/>
              </a:rPr>
              <a:t>nline surveys conducted with 500 participants to measure consumer engagement and response to social media advertisements.</a:t>
            </a:r>
          </a:p>
        </p:txBody>
      </p:sp>
      <p:sp>
        <p:nvSpPr>
          <p:cNvPr name="TextBox 45" id="45"/>
          <p:cNvSpPr txBox="true"/>
          <p:nvPr/>
        </p:nvSpPr>
        <p:spPr>
          <a:xfrm rot="0">
            <a:off x="3028266" y="13846159"/>
            <a:ext cx="9020426"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QUANTITATIVE METHOD</a:t>
            </a:r>
          </a:p>
        </p:txBody>
      </p:sp>
      <p:sp>
        <p:nvSpPr>
          <p:cNvPr name="TextBox 46" id="46"/>
          <p:cNvSpPr txBox="true"/>
          <p:nvPr/>
        </p:nvSpPr>
        <p:spPr>
          <a:xfrm rot="0">
            <a:off x="15324755" y="15500385"/>
            <a:ext cx="11915875" cy="3326967"/>
          </a:xfrm>
          <a:prstGeom prst="rect">
            <a:avLst/>
          </a:prstGeom>
        </p:spPr>
        <p:txBody>
          <a:bodyPr anchor="t" rtlCol="false" tIns="0" lIns="0" bIns="0" rIns="0">
            <a:spAutoFit/>
          </a:bodyPr>
          <a:lstStyle/>
          <a:p>
            <a:pPr algn="l">
              <a:lnSpc>
                <a:spcPts val="6755"/>
              </a:lnSpc>
            </a:pPr>
            <a:r>
              <a:rPr lang="en-US" sz="5004">
                <a:solidFill>
                  <a:srgbClr val="192C74"/>
                </a:solidFill>
                <a:latin typeface="Source Sans Pro"/>
                <a:ea typeface="Source Sans Pro"/>
                <a:cs typeface="Source Sans Pro"/>
                <a:sym typeface="Source Sans Pro"/>
              </a:rPr>
              <a:t>I</a:t>
            </a:r>
            <a:r>
              <a:rPr lang="en-US" sz="5004">
                <a:solidFill>
                  <a:srgbClr val="192C74"/>
                </a:solidFill>
                <a:latin typeface="Source Sans Pro"/>
                <a:ea typeface="Source Sans Pro"/>
                <a:cs typeface="Source Sans Pro"/>
                <a:sym typeface="Source Sans Pro"/>
              </a:rPr>
              <a:t>nterview with 20 marketing professionals and consumers to gain insights into perceptions and experiences related to social media marketing.</a:t>
            </a:r>
          </a:p>
        </p:txBody>
      </p:sp>
      <p:sp>
        <p:nvSpPr>
          <p:cNvPr name="TextBox 47" id="47"/>
          <p:cNvSpPr txBox="true"/>
          <p:nvPr/>
        </p:nvSpPr>
        <p:spPr>
          <a:xfrm rot="0">
            <a:off x="15403408" y="13846159"/>
            <a:ext cx="8941772"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QUALITATIVE METHOD</a:t>
            </a:r>
          </a:p>
        </p:txBody>
      </p:sp>
      <p:sp>
        <p:nvSpPr>
          <p:cNvPr name="Freeform 48" id="48"/>
          <p:cNvSpPr/>
          <p:nvPr/>
        </p:nvSpPr>
        <p:spPr>
          <a:xfrm flipH="false" flipV="false" rot="0">
            <a:off x="26457324" y="14051963"/>
            <a:ext cx="783306" cy="783306"/>
          </a:xfrm>
          <a:custGeom>
            <a:avLst/>
            <a:gdLst/>
            <a:ahLst/>
            <a:cxnLst/>
            <a:rect r="r" b="b" t="t" l="l"/>
            <a:pathLst>
              <a:path h="783306" w="783306">
                <a:moveTo>
                  <a:pt x="0" y="0"/>
                </a:moveTo>
                <a:lnTo>
                  <a:pt x="783305" y="0"/>
                </a:lnTo>
                <a:lnTo>
                  <a:pt x="783305" y="783306"/>
                </a:lnTo>
                <a:lnTo>
                  <a:pt x="0" y="7833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9" id="49"/>
          <p:cNvSpPr txBox="true"/>
          <p:nvPr/>
        </p:nvSpPr>
        <p:spPr>
          <a:xfrm rot="0">
            <a:off x="3064040" y="12606866"/>
            <a:ext cx="11053663"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RESEARCH METHODOLOGY</a:t>
            </a:r>
          </a:p>
        </p:txBody>
      </p:sp>
      <p:sp>
        <p:nvSpPr>
          <p:cNvPr name="TextBox 50" id="50"/>
          <p:cNvSpPr txBox="true"/>
          <p:nvPr/>
        </p:nvSpPr>
        <p:spPr>
          <a:xfrm rot="0">
            <a:off x="3064040" y="8736445"/>
            <a:ext cx="24176589" cy="3326967"/>
          </a:xfrm>
          <a:prstGeom prst="rect">
            <a:avLst/>
          </a:prstGeom>
        </p:spPr>
        <p:txBody>
          <a:bodyPr anchor="t" rtlCol="false" tIns="0" lIns="0" bIns="0" rIns="0">
            <a:spAutoFit/>
          </a:bodyPr>
          <a:lstStyle/>
          <a:p>
            <a:pPr algn="l">
              <a:lnSpc>
                <a:spcPts val="6755"/>
              </a:lnSpc>
            </a:pPr>
            <a:r>
              <a:rPr lang="en-US" sz="5004">
                <a:solidFill>
                  <a:srgbClr val="192C74"/>
                </a:solidFill>
                <a:latin typeface="Source Sans Pro"/>
                <a:ea typeface="Source Sans Pro"/>
                <a:cs typeface="Source Sans Pro"/>
                <a:sym typeface="Source Sans Pro"/>
              </a:rPr>
              <a:t>S</a:t>
            </a:r>
            <a:r>
              <a:rPr lang="en-US" sz="5004">
                <a:solidFill>
                  <a:srgbClr val="192C74"/>
                </a:solidFill>
                <a:latin typeface="Source Sans Pro"/>
                <a:ea typeface="Source Sans Pro"/>
                <a:cs typeface="Source Sans Pro"/>
                <a:sym typeface="Source Sans Pro"/>
              </a:rPr>
              <a:t>ocial media has become an integral part of modern marketing strategies, enabling brands to connect with consumers on a global scale. This paper explores the relationship between social media marketing and consumer behavior, investigating how different marketing techniques impact purchasing decisions and brand loyalty.</a:t>
            </a:r>
          </a:p>
        </p:txBody>
      </p:sp>
      <p:sp>
        <p:nvSpPr>
          <p:cNvPr name="TextBox 51" id="51"/>
          <p:cNvSpPr txBox="true"/>
          <p:nvPr/>
        </p:nvSpPr>
        <p:spPr>
          <a:xfrm rot="0">
            <a:off x="3064040" y="7581232"/>
            <a:ext cx="8255133" cy="981829"/>
          </a:xfrm>
          <a:prstGeom prst="rect">
            <a:avLst/>
          </a:prstGeom>
        </p:spPr>
        <p:txBody>
          <a:bodyPr anchor="t" rtlCol="false" tIns="0" lIns="0" bIns="0" rIns="0">
            <a:spAutoFit/>
          </a:bodyPr>
          <a:lstStyle/>
          <a:p>
            <a:pPr algn="l">
              <a:lnSpc>
                <a:spcPts val="8106"/>
              </a:lnSpc>
            </a:pPr>
            <a:r>
              <a:rPr lang="en-US" b="true" sz="6005" spc="-228">
                <a:solidFill>
                  <a:srgbClr val="192C74"/>
                </a:solidFill>
                <a:latin typeface="Source Sans Pro Bold"/>
                <a:ea typeface="Source Sans Pro Bold"/>
                <a:cs typeface="Source Sans Pro Bold"/>
                <a:sym typeface="Source Sans Pro Bold"/>
              </a:rPr>
              <a:t>INTRODUCTION</a:t>
            </a:r>
          </a:p>
        </p:txBody>
      </p:sp>
      <p:pic>
        <p:nvPicPr>
          <p:cNvPr name="Picture 52" id="52"/>
          <p:cNvPicPr>
            <a:picLocks noChangeAspect="true"/>
          </p:cNvPicPr>
          <p:nvPr/>
        </p:nvPicPr>
        <p:blipFill>
          <a:blip r:embed="rId10"/>
          <a:stretch>
            <a:fillRect/>
          </a:stretch>
        </p:blipFill>
        <p:spPr>
          <a:xfrm rot="0">
            <a:off x="564222" y="17207141"/>
            <a:ext cx="29147556" cy="128249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DAGtcOrkHsY</dc:identifier>
  <dcterms:modified xsi:type="dcterms:W3CDTF">2011-08-01T06:04:30Z</dcterms:modified>
  <cp:revision>1</cp:revision>
  <dc:title>Modern Blue Template</dc:title>
</cp:coreProperties>
</file>