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30276800" cy="42799000"/>
  <p:notesSz cx="6858000" cy="9144000"/>
  <p:embeddedFontLst>
    <p:embeddedFont>
      <p:font typeface="Glacial Indifference" panose="020B0604020202020204" charset="0"/>
      <p:regular r:id="rId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C6F51-6EAD-4065-B89C-14C1ADFE0EA1}" v="9" dt="2025-07-17T14:39:58.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23" d="100"/>
          <a:sy n="23" d="100"/>
        </p:scale>
        <p:origin x="40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font" Target="fonts/font1.fntdata"/><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Skidmore" userId="a2f2a0bbf2c25333" providerId="LiveId" clId="{15CC6F51-6EAD-4065-B89C-14C1ADFE0EA1}"/>
    <pc:docChg chg="modSld">
      <pc:chgData name="Nathan Skidmore" userId="a2f2a0bbf2c25333" providerId="LiveId" clId="{15CC6F51-6EAD-4065-B89C-14C1ADFE0EA1}" dt="2025-07-17T14:39:58.094" v="8" actId="962"/>
      <pc:docMkLst>
        <pc:docMk/>
      </pc:docMkLst>
      <pc:sldChg chg="modSp">
        <pc:chgData name="Nathan Skidmore" userId="a2f2a0bbf2c25333" providerId="LiveId" clId="{15CC6F51-6EAD-4065-B89C-14C1ADFE0EA1}" dt="2025-07-17T14:39:58.094" v="8" actId="962"/>
        <pc:sldMkLst>
          <pc:docMk/>
          <pc:sldMk cId="0" sldId="256"/>
        </pc:sldMkLst>
        <pc:spChg chg="mod">
          <ac:chgData name="Nathan Skidmore" userId="a2f2a0bbf2c25333" providerId="LiveId" clId="{15CC6F51-6EAD-4065-B89C-14C1ADFE0EA1}" dt="2025-07-17T14:39:58.094" v="8" actId="962"/>
          <ac:spMkLst>
            <pc:docMk/>
            <pc:sldMk cId="0" sldId="256"/>
            <ac:spMk id="6" creationId="{00000000-0000-0000-0000-000000000000}"/>
          </ac:spMkLst>
        </pc:spChg>
        <pc:spChg chg="mod">
          <ac:chgData name="Nathan Skidmore" userId="a2f2a0bbf2c25333" providerId="LiveId" clId="{15CC6F51-6EAD-4065-B89C-14C1ADFE0EA1}" dt="2025-07-17T14:38:52.521" v="0" actId="962"/>
          <ac:spMkLst>
            <pc:docMk/>
            <pc:sldMk cId="0" sldId="256"/>
            <ac:spMk id="7" creationId="{00000000-0000-0000-0000-000000000000}"/>
          </ac:spMkLst>
        </pc:spChg>
        <pc:spChg chg="mod">
          <ac:chgData name="Nathan Skidmore" userId="a2f2a0bbf2c25333" providerId="LiveId" clId="{15CC6F51-6EAD-4065-B89C-14C1ADFE0EA1}" dt="2025-07-17T14:39:00.797" v="1" actId="962"/>
          <ac:spMkLst>
            <pc:docMk/>
            <pc:sldMk cId="0" sldId="256"/>
            <ac:spMk id="8" creationId="{00000000-0000-0000-0000-000000000000}"/>
          </ac:spMkLst>
        </pc:spChg>
        <pc:spChg chg="mod">
          <ac:chgData name="Nathan Skidmore" userId="a2f2a0bbf2c25333" providerId="LiveId" clId="{15CC6F51-6EAD-4065-B89C-14C1ADFE0EA1}" dt="2025-07-17T14:39:06.971" v="2" actId="962"/>
          <ac:spMkLst>
            <pc:docMk/>
            <pc:sldMk cId="0" sldId="256"/>
            <ac:spMk id="10" creationId="{00000000-0000-0000-0000-000000000000}"/>
          </ac:spMkLst>
        </pc:spChg>
        <pc:spChg chg="mod">
          <ac:chgData name="Nathan Skidmore" userId="a2f2a0bbf2c25333" providerId="LiveId" clId="{15CC6F51-6EAD-4065-B89C-14C1ADFE0EA1}" dt="2025-07-17T14:39:12.782" v="3" actId="962"/>
          <ac:spMkLst>
            <pc:docMk/>
            <pc:sldMk cId="0" sldId="256"/>
            <ac:spMk id="13" creationId="{00000000-0000-0000-0000-000000000000}"/>
          </ac:spMkLst>
        </pc:spChg>
        <pc:spChg chg="mod">
          <ac:chgData name="Nathan Skidmore" userId="a2f2a0bbf2c25333" providerId="LiveId" clId="{15CC6F51-6EAD-4065-B89C-14C1ADFE0EA1}" dt="2025-07-17T14:39:21.845" v="4" actId="962"/>
          <ac:spMkLst>
            <pc:docMk/>
            <pc:sldMk cId="0" sldId="256"/>
            <ac:spMk id="17" creationId="{00000000-0000-0000-0000-000000000000}"/>
          </ac:spMkLst>
        </pc:spChg>
        <pc:spChg chg="mod">
          <ac:chgData name="Nathan Skidmore" userId="a2f2a0bbf2c25333" providerId="LiveId" clId="{15CC6F51-6EAD-4065-B89C-14C1ADFE0EA1}" dt="2025-07-17T14:39:28.514" v="5" actId="962"/>
          <ac:spMkLst>
            <pc:docMk/>
            <pc:sldMk cId="0" sldId="256"/>
            <ac:spMk id="20" creationId="{00000000-0000-0000-0000-000000000000}"/>
          </ac:spMkLst>
        </pc:spChg>
        <pc:spChg chg="mod">
          <ac:chgData name="Nathan Skidmore" userId="a2f2a0bbf2c25333" providerId="LiveId" clId="{15CC6F51-6EAD-4065-B89C-14C1ADFE0EA1}" dt="2025-07-17T14:39:48.921" v="7" actId="962"/>
          <ac:spMkLst>
            <pc:docMk/>
            <pc:sldMk cId="0" sldId="256"/>
            <ac:spMk id="26" creationId="{00000000-0000-0000-0000-000000000000}"/>
          </ac:spMkLst>
        </pc:spChg>
        <pc:spChg chg="mod">
          <ac:chgData name="Nathan Skidmore" userId="a2f2a0bbf2c25333" providerId="LiveId" clId="{15CC6F51-6EAD-4065-B89C-14C1ADFE0EA1}" dt="2025-07-17T14:39:40.157" v="6" actId="962"/>
          <ac:spMkLst>
            <pc:docMk/>
            <pc:sldMk cId="0" sldId="256"/>
            <ac:spMk id="2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AF5"/>
        </a:solidFill>
        <a:effectLst/>
      </p:bgPr>
    </p:bg>
    <p:spTree>
      <p:nvGrpSpPr>
        <p:cNvPr id="1" name=""/>
        <p:cNvGrpSpPr/>
        <p:nvPr/>
      </p:nvGrpSpPr>
      <p:grpSpPr>
        <a:xfrm>
          <a:off x="0" y="0"/>
          <a:ext cx="0" cy="0"/>
          <a:chOff x="0" y="0"/>
          <a:chExt cx="0" cy="0"/>
        </a:xfrm>
      </p:grpSpPr>
      <p:sp>
        <p:nvSpPr>
          <p:cNvPr id="2" name="Freeform 2"/>
          <p:cNvSpPr/>
          <p:nvPr/>
        </p:nvSpPr>
        <p:spPr>
          <a:xfrm flipH="1">
            <a:off x="-7629639" y="-637790"/>
            <a:ext cx="12143997" cy="9739394"/>
          </a:xfrm>
          <a:custGeom>
            <a:avLst/>
            <a:gdLst/>
            <a:ahLst/>
            <a:cxnLst/>
            <a:rect l="l" t="t" r="r" b="b"/>
            <a:pathLst>
              <a:path w="12143997" h="9739394">
                <a:moveTo>
                  <a:pt x="12143997" y="0"/>
                </a:moveTo>
                <a:lnTo>
                  <a:pt x="0" y="0"/>
                </a:lnTo>
                <a:lnTo>
                  <a:pt x="0" y="9739394"/>
                </a:lnTo>
                <a:lnTo>
                  <a:pt x="12143997" y="9739394"/>
                </a:lnTo>
                <a:lnTo>
                  <a:pt x="1214399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pic>
        <p:nvPicPr>
          <p:cNvPr id="3" name="Picture 3"/>
          <p:cNvPicPr>
            <a:picLocks noChangeAspect="1"/>
          </p:cNvPicPr>
          <p:nvPr/>
        </p:nvPicPr>
        <p:blipFill>
          <a:blip r:embed="rId4"/>
          <a:stretch>
            <a:fillRect/>
          </a:stretch>
        </p:blipFill>
        <p:spPr>
          <a:xfrm>
            <a:off x="15435857" y="19147588"/>
            <a:ext cx="6917885" cy="6348333"/>
          </a:xfrm>
          <a:prstGeom prst="rect">
            <a:avLst/>
          </a:prstGeom>
        </p:spPr>
      </p:pic>
      <p:pic>
        <p:nvPicPr>
          <p:cNvPr id="4" name="Picture 4"/>
          <p:cNvPicPr>
            <a:picLocks noChangeAspect="1"/>
          </p:cNvPicPr>
          <p:nvPr/>
        </p:nvPicPr>
        <p:blipFill>
          <a:blip r:embed="rId5"/>
          <a:stretch>
            <a:fillRect/>
          </a:stretch>
        </p:blipFill>
        <p:spPr>
          <a:xfrm>
            <a:off x="22405292" y="18742144"/>
            <a:ext cx="6489785" cy="6738858"/>
          </a:xfrm>
          <a:prstGeom prst="rect">
            <a:avLst/>
          </a:prstGeom>
        </p:spPr>
      </p:pic>
      <p:sp>
        <p:nvSpPr>
          <p:cNvPr id="5" name="Freeform 5"/>
          <p:cNvSpPr/>
          <p:nvPr/>
        </p:nvSpPr>
        <p:spPr>
          <a:xfrm flipH="1">
            <a:off x="16420602" y="32179606"/>
            <a:ext cx="14128852" cy="13128274"/>
          </a:xfrm>
          <a:custGeom>
            <a:avLst/>
            <a:gdLst/>
            <a:ahLst/>
            <a:cxnLst/>
            <a:rect l="l" t="t" r="r" b="b"/>
            <a:pathLst>
              <a:path w="14128852" h="13128274">
                <a:moveTo>
                  <a:pt x="14128852" y="0"/>
                </a:moveTo>
                <a:lnTo>
                  <a:pt x="0" y="0"/>
                </a:lnTo>
                <a:lnTo>
                  <a:pt x="0" y="13128275"/>
                </a:lnTo>
                <a:lnTo>
                  <a:pt x="14128852" y="13128275"/>
                </a:lnTo>
                <a:lnTo>
                  <a:pt x="1412885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6" name="ReferencesBox"/>
          <p:cNvSpPr txBox="1"/>
          <p:nvPr/>
        </p:nvSpPr>
        <p:spPr>
          <a:xfrm>
            <a:off x="1332456" y="39638523"/>
            <a:ext cx="14189265" cy="650756"/>
          </a:xfrm>
          <a:prstGeom prst="rect">
            <a:avLst/>
          </a:prstGeom>
        </p:spPr>
        <p:txBody>
          <a:bodyPr lIns="0" tIns="0" rIns="0" bIns="0" rtlCol="0" anchor="t">
            <a:spAutoFit/>
          </a:bodyPr>
          <a:lstStyle/>
          <a:p>
            <a:pPr algn="l">
              <a:lnSpc>
                <a:spcPts val="5051"/>
              </a:lnSpc>
            </a:pPr>
            <a:r>
              <a:rPr lang="en-US" sz="4592">
                <a:solidFill>
                  <a:srgbClr val="173A45"/>
                </a:solidFill>
                <a:latin typeface="Glacial Indifference"/>
                <a:ea typeface="Glacial Indifference"/>
                <a:cs typeface="Glacial Indifference"/>
                <a:sym typeface="Glacial Indifference"/>
              </a:rPr>
              <a:t>References: Site your key sources here.</a:t>
            </a:r>
          </a:p>
        </p:txBody>
      </p:sp>
      <p:sp>
        <p:nvSpPr>
          <p:cNvPr id="7" name="TitleBox"/>
          <p:cNvSpPr txBox="1"/>
          <p:nvPr/>
        </p:nvSpPr>
        <p:spPr>
          <a:xfrm>
            <a:off x="5057314" y="2639713"/>
            <a:ext cx="12229337" cy="6461891"/>
          </a:xfrm>
          <a:prstGeom prst="rect">
            <a:avLst/>
          </a:prstGeom>
        </p:spPr>
        <p:txBody>
          <a:bodyPr lIns="0" tIns="0" rIns="0" bIns="0" rtlCol="0" anchor="t">
            <a:spAutoFit/>
          </a:bodyPr>
          <a:lstStyle/>
          <a:p>
            <a:pPr algn="l">
              <a:lnSpc>
                <a:spcPts val="16714"/>
              </a:lnSpc>
            </a:pPr>
            <a:r>
              <a:rPr lang="en-US" sz="16548" dirty="0">
                <a:solidFill>
                  <a:srgbClr val="173A45"/>
                </a:solidFill>
                <a:latin typeface="Glacial Indifference"/>
                <a:ea typeface="Glacial Indifference"/>
                <a:cs typeface="Glacial Indifference"/>
                <a:sym typeface="Glacial Indifference"/>
              </a:rPr>
              <a:t>ACADEMIC RESEARCH POSTER</a:t>
            </a:r>
          </a:p>
        </p:txBody>
      </p:sp>
      <p:sp>
        <p:nvSpPr>
          <p:cNvPr id="8" name="AuthorBox"/>
          <p:cNvSpPr txBox="1"/>
          <p:nvPr/>
        </p:nvSpPr>
        <p:spPr>
          <a:xfrm>
            <a:off x="17821321" y="3802939"/>
            <a:ext cx="11380789" cy="1281286"/>
          </a:xfrm>
          <a:prstGeom prst="rect">
            <a:avLst/>
          </a:prstGeom>
        </p:spPr>
        <p:txBody>
          <a:bodyPr lIns="0" tIns="0" rIns="0" bIns="0" rtlCol="0" anchor="t">
            <a:spAutoFit/>
          </a:bodyPr>
          <a:lstStyle/>
          <a:p>
            <a:pPr algn="l">
              <a:lnSpc>
                <a:spcPts val="5051"/>
              </a:lnSpc>
            </a:pPr>
            <a:r>
              <a:rPr lang="en-US" sz="4592" dirty="0">
                <a:solidFill>
                  <a:srgbClr val="173A45"/>
                </a:solidFill>
                <a:latin typeface="Glacial Indifference"/>
                <a:ea typeface="Glacial Indifference"/>
                <a:cs typeface="Glacial Indifference"/>
                <a:sym typeface="Glacial Indifference"/>
              </a:rPr>
              <a:t>List the full names and titles of the research authors from the studies.</a:t>
            </a:r>
          </a:p>
        </p:txBody>
      </p:sp>
      <p:sp>
        <p:nvSpPr>
          <p:cNvPr id="9" name="TextBox 9"/>
          <p:cNvSpPr txBox="1"/>
          <p:nvPr/>
        </p:nvSpPr>
        <p:spPr>
          <a:xfrm>
            <a:off x="17821321" y="2966140"/>
            <a:ext cx="7577727" cy="784276"/>
          </a:xfrm>
          <a:prstGeom prst="rect">
            <a:avLst/>
          </a:prstGeom>
        </p:spPr>
        <p:txBody>
          <a:bodyPr lIns="0" tIns="0" rIns="0" bIns="0" rtlCol="0" anchor="t">
            <a:spAutoFit/>
          </a:bodyPr>
          <a:lstStyle/>
          <a:p>
            <a:pPr algn="l">
              <a:lnSpc>
                <a:spcPts val="6429"/>
              </a:lnSpc>
            </a:pPr>
            <a:r>
              <a:rPr lang="en-US" sz="4592">
                <a:solidFill>
                  <a:srgbClr val="173A45"/>
                </a:solidFill>
                <a:latin typeface="Glacial Indifference"/>
                <a:ea typeface="Glacial Indifference"/>
                <a:cs typeface="Glacial Indifference"/>
                <a:sym typeface="Glacial Indifference"/>
              </a:rPr>
              <a:t>Authors</a:t>
            </a:r>
          </a:p>
        </p:txBody>
      </p:sp>
      <p:sp>
        <p:nvSpPr>
          <p:cNvPr id="10" name="AffiliationBox"/>
          <p:cNvSpPr txBox="1"/>
          <p:nvPr/>
        </p:nvSpPr>
        <p:spPr>
          <a:xfrm>
            <a:off x="17821321" y="6469168"/>
            <a:ext cx="11380789" cy="1911817"/>
          </a:xfrm>
          <a:prstGeom prst="rect">
            <a:avLst/>
          </a:prstGeom>
        </p:spPr>
        <p:txBody>
          <a:bodyPr lIns="0" tIns="0" rIns="0" bIns="0" rtlCol="0" anchor="t">
            <a:spAutoFit/>
          </a:bodyPr>
          <a:lstStyle/>
          <a:p>
            <a:pPr algn="l">
              <a:lnSpc>
                <a:spcPts val="5051"/>
              </a:lnSpc>
            </a:pPr>
            <a:r>
              <a:rPr lang="en-US" sz="4592" dirty="0">
                <a:solidFill>
                  <a:srgbClr val="173A45"/>
                </a:solidFill>
                <a:latin typeface="Glacial Indifference"/>
                <a:ea typeface="Glacial Indifference"/>
                <a:cs typeface="Glacial Indifference"/>
                <a:sym typeface="Glacial Indifference"/>
              </a:rPr>
              <a:t>List the universities, organizations, and institutions where the research was conducted.</a:t>
            </a:r>
          </a:p>
        </p:txBody>
      </p:sp>
      <p:sp>
        <p:nvSpPr>
          <p:cNvPr id="11" name="TextBox 11"/>
          <p:cNvSpPr txBox="1"/>
          <p:nvPr/>
        </p:nvSpPr>
        <p:spPr>
          <a:xfrm>
            <a:off x="17821321" y="5632370"/>
            <a:ext cx="7577727" cy="784276"/>
          </a:xfrm>
          <a:prstGeom prst="rect">
            <a:avLst/>
          </a:prstGeom>
        </p:spPr>
        <p:txBody>
          <a:bodyPr lIns="0" tIns="0" rIns="0" bIns="0" rtlCol="0" anchor="t">
            <a:spAutoFit/>
          </a:bodyPr>
          <a:lstStyle/>
          <a:p>
            <a:pPr algn="l">
              <a:lnSpc>
                <a:spcPts val="6429"/>
              </a:lnSpc>
            </a:pPr>
            <a:r>
              <a:rPr lang="en-US" sz="4592">
                <a:solidFill>
                  <a:srgbClr val="173A45"/>
                </a:solidFill>
                <a:latin typeface="Glacial Indifference"/>
                <a:ea typeface="Glacial Indifference"/>
                <a:cs typeface="Glacial Indifference"/>
                <a:sym typeface="Glacial Indifference"/>
              </a:rPr>
              <a:t>Affiliations</a:t>
            </a:r>
          </a:p>
        </p:txBody>
      </p:sp>
      <p:sp>
        <p:nvSpPr>
          <p:cNvPr id="12" name="TextBox 12"/>
          <p:cNvSpPr txBox="1"/>
          <p:nvPr/>
        </p:nvSpPr>
        <p:spPr>
          <a:xfrm>
            <a:off x="3550617" y="11058777"/>
            <a:ext cx="10312134" cy="2053824"/>
          </a:xfrm>
          <a:prstGeom prst="rect">
            <a:avLst/>
          </a:prstGeom>
        </p:spPr>
        <p:txBody>
          <a:bodyPr lIns="0" tIns="0" rIns="0" bIns="0" rtlCol="0" anchor="t">
            <a:spAutoFit/>
          </a:bodyPr>
          <a:lstStyle/>
          <a:p>
            <a:pPr algn="l">
              <a:lnSpc>
                <a:spcPts val="16732"/>
              </a:lnSpc>
            </a:pPr>
            <a:r>
              <a:rPr lang="en-US" sz="11952">
                <a:solidFill>
                  <a:srgbClr val="2F72B1"/>
                </a:solidFill>
                <a:latin typeface="Glacial Indifference"/>
                <a:ea typeface="Glacial Indifference"/>
                <a:cs typeface="Glacial Indifference"/>
                <a:sym typeface="Glacial Indifference"/>
              </a:rPr>
              <a:t>Introduction</a:t>
            </a:r>
          </a:p>
        </p:txBody>
      </p:sp>
      <p:sp>
        <p:nvSpPr>
          <p:cNvPr id="13" name="IntroductionBox"/>
          <p:cNvSpPr txBox="1"/>
          <p:nvPr/>
        </p:nvSpPr>
        <p:spPr>
          <a:xfrm>
            <a:off x="1332456" y="13673595"/>
            <a:ext cx="12530294" cy="3172877"/>
          </a:xfrm>
          <a:prstGeom prst="rect">
            <a:avLst/>
          </a:prstGeom>
        </p:spPr>
        <p:txBody>
          <a:bodyPr lIns="0" tIns="0" rIns="0" bIns="0" rtlCol="0" anchor="t">
            <a:spAutoFit/>
          </a:bodyPr>
          <a:lstStyle/>
          <a:p>
            <a:pPr algn="l">
              <a:lnSpc>
                <a:spcPts val="5051"/>
              </a:lnSpc>
            </a:pPr>
            <a:r>
              <a:rPr lang="en-US" sz="4592" dirty="0">
                <a:solidFill>
                  <a:srgbClr val="173A45"/>
                </a:solidFill>
                <a:latin typeface="Glacial Indifference"/>
                <a:ea typeface="Glacial Indifference"/>
                <a:cs typeface="Glacial Indifference"/>
                <a:sym typeface="Glacial Indifference"/>
              </a:rPr>
              <a:t>Use this section to give a brief overview of the research. This may include background information of the topic. How is this research important to the industry? You may include a hypothesis if it is relevant to your research.  </a:t>
            </a:r>
          </a:p>
        </p:txBody>
      </p:sp>
      <p:sp>
        <p:nvSpPr>
          <p:cNvPr id="14" name="TextBox 14"/>
          <p:cNvSpPr txBox="1"/>
          <p:nvPr/>
        </p:nvSpPr>
        <p:spPr>
          <a:xfrm>
            <a:off x="1332456" y="11058777"/>
            <a:ext cx="2048071" cy="2053824"/>
          </a:xfrm>
          <a:prstGeom prst="rect">
            <a:avLst/>
          </a:prstGeom>
        </p:spPr>
        <p:txBody>
          <a:bodyPr lIns="0" tIns="0" rIns="0" bIns="0" rtlCol="0" anchor="t">
            <a:spAutoFit/>
          </a:bodyPr>
          <a:lstStyle/>
          <a:p>
            <a:pPr algn="l">
              <a:lnSpc>
                <a:spcPts val="16732"/>
              </a:lnSpc>
            </a:pPr>
            <a:r>
              <a:rPr lang="en-US" sz="11952">
                <a:solidFill>
                  <a:srgbClr val="439751"/>
                </a:solidFill>
                <a:latin typeface="Glacial Indifference"/>
                <a:ea typeface="Glacial Indifference"/>
                <a:cs typeface="Glacial Indifference"/>
                <a:sym typeface="Glacial Indifference"/>
              </a:rPr>
              <a:t>01</a:t>
            </a:r>
          </a:p>
        </p:txBody>
      </p:sp>
      <p:sp>
        <p:nvSpPr>
          <p:cNvPr id="15" name="TextBox 15"/>
          <p:cNvSpPr txBox="1"/>
          <p:nvPr/>
        </p:nvSpPr>
        <p:spPr>
          <a:xfrm>
            <a:off x="15396566" y="16085663"/>
            <a:ext cx="13490279" cy="2395631"/>
          </a:xfrm>
          <a:prstGeom prst="rect">
            <a:avLst/>
          </a:prstGeom>
        </p:spPr>
        <p:txBody>
          <a:bodyPr lIns="0" tIns="0" rIns="0" bIns="0" rtlCol="0" anchor="t">
            <a:spAutoFit/>
          </a:bodyPr>
          <a:lstStyle/>
          <a:p>
            <a:pPr marL="991539" lvl="1" indent="-495769" algn="l">
              <a:lnSpc>
                <a:spcPts val="6429"/>
              </a:lnSpc>
              <a:buFont typeface="Arial"/>
              <a:buChar char="•"/>
            </a:pPr>
            <a:r>
              <a:rPr lang="en-US" sz="4592">
                <a:solidFill>
                  <a:srgbClr val="173A45"/>
                </a:solidFill>
                <a:latin typeface="Glacial Indifference"/>
                <a:ea typeface="Glacial Indifference"/>
                <a:cs typeface="Glacial Indifference"/>
                <a:sym typeface="Glacial Indifference"/>
              </a:rPr>
              <a:t>First supporting statement</a:t>
            </a:r>
          </a:p>
          <a:p>
            <a:pPr marL="991539" lvl="1" indent="-495769" algn="l">
              <a:lnSpc>
                <a:spcPts val="6429"/>
              </a:lnSpc>
              <a:buFont typeface="Arial"/>
              <a:buChar char="•"/>
            </a:pPr>
            <a:r>
              <a:rPr lang="en-US" sz="4592">
                <a:solidFill>
                  <a:srgbClr val="173A45"/>
                </a:solidFill>
                <a:latin typeface="Glacial Indifference"/>
                <a:ea typeface="Glacial Indifference"/>
                <a:cs typeface="Glacial Indifference"/>
                <a:sym typeface="Glacial Indifference"/>
              </a:rPr>
              <a:t>Second supporting statement</a:t>
            </a:r>
          </a:p>
          <a:p>
            <a:pPr marL="991539" lvl="1" indent="-495769" algn="l">
              <a:lnSpc>
                <a:spcPts val="6429"/>
              </a:lnSpc>
              <a:buFont typeface="Arial"/>
              <a:buChar char="•"/>
            </a:pPr>
            <a:r>
              <a:rPr lang="en-US" sz="4592">
                <a:solidFill>
                  <a:srgbClr val="173A45"/>
                </a:solidFill>
                <a:latin typeface="Glacial Indifference"/>
                <a:ea typeface="Glacial Indifference"/>
                <a:cs typeface="Glacial Indifference"/>
                <a:sym typeface="Glacial Indifference"/>
              </a:rPr>
              <a:t>Third supporting statement</a:t>
            </a:r>
          </a:p>
        </p:txBody>
      </p:sp>
      <p:sp>
        <p:nvSpPr>
          <p:cNvPr id="16" name="TextBox 16"/>
          <p:cNvSpPr txBox="1"/>
          <p:nvPr/>
        </p:nvSpPr>
        <p:spPr>
          <a:xfrm>
            <a:off x="3689761" y="18501204"/>
            <a:ext cx="10172990" cy="2053819"/>
          </a:xfrm>
          <a:prstGeom prst="rect">
            <a:avLst/>
          </a:prstGeom>
        </p:spPr>
        <p:txBody>
          <a:bodyPr lIns="0" tIns="0" rIns="0" bIns="0" rtlCol="0" anchor="t">
            <a:spAutoFit/>
          </a:bodyPr>
          <a:lstStyle/>
          <a:p>
            <a:pPr algn="l">
              <a:lnSpc>
                <a:spcPts val="16733"/>
              </a:lnSpc>
            </a:pPr>
            <a:r>
              <a:rPr lang="en-US" sz="11952">
                <a:solidFill>
                  <a:srgbClr val="2F72B1"/>
                </a:solidFill>
                <a:latin typeface="Glacial Indifference"/>
                <a:ea typeface="Glacial Indifference"/>
                <a:cs typeface="Glacial Indifference"/>
                <a:sym typeface="Glacial Indifference"/>
              </a:rPr>
              <a:t>Objective</a:t>
            </a:r>
          </a:p>
        </p:txBody>
      </p:sp>
      <p:sp>
        <p:nvSpPr>
          <p:cNvPr id="17" name="ObjectiveBox"/>
          <p:cNvSpPr txBox="1"/>
          <p:nvPr/>
        </p:nvSpPr>
        <p:spPr>
          <a:xfrm>
            <a:off x="1332456" y="21116023"/>
            <a:ext cx="12530294" cy="1911817"/>
          </a:xfrm>
          <a:prstGeom prst="rect">
            <a:avLst/>
          </a:prstGeom>
        </p:spPr>
        <p:txBody>
          <a:bodyPr lIns="0" tIns="0" rIns="0" bIns="0" rtlCol="0" anchor="t">
            <a:spAutoFit/>
          </a:bodyPr>
          <a:lstStyle/>
          <a:p>
            <a:pPr algn="l">
              <a:lnSpc>
                <a:spcPts val="5051"/>
              </a:lnSpc>
            </a:pPr>
            <a:r>
              <a:rPr lang="en-US" sz="4592" dirty="0">
                <a:solidFill>
                  <a:srgbClr val="173A45"/>
                </a:solidFill>
                <a:latin typeface="Glacial Indifference"/>
                <a:ea typeface="Glacial Indifference"/>
                <a:cs typeface="Glacial Indifference"/>
                <a:sym typeface="Glacial Indifference"/>
              </a:rPr>
              <a:t>The objective is the purpose of the study and your research. There may be more than one goal you aim to achieve in this research.</a:t>
            </a:r>
          </a:p>
        </p:txBody>
      </p:sp>
      <p:sp>
        <p:nvSpPr>
          <p:cNvPr id="18" name="TextBox 18"/>
          <p:cNvSpPr txBox="1"/>
          <p:nvPr/>
        </p:nvSpPr>
        <p:spPr>
          <a:xfrm>
            <a:off x="1332456" y="18501204"/>
            <a:ext cx="2048071" cy="2053819"/>
          </a:xfrm>
          <a:prstGeom prst="rect">
            <a:avLst/>
          </a:prstGeom>
        </p:spPr>
        <p:txBody>
          <a:bodyPr lIns="0" tIns="0" rIns="0" bIns="0" rtlCol="0" anchor="t">
            <a:spAutoFit/>
          </a:bodyPr>
          <a:lstStyle/>
          <a:p>
            <a:pPr algn="l">
              <a:lnSpc>
                <a:spcPts val="16733"/>
              </a:lnSpc>
            </a:pPr>
            <a:r>
              <a:rPr lang="en-US" sz="11952">
                <a:solidFill>
                  <a:srgbClr val="439751"/>
                </a:solidFill>
                <a:latin typeface="Glacial Indifference"/>
                <a:ea typeface="Glacial Indifference"/>
                <a:cs typeface="Glacial Indifference"/>
                <a:sym typeface="Glacial Indifference"/>
              </a:rPr>
              <a:t>02</a:t>
            </a:r>
          </a:p>
        </p:txBody>
      </p:sp>
      <p:sp>
        <p:nvSpPr>
          <p:cNvPr id="19" name="TextBox 19"/>
          <p:cNvSpPr txBox="1"/>
          <p:nvPr/>
        </p:nvSpPr>
        <p:spPr>
          <a:xfrm>
            <a:off x="3550617" y="24681305"/>
            <a:ext cx="10312134" cy="2053819"/>
          </a:xfrm>
          <a:prstGeom prst="rect">
            <a:avLst/>
          </a:prstGeom>
        </p:spPr>
        <p:txBody>
          <a:bodyPr lIns="0" tIns="0" rIns="0" bIns="0" rtlCol="0" anchor="t">
            <a:spAutoFit/>
          </a:bodyPr>
          <a:lstStyle/>
          <a:p>
            <a:pPr algn="l">
              <a:lnSpc>
                <a:spcPts val="16733"/>
              </a:lnSpc>
            </a:pPr>
            <a:r>
              <a:rPr lang="en-US" sz="11952">
                <a:solidFill>
                  <a:srgbClr val="2F72B1"/>
                </a:solidFill>
                <a:latin typeface="Glacial Indifference"/>
                <a:ea typeface="Glacial Indifference"/>
                <a:cs typeface="Glacial Indifference"/>
                <a:sym typeface="Glacial Indifference"/>
              </a:rPr>
              <a:t>Methodology</a:t>
            </a:r>
          </a:p>
        </p:txBody>
      </p:sp>
      <p:sp>
        <p:nvSpPr>
          <p:cNvPr id="20" name="MethodsBox"/>
          <p:cNvSpPr txBox="1"/>
          <p:nvPr/>
        </p:nvSpPr>
        <p:spPr>
          <a:xfrm>
            <a:off x="1332456" y="27296124"/>
            <a:ext cx="12530294" cy="3172877"/>
          </a:xfrm>
          <a:prstGeom prst="rect">
            <a:avLst/>
          </a:prstGeom>
        </p:spPr>
        <p:txBody>
          <a:bodyPr lIns="0" tIns="0" rIns="0" bIns="0" rtlCol="0" anchor="t">
            <a:spAutoFit/>
          </a:bodyPr>
          <a:lstStyle/>
          <a:p>
            <a:pPr algn="l">
              <a:lnSpc>
                <a:spcPts val="5051"/>
              </a:lnSpc>
            </a:pPr>
            <a:r>
              <a:rPr lang="en-US" sz="4592" dirty="0">
                <a:solidFill>
                  <a:srgbClr val="173A45"/>
                </a:solidFill>
                <a:latin typeface="Glacial Indifference"/>
                <a:ea typeface="Glacial Indifference"/>
                <a:cs typeface="Glacial Indifference"/>
                <a:sym typeface="Glacial Indifference"/>
              </a:rPr>
              <a:t>The methodology explains how you conducted your research. Be sure to include any materials or equipment that is needed. Your peers should be able to replicate your results by following your methods. </a:t>
            </a:r>
          </a:p>
        </p:txBody>
      </p:sp>
      <p:sp>
        <p:nvSpPr>
          <p:cNvPr id="21" name="TextBox 21"/>
          <p:cNvSpPr txBox="1"/>
          <p:nvPr/>
        </p:nvSpPr>
        <p:spPr>
          <a:xfrm>
            <a:off x="1332456" y="24681305"/>
            <a:ext cx="2048071" cy="2053819"/>
          </a:xfrm>
          <a:prstGeom prst="rect">
            <a:avLst/>
          </a:prstGeom>
        </p:spPr>
        <p:txBody>
          <a:bodyPr lIns="0" tIns="0" rIns="0" bIns="0" rtlCol="0" anchor="t">
            <a:spAutoFit/>
          </a:bodyPr>
          <a:lstStyle/>
          <a:p>
            <a:pPr algn="l">
              <a:lnSpc>
                <a:spcPts val="16733"/>
              </a:lnSpc>
            </a:pPr>
            <a:r>
              <a:rPr lang="en-US" sz="11952">
                <a:solidFill>
                  <a:srgbClr val="439751"/>
                </a:solidFill>
                <a:latin typeface="Glacial Indifference"/>
                <a:ea typeface="Glacial Indifference"/>
                <a:cs typeface="Glacial Indifference"/>
                <a:sym typeface="Glacial Indifference"/>
              </a:rPr>
              <a:t>03</a:t>
            </a:r>
          </a:p>
        </p:txBody>
      </p:sp>
      <p:sp>
        <p:nvSpPr>
          <p:cNvPr id="22" name="TextBox 22"/>
          <p:cNvSpPr txBox="1"/>
          <p:nvPr/>
        </p:nvSpPr>
        <p:spPr>
          <a:xfrm>
            <a:off x="17614727" y="11058777"/>
            <a:ext cx="11149770" cy="2053819"/>
          </a:xfrm>
          <a:prstGeom prst="rect">
            <a:avLst/>
          </a:prstGeom>
        </p:spPr>
        <p:txBody>
          <a:bodyPr lIns="0" tIns="0" rIns="0" bIns="0" rtlCol="0" anchor="t">
            <a:spAutoFit/>
          </a:bodyPr>
          <a:lstStyle/>
          <a:p>
            <a:pPr algn="l">
              <a:lnSpc>
                <a:spcPts val="16733"/>
              </a:lnSpc>
            </a:pPr>
            <a:r>
              <a:rPr lang="en-US" sz="11952">
                <a:solidFill>
                  <a:srgbClr val="2F72B1"/>
                </a:solidFill>
                <a:latin typeface="Glacial Indifference"/>
                <a:ea typeface="Glacial Indifference"/>
                <a:cs typeface="Glacial Indifference"/>
                <a:sym typeface="Glacial Indifference"/>
              </a:rPr>
              <a:t>Analysis</a:t>
            </a:r>
          </a:p>
        </p:txBody>
      </p:sp>
      <p:sp>
        <p:nvSpPr>
          <p:cNvPr id="23" name="TextBox 23"/>
          <p:cNvSpPr txBox="1"/>
          <p:nvPr/>
        </p:nvSpPr>
        <p:spPr>
          <a:xfrm>
            <a:off x="15396566" y="13673595"/>
            <a:ext cx="13490279" cy="1911817"/>
          </a:xfrm>
          <a:prstGeom prst="rect">
            <a:avLst/>
          </a:prstGeom>
        </p:spPr>
        <p:txBody>
          <a:bodyPr lIns="0" tIns="0" rIns="0" bIns="0" rtlCol="0" anchor="t">
            <a:spAutoFit/>
          </a:bodyPr>
          <a:lstStyle/>
          <a:p>
            <a:pPr algn="l">
              <a:lnSpc>
                <a:spcPts val="5051"/>
              </a:lnSpc>
            </a:pPr>
            <a:r>
              <a:rPr lang="en-US" sz="4592">
                <a:solidFill>
                  <a:srgbClr val="173A45"/>
                </a:solidFill>
                <a:latin typeface="Glacial Indifference"/>
                <a:ea typeface="Glacial Indifference"/>
                <a:cs typeface="Glacial Indifference"/>
                <a:sym typeface="Glacial Indifference"/>
              </a:rPr>
              <a:t>Use this section to give a visual representation of your research. Use bullet points, graphs, tables, charts, or graphics that support your study. </a:t>
            </a:r>
          </a:p>
        </p:txBody>
      </p:sp>
      <p:sp>
        <p:nvSpPr>
          <p:cNvPr id="24" name="TextBox 24"/>
          <p:cNvSpPr txBox="1"/>
          <p:nvPr/>
        </p:nvSpPr>
        <p:spPr>
          <a:xfrm>
            <a:off x="15396566" y="11058777"/>
            <a:ext cx="2048071" cy="2053819"/>
          </a:xfrm>
          <a:prstGeom prst="rect">
            <a:avLst/>
          </a:prstGeom>
        </p:spPr>
        <p:txBody>
          <a:bodyPr lIns="0" tIns="0" rIns="0" bIns="0" rtlCol="0" anchor="t">
            <a:spAutoFit/>
          </a:bodyPr>
          <a:lstStyle/>
          <a:p>
            <a:pPr algn="l">
              <a:lnSpc>
                <a:spcPts val="16733"/>
              </a:lnSpc>
            </a:pPr>
            <a:r>
              <a:rPr lang="en-US" sz="11952">
                <a:solidFill>
                  <a:srgbClr val="439751"/>
                </a:solidFill>
                <a:latin typeface="Glacial Indifference"/>
                <a:ea typeface="Glacial Indifference"/>
                <a:cs typeface="Glacial Indifference"/>
                <a:sym typeface="Glacial Indifference"/>
              </a:rPr>
              <a:t>05</a:t>
            </a:r>
          </a:p>
        </p:txBody>
      </p:sp>
      <p:sp>
        <p:nvSpPr>
          <p:cNvPr id="25" name="TextBox 25"/>
          <p:cNvSpPr txBox="1"/>
          <p:nvPr/>
        </p:nvSpPr>
        <p:spPr>
          <a:xfrm>
            <a:off x="17614727" y="26502724"/>
            <a:ext cx="11149770" cy="2053819"/>
          </a:xfrm>
          <a:prstGeom prst="rect">
            <a:avLst/>
          </a:prstGeom>
        </p:spPr>
        <p:txBody>
          <a:bodyPr lIns="0" tIns="0" rIns="0" bIns="0" rtlCol="0" anchor="t">
            <a:spAutoFit/>
          </a:bodyPr>
          <a:lstStyle/>
          <a:p>
            <a:pPr algn="l">
              <a:lnSpc>
                <a:spcPts val="16733"/>
              </a:lnSpc>
            </a:pPr>
            <a:r>
              <a:rPr lang="en-US" sz="11952" dirty="0">
                <a:solidFill>
                  <a:srgbClr val="2F72B1"/>
                </a:solidFill>
                <a:latin typeface="Glacial Indifference"/>
                <a:ea typeface="Glacial Indifference"/>
                <a:cs typeface="Glacial Indifference"/>
                <a:sym typeface="Glacial Indifference"/>
              </a:rPr>
              <a:t>Conclusion</a:t>
            </a:r>
          </a:p>
        </p:txBody>
      </p:sp>
      <p:sp>
        <p:nvSpPr>
          <p:cNvPr id="26" name="ConclusionBox"/>
          <p:cNvSpPr txBox="1"/>
          <p:nvPr/>
        </p:nvSpPr>
        <p:spPr>
          <a:xfrm>
            <a:off x="15396566" y="29111817"/>
            <a:ext cx="13490279" cy="2542347"/>
          </a:xfrm>
          <a:prstGeom prst="rect">
            <a:avLst/>
          </a:prstGeom>
        </p:spPr>
        <p:txBody>
          <a:bodyPr lIns="0" tIns="0" rIns="0" bIns="0" rtlCol="0" anchor="t">
            <a:spAutoFit/>
          </a:bodyPr>
          <a:lstStyle/>
          <a:p>
            <a:pPr algn="l">
              <a:lnSpc>
                <a:spcPts val="5051"/>
              </a:lnSpc>
            </a:pPr>
            <a:r>
              <a:rPr lang="en-US" sz="4592" dirty="0">
                <a:solidFill>
                  <a:srgbClr val="173A45"/>
                </a:solidFill>
                <a:latin typeface="Glacial Indifference"/>
                <a:ea typeface="Glacial Indifference"/>
                <a:cs typeface="Glacial Indifference"/>
                <a:sym typeface="Glacial Indifference"/>
              </a:rPr>
              <a:t>The conclusion should summarize 2-3 key findings from your research. Highlight the most significant results and explain their importance to the research field. </a:t>
            </a:r>
          </a:p>
        </p:txBody>
      </p:sp>
      <p:sp>
        <p:nvSpPr>
          <p:cNvPr id="27" name="TextBox 27"/>
          <p:cNvSpPr txBox="1"/>
          <p:nvPr/>
        </p:nvSpPr>
        <p:spPr>
          <a:xfrm>
            <a:off x="15396566" y="26496999"/>
            <a:ext cx="2048071" cy="2053819"/>
          </a:xfrm>
          <a:prstGeom prst="rect">
            <a:avLst/>
          </a:prstGeom>
        </p:spPr>
        <p:txBody>
          <a:bodyPr lIns="0" tIns="0" rIns="0" bIns="0" rtlCol="0" anchor="t">
            <a:spAutoFit/>
          </a:bodyPr>
          <a:lstStyle/>
          <a:p>
            <a:pPr algn="l">
              <a:lnSpc>
                <a:spcPts val="16733"/>
              </a:lnSpc>
            </a:pPr>
            <a:r>
              <a:rPr lang="en-US" sz="11952">
                <a:solidFill>
                  <a:srgbClr val="439751"/>
                </a:solidFill>
                <a:latin typeface="Glacial Indifference"/>
                <a:ea typeface="Glacial Indifference"/>
                <a:cs typeface="Glacial Indifference"/>
                <a:sym typeface="Glacial Indifference"/>
              </a:rPr>
              <a:t>06</a:t>
            </a:r>
          </a:p>
        </p:txBody>
      </p:sp>
      <p:sp>
        <p:nvSpPr>
          <p:cNvPr id="28" name="TextBox 28"/>
          <p:cNvSpPr txBox="1"/>
          <p:nvPr/>
        </p:nvSpPr>
        <p:spPr>
          <a:xfrm>
            <a:off x="3689761" y="32122467"/>
            <a:ext cx="10172990" cy="2053819"/>
          </a:xfrm>
          <a:prstGeom prst="rect">
            <a:avLst/>
          </a:prstGeom>
        </p:spPr>
        <p:txBody>
          <a:bodyPr lIns="0" tIns="0" rIns="0" bIns="0" rtlCol="0" anchor="t">
            <a:spAutoFit/>
          </a:bodyPr>
          <a:lstStyle/>
          <a:p>
            <a:pPr algn="l">
              <a:lnSpc>
                <a:spcPts val="16733"/>
              </a:lnSpc>
            </a:pPr>
            <a:r>
              <a:rPr lang="en-US" sz="11952">
                <a:solidFill>
                  <a:srgbClr val="2F72B1"/>
                </a:solidFill>
                <a:latin typeface="Glacial Indifference"/>
                <a:ea typeface="Glacial Indifference"/>
                <a:cs typeface="Glacial Indifference"/>
                <a:sym typeface="Glacial Indifference"/>
              </a:rPr>
              <a:t>Results</a:t>
            </a:r>
          </a:p>
        </p:txBody>
      </p:sp>
      <p:sp>
        <p:nvSpPr>
          <p:cNvPr id="29" name="ResultsBox"/>
          <p:cNvSpPr txBox="1"/>
          <p:nvPr/>
        </p:nvSpPr>
        <p:spPr>
          <a:xfrm>
            <a:off x="1332456" y="34737285"/>
            <a:ext cx="12609895" cy="1911817"/>
          </a:xfrm>
          <a:prstGeom prst="rect">
            <a:avLst/>
          </a:prstGeom>
        </p:spPr>
        <p:txBody>
          <a:bodyPr lIns="0" tIns="0" rIns="0" bIns="0" rtlCol="0" anchor="t">
            <a:spAutoFit/>
          </a:bodyPr>
          <a:lstStyle/>
          <a:p>
            <a:pPr algn="l">
              <a:lnSpc>
                <a:spcPts val="5051"/>
              </a:lnSpc>
            </a:pPr>
            <a:r>
              <a:rPr lang="en-US" sz="4592" dirty="0">
                <a:solidFill>
                  <a:srgbClr val="173A45"/>
                </a:solidFill>
                <a:latin typeface="Glacial Indifference"/>
                <a:ea typeface="Glacial Indifference"/>
                <a:cs typeface="Glacial Indifference"/>
                <a:sym typeface="Glacial Indifference"/>
              </a:rPr>
              <a:t>What are the outcomes of your research? Are you able to support your hypothesis or reject your hypothesis? This section will explain your findings. </a:t>
            </a:r>
          </a:p>
        </p:txBody>
      </p:sp>
      <p:sp>
        <p:nvSpPr>
          <p:cNvPr id="30" name="TextBox 30"/>
          <p:cNvSpPr txBox="1"/>
          <p:nvPr/>
        </p:nvSpPr>
        <p:spPr>
          <a:xfrm>
            <a:off x="1332456" y="32122467"/>
            <a:ext cx="2048071" cy="2053819"/>
          </a:xfrm>
          <a:prstGeom prst="rect">
            <a:avLst/>
          </a:prstGeom>
        </p:spPr>
        <p:txBody>
          <a:bodyPr lIns="0" tIns="0" rIns="0" bIns="0" rtlCol="0" anchor="t">
            <a:spAutoFit/>
          </a:bodyPr>
          <a:lstStyle/>
          <a:p>
            <a:pPr algn="l">
              <a:lnSpc>
                <a:spcPts val="16733"/>
              </a:lnSpc>
            </a:pPr>
            <a:r>
              <a:rPr lang="en-US" sz="11952">
                <a:solidFill>
                  <a:srgbClr val="439751"/>
                </a:solidFill>
                <a:latin typeface="Glacial Indifference"/>
                <a:ea typeface="Glacial Indifference"/>
                <a:cs typeface="Glacial Indifference"/>
                <a:sym typeface="Glacial Indifference"/>
              </a:rPr>
              <a:t>04</a:t>
            </a:r>
          </a:p>
        </p:txBody>
      </p:sp>
      <p:grpSp>
        <p:nvGrpSpPr>
          <p:cNvPr id="31" name="Group 31"/>
          <p:cNvGrpSpPr/>
          <p:nvPr/>
        </p:nvGrpSpPr>
        <p:grpSpPr>
          <a:xfrm>
            <a:off x="1445183" y="38803414"/>
            <a:ext cx="15489423" cy="201509"/>
            <a:chOff x="0" y="0"/>
            <a:chExt cx="1386598" cy="18039"/>
          </a:xfrm>
        </p:grpSpPr>
        <p:sp>
          <p:nvSpPr>
            <p:cNvPr id="32" name="Freeform 32"/>
            <p:cNvSpPr/>
            <p:nvPr/>
          </p:nvSpPr>
          <p:spPr>
            <a:xfrm>
              <a:off x="0" y="0"/>
              <a:ext cx="1386598" cy="18039"/>
            </a:xfrm>
            <a:custGeom>
              <a:avLst/>
              <a:gdLst/>
              <a:ahLst/>
              <a:cxnLst/>
              <a:rect l="l" t="t" r="r" b="b"/>
              <a:pathLst>
                <a:path w="1386598" h="18039">
                  <a:moveTo>
                    <a:pt x="9019" y="0"/>
                  </a:moveTo>
                  <a:lnTo>
                    <a:pt x="1377578" y="0"/>
                  </a:lnTo>
                  <a:cubicBezTo>
                    <a:pt x="1382560" y="0"/>
                    <a:pt x="1386598" y="4038"/>
                    <a:pt x="1386598" y="9019"/>
                  </a:cubicBezTo>
                  <a:lnTo>
                    <a:pt x="1386598" y="9019"/>
                  </a:lnTo>
                  <a:cubicBezTo>
                    <a:pt x="1386598" y="11412"/>
                    <a:pt x="1385647" y="13706"/>
                    <a:pt x="1383956" y="15397"/>
                  </a:cubicBezTo>
                  <a:cubicBezTo>
                    <a:pt x="1382265" y="17089"/>
                    <a:pt x="1379970" y="18039"/>
                    <a:pt x="1377578" y="18039"/>
                  </a:cubicBezTo>
                  <a:lnTo>
                    <a:pt x="9019" y="18039"/>
                  </a:lnTo>
                  <a:cubicBezTo>
                    <a:pt x="4038" y="18039"/>
                    <a:pt x="0" y="14001"/>
                    <a:pt x="0" y="9019"/>
                  </a:cubicBezTo>
                  <a:lnTo>
                    <a:pt x="0" y="9019"/>
                  </a:lnTo>
                  <a:cubicBezTo>
                    <a:pt x="0" y="4038"/>
                    <a:pt x="4038" y="0"/>
                    <a:pt x="9019" y="0"/>
                  </a:cubicBezTo>
                  <a:close/>
                </a:path>
              </a:pathLst>
            </a:custGeom>
            <a:solidFill>
              <a:srgbClr val="2F72B1"/>
            </a:solidFill>
          </p:spPr>
          <p:txBody>
            <a:bodyPr/>
            <a:lstStyle/>
            <a:p>
              <a:endParaRPr lang="en-GB"/>
            </a:p>
          </p:txBody>
        </p:sp>
        <p:sp>
          <p:nvSpPr>
            <p:cNvPr id="33" name="TextBox 33"/>
            <p:cNvSpPr txBox="1"/>
            <p:nvPr/>
          </p:nvSpPr>
          <p:spPr>
            <a:xfrm>
              <a:off x="0" y="-95250"/>
              <a:ext cx="1386598" cy="113289"/>
            </a:xfrm>
            <a:prstGeom prst="rect">
              <a:avLst/>
            </a:prstGeom>
          </p:spPr>
          <p:txBody>
            <a:bodyPr lIns="93412" tIns="93412" rIns="93412" bIns="93412" rtlCol="0" anchor="ctr"/>
            <a:lstStyle/>
            <a:p>
              <a:pPr algn="ctr">
                <a:lnSpc>
                  <a:spcPts val="6429"/>
                </a:lnSpc>
              </a:pPr>
              <a:endParaRPr/>
            </a:p>
          </p:txBody>
        </p:sp>
      </p:grpSp>
      <p:grpSp>
        <p:nvGrpSpPr>
          <p:cNvPr id="34" name="Group 34"/>
          <p:cNvGrpSpPr/>
          <p:nvPr/>
        </p:nvGrpSpPr>
        <p:grpSpPr>
          <a:xfrm>
            <a:off x="1388820" y="9831902"/>
            <a:ext cx="27498361" cy="168930"/>
            <a:chOff x="0" y="0"/>
            <a:chExt cx="2461626" cy="15122"/>
          </a:xfrm>
        </p:grpSpPr>
        <p:sp>
          <p:nvSpPr>
            <p:cNvPr id="35" name="Freeform 35"/>
            <p:cNvSpPr/>
            <p:nvPr/>
          </p:nvSpPr>
          <p:spPr>
            <a:xfrm>
              <a:off x="0" y="0"/>
              <a:ext cx="2461626" cy="15122"/>
            </a:xfrm>
            <a:custGeom>
              <a:avLst/>
              <a:gdLst/>
              <a:ahLst/>
              <a:cxnLst/>
              <a:rect l="l" t="t" r="r" b="b"/>
              <a:pathLst>
                <a:path w="2461626" h="15122">
                  <a:moveTo>
                    <a:pt x="7561" y="0"/>
                  </a:moveTo>
                  <a:lnTo>
                    <a:pt x="2454065" y="0"/>
                  </a:lnTo>
                  <a:cubicBezTo>
                    <a:pt x="2456070" y="0"/>
                    <a:pt x="2457993" y="797"/>
                    <a:pt x="2459411" y="2215"/>
                  </a:cubicBezTo>
                  <a:cubicBezTo>
                    <a:pt x="2460829" y="3633"/>
                    <a:pt x="2461626" y="5556"/>
                    <a:pt x="2461626" y="7561"/>
                  </a:cubicBezTo>
                  <a:lnTo>
                    <a:pt x="2461626" y="7561"/>
                  </a:lnTo>
                  <a:cubicBezTo>
                    <a:pt x="2461626" y="9567"/>
                    <a:pt x="2460829" y="11490"/>
                    <a:pt x="2459411" y="12908"/>
                  </a:cubicBezTo>
                  <a:cubicBezTo>
                    <a:pt x="2457993" y="14326"/>
                    <a:pt x="2456070" y="15122"/>
                    <a:pt x="2454065" y="15122"/>
                  </a:cubicBezTo>
                  <a:lnTo>
                    <a:pt x="7561" y="15122"/>
                  </a:lnTo>
                  <a:cubicBezTo>
                    <a:pt x="5556" y="15122"/>
                    <a:pt x="3633" y="14326"/>
                    <a:pt x="2215" y="12908"/>
                  </a:cubicBezTo>
                  <a:cubicBezTo>
                    <a:pt x="797" y="11490"/>
                    <a:pt x="0" y="9567"/>
                    <a:pt x="0" y="7561"/>
                  </a:cubicBezTo>
                  <a:lnTo>
                    <a:pt x="0" y="7561"/>
                  </a:lnTo>
                  <a:cubicBezTo>
                    <a:pt x="0" y="5556"/>
                    <a:pt x="797" y="3633"/>
                    <a:pt x="2215" y="2215"/>
                  </a:cubicBezTo>
                  <a:cubicBezTo>
                    <a:pt x="3633" y="797"/>
                    <a:pt x="5556" y="0"/>
                    <a:pt x="7561" y="0"/>
                  </a:cubicBezTo>
                  <a:close/>
                </a:path>
              </a:pathLst>
            </a:custGeom>
            <a:solidFill>
              <a:srgbClr val="2F72B1"/>
            </a:solidFill>
          </p:spPr>
          <p:txBody>
            <a:bodyPr/>
            <a:lstStyle/>
            <a:p>
              <a:endParaRPr lang="en-GB"/>
            </a:p>
          </p:txBody>
        </p:sp>
        <p:sp>
          <p:nvSpPr>
            <p:cNvPr id="36" name="TextBox 36"/>
            <p:cNvSpPr txBox="1"/>
            <p:nvPr/>
          </p:nvSpPr>
          <p:spPr>
            <a:xfrm>
              <a:off x="0" y="-95250"/>
              <a:ext cx="2461626" cy="110372"/>
            </a:xfrm>
            <a:prstGeom prst="rect">
              <a:avLst/>
            </a:prstGeom>
          </p:spPr>
          <p:txBody>
            <a:bodyPr lIns="93412" tIns="93412" rIns="93412" bIns="93412" rtlCol="0" anchor="ctr"/>
            <a:lstStyle/>
            <a:p>
              <a:pPr algn="ctr">
                <a:lnSpc>
                  <a:spcPts val="642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248</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Glacial Indifference</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Research Poster in Blue Green and Yellow Lined Graphic Style</dc:title>
  <cp:lastModifiedBy>Nathan Skidmore</cp:lastModifiedBy>
  <cp:revision>1</cp:revision>
  <dcterms:created xsi:type="dcterms:W3CDTF">2006-08-16T00:00:00Z</dcterms:created>
  <dcterms:modified xsi:type="dcterms:W3CDTF">2025-07-17T14:39:58Z</dcterms:modified>
  <dc:identifier>DAGtbuH0xgo</dc:identifier>
</cp:coreProperties>
</file>