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8" r:id="rId4"/>
    <p:sldMasterId id="2147483727" r:id="rId5"/>
  </p:sldMasterIdLst>
  <p:notesMasterIdLst>
    <p:notesMasterId r:id="rId50"/>
  </p:notesMasterIdLst>
  <p:handoutMasterIdLst>
    <p:handoutMasterId r:id="rId51"/>
  </p:handoutMasterIdLst>
  <p:sldIdLst>
    <p:sldId id="256" r:id="rId6"/>
    <p:sldId id="309" r:id="rId7"/>
    <p:sldId id="257" r:id="rId8"/>
    <p:sldId id="310" r:id="rId9"/>
    <p:sldId id="329" r:id="rId10"/>
    <p:sldId id="308" r:id="rId11"/>
    <p:sldId id="259" r:id="rId12"/>
    <p:sldId id="260" r:id="rId13"/>
    <p:sldId id="305" r:id="rId14"/>
    <p:sldId id="261" r:id="rId15"/>
    <p:sldId id="311" r:id="rId16"/>
    <p:sldId id="263" r:id="rId17"/>
    <p:sldId id="312" r:id="rId18"/>
    <p:sldId id="265" r:id="rId19"/>
    <p:sldId id="313" r:id="rId20"/>
    <p:sldId id="315" r:id="rId21"/>
    <p:sldId id="266" r:id="rId22"/>
    <p:sldId id="267" r:id="rId23"/>
    <p:sldId id="316" r:id="rId24"/>
    <p:sldId id="269" r:id="rId25"/>
    <p:sldId id="317" r:id="rId26"/>
    <p:sldId id="318" r:id="rId27"/>
    <p:sldId id="307" r:id="rId28"/>
    <p:sldId id="273" r:id="rId29"/>
    <p:sldId id="274" r:id="rId30"/>
    <p:sldId id="275" r:id="rId31"/>
    <p:sldId id="276" r:id="rId32"/>
    <p:sldId id="277" r:id="rId33"/>
    <p:sldId id="278" r:id="rId34"/>
    <p:sldId id="279" r:id="rId35"/>
    <p:sldId id="328" r:id="rId36"/>
    <p:sldId id="281" r:id="rId37"/>
    <p:sldId id="282" r:id="rId38"/>
    <p:sldId id="319" r:id="rId39"/>
    <p:sldId id="284" r:id="rId40"/>
    <p:sldId id="285" r:id="rId41"/>
    <p:sldId id="320" r:id="rId42"/>
    <p:sldId id="324" r:id="rId43"/>
    <p:sldId id="288" r:id="rId44"/>
    <p:sldId id="321" r:id="rId45"/>
    <p:sldId id="322" r:id="rId46"/>
    <p:sldId id="291" r:id="rId47"/>
    <p:sldId id="325" r:id="rId48"/>
    <p:sldId id="299" r:id="rId49"/>
  </p:sldIdLst>
  <p:sldSz cx="12188825" cy="6858000"/>
  <p:notesSz cx="6858000" cy="9144000"/>
  <p:embeddedFontLst>
    <p:embeddedFont>
      <p:font typeface="Consolas" panose="020B0609020204030204" pitchFamily="49" charset="0"/>
      <p:regular r:id="rId52"/>
      <p:bold r:id="rId53"/>
      <p:italic r:id="rId54"/>
      <p:boldItalic r:id="rId55"/>
    </p:embeddedFont>
    <p:embeddedFont>
      <p:font typeface="Segoe UI" panose="020B0502040204020203" pitchFamily="34" charset="0"/>
      <p:regular r:id="rId56"/>
      <p:bold r:id="rId57"/>
      <p:italic r:id="rId58"/>
      <p:boldItalic r:id="rId59"/>
    </p:embeddedFont>
    <p:embeddedFont>
      <p:font typeface="Calibri" panose="020F0502020204030204" pitchFamily="34" charset="0"/>
      <p:regular r:id="rId60"/>
      <p:bold r:id="rId61"/>
      <p:italic r:id="rId62"/>
      <p:boldItalic r:id="rId63"/>
    </p:embeddedFont>
    <p:embeddedFont>
      <p:font typeface="Segoe UI Light" panose="020B0502040204020203" pitchFamily="34" charset="0"/>
      <p:regular r:id="rId64"/>
      <p:italic r:id="rId65"/>
    </p:embeddedFont>
  </p:embeddedFont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45">
          <p15:clr>
            <a:srgbClr val="A4A3A4"/>
          </p15:clr>
        </p15:guide>
        <p15:guide id="3" orient="horz" pos="4174">
          <p15:clr>
            <a:srgbClr val="A4A3A4"/>
          </p15:clr>
        </p15:guide>
        <p15:guide id="4" orient="horz" pos="911">
          <p15:clr>
            <a:srgbClr val="A4A3A4"/>
          </p15:clr>
        </p15:guide>
        <p15:guide id="5" orient="horz" pos="1196">
          <p15:clr>
            <a:srgbClr val="A4A3A4"/>
          </p15:clr>
        </p15:guide>
        <p15:guide id="6" orient="horz" pos="1487">
          <p15:clr>
            <a:srgbClr val="A4A3A4"/>
          </p15:clr>
        </p15:guide>
        <p15:guide id="7" orient="horz" pos="3913">
          <p15:clr>
            <a:srgbClr val="A4A3A4"/>
          </p15:clr>
        </p15:guide>
        <p15:guide id="8" pos="3839">
          <p15:clr>
            <a:srgbClr val="A4A3A4"/>
          </p15:clr>
        </p15:guide>
        <p15:guide id="9" pos="327">
          <p15:clr>
            <a:srgbClr val="A4A3A4"/>
          </p15:clr>
        </p15:guide>
        <p15:guide id="10" pos="7352">
          <p15:clr>
            <a:srgbClr val="A4A3A4"/>
          </p15:clr>
        </p15:guide>
        <p15:guide id="11" pos="6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wen" initials="W" lastIdx="7" clrIdx="0"/>
  <p:cmAuthor id="1" name="Greg" initials="G"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CB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54" autoAdjust="0"/>
    <p:restoredTop sz="70562" autoAdjust="0"/>
  </p:normalViewPr>
  <p:slideViewPr>
    <p:cSldViewPr snapToGrid="0">
      <p:cViewPr varScale="1">
        <p:scale>
          <a:sx n="96" d="100"/>
          <a:sy n="96" d="100"/>
        </p:scale>
        <p:origin x="652" y="52"/>
      </p:cViewPr>
      <p:guideLst>
        <p:guide orient="horz" pos="2160"/>
        <p:guide orient="horz" pos="145"/>
        <p:guide orient="horz" pos="4174"/>
        <p:guide orient="horz" pos="911"/>
        <p:guide orient="horz" pos="1196"/>
        <p:guide orient="horz" pos="1487"/>
        <p:guide orient="horz" pos="3913"/>
        <p:guide pos="3839"/>
        <p:guide pos="327"/>
        <p:guide pos="7352"/>
        <p:guide pos="61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font" Target="fonts/font12.fntdata"/><Relationship Id="rId68"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font" Target="fonts/font10.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8.fntdata"/><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font" Target="fonts/font6.fntdata"/><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notesMaster" Target="notesMasters/notesMaster1.xml"/><Relationship Id="rId55"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Windows Azure Storage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272D5E-F791-4DD0-8A28-1F28E5FF1B0E}" type="datetimeFigureOut">
              <a:rPr lang="en-US" smtClean="0"/>
              <a:t>4/24/2013</a:t>
            </a:fld>
            <a:endParaRPr lang="en-US"/>
          </a:p>
        </p:txBody>
      </p:sp>
      <p:sp>
        <p:nvSpPr>
          <p:cNvPr id="4" name="Footer Placeholder 3"/>
          <p:cNvSpPr>
            <a:spLocks noGrp="1"/>
          </p:cNvSpPr>
          <p:nvPr>
            <p:ph type="ftr" sz="quarter" idx="2"/>
          </p:nvPr>
        </p:nvSpPr>
        <p:spPr>
          <a:xfrm>
            <a:off x="-1" y="8685213"/>
            <a:ext cx="6388925" cy="457200"/>
          </a:xfrm>
          <a:prstGeom prst="rect">
            <a:avLst/>
          </a:prstGeom>
        </p:spPr>
        <p:txBody>
          <a:bodyPr vert="horz" lIns="91440" tIns="45720" rIns="91440" bIns="45720" rtlCol="0" anchor="b"/>
          <a:lstStyle>
            <a:lvl1pPr algn="l">
              <a:defRPr sz="1200"/>
            </a:lvl1pPr>
          </a:lstStyle>
          <a:p>
            <a:r>
              <a:rPr lang="en-US" sz="600" dirty="0">
                <a:solidFill>
                  <a:schemeClr val="tx1">
                    <a:alpha val="99000"/>
                  </a:schemeClr>
                </a:solidFill>
              </a:rPr>
              <a:t>© 2011 Microsoft Corporation. All rights reserved. Microsoft, Windows, Windows Vista and other product names are or may be registered trademarks and/or trademarks in the U.S. and/or other countries.</a:t>
            </a:r>
          </a:p>
          <a:p>
            <a:r>
              <a:rPr lang="en-US" sz="600" dirty="0">
                <a:solidFill>
                  <a:schemeClr val="tx1">
                    <a:alpha val="99000"/>
                  </a:schemeClr>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600" dirty="0" smtClean="0">
                <a:solidFill>
                  <a:schemeClr val="tx1">
                    <a:alpha val="99000"/>
                  </a:schemeClr>
                </a:solidFill>
              </a:rPr>
              <a:t>.</a:t>
            </a:r>
            <a:endParaRPr lang="en-US" sz="600" dirty="0">
              <a:solidFill>
                <a:schemeClr val="tx1">
                  <a:alpha val="99000"/>
                </a:schemeClr>
              </a:solidFill>
            </a:endParaRPr>
          </a:p>
        </p:txBody>
      </p:sp>
      <p:sp>
        <p:nvSpPr>
          <p:cNvPr id="5" name="Slide Number Placeholder 4"/>
          <p:cNvSpPr>
            <a:spLocks noGrp="1"/>
          </p:cNvSpPr>
          <p:nvPr>
            <p:ph type="sldNum" sz="quarter" idx="3"/>
          </p:nvPr>
        </p:nvSpPr>
        <p:spPr>
          <a:xfrm>
            <a:off x="6424551" y="8685213"/>
            <a:ext cx="431862" cy="457200"/>
          </a:xfrm>
          <a:prstGeom prst="rect">
            <a:avLst/>
          </a:prstGeom>
        </p:spPr>
        <p:txBody>
          <a:bodyPr vert="horz" lIns="91440" tIns="45720" rIns="91440" bIns="45720" rtlCol="0" anchor="b"/>
          <a:lstStyle>
            <a:lvl1pPr algn="r">
              <a:defRPr sz="1200"/>
            </a:lvl1pPr>
          </a:lstStyle>
          <a:p>
            <a:fld id="{80AD3469-5DF0-4AE2-A12E-13E5C5E91748}" type="slidenum">
              <a:rPr lang="en-US" smtClean="0"/>
              <a:t>‹#›</a:t>
            </a:fld>
            <a:endParaRPr lang="en-US"/>
          </a:p>
        </p:txBody>
      </p:sp>
    </p:spTree>
    <p:extLst>
      <p:ext uri="{BB962C8B-B14F-4D97-AF65-F5344CB8AC3E}">
        <p14:creationId xmlns:p14="http://schemas.microsoft.com/office/powerpoint/2010/main" val="3429669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Windows Azure Storage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29A561-BE0C-49CB-8FB2-47CFDE66E6AD}" type="datetimeFigureOut">
              <a:rPr lang="en-US" smtClean="0"/>
              <a:t>4/24/2013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424551" y="8685213"/>
            <a:ext cx="431862" cy="457200"/>
          </a:xfrm>
          <a:prstGeom prst="rect">
            <a:avLst/>
          </a:prstGeom>
        </p:spPr>
        <p:txBody>
          <a:bodyPr vert="horz" lIns="91440" tIns="45720" rIns="91440" bIns="45720" rtlCol="0" anchor="b"/>
          <a:lstStyle>
            <a:lvl1pPr algn="r">
              <a:defRPr sz="1200"/>
            </a:lvl1pPr>
          </a:lstStyle>
          <a:p>
            <a:fld id="{94A25E58-20C3-47A2-B67C-8A1FCB5D4422}" type="slidenum">
              <a:rPr lang="en-US" smtClean="0"/>
              <a:t>‹#›</a:t>
            </a:fld>
            <a:endParaRPr lang="en-US"/>
          </a:p>
        </p:txBody>
      </p:sp>
      <p:sp>
        <p:nvSpPr>
          <p:cNvPr id="8" name="Footer Placeholder 3"/>
          <p:cNvSpPr>
            <a:spLocks noGrp="1"/>
          </p:cNvSpPr>
          <p:nvPr>
            <p:ph type="ftr" sz="quarter" idx="4"/>
          </p:nvPr>
        </p:nvSpPr>
        <p:spPr>
          <a:xfrm>
            <a:off x="-1" y="8685213"/>
            <a:ext cx="6388925" cy="457200"/>
          </a:xfrm>
          <a:prstGeom prst="rect">
            <a:avLst/>
          </a:prstGeom>
        </p:spPr>
        <p:txBody>
          <a:bodyPr vert="horz" lIns="91440" tIns="45720" rIns="91440" bIns="45720" rtlCol="0" anchor="b"/>
          <a:lstStyle>
            <a:lvl1pPr algn="l">
              <a:defRPr sz="1200"/>
            </a:lvl1pPr>
          </a:lstStyle>
          <a:p>
            <a:r>
              <a:rPr lang="en-US" sz="600" dirty="0">
                <a:solidFill>
                  <a:schemeClr val="tx1">
                    <a:alpha val="99000"/>
                  </a:schemeClr>
                </a:solidFill>
              </a:rPr>
              <a:t>© 2011 Microsoft Corporation. All rights reserved. Microsoft, Windows, Windows Vista and other product names are or may be registered trademarks and/or trademarks in the U.S. and/or other countries.</a:t>
            </a:r>
          </a:p>
          <a:p>
            <a:r>
              <a:rPr lang="en-US" sz="600" dirty="0">
                <a:solidFill>
                  <a:schemeClr val="tx1">
                    <a:alpha val="99000"/>
                  </a:schemeClr>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600" dirty="0" smtClean="0">
                <a:solidFill>
                  <a:schemeClr val="tx1">
                    <a:alpha val="99000"/>
                  </a:schemeClr>
                </a:solidFill>
              </a:rPr>
              <a:t>.</a:t>
            </a:r>
            <a:endParaRPr lang="en-US" sz="600" dirty="0">
              <a:solidFill>
                <a:schemeClr val="tx1">
                  <a:alpha val="99000"/>
                </a:schemeClr>
              </a:solidFill>
            </a:endParaRPr>
          </a:p>
        </p:txBody>
      </p:sp>
    </p:spTree>
    <p:extLst>
      <p:ext uri="{BB962C8B-B14F-4D97-AF65-F5344CB8AC3E}">
        <p14:creationId xmlns:p14="http://schemas.microsoft.com/office/powerpoint/2010/main" val="993746763"/>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indows.azure.co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msdn.microsoft.com/en-us/library/microsoft.windowsazure.storageclient.clouddrive.snapshot.aspx"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msdn.microsoft.com/en-us/library/microsoft.windowsazure.storageclient.clouddrive.initializecache.aspx"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blogs.msdn.com/b/windowsazurestorage/archive/2012/06/08/introducing-locally-redundant-storage-for-windows-azure-storage.aspx"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blogs.msdn.com/b/windowsazurestorage/archive/2012/06/08/new-storage-features-on-the-windows-azure-portal.aspx"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1</a:t>
            </a:fld>
            <a:endParaRPr lang="en-US"/>
          </a:p>
        </p:txBody>
      </p:sp>
    </p:spTree>
    <p:extLst>
      <p:ext uri="{BB962C8B-B14F-4D97-AF65-F5344CB8AC3E}">
        <p14:creationId xmlns:p14="http://schemas.microsoft.com/office/powerpoint/2010/main" val="3988279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Describe security principles</a:t>
            </a:r>
            <a:endParaRPr lang="en-US" baseline="0"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b="0" baseline="0" dirty="0" smtClean="0"/>
              <a:t>Simple shared secret security</a:t>
            </a:r>
          </a:p>
          <a:p>
            <a:pPr marL="171450" indent="-171450">
              <a:buFont typeface="Arial" pitchFamily="34" charset="0"/>
              <a:buChar char="•"/>
            </a:pPr>
            <a:r>
              <a:rPr lang="en-US" b="0" baseline="0" dirty="0" smtClean="0"/>
              <a:t>Can use HTTP or HTTPS to access</a:t>
            </a:r>
          </a:p>
          <a:p>
            <a:pPr marL="384431" lvl="1" indent="-171450">
              <a:buFont typeface="Arial" pitchFamily="34" charset="0"/>
              <a:buChar char="•"/>
            </a:pPr>
            <a:r>
              <a:rPr lang="en-US" b="0" baseline="0" dirty="0" smtClean="0"/>
              <a:t>Use HTTP for public content</a:t>
            </a:r>
          </a:p>
          <a:p>
            <a:pPr marL="384431" lvl="1" indent="-171450">
              <a:buFont typeface="Arial" pitchFamily="34" charset="0"/>
              <a:buChar char="•"/>
            </a:pPr>
            <a:r>
              <a:rPr lang="en-US" b="0" baseline="0" dirty="0" smtClean="0"/>
              <a:t>Use HTTPS for secure content (i.e. where using es or Shared Access Signatures)</a:t>
            </a:r>
          </a:p>
          <a:p>
            <a:pPr marL="171450" lvl="0"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Two 512bit keys</a:t>
            </a:r>
          </a:p>
          <a:p>
            <a:pPr marL="384431" lvl="1" indent="-171450">
              <a:buFont typeface="Arial" pitchFamily="34" charset="0"/>
              <a:buChar char="•"/>
            </a:pPr>
            <a:r>
              <a:rPr lang="en-US" b="0" baseline="0" dirty="0" smtClean="0"/>
              <a:t>Keys used to sign priv requests</a:t>
            </a:r>
          </a:p>
          <a:p>
            <a:pPr marL="384431" lvl="1" indent="-171450">
              <a:buFont typeface="Arial" pitchFamily="34" charset="0"/>
              <a:buChar char="•"/>
            </a:pPr>
            <a:r>
              <a:rPr lang="en-US" b="0" baseline="0" dirty="0" smtClean="0"/>
              <a:t>Two keys supports rolling of keys</a:t>
            </a:r>
          </a:p>
          <a:p>
            <a:pPr marL="499520" lvl="2" indent="-171450">
              <a:buFont typeface="Arial" pitchFamily="34" charset="0"/>
              <a:buChar char="•"/>
            </a:pPr>
            <a:r>
              <a:rPr lang="en-US" b="0" baseline="0" dirty="0" smtClean="0"/>
              <a:t>E.g. if one key is compromised can use the second key while first is regenerated</a:t>
            </a:r>
          </a:p>
          <a:p>
            <a:pPr marL="499520" lvl="2"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More on SAS’s soon</a:t>
            </a:r>
          </a:p>
          <a:p>
            <a:pPr marL="0" indent="0">
              <a:buFont typeface="Arial" pitchFamily="34" charset="0"/>
              <a:buNone/>
            </a:pPr>
            <a:endParaRPr lang="en-US" b="0"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More on Security on Day 3</a:t>
            </a:r>
          </a:p>
          <a:p>
            <a:pPr marL="0" indent="0">
              <a:buFont typeface="Arial" pitchFamily="34" charset="0"/>
              <a:buNone/>
            </a:pPr>
            <a:r>
              <a:rPr lang="en-US" b="0" baseline="0" dirty="0" smtClean="0"/>
              <a:t>http://social.msdn.microsoft.com/Forums/en-US/windowsazure/thread/1e023e8d-0ff9-472e-bcc1-05400a41466c </a:t>
            </a:r>
          </a:p>
          <a:p>
            <a:pPr marL="0" indent="0">
              <a:buFont typeface="Arial" pitchFamily="34" charset="0"/>
              <a:buNone/>
            </a:pPr>
            <a:r>
              <a:rPr lang="en-US" b="0" baseline="0" dirty="0" smtClean="0"/>
              <a:t>http://blogs.msdn.com/b/usisvde/archive/2010/05/21/best-practices-for-data-storage-security-on-windows-azure.aspx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950527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Slide Objectives</a:t>
            </a:r>
          </a:p>
          <a:p>
            <a:pPr marL="171450" indent="-171450">
              <a:buFont typeface="Arial" pitchFamily="34" charset="0"/>
              <a:buChar char="•"/>
            </a:pPr>
            <a:r>
              <a:rPr lang="en-US" b="0" dirty="0" smtClean="0"/>
              <a:t>Understand each of the storage types at a high level</a:t>
            </a:r>
          </a:p>
          <a:p>
            <a:endParaRPr lang="en-US" b="0" dirty="0" smtClean="0"/>
          </a:p>
          <a:p>
            <a:r>
              <a:rPr lang="en-US" b="1" dirty="0" smtClean="0"/>
              <a:t>Speaker Notes</a:t>
            </a:r>
          </a:p>
          <a:p>
            <a:r>
              <a:rPr lang="en-NZ" dirty="0" smtClean="0"/>
              <a:t>The Windows Azure storage services provide storage for binary and text data, messages, and structured data in Windows Azure. The storage services include:</a:t>
            </a:r>
          </a:p>
          <a:p>
            <a:pPr marL="171450" indent="-171450">
              <a:buFont typeface="Arial" pitchFamily="34" charset="0"/>
              <a:buChar char="•"/>
            </a:pPr>
            <a:r>
              <a:rPr lang="en-NZ" dirty="0" smtClean="0"/>
              <a:t>The Blob service, for storing binary and text data</a:t>
            </a:r>
          </a:p>
          <a:p>
            <a:pPr marL="171450" indent="-171450">
              <a:buFont typeface="Arial" pitchFamily="34" charset="0"/>
              <a:buChar char="•"/>
            </a:pPr>
            <a:r>
              <a:rPr lang="en-NZ" dirty="0" smtClean="0"/>
              <a:t>The Queue service, for storing messages that may be accessed by a client</a:t>
            </a:r>
          </a:p>
          <a:p>
            <a:pPr marL="171450" indent="-171450">
              <a:buFont typeface="Arial" pitchFamily="34" charset="0"/>
              <a:buChar char="•"/>
            </a:pPr>
            <a:r>
              <a:rPr lang="en-NZ" dirty="0" smtClean="0"/>
              <a:t>The Table service, for structured storage for non-relational data</a:t>
            </a:r>
          </a:p>
          <a:p>
            <a:pPr marL="171450" indent="-171450">
              <a:buFont typeface="Arial" pitchFamily="34" charset="0"/>
              <a:buChar char="•"/>
            </a:pPr>
            <a:r>
              <a:rPr lang="en-NZ" dirty="0" smtClean="0"/>
              <a:t>Windows Azure drives, for mounting an NTFS volume accessible to code running in your Windows Azure service</a:t>
            </a:r>
            <a:br>
              <a:rPr lang="en-NZ" dirty="0" smtClean="0"/>
            </a:br>
            <a:endParaRPr lang="en-NZ" dirty="0" smtClean="0"/>
          </a:p>
          <a:p>
            <a:r>
              <a:rPr lang="en-NZ" dirty="0" smtClean="0"/>
              <a:t>Programmatic access to the Blob, Queue, and Table services is available via the Windows Azure Managed Library and the Windows Azure storage services REST API</a:t>
            </a:r>
          </a:p>
          <a:p>
            <a:endParaRPr lang="en-US" b="1" dirty="0" smtClean="0"/>
          </a:p>
          <a:p>
            <a:r>
              <a:rPr lang="en-US" b="1" dirty="0" smtClean="0"/>
              <a:t>Notes</a:t>
            </a:r>
          </a:p>
          <a:p>
            <a:r>
              <a:rPr lang="en-US" b="0" dirty="0" smtClean="0"/>
              <a:t>http://blogs.msdn.com/b/windowsazurestorage/archive/2010/03/28/windows-azure-storage-resources.aspx</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11</a:t>
            </a:fld>
            <a:endParaRPr lang="en-US" dirty="0"/>
          </a:p>
        </p:txBody>
      </p:sp>
    </p:spTree>
    <p:extLst>
      <p:ext uri="{BB962C8B-B14F-4D97-AF65-F5344CB8AC3E}">
        <p14:creationId xmlns:p14="http://schemas.microsoft.com/office/powerpoint/2010/main" val="754212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801715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543085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14</a:t>
            </a:fld>
            <a:endParaRPr lang="en-US" dirty="0"/>
          </a:p>
        </p:txBody>
      </p:sp>
    </p:spTree>
    <p:extLst>
      <p:ext uri="{BB962C8B-B14F-4D97-AF65-F5344CB8AC3E}">
        <p14:creationId xmlns:p14="http://schemas.microsoft.com/office/powerpoint/2010/main" val="2861869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15</a:t>
            </a:fld>
            <a:endParaRPr lang="en-US" dirty="0"/>
          </a:p>
        </p:txBody>
      </p:sp>
    </p:spTree>
    <p:extLst>
      <p:ext uri="{BB962C8B-B14F-4D97-AF65-F5344CB8AC3E}">
        <p14:creationId xmlns:p14="http://schemas.microsoft.com/office/powerpoint/2010/main" val="1031764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16</a:t>
            </a:fld>
            <a:endParaRPr lang="en-US" dirty="0"/>
          </a:p>
        </p:txBody>
      </p:sp>
    </p:spTree>
    <p:extLst>
      <p:ext uri="{BB962C8B-B14F-4D97-AF65-F5344CB8AC3E}">
        <p14:creationId xmlns:p14="http://schemas.microsoft.com/office/powerpoint/2010/main" val="4090853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17</a:t>
            </a:fld>
            <a:endParaRPr lang="en-US" dirty="0"/>
          </a:p>
        </p:txBody>
      </p:sp>
    </p:spTree>
    <p:extLst>
      <p:ext uri="{BB962C8B-B14F-4D97-AF65-F5344CB8AC3E}">
        <p14:creationId xmlns:p14="http://schemas.microsoft.com/office/powerpoint/2010/main" val="664482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768664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pagination when listing blobs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Reponses over multiple pages return</a:t>
            </a:r>
            <a:r>
              <a:rPr lang="en-NZ" baseline="0" dirty="0" smtClean="0"/>
              <a:t> a marker value</a:t>
            </a:r>
          </a:p>
          <a:p>
            <a:pPr marL="171450" indent="-171450">
              <a:buFont typeface="Arial" pitchFamily="34" charset="0"/>
              <a:buChar char="•"/>
            </a:pPr>
            <a:r>
              <a:rPr lang="en-NZ" baseline="0" dirty="0" smtClean="0"/>
              <a:t>This marker is sent to get subsequent page</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76866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b="1" dirty="0" smtClean="0"/>
              <a:t>Slide Objectives:</a:t>
            </a:r>
          </a:p>
          <a:p>
            <a:pPr marL="174982" indent="-174982">
              <a:buFont typeface="Arial" pitchFamily="34" charset="0"/>
              <a:buChar char="•"/>
            </a:pPr>
            <a:r>
              <a:rPr lang="en-US" dirty="0" smtClean="0"/>
              <a:t>Introduce the topics that will be</a:t>
            </a:r>
            <a:r>
              <a:rPr lang="en-US" baseline="0" dirty="0" smtClean="0"/>
              <a:t> covered in this session</a:t>
            </a:r>
            <a:endParaRPr lang="en-US" dirty="0" smtClean="0"/>
          </a:p>
          <a:p>
            <a:pPr marL="174982" indent="-174982">
              <a:buFont typeface="Arial" pitchFamily="34" charset="0"/>
              <a:buChar char="•"/>
            </a:pPr>
            <a:endParaRPr lang="en-US"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endParaRPr lang="en-US" dirty="0" smtClean="0"/>
          </a:p>
          <a:p>
            <a:r>
              <a:rPr lang="en-US" b="1" dirty="0" smtClean="0"/>
              <a:t>Speaking Points:</a:t>
            </a:r>
          </a:p>
          <a:p>
            <a:endParaRPr lang="en-US" dirty="0" smtClean="0"/>
          </a:p>
          <a:p>
            <a:r>
              <a:rPr lang="en-US" b="1" dirty="0" smtClean="0"/>
              <a:t>Notes:</a:t>
            </a:r>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2</a:t>
            </a:fld>
            <a:endParaRPr lang="en-US"/>
          </a:p>
        </p:txBody>
      </p:sp>
    </p:spTree>
    <p:extLst>
      <p:ext uri="{BB962C8B-B14F-4D97-AF65-F5344CB8AC3E}">
        <p14:creationId xmlns:p14="http://schemas.microsoft.com/office/powerpoint/2010/main" val="1996121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specific demo identified.  Use the MMC or MyAzureStorage.com or Visual Studio to interact with </a:t>
            </a:r>
            <a:r>
              <a:rPr lang="en-US" baseline="0" smtClean="0"/>
              <a:t>blob storage.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Windows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832050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uploading a block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Block blobs let you upload large blobs efficiently. Block blobs are comprised of blocks, each of which is identified by a block ID.</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When you upload a block to a blob in your storage account, it is associated with the specified block blob, but it does not become part of the blob until you commit a list of blocks that includes the new block's ID. </a:t>
            </a:r>
          </a:p>
          <a:p>
            <a:pPr marL="285750" indent="-285750">
              <a:buFont typeface="Arial" pitchFamily="34" charset="0"/>
              <a:buChar char="•"/>
            </a:pPr>
            <a:r>
              <a:rPr lang="en-US" dirty="0" smtClean="0"/>
              <a:t>New blocks remain in an uncommitted state until they are specifically committed or discarded. </a:t>
            </a:r>
          </a:p>
          <a:p>
            <a:pPr marL="285750" indent="-285750">
              <a:buFont typeface="Arial" pitchFamily="34" charset="0"/>
              <a:buChar char="•"/>
            </a:pPr>
            <a:r>
              <a:rPr lang="en-US" dirty="0" smtClean="0"/>
              <a:t>Writing a block does not update the last modified time of an existing blob.</a:t>
            </a:r>
          </a:p>
          <a:p>
            <a:pPr marL="285750" indent="-285750">
              <a:buFont typeface="Arial" pitchFamily="34" charset="0"/>
              <a:buChar char="•"/>
            </a:pPr>
            <a:r>
              <a:rPr lang="en-US" dirty="0" smtClean="0"/>
              <a:t>With a block blob, you can upload multiple blocks in parallel to decrease upload time. </a:t>
            </a:r>
          </a:p>
          <a:p>
            <a:pPr marL="285750" indent="-285750">
              <a:buFont typeface="Arial" pitchFamily="34" charset="0"/>
              <a:buChar char="•"/>
            </a:pPr>
            <a:r>
              <a:rPr lang="en-US" dirty="0" smtClean="0"/>
              <a:t>Each block can include an MD5 hash to verify the transfer, so you can track upload progress and re-send blocks as needed. </a:t>
            </a:r>
          </a:p>
          <a:p>
            <a:pPr marL="285750" indent="-285750">
              <a:buFont typeface="Arial" pitchFamily="34" charset="0"/>
              <a:buChar char="•"/>
            </a:pPr>
            <a:r>
              <a:rPr lang="en-US" dirty="0" smtClean="0"/>
              <a:t>You can upload blocks in any order, and determine their sequence in the final block list commitment step.</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530318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23786894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060656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777803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997919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1" dirty="0" smtClean="0"/>
              <a:t>Slide Objectives</a:t>
            </a:r>
          </a:p>
          <a:p>
            <a:pPr marL="171450" indent="-171450">
              <a:buFont typeface="Arial" pitchFamily="34" charset="0"/>
              <a:buChar char="•"/>
            </a:pPr>
            <a:r>
              <a:rPr lang="en-US" b="0" dirty="0" smtClean="0"/>
              <a:t>Understand basic concept of a CDN</a:t>
            </a:r>
          </a:p>
          <a:p>
            <a:pPr marL="171450" indent="-171450">
              <a:buFont typeface="Arial" pitchFamily="34" charset="0"/>
              <a:buChar char="•"/>
            </a:pPr>
            <a:r>
              <a:rPr lang="en-US" b="0" dirty="0" smtClean="0"/>
              <a:t>Understand at a high level how Windows Azure CDN works</a:t>
            </a:r>
          </a:p>
          <a:p>
            <a:endParaRPr lang="en-US" dirty="0" smtClean="0"/>
          </a:p>
          <a:p>
            <a:r>
              <a:rPr lang="en-US" b="1" dirty="0" smtClean="0"/>
              <a:t>Speaker Notes</a:t>
            </a:r>
          </a:p>
          <a:p>
            <a:pPr marL="171450" indent="-171450">
              <a:buFont typeface="Arial" pitchFamily="34" charset="0"/>
              <a:buChar char="•"/>
            </a:pPr>
            <a:r>
              <a:rPr lang="en-US" baseline="0" dirty="0" smtClean="0"/>
              <a:t>The Windows Azure CDN provides edge nodes around the world</a:t>
            </a:r>
          </a:p>
          <a:p>
            <a:pPr marL="171450" indent="-171450">
              <a:buFont typeface="Arial" pitchFamily="34" charset="0"/>
              <a:buChar char="•"/>
            </a:pPr>
            <a:r>
              <a:rPr lang="en-US" baseline="0" dirty="0" smtClean="0"/>
              <a:t>Data stored in CDN enabled storage accounts is retrieved from the origin storage container and cached at each edge node in a lazy load fashion</a:t>
            </a:r>
          </a:p>
          <a:p>
            <a:pPr marL="171450" indent="-171450">
              <a:buFont typeface="Arial" pitchFamily="34" charset="0"/>
              <a:buChar char="•"/>
            </a:pPr>
            <a:r>
              <a:rPr lang="en-US" baseline="0" dirty="0" smtClean="0"/>
              <a:t>Windows Azure Customers have control over how long data is cached for.</a:t>
            </a:r>
          </a:p>
          <a:p>
            <a:pPr marL="171450" indent="-171450">
              <a:buFont typeface="Arial" pitchFamily="34" charset="0"/>
              <a:buChar char="•"/>
            </a:pPr>
            <a:r>
              <a:rPr lang="en-NZ" dirty="0" smtClean="0"/>
              <a:t>Windows Azure CDN has 18 locations globally (United States, Europe, Asia, Australia and South America) and continues to expand</a:t>
            </a:r>
          </a:p>
          <a:p>
            <a:pPr marL="171450" indent="-171450">
              <a:buFont typeface="Arial" pitchFamily="34" charset="0"/>
              <a:buChar char="•"/>
            </a:pPr>
            <a:r>
              <a:rPr lang="en-NZ" dirty="0" smtClean="0"/>
              <a:t>The benefit of using a CDN is better performance and user experience for users who are farther from the source of the content stored in the Windows Azure Blob service. </a:t>
            </a:r>
          </a:p>
          <a:p>
            <a:pPr marL="171450" indent="-171450">
              <a:buFont typeface="Arial" pitchFamily="34" charset="0"/>
              <a:buChar char="•"/>
            </a:pPr>
            <a:r>
              <a:rPr lang="en-NZ" dirty="0" smtClean="0"/>
              <a:t>Windows Azure CDN provides worldwide high-bandwidth access to serve content for popular events.</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27</a:t>
            </a:fld>
            <a:endParaRPr lang="en-US" dirty="0"/>
          </a:p>
        </p:txBody>
      </p:sp>
    </p:spTree>
    <p:extLst>
      <p:ext uri="{BB962C8B-B14F-4D97-AF65-F5344CB8AC3E}">
        <p14:creationId xmlns:p14="http://schemas.microsoft.com/office/powerpoint/2010/main" val="1029408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how to enable CDN</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The Windows Azure Content Delivery Network (CDN) offers developers a global solution for delivering high-bandwidth content that's hosted in Windows Azure.</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anose="020B0604020202020204" pitchFamily="34" charset="0"/>
              <a:buChar char="•"/>
            </a:pPr>
            <a:r>
              <a:rPr lang="en-US" dirty="0" smtClean="0"/>
              <a:t>Log into the </a:t>
            </a:r>
            <a:r>
              <a:rPr lang="en-US" dirty="0" smtClean="0">
                <a:hlinkClick r:id="rId3"/>
              </a:rPr>
              <a:t>Windows Azure Platform Management Portal</a:t>
            </a:r>
            <a:r>
              <a:rPr lang="en-US" dirty="0" smtClean="0"/>
              <a:t>.</a:t>
            </a:r>
          </a:p>
          <a:p>
            <a:pPr marL="285750" indent="-285750">
              <a:buFont typeface="Arial" panose="020B0604020202020204" pitchFamily="34" charset="0"/>
              <a:buChar char="•"/>
            </a:pPr>
            <a:r>
              <a:rPr lang="en-US" dirty="0" smtClean="0"/>
              <a:t>In the navigation pane, click </a:t>
            </a:r>
            <a:r>
              <a:rPr lang="en-US" b="1" dirty="0" smtClean="0"/>
              <a:t>Hosted Services, Storage Accounts &amp; CDN</a:t>
            </a:r>
            <a:r>
              <a:rPr lang="en-US" dirty="0" smtClean="0"/>
              <a:t>.</a:t>
            </a:r>
          </a:p>
          <a:p>
            <a:pPr marL="285750" indent="-285750">
              <a:buFont typeface="Arial" panose="020B0604020202020204" pitchFamily="34" charset="0"/>
              <a:buChar char="•"/>
            </a:pPr>
            <a:r>
              <a:rPr lang="en-US" dirty="0" smtClean="0"/>
              <a:t>In the upper portion of the navigation pane, click </a:t>
            </a:r>
            <a:r>
              <a:rPr lang="en-US" b="1" dirty="0" smtClean="0"/>
              <a:t>CDN</a:t>
            </a:r>
            <a:r>
              <a:rPr lang="en-US" dirty="0" smtClean="0"/>
              <a:t>.</a:t>
            </a:r>
          </a:p>
          <a:p>
            <a:pPr marL="285750" indent="-285750">
              <a:buFont typeface="Arial" panose="020B0604020202020204" pitchFamily="34" charset="0"/>
              <a:buChar char="•"/>
            </a:pPr>
            <a:r>
              <a:rPr lang="en-US" dirty="0" smtClean="0"/>
              <a:t>On the ribbon, click </a:t>
            </a:r>
            <a:r>
              <a:rPr lang="en-US" b="1" dirty="0" smtClean="0"/>
              <a:t>New Endpoint</a:t>
            </a:r>
            <a:r>
              <a:rPr lang="en-US" dirty="0" smtClean="0"/>
              <a:t>. This will open the </a:t>
            </a:r>
            <a:r>
              <a:rPr lang="en-US" b="1" dirty="0" smtClean="0"/>
              <a:t>Create a New CDN Endpoint</a:t>
            </a:r>
            <a:r>
              <a:rPr lang="en-US" dirty="0" smtClean="0"/>
              <a:t> window.</a:t>
            </a:r>
          </a:p>
          <a:p>
            <a:pPr marL="285750" indent="-285750">
              <a:buFont typeface="Arial" panose="020B0604020202020204" pitchFamily="34" charset="0"/>
              <a:buChar char="•"/>
            </a:pPr>
            <a:r>
              <a:rPr lang="en-US" dirty="0" smtClean="0"/>
              <a:t>On the </a:t>
            </a:r>
            <a:r>
              <a:rPr lang="en-US" b="1" dirty="0" smtClean="0"/>
              <a:t>Create a New CDN Endpoint</a:t>
            </a:r>
            <a:r>
              <a:rPr lang="en-US" dirty="0" smtClean="0"/>
              <a:t> window select a subscription from the </a:t>
            </a:r>
            <a:r>
              <a:rPr lang="en-US" b="1" dirty="0" smtClean="0"/>
              <a:t>Choose a Subscription</a:t>
            </a:r>
            <a:r>
              <a:rPr lang="en-US" dirty="0" smtClean="0"/>
              <a:t> dropdown on which to enable CDN.</a:t>
            </a:r>
          </a:p>
          <a:p>
            <a:pPr marL="285750" indent="-285750">
              <a:buFont typeface="Arial" panose="020B0604020202020204" pitchFamily="34" charset="0"/>
              <a:buChar char="•"/>
            </a:pPr>
            <a:r>
              <a:rPr lang="en-US" dirty="0" smtClean="0"/>
              <a:t>Select the source of the CDN content from the </a:t>
            </a:r>
            <a:r>
              <a:rPr lang="en-US" b="1" dirty="0" smtClean="0"/>
              <a:t>Chose a content provider</a:t>
            </a:r>
            <a:r>
              <a:rPr lang="en-US" dirty="0" smtClean="0"/>
              <a:t> dropdown.</a:t>
            </a:r>
          </a:p>
          <a:p>
            <a:pPr marL="285750" indent="-285750">
              <a:buFont typeface="Arial" panose="020B0604020202020204" pitchFamily="34" charset="0"/>
              <a:buChar char="•"/>
            </a:pPr>
            <a:r>
              <a:rPr lang="en-US" dirty="0" smtClean="0"/>
              <a:t>If you need to use HTTPS connections check </a:t>
            </a:r>
            <a:r>
              <a:rPr lang="en-US" b="1" dirty="0" smtClean="0"/>
              <a:t>HTTPS</a:t>
            </a:r>
            <a:r>
              <a:rPr lang="en-US" dirty="0" smtClean="0"/>
              <a:t>. </a:t>
            </a:r>
          </a:p>
          <a:p>
            <a:pPr marL="285750" indent="-285750">
              <a:buFont typeface="Arial" panose="020B0604020202020204" pitchFamily="34" charset="0"/>
              <a:buChar char="•"/>
            </a:pPr>
            <a:r>
              <a:rPr lang="en-US" dirty="0" smtClean="0"/>
              <a:t>If you are caching content from a hosted service and you are using query strings to specify the content to be retrieved, check </a:t>
            </a:r>
            <a:r>
              <a:rPr lang="en-US" b="1" dirty="0" smtClean="0"/>
              <a:t>Query Strings</a:t>
            </a:r>
            <a:r>
              <a:rPr lang="en-US" dirty="0" smtClean="0"/>
              <a:t>. </a:t>
            </a:r>
          </a:p>
          <a:p>
            <a:pPr marL="285750" indent="-285750">
              <a:buFont typeface="Arial" panose="020B0604020202020204" pitchFamily="34" charset="0"/>
              <a:buChar char="•"/>
            </a:pPr>
            <a:r>
              <a:rPr lang="en-US" dirty="0" smtClean="0"/>
              <a:t>Click </a:t>
            </a:r>
            <a:r>
              <a:rPr lang="en-US" b="1" dirty="0" smtClean="0"/>
              <a:t>Create</a:t>
            </a:r>
            <a:r>
              <a:rPr lang="en-US" dirty="0" smtClean="0"/>
              <a:t>.</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The content source URL will display </a:t>
            </a:r>
            <a:r>
              <a:rPr lang="en-US" b="1" dirty="0" smtClean="0"/>
              <a:t>Source URL for the CDN Endpoint</a:t>
            </a:r>
            <a:r>
              <a:rPr lang="en-US" dirty="0" smtClean="0"/>
              <a:t>. This is the URL from which the CDN will retrieve the cached content.</a:t>
            </a:r>
          </a:p>
          <a:p>
            <a:endParaRPr lang="en-US" dirty="0" smtClean="0"/>
          </a:p>
          <a:p>
            <a:r>
              <a:rPr lang="en-US" dirty="0" smtClean="0"/>
              <a:t>Once you enable CDN access to a storage account or hosted service, all publicly available objects are eligible for CDN edge caching.</a:t>
            </a:r>
          </a:p>
          <a:p>
            <a:r>
              <a:rPr lang="en-US" dirty="0" smtClean="0"/>
              <a:t>If you modify an object that is currently cached in the CDN, the new content will not be available via the CDN until the CDN refreshes its content when the cached content time-to-live period expires.</a:t>
            </a: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1482481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4188058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1600" b="1" dirty="0" smtClean="0"/>
              <a:t>Slide Objectives:</a:t>
            </a:r>
          </a:p>
          <a:p>
            <a:pPr marL="0" indent="0">
              <a:buFont typeface="Arial" pitchFamily="34" charset="0"/>
              <a:buNone/>
            </a:pPr>
            <a:r>
              <a:rPr lang="en-US" sz="1600" baseline="0" dirty="0" smtClean="0"/>
              <a:t>Define the Windows Azure  storage and the great benefits this service provides</a:t>
            </a:r>
          </a:p>
          <a:p>
            <a:pPr marL="0" indent="0">
              <a:buFont typeface="Arial" pitchFamily="34" charset="0"/>
              <a:buNone/>
            </a:pPr>
            <a:endParaRPr lang="en-US" sz="1600" baseline="0" dirty="0" smtClean="0"/>
          </a:p>
          <a:p>
            <a:pPr marL="0" indent="0">
              <a:buFont typeface="Arial" pitchFamily="34" charset="0"/>
              <a:buNone/>
            </a:pPr>
            <a:r>
              <a:rPr lang="en-US" sz="1600" b="1" baseline="0" dirty="0" smtClean="0"/>
              <a:t>Speaking Points:</a:t>
            </a:r>
          </a:p>
          <a:p>
            <a:pPr marL="0" indent="0">
              <a:buFont typeface="Arial" pitchFamily="34" charset="0"/>
              <a:buNone/>
            </a:pPr>
            <a:r>
              <a:rPr lang="en-US" dirty="0" smtClean="0"/>
              <a:t>The Windows Azure storage services provide storage for binary and text data, messages, and structured data in Windows Azure</a:t>
            </a:r>
          </a:p>
          <a:p>
            <a:pPr marL="0" indent="0">
              <a:buFont typeface="Arial" pitchFamily="34" charset="0"/>
              <a:buNone/>
            </a:pPr>
            <a:endParaRPr lang="en-US" dirty="0" smtClean="0"/>
          </a:p>
          <a:p>
            <a:pPr marL="171450" indent="-171450">
              <a:buFont typeface="Arial" pitchFamily="34" charset="0"/>
              <a:buChar char="•"/>
            </a:pPr>
            <a:r>
              <a:rPr lang="en-US" dirty="0" smtClean="0"/>
              <a:t>Scalable </a:t>
            </a:r>
          </a:p>
          <a:p>
            <a:pPr marL="171450" indent="-171450">
              <a:buFont typeface="Arial" pitchFamily="34" charset="0"/>
              <a:buChar char="•"/>
            </a:pPr>
            <a:r>
              <a:rPr lang="en-US" dirty="0" smtClean="0"/>
              <a:t>Durable</a:t>
            </a:r>
          </a:p>
          <a:p>
            <a:pPr marL="171450" indent="-171450">
              <a:buFont typeface="Arial" pitchFamily="34" charset="0"/>
              <a:buChar char="•"/>
            </a:pPr>
            <a:r>
              <a:rPr lang="en-US" dirty="0" smtClean="0"/>
              <a:t>Available</a:t>
            </a:r>
          </a:p>
          <a:p>
            <a:pPr marL="171450" indent="-171450">
              <a:buFont typeface="Arial" pitchFamily="34" charset="0"/>
              <a:buChar char="•"/>
            </a:pPr>
            <a:r>
              <a:rPr lang="en-US" dirty="0" smtClean="0"/>
              <a:t>Cost</a:t>
            </a:r>
          </a:p>
          <a:p>
            <a:pPr marL="171450" indent="-171450">
              <a:buFont typeface="Arial" pitchFamily="34" charset="0"/>
              <a:buChar char="•"/>
            </a:pPr>
            <a:r>
              <a:rPr lang="en-US" dirty="0" smtClean="0"/>
              <a:t>REST</a:t>
            </a:r>
          </a:p>
          <a:p>
            <a:pPr marL="0" indent="0">
              <a:buFont typeface="Arial" pitchFamily="34" charset="0"/>
              <a:buNone/>
            </a:pPr>
            <a:endParaRPr lang="en-US" sz="1600" baseline="0" dirty="0" smtClean="0"/>
          </a:p>
          <a:p>
            <a:pPr marL="0" indent="0">
              <a:buFont typeface="Arial" pitchFamily="34" charset="0"/>
              <a:buNone/>
            </a:pPr>
            <a:r>
              <a:rPr lang="en-US" dirty="0" smtClean="0"/>
              <a:t>Geo-redundant storage provides the highest level of storage durability by seamlessly replicating your data to a secondary location within the same region</a:t>
            </a:r>
          </a:p>
          <a:p>
            <a:pPr marL="0" indent="0">
              <a:buFont typeface="Arial" pitchFamily="34" charset="0"/>
              <a:buNone/>
            </a:pPr>
            <a:r>
              <a:rPr lang="en-US" dirty="0" smtClean="0"/>
              <a:t>Locally redundant storage provides highly durable and available storage within a single location. </a:t>
            </a:r>
          </a:p>
          <a:p>
            <a:pPr marL="0" indent="0">
              <a:buFont typeface="Arial" pitchFamily="34" charset="0"/>
              <a:buNone/>
            </a:pPr>
            <a:r>
              <a:rPr lang="en-US" dirty="0" smtClean="0"/>
              <a:t>Microsoft monitors the service, provides patches, handles scaling, and does the other work needed to keep the service available.</a:t>
            </a:r>
            <a:endParaRPr lang="en-US" sz="1600" baseline="0" dirty="0" smtClean="0"/>
          </a:p>
          <a:p>
            <a:pPr marL="0" indent="0">
              <a:buFont typeface="Arial" pitchFamily="34" charset="0"/>
              <a:buNone/>
            </a:pPr>
            <a:endParaRPr lang="en-US" sz="1600" baseline="0" dirty="0" smtClean="0"/>
          </a:p>
          <a:p>
            <a:pPr marL="0" indent="0">
              <a:buFont typeface="Arial" pitchFamily="34" charset="0"/>
              <a:buNone/>
            </a:pPr>
            <a:r>
              <a:rPr lang="en-US" sz="1600"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3</a:t>
            </a:fld>
            <a:endParaRPr lang="en-US" dirty="0"/>
          </a:p>
        </p:txBody>
      </p:sp>
    </p:spTree>
    <p:extLst>
      <p:ext uri="{BB962C8B-B14F-4D97-AF65-F5344CB8AC3E}">
        <p14:creationId xmlns:p14="http://schemas.microsoft.com/office/powerpoint/2010/main" val="3327301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Windows Azure Drives</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A Windows Azure drive acts as a local NTFS volume that is mounted on the server’s file system and that is accessible to code running in a role.</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anose="020B0604020202020204" pitchFamily="34" charset="0"/>
              <a:buChar char="•"/>
            </a:pPr>
            <a:r>
              <a:rPr lang="en-US" dirty="0" smtClean="0"/>
              <a:t>The data written to a Windows Azure drive is stored in a page blob defined within the Windows Azure Blob service, and cached on the local file system. </a:t>
            </a:r>
          </a:p>
          <a:p>
            <a:pPr marL="285750" indent="-285750">
              <a:buFont typeface="Arial" panose="020B0604020202020204" pitchFamily="34" charset="0"/>
              <a:buChar char="•"/>
            </a:pPr>
            <a:r>
              <a:rPr lang="en-US" dirty="0" smtClean="0"/>
              <a:t>The data is maintained even if the role instance is recycled</a:t>
            </a:r>
            <a:r>
              <a:rPr lang="en-US" baseline="0" dirty="0" smtClean="0"/>
              <a:t> b</a:t>
            </a:r>
            <a:r>
              <a:rPr lang="en-US" dirty="0" smtClean="0"/>
              <a:t>ecause data written to the drive is stored in a page blob.</a:t>
            </a:r>
          </a:p>
          <a:p>
            <a:pPr marL="285750" indent="-285750">
              <a:buFont typeface="Arial" panose="020B0604020202020204" pitchFamily="34" charset="0"/>
              <a:buChar char="•"/>
            </a:pPr>
            <a:r>
              <a:rPr lang="en-US" dirty="0" smtClean="0"/>
              <a:t>Windows Azure drive can be used to run an application that must maintain state, such as a third-party database application.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Windows Azure Managed Library provides the </a:t>
            </a:r>
            <a:r>
              <a:rPr lang="en-US" b="1" dirty="0" err="1" smtClean="0"/>
              <a:t>CloudDrive</a:t>
            </a:r>
            <a:r>
              <a:rPr lang="en-US" dirty="0" smtClean="0"/>
              <a:t> class for mounting and managing Windows Azure drives. </a:t>
            </a:r>
          </a:p>
          <a:p>
            <a:pPr marL="285750" indent="-285750">
              <a:buFont typeface="Arial" panose="020B0604020202020204" pitchFamily="34" charset="0"/>
              <a:buChar char="•"/>
            </a:pPr>
            <a:r>
              <a:rPr lang="en-US" dirty="0" smtClean="0"/>
              <a:t>The </a:t>
            </a:r>
            <a:r>
              <a:rPr lang="en-US" b="1" dirty="0" err="1" smtClean="0"/>
              <a:t>CloudDrive</a:t>
            </a:r>
            <a:r>
              <a:rPr lang="en-US" dirty="0" smtClean="0"/>
              <a:t> class is part of the </a:t>
            </a:r>
            <a:r>
              <a:rPr lang="en-US" b="1" dirty="0" err="1" smtClean="0"/>
              <a:t>Microsoft.WindowsAzure.StorageClient</a:t>
            </a:r>
            <a:r>
              <a:rPr lang="en-US" dirty="0" smtClean="0"/>
              <a:t> namespace.</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30</a:t>
            </a:fld>
            <a:endParaRPr lang="en-US" dirty="0"/>
          </a:p>
        </p:txBody>
      </p:sp>
    </p:spTree>
    <p:extLst>
      <p:ext uri="{BB962C8B-B14F-4D97-AF65-F5344CB8AC3E}">
        <p14:creationId xmlns:p14="http://schemas.microsoft.com/office/powerpoint/2010/main" val="15050678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at a high level</a:t>
            </a:r>
          </a:p>
          <a:p>
            <a:endParaRPr lang="en-US" dirty="0" smtClean="0"/>
          </a:p>
          <a:p>
            <a:r>
              <a:rPr lang="en-US" b="1" dirty="0" smtClean="0"/>
              <a:t>Speaker Notes</a:t>
            </a:r>
          </a:p>
          <a:p>
            <a:pPr marL="171450" indent="-171450">
              <a:buFont typeface="Arial" pitchFamily="34" charset="0"/>
              <a:buChar char="•"/>
            </a:pPr>
            <a:r>
              <a:rPr lang="en-US" b="0" dirty="0" smtClean="0"/>
              <a:t>Backed by Page blobs</a:t>
            </a:r>
          </a:p>
          <a:p>
            <a:pPr marL="171450" indent="-171450">
              <a:buFont typeface="Arial" pitchFamily="34" charset="0"/>
              <a:buChar char="•"/>
            </a:pPr>
            <a:r>
              <a:rPr lang="en-US" b="0" dirty="0" smtClean="0"/>
              <a:t>Allows Page blob to be accessed as a drive letter on a Compute instance</a:t>
            </a:r>
          </a:p>
          <a:p>
            <a:pPr marL="171450" indent="-171450">
              <a:buFont typeface="Arial" pitchFamily="34" charset="0"/>
              <a:buChar char="•"/>
            </a:pPr>
            <a:r>
              <a:rPr lang="en-US" b="0" dirty="0" smtClean="0"/>
              <a:t>Read write is limited to a single instance as a time.</a:t>
            </a:r>
          </a:p>
          <a:p>
            <a:pPr marL="171450" indent="-171450">
              <a:buFont typeface="Arial" pitchFamily="34" charset="0"/>
              <a:buChar char="•"/>
            </a:pPr>
            <a:r>
              <a:rPr lang="en-US" b="0" baseline="0" dirty="0" smtClean="0"/>
              <a:t>Data is cached for reads on local instance</a:t>
            </a:r>
          </a:p>
          <a:p>
            <a:pPr marL="171450" indent="-171450">
              <a:buFont typeface="Arial" pitchFamily="34" charset="0"/>
              <a:buChar char="•"/>
            </a:pPr>
            <a:r>
              <a:rPr lang="en-US" b="0" baseline="0" dirty="0" smtClean="0"/>
              <a:t>All write flushed operations are immediately committed</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31</a:t>
            </a:fld>
            <a:endParaRPr lang="en-US" dirty="0"/>
          </a:p>
        </p:txBody>
      </p:sp>
    </p:spTree>
    <p:extLst>
      <p:ext uri="{BB962C8B-B14F-4D97-AF65-F5344CB8AC3E}">
        <p14:creationId xmlns:p14="http://schemas.microsoft.com/office/powerpoint/2010/main" val="33383771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at a high level</a:t>
            </a:r>
          </a:p>
          <a:p>
            <a:endParaRPr lang="en-US" dirty="0" smtClean="0"/>
          </a:p>
          <a:p>
            <a:r>
              <a:rPr lang="en-US" b="1" dirty="0" smtClean="0"/>
              <a:t>Speaker Notes</a:t>
            </a:r>
          </a:p>
          <a:p>
            <a:pPr marL="171450" marR="0" lvl="1" indent="-171450" algn="l" defTabSz="914363" rtl="0" eaLnBrk="1" fontAlgn="auto" latinLnBrk="0" hangingPunct="1">
              <a:lnSpc>
                <a:spcPct val="90000"/>
              </a:lnSpc>
              <a:spcBef>
                <a:spcPts val="0"/>
              </a:spcBef>
              <a:spcAft>
                <a:spcPts val="333"/>
              </a:spcAft>
              <a:buClrTx/>
              <a:buSzTx/>
              <a:tabLst/>
              <a:defRPr/>
            </a:pPr>
            <a:r>
              <a:rPr lang="en-US" dirty="0" smtClean="0"/>
              <a:t>Cannot specify the drive letter to mount to. </a:t>
            </a:r>
          </a:p>
          <a:p>
            <a:pPr marL="171450" marR="0" lvl="1" indent="-171450" algn="l" defTabSz="914363" rtl="0" eaLnBrk="1" fontAlgn="auto" latinLnBrk="0" hangingPunct="1">
              <a:lnSpc>
                <a:spcPct val="90000"/>
              </a:lnSpc>
              <a:spcBef>
                <a:spcPts val="0"/>
              </a:spcBef>
              <a:spcAft>
                <a:spcPts val="333"/>
              </a:spcAft>
              <a:buClrTx/>
              <a:buSzTx/>
              <a:tabLst/>
              <a:defRPr/>
            </a:pPr>
            <a:r>
              <a:rPr lang="en-US" dirty="0" smtClean="0"/>
              <a:t>	The mounted letter is returned as the result to MountDrive call</a:t>
            </a:r>
          </a:p>
          <a:p>
            <a:pPr marL="171450" marR="0" lvl="1" indent="-171450" algn="l" defTabSz="914363" rtl="0" eaLnBrk="1" fontAlgn="auto" latinLnBrk="0" hangingPunct="1">
              <a:lnSpc>
                <a:spcPct val="90000"/>
              </a:lnSpc>
              <a:spcBef>
                <a:spcPts val="0"/>
              </a:spcBef>
              <a:spcAft>
                <a:spcPts val="333"/>
              </a:spcAft>
              <a:buClrTx/>
              <a:buSzTx/>
              <a:tabLst/>
              <a:defRPr/>
            </a:pPr>
            <a:r>
              <a:rPr lang="en-US" dirty="0" smtClean="0"/>
              <a:t>To snapshot Should flush</a:t>
            </a:r>
            <a:r>
              <a:rPr lang="en-US" baseline="0" dirty="0" smtClean="0"/>
              <a:t> all writes and then block with a lease while snapshotting drive</a:t>
            </a:r>
          </a:p>
          <a:p>
            <a:pPr marL="286539" marR="0" lvl="2" indent="-171450" algn="l" defTabSz="914363" rtl="0" eaLnBrk="1" fontAlgn="auto" latinLnBrk="0" hangingPunct="1">
              <a:lnSpc>
                <a:spcPct val="90000"/>
              </a:lnSpc>
              <a:spcBef>
                <a:spcPts val="0"/>
              </a:spcBef>
              <a:spcAft>
                <a:spcPts val="333"/>
              </a:spcAft>
              <a:buClrTx/>
              <a:buSzTx/>
              <a:tabLst/>
              <a:defRPr/>
            </a:pPr>
            <a:r>
              <a:rPr lang="en-US" baseline="0" dirty="0" smtClean="0"/>
              <a:t>Then can mount new snapshot</a:t>
            </a:r>
          </a:p>
          <a:p>
            <a:pPr marL="171450" marR="0" lvl="1" indent="-171450" algn="l" defTabSz="914363" rtl="0" eaLnBrk="1" fontAlgn="auto" latinLnBrk="0" hangingPunct="1">
              <a:lnSpc>
                <a:spcPct val="90000"/>
              </a:lnSpc>
              <a:spcBef>
                <a:spcPts val="0"/>
              </a:spcBef>
              <a:spcAft>
                <a:spcPts val="333"/>
              </a:spcAft>
              <a:buClrTx/>
              <a:buSzTx/>
              <a:tabLst/>
              <a:defRPr/>
            </a:pPr>
            <a:r>
              <a:rPr lang="en-US" baseline="0" dirty="0" smtClean="0"/>
              <a:t>Harder to predict storage charges due to unknown transaction counts- be careful and test</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32</a:t>
            </a:fld>
            <a:endParaRPr lang="en-US" dirty="0"/>
          </a:p>
        </p:txBody>
      </p:sp>
    </p:spTree>
    <p:extLst>
      <p:ext uri="{BB962C8B-B14F-4D97-AF65-F5344CB8AC3E}">
        <p14:creationId xmlns:p14="http://schemas.microsoft.com/office/powerpoint/2010/main" val="36058458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Mounting and Caching</a:t>
            </a:r>
          </a:p>
          <a:p>
            <a:endParaRPr lang="en-US" dirty="0" smtClean="0"/>
          </a:p>
          <a:p>
            <a:r>
              <a:rPr lang="en-US" b="1" dirty="0" smtClean="0"/>
              <a:t>Speaker Notes</a:t>
            </a:r>
          </a:p>
          <a:p>
            <a:pPr marL="171450" indent="-171450">
              <a:buFont typeface="Arial" pitchFamily="34" charset="0"/>
              <a:buChar char="•"/>
            </a:pPr>
            <a:r>
              <a:rPr lang="en-NZ" dirty="0" smtClean="0"/>
              <a:t>A Windows Azure drive acts as a local drive mounted on the file system and is accessible to code running in a role. </a:t>
            </a:r>
          </a:p>
          <a:p>
            <a:pPr marL="171450" indent="-171450">
              <a:buFont typeface="Arial" pitchFamily="34" charset="0"/>
              <a:buChar char="•"/>
            </a:pPr>
            <a:r>
              <a:rPr lang="en-NZ" dirty="0" smtClean="0"/>
              <a:t>The data written to a Windows Azure drive is stored in a page blob defined within the Windows Azure Blob service, and cached on the local file system.</a:t>
            </a:r>
          </a:p>
          <a:p>
            <a:pPr marL="171450" indent="-171450">
              <a:buFont typeface="Arial" pitchFamily="34" charset="0"/>
              <a:buChar char="•"/>
            </a:pPr>
            <a:r>
              <a:rPr lang="en-NZ" dirty="0" smtClean="0"/>
              <a:t>Because data written to the drive is stored in a page blob, the data is Durable.</a:t>
            </a: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28689455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Objectives</a:t>
            </a:r>
          </a:p>
          <a:p>
            <a:pPr marL="171450" indent="-171450">
              <a:buFont typeface="Arial" pitchFamily="34" charset="0"/>
              <a:buChar char="•"/>
            </a:pPr>
            <a:r>
              <a:rPr lang="en-US" b="0" dirty="0" smtClean="0"/>
              <a:t>Understand Drives API</a:t>
            </a:r>
          </a:p>
          <a:p>
            <a:endParaRPr lang="en-US" dirty="0" smtClean="0"/>
          </a:p>
          <a:p>
            <a:r>
              <a:rPr lang="en-US" b="1" dirty="0" smtClean="0"/>
              <a:t>Speaker Notes</a:t>
            </a:r>
          </a:p>
          <a:p>
            <a:pPr marL="171450" indent="-171450">
              <a:buFont typeface="Arial" pitchFamily="34" charset="0"/>
              <a:buChar char="•"/>
            </a:pPr>
            <a:r>
              <a:rPr lang="en-US" b="0" dirty="0" smtClean="0"/>
              <a:t>In</a:t>
            </a:r>
            <a:r>
              <a:rPr lang="en-US" b="0" baseline="0" dirty="0" smtClean="0"/>
              <a:t> Storage Client API</a:t>
            </a:r>
          </a:p>
          <a:p>
            <a:pPr marL="384431" lvl="1" indent="-171450">
              <a:buFont typeface="Arial" pitchFamily="34" charset="0"/>
              <a:buChar char="•"/>
            </a:pPr>
            <a:r>
              <a:rPr lang="en-US" b="0" baseline="0" dirty="0" smtClean="0"/>
              <a:t>No equivalent REST calls</a:t>
            </a:r>
          </a:p>
          <a:p>
            <a:pPr marL="171450" lvl="0" indent="-171450">
              <a:buFont typeface="Arial" pitchFamily="34" charset="0"/>
              <a:buChar char="•"/>
            </a:pPr>
            <a:r>
              <a:rPr lang="en-NZ" dirty="0" smtClean="0"/>
              <a:t>A Windows Azure drive may be mounted as a writable drive, or as a read-only drive if it is created from a snapshot of a page blob.</a:t>
            </a:r>
          </a:p>
          <a:p>
            <a:pPr marL="384431" lvl="1" indent="-171450">
              <a:buFont typeface="Arial" pitchFamily="34" charset="0"/>
              <a:buChar char="•"/>
            </a:pPr>
            <a:r>
              <a:rPr lang="en-NZ" dirty="0" smtClean="0"/>
              <a:t>To create a read-only drive, call the </a:t>
            </a:r>
            <a:r>
              <a:rPr lang="en-NZ" dirty="0" smtClean="0">
                <a:hlinkClick r:id="rId3"/>
              </a:rPr>
              <a:t>Snapshot</a:t>
            </a:r>
            <a:r>
              <a:rPr lang="en-NZ" dirty="0" smtClean="0"/>
              <a:t> method to create a new snapshot and return the snapshot's URI, then create a new instance of the </a:t>
            </a:r>
            <a:r>
              <a:rPr lang="en-NZ" b="1" dirty="0" smtClean="0"/>
              <a:t>CloudDrive</a:t>
            </a:r>
            <a:r>
              <a:rPr lang="en-NZ" dirty="0" smtClean="0"/>
              <a:t> object from the snapshot's URI and mount the drive	</a:t>
            </a:r>
          </a:p>
          <a:p>
            <a:pPr marL="171450" lvl="0" indent="-171450">
              <a:buFont typeface="Arial" pitchFamily="34" charset="0"/>
              <a:buChar char="•"/>
            </a:pPr>
            <a:r>
              <a:rPr lang="en-NZ" dirty="0" smtClean="0"/>
              <a:t>Before a role instance mounts a drive for the first time, it must initialize the cache by calling the </a:t>
            </a:r>
            <a:r>
              <a:rPr lang="en-NZ" dirty="0" smtClean="0">
                <a:hlinkClick r:id="rId4"/>
              </a:rPr>
              <a:t>InitializeCache</a:t>
            </a:r>
            <a:r>
              <a:rPr lang="en-NZ" dirty="0" smtClean="0"/>
              <a:t> method.</a:t>
            </a:r>
            <a:endParaRPr lang="en-US" b="0" baseline="0" dirty="0" smtClean="0"/>
          </a:p>
          <a:p>
            <a:pPr marL="171450" lvl="0" indent="-171450">
              <a:buFont typeface="Arial" pitchFamily="34" charset="0"/>
              <a:buChar char="•"/>
            </a:pPr>
            <a:r>
              <a:rPr lang="en-NZ" dirty="0" smtClean="0"/>
              <a:t>When a role instance mounts a writable drive, it acquires an exclusive-write lease on the associated page blob that it retains as long as the drive is mounted. </a:t>
            </a:r>
          </a:p>
          <a:p>
            <a:pPr marL="384431" lvl="1" indent="-171450">
              <a:buFont typeface="Arial" pitchFamily="34" charset="0"/>
              <a:buChar char="•"/>
            </a:pPr>
            <a:r>
              <a:rPr lang="en-NZ" dirty="0" smtClean="0"/>
              <a:t>If the same role instance attempts to mount a drive with the same URI a second time, the operation is ignored and the Mount method returns the local path to the existing drive.</a:t>
            </a:r>
            <a:endParaRPr lang="en-US" b="0" baseline="0" dirty="0" smtClean="0"/>
          </a:p>
          <a:p>
            <a:pPr marL="171450" indent="-171450">
              <a:buFont typeface="Arial" pitchFamily="34" charset="0"/>
              <a:buChar char="•"/>
            </a:pPr>
            <a:endParaRPr lang="en-US" b="0"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http://msdn.microsoft.com/en-us/library/microsoft.windowsazure.storageclient.clouddrive_members.aspx</a:t>
            </a:r>
          </a:p>
          <a:p>
            <a:r>
              <a:rPr lang="en-US" dirty="0" smtClean="0"/>
              <a:t>http://msdn.microsoft.com/en-us/library/microsoft.windowsazure.storageclient.clouddrive.mount.aspx</a:t>
            </a:r>
          </a:p>
          <a:p>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1267253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Drives under</a:t>
            </a:r>
            <a:r>
              <a:rPr lang="en-US" b="0" baseline="0" dirty="0" smtClean="0"/>
              <a:t> Failure scenarios</a:t>
            </a:r>
            <a:endParaRPr lang="en-US" b="0" dirty="0" smtClean="0"/>
          </a:p>
          <a:p>
            <a:endParaRPr lang="en-US" dirty="0" smtClean="0"/>
          </a:p>
          <a:p>
            <a:r>
              <a:rPr lang="en-US" b="1" dirty="0" smtClean="0"/>
              <a:t>Speaker Notes</a:t>
            </a:r>
          </a:p>
          <a:p>
            <a:pPr marL="171450" indent="-171450">
              <a:buFont typeface="Arial" pitchFamily="34" charset="0"/>
              <a:buChar char="•"/>
            </a:pPr>
            <a:r>
              <a:rPr lang="en-US" b="0" dirty="0" smtClean="0"/>
              <a:t>All writes must be flushed to be persisted to the underlying Page Blob</a:t>
            </a:r>
          </a:p>
          <a:p>
            <a:pPr marL="171450" indent="-171450">
              <a:buFont typeface="Arial" pitchFamily="34" charset="0"/>
              <a:buChar char="•"/>
            </a:pPr>
            <a:endParaRPr lang="en-US" b="0" dirty="0" smtClean="0"/>
          </a:p>
          <a:p>
            <a:pPr marL="171450" indent="-171450">
              <a:buFont typeface="Arial" pitchFamily="34" charset="0"/>
              <a:buChar char="•"/>
            </a:pPr>
            <a:r>
              <a:rPr lang="en-US" b="0" dirty="0" smtClean="0"/>
              <a:t>Read/Write drives maintain a lease</a:t>
            </a:r>
          </a:p>
          <a:p>
            <a:pPr marL="384431" lvl="1" indent="-171450">
              <a:buFont typeface="Arial" pitchFamily="34" charset="0"/>
              <a:buChar char="•"/>
            </a:pPr>
            <a:r>
              <a:rPr lang="en-US" b="0" dirty="0" smtClean="0"/>
              <a:t>Unmount drives in OnStop method of Role</a:t>
            </a:r>
          </a:p>
          <a:p>
            <a:pPr marL="384431" lvl="1" indent="-171450">
              <a:buFont typeface="Arial" pitchFamily="34" charset="0"/>
              <a:buChar char="•"/>
            </a:pPr>
            <a:r>
              <a:rPr lang="en-US" b="0" dirty="0" smtClean="0"/>
              <a:t>In failure will need to wait for lease to expire &lt; 1 minute</a:t>
            </a:r>
            <a:r>
              <a:rPr lang="en-US" b="0" baseline="0" dirty="0" smtClean="0"/>
              <a:t> before remounting</a:t>
            </a:r>
            <a:endParaRPr lang="en-US" b="0"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http://social.msdn.microsoft.com/Forums/en/windowsazure/thread/5742e360-6ea9-44b4-bd59-edf4c95d5e2a</a:t>
            </a:r>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34507960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34876325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8914600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8170658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39</a:t>
            </a:fld>
            <a:endParaRPr lang="en-US" dirty="0"/>
          </a:p>
        </p:txBody>
      </p:sp>
    </p:spTree>
    <p:extLst>
      <p:ext uri="{BB962C8B-B14F-4D97-AF65-F5344CB8AC3E}">
        <p14:creationId xmlns:p14="http://schemas.microsoft.com/office/powerpoint/2010/main" val="4243701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r>
              <a:rPr lang="en-US" dirty="0" smtClean="0"/>
              <a:t>A storage account gives your applications access to Windows Azure Blob, Table, and Queue services located in a geographic region. You need a storage account to use Windows Azure storage. </a:t>
            </a:r>
          </a:p>
          <a:p>
            <a:r>
              <a:rPr lang="en-US" dirty="0" smtClean="0"/>
              <a:t>The storage account represents the highest level of the namespace for accessing the storage services. A storage account can contain up to 100 TB of blob, queue, and table data. You can create up to five storage accounts for your Windows Azure subscription.</a:t>
            </a:r>
          </a:p>
          <a:p>
            <a:pPr marL="0" indent="0">
              <a:buFont typeface="Arial" pitchFamily="34" charset="0"/>
              <a:buNone/>
            </a:pPr>
            <a:endParaRPr lang="en-US" dirty="0" smtClean="0"/>
          </a:p>
          <a:p>
            <a:pPr marL="171450" indent="-171450">
              <a:buFont typeface="Arial" pitchFamily="34" charset="0"/>
              <a:buChar char="•"/>
            </a:pPr>
            <a:r>
              <a:rPr lang="en-US" dirty="0" smtClean="0"/>
              <a:t>A Windows Azure subscription contains storage account</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endParaRPr lang="en-US"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4</a:t>
            </a:fld>
            <a:endParaRPr lang="en-US" dirty="0"/>
          </a:p>
        </p:txBody>
      </p:sp>
    </p:spTree>
    <p:extLst>
      <p:ext uri="{BB962C8B-B14F-4D97-AF65-F5344CB8AC3E}">
        <p14:creationId xmlns:p14="http://schemas.microsoft.com/office/powerpoint/2010/main" val="7589129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40</a:t>
            </a:fld>
            <a:endParaRPr lang="en-US" dirty="0"/>
          </a:p>
        </p:txBody>
      </p:sp>
    </p:spTree>
    <p:extLst>
      <p:ext uri="{BB962C8B-B14F-4D97-AF65-F5344CB8AC3E}">
        <p14:creationId xmlns:p14="http://schemas.microsoft.com/office/powerpoint/2010/main" val="16949875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41</a:t>
            </a:fld>
            <a:endParaRPr lang="en-US" dirty="0"/>
          </a:p>
        </p:txBody>
      </p:sp>
    </p:spTree>
    <p:extLst>
      <p:ext uri="{BB962C8B-B14F-4D97-AF65-F5344CB8AC3E}">
        <p14:creationId xmlns:p14="http://schemas.microsoft.com/office/powerpoint/2010/main" val="42800877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err="1"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err="1"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42</a:t>
            </a:fld>
            <a:endParaRPr lang="en-US" dirty="0"/>
          </a:p>
        </p:txBody>
      </p:sp>
    </p:spTree>
    <p:extLst>
      <p:ext uri="{BB962C8B-B14F-4D97-AF65-F5344CB8AC3E}">
        <p14:creationId xmlns:p14="http://schemas.microsoft.com/office/powerpoint/2010/main" val="42847959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Partition Ranges</a:t>
            </a:r>
          </a:p>
          <a:p>
            <a:endParaRPr lang="en-US" dirty="0" smtClean="0"/>
          </a:p>
          <a:p>
            <a:r>
              <a:rPr lang="en-US" b="1" dirty="0" smtClean="0"/>
              <a:t>Speaker Notes</a:t>
            </a:r>
          </a:p>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a:t>
            </a:r>
            <a:r>
              <a:rPr lang="en-US" dirty="0" err="1" smtClean="0"/>
              <a:t>PartitionKey</a:t>
            </a:r>
            <a:r>
              <a:rPr lang="en-US" dirty="0" smtClean="0"/>
              <a:t>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508C3800-5C46-4493-B456-B5C0A0B190CA}" type="slidenum">
              <a:rPr lang="en-US" smtClean="0"/>
              <a:pPr/>
              <a:t>43</a:t>
            </a:fld>
            <a:endParaRPr lang="en-US" dirty="0"/>
          </a:p>
        </p:txBody>
      </p:sp>
    </p:spTree>
    <p:extLst>
      <p:ext uri="{BB962C8B-B14F-4D97-AF65-F5344CB8AC3E}">
        <p14:creationId xmlns:p14="http://schemas.microsoft.com/office/powerpoint/2010/main" val="22379400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A25E58-20C3-47A2-B67C-8A1FCB5D4422}" type="slidenum">
              <a:rPr lang="en-US" smtClean="0"/>
              <a:t>44</a:t>
            </a:fld>
            <a:endParaRPr lang="en-US"/>
          </a:p>
        </p:txBody>
      </p:sp>
    </p:spTree>
    <p:extLst>
      <p:ext uri="{BB962C8B-B14F-4D97-AF65-F5344CB8AC3E}">
        <p14:creationId xmlns:p14="http://schemas.microsoft.com/office/powerpoint/2010/main" val="2991934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The Windows Azure Content Delivery Network (CDN) offers developers a global solution for delivering high-bandwidth content by caching blobs and static content of compute instances at physical nodes in the United States, Europe, Asia, Australia and South America.</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p>
          <a:p>
            <a:pPr marL="171450" indent="-171450">
              <a:buFont typeface="Arial" pitchFamily="34" charset="0"/>
              <a:buChar char="•"/>
            </a:pPr>
            <a:r>
              <a:rPr lang="en-US" dirty="0" smtClean="0"/>
              <a:t>100 TBs per account means a</a:t>
            </a:r>
            <a:r>
              <a:rPr lang="en-US" baseline="0" dirty="0" smtClean="0"/>
              <a:t> lot of storage for very little cost</a:t>
            </a:r>
            <a:endParaRPr lang="en-US" dirty="0" smtClean="0"/>
          </a:p>
          <a:p>
            <a:pPr marL="0" indent="0">
              <a:buFont typeface="Arial" pitchFamily="34" charset="0"/>
              <a:buNone/>
            </a:pPr>
            <a:endParaRPr lang="en-US" dirty="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r>
              <a:rPr lang="en-US" dirty="0" smtClean="0"/>
              <a:t>You should change the access keys to your storage account periodically to help keep your storage connections more secure. Two access keys are assigned to enable you to maintain connections to the storage account using one access key while you regenerate the other access key. </a:t>
            </a:r>
          </a:p>
        </p:txBody>
      </p:sp>
      <p:sp>
        <p:nvSpPr>
          <p:cNvPr id="4" name="Slide Number Placeholder 3"/>
          <p:cNvSpPr>
            <a:spLocks noGrp="1"/>
          </p:cNvSpPr>
          <p:nvPr>
            <p:ph type="sldNum" sz="quarter" idx="10"/>
          </p:nvPr>
        </p:nvSpPr>
        <p:spPr/>
        <p:txBody>
          <a:bodyPr/>
          <a:lstStyle/>
          <a:p>
            <a:fld id="{DFF0BEB7-DC6A-443D-91D1-0CE0A533CAC5}" type="slidenum">
              <a:rPr lang="en-US" smtClean="0"/>
              <a:pPr/>
              <a:t>5</a:t>
            </a:fld>
            <a:endParaRPr lang="en-US" dirty="0"/>
          </a:p>
        </p:txBody>
      </p:sp>
    </p:spTree>
    <p:extLst>
      <p:ext uri="{BB962C8B-B14F-4D97-AF65-F5344CB8AC3E}">
        <p14:creationId xmlns:p14="http://schemas.microsoft.com/office/powerpoint/2010/main" val="3083216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sz="900" b="1" dirty="0" smtClean="0"/>
              <a:t>Slide Objectives:</a:t>
            </a:r>
          </a:p>
          <a:p>
            <a:pPr marL="174982" indent="-174982">
              <a:buFont typeface="Arial" pitchFamily="34" charset="0"/>
              <a:buChar char="•"/>
            </a:pPr>
            <a:r>
              <a:rPr lang="en-US" sz="900" dirty="0" smtClean="0"/>
              <a:t>Explain the new features recently</a:t>
            </a:r>
            <a:r>
              <a:rPr lang="en-US" sz="900" baseline="0" dirty="0" smtClean="0"/>
              <a:t> added to Windows Azure storage</a:t>
            </a:r>
            <a:r>
              <a:rPr lang="en-US" sz="900" dirty="0" smtClean="0"/>
              <a:t>.  </a:t>
            </a:r>
          </a:p>
          <a:p>
            <a:endParaRPr lang="en-US" sz="90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900" b="1" dirty="0" smtClean="0"/>
              <a:t>VALUE PROP</a:t>
            </a:r>
          </a:p>
          <a:p>
            <a:pPr marL="0" marR="0" lvl="1"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3000" i="1" spc="-38" dirty="0" smtClean="0"/>
              <a:t>Recently</a:t>
            </a:r>
            <a:r>
              <a:rPr lang="en-US" sz="3000" i="1" spc="-38" baseline="0" dirty="0" smtClean="0"/>
              <a:t> added features provide increased functionality and value to Azure storage. </a:t>
            </a:r>
            <a:endParaRPr lang="en-US" sz="4000" dirty="0" smtClean="0"/>
          </a:p>
          <a:p>
            <a:endParaRPr lang="en-US" sz="900" dirty="0" smtClean="0"/>
          </a:p>
          <a:p>
            <a:r>
              <a:rPr lang="en-US" sz="900" b="1" dirty="0" smtClean="0"/>
              <a:t>Speaking Points:</a:t>
            </a:r>
          </a:p>
          <a:p>
            <a:endParaRPr lang="en-US" sz="900" dirty="0" smtClean="0"/>
          </a:p>
          <a:p>
            <a:r>
              <a:rPr lang="en-US" b="1" dirty="0" smtClean="0"/>
              <a:t>Shared Access Signatures (Signed URLs) for Tables and Queues</a:t>
            </a:r>
            <a:r>
              <a:rPr lang="en-US" dirty="0" smtClean="0"/>
              <a:t> – similar to the Shared Access Signature feature previously available for Blobs, this allows account owners to issue URL access to specific resources such as tables, table ranges, queues, blobs and containers while specifying granular sets of permissions. In addition, there are some smaller improvements to Shared Access Signatures for Blobs</a:t>
            </a:r>
          </a:p>
          <a:p>
            <a:endParaRPr lang="en-US" dirty="0" smtClean="0"/>
          </a:p>
          <a:p>
            <a:r>
              <a:rPr lang="en-US" b="1" dirty="0" smtClean="0"/>
              <a:t>Expanded Blob Copy</a:t>
            </a:r>
            <a:r>
              <a:rPr lang="en-US" dirty="0" smtClean="0"/>
              <a:t> – For Blobs, we now support copying blobs between storage accounts and copy blob (even within accounts) is performed as an asynchronous operation. This is available in the new version, but will only work if the destination storage account was created on or after June 7, 2012. Of course, Copy Blob operations within the same account will continue to work for all accounts</a:t>
            </a:r>
          </a:p>
          <a:p>
            <a:endParaRPr lang="en-US" dirty="0" smtClean="0"/>
          </a:p>
          <a:p>
            <a:r>
              <a:rPr lang="en-US" b="1" dirty="0" smtClean="0"/>
              <a:t>Improved Blob Leasing</a:t>
            </a:r>
            <a:r>
              <a:rPr lang="en-US" dirty="0" smtClean="0"/>
              <a:t> – Leasing is now available for blob containers, and allows infinite lease duration. In addition, lease durations between 15-60 seconds are also supported. Changing the lease id (in order to rotate the lease-id across your components) is now supported</a:t>
            </a:r>
          </a:p>
          <a:p>
            <a:endParaRPr lang="en-US" dirty="0" smtClean="0"/>
          </a:p>
          <a:p>
            <a:r>
              <a:rPr lang="en-US" b="1" dirty="0" smtClean="0"/>
              <a:t>Introducing Locally Redundant Storage</a:t>
            </a:r>
            <a:r>
              <a:rPr lang="en-US" dirty="0" smtClean="0"/>
              <a:t> - Storage users are now able turn off geo-replication by choosing </a:t>
            </a:r>
            <a:r>
              <a:rPr lang="en-US" dirty="0" smtClean="0">
                <a:hlinkClick r:id="rId3"/>
              </a:rPr>
              <a:t>Locally Redundant Storage (LRS)</a:t>
            </a:r>
            <a:r>
              <a:rPr lang="en-US" dirty="0" smtClean="0"/>
              <a:t>. LRS provides highly durable and available storage within a single location (sub region). </a:t>
            </a:r>
          </a:p>
          <a:p>
            <a:endParaRPr lang="en-US" dirty="0" smtClean="0"/>
          </a:p>
          <a:p>
            <a:r>
              <a:rPr lang="en-US" b="1" dirty="0" smtClean="0"/>
              <a:t>Choosing Geo Redundant Storage or Locally Redundant Storage</a:t>
            </a:r>
            <a:r>
              <a:rPr lang="en-US" dirty="0" smtClean="0"/>
              <a:t> – By default storage accounts are configured for Geo Redundant Storage (GRS), meaning that Table and Blob data is replicated both within the primary location and also to a location hundreds of miles away (geo-replication). As detailed in this </a:t>
            </a:r>
            <a:r>
              <a:rPr lang="en-US" dirty="0" smtClean="0">
                <a:hlinkClick r:id="rId3"/>
              </a:rPr>
              <a:t>blog post</a:t>
            </a:r>
            <a:r>
              <a:rPr lang="en-US" dirty="0" smtClean="0"/>
              <a:t>, using LRS may be preferable in certain scenarios, and is available at a 23-34% discount compared to GRS. The price of GRS remains unchanged. Please note that a one-time bandwidth charge will apply if you choose to re-enable GRS after switching to LRS. </a:t>
            </a:r>
          </a:p>
          <a:p>
            <a:endParaRPr lang="en-US" dirty="0" smtClean="0"/>
          </a:p>
          <a:p>
            <a:r>
              <a:rPr lang="en-US" b="1" dirty="0" smtClean="0"/>
              <a:t>Configuration of Storage Analytics </a:t>
            </a:r>
            <a:r>
              <a:rPr lang="en-US" dirty="0" smtClean="0"/>
              <a:t>– While our analytics features (metrics and logging) have been available since last summer, configuring them required the user to call the REST API. In the new </a:t>
            </a:r>
            <a:r>
              <a:rPr lang="en-US" dirty="0" smtClean="0">
                <a:hlinkClick r:id="rId4"/>
              </a:rPr>
              <a:t>management portal</a:t>
            </a:r>
            <a:r>
              <a:rPr lang="en-US" dirty="0" smtClean="0"/>
              <a:t>, users can easily configure these features. </a:t>
            </a:r>
          </a:p>
          <a:p>
            <a:endParaRPr lang="en-US" dirty="0" smtClean="0"/>
          </a:p>
          <a:p>
            <a:r>
              <a:rPr lang="en-US" b="1" dirty="0" smtClean="0"/>
              <a:t>Monitoring Storage Metrics</a:t>
            </a:r>
            <a:r>
              <a:rPr lang="en-US" dirty="0" smtClean="0"/>
              <a:t> – Storage users can now also monitor any desired set of metrics tracked in your account </a:t>
            </a:r>
            <a:r>
              <a:rPr lang="en-US" dirty="0" smtClean="0">
                <a:hlinkClick r:id="rId4"/>
              </a:rPr>
              <a:t>via the management portal</a:t>
            </a:r>
            <a:endParaRPr lang="en-US" dirty="0" smtClean="0"/>
          </a:p>
          <a:p>
            <a:endParaRPr lang="en-US" sz="900" dirty="0" smtClean="0"/>
          </a:p>
          <a:p>
            <a:endParaRPr lang="en-US" sz="900" dirty="0" smtClean="0"/>
          </a:p>
          <a:p>
            <a:r>
              <a:rPr lang="en-US" sz="900" b="1" dirty="0" smtClean="0"/>
              <a:t>Notes:</a:t>
            </a:r>
          </a:p>
          <a:p>
            <a:endParaRPr lang="en-US" b="1" dirty="0" smtClean="0"/>
          </a:p>
          <a:p>
            <a:endParaRPr lang="en-US" b="1" dirty="0" smtClean="0"/>
          </a:p>
          <a:p>
            <a:endParaRPr lang="en-US" dirty="0" smtClean="0"/>
          </a:p>
          <a:p>
            <a:endParaRPr lang="en-US" dirty="0" smtClean="0"/>
          </a:p>
          <a:p>
            <a:endParaRPr lang="en-US" dirty="0" smtClean="0"/>
          </a:p>
          <a:p>
            <a:endParaRPr lang="en-US" smtClean="0"/>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6</a:t>
            </a:fld>
            <a:endParaRPr lang="en-US"/>
          </a:p>
        </p:txBody>
      </p:sp>
    </p:spTree>
    <p:extLst>
      <p:ext uri="{BB962C8B-B14F-4D97-AF65-F5344CB8AC3E}">
        <p14:creationId xmlns:p14="http://schemas.microsoft.com/office/powerpoint/2010/main" val="3493768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the Development Storage Service</a:t>
            </a:r>
          </a:p>
          <a:p>
            <a:pPr marL="0" indent="0">
              <a:buFont typeface="Arial" pitchFamily="34" charset="0"/>
              <a:buNone/>
            </a:pPr>
            <a:endParaRPr lang="en-US" baseline="0"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VALUE PROP</a:t>
            </a:r>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Client side simulator of storage in the cloud. </a:t>
            </a:r>
          </a:p>
          <a:p>
            <a:pPr marL="171450" indent="-171450">
              <a:buFont typeface="Arial" pitchFamily="34" charset="0"/>
              <a:buChar char="•"/>
            </a:pPr>
            <a:r>
              <a:rPr lang="en-US" dirty="0" smtClean="0"/>
              <a:t>Allows completely disconnected (e.g. while travelling on a plane) development of Windows Azure apps</a:t>
            </a:r>
          </a:p>
          <a:p>
            <a:pPr marL="171450" indent="-171450">
              <a:buFont typeface="Arial" pitchFamily="34" charset="0"/>
              <a:buChar char="•"/>
            </a:pPr>
            <a:r>
              <a:rPr lang="en-US" dirty="0" smtClean="0"/>
              <a:t>Can consume just like Cloud storage- from Development Fabric, from another application running locally</a:t>
            </a:r>
          </a:p>
          <a:p>
            <a:pPr marL="171450" indent="-171450">
              <a:buFont typeface="Arial" pitchFamily="34" charset="0"/>
              <a:buChar char="•"/>
            </a:pPr>
            <a:r>
              <a:rPr lang="en-US" dirty="0" smtClean="0"/>
              <a:t>Is locked down so that it cannot be called from off the box</a:t>
            </a:r>
          </a:p>
          <a:p>
            <a:pPr marL="384431" lvl="1" indent="-171450">
              <a:buFont typeface="Arial" pitchFamily="34" charset="0"/>
              <a:buChar char="•"/>
            </a:pPr>
            <a:r>
              <a:rPr lang="en-US" dirty="0" smtClean="0"/>
              <a:t>If you need this capability run a reverse proxy on the dev machine</a:t>
            </a:r>
          </a:p>
          <a:p>
            <a:pPr marL="171450" lvl="0" indent="-171450">
              <a:buFont typeface="Arial" pitchFamily="34" charset="0"/>
              <a:buChar char="•"/>
            </a:pPr>
            <a:r>
              <a:rPr lang="en-US" dirty="0" smtClean="0"/>
              <a:t>Can use CSRun</a:t>
            </a:r>
            <a:r>
              <a:rPr lang="en-US" baseline="0" dirty="0" smtClean="0"/>
              <a:t> to start and stop service</a:t>
            </a:r>
          </a:p>
          <a:p>
            <a:pPr marL="384431" lvl="1" indent="-171450">
              <a:buFont typeface="Arial" pitchFamily="34" charset="0"/>
              <a:buChar char="•"/>
            </a:pPr>
            <a:r>
              <a:rPr lang="en-US" baseline="0" dirty="0" smtClean="0"/>
              <a:t>More on this in Day 3</a:t>
            </a:r>
          </a:p>
          <a:p>
            <a:pPr marL="171450" lvl="0" indent="-171450">
              <a:buFont typeface="Arial" pitchFamily="34" charset="0"/>
              <a:buChar char="•"/>
            </a:pPr>
            <a:r>
              <a:rPr lang="en-US" baseline="0" dirty="0" smtClean="0"/>
              <a:t>Uses a single fixed account. The account name and key are always the same</a:t>
            </a:r>
          </a:p>
          <a:p>
            <a:pPr marL="384431" lvl="1" indent="-171450">
              <a:buFont typeface="Arial" pitchFamily="34" charset="0"/>
              <a:buChar char="•"/>
            </a:pPr>
            <a:r>
              <a:rPr lang="en-US" baseline="0" dirty="0" smtClean="0"/>
              <a:t>Anyone memorized the Account key yet? Eby8vd…..</a:t>
            </a:r>
            <a:endParaRPr lang="en-US" dirty="0" smtClean="0"/>
          </a:p>
          <a:p>
            <a:pPr marL="384431" lvl="1" indent="-171450">
              <a:buFont typeface="Arial" pitchFamily="34" charset="0"/>
              <a:buChar char="•"/>
            </a:pPr>
            <a:endParaRPr lang="en-US" dirty="0" smtClean="0"/>
          </a:p>
          <a:p>
            <a:pPr marL="212981" lvl="1" indent="0">
              <a:buFont typeface="Arial" pitchFamily="34" charset="0"/>
              <a:buNone/>
            </a:pPr>
            <a:r>
              <a:rPr lang="en-US" b="1" dirty="0" smtClean="0"/>
              <a:t>Notes</a:t>
            </a:r>
          </a:p>
          <a:p>
            <a:pPr marL="212981" lvl="1" indent="0">
              <a:buFont typeface="Arial" pitchFamily="34" charset="0"/>
              <a:buNone/>
            </a:pPr>
            <a:r>
              <a:rPr lang="en-US" b="0" dirty="0" smtClean="0"/>
              <a:t>http://msdn.microsoft.com/en-us/library/dd179339.aspx</a:t>
            </a:r>
          </a:p>
          <a:p>
            <a:r>
              <a:rPr lang="en-NZ" dirty="0" smtClean="0"/>
              <a:t>The Windows® Azure™ SDK development environment includes development storage, a utility that simulates the Blob, Queue, and Table services available in the cloud. If you are building a hosted service that employs storage services or writing any external application that calls storage services, you can test locally against development storage.</a:t>
            </a:r>
          </a:p>
          <a:p>
            <a:r>
              <a:rPr lang="en-NZ" dirty="0" smtClean="0"/>
              <a:t>The development storage utility provides a user interface to view the status of the local storage services and to start, stop, and reset them.</a:t>
            </a:r>
          </a:p>
          <a:p>
            <a:r>
              <a:rPr lang="en-NZ" dirty="0" smtClean="0"/>
              <a:t>This topic contains the following subtopics:</a:t>
            </a:r>
          </a:p>
          <a:p>
            <a:pPr marL="212981" lvl="1" indent="0">
              <a:buFont typeface="Arial" pitchFamily="34" charset="0"/>
              <a:buNone/>
            </a:pPr>
            <a:endParaRPr lang="en-US" b="1" dirty="0" smtClean="0"/>
          </a:p>
          <a:p>
            <a:pPr marL="212981" lvl="1" indent="0">
              <a:buFont typeface="Arial" pitchFamily="34" charset="0"/>
              <a:buNone/>
            </a:pPr>
            <a:endParaRPr lang="en-US" b="1"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7</a:t>
            </a:fld>
            <a:endParaRPr lang="en-US" dirty="0"/>
          </a:p>
        </p:txBody>
      </p:sp>
    </p:spTree>
    <p:extLst>
      <p:ext uri="{BB962C8B-B14F-4D97-AF65-F5344CB8AC3E}">
        <p14:creationId xmlns:p14="http://schemas.microsoft.com/office/powerpoint/2010/main" val="2171186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Discuss the underlying</a:t>
            </a:r>
            <a:r>
              <a:rPr lang="en-US" baseline="0" dirty="0" smtClean="0"/>
              <a:t> REST API</a:t>
            </a:r>
          </a:p>
          <a:p>
            <a:pPr marL="171450" indent="-171450">
              <a:buFont typeface="Arial" pitchFamily="34" charset="0"/>
              <a:buChar char="•"/>
            </a:pPr>
            <a:r>
              <a:rPr lang="en-US" baseline="0" dirty="0" smtClean="0"/>
              <a:t>Discuss the Client API in the SDK- that provides convenient way to call REST service</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Windows Azure Storage is exposed as RESTdful</a:t>
            </a:r>
            <a:r>
              <a:rPr lang="en-US" baseline="0" dirty="0" smtClean="0"/>
              <a:t> web service</a:t>
            </a:r>
          </a:p>
          <a:p>
            <a:pPr marL="171450" indent="-171450">
              <a:buFont typeface="Arial" pitchFamily="34" charset="0"/>
              <a:buChar char="•"/>
            </a:pPr>
            <a:r>
              <a:rPr lang="en-US" baseline="0" dirty="0" smtClean="0"/>
              <a:t>Can be called from any HTTP client</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For .NET developers Microsoft ships a client SDK</a:t>
            </a:r>
          </a:p>
          <a:p>
            <a:pPr marL="171450" indent="-171450">
              <a:buFont typeface="Arial" pitchFamily="34" charset="0"/>
              <a:buChar char="•"/>
            </a:pPr>
            <a:r>
              <a:rPr lang="en-US" baseline="0" dirty="0" smtClean="0"/>
              <a:t>Managed code library for calling the RESTful services</a:t>
            </a:r>
          </a:p>
          <a:p>
            <a:pPr marL="171450" indent="-171450">
              <a:buFont typeface="Arial" pitchFamily="34" charset="0"/>
              <a:buChar char="•"/>
            </a:pPr>
            <a:r>
              <a:rPr lang="en-US" baseline="0" dirty="0" smtClean="0"/>
              <a:t>Hides many of the complexities of the service</a:t>
            </a:r>
          </a:p>
          <a:p>
            <a:pPr marL="384431" lvl="1" indent="-171450">
              <a:buFont typeface="Arial" pitchFamily="34" charset="0"/>
              <a:buChar char="•"/>
            </a:pPr>
            <a:r>
              <a:rPr lang="en-US" baseline="0" dirty="0" smtClean="0"/>
              <a:t>Auto retries</a:t>
            </a:r>
          </a:p>
          <a:p>
            <a:pPr marL="171450" lvl="0" indent="-171450">
              <a:buFont typeface="Arial" pitchFamily="34" charset="0"/>
              <a:buChar char="•"/>
            </a:pPr>
            <a:r>
              <a:rPr lang="en-US" baseline="0" dirty="0" smtClean="0"/>
              <a:t>Also provide a lower level Protocol library with useful helper tools</a:t>
            </a:r>
          </a:p>
          <a:p>
            <a:pPr marL="384431" lvl="1" indent="-171450">
              <a:buFont typeface="Arial" pitchFamily="34" charset="0"/>
              <a:buChar char="•"/>
            </a:pPr>
            <a:endParaRPr lang="en-US" baseline="0" dirty="0" smtClean="0"/>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Important to understand the fundamentals of the REST APIs.</a:t>
            </a:r>
          </a:p>
          <a:p>
            <a:pPr marL="171450" lvl="0" indent="-171450">
              <a:buFont typeface="Arial" pitchFamily="34" charset="0"/>
              <a:buChar char="•"/>
            </a:pPr>
            <a:r>
              <a:rPr lang="en-US" baseline="0" dirty="0" smtClean="0"/>
              <a:t>This deck discusses the REST APIs</a:t>
            </a:r>
          </a:p>
          <a:p>
            <a:pPr marL="171450" lvl="0" indent="-171450">
              <a:buFont typeface="Arial" pitchFamily="34" charset="0"/>
              <a:buChar char="•"/>
            </a:pPr>
            <a:r>
              <a:rPr lang="en-US" baseline="0" dirty="0" smtClean="0"/>
              <a:t>Hands on lab demonstrates the SDK</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827618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199">
              <a:spcAft>
                <a:spcPts val="340"/>
              </a:spcAft>
              <a:defRPr/>
            </a:pPr>
            <a:r>
              <a:rPr lang="en-US" sz="1600" b="1" dirty="0" smtClean="0"/>
              <a:t>Slide Objectives:</a:t>
            </a:r>
          </a:p>
          <a:p>
            <a:pPr marL="174982" indent="-174982">
              <a:buFont typeface="Arial" pitchFamily="34" charset="0"/>
              <a:buChar char="•"/>
            </a:pPr>
            <a:r>
              <a:rPr lang="en-US" sz="1600" dirty="0" smtClean="0"/>
              <a:t>Explain the different Storage Libraries and languages</a:t>
            </a:r>
            <a:r>
              <a:rPr lang="en-US" sz="1600" baseline="0" dirty="0" smtClean="0"/>
              <a:t> that can be used to work with Windows Azure Storage</a:t>
            </a:r>
            <a:r>
              <a:rPr lang="en-US" sz="1600" dirty="0" smtClean="0"/>
              <a:t>.  </a:t>
            </a:r>
          </a:p>
          <a:p>
            <a:endParaRPr lang="en-US" sz="160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r>
              <a:rPr lang="en-US" i="1" dirty="0" smtClean="0"/>
              <a:t>Programmatic access to the Blob, Queue, and Table services is available via the Windows Azure client libraries and the Windows Azure storage services REST API.</a:t>
            </a:r>
            <a:endParaRPr lang="en-US" sz="1600" dirty="0" smtClean="0"/>
          </a:p>
          <a:p>
            <a:endParaRPr lang="en-US" sz="1600" dirty="0" smtClean="0"/>
          </a:p>
          <a:p>
            <a:r>
              <a:rPr lang="en-US" sz="1600" b="1" dirty="0" smtClean="0"/>
              <a:t>Speaking Points:</a:t>
            </a:r>
          </a:p>
          <a:p>
            <a:pPr marL="0" marR="0" indent="0" algn="l" defTabSz="914325" rtl="0" eaLnBrk="1" fontAlgn="auto" latinLnBrk="0" hangingPunct="1">
              <a:lnSpc>
                <a:spcPct val="90000"/>
              </a:lnSpc>
              <a:spcBef>
                <a:spcPts val="0"/>
              </a:spcBef>
              <a:spcAft>
                <a:spcPts val="333"/>
              </a:spcAft>
              <a:buClrTx/>
              <a:buSzTx/>
              <a:buFontTx/>
              <a:buNone/>
              <a:tabLst/>
              <a:defRPr/>
            </a:pPr>
            <a:r>
              <a:rPr lang="en-US" b="0" dirty="0" smtClean="0"/>
              <a:t>Windows Azure is an open cloud platform that enables you to quickly build, deploy and manage applications across a global network of Microsoft-managed </a:t>
            </a:r>
            <a:r>
              <a:rPr lang="en-US" b="0" dirty="0" err="1" smtClean="0"/>
              <a:t>datacenters.You</a:t>
            </a:r>
            <a:r>
              <a:rPr lang="en-US" b="0" dirty="0" smtClean="0"/>
              <a:t> can build applications using any language, tool or framework.</a:t>
            </a:r>
            <a:endParaRPr lang="en-US" sz="1600" b="0" dirty="0" smtClean="0"/>
          </a:p>
          <a:p>
            <a:endParaRPr lang="en-US" sz="1600" dirty="0" smtClean="0"/>
          </a:p>
          <a:p>
            <a:r>
              <a:rPr lang="en-US" sz="1600" b="1" dirty="0" smtClean="0"/>
              <a:t>Notes: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9</a:t>
            </a:fld>
            <a:endParaRPr lang="en-US"/>
          </a:p>
        </p:txBody>
      </p:sp>
    </p:spTree>
    <p:extLst>
      <p:ext uri="{BB962C8B-B14F-4D97-AF65-F5344CB8AC3E}">
        <p14:creationId xmlns:p14="http://schemas.microsoft.com/office/powerpoint/2010/main" val="1108656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44541990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97437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14261343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06701834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4732263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175494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91617785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20601000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956039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96789406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3608568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429973442"/>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397589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32603770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6493456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02612194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3995125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6101565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3715293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910986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5409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43429032"/>
      </p:ext>
    </p:extLst>
  </p:cSld>
  <p:clrMap bg1="lt1" tx1="dk1" bg2="lt2" tx2="dk2" accent1="accent1" accent2="accent2" accent3="accent3" accent4="accent4" accent5="accent5" accent6="accent6" hlink="hlink" folHlink="folHlink"/>
  <p:sldLayoutIdLst>
    <p:sldLayoutId id="2147483728"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images.blob.core.windows.ne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ally.blob.cdn.core.windows.ne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microsoft.com/office/2007/relationships/hdphoto" Target="../media/hdphoto2.wdp"/></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10.png"/><Relationship Id="rId4" Type="http://schemas.microsoft.com/office/2007/relationships/hdphoto" Target="../media/hdphoto4.wdp"/></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msdn.microsoft.com/en-us/gg433135"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Windows </a:t>
            </a:r>
            <a:r>
              <a:rPr lang="en-US"/>
              <a:t>Azure </a:t>
            </a:r>
            <a:r>
              <a:rPr lang="en-US" smtClean="0"/>
              <a:t>Storage</a:t>
            </a:r>
            <a:endParaRPr lang="en-US" dirty="0"/>
          </a:p>
        </p:txBody>
      </p:sp>
      <p:sp>
        <p:nvSpPr>
          <p:cNvPr id="6" name="Text Placeholder 5"/>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smtClean="0"/>
              <a:t>Organization</a:t>
            </a:r>
            <a:endParaRPr lang="en-US" dirty="0"/>
          </a:p>
        </p:txBody>
      </p:sp>
    </p:spTree>
    <p:extLst>
      <p:ext uri="{BB962C8B-B14F-4D97-AF65-F5344CB8AC3E}">
        <p14:creationId xmlns:p14="http://schemas.microsoft.com/office/powerpoint/2010/main" val="171993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Storage Security</a:t>
            </a:r>
            <a:endParaRPr lang="en-NZ" dirty="0"/>
          </a:p>
        </p:txBody>
      </p:sp>
      <p:sp>
        <p:nvSpPr>
          <p:cNvPr id="3" name="Content Placeholder 2"/>
          <p:cNvSpPr>
            <a:spLocks noGrp="1"/>
          </p:cNvSpPr>
          <p:nvPr>
            <p:ph type="body" sz="quarter" idx="10"/>
          </p:nvPr>
        </p:nvSpPr>
        <p:spPr>
          <a:xfrm>
            <a:off x="519112" y="1447799"/>
            <a:ext cx="11149013" cy="3831818"/>
          </a:xfrm>
        </p:spPr>
        <p:txBody>
          <a:bodyPr/>
          <a:lstStyle/>
          <a:p>
            <a:r>
              <a:rPr lang="en-NZ" dirty="0" smtClean="0">
                <a:solidFill>
                  <a:schemeClr val="accent2">
                    <a:alpha val="99000"/>
                  </a:schemeClr>
                </a:solidFill>
              </a:rPr>
              <a:t>Windows Azure Storage provides simple security for calls to storage service</a:t>
            </a:r>
          </a:p>
          <a:p>
            <a:pPr lvl="1"/>
            <a:r>
              <a:rPr lang="en-NZ" dirty="0" smtClean="0"/>
              <a:t>HTTPS endpoint</a:t>
            </a:r>
          </a:p>
          <a:p>
            <a:pPr lvl="1"/>
            <a:r>
              <a:rPr lang="en-NZ" dirty="0" smtClean="0"/>
              <a:t>Digitally sign requests for privileged operations</a:t>
            </a:r>
          </a:p>
          <a:p>
            <a:pPr lvl="1"/>
            <a:endParaRPr lang="en-NZ" dirty="0" smtClean="0"/>
          </a:p>
          <a:p>
            <a:r>
              <a:rPr lang="en-NZ" dirty="0" smtClean="0">
                <a:solidFill>
                  <a:schemeClr val="accent2">
                    <a:alpha val="99000"/>
                  </a:schemeClr>
                </a:solidFill>
              </a:rPr>
              <a:t>Two 512bit symmetric keys per storage account</a:t>
            </a:r>
          </a:p>
          <a:p>
            <a:pPr lvl="1"/>
            <a:r>
              <a:rPr lang="en-NZ" dirty="0" smtClean="0"/>
              <a:t>Can be regenerated independently</a:t>
            </a:r>
          </a:p>
          <a:p>
            <a:pPr lvl="1"/>
            <a:endParaRPr lang="en-NZ" dirty="0" smtClean="0"/>
          </a:p>
          <a:p>
            <a:r>
              <a:rPr lang="en-NZ" dirty="0" smtClean="0">
                <a:solidFill>
                  <a:schemeClr val="accent2">
                    <a:alpha val="99000"/>
                  </a:schemeClr>
                </a:solidFill>
              </a:rPr>
              <a:t>More granular security via Shared Access Signatures</a:t>
            </a:r>
            <a:endParaRPr lang="en-NZ" dirty="0">
              <a:solidFill>
                <a:schemeClr val="accent2">
                  <a:alpha val="99000"/>
                </a:schemeClr>
              </a:solidFill>
            </a:endParaRPr>
          </a:p>
        </p:txBody>
      </p:sp>
    </p:spTree>
    <p:extLst>
      <p:ext uri="{BB962C8B-B14F-4D97-AF65-F5344CB8AC3E}">
        <p14:creationId xmlns:p14="http://schemas.microsoft.com/office/powerpoint/2010/main" val="233773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Abstractions</a:t>
            </a:r>
            <a:endParaRPr lang="en-US" dirty="0"/>
          </a:p>
        </p:txBody>
      </p:sp>
      <p:grpSp>
        <p:nvGrpSpPr>
          <p:cNvPr id="25" name="Group 24"/>
          <p:cNvGrpSpPr/>
          <p:nvPr/>
        </p:nvGrpSpPr>
        <p:grpSpPr>
          <a:xfrm>
            <a:off x="5800005" y="1746611"/>
            <a:ext cx="2488654" cy="3364778"/>
            <a:chOff x="519113" y="1446214"/>
            <a:chExt cx="2488654" cy="3364778"/>
          </a:xfrm>
        </p:grpSpPr>
        <p:sp>
          <p:nvSpPr>
            <p:cNvPr id="6" name="Rectangle 5"/>
            <p:cNvSpPr/>
            <p:nvPr/>
          </p:nvSpPr>
          <p:spPr bwMode="auto">
            <a:xfrm>
              <a:off x="519113"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smtClean="0">
                  <a:gradFill>
                    <a:gsLst>
                      <a:gs pos="0">
                        <a:srgbClr val="FFFFFF"/>
                      </a:gs>
                      <a:gs pos="100000">
                        <a:srgbClr val="FFFFFF"/>
                      </a:gs>
                    </a:gsLst>
                    <a:lin ang="5400000" scaled="0"/>
                  </a:gradFill>
                  <a:latin typeface="Segoe UI Light" pitchFamily="34" charset="0"/>
                </a:rPr>
                <a:t>Tables</a:t>
              </a:r>
              <a:endParaRPr lang="en-US" sz="2800" dirty="0" smtClean="0">
                <a:gradFill>
                  <a:gsLst>
                    <a:gs pos="0">
                      <a:srgbClr val="FFFFFF"/>
                    </a:gs>
                    <a:gs pos="100000">
                      <a:srgbClr val="FFFFFF"/>
                    </a:gs>
                  </a:gsLst>
                  <a:lin ang="5400000" scaled="0"/>
                </a:gradFill>
                <a:latin typeface="Segoe UI Light" pitchFamily="34" charset="0"/>
              </a:endParaRP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Structured storage. </a:t>
              </a:r>
              <a:r>
                <a:rPr lang="en-US" sz="1800" dirty="0" smtClean="0">
                  <a:gradFill>
                    <a:gsLst>
                      <a:gs pos="0">
                        <a:srgbClr val="FFFFFF"/>
                      </a:gs>
                      <a:gs pos="100000">
                        <a:srgbClr val="FFFFFF"/>
                      </a:gs>
                    </a:gsLst>
                    <a:lin ang="5400000" scaled="0"/>
                  </a:gradFill>
                  <a:latin typeface="+mj-lt"/>
                </a:rPr>
                <a:t/>
              </a:r>
              <a:br>
                <a:rPr lang="en-US" sz="1800" dirty="0" smtClean="0">
                  <a:gradFill>
                    <a:gsLst>
                      <a:gs pos="0">
                        <a:srgbClr val="FFFFFF"/>
                      </a:gs>
                      <a:gs pos="100000">
                        <a:srgbClr val="FFFFFF"/>
                      </a:gs>
                    </a:gsLst>
                    <a:lin ang="5400000" scaled="0"/>
                  </a:gradFill>
                  <a:latin typeface="+mj-lt"/>
                </a:rPr>
              </a:br>
              <a:r>
                <a:rPr lang="en-US" sz="1800" dirty="0" smtClean="0">
                  <a:gradFill>
                    <a:gsLst>
                      <a:gs pos="0">
                        <a:srgbClr val="FFFFFF"/>
                      </a:gs>
                      <a:gs pos="100000">
                        <a:srgbClr val="FFFFFF"/>
                      </a:gs>
                    </a:gsLst>
                    <a:lin ang="5400000" scaled="0"/>
                  </a:gradFill>
                  <a:latin typeface="+mj-lt"/>
                </a:rPr>
                <a:t>A </a:t>
              </a:r>
              <a:r>
                <a:rPr lang="en-US" sz="1800" dirty="0">
                  <a:gradFill>
                    <a:gsLst>
                      <a:gs pos="0">
                        <a:srgbClr val="FFFFFF"/>
                      </a:gs>
                      <a:gs pos="100000">
                        <a:srgbClr val="FFFFFF"/>
                      </a:gs>
                    </a:gsLst>
                    <a:lin ang="5400000" scaled="0"/>
                  </a:gradFill>
                  <a:latin typeface="+mj-lt"/>
                </a:rPr>
                <a:t>table is a set of entities; an entity is </a:t>
              </a:r>
              <a:r>
                <a:rPr lang="en-US" sz="1800" dirty="0" smtClean="0">
                  <a:gradFill>
                    <a:gsLst>
                      <a:gs pos="0">
                        <a:srgbClr val="FFFFFF"/>
                      </a:gs>
                      <a:gs pos="100000">
                        <a:srgbClr val="FFFFFF"/>
                      </a:gs>
                    </a:gsLst>
                    <a:lin ang="5400000" scaled="0"/>
                  </a:gradFill>
                  <a:latin typeface="+mj-lt"/>
                </a:rPr>
                <a:t/>
              </a:r>
              <a:br>
                <a:rPr lang="en-US" sz="1800" dirty="0" smtClean="0">
                  <a:gradFill>
                    <a:gsLst>
                      <a:gs pos="0">
                        <a:srgbClr val="FFFFFF"/>
                      </a:gs>
                      <a:gs pos="100000">
                        <a:srgbClr val="FFFFFF"/>
                      </a:gs>
                    </a:gsLst>
                    <a:lin ang="5400000" scaled="0"/>
                  </a:gradFill>
                  <a:latin typeface="+mj-lt"/>
                </a:rPr>
              </a:br>
              <a:r>
                <a:rPr lang="en-US" sz="1800" dirty="0" smtClean="0">
                  <a:gradFill>
                    <a:gsLst>
                      <a:gs pos="0">
                        <a:srgbClr val="FFFFFF"/>
                      </a:gs>
                      <a:gs pos="100000">
                        <a:srgbClr val="FFFFFF"/>
                      </a:gs>
                    </a:gsLst>
                    <a:lin ang="5400000" scaled="0"/>
                  </a:gradFill>
                  <a:latin typeface="+mj-lt"/>
                </a:rPr>
                <a:t>a </a:t>
              </a:r>
              <a:r>
                <a:rPr lang="en-US" sz="1800" dirty="0">
                  <a:gradFill>
                    <a:gsLst>
                      <a:gs pos="0">
                        <a:srgbClr val="FFFFFF"/>
                      </a:gs>
                      <a:gs pos="100000">
                        <a:srgbClr val="FFFFFF"/>
                      </a:gs>
                    </a:gsLst>
                    <a:lin ang="5400000" scaled="0"/>
                  </a:gradFill>
                  <a:latin typeface="+mj-lt"/>
                </a:rPr>
                <a:t>set of properties.</a:t>
              </a:r>
            </a:p>
          </p:txBody>
        </p:sp>
        <p:sp>
          <p:nvSpPr>
            <p:cNvPr id="7" name="Freeform 6"/>
            <p:cNvSpPr>
              <a:spLocks noEditPoints="1"/>
            </p:cNvSpPr>
            <p:nvPr/>
          </p:nvSpPr>
          <p:spPr bwMode="auto">
            <a:xfrm>
              <a:off x="1144491" y="1706652"/>
              <a:ext cx="1237898" cy="1082587"/>
            </a:xfrm>
            <a:custGeom>
              <a:avLst/>
              <a:gdLst>
                <a:gd name="T0" fmla="*/ 0 w 570"/>
                <a:gd name="T1" fmla="*/ 12 h 499"/>
                <a:gd name="T2" fmla="*/ 558 w 570"/>
                <a:gd name="T3" fmla="*/ 499 h 499"/>
                <a:gd name="T4" fmla="*/ 558 w 570"/>
                <a:gd name="T5" fmla="*/ 0 h 499"/>
                <a:gd name="T6" fmla="*/ 223 w 570"/>
                <a:gd name="T7" fmla="*/ 396 h 499"/>
                <a:gd name="T8" fmla="*/ 223 w 570"/>
                <a:gd name="T9" fmla="*/ 215 h 499"/>
                <a:gd name="T10" fmla="*/ 138 w 570"/>
                <a:gd name="T11" fmla="*/ 215 h 499"/>
                <a:gd name="T12" fmla="*/ 138 w 570"/>
                <a:gd name="T13" fmla="*/ 124 h 499"/>
                <a:gd name="T14" fmla="*/ 138 w 570"/>
                <a:gd name="T15" fmla="*/ 195 h 499"/>
                <a:gd name="T16" fmla="*/ 138 w 570"/>
                <a:gd name="T17" fmla="*/ 376 h 499"/>
                <a:gd name="T18" fmla="*/ 243 w 570"/>
                <a:gd name="T19" fmla="*/ 464 h 499"/>
                <a:gd name="T20" fmla="*/ 327 w 570"/>
                <a:gd name="T21" fmla="*/ 464 h 499"/>
                <a:gd name="T22" fmla="*/ 327 w 570"/>
                <a:gd name="T23" fmla="*/ 285 h 499"/>
                <a:gd name="T24" fmla="*/ 327 w 570"/>
                <a:gd name="T25" fmla="*/ 215 h 499"/>
                <a:gd name="T26" fmla="*/ 327 w 570"/>
                <a:gd name="T27" fmla="*/ 124 h 499"/>
                <a:gd name="T28" fmla="*/ 327 w 570"/>
                <a:gd name="T29" fmla="*/ 305 h 499"/>
                <a:gd name="T30" fmla="*/ 243 w 570"/>
                <a:gd name="T31" fmla="*/ 305 h 499"/>
                <a:gd name="T32" fmla="*/ 347 w 570"/>
                <a:gd name="T33" fmla="*/ 396 h 499"/>
                <a:gd name="T34" fmla="*/ 347 w 570"/>
                <a:gd name="T35" fmla="*/ 464 h 499"/>
                <a:gd name="T36" fmla="*/ 347 w 570"/>
                <a:gd name="T37" fmla="*/ 285 h 499"/>
                <a:gd name="T38" fmla="*/ 347 w 570"/>
                <a:gd name="T39" fmla="*/ 195 h 499"/>
                <a:gd name="T40" fmla="*/ 432 w 570"/>
                <a:gd name="T41" fmla="*/ 195 h 499"/>
                <a:gd name="T42" fmla="*/ 432 w 570"/>
                <a:gd name="T43" fmla="*/ 376 h 499"/>
                <a:gd name="T44" fmla="*/ 432 w 570"/>
                <a:gd name="T45" fmla="*/ 305 h 499"/>
                <a:gd name="T46" fmla="*/ 535 w 570"/>
                <a:gd name="T47" fmla="*/ 396 h 499"/>
                <a:gd name="T48" fmla="*/ 452 w 570"/>
                <a:gd name="T49" fmla="*/ 376 h 499"/>
                <a:gd name="T50" fmla="*/ 535 w 570"/>
                <a:gd name="T51" fmla="*/ 376 h 499"/>
                <a:gd name="T52" fmla="*/ 452 w 570"/>
                <a:gd name="T53" fmla="*/ 215 h 499"/>
                <a:gd name="T54" fmla="*/ 452 w 570"/>
                <a:gd name="T55" fmla="*/ 285 h 499"/>
                <a:gd name="T56" fmla="*/ 535 w 570"/>
                <a:gd name="T57" fmla="*/ 124 h 499"/>
                <a:gd name="T58" fmla="*/ 535 w 570"/>
                <a:gd name="T59" fmla="*/ 35 h 499"/>
                <a:gd name="T60" fmla="*/ 452 w 570"/>
                <a:gd name="T61" fmla="*/ 35 h 499"/>
                <a:gd name="T62" fmla="*/ 432 w 570"/>
                <a:gd name="T63" fmla="*/ 104 h 499"/>
                <a:gd name="T64" fmla="*/ 432 w 570"/>
                <a:gd name="T65" fmla="*/ 35 h 499"/>
                <a:gd name="T66" fmla="*/ 243 w 570"/>
                <a:gd name="T67" fmla="*/ 104 h 499"/>
                <a:gd name="T68" fmla="*/ 223 w 570"/>
                <a:gd name="T69" fmla="*/ 35 h 499"/>
                <a:gd name="T70" fmla="*/ 138 w 570"/>
                <a:gd name="T71" fmla="*/ 35 h 499"/>
                <a:gd name="T72" fmla="*/ 35 w 570"/>
                <a:gd name="T73" fmla="*/ 104 h 499"/>
                <a:gd name="T74" fmla="*/ 118 w 570"/>
                <a:gd name="T75" fmla="*/ 104 h 499"/>
                <a:gd name="T76" fmla="*/ 35 w 570"/>
                <a:gd name="T77" fmla="*/ 195 h 499"/>
                <a:gd name="T78" fmla="*/ 118 w 570"/>
                <a:gd name="T79" fmla="*/ 215 h 499"/>
                <a:gd name="T80" fmla="*/ 35 w 570"/>
                <a:gd name="T81" fmla="*/ 215 h 499"/>
                <a:gd name="T82" fmla="*/ 118 w 570"/>
                <a:gd name="T83" fmla="*/ 376 h 499"/>
                <a:gd name="T84" fmla="*/ 118 w 570"/>
                <a:gd name="T85" fmla="*/ 305 h 499"/>
                <a:gd name="T86" fmla="*/ 35 w 570"/>
                <a:gd name="T87" fmla="*/ 46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0" h="499">
                  <a:moveTo>
                    <a:pt x="558" y="0"/>
                  </a:moveTo>
                  <a:cubicBezTo>
                    <a:pt x="12" y="0"/>
                    <a:pt x="12" y="0"/>
                    <a:pt x="12" y="0"/>
                  </a:cubicBezTo>
                  <a:cubicBezTo>
                    <a:pt x="5" y="0"/>
                    <a:pt x="0" y="5"/>
                    <a:pt x="0" y="12"/>
                  </a:cubicBezTo>
                  <a:cubicBezTo>
                    <a:pt x="0" y="487"/>
                    <a:pt x="0" y="487"/>
                    <a:pt x="0" y="487"/>
                  </a:cubicBezTo>
                  <a:cubicBezTo>
                    <a:pt x="0" y="493"/>
                    <a:pt x="5" y="499"/>
                    <a:pt x="12" y="499"/>
                  </a:cubicBezTo>
                  <a:cubicBezTo>
                    <a:pt x="558" y="499"/>
                    <a:pt x="558" y="499"/>
                    <a:pt x="558" y="499"/>
                  </a:cubicBezTo>
                  <a:cubicBezTo>
                    <a:pt x="564" y="499"/>
                    <a:pt x="570" y="493"/>
                    <a:pt x="570" y="487"/>
                  </a:cubicBezTo>
                  <a:cubicBezTo>
                    <a:pt x="570" y="12"/>
                    <a:pt x="570" y="12"/>
                    <a:pt x="570" y="12"/>
                  </a:cubicBezTo>
                  <a:cubicBezTo>
                    <a:pt x="570" y="5"/>
                    <a:pt x="564" y="0"/>
                    <a:pt x="558" y="0"/>
                  </a:cubicBezTo>
                  <a:close/>
                  <a:moveTo>
                    <a:pt x="138" y="464"/>
                  </a:moveTo>
                  <a:cubicBezTo>
                    <a:pt x="138" y="396"/>
                    <a:pt x="138" y="396"/>
                    <a:pt x="138" y="396"/>
                  </a:cubicBezTo>
                  <a:cubicBezTo>
                    <a:pt x="223" y="396"/>
                    <a:pt x="223" y="396"/>
                    <a:pt x="223" y="396"/>
                  </a:cubicBezTo>
                  <a:cubicBezTo>
                    <a:pt x="223" y="464"/>
                    <a:pt x="223" y="464"/>
                    <a:pt x="223" y="464"/>
                  </a:cubicBezTo>
                  <a:lnTo>
                    <a:pt x="138" y="464"/>
                  </a:lnTo>
                  <a:close/>
                  <a:moveTo>
                    <a:pt x="223" y="215"/>
                  </a:moveTo>
                  <a:cubicBezTo>
                    <a:pt x="223" y="285"/>
                    <a:pt x="223" y="285"/>
                    <a:pt x="223" y="285"/>
                  </a:cubicBezTo>
                  <a:cubicBezTo>
                    <a:pt x="138" y="285"/>
                    <a:pt x="138" y="285"/>
                    <a:pt x="138" y="285"/>
                  </a:cubicBezTo>
                  <a:cubicBezTo>
                    <a:pt x="138" y="215"/>
                    <a:pt x="138" y="215"/>
                    <a:pt x="138" y="215"/>
                  </a:cubicBezTo>
                  <a:lnTo>
                    <a:pt x="223" y="215"/>
                  </a:lnTo>
                  <a:close/>
                  <a:moveTo>
                    <a:pt x="138" y="195"/>
                  </a:moveTo>
                  <a:cubicBezTo>
                    <a:pt x="138" y="124"/>
                    <a:pt x="138" y="124"/>
                    <a:pt x="138" y="124"/>
                  </a:cubicBezTo>
                  <a:cubicBezTo>
                    <a:pt x="223" y="124"/>
                    <a:pt x="223" y="124"/>
                    <a:pt x="223" y="124"/>
                  </a:cubicBezTo>
                  <a:cubicBezTo>
                    <a:pt x="223" y="195"/>
                    <a:pt x="223" y="195"/>
                    <a:pt x="223" y="195"/>
                  </a:cubicBezTo>
                  <a:lnTo>
                    <a:pt x="138" y="195"/>
                  </a:lnTo>
                  <a:close/>
                  <a:moveTo>
                    <a:pt x="223" y="305"/>
                  </a:moveTo>
                  <a:cubicBezTo>
                    <a:pt x="223" y="376"/>
                    <a:pt x="223" y="376"/>
                    <a:pt x="223" y="376"/>
                  </a:cubicBezTo>
                  <a:cubicBezTo>
                    <a:pt x="138" y="376"/>
                    <a:pt x="138" y="376"/>
                    <a:pt x="138" y="376"/>
                  </a:cubicBezTo>
                  <a:cubicBezTo>
                    <a:pt x="138" y="305"/>
                    <a:pt x="138" y="305"/>
                    <a:pt x="138" y="305"/>
                  </a:cubicBezTo>
                  <a:lnTo>
                    <a:pt x="223" y="305"/>
                  </a:lnTo>
                  <a:close/>
                  <a:moveTo>
                    <a:pt x="243" y="464"/>
                  </a:moveTo>
                  <a:cubicBezTo>
                    <a:pt x="243" y="396"/>
                    <a:pt x="243" y="396"/>
                    <a:pt x="243" y="396"/>
                  </a:cubicBezTo>
                  <a:cubicBezTo>
                    <a:pt x="327" y="396"/>
                    <a:pt x="327" y="396"/>
                    <a:pt x="327" y="396"/>
                  </a:cubicBezTo>
                  <a:cubicBezTo>
                    <a:pt x="327" y="464"/>
                    <a:pt x="327" y="464"/>
                    <a:pt x="327" y="464"/>
                  </a:cubicBezTo>
                  <a:lnTo>
                    <a:pt x="243" y="464"/>
                  </a:lnTo>
                  <a:close/>
                  <a:moveTo>
                    <a:pt x="327" y="215"/>
                  </a:moveTo>
                  <a:cubicBezTo>
                    <a:pt x="327" y="285"/>
                    <a:pt x="327" y="285"/>
                    <a:pt x="327" y="285"/>
                  </a:cubicBezTo>
                  <a:cubicBezTo>
                    <a:pt x="243" y="285"/>
                    <a:pt x="243" y="285"/>
                    <a:pt x="243" y="285"/>
                  </a:cubicBezTo>
                  <a:cubicBezTo>
                    <a:pt x="243" y="215"/>
                    <a:pt x="243" y="215"/>
                    <a:pt x="243" y="215"/>
                  </a:cubicBezTo>
                  <a:lnTo>
                    <a:pt x="327" y="215"/>
                  </a:lnTo>
                  <a:close/>
                  <a:moveTo>
                    <a:pt x="243" y="195"/>
                  </a:moveTo>
                  <a:cubicBezTo>
                    <a:pt x="243" y="124"/>
                    <a:pt x="243" y="124"/>
                    <a:pt x="243" y="124"/>
                  </a:cubicBezTo>
                  <a:cubicBezTo>
                    <a:pt x="327" y="124"/>
                    <a:pt x="327" y="124"/>
                    <a:pt x="327" y="124"/>
                  </a:cubicBezTo>
                  <a:cubicBezTo>
                    <a:pt x="327" y="195"/>
                    <a:pt x="327" y="195"/>
                    <a:pt x="327" y="195"/>
                  </a:cubicBezTo>
                  <a:lnTo>
                    <a:pt x="243" y="195"/>
                  </a:lnTo>
                  <a:close/>
                  <a:moveTo>
                    <a:pt x="327" y="305"/>
                  </a:moveTo>
                  <a:cubicBezTo>
                    <a:pt x="327" y="376"/>
                    <a:pt x="327" y="376"/>
                    <a:pt x="327" y="376"/>
                  </a:cubicBezTo>
                  <a:cubicBezTo>
                    <a:pt x="243" y="376"/>
                    <a:pt x="243" y="376"/>
                    <a:pt x="243" y="376"/>
                  </a:cubicBezTo>
                  <a:cubicBezTo>
                    <a:pt x="243" y="305"/>
                    <a:pt x="243" y="305"/>
                    <a:pt x="243" y="305"/>
                  </a:cubicBezTo>
                  <a:lnTo>
                    <a:pt x="327" y="305"/>
                  </a:lnTo>
                  <a:close/>
                  <a:moveTo>
                    <a:pt x="347" y="464"/>
                  </a:moveTo>
                  <a:cubicBezTo>
                    <a:pt x="347" y="396"/>
                    <a:pt x="347" y="396"/>
                    <a:pt x="347" y="396"/>
                  </a:cubicBezTo>
                  <a:cubicBezTo>
                    <a:pt x="432" y="396"/>
                    <a:pt x="432" y="396"/>
                    <a:pt x="432" y="396"/>
                  </a:cubicBezTo>
                  <a:cubicBezTo>
                    <a:pt x="432" y="464"/>
                    <a:pt x="432" y="464"/>
                    <a:pt x="432" y="464"/>
                  </a:cubicBezTo>
                  <a:lnTo>
                    <a:pt x="347" y="464"/>
                  </a:lnTo>
                  <a:close/>
                  <a:moveTo>
                    <a:pt x="432" y="215"/>
                  </a:moveTo>
                  <a:cubicBezTo>
                    <a:pt x="432" y="285"/>
                    <a:pt x="432" y="285"/>
                    <a:pt x="432" y="285"/>
                  </a:cubicBezTo>
                  <a:cubicBezTo>
                    <a:pt x="347" y="285"/>
                    <a:pt x="347" y="285"/>
                    <a:pt x="347" y="285"/>
                  </a:cubicBezTo>
                  <a:cubicBezTo>
                    <a:pt x="347" y="215"/>
                    <a:pt x="347" y="215"/>
                    <a:pt x="347" y="215"/>
                  </a:cubicBezTo>
                  <a:lnTo>
                    <a:pt x="432" y="215"/>
                  </a:lnTo>
                  <a:close/>
                  <a:moveTo>
                    <a:pt x="347" y="195"/>
                  </a:moveTo>
                  <a:cubicBezTo>
                    <a:pt x="347" y="124"/>
                    <a:pt x="347" y="124"/>
                    <a:pt x="347" y="124"/>
                  </a:cubicBezTo>
                  <a:cubicBezTo>
                    <a:pt x="432" y="124"/>
                    <a:pt x="432" y="124"/>
                    <a:pt x="432" y="124"/>
                  </a:cubicBezTo>
                  <a:cubicBezTo>
                    <a:pt x="432" y="195"/>
                    <a:pt x="432" y="195"/>
                    <a:pt x="432" y="195"/>
                  </a:cubicBezTo>
                  <a:lnTo>
                    <a:pt x="347" y="195"/>
                  </a:lnTo>
                  <a:close/>
                  <a:moveTo>
                    <a:pt x="432" y="305"/>
                  </a:moveTo>
                  <a:cubicBezTo>
                    <a:pt x="432" y="376"/>
                    <a:pt x="432" y="376"/>
                    <a:pt x="432" y="376"/>
                  </a:cubicBezTo>
                  <a:cubicBezTo>
                    <a:pt x="347" y="376"/>
                    <a:pt x="347" y="376"/>
                    <a:pt x="347" y="376"/>
                  </a:cubicBezTo>
                  <a:cubicBezTo>
                    <a:pt x="347" y="305"/>
                    <a:pt x="347" y="305"/>
                    <a:pt x="347" y="305"/>
                  </a:cubicBezTo>
                  <a:lnTo>
                    <a:pt x="432" y="305"/>
                  </a:lnTo>
                  <a:close/>
                  <a:moveTo>
                    <a:pt x="452" y="464"/>
                  </a:moveTo>
                  <a:cubicBezTo>
                    <a:pt x="452" y="396"/>
                    <a:pt x="452" y="396"/>
                    <a:pt x="452" y="396"/>
                  </a:cubicBezTo>
                  <a:cubicBezTo>
                    <a:pt x="535" y="396"/>
                    <a:pt x="535" y="396"/>
                    <a:pt x="535" y="396"/>
                  </a:cubicBezTo>
                  <a:cubicBezTo>
                    <a:pt x="535" y="464"/>
                    <a:pt x="535" y="464"/>
                    <a:pt x="535" y="464"/>
                  </a:cubicBezTo>
                  <a:lnTo>
                    <a:pt x="452" y="464"/>
                  </a:lnTo>
                  <a:close/>
                  <a:moveTo>
                    <a:pt x="452" y="376"/>
                  </a:moveTo>
                  <a:cubicBezTo>
                    <a:pt x="452" y="305"/>
                    <a:pt x="452" y="305"/>
                    <a:pt x="452" y="305"/>
                  </a:cubicBezTo>
                  <a:cubicBezTo>
                    <a:pt x="535" y="305"/>
                    <a:pt x="535" y="305"/>
                    <a:pt x="535" y="305"/>
                  </a:cubicBezTo>
                  <a:cubicBezTo>
                    <a:pt x="535" y="376"/>
                    <a:pt x="535" y="376"/>
                    <a:pt x="535" y="376"/>
                  </a:cubicBezTo>
                  <a:lnTo>
                    <a:pt x="452" y="376"/>
                  </a:lnTo>
                  <a:close/>
                  <a:moveTo>
                    <a:pt x="452" y="285"/>
                  </a:moveTo>
                  <a:cubicBezTo>
                    <a:pt x="452" y="215"/>
                    <a:pt x="452" y="215"/>
                    <a:pt x="452" y="215"/>
                  </a:cubicBezTo>
                  <a:cubicBezTo>
                    <a:pt x="535" y="215"/>
                    <a:pt x="535" y="215"/>
                    <a:pt x="535" y="215"/>
                  </a:cubicBezTo>
                  <a:cubicBezTo>
                    <a:pt x="535" y="285"/>
                    <a:pt x="535" y="285"/>
                    <a:pt x="535" y="285"/>
                  </a:cubicBezTo>
                  <a:lnTo>
                    <a:pt x="452" y="285"/>
                  </a:lnTo>
                  <a:close/>
                  <a:moveTo>
                    <a:pt x="452" y="195"/>
                  </a:moveTo>
                  <a:cubicBezTo>
                    <a:pt x="452" y="124"/>
                    <a:pt x="452" y="124"/>
                    <a:pt x="452" y="124"/>
                  </a:cubicBezTo>
                  <a:cubicBezTo>
                    <a:pt x="535" y="124"/>
                    <a:pt x="535" y="124"/>
                    <a:pt x="535" y="124"/>
                  </a:cubicBezTo>
                  <a:cubicBezTo>
                    <a:pt x="535" y="195"/>
                    <a:pt x="535" y="195"/>
                    <a:pt x="535" y="195"/>
                  </a:cubicBezTo>
                  <a:lnTo>
                    <a:pt x="452" y="195"/>
                  </a:lnTo>
                  <a:close/>
                  <a:moveTo>
                    <a:pt x="535" y="35"/>
                  </a:moveTo>
                  <a:cubicBezTo>
                    <a:pt x="535" y="104"/>
                    <a:pt x="535" y="104"/>
                    <a:pt x="535" y="104"/>
                  </a:cubicBezTo>
                  <a:cubicBezTo>
                    <a:pt x="452" y="104"/>
                    <a:pt x="452" y="104"/>
                    <a:pt x="452" y="104"/>
                  </a:cubicBezTo>
                  <a:cubicBezTo>
                    <a:pt x="452" y="35"/>
                    <a:pt x="452" y="35"/>
                    <a:pt x="452" y="35"/>
                  </a:cubicBezTo>
                  <a:lnTo>
                    <a:pt x="535" y="35"/>
                  </a:lnTo>
                  <a:close/>
                  <a:moveTo>
                    <a:pt x="432" y="35"/>
                  </a:moveTo>
                  <a:cubicBezTo>
                    <a:pt x="432" y="104"/>
                    <a:pt x="432" y="104"/>
                    <a:pt x="432" y="104"/>
                  </a:cubicBezTo>
                  <a:cubicBezTo>
                    <a:pt x="347" y="104"/>
                    <a:pt x="347" y="104"/>
                    <a:pt x="347" y="104"/>
                  </a:cubicBezTo>
                  <a:cubicBezTo>
                    <a:pt x="347" y="35"/>
                    <a:pt x="347" y="35"/>
                    <a:pt x="347" y="35"/>
                  </a:cubicBezTo>
                  <a:lnTo>
                    <a:pt x="432" y="35"/>
                  </a:lnTo>
                  <a:close/>
                  <a:moveTo>
                    <a:pt x="327" y="35"/>
                  </a:moveTo>
                  <a:cubicBezTo>
                    <a:pt x="327" y="104"/>
                    <a:pt x="327" y="104"/>
                    <a:pt x="327" y="104"/>
                  </a:cubicBezTo>
                  <a:cubicBezTo>
                    <a:pt x="243" y="104"/>
                    <a:pt x="243" y="104"/>
                    <a:pt x="243" y="104"/>
                  </a:cubicBezTo>
                  <a:cubicBezTo>
                    <a:pt x="243" y="35"/>
                    <a:pt x="243" y="35"/>
                    <a:pt x="243" y="35"/>
                  </a:cubicBezTo>
                  <a:lnTo>
                    <a:pt x="327" y="35"/>
                  </a:lnTo>
                  <a:close/>
                  <a:moveTo>
                    <a:pt x="223" y="35"/>
                  </a:moveTo>
                  <a:cubicBezTo>
                    <a:pt x="223" y="104"/>
                    <a:pt x="223" y="104"/>
                    <a:pt x="223" y="104"/>
                  </a:cubicBezTo>
                  <a:cubicBezTo>
                    <a:pt x="138" y="104"/>
                    <a:pt x="138" y="104"/>
                    <a:pt x="138" y="104"/>
                  </a:cubicBezTo>
                  <a:cubicBezTo>
                    <a:pt x="138" y="35"/>
                    <a:pt x="138" y="35"/>
                    <a:pt x="138" y="35"/>
                  </a:cubicBezTo>
                  <a:lnTo>
                    <a:pt x="223" y="35"/>
                  </a:lnTo>
                  <a:close/>
                  <a:moveTo>
                    <a:pt x="118" y="104"/>
                  </a:moveTo>
                  <a:cubicBezTo>
                    <a:pt x="35" y="104"/>
                    <a:pt x="35" y="104"/>
                    <a:pt x="35" y="104"/>
                  </a:cubicBezTo>
                  <a:cubicBezTo>
                    <a:pt x="35" y="35"/>
                    <a:pt x="35" y="35"/>
                    <a:pt x="35" y="35"/>
                  </a:cubicBezTo>
                  <a:cubicBezTo>
                    <a:pt x="118" y="35"/>
                    <a:pt x="118" y="35"/>
                    <a:pt x="118" y="35"/>
                  </a:cubicBezTo>
                  <a:lnTo>
                    <a:pt x="118" y="104"/>
                  </a:lnTo>
                  <a:close/>
                  <a:moveTo>
                    <a:pt x="118" y="124"/>
                  </a:moveTo>
                  <a:cubicBezTo>
                    <a:pt x="118" y="195"/>
                    <a:pt x="118" y="195"/>
                    <a:pt x="118" y="195"/>
                  </a:cubicBezTo>
                  <a:cubicBezTo>
                    <a:pt x="35" y="195"/>
                    <a:pt x="35" y="195"/>
                    <a:pt x="35" y="195"/>
                  </a:cubicBezTo>
                  <a:cubicBezTo>
                    <a:pt x="35" y="124"/>
                    <a:pt x="35" y="124"/>
                    <a:pt x="35" y="124"/>
                  </a:cubicBezTo>
                  <a:lnTo>
                    <a:pt x="118" y="124"/>
                  </a:lnTo>
                  <a:close/>
                  <a:moveTo>
                    <a:pt x="118" y="215"/>
                  </a:moveTo>
                  <a:cubicBezTo>
                    <a:pt x="118" y="285"/>
                    <a:pt x="118" y="285"/>
                    <a:pt x="118" y="285"/>
                  </a:cubicBezTo>
                  <a:cubicBezTo>
                    <a:pt x="35" y="285"/>
                    <a:pt x="35" y="285"/>
                    <a:pt x="35" y="285"/>
                  </a:cubicBezTo>
                  <a:cubicBezTo>
                    <a:pt x="35" y="215"/>
                    <a:pt x="35" y="215"/>
                    <a:pt x="35" y="215"/>
                  </a:cubicBezTo>
                  <a:lnTo>
                    <a:pt x="118" y="215"/>
                  </a:lnTo>
                  <a:close/>
                  <a:moveTo>
                    <a:pt x="118" y="305"/>
                  </a:moveTo>
                  <a:cubicBezTo>
                    <a:pt x="118" y="376"/>
                    <a:pt x="118" y="376"/>
                    <a:pt x="118" y="376"/>
                  </a:cubicBezTo>
                  <a:cubicBezTo>
                    <a:pt x="35" y="376"/>
                    <a:pt x="35" y="376"/>
                    <a:pt x="35" y="376"/>
                  </a:cubicBezTo>
                  <a:cubicBezTo>
                    <a:pt x="35" y="305"/>
                    <a:pt x="35" y="305"/>
                    <a:pt x="35" y="305"/>
                  </a:cubicBezTo>
                  <a:lnTo>
                    <a:pt x="118" y="305"/>
                  </a:lnTo>
                  <a:close/>
                  <a:moveTo>
                    <a:pt x="118" y="396"/>
                  </a:moveTo>
                  <a:cubicBezTo>
                    <a:pt x="118" y="464"/>
                    <a:pt x="118" y="464"/>
                    <a:pt x="118" y="464"/>
                  </a:cubicBezTo>
                  <a:cubicBezTo>
                    <a:pt x="35" y="464"/>
                    <a:pt x="35" y="464"/>
                    <a:pt x="35" y="464"/>
                  </a:cubicBezTo>
                  <a:cubicBezTo>
                    <a:pt x="35" y="396"/>
                    <a:pt x="35" y="396"/>
                    <a:pt x="35" y="396"/>
                  </a:cubicBezTo>
                  <a:lnTo>
                    <a:pt x="118" y="3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3" name="Group 22"/>
          <p:cNvGrpSpPr/>
          <p:nvPr/>
        </p:nvGrpSpPr>
        <p:grpSpPr>
          <a:xfrm>
            <a:off x="8440451" y="1746611"/>
            <a:ext cx="2488654" cy="3364778"/>
            <a:chOff x="5988943" y="1446214"/>
            <a:chExt cx="2488654" cy="3364778"/>
          </a:xfrm>
        </p:grpSpPr>
        <p:sp>
          <p:nvSpPr>
            <p:cNvPr id="9" name="Rectangle 8"/>
            <p:cNvSpPr/>
            <p:nvPr/>
          </p:nvSpPr>
          <p:spPr bwMode="auto">
            <a:xfrm>
              <a:off x="5988943"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Queues</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Reliable storage and delivery of messages for an application.</a:t>
              </a:r>
            </a:p>
          </p:txBody>
        </p:sp>
        <p:sp>
          <p:nvSpPr>
            <p:cNvPr id="10" name="Freeform 16"/>
            <p:cNvSpPr>
              <a:spLocks noEditPoints="1"/>
            </p:cNvSpPr>
            <p:nvPr/>
          </p:nvSpPr>
          <p:spPr bwMode="auto">
            <a:xfrm>
              <a:off x="6544309" y="1903414"/>
              <a:ext cx="1377923" cy="672083"/>
            </a:xfrm>
            <a:custGeom>
              <a:avLst/>
              <a:gdLst>
                <a:gd name="T0" fmla="*/ 558 w 570"/>
                <a:gd name="T1" fmla="*/ 0 h 278"/>
                <a:gd name="T2" fmla="*/ 12 w 570"/>
                <a:gd name="T3" fmla="*/ 0 h 278"/>
                <a:gd name="T4" fmla="*/ 0 w 570"/>
                <a:gd name="T5" fmla="*/ 12 h 278"/>
                <a:gd name="T6" fmla="*/ 0 w 570"/>
                <a:gd name="T7" fmla="*/ 266 h 278"/>
                <a:gd name="T8" fmla="*/ 12 w 570"/>
                <a:gd name="T9" fmla="*/ 278 h 278"/>
                <a:gd name="T10" fmla="*/ 558 w 570"/>
                <a:gd name="T11" fmla="*/ 278 h 278"/>
                <a:gd name="T12" fmla="*/ 570 w 570"/>
                <a:gd name="T13" fmla="*/ 266 h 278"/>
                <a:gd name="T14" fmla="*/ 570 w 570"/>
                <a:gd name="T15" fmla="*/ 12 h 278"/>
                <a:gd name="T16" fmla="*/ 558 w 570"/>
                <a:gd name="T17" fmla="*/ 0 h 278"/>
                <a:gd name="T18" fmla="*/ 119 w 570"/>
                <a:gd name="T19" fmla="*/ 243 h 278"/>
                <a:gd name="T20" fmla="*/ 36 w 570"/>
                <a:gd name="T21" fmla="*/ 243 h 278"/>
                <a:gd name="T22" fmla="*/ 36 w 570"/>
                <a:gd name="T23" fmla="*/ 36 h 278"/>
                <a:gd name="T24" fmla="*/ 119 w 570"/>
                <a:gd name="T25" fmla="*/ 36 h 278"/>
                <a:gd name="T26" fmla="*/ 119 w 570"/>
                <a:gd name="T27" fmla="*/ 243 h 278"/>
                <a:gd name="T28" fmla="*/ 223 w 570"/>
                <a:gd name="T29" fmla="*/ 243 h 278"/>
                <a:gd name="T30" fmla="*/ 139 w 570"/>
                <a:gd name="T31" fmla="*/ 243 h 278"/>
                <a:gd name="T32" fmla="*/ 139 w 570"/>
                <a:gd name="T33" fmla="*/ 36 h 278"/>
                <a:gd name="T34" fmla="*/ 223 w 570"/>
                <a:gd name="T35" fmla="*/ 36 h 278"/>
                <a:gd name="T36" fmla="*/ 223 w 570"/>
                <a:gd name="T37" fmla="*/ 243 h 278"/>
                <a:gd name="T38" fmla="*/ 328 w 570"/>
                <a:gd name="T39" fmla="*/ 243 h 278"/>
                <a:gd name="T40" fmla="*/ 243 w 570"/>
                <a:gd name="T41" fmla="*/ 243 h 278"/>
                <a:gd name="T42" fmla="*/ 243 w 570"/>
                <a:gd name="T43" fmla="*/ 36 h 278"/>
                <a:gd name="T44" fmla="*/ 328 w 570"/>
                <a:gd name="T45" fmla="*/ 36 h 278"/>
                <a:gd name="T46" fmla="*/ 328 w 570"/>
                <a:gd name="T47" fmla="*/ 243 h 278"/>
                <a:gd name="T48" fmla="*/ 433 w 570"/>
                <a:gd name="T49" fmla="*/ 243 h 278"/>
                <a:gd name="T50" fmla="*/ 348 w 570"/>
                <a:gd name="T51" fmla="*/ 243 h 278"/>
                <a:gd name="T52" fmla="*/ 348 w 570"/>
                <a:gd name="T53" fmla="*/ 36 h 278"/>
                <a:gd name="T54" fmla="*/ 433 w 570"/>
                <a:gd name="T55" fmla="*/ 36 h 278"/>
                <a:gd name="T56" fmla="*/ 433 w 570"/>
                <a:gd name="T57" fmla="*/ 243 h 278"/>
                <a:gd name="T58" fmla="*/ 536 w 570"/>
                <a:gd name="T59" fmla="*/ 243 h 278"/>
                <a:gd name="T60" fmla="*/ 453 w 570"/>
                <a:gd name="T61" fmla="*/ 243 h 278"/>
                <a:gd name="T62" fmla="*/ 453 w 570"/>
                <a:gd name="T63" fmla="*/ 36 h 278"/>
                <a:gd name="T64" fmla="*/ 536 w 570"/>
                <a:gd name="T65" fmla="*/ 36 h 278"/>
                <a:gd name="T66" fmla="*/ 536 w 570"/>
                <a:gd name="T67" fmla="*/ 24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0" h="278">
                  <a:moveTo>
                    <a:pt x="558" y="0"/>
                  </a:moveTo>
                  <a:cubicBezTo>
                    <a:pt x="12" y="0"/>
                    <a:pt x="12" y="0"/>
                    <a:pt x="12" y="0"/>
                  </a:cubicBezTo>
                  <a:cubicBezTo>
                    <a:pt x="6" y="0"/>
                    <a:pt x="0" y="6"/>
                    <a:pt x="0" y="12"/>
                  </a:cubicBezTo>
                  <a:cubicBezTo>
                    <a:pt x="0" y="266"/>
                    <a:pt x="0" y="266"/>
                    <a:pt x="0" y="266"/>
                  </a:cubicBezTo>
                  <a:cubicBezTo>
                    <a:pt x="0" y="272"/>
                    <a:pt x="6" y="278"/>
                    <a:pt x="12" y="278"/>
                  </a:cubicBezTo>
                  <a:cubicBezTo>
                    <a:pt x="558" y="278"/>
                    <a:pt x="558" y="278"/>
                    <a:pt x="558" y="278"/>
                  </a:cubicBezTo>
                  <a:cubicBezTo>
                    <a:pt x="565" y="278"/>
                    <a:pt x="570" y="272"/>
                    <a:pt x="570" y="266"/>
                  </a:cubicBezTo>
                  <a:cubicBezTo>
                    <a:pt x="570" y="12"/>
                    <a:pt x="570" y="12"/>
                    <a:pt x="570" y="12"/>
                  </a:cubicBezTo>
                  <a:cubicBezTo>
                    <a:pt x="570" y="6"/>
                    <a:pt x="565" y="0"/>
                    <a:pt x="558" y="0"/>
                  </a:cubicBezTo>
                  <a:close/>
                  <a:moveTo>
                    <a:pt x="119" y="243"/>
                  </a:moveTo>
                  <a:cubicBezTo>
                    <a:pt x="36" y="243"/>
                    <a:pt x="36" y="243"/>
                    <a:pt x="36" y="243"/>
                  </a:cubicBezTo>
                  <a:cubicBezTo>
                    <a:pt x="36" y="36"/>
                    <a:pt x="36" y="36"/>
                    <a:pt x="36" y="36"/>
                  </a:cubicBezTo>
                  <a:cubicBezTo>
                    <a:pt x="119" y="36"/>
                    <a:pt x="119" y="36"/>
                    <a:pt x="119" y="36"/>
                  </a:cubicBezTo>
                  <a:lnTo>
                    <a:pt x="119" y="243"/>
                  </a:lnTo>
                  <a:close/>
                  <a:moveTo>
                    <a:pt x="223" y="243"/>
                  </a:moveTo>
                  <a:cubicBezTo>
                    <a:pt x="139" y="243"/>
                    <a:pt x="139" y="243"/>
                    <a:pt x="139" y="243"/>
                  </a:cubicBezTo>
                  <a:cubicBezTo>
                    <a:pt x="139" y="36"/>
                    <a:pt x="139" y="36"/>
                    <a:pt x="139" y="36"/>
                  </a:cubicBezTo>
                  <a:cubicBezTo>
                    <a:pt x="223" y="36"/>
                    <a:pt x="223" y="36"/>
                    <a:pt x="223" y="36"/>
                  </a:cubicBezTo>
                  <a:lnTo>
                    <a:pt x="223" y="243"/>
                  </a:lnTo>
                  <a:close/>
                  <a:moveTo>
                    <a:pt x="328" y="243"/>
                  </a:moveTo>
                  <a:cubicBezTo>
                    <a:pt x="243" y="243"/>
                    <a:pt x="243" y="243"/>
                    <a:pt x="243" y="243"/>
                  </a:cubicBezTo>
                  <a:cubicBezTo>
                    <a:pt x="243" y="36"/>
                    <a:pt x="243" y="36"/>
                    <a:pt x="243" y="36"/>
                  </a:cubicBezTo>
                  <a:cubicBezTo>
                    <a:pt x="328" y="36"/>
                    <a:pt x="328" y="36"/>
                    <a:pt x="328" y="36"/>
                  </a:cubicBezTo>
                  <a:lnTo>
                    <a:pt x="328" y="243"/>
                  </a:lnTo>
                  <a:close/>
                  <a:moveTo>
                    <a:pt x="433" y="243"/>
                  </a:moveTo>
                  <a:cubicBezTo>
                    <a:pt x="348" y="243"/>
                    <a:pt x="348" y="243"/>
                    <a:pt x="348" y="243"/>
                  </a:cubicBezTo>
                  <a:cubicBezTo>
                    <a:pt x="348" y="36"/>
                    <a:pt x="348" y="36"/>
                    <a:pt x="348" y="36"/>
                  </a:cubicBezTo>
                  <a:cubicBezTo>
                    <a:pt x="433" y="36"/>
                    <a:pt x="433" y="36"/>
                    <a:pt x="433" y="36"/>
                  </a:cubicBezTo>
                  <a:lnTo>
                    <a:pt x="433" y="243"/>
                  </a:lnTo>
                  <a:close/>
                  <a:moveTo>
                    <a:pt x="536" y="243"/>
                  </a:moveTo>
                  <a:cubicBezTo>
                    <a:pt x="453" y="243"/>
                    <a:pt x="453" y="243"/>
                    <a:pt x="453" y="243"/>
                  </a:cubicBezTo>
                  <a:cubicBezTo>
                    <a:pt x="453" y="36"/>
                    <a:pt x="453" y="36"/>
                    <a:pt x="453" y="36"/>
                  </a:cubicBezTo>
                  <a:cubicBezTo>
                    <a:pt x="536" y="36"/>
                    <a:pt x="536" y="36"/>
                    <a:pt x="536" y="36"/>
                  </a:cubicBezTo>
                  <a:lnTo>
                    <a:pt x="536" y="2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a:off x="519113" y="1746611"/>
            <a:ext cx="2488654" cy="3364778"/>
            <a:chOff x="3254028" y="1446214"/>
            <a:chExt cx="2488654" cy="3364778"/>
          </a:xfrm>
        </p:grpSpPr>
        <p:sp>
          <p:nvSpPr>
            <p:cNvPr id="12" name="Rectangle 11"/>
            <p:cNvSpPr/>
            <p:nvPr/>
          </p:nvSpPr>
          <p:spPr bwMode="auto">
            <a:xfrm>
              <a:off x="3254028"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smtClean="0">
                  <a:gradFill>
                    <a:gsLst>
                      <a:gs pos="0">
                        <a:srgbClr val="FFFFFF"/>
                      </a:gs>
                      <a:gs pos="100000">
                        <a:srgbClr val="FFFFFF"/>
                      </a:gs>
                    </a:gsLst>
                    <a:lin ang="5400000" scaled="0"/>
                  </a:gradFill>
                  <a:latin typeface="Segoe UI Light" pitchFamily="34" charset="0"/>
                </a:rPr>
                <a:t>Blobs</a:t>
              </a:r>
              <a:endParaRPr lang="en-US" sz="2800" dirty="0" smtClean="0">
                <a:gradFill>
                  <a:gsLst>
                    <a:gs pos="0">
                      <a:srgbClr val="FFFFFF"/>
                    </a:gs>
                    <a:gs pos="100000">
                      <a:srgbClr val="FFFFFF"/>
                    </a:gs>
                  </a:gsLst>
                  <a:lin ang="5400000" scaled="0"/>
                </a:gradFill>
                <a:latin typeface="Segoe UI Light" pitchFamily="34" charset="0"/>
              </a:endParaRP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Simple named files along with metadata for the </a:t>
              </a:r>
              <a:r>
                <a:rPr lang="en-US" sz="1800" dirty="0" smtClean="0">
                  <a:gradFill>
                    <a:gsLst>
                      <a:gs pos="0">
                        <a:srgbClr val="FFFFFF"/>
                      </a:gs>
                      <a:gs pos="100000">
                        <a:srgbClr val="FFFFFF"/>
                      </a:gs>
                    </a:gsLst>
                    <a:lin ang="5400000" scaled="0"/>
                  </a:gradFill>
                  <a:latin typeface="+mj-lt"/>
                </a:rPr>
                <a:t>file. </a:t>
              </a:r>
              <a:endParaRPr lang="en-US" sz="1800" dirty="0">
                <a:gradFill>
                  <a:gsLst>
                    <a:gs pos="0">
                      <a:srgbClr val="FFFFFF"/>
                    </a:gs>
                    <a:gs pos="100000">
                      <a:srgbClr val="FFFFFF"/>
                    </a:gs>
                  </a:gsLst>
                  <a:lin ang="5400000" scaled="0"/>
                </a:gradFill>
                <a:latin typeface="+mj-lt"/>
              </a:endParaRPr>
            </a:p>
          </p:txBody>
        </p:sp>
        <p:sp>
          <p:nvSpPr>
            <p:cNvPr id="13" name="Freeform 12"/>
            <p:cNvSpPr>
              <a:spLocks noEditPoints="1"/>
            </p:cNvSpPr>
            <p:nvPr/>
          </p:nvSpPr>
          <p:spPr bwMode="auto">
            <a:xfrm>
              <a:off x="3919373" y="1741651"/>
              <a:ext cx="1157964" cy="1020956"/>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3159559" y="1773115"/>
            <a:ext cx="2488654" cy="3364778"/>
            <a:chOff x="3159559" y="1746611"/>
            <a:chExt cx="2488654" cy="3364778"/>
          </a:xfrm>
        </p:grpSpPr>
        <p:sp>
          <p:nvSpPr>
            <p:cNvPr id="15" name="Rectangle 14"/>
            <p:cNvSpPr/>
            <p:nvPr/>
          </p:nvSpPr>
          <p:spPr bwMode="auto">
            <a:xfrm>
              <a:off x="3159559" y="1746611"/>
              <a:ext cx="2488654" cy="3364778"/>
            </a:xfrm>
            <a:prstGeom prst="rect">
              <a:avLst/>
            </a:prstGeom>
            <a:solidFill>
              <a:srgbClr val="D2EC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Drives</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Durable NTFS volumes for Windows Azure applications to use. Based on Blobs.</a:t>
              </a:r>
            </a:p>
          </p:txBody>
        </p:sp>
        <p:sp>
          <p:nvSpPr>
            <p:cNvPr id="26" name="Freeform 79"/>
            <p:cNvSpPr>
              <a:spLocks noEditPoints="1"/>
            </p:cNvSpPr>
            <p:nvPr/>
          </p:nvSpPr>
          <p:spPr bwMode="black">
            <a:xfrm>
              <a:off x="3936420" y="1898650"/>
              <a:ext cx="934932" cy="1263911"/>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0962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1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2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3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Blob Storage</a:t>
            </a:r>
            <a:endParaRPr lang="en-US" dirty="0"/>
          </a:p>
        </p:txBody>
      </p:sp>
    </p:spTree>
    <p:extLst>
      <p:ext uri="{BB962C8B-B14F-4D97-AF65-F5344CB8AC3E}">
        <p14:creationId xmlns:p14="http://schemas.microsoft.com/office/powerpoint/2010/main" val="228900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sp>
        <p:nvSpPr>
          <p:cNvPr id="66" name="Rounded Rectangle 65"/>
          <p:cNvSpPr/>
          <p:nvPr/>
        </p:nvSpPr>
        <p:spPr>
          <a:xfrm>
            <a:off x="5597591"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4286"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19113"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lvl="0"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519113"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smtClean="0">
                <a:solidFill>
                  <a:srgbClr val="FFFFFF">
                    <a:alpha val="99000"/>
                  </a:srgbClr>
                </a:solidFill>
                <a:latin typeface="Consolas" pitchFamily="49" charset="0"/>
                <a:cs typeface="Consolas" pitchFamily="49" charset="0"/>
              </a:rPr>
              <a:t>http://&lt;account&gt;.</a:t>
            </a:r>
            <a:r>
              <a:rPr lang="en-US" sz="2000" b="1" dirty="0" smtClean="0">
                <a:solidFill>
                  <a:srgbClr val="FFFFFF">
                    <a:alpha val="99000"/>
                  </a:srgbClr>
                </a:solidFill>
                <a:latin typeface="Consolas" pitchFamily="49" charset="0"/>
                <a:cs typeface="Consolas" pitchFamily="49" charset="0"/>
              </a:rPr>
              <a:t>blob</a:t>
            </a:r>
            <a:r>
              <a:rPr lang="en-US" sz="2000" dirty="0" smtClean="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2555347" y="15441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7220577" y="1516744"/>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29368" y="1803399"/>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Pages/ Blocks</a:t>
            </a:r>
          </a:p>
        </p:txBody>
      </p:sp>
      <p:sp>
        <p:nvSpPr>
          <p:cNvPr id="103" name="Down Arrow 102"/>
          <p:cNvSpPr/>
          <p:nvPr/>
        </p:nvSpPr>
        <p:spPr bwMode="auto">
          <a:xfrm rot="10800000">
            <a:off x="8857078" y="1527957"/>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5959" y="4551218"/>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5568"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6708"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smtClean="0">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3686"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0950" y="3709554"/>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0950"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5159"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4768"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5004"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5788"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5579"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5003"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PIC02.JPG</a:t>
            </a:r>
            <a:endParaRPr lang="en-US" sz="2000" dirty="0">
              <a:solidFill>
                <a:schemeClr val="lt1">
                  <a:alpha val="99000"/>
                </a:schemeClr>
              </a:solidFill>
            </a:endParaRPr>
          </a:p>
        </p:txBody>
      </p:sp>
      <p:sp>
        <p:nvSpPr>
          <p:cNvPr id="79" name="Rectangle 78"/>
          <p:cNvSpPr/>
          <p:nvPr/>
        </p:nvSpPr>
        <p:spPr>
          <a:xfrm>
            <a:off x="3520220"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5004"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VID1.AVI</a:t>
            </a:r>
            <a:endParaRPr lang="en-US" sz="2000" dirty="0">
              <a:solidFill>
                <a:schemeClr val="lt1">
                  <a:alpha val="99000"/>
                </a:schemeClr>
              </a:solidFill>
            </a:endParaRPr>
          </a:p>
        </p:txBody>
      </p:sp>
      <p:sp>
        <p:nvSpPr>
          <p:cNvPr id="92" name="Rectangle 91"/>
          <p:cNvSpPr/>
          <p:nvPr/>
        </p:nvSpPr>
        <p:spPr>
          <a:xfrm>
            <a:off x="3520220"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spTree>
    <p:extLst>
      <p:ext uri="{BB962C8B-B14F-4D97-AF65-F5344CB8AC3E}">
        <p14:creationId xmlns:p14="http://schemas.microsoft.com/office/powerpoint/2010/main" val="204196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2000" tmFilter="0, 0; .2, .5; .8, .5; 1, 0"/>
                                        <p:tgtEl>
                                          <p:spTgt spid="69"/>
                                        </p:tgtEl>
                                      </p:cBhvr>
                                    </p:animEffect>
                                    <p:animScale>
                                      <p:cBhvr>
                                        <p:cTn id="22" dur="1000" autoRev="1" fill="hold"/>
                                        <p:tgtEl>
                                          <p:spTgt spid="6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2000" tmFilter="0, 0; .2, .5; .8, .5; 1, 0"/>
                                        <p:tgtEl>
                                          <p:spTgt spid="66"/>
                                        </p:tgtEl>
                                      </p:cBhvr>
                                    </p:animEffect>
                                    <p:animScale>
                                      <p:cBhvr>
                                        <p:cTn id="32" dur="1000" autoRev="1" fill="hold"/>
                                        <p:tgtEl>
                                          <p:spTgt spid="66"/>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Details</a:t>
            </a:r>
            <a:endParaRPr lang="en-US" dirty="0"/>
          </a:p>
        </p:txBody>
      </p:sp>
      <p:sp>
        <p:nvSpPr>
          <p:cNvPr id="3" name="Content Placeholder 2"/>
          <p:cNvSpPr>
            <a:spLocks noGrp="1"/>
          </p:cNvSpPr>
          <p:nvPr>
            <p:ph type="body" sz="quarter" idx="10"/>
          </p:nvPr>
        </p:nvSpPr>
        <p:spPr>
          <a:xfrm>
            <a:off x="519113" y="2700678"/>
            <a:ext cx="4032106" cy="1107996"/>
          </a:xfrm>
        </p:spPr>
        <p:txBody>
          <a:bodyPr/>
          <a:lstStyle/>
          <a:p>
            <a:pPr algn="r"/>
            <a:r>
              <a:rPr lang="en-US" dirty="0" smtClean="0">
                <a:solidFill>
                  <a:schemeClr val="accent2">
                    <a:alpha val="99000"/>
                  </a:schemeClr>
                </a:solidFill>
              </a:rPr>
              <a:t>Main Web Service Operations</a:t>
            </a:r>
          </a:p>
        </p:txBody>
      </p:sp>
      <p:sp>
        <p:nvSpPr>
          <p:cNvPr id="8" name="Rectangle 7"/>
          <p:cNvSpPr/>
          <p:nvPr/>
        </p:nvSpPr>
        <p:spPr bwMode="auto">
          <a:xfrm>
            <a:off x="4956032"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err="1">
                <a:gradFill>
                  <a:gsLst>
                    <a:gs pos="0">
                      <a:srgbClr val="FFFFFF"/>
                    </a:gs>
                    <a:gs pos="100000">
                      <a:srgbClr val="FFFFFF"/>
                    </a:gs>
                  </a:gsLst>
                  <a:lin ang="5400000" scaled="0"/>
                </a:gradFill>
              </a:rPr>
              <a:t>PutBlob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GetBlob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DeleteBlob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CopyBlob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SnapshotBlob</a:t>
            </a:r>
            <a:r>
              <a:rPr lang="en-US" sz="2800" dirty="0">
                <a:gradFill>
                  <a:gsLst>
                    <a:gs pos="0">
                      <a:srgbClr val="FFFFFF"/>
                    </a:gs>
                    <a:gs pos="100000">
                      <a:srgbClr val="FFFFFF"/>
                    </a:gs>
                  </a:gsLst>
                  <a:lin ang="5400000" scaled="0"/>
                </a:gradFill>
              </a:rPr>
              <a:t> </a:t>
            </a:r>
          </a:p>
          <a:p>
            <a:pPr defTabSz="914099" fontAlgn="base">
              <a:spcBef>
                <a:spcPct val="0"/>
              </a:spcBef>
              <a:spcAft>
                <a:spcPct val="0"/>
              </a:spcAft>
            </a:pPr>
            <a:r>
              <a:rPr lang="en-US" sz="2800" dirty="0" err="1">
                <a:gradFill>
                  <a:gsLst>
                    <a:gs pos="0">
                      <a:srgbClr val="FFFFFF"/>
                    </a:gs>
                    <a:gs pos="100000">
                      <a:srgbClr val="FFFFFF"/>
                    </a:gs>
                  </a:gsLst>
                  <a:lin ang="5400000" scaled="0"/>
                </a:gradFill>
              </a:rPr>
              <a:t>LeaseBlob</a:t>
            </a:r>
            <a:r>
              <a:rPr lang="en-US" sz="2800" dirty="0">
                <a:gradFill>
                  <a:gsLst>
                    <a:gs pos="0">
                      <a:srgbClr val="FFFFFF"/>
                    </a:gs>
                    <a:gs pos="100000">
                      <a:srgbClr val="FFFFFF"/>
                    </a:gs>
                  </a:gsLst>
                  <a:lin ang="5400000" scaled="0"/>
                </a:gradFill>
              </a:rPr>
              <a:t> </a:t>
            </a:r>
          </a:p>
        </p:txBody>
      </p:sp>
      <p:sp>
        <p:nvSpPr>
          <p:cNvPr id="10" name="Freeform 9"/>
          <p:cNvSpPr>
            <a:spLocks noEditPoints="1"/>
          </p:cNvSpPr>
          <p:nvPr/>
        </p:nvSpPr>
        <p:spPr bwMode="auto">
          <a:xfrm>
            <a:off x="9737331" y="1686441"/>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88124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Details</a:t>
            </a:r>
            <a:endParaRPr lang="en-US" dirty="0"/>
          </a:p>
        </p:txBody>
      </p:sp>
      <p:sp>
        <p:nvSpPr>
          <p:cNvPr id="3" name="Content Placeholder 2"/>
          <p:cNvSpPr>
            <a:spLocks noGrp="1"/>
          </p:cNvSpPr>
          <p:nvPr>
            <p:ph type="body" sz="quarter" idx="10"/>
          </p:nvPr>
        </p:nvSpPr>
        <p:spPr>
          <a:xfrm>
            <a:off x="519113" y="2700678"/>
            <a:ext cx="4032106" cy="1661993"/>
          </a:xfrm>
        </p:spPr>
        <p:txBody>
          <a:bodyPr/>
          <a:lstStyle/>
          <a:p>
            <a:pPr algn="r"/>
            <a:r>
              <a:rPr lang="en-US" dirty="0">
                <a:solidFill>
                  <a:schemeClr val="accent2">
                    <a:alpha val="99000"/>
                  </a:schemeClr>
                </a:solidFill>
              </a:rPr>
              <a:t>Associate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Metadata </a:t>
            </a:r>
            <a:br>
              <a:rPr lang="en-US" dirty="0" smtClean="0">
                <a:solidFill>
                  <a:schemeClr val="accent2">
                    <a:alpha val="99000"/>
                  </a:schemeClr>
                </a:solidFill>
              </a:rPr>
            </a:br>
            <a:r>
              <a:rPr lang="en-US" dirty="0" smtClean="0">
                <a:solidFill>
                  <a:schemeClr val="accent2">
                    <a:alpha val="99000"/>
                  </a:schemeClr>
                </a:solidFill>
              </a:rPr>
              <a:t>with </a:t>
            </a:r>
            <a:r>
              <a:rPr lang="en-US" dirty="0">
                <a:solidFill>
                  <a:schemeClr val="accent2">
                    <a:alpha val="99000"/>
                  </a:schemeClr>
                </a:solidFill>
              </a:rPr>
              <a:t>Blob</a:t>
            </a:r>
          </a:p>
        </p:txBody>
      </p:sp>
      <p:sp>
        <p:nvSpPr>
          <p:cNvPr id="6" name="Rectangle 5"/>
          <p:cNvSpPr/>
          <p:nvPr/>
        </p:nvSpPr>
        <p:spPr bwMode="auto">
          <a:xfrm>
            <a:off x="4956032" y="1446214"/>
            <a:ext cx="6715268" cy="44816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2468880" bIns="45718" numCol="1" rtlCol="0" anchor="ctr"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Standard HTTP metadata/headers </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(Cache-Control, Content-Encoding, Content-Type, </a:t>
            </a:r>
            <a:r>
              <a:rPr lang="en-US" dirty="0" err="1">
                <a:gradFill>
                  <a:gsLst>
                    <a:gs pos="0">
                      <a:srgbClr val="FFFFFF"/>
                    </a:gs>
                    <a:gs pos="100000">
                      <a:srgbClr val="FFFFFF"/>
                    </a:gs>
                  </a:gsLst>
                  <a:lin ang="5400000" scaled="0"/>
                </a:gradFill>
              </a:rPr>
              <a:t>etc</a:t>
            </a:r>
            <a:r>
              <a:rPr lang="en-US" dirty="0" smtClean="0">
                <a:gradFill>
                  <a:gsLst>
                    <a:gs pos="0">
                      <a:srgbClr val="FFFFFF"/>
                    </a:gs>
                    <a:gs pos="100000">
                      <a:srgbClr val="FFFFFF"/>
                    </a:gs>
                  </a:gsLst>
                  <a:lin ang="5400000" scaled="0"/>
                </a:gradFill>
              </a:rPr>
              <a:t>)</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Metadata is &lt;name, value&gt; pairs, up to 8KB per blob</a:t>
            </a:r>
          </a:p>
          <a:p>
            <a:pPr defTabSz="914099" fontAlgn="base">
              <a:spcBef>
                <a:spcPct val="0"/>
              </a:spcBef>
              <a:spcAft>
                <a:spcPct val="0"/>
              </a:spcAft>
            </a:pPr>
            <a:endParaRPr lang="en-US" dirty="0" smtClean="0">
              <a:gradFill>
                <a:gsLst>
                  <a:gs pos="0">
                    <a:srgbClr val="FFFFFF"/>
                  </a:gs>
                  <a:gs pos="100000">
                    <a:srgbClr val="FFFFFF"/>
                  </a:gs>
                </a:gsLst>
                <a:lin ang="5400000" scaled="0"/>
              </a:gradFill>
            </a:endParaRPr>
          </a:p>
          <a:p>
            <a:pPr defTabSz="914099" fontAlgn="base">
              <a:spcBef>
                <a:spcPct val="0"/>
              </a:spcBef>
              <a:spcAft>
                <a:spcPct val="0"/>
              </a:spcAft>
            </a:pPr>
            <a:r>
              <a:rPr lang="en-US" dirty="0" smtClean="0">
                <a:gradFill>
                  <a:gsLst>
                    <a:gs pos="0">
                      <a:srgbClr val="FFFFFF"/>
                    </a:gs>
                    <a:gs pos="100000">
                      <a:srgbClr val="FFFFFF"/>
                    </a:gs>
                  </a:gsLst>
                  <a:lin ang="5400000" scaled="0"/>
                </a:gradFill>
              </a:rPr>
              <a:t>Either </a:t>
            </a:r>
            <a:r>
              <a:rPr lang="en-US" dirty="0">
                <a:gradFill>
                  <a:gsLst>
                    <a:gs pos="0">
                      <a:srgbClr val="FFFFFF"/>
                    </a:gs>
                    <a:gs pos="100000">
                      <a:srgbClr val="FFFFFF"/>
                    </a:gs>
                  </a:gsLst>
                  <a:lin ang="5400000" scaled="0"/>
                </a:gradFill>
              </a:rPr>
              <a:t>as part of </a:t>
            </a:r>
            <a:r>
              <a:rPr lang="en-US" dirty="0" err="1">
                <a:gradFill>
                  <a:gsLst>
                    <a:gs pos="0">
                      <a:srgbClr val="FFFFFF"/>
                    </a:gs>
                    <a:gs pos="100000">
                      <a:srgbClr val="FFFFFF"/>
                    </a:gs>
                  </a:gsLst>
                  <a:lin ang="5400000" scaled="0"/>
                </a:gradFill>
              </a:rPr>
              <a:t>PutBlob</a:t>
            </a:r>
            <a:r>
              <a:rPr lang="en-US" dirty="0">
                <a:gradFill>
                  <a:gsLst>
                    <a:gs pos="0">
                      <a:srgbClr val="FFFFFF"/>
                    </a:gs>
                    <a:gs pos="100000">
                      <a:srgbClr val="FFFFFF"/>
                    </a:gs>
                  </a:gsLst>
                  <a:lin ang="5400000" scaled="0"/>
                </a:gradFill>
              </a:rPr>
              <a:t> or independently</a:t>
            </a:r>
          </a:p>
        </p:txBody>
      </p:sp>
      <p:sp>
        <p:nvSpPr>
          <p:cNvPr id="7" name="Freeform 6"/>
          <p:cNvSpPr>
            <a:spLocks noEditPoints="1"/>
          </p:cNvSpPr>
          <p:nvPr/>
        </p:nvSpPr>
        <p:spPr bwMode="auto">
          <a:xfrm>
            <a:off x="9737331" y="1686441"/>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0979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Details</a:t>
            </a:r>
            <a:endParaRPr lang="en-US" dirty="0"/>
          </a:p>
        </p:txBody>
      </p:sp>
      <p:sp>
        <p:nvSpPr>
          <p:cNvPr id="3" name="Content Placeholder 2"/>
          <p:cNvSpPr>
            <a:spLocks noGrp="1"/>
          </p:cNvSpPr>
          <p:nvPr>
            <p:ph type="body" sz="quarter" idx="10"/>
          </p:nvPr>
        </p:nvSpPr>
        <p:spPr>
          <a:xfrm>
            <a:off x="519113" y="2700678"/>
            <a:ext cx="4032106" cy="1107996"/>
          </a:xfrm>
        </p:spPr>
        <p:txBody>
          <a:bodyPr/>
          <a:lstStyle/>
          <a:p>
            <a:pPr algn="r"/>
            <a:r>
              <a:rPr lang="en-US" dirty="0">
                <a:solidFill>
                  <a:schemeClr val="accent2">
                    <a:alpha val="99000"/>
                  </a:schemeClr>
                </a:solidFill>
              </a:rPr>
              <a:t>Blob always accessed by name</a:t>
            </a:r>
          </a:p>
        </p:txBody>
      </p:sp>
      <p:sp>
        <p:nvSpPr>
          <p:cNvPr id="6" name="Rectangle 5"/>
          <p:cNvSpPr/>
          <p:nvPr/>
        </p:nvSpPr>
        <p:spPr bwMode="auto">
          <a:xfrm>
            <a:off x="4956032"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Can include ‘/‘ or other </a:t>
            </a:r>
            <a:r>
              <a:rPr lang="en-US" sz="2800" dirty="0" smtClean="0">
                <a:gradFill>
                  <a:gsLst>
                    <a:gs pos="0">
                      <a:srgbClr val="FFFFFF"/>
                    </a:gs>
                    <a:gs pos="100000">
                      <a:srgbClr val="FFFFFF"/>
                    </a:gs>
                  </a:gsLst>
                  <a:lin ang="5400000" scaled="0"/>
                </a:gradFill>
              </a:rPr>
              <a:t/>
            </a:r>
            <a:br>
              <a:rPr lang="en-US" sz="2800" dirty="0" smtClean="0">
                <a:gradFill>
                  <a:gsLst>
                    <a:gs pos="0">
                      <a:srgbClr val="FFFFFF"/>
                    </a:gs>
                    <a:gs pos="100000">
                      <a:srgbClr val="FFFFFF"/>
                    </a:gs>
                  </a:gsLst>
                  <a:lin ang="5400000" scaled="0"/>
                </a:gradFill>
              </a:rPr>
            </a:br>
            <a:r>
              <a:rPr lang="en-US" sz="2800" dirty="0" err="1" smtClean="0">
                <a:gradFill>
                  <a:gsLst>
                    <a:gs pos="0">
                      <a:srgbClr val="FFFFFF"/>
                    </a:gs>
                    <a:gs pos="100000">
                      <a:srgbClr val="FFFFFF"/>
                    </a:gs>
                  </a:gsLst>
                  <a:lin ang="5400000" scaled="0"/>
                </a:gradFill>
              </a:rPr>
              <a:t>delimeter</a:t>
            </a:r>
            <a:r>
              <a:rPr lang="en-US" sz="2800" dirty="0" smtClean="0">
                <a:gradFill>
                  <a:gsLst>
                    <a:gs pos="0">
                      <a:srgbClr val="FFFFFF"/>
                    </a:gs>
                    <a:gs pos="100000">
                      <a:srgbClr val="FFFFFF"/>
                    </a:gs>
                  </a:gsLst>
                  <a:lin ang="5400000" scaled="0"/>
                </a:gradFill>
              </a:rPr>
              <a:t> in </a:t>
            </a:r>
            <a:r>
              <a:rPr lang="en-US" sz="2800" dirty="0">
                <a:gradFill>
                  <a:gsLst>
                    <a:gs pos="0">
                      <a:srgbClr val="FFFFFF"/>
                    </a:gs>
                    <a:gs pos="100000">
                      <a:srgbClr val="FFFFFF"/>
                    </a:gs>
                  </a:gsLst>
                  <a:lin ang="5400000" scaled="0"/>
                </a:gradFill>
              </a:rPr>
              <a:t>name </a:t>
            </a:r>
            <a:br>
              <a:rPr lang="en-US" sz="2800"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e.g. /&lt;container&gt;/</a:t>
            </a:r>
            <a:r>
              <a:rPr lang="en-US" dirty="0" err="1">
                <a:gradFill>
                  <a:gsLst>
                    <a:gs pos="0">
                      <a:srgbClr val="FFFFFF"/>
                    </a:gs>
                    <a:gs pos="100000">
                      <a:srgbClr val="FFFFFF"/>
                    </a:gs>
                  </a:gsLst>
                  <a:lin ang="5400000" scaled="0"/>
                </a:gradFill>
              </a:rPr>
              <a:t>myblobs</a:t>
            </a:r>
            <a:r>
              <a:rPr lang="en-US" dirty="0">
                <a:gradFill>
                  <a:gsLst>
                    <a:gs pos="0">
                      <a:srgbClr val="FFFFFF"/>
                    </a:gs>
                    <a:gs pos="100000">
                      <a:srgbClr val="FFFFFF"/>
                    </a:gs>
                  </a:gsLst>
                  <a:lin ang="5400000" scaled="0"/>
                </a:gradFill>
              </a:rPr>
              <a:t>/blob.jpg</a:t>
            </a:r>
          </a:p>
        </p:txBody>
      </p:sp>
      <p:sp>
        <p:nvSpPr>
          <p:cNvPr id="8" name="Freeform 7"/>
          <p:cNvSpPr>
            <a:spLocks noEditPoints="1"/>
          </p:cNvSpPr>
          <p:nvPr/>
        </p:nvSpPr>
        <p:spPr bwMode="auto">
          <a:xfrm>
            <a:off x="9737331" y="1686441"/>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80875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Containers</a:t>
            </a:r>
            <a:endParaRPr lang="en-US" dirty="0"/>
          </a:p>
        </p:txBody>
      </p:sp>
      <p:sp>
        <p:nvSpPr>
          <p:cNvPr id="3" name="Content Placeholder 2"/>
          <p:cNvSpPr>
            <a:spLocks noGrp="1"/>
          </p:cNvSpPr>
          <p:nvPr>
            <p:ph type="body" sz="quarter" idx="10"/>
          </p:nvPr>
        </p:nvSpPr>
        <p:spPr>
          <a:xfrm>
            <a:off x="5048655" y="1447799"/>
            <a:ext cx="6619470" cy="4727448"/>
          </a:xfrm>
        </p:spPr>
        <p:txBody>
          <a:bodyPr/>
          <a:lstStyle/>
          <a:p>
            <a:r>
              <a:rPr lang="en-US" sz="3200" dirty="0" smtClean="0">
                <a:solidFill>
                  <a:schemeClr val="accent2">
                    <a:alpha val="99000"/>
                  </a:schemeClr>
                </a:solidFill>
              </a:rPr>
              <a:t>Multiple Containers per Account</a:t>
            </a:r>
          </a:p>
          <a:p>
            <a:pPr lvl="1"/>
            <a:r>
              <a:rPr lang="en-US" dirty="0" smtClean="0"/>
              <a:t>Special $root container</a:t>
            </a:r>
          </a:p>
          <a:p>
            <a:pPr lvl="1"/>
            <a:endParaRPr lang="en-US" dirty="0" smtClean="0"/>
          </a:p>
          <a:p>
            <a:r>
              <a:rPr lang="en-US" sz="3200" dirty="0" smtClean="0">
                <a:solidFill>
                  <a:schemeClr val="accent2">
                    <a:alpha val="99000"/>
                  </a:schemeClr>
                </a:solidFill>
              </a:rPr>
              <a:t>Blob Container</a:t>
            </a:r>
          </a:p>
          <a:p>
            <a:pPr lvl="1"/>
            <a:r>
              <a:rPr lang="en-US" dirty="0" smtClean="0"/>
              <a:t>A container holds a set of blobs</a:t>
            </a:r>
          </a:p>
          <a:p>
            <a:pPr lvl="1"/>
            <a:r>
              <a:rPr lang="en-US" dirty="0" smtClean="0"/>
              <a:t>Set access policies at the container level </a:t>
            </a:r>
          </a:p>
          <a:p>
            <a:pPr lvl="1"/>
            <a:r>
              <a:rPr lang="en-US" dirty="0" smtClean="0"/>
              <a:t>Associate Metadata with Container</a:t>
            </a:r>
          </a:p>
          <a:p>
            <a:pPr lvl="1"/>
            <a:r>
              <a:rPr lang="en-US" dirty="0" smtClean="0"/>
              <a:t>List the blobs in a container</a:t>
            </a:r>
          </a:p>
          <a:p>
            <a:pPr lvl="1"/>
            <a:r>
              <a:rPr lang="en-US" sz="1600" spc="-51" dirty="0"/>
              <a:t>Including Blob Metadata and MD5 </a:t>
            </a:r>
          </a:p>
          <a:p>
            <a:pPr lvl="1"/>
            <a:r>
              <a:rPr lang="en-US" sz="1600" spc="-51" dirty="0"/>
              <a:t>NO search/query. i.e. no WHERE </a:t>
            </a:r>
            <a:r>
              <a:rPr lang="en-US" sz="1600" spc="-51" dirty="0" err="1"/>
              <a:t>MetadataValue</a:t>
            </a:r>
            <a:r>
              <a:rPr lang="en-US" sz="1600" spc="-51" dirty="0"/>
              <a:t> = ?</a:t>
            </a:r>
          </a:p>
          <a:p>
            <a:endParaRPr lang="en-US" sz="2000" dirty="0" smtClean="0">
              <a:solidFill>
                <a:schemeClr val="accent2">
                  <a:alpha val="99000"/>
                </a:schemeClr>
              </a:solidFill>
              <a:latin typeface="+mj-lt"/>
            </a:endParaRPr>
          </a:p>
          <a:p>
            <a:r>
              <a:rPr lang="en-US" sz="3200" dirty="0" smtClean="0">
                <a:solidFill>
                  <a:schemeClr val="accent2">
                    <a:alpha val="99000"/>
                  </a:schemeClr>
                </a:solidFill>
              </a:rPr>
              <a:t>Blobs Throughput</a:t>
            </a:r>
          </a:p>
          <a:p>
            <a:pPr lvl="1"/>
            <a:r>
              <a:rPr lang="en-US" dirty="0" smtClean="0"/>
              <a:t>Effectively in Partition of 1</a:t>
            </a:r>
          </a:p>
          <a:p>
            <a:pPr lvl="1"/>
            <a:r>
              <a:rPr lang="en-US" dirty="0" smtClean="0"/>
              <a:t>Target of 60MB/s per Blob</a:t>
            </a:r>
            <a:endParaRPr lang="en-US" dirty="0"/>
          </a:p>
        </p:txBody>
      </p:sp>
      <p:grpSp>
        <p:nvGrpSpPr>
          <p:cNvPr id="6" name="Group 5"/>
          <p:cNvGrpSpPr/>
          <p:nvPr/>
        </p:nvGrpSpPr>
        <p:grpSpPr>
          <a:xfrm>
            <a:off x="1481097" y="2360613"/>
            <a:ext cx="2914364" cy="2637784"/>
            <a:chOff x="8858251" y="3476625"/>
            <a:chExt cx="903288" cy="817563"/>
          </a:xfrm>
          <a:solidFill>
            <a:schemeClr val="tx1"/>
          </a:solidFill>
        </p:grpSpPr>
        <p:sp>
          <p:nvSpPr>
            <p:cNvPr id="7"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9"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0"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3928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1263"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GET http://</a:t>
            </a:r>
            <a:r>
              <a:rPr lang="en-US" sz="1600" u="sng" dirty="0">
                <a:solidFill>
                  <a:schemeClr val="tx1">
                    <a:lumMod val="65000"/>
                    <a:lumOff val="35000"/>
                    <a:alpha val="99000"/>
                  </a:schemeClr>
                </a:solidFill>
                <a:latin typeface="Consolas" pitchFamily="49" charset="0"/>
                <a:cs typeface="Consolas" pitchFamily="49" charset="0"/>
              </a:rPr>
              <a:t>...</a:t>
            </a:r>
            <a:r>
              <a:rPr lang="en-US" sz="1600" dirty="0">
                <a:solidFill>
                  <a:schemeClr val="tx1">
                    <a:lumMod val="65000"/>
                    <a:lumOff val="35000"/>
                    <a:alpha val="99000"/>
                  </a:schemeClr>
                </a:solidFill>
                <a:latin typeface="Consolas" pitchFamily="49" charset="0"/>
                <a:cs typeface="Consolas" pitchFamily="49" charset="0"/>
              </a:rPr>
              <a:t>/</a:t>
            </a:r>
            <a:r>
              <a:rPr lang="en-US" sz="1600" u="sng" dirty="0">
                <a:solidFill>
                  <a:schemeClr val="tx1">
                    <a:lumMod val="65000"/>
                    <a:lumOff val="35000"/>
                    <a:alpha val="99000"/>
                  </a:schemeClr>
                </a:solidFill>
                <a:latin typeface="Consolas" pitchFamily="49" charset="0"/>
                <a:cs typeface="Consolas" pitchFamily="49" charset="0"/>
              </a:rPr>
              <a:t>products</a:t>
            </a:r>
            <a:r>
              <a:rPr lang="en-US" sz="1600" dirty="0">
                <a:solidFill>
                  <a:schemeClr val="tx1">
                    <a:lumMod val="65000"/>
                    <a:lumOff val="35000"/>
                    <a:alpha val="99000"/>
                  </a:schemeClr>
                </a:solidFill>
                <a:latin typeface="Consolas" pitchFamily="49" charset="0"/>
                <a:cs typeface="Consolas" pitchFamily="49" charset="0"/>
              </a:rPr>
              <a:t>?comp=list&amp;prefix=Tents&amp;delimiter=/</a:t>
            </a:r>
          </a:p>
          <a:p>
            <a:pPr defTabSz="914061"/>
            <a:endParaRPr lang="en-US" sz="1600" dirty="0">
              <a:solidFill>
                <a:schemeClr val="tx1">
                  <a:lumMod val="65000"/>
                  <a:lumOff val="35000"/>
                  <a:alpha val="99000"/>
                </a:schemeClr>
              </a:solidFill>
              <a:latin typeface="Consolas" pitchFamily="49" charset="0"/>
              <a:cs typeface="Consolas" pitchFamily="49" charset="0"/>
            </a:endParaRPr>
          </a:p>
          <a:p>
            <a:r>
              <a:rPr lang="en-US" sz="1600" dirty="0">
                <a:solidFill>
                  <a:schemeClr val="tx1">
                    <a:lumMod val="65000"/>
                    <a:lumOff val="35000"/>
                    <a:alpha val="99000"/>
                  </a:schemeClr>
                </a:solidFill>
                <a:latin typeface="Consolas" pitchFamily="49" charset="0"/>
                <a:cs typeface="Consolas" pitchFamily="49" charset="0"/>
              </a:rPr>
              <a:t>&lt;Blob&gt;Tents/PalaceTent.wmv&lt;/Blob&gt;</a:t>
            </a:r>
          </a:p>
          <a:p>
            <a:r>
              <a:rPr lang="en-US" sz="1600" dirty="0">
                <a:solidFill>
                  <a:schemeClr val="tx1">
                    <a:lumMod val="65000"/>
                    <a:lumOff val="35000"/>
                    <a:alpha val="99000"/>
                  </a:schemeClr>
                </a:solidFill>
                <a:latin typeface="Consolas" pitchFamily="49" charset="0"/>
                <a:cs typeface="Consolas" pitchFamily="49" charset="0"/>
              </a:rPr>
              <a:t>&lt;Blob&gt;Tents/ShedTent.wmv&lt;/Blob&gt;</a:t>
            </a:r>
            <a:endParaRPr lang="en-NZ" sz="1600" dirty="0">
              <a:solidFill>
                <a:schemeClr val="tx1">
                  <a:lumMod val="65000"/>
                  <a:lumOff val="35000"/>
                  <a:alpha val="99000"/>
                </a:schemeClr>
              </a:solidFill>
              <a:latin typeface="Consolas" pitchFamily="49" charset="0"/>
              <a:cs typeface="Consolas" pitchFamily="49" charset="0"/>
            </a:endParaRPr>
          </a:p>
        </p:txBody>
      </p:sp>
      <p:sp>
        <p:nvSpPr>
          <p:cNvPr id="2" name="Title 1"/>
          <p:cNvSpPr>
            <a:spLocks noGrp="1"/>
          </p:cNvSpPr>
          <p:nvPr>
            <p:ph type="title"/>
          </p:nvPr>
        </p:nvSpPr>
        <p:spPr/>
        <p:txBody>
          <a:bodyPr/>
          <a:lstStyle/>
          <a:p>
            <a:r>
              <a:rPr lang="en-NZ" smtClean="0"/>
              <a:t>Enumerating Blobs</a:t>
            </a:r>
            <a:endParaRPr lang="en-NZ" dirty="0"/>
          </a:p>
        </p:txBody>
      </p:sp>
      <p:sp>
        <p:nvSpPr>
          <p:cNvPr id="3" name="Content Placeholder 2"/>
          <p:cNvSpPr>
            <a:spLocks noGrp="1"/>
          </p:cNvSpPr>
          <p:nvPr>
            <p:ph type="body" sz="quarter" idx="10"/>
          </p:nvPr>
        </p:nvSpPr>
        <p:spPr>
          <a:xfrm>
            <a:off x="519112" y="2794890"/>
            <a:ext cx="5575301" cy="2054409"/>
          </a:xfrm>
        </p:spPr>
        <p:txBody>
          <a:bodyPr/>
          <a:lstStyle/>
          <a:p>
            <a:r>
              <a:rPr lang="en-NZ" dirty="0" smtClean="0">
                <a:solidFill>
                  <a:schemeClr val="accent2">
                    <a:alpha val="99000"/>
                  </a:schemeClr>
                </a:solidFill>
              </a:rPr>
              <a:t>GET Blob operation </a:t>
            </a:r>
            <a:br>
              <a:rPr lang="en-NZ" dirty="0" smtClean="0">
                <a:solidFill>
                  <a:schemeClr val="accent2">
                    <a:alpha val="99000"/>
                  </a:schemeClr>
                </a:solidFill>
              </a:rPr>
            </a:br>
            <a:r>
              <a:rPr lang="en-NZ" dirty="0" smtClean="0">
                <a:solidFill>
                  <a:schemeClr val="accent2">
                    <a:alpha val="99000"/>
                  </a:schemeClr>
                </a:solidFill>
              </a:rPr>
              <a:t>takes parameters</a:t>
            </a:r>
          </a:p>
          <a:p>
            <a:pPr lvl="1"/>
            <a:r>
              <a:rPr lang="en-NZ" dirty="0" smtClean="0"/>
              <a:t>Prefix</a:t>
            </a:r>
          </a:p>
          <a:p>
            <a:pPr lvl="1"/>
            <a:r>
              <a:rPr lang="en-NZ" dirty="0" smtClean="0"/>
              <a:t>Delimiter</a:t>
            </a:r>
          </a:p>
          <a:p>
            <a:pPr lvl="1"/>
            <a:r>
              <a:rPr lang="en-NZ" dirty="0" smtClean="0"/>
              <a:t>Include= (snapshots, metadata etc…)</a:t>
            </a:r>
            <a:endParaRPr lang="en-NZ" dirty="0"/>
          </a:p>
        </p:txBody>
      </p:sp>
      <p:sp>
        <p:nvSpPr>
          <p:cNvPr id="4" name="Rectangle 3"/>
          <p:cNvSpPr/>
          <p:nvPr/>
        </p:nvSpPr>
        <p:spPr bwMode="auto">
          <a:xfrm>
            <a:off x="6094413"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http://adventureworks.blob.core.windows.net/</a:t>
            </a:r>
          </a:p>
          <a:p>
            <a:pPr defTabSz="914061"/>
            <a:r>
              <a:rPr lang="en-NZ" sz="1600" dirty="0" smtClean="0">
                <a:solidFill>
                  <a:schemeClr val="tx1">
                    <a:lumMod val="65000"/>
                    <a:lumOff val="35000"/>
                    <a:alpha val="99000"/>
                  </a:schemeClr>
                </a:solidFill>
                <a:latin typeface="Consolas" pitchFamily="49" charset="0"/>
                <a:cs typeface="Consolas" pitchFamily="49" charset="0"/>
              </a:rPr>
              <a:t>     Products/Bikes/SuperDuperCycle.jpg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Products/Bikes/FastBike.jpg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Products/Canoes/Whitewater.jpg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Products/Canoes/Flatwater.jpg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Products/Canoes/Hybrid.jpg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Products/Tents/PalaceTent.jpg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Products/Tents/ShedTent.jpg</a:t>
            </a:r>
            <a:endParaRPr lang="en-NZ" sz="1600" dirty="0">
              <a:solidFill>
                <a:schemeClr val="tx1">
                  <a:lumMod val="65000"/>
                  <a:lumOff val="35000"/>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208702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1263"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http://.../</a:t>
            </a:r>
            <a:r>
              <a:rPr lang="en-US" sz="1600" dirty="0" err="1">
                <a:solidFill>
                  <a:schemeClr val="tx1">
                    <a:lumMod val="65000"/>
                    <a:lumOff val="35000"/>
                    <a:alpha val="99000"/>
                  </a:schemeClr>
                </a:solidFill>
                <a:latin typeface="Consolas" pitchFamily="49" charset="0"/>
                <a:cs typeface="Consolas" pitchFamily="49" charset="0"/>
              </a:rPr>
              <a:t>products?comp</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list&amp;prefix</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Canoes&amp;maxresults</a:t>
            </a:r>
            <a:r>
              <a:rPr lang="en-US" sz="1600" dirty="0">
                <a:solidFill>
                  <a:schemeClr val="tx1">
                    <a:lumMod val="65000"/>
                    <a:lumOff val="35000"/>
                    <a:alpha val="99000"/>
                  </a:schemeClr>
                </a:solidFill>
                <a:latin typeface="Consolas" pitchFamily="49" charset="0"/>
                <a:cs typeface="Consolas" pitchFamily="49" charset="0"/>
              </a:rPr>
              <a:t>=2</a:t>
            </a:r>
            <a:br>
              <a:rPr lang="en-US" sz="1600" dirty="0">
                <a:solidFill>
                  <a:schemeClr val="tx1">
                    <a:lumMod val="65000"/>
                    <a:lumOff val="35000"/>
                    <a:alpha val="99000"/>
                  </a:schemeClr>
                </a:solidFill>
                <a:latin typeface="Consolas" pitchFamily="49" charset="0"/>
                <a:cs typeface="Consolas" pitchFamily="49" charset="0"/>
              </a:rPr>
            </a:br>
            <a:r>
              <a:rPr lang="en-US" sz="1600" dirty="0">
                <a:solidFill>
                  <a:schemeClr val="tx1">
                    <a:lumMod val="65000"/>
                    <a:lumOff val="35000"/>
                    <a:alpha val="99000"/>
                  </a:schemeClr>
                </a:solidFill>
                <a:latin typeface="Consolas" pitchFamily="49" charset="0"/>
                <a:cs typeface="Consolas" pitchFamily="49" charset="0"/>
              </a:rPr>
              <a:t>	&amp;marker=</a:t>
            </a:r>
            <a:r>
              <a:rPr lang="en-US" sz="1600" dirty="0" err="1">
                <a:solidFill>
                  <a:schemeClr val="tx1">
                    <a:lumMod val="65000"/>
                    <a:lumOff val="35000"/>
                    <a:alpha val="99000"/>
                  </a:schemeClr>
                </a:solidFill>
                <a:latin typeface="Consolas" pitchFamily="49" charset="0"/>
                <a:cs typeface="Consolas" pitchFamily="49" charset="0"/>
              </a:rPr>
              <a:t>MarkerValue</a:t>
            </a:r>
            <a:endParaRPr lang="en-US" sz="1600" dirty="0">
              <a:solidFill>
                <a:schemeClr val="tx1">
                  <a:lumMod val="65000"/>
                  <a:lumOff val="35000"/>
                  <a:alpha val="99000"/>
                </a:schemeClr>
              </a:solidFill>
              <a:latin typeface="Consolas" pitchFamily="49" charset="0"/>
              <a:cs typeface="Consolas" pitchFamily="49" charset="0"/>
            </a:endParaRPr>
          </a:p>
          <a:p>
            <a:pPr defTabSz="914061"/>
            <a:endParaRPr lang="en-US" sz="1600" dirty="0">
              <a:solidFill>
                <a:schemeClr val="tx1">
                  <a:lumMod val="65000"/>
                  <a:lumOff val="35000"/>
                  <a:alpha val="99000"/>
                </a:schemeClr>
              </a:solidFill>
              <a:latin typeface="Consolas" pitchFamily="49" charset="0"/>
              <a:cs typeface="Consolas" pitchFamily="49" charset="0"/>
            </a:endParaRPr>
          </a:p>
          <a:p>
            <a:pPr defTabSz="914061"/>
            <a:r>
              <a:rPr lang="en-US" sz="1600" dirty="0">
                <a:solidFill>
                  <a:schemeClr val="tx1">
                    <a:lumMod val="65000"/>
                    <a:lumOff val="35000"/>
                    <a:alpha val="99000"/>
                  </a:schemeClr>
                </a:solidFill>
                <a:latin typeface="Consolas" pitchFamily="49" charset="0"/>
                <a:cs typeface="Consolas" pitchFamily="49" charset="0"/>
              </a:rPr>
              <a:t>&lt;Blob&gt;Canoes/Hybrid.jpg&lt;/Blob&gt;</a:t>
            </a:r>
          </a:p>
        </p:txBody>
      </p:sp>
      <p:sp>
        <p:nvSpPr>
          <p:cNvPr id="2" name="Title 1"/>
          <p:cNvSpPr>
            <a:spLocks noGrp="1"/>
          </p:cNvSpPr>
          <p:nvPr>
            <p:ph type="title"/>
          </p:nvPr>
        </p:nvSpPr>
        <p:spPr/>
        <p:txBody>
          <a:bodyPr/>
          <a:lstStyle/>
          <a:p>
            <a:r>
              <a:rPr lang="en-NZ" dirty="0"/>
              <a:t>Pagination</a:t>
            </a:r>
          </a:p>
        </p:txBody>
      </p:sp>
      <p:sp>
        <p:nvSpPr>
          <p:cNvPr id="3" name="Content Placeholder 2"/>
          <p:cNvSpPr>
            <a:spLocks noGrp="1"/>
          </p:cNvSpPr>
          <p:nvPr>
            <p:ph type="body" sz="quarter" idx="10"/>
          </p:nvPr>
        </p:nvSpPr>
        <p:spPr>
          <a:xfrm>
            <a:off x="519112" y="2794890"/>
            <a:ext cx="5575301" cy="1777410"/>
          </a:xfrm>
        </p:spPr>
        <p:txBody>
          <a:bodyPr/>
          <a:lstStyle/>
          <a:p>
            <a:r>
              <a:rPr lang="en-US" dirty="0">
                <a:solidFill>
                  <a:schemeClr val="accent2">
                    <a:alpha val="99000"/>
                  </a:schemeClr>
                </a:solidFill>
              </a:rPr>
              <a:t>Large lists of Blobs can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be </a:t>
            </a:r>
            <a:r>
              <a:rPr lang="en-US" dirty="0">
                <a:solidFill>
                  <a:schemeClr val="accent2">
                    <a:alpha val="99000"/>
                  </a:schemeClr>
                </a:solidFill>
              </a:rPr>
              <a:t>paginated</a:t>
            </a:r>
            <a:endParaRPr lang="en-NZ" dirty="0" smtClean="0">
              <a:solidFill>
                <a:schemeClr val="accent2">
                  <a:alpha val="99000"/>
                </a:schemeClr>
              </a:solidFill>
            </a:endParaRPr>
          </a:p>
          <a:p>
            <a:pPr lvl="1"/>
            <a:r>
              <a:rPr lang="en-US" dirty="0"/>
              <a:t>Either set </a:t>
            </a:r>
            <a:r>
              <a:rPr lang="en-US" dirty="0" err="1"/>
              <a:t>maxresults</a:t>
            </a:r>
            <a:r>
              <a:rPr lang="en-US" dirty="0"/>
              <a:t> or;</a:t>
            </a:r>
          </a:p>
          <a:p>
            <a:pPr lvl="1"/>
            <a:r>
              <a:rPr lang="en-US" dirty="0"/>
              <a:t>Exceed default value for </a:t>
            </a:r>
            <a:r>
              <a:rPr lang="en-US" dirty="0" err="1"/>
              <a:t>maxresults</a:t>
            </a:r>
            <a:r>
              <a:rPr lang="en-US" dirty="0"/>
              <a:t> (5000)</a:t>
            </a:r>
          </a:p>
        </p:txBody>
      </p:sp>
      <p:sp>
        <p:nvSpPr>
          <p:cNvPr id="4" name="Rectangle 3"/>
          <p:cNvSpPr/>
          <p:nvPr/>
        </p:nvSpPr>
        <p:spPr bwMode="auto">
          <a:xfrm>
            <a:off x="6094413"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t>
            </a:r>
            <a:r>
              <a:rPr lang="en-NZ" sz="1600" dirty="0" err="1">
                <a:solidFill>
                  <a:schemeClr val="tx1">
                    <a:lumMod val="65000"/>
                    <a:lumOff val="35000"/>
                    <a:alpha val="99000"/>
                  </a:schemeClr>
                </a:solidFill>
                <a:latin typeface="Consolas" pitchFamily="49" charset="0"/>
                <a:cs typeface="Consolas" pitchFamily="49" charset="0"/>
              </a:rPr>
              <a:t>products?comp</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list&amp;prefix</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Canoes&amp;maxresults</a:t>
            </a:r>
            <a:r>
              <a:rPr lang="en-NZ" sz="1600" dirty="0">
                <a:solidFill>
                  <a:schemeClr val="tx1">
                    <a:lumMod val="65000"/>
                    <a:lumOff val="35000"/>
                    <a:alpha val="99000"/>
                  </a:schemeClr>
                </a:solidFill>
                <a:latin typeface="Consolas" pitchFamily="49" charset="0"/>
                <a:cs typeface="Consolas" pitchFamily="49" charset="0"/>
              </a:rPr>
              <a:t>=2</a:t>
            </a:r>
          </a:p>
          <a:p>
            <a:pPr defTabSz="914061"/>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a:solidFill>
                  <a:schemeClr val="tx1">
                    <a:lumMod val="65000"/>
                    <a:lumOff val="35000"/>
                    <a:alpha val="99000"/>
                  </a:schemeClr>
                </a:solidFill>
                <a:latin typeface="Consolas" pitchFamily="49" charset="0"/>
                <a:cs typeface="Consolas" pitchFamily="49" charset="0"/>
              </a:rPr>
              <a:t>&lt;Blob&gt;Canoes/Whitewater.jpg&lt;/Blob&gt;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&lt;Blob&gt;Canoes/Flatwater.jpg&lt;/Blob&gt;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r>
              <a:rPr lang="en-NZ" sz="1600" dirty="0" err="1">
                <a:solidFill>
                  <a:schemeClr val="tx1">
                    <a:lumMod val="65000"/>
                    <a:lumOff val="35000"/>
                    <a:alpha val="99000"/>
                  </a:schemeClr>
                </a:solidFill>
                <a:latin typeface="Consolas" pitchFamily="49" charset="0"/>
                <a:cs typeface="Consolas" pitchFamily="49" charset="0"/>
              </a:rPr>
              <a:t>MarkerValue</a:t>
            </a:r>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p>
          <a:p>
            <a:pPr defTabSz="914061"/>
            <a:endParaRPr lang="en-NZ" sz="1600" dirty="0">
              <a:solidFill>
                <a:schemeClr val="tx1">
                  <a:lumMod val="65000"/>
                  <a:lumOff val="35000"/>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103315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3804" y="2293508"/>
            <a:ext cx="6945312" cy="3490186"/>
          </a:xfrm>
        </p:spPr>
        <p:txBody>
          <a:bodyPr/>
          <a:lstStyle/>
          <a:p>
            <a:r>
              <a:rPr lang="en-US" dirty="0" smtClean="0"/>
              <a:t>Windows Azure Storage</a:t>
            </a:r>
          </a:p>
          <a:p>
            <a:r>
              <a:rPr lang="en-US" dirty="0" smtClean="0"/>
              <a:t>Blob </a:t>
            </a:r>
            <a:r>
              <a:rPr lang="en-US" dirty="0" smtClean="0"/>
              <a:t>Storage</a:t>
            </a:r>
            <a:endParaRPr lang="en-US" dirty="0" smtClean="0"/>
          </a:p>
          <a:p>
            <a:r>
              <a:rPr lang="en-US" dirty="0" smtClean="0"/>
              <a:t>Tables</a:t>
            </a:r>
          </a:p>
          <a:p>
            <a:r>
              <a:rPr lang="en-US" dirty="0" smtClean="0"/>
              <a:t>Queues</a:t>
            </a:r>
            <a:endParaRPr lang="en-US" dirty="0"/>
          </a:p>
        </p:txBody>
      </p:sp>
    </p:spTree>
    <p:extLst>
      <p:ext uri="{BB962C8B-B14F-4D97-AF65-F5344CB8AC3E}">
        <p14:creationId xmlns:p14="http://schemas.microsoft.com/office/powerpoint/2010/main" val="424399575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Tour of the Blob Service</a:t>
            </a:r>
            <a:endParaRPr lang="en-US" dirty="0"/>
          </a:p>
        </p:txBody>
      </p:sp>
      <p:sp>
        <p:nvSpPr>
          <p:cNvPr id="10" name="Text Placeholder 9"/>
          <p:cNvSpPr>
            <a:spLocks noGrp="1"/>
          </p:cNvSpPr>
          <p:nvPr>
            <p:ph type="body" sz="quarter" idx="10"/>
          </p:nvPr>
        </p:nvSpPr>
        <p:spPr>
          <a:xfrm>
            <a:off x="1889125" y="3615771"/>
            <a:ext cx="8872538" cy="1274538"/>
          </a:xfrm>
        </p:spPr>
        <p:txBody>
          <a:bodyPr/>
          <a:lstStyle/>
          <a:p>
            <a:r>
              <a:rPr lang="en-US" dirty="0" smtClean="0"/>
              <a:t>demo</a:t>
            </a:r>
            <a:endParaRPr lang="en-US" dirty="0"/>
          </a:p>
        </p:txBody>
      </p:sp>
      <p:sp>
        <p:nvSpPr>
          <p:cNvPr id="5" name="Freeform 118"/>
          <p:cNvSpPr>
            <a:spLocks noEditPoints="1"/>
          </p:cNvSpPr>
          <p:nvPr/>
        </p:nvSpPr>
        <p:spPr bwMode="black">
          <a:xfrm>
            <a:off x="7432761" y="2197383"/>
            <a:ext cx="2891110" cy="1999864"/>
          </a:xfrm>
          <a:custGeom>
            <a:avLst/>
            <a:gdLst>
              <a:gd name="T0" fmla="*/ 40 w 80"/>
              <a:gd name="T1" fmla="*/ 0 h 56"/>
              <a:gd name="T2" fmla="*/ 0 w 80"/>
              <a:gd name="T3" fmla="*/ 28 h 56"/>
              <a:gd name="T4" fmla="*/ 40 w 80"/>
              <a:gd name="T5" fmla="*/ 56 h 56"/>
              <a:gd name="T6" fmla="*/ 80 w 80"/>
              <a:gd name="T7" fmla="*/ 28 h 56"/>
              <a:gd name="T8" fmla="*/ 40 w 80"/>
              <a:gd name="T9" fmla="*/ 0 h 56"/>
              <a:gd name="T10" fmla="*/ 40 w 80"/>
              <a:gd name="T11" fmla="*/ 48 h 56"/>
              <a:gd name="T12" fmla="*/ 20 w 80"/>
              <a:gd name="T13" fmla="*/ 28 h 56"/>
              <a:gd name="T14" fmla="*/ 40 w 80"/>
              <a:gd name="T15" fmla="*/ 8 h 56"/>
              <a:gd name="T16" fmla="*/ 60 w 80"/>
              <a:gd name="T17" fmla="*/ 28 h 56"/>
              <a:gd name="T18" fmla="*/ 40 w 80"/>
              <a:gd name="T19" fmla="*/ 48 h 56"/>
              <a:gd name="T20" fmla="*/ 52 w 80"/>
              <a:gd name="T21" fmla="*/ 28 h 56"/>
              <a:gd name="T22" fmla="*/ 40 w 80"/>
              <a:gd name="T23" fmla="*/ 40 h 56"/>
              <a:gd name="T24" fmla="*/ 28 w 80"/>
              <a:gd name="T25" fmla="*/ 28 h 56"/>
              <a:gd name="T26" fmla="*/ 40 w 80"/>
              <a:gd name="T27" fmla="*/ 16 h 56"/>
              <a:gd name="T28" fmla="*/ 52 w 80"/>
              <a:gd name="T2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6">
                <a:moveTo>
                  <a:pt x="40" y="0"/>
                </a:moveTo>
                <a:cubicBezTo>
                  <a:pt x="15" y="0"/>
                  <a:pt x="0" y="28"/>
                  <a:pt x="0" y="28"/>
                </a:cubicBezTo>
                <a:cubicBezTo>
                  <a:pt x="0" y="28"/>
                  <a:pt x="15" y="56"/>
                  <a:pt x="40" y="56"/>
                </a:cubicBezTo>
                <a:cubicBezTo>
                  <a:pt x="65" y="56"/>
                  <a:pt x="80" y="28"/>
                  <a:pt x="80" y="28"/>
                </a:cubicBezTo>
                <a:cubicBezTo>
                  <a:pt x="80" y="28"/>
                  <a:pt x="65" y="0"/>
                  <a:pt x="40" y="0"/>
                </a:cubicBezTo>
                <a:close/>
                <a:moveTo>
                  <a:pt x="40" y="48"/>
                </a:moveTo>
                <a:cubicBezTo>
                  <a:pt x="29" y="48"/>
                  <a:pt x="20" y="39"/>
                  <a:pt x="20" y="28"/>
                </a:cubicBezTo>
                <a:cubicBezTo>
                  <a:pt x="20" y="17"/>
                  <a:pt x="29" y="8"/>
                  <a:pt x="40" y="8"/>
                </a:cubicBezTo>
                <a:cubicBezTo>
                  <a:pt x="51" y="8"/>
                  <a:pt x="60" y="17"/>
                  <a:pt x="60" y="28"/>
                </a:cubicBezTo>
                <a:cubicBezTo>
                  <a:pt x="60" y="39"/>
                  <a:pt x="51" y="48"/>
                  <a:pt x="40" y="48"/>
                </a:cubicBezTo>
                <a:close/>
                <a:moveTo>
                  <a:pt x="52" y="28"/>
                </a:moveTo>
                <a:cubicBezTo>
                  <a:pt x="52" y="35"/>
                  <a:pt x="46" y="40"/>
                  <a:pt x="40" y="40"/>
                </a:cubicBezTo>
                <a:cubicBezTo>
                  <a:pt x="33" y="40"/>
                  <a:pt x="28" y="35"/>
                  <a:pt x="28" y="28"/>
                </a:cubicBezTo>
                <a:cubicBezTo>
                  <a:pt x="28" y="22"/>
                  <a:pt x="33" y="16"/>
                  <a:pt x="40" y="16"/>
                </a:cubicBezTo>
                <a:cubicBezTo>
                  <a:pt x="46" y="16"/>
                  <a:pt x="52" y="22"/>
                  <a:pt x="52"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181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Types of Blobs Under the Hood</a:t>
            </a:r>
            <a:endParaRPr lang="en-US" dirty="0"/>
          </a:p>
        </p:txBody>
      </p:sp>
      <p:sp>
        <p:nvSpPr>
          <p:cNvPr id="7" name="Rectangle 6"/>
          <p:cNvSpPr/>
          <p:nvPr/>
        </p:nvSpPr>
        <p:spPr bwMode="auto">
          <a:xfrm>
            <a:off x="1777641" y="1746611"/>
            <a:ext cx="4220035" cy="413392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Block Blob</a:t>
            </a:r>
            <a:endParaRPr lang="en-US" sz="3200" dirty="0" smtClean="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Targeted at streaming </a:t>
            </a:r>
            <a:r>
              <a:rPr lang="en-US" sz="1800" dirty="0" smtClean="0">
                <a:gradFill>
                  <a:gsLst>
                    <a:gs pos="0">
                      <a:srgbClr val="FFFFFF"/>
                    </a:gs>
                    <a:gs pos="100000">
                      <a:srgbClr val="FFFFFF"/>
                    </a:gs>
                  </a:gsLst>
                  <a:lin ang="5400000" scaled="0"/>
                </a:gradFill>
                <a:latin typeface="+mj-lt"/>
              </a:rPr>
              <a:t>workloads</a:t>
            </a:r>
            <a:endParaRPr lang="en-US" sz="1800" dirty="0">
              <a:gradFill>
                <a:gsLst>
                  <a:gs pos="0">
                    <a:srgbClr val="FFFFFF"/>
                  </a:gs>
                  <a:gs pos="100000">
                    <a:srgbClr val="FFFFFF"/>
                  </a:gs>
                </a:gsLst>
                <a:lin ang="5400000" scaled="0"/>
              </a:gradFill>
              <a:latin typeface="+mj-lt"/>
            </a:endParaRPr>
          </a:p>
          <a:p>
            <a:pPr defTabSz="914099" fontAlgn="base">
              <a:spcBef>
                <a:spcPct val="0"/>
              </a:spcBef>
              <a:spcAft>
                <a:spcPts val="600"/>
              </a:spcAft>
            </a:pPr>
            <a:r>
              <a:rPr lang="en-US" sz="1800" dirty="0">
                <a:gradFill>
                  <a:gsLst>
                    <a:gs pos="0">
                      <a:srgbClr val="FFFFFF"/>
                    </a:gs>
                    <a:gs pos="100000">
                      <a:srgbClr val="FFFFFF"/>
                    </a:gs>
                  </a:gsLst>
                  <a:lin ang="5400000" scaled="0"/>
                </a:gradFill>
                <a:latin typeface="+mj-lt"/>
              </a:rPr>
              <a:t>Each blob consists of </a:t>
            </a:r>
            <a:r>
              <a:rPr lang="en-US" sz="1800" dirty="0" smtClean="0">
                <a:gradFill>
                  <a:gsLst>
                    <a:gs pos="0">
                      <a:srgbClr val="FFFFFF"/>
                    </a:gs>
                    <a:gs pos="100000">
                      <a:srgbClr val="FFFFFF"/>
                    </a:gs>
                  </a:gsLst>
                  <a:lin ang="5400000" scaled="0"/>
                </a:gradFill>
                <a:latin typeface="+mj-lt"/>
              </a:rPr>
              <a:t/>
            </a:r>
            <a:br>
              <a:rPr lang="en-US" sz="1800" dirty="0" smtClean="0">
                <a:gradFill>
                  <a:gsLst>
                    <a:gs pos="0">
                      <a:srgbClr val="FFFFFF"/>
                    </a:gs>
                    <a:gs pos="100000">
                      <a:srgbClr val="FFFFFF"/>
                    </a:gs>
                  </a:gsLst>
                  <a:lin ang="5400000" scaled="0"/>
                </a:gradFill>
                <a:latin typeface="+mj-lt"/>
              </a:rPr>
            </a:br>
            <a:r>
              <a:rPr lang="en-US" sz="1800" dirty="0" smtClean="0">
                <a:gradFill>
                  <a:gsLst>
                    <a:gs pos="0">
                      <a:srgbClr val="FFFFFF"/>
                    </a:gs>
                    <a:gs pos="100000">
                      <a:srgbClr val="FFFFFF"/>
                    </a:gs>
                  </a:gsLst>
                  <a:lin ang="5400000" scaled="0"/>
                </a:gradFill>
                <a:latin typeface="+mj-lt"/>
              </a:rPr>
              <a:t>a </a:t>
            </a:r>
            <a:r>
              <a:rPr lang="en-US" sz="1800" dirty="0">
                <a:gradFill>
                  <a:gsLst>
                    <a:gs pos="0">
                      <a:srgbClr val="FFFFFF"/>
                    </a:gs>
                    <a:gs pos="100000">
                      <a:srgbClr val="FFFFFF"/>
                    </a:gs>
                  </a:gsLst>
                  <a:lin ang="5400000" scaled="0"/>
                </a:gradFill>
                <a:latin typeface="+mj-lt"/>
              </a:rPr>
              <a:t>sequence of blocks</a:t>
            </a:r>
            <a:endParaRPr lang="en-US" sz="1600" dirty="0">
              <a:gradFill>
                <a:gsLst>
                  <a:gs pos="0">
                    <a:srgbClr val="FFFFFF"/>
                  </a:gs>
                  <a:gs pos="100000">
                    <a:srgbClr val="FFFFFF"/>
                  </a:gs>
                </a:gsLst>
                <a:lin ang="5400000" scaled="0"/>
              </a:gradFill>
              <a:latin typeface="+mj-lt"/>
            </a:endParaRPr>
          </a:p>
          <a:p>
            <a:pPr defTabSz="914099" fontAlgn="base">
              <a:spcBef>
                <a:spcPct val="0"/>
              </a:spcBef>
              <a:spcAft>
                <a:spcPts val="1800"/>
              </a:spcAft>
            </a:pPr>
            <a:r>
              <a:rPr lang="en-US" sz="1400" dirty="0">
                <a:gradFill>
                  <a:gsLst>
                    <a:gs pos="0">
                      <a:srgbClr val="FFFFFF"/>
                    </a:gs>
                    <a:gs pos="100000">
                      <a:srgbClr val="FFFFFF"/>
                    </a:gs>
                  </a:gsLst>
                  <a:lin ang="5400000" scaled="0"/>
                </a:gradFill>
                <a:latin typeface="+mj-lt"/>
              </a:rPr>
              <a:t>Each block is identified by a Block ID</a:t>
            </a: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Size limit 200GB per blob</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Optimistic Concurrency via </a:t>
            </a:r>
            <a:r>
              <a:rPr lang="en-US" sz="1800" dirty="0" err="1">
                <a:gradFill>
                  <a:gsLst>
                    <a:gs pos="0">
                      <a:srgbClr val="FFFFFF"/>
                    </a:gs>
                    <a:gs pos="100000">
                      <a:srgbClr val="FFFFFF"/>
                    </a:gs>
                  </a:gsLst>
                  <a:lin ang="5400000" scaled="0"/>
                </a:gradFill>
                <a:latin typeface="+mj-lt"/>
              </a:rPr>
              <a:t>Etags</a:t>
            </a:r>
            <a:endParaRPr lang="en-US" sz="1800" dirty="0">
              <a:gradFill>
                <a:gsLst>
                  <a:gs pos="0">
                    <a:srgbClr val="FFFFFF"/>
                  </a:gs>
                  <a:gs pos="100000">
                    <a:srgbClr val="FFFFFF"/>
                  </a:gs>
                </a:gsLst>
                <a:lin ang="5400000" scaled="0"/>
              </a:gradFill>
              <a:latin typeface="+mj-lt"/>
            </a:endParaRPr>
          </a:p>
        </p:txBody>
      </p:sp>
      <p:sp>
        <p:nvSpPr>
          <p:cNvPr id="8" name="Rectangle 7"/>
          <p:cNvSpPr/>
          <p:nvPr/>
        </p:nvSpPr>
        <p:spPr bwMode="auto">
          <a:xfrm>
            <a:off x="6192325" y="1746610"/>
            <a:ext cx="4220035" cy="413392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Page Blob</a:t>
            </a: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Targeted at random read/write workloads</a:t>
            </a:r>
          </a:p>
          <a:p>
            <a:pPr defTabSz="914099" fontAlgn="base">
              <a:spcBef>
                <a:spcPct val="0"/>
              </a:spcBef>
              <a:spcAft>
                <a:spcPts val="600"/>
              </a:spcAft>
            </a:pPr>
            <a:r>
              <a:rPr lang="en-US" sz="1800" dirty="0">
                <a:gradFill>
                  <a:gsLst>
                    <a:gs pos="0">
                      <a:srgbClr val="FFFFFF"/>
                    </a:gs>
                    <a:gs pos="100000">
                      <a:srgbClr val="FFFFFF"/>
                    </a:gs>
                  </a:gsLst>
                  <a:lin ang="5400000" scaled="0"/>
                </a:gradFill>
                <a:latin typeface="+mj-lt"/>
              </a:rPr>
              <a:t>Each blob consists of an array of pages </a:t>
            </a:r>
          </a:p>
          <a:p>
            <a:pPr defTabSz="914099" fontAlgn="base">
              <a:spcBef>
                <a:spcPct val="0"/>
              </a:spcBef>
              <a:spcAft>
                <a:spcPts val="1800"/>
              </a:spcAft>
            </a:pPr>
            <a:r>
              <a:rPr lang="en-US" sz="1400" dirty="0">
                <a:gradFill>
                  <a:gsLst>
                    <a:gs pos="0">
                      <a:srgbClr val="FFFFFF"/>
                    </a:gs>
                    <a:gs pos="100000">
                      <a:srgbClr val="FFFFFF"/>
                    </a:gs>
                  </a:gsLst>
                  <a:lin ang="5400000" scaled="0"/>
                </a:gradFill>
                <a:latin typeface="+mj-lt"/>
              </a:rPr>
              <a:t>Each page is identified by its offset from the start of the blob</a:t>
            </a: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Size limit 1TB per blob</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Optimistic or Pessimistic (locking) concurrency via leases</a:t>
            </a:r>
          </a:p>
        </p:txBody>
      </p:sp>
    </p:spTree>
    <p:extLst>
      <p:ext uri="{BB962C8B-B14F-4D97-AF65-F5344CB8AC3E}">
        <p14:creationId xmlns:p14="http://schemas.microsoft.com/office/powerpoint/2010/main" val="374715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6"/>
          <p:cNvSpPr>
            <a:spLocks/>
          </p:cNvSpPr>
          <p:nvPr/>
        </p:nvSpPr>
        <p:spPr bwMode="auto">
          <a:xfrm>
            <a:off x="6615147" y="4795221"/>
            <a:ext cx="2414553" cy="161834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35" name="Rectangle 34"/>
          <p:cNvSpPr/>
          <p:nvPr/>
        </p:nvSpPr>
        <p:spPr>
          <a:xfrm>
            <a:off x="6400800"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smtClean="0">
                <a:solidFill>
                  <a:srgbClr val="FFFFFF">
                    <a:alpha val="99000"/>
                  </a:srgbClr>
                </a:solidFill>
              </a:rPr>
              <a:t>TheBlob.wmv</a:t>
            </a:r>
            <a:endParaRPr lang="en-US" sz="1400" dirty="0">
              <a:solidFill>
                <a:srgbClr val="FFFFFF">
                  <a:alpha val="99000"/>
                </a:srgbClr>
              </a:solidFill>
            </a:endParaRPr>
          </a:p>
        </p:txBody>
      </p:sp>
      <p:sp>
        <p:nvSpPr>
          <p:cNvPr id="2" name="Title 1"/>
          <p:cNvSpPr>
            <a:spLocks noGrp="1"/>
          </p:cNvSpPr>
          <p:nvPr>
            <p:ph type="title"/>
          </p:nvPr>
        </p:nvSpPr>
        <p:spPr/>
        <p:txBody>
          <a:bodyPr/>
          <a:lstStyle/>
          <a:p>
            <a:r>
              <a:rPr lang="en-US" smtClean="0"/>
              <a:t>Uploading a Block Blob</a:t>
            </a:r>
            <a:endParaRPr lang="en-US" dirty="0"/>
          </a:p>
        </p:txBody>
      </p:sp>
      <p:sp>
        <p:nvSpPr>
          <p:cNvPr id="4" name="Content Placeholder 3"/>
          <p:cNvSpPr>
            <a:spLocks noGrp="1"/>
          </p:cNvSpPr>
          <p:nvPr>
            <p:ph type="body" sz="quarter" idx="10"/>
          </p:nvPr>
        </p:nvSpPr>
        <p:spPr/>
        <p:txBody>
          <a:bodyPr/>
          <a:lstStyle/>
          <a:p>
            <a:r>
              <a:rPr lang="en-US" dirty="0" smtClean="0"/>
              <a:t>Uploading a large blob</a:t>
            </a:r>
            <a:endParaRPr lang="en-US" dirty="0"/>
          </a:p>
        </p:txBody>
      </p:sp>
      <p:sp>
        <p:nvSpPr>
          <p:cNvPr id="45" name="Rectangle 44"/>
          <p:cNvSpPr/>
          <p:nvPr/>
        </p:nvSpPr>
        <p:spPr>
          <a:xfrm>
            <a:off x="2185888"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smtClean="0">
                <a:solidFill>
                  <a:srgbClr val="FFFFFF">
                    <a:alpha val="99000"/>
                  </a:srgbClr>
                </a:solidFill>
              </a:rPr>
              <a:t>10 GB Movie</a:t>
            </a:r>
            <a:endParaRPr lang="en-US" dirty="0">
              <a:solidFill>
                <a:srgbClr val="FFFFFF">
                  <a:alpha val="99000"/>
                </a:srgbClr>
              </a:solidFill>
            </a:endParaRPr>
          </a:p>
        </p:txBody>
      </p:sp>
      <p:sp>
        <p:nvSpPr>
          <p:cNvPr id="63" name="Rectangle 62"/>
          <p:cNvSpPr/>
          <p:nvPr/>
        </p:nvSpPr>
        <p:spPr>
          <a:xfrm>
            <a:off x="1821796"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7021" y="3249349"/>
            <a:ext cx="4095869" cy="1094051"/>
            <a:chOff x="830818" y="2928678"/>
            <a:chExt cx="4095869" cy="1094051"/>
          </a:xfrm>
        </p:grpSpPr>
        <p:sp>
          <p:nvSpPr>
            <p:cNvPr id="65" name="TextBox 64"/>
            <p:cNvSpPr txBox="1"/>
            <p:nvPr/>
          </p:nvSpPr>
          <p:spPr>
            <a:xfrm>
              <a:off x="830818" y="2928678"/>
              <a:ext cx="430887" cy="1042914"/>
            </a:xfrm>
            <a:prstGeom prst="rect">
              <a:avLst/>
            </a:prstGeom>
            <a:noFill/>
          </p:spPr>
          <p:txBody>
            <a:bodyPr vert="vert270" wrap="none" rtlCol="0">
              <a:spAutoFit/>
            </a:bodyPr>
            <a:lstStyle/>
            <a:p>
              <a:r>
                <a:rPr lang="en-US" sz="1600" b="1" dirty="0">
                  <a:solidFill>
                    <a:srgbClr val="595959">
                      <a:alpha val="99000"/>
                    </a:srgbClr>
                  </a:solidFill>
                </a:rPr>
                <a:t>Block Id 1</a:t>
              </a:r>
            </a:p>
          </p:txBody>
        </p:sp>
        <p:sp>
          <p:nvSpPr>
            <p:cNvPr id="66" name="TextBox 65"/>
            <p:cNvSpPr txBox="1"/>
            <p:nvPr/>
          </p:nvSpPr>
          <p:spPr>
            <a:xfrm>
              <a:off x="1126093" y="2928678"/>
              <a:ext cx="430887" cy="1042914"/>
            </a:xfrm>
            <a:prstGeom prst="rect">
              <a:avLst/>
            </a:prstGeom>
            <a:noFill/>
          </p:spPr>
          <p:txBody>
            <a:bodyPr vert="vert270" wrap="none" rtlCol="0">
              <a:spAutoFit/>
            </a:bodyPr>
            <a:lstStyle/>
            <a:p>
              <a:r>
                <a:rPr lang="en-US" sz="1600" b="1" dirty="0">
                  <a:solidFill>
                    <a:srgbClr val="595959">
                      <a:alpha val="99000"/>
                    </a:srgbClr>
                  </a:solidFill>
                </a:rPr>
                <a:t>Block Id 2</a:t>
              </a:r>
            </a:p>
          </p:txBody>
        </p:sp>
        <p:sp>
          <p:nvSpPr>
            <p:cNvPr id="67" name="TextBox 66"/>
            <p:cNvSpPr txBox="1"/>
            <p:nvPr/>
          </p:nvSpPr>
          <p:spPr>
            <a:xfrm>
              <a:off x="1459468" y="2928678"/>
              <a:ext cx="430887" cy="1042914"/>
            </a:xfrm>
            <a:prstGeom prst="rect">
              <a:avLst/>
            </a:prstGeom>
            <a:noFill/>
          </p:spPr>
          <p:txBody>
            <a:bodyPr vert="vert270" wrap="none" rtlCol="0">
              <a:spAutoFit/>
            </a:bodyPr>
            <a:lstStyle/>
            <a:p>
              <a:r>
                <a:rPr lang="en-US" sz="1600" b="1" dirty="0">
                  <a:solidFill>
                    <a:srgbClr val="595959">
                      <a:alpha val="99000"/>
                    </a:srgbClr>
                  </a:solidFill>
                </a:rPr>
                <a:t>Block Id 3</a:t>
              </a:r>
            </a:p>
          </p:txBody>
        </p:sp>
        <p:sp>
          <p:nvSpPr>
            <p:cNvPr id="68" name="TextBox 67"/>
            <p:cNvSpPr txBox="1"/>
            <p:nvPr/>
          </p:nvSpPr>
          <p:spPr>
            <a:xfrm>
              <a:off x="4495800" y="2936534"/>
              <a:ext cx="430887" cy="1086195"/>
            </a:xfrm>
            <a:prstGeom prst="rect">
              <a:avLst/>
            </a:prstGeom>
            <a:noFill/>
          </p:spPr>
          <p:txBody>
            <a:bodyPr vert="vert270" wrap="none" rtlCol="0">
              <a:spAutoFit/>
            </a:bodyPr>
            <a:lstStyle/>
            <a:p>
              <a:r>
                <a:rPr lang="en-US" sz="1600" b="1" dirty="0">
                  <a:solidFill>
                    <a:srgbClr val="595959">
                      <a:alpha val="99000"/>
                    </a:srgbClr>
                  </a:solidFill>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2162"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500" dirty="0">
                <a:solidFill>
                  <a:srgbClr val="595959">
                    <a:alpha val="99000"/>
                  </a:srgbClr>
                </a:solidFill>
              </a:rPr>
              <a:t>blobName = “TheBlob.wmv”;</a:t>
            </a:r>
          </a:p>
          <a:p>
            <a:pPr defTabSz="914061" fontAlgn="base">
              <a:spcBef>
                <a:spcPct val="0"/>
              </a:spcBef>
              <a:spcAft>
                <a:spcPct val="0"/>
              </a:spcAft>
            </a:pPr>
            <a:r>
              <a:rPr lang="en-US" sz="1500" dirty="0">
                <a:solidFill>
                  <a:srgbClr val="595959">
                    <a:alpha val="99000"/>
                  </a:srgbClr>
                </a:solidFill>
              </a:rPr>
              <a:t>PutBlock(blobName, blockId1, block1Bits);</a:t>
            </a:r>
          </a:p>
          <a:p>
            <a:pPr defTabSz="914061" fontAlgn="base">
              <a:spcBef>
                <a:spcPct val="0"/>
              </a:spcBef>
              <a:spcAft>
                <a:spcPct val="0"/>
              </a:spcAft>
            </a:pPr>
            <a:r>
              <a:rPr lang="en-US" sz="1500" dirty="0">
                <a:solidFill>
                  <a:srgbClr val="595959">
                    <a:alpha val="99000"/>
                  </a:srgbClr>
                </a:solidFill>
              </a:rPr>
              <a:t>PutBlock(blobName, blockId2, block2Bits);</a:t>
            </a:r>
          </a:p>
          <a:p>
            <a:pPr defTabSz="914061" fontAlgn="base">
              <a:spcBef>
                <a:spcPct val="0"/>
              </a:spcBef>
              <a:spcAft>
                <a:spcPct val="0"/>
              </a:spcAft>
            </a:pPr>
            <a:r>
              <a:rPr lang="en-US" sz="1500" dirty="0">
                <a:solidFill>
                  <a:srgbClr val="595959">
                    <a:alpha val="99000"/>
                  </a:srgbClr>
                </a:solidFill>
              </a:rPr>
              <a:t>…………</a:t>
            </a:r>
          </a:p>
          <a:p>
            <a:pPr defTabSz="914061" fontAlgn="base">
              <a:spcBef>
                <a:spcPct val="0"/>
              </a:spcBef>
              <a:spcAft>
                <a:spcPct val="0"/>
              </a:spcAft>
            </a:pPr>
            <a:r>
              <a:rPr lang="en-US" sz="1500" dirty="0">
                <a:solidFill>
                  <a:srgbClr val="595959">
                    <a:alpha val="99000"/>
                  </a:srgbClr>
                </a:solidFill>
              </a:rPr>
              <a:t>PutBlock(blobName, blockIdN, blockNBits);</a:t>
            </a:r>
          </a:p>
          <a:p>
            <a:pPr defTabSz="914061" fontAlgn="base">
              <a:spcBef>
                <a:spcPct val="0"/>
              </a:spcBef>
              <a:spcAft>
                <a:spcPct val="0"/>
              </a:spcAft>
            </a:pPr>
            <a:r>
              <a:rPr lang="en-US" sz="1500" b="1" dirty="0">
                <a:solidFill>
                  <a:srgbClr val="595959">
                    <a:alpha val="99000"/>
                  </a:srgbClr>
                </a:solidFill>
              </a:rPr>
              <a:t>PutBlockList(blobName,</a:t>
            </a:r>
          </a:p>
          <a:p>
            <a:pPr defTabSz="914061" fontAlgn="base">
              <a:spcBef>
                <a:spcPct val="0"/>
              </a:spcBef>
              <a:spcAft>
                <a:spcPct val="0"/>
              </a:spcAft>
            </a:pPr>
            <a:r>
              <a:rPr lang="en-US" sz="1500" b="1" dirty="0">
                <a:solidFill>
                  <a:srgbClr val="595959">
                    <a:alpha val="99000"/>
                  </a:srgbClr>
                </a:solidFill>
              </a:rPr>
              <a:t>	       blockId1,…,blockIdN);</a:t>
            </a:r>
          </a:p>
        </p:txBody>
      </p:sp>
      <p:sp>
        <p:nvSpPr>
          <p:cNvPr id="71" name="Rectangle 70"/>
          <p:cNvSpPr/>
          <p:nvPr/>
        </p:nvSpPr>
        <p:spPr>
          <a:xfrm>
            <a:off x="2174221"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3213"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7021"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5842"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800" dirty="0" smtClean="0">
                <a:solidFill>
                  <a:srgbClr val="FFFFFF">
                    <a:alpha val="99000"/>
                  </a:srgbClr>
                </a:solidFill>
              </a:rPr>
              <a:t>TheBlob.wmv</a:t>
            </a:r>
            <a:endParaRPr lang="en-US" sz="1800" dirty="0">
              <a:solidFill>
                <a:srgbClr val="FFFFFF">
                  <a:alpha val="99000"/>
                </a:srgbClr>
              </a:solidFill>
            </a:endParaRPr>
          </a:p>
        </p:txBody>
      </p:sp>
      <p:sp>
        <p:nvSpPr>
          <p:cNvPr id="77" name="Oval 76"/>
          <p:cNvSpPr/>
          <p:nvPr/>
        </p:nvSpPr>
        <p:spPr bwMode="auto">
          <a:xfrm>
            <a:off x="5795941" y="3657225"/>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78" name="Text Placeholder 2"/>
          <p:cNvSpPr txBox="1">
            <a:spLocks/>
          </p:cNvSpPr>
          <p:nvPr/>
        </p:nvSpPr>
        <p:spPr>
          <a:xfrm>
            <a:off x="495564" y="4353197"/>
            <a:ext cx="4052526" cy="1698927"/>
          </a:xfrm>
          <a:prstGeom prst="rect">
            <a:avLst/>
          </a:prstGeom>
        </p:spPr>
        <p:txBody>
          <a:bodyPr vert="horz" wrap="square" lIns="0" tIns="0" rIns="0" bIns="0" rtlCol="0">
            <a:spAutoFit/>
          </a:bodyPr>
          <a:lstStyle/>
          <a:p>
            <a:pPr defTabSz="914325">
              <a:lnSpc>
                <a:spcPct val="90000"/>
              </a:lnSpc>
              <a:spcBef>
                <a:spcPct val="20000"/>
              </a:spcBef>
              <a:defRPr/>
            </a:pPr>
            <a:r>
              <a:rPr lang="en-US" sz="4000" spc="-100" dirty="0">
                <a:gradFill>
                  <a:gsLst>
                    <a:gs pos="0">
                      <a:srgbClr val="595959"/>
                    </a:gs>
                    <a:gs pos="86000">
                      <a:srgbClr val="595959"/>
                    </a:gs>
                  </a:gsLst>
                  <a:lin ang="5400000" scaled="0"/>
                </a:gradFill>
                <a:latin typeface="Segoe UI Light" pitchFamily="34" charset="0"/>
              </a:rPr>
              <a:t>Benefit</a:t>
            </a:r>
          </a:p>
          <a:p>
            <a:pPr defTabSz="914325">
              <a:lnSpc>
                <a:spcPct val="90000"/>
              </a:lnSpc>
              <a:spcBef>
                <a:spcPct val="20000"/>
              </a:spcBef>
              <a:defRPr/>
            </a:pPr>
            <a:r>
              <a:rPr lang="en-US" spc="-51" dirty="0" smtClean="0">
                <a:gradFill>
                  <a:gsLst>
                    <a:gs pos="0">
                      <a:srgbClr val="595959"/>
                    </a:gs>
                    <a:gs pos="86000">
                      <a:srgbClr val="595959"/>
                    </a:gs>
                  </a:gsLst>
                  <a:lin ang="5400000" scaled="0"/>
                </a:gradFill>
              </a:rPr>
              <a:t>Efficient </a:t>
            </a:r>
            <a:r>
              <a:rPr lang="en-US" spc="-51" dirty="0">
                <a:gradFill>
                  <a:gsLst>
                    <a:gs pos="0">
                      <a:srgbClr val="595959"/>
                    </a:gs>
                    <a:gs pos="86000">
                      <a:srgbClr val="595959"/>
                    </a:gs>
                  </a:gsLst>
                  <a:lin ang="5400000" scaled="0"/>
                </a:gradFill>
              </a:rPr>
              <a:t>continuation and </a:t>
            </a:r>
            <a:r>
              <a:rPr lang="en-US" spc="-51" dirty="0" smtClean="0">
                <a:gradFill>
                  <a:gsLst>
                    <a:gs pos="0">
                      <a:srgbClr val="595959"/>
                    </a:gs>
                    <a:gs pos="86000">
                      <a:srgbClr val="595959"/>
                    </a:gs>
                  </a:gsLst>
                  <a:lin ang="5400000" scaled="0"/>
                </a:gradFill>
              </a:rPr>
              <a:t>retry</a:t>
            </a:r>
          </a:p>
          <a:p>
            <a:pPr defTabSz="914325">
              <a:lnSpc>
                <a:spcPct val="90000"/>
              </a:lnSpc>
              <a:spcBef>
                <a:spcPct val="20000"/>
              </a:spcBef>
              <a:defRPr/>
            </a:pPr>
            <a:r>
              <a:rPr lang="en-US" spc="-51" dirty="0" smtClean="0">
                <a:gradFill>
                  <a:gsLst>
                    <a:gs pos="0">
                      <a:srgbClr val="595959"/>
                    </a:gs>
                    <a:gs pos="86000">
                      <a:srgbClr val="595959"/>
                    </a:gs>
                  </a:gsLst>
                  <a:lin ang="5400000" scaled="0"/>
                </a:gradFill>
              </a:rPr>
              <a:t>Parallel </a:t>
            </a:r>
            <a:r>
              <a:rPr lang="en-US" spc="-51" dirty="0">
                <a:gradFill>
                  <a:gsLst>
                    <a:gs pos="0">
                      <a:srgbClr val="595959"/>
                    </a:gs>
                    <a:gs pos="86000">
                      <a:srgbClr val="595959"/>
                    </a:gs>
                  </a:gsLst>
                  <a:lin ang="5400000" scaled="0"/>
                </a:gradFill>
              </a:rPr>
              <a:t>and out of order upload of blocks</a:t>
            </a:r>
          </a:p>
        </p:txBody>
      </p:sp>
      <p:sp>
        <p:nvSpPr>
          <p:cNvPr id="37" name="Content Placeholder 3"/>
          <p:cNvSpPr txBox="1">
            <a:spLocks/>
          </p:cNvSpPr>
          <p:nvPr/>
        </p:nvSpPr>
        <p:spPr>
          <a:xfrm>
            <a:off x="6396049" y="1600200"/>
            <a:ext cx="2746364"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solidFill>
                  <a:schemeClr val="accent2">
                    <a:alpha val="99000"/>
                  </a:schemeClr>
                </a:solidFill>
                <a:latin typeface="Segoe UI" pitchFamily="34" charset="0"/>
                <a:ea typeface="Segoe UI" pitchFamily="34" charset="0"/>
                <a:cs typeface="Segoe UI" pitchFamily="34" charset="0"/>
              </a:rPr>
              <a:t>THE BLOB</a:t>
            </a:r>
            <a:endParaRPr lang="en-US" dirty="0">
              <a:solidFill>
                <a:schemeClr val="accent2">
                  <a:alpha val="99000"/>
                </a:schemeClr>
              </a:solidFill>
              <a:latin typeface="Segoe UI" pitchFamily="34" charset="0"/>
              <a:ea typeface="Segoe UI" pitchFamily="34" charset="0"/>
              <a:cs typeface="Segoe UI" pitchFamily="34" charset="0"/>
            </a:endParaRPr>
          </a:p>
        </p:txBody>
      </p:sp>
      <p:sp>
        <p:nvSpPr>
          <p:cNvPr id="5" name="Rectangle 4"/>
          <p:cNvSpPr/>
          <p:nvPr/>
        </p:nvSpPr>
        <p:spPr>
          <a:xfrm>
            <a:off x="9048674" y="5565557"/>
            <a:ext cx="1765420" cy="646331"/>
          </a:xfrm>
          <a:prstGeom prst="rect">
            <a:avLst/>
          </a:prstGeom>
        </p:spPr>
        <p:txBody>
          <a:bodyPr wrap="none">
            <a:spAutoFit/>
          </a:bodyPr>
          <a:lstStyle/>
          <a:p>
            <a:r>
              <a:rPr lang="en-US" sz="1800" dirty="0">
                <a:solidFill>
                  <a:srgbClr val="595959">
                    <a:alpha val="99000"/>
                  </a:srgbClr>
                </a:solidFill>
              </a:rPr>
              <a:t>Windows </a:t>
            </a:r>
            <a:r>
              <a:rPr lang="en-US" sz="1800" dirty="0" smtClean="0">
                <a:solidFill>
                  <a:srgbClr val="595959">
                    <a:alpha val="99000"/>
                  </a:srgbClr>
                </a:solidFill>
              </a:rPr>
              <a:t>Azure</a:t>
            </a:r>
            <a:br>
              <a:rPr lang="en-US" sz="1800" dirty="0" smtClean="0">
                <a:solidFill>
                  <a:srgbClr val="595959">
                    <a:alpha val="99000"/>
                  </a:srgbClr>
                </a:solidFill>
              </a:rPr>
            </a:br>
            <a:r>
              <a:rPr lang="en-US" sz="1800" dirty="0" smtClean="0">
                <a:solidFill>
                  <a:srgbClr val="595959">
                    <a:alpha val="99000"/>
                  </a:srgbClr>
                </a:solidFill>
              </a:rPr>
              <a:t>Storage</a:t>
            </a:r>
            <a:endParaRPr lang="en-US" sz="2000" dirty="0"/>
          </a:p>
        </p:txBody>
      </p:sp>
      <p:grpSp>
        <p:nvGrpSpPr>
          <p:cNvPr id="3" name="Group 2"/>
          <p:cNvGrpSpPr/>
          <p:nvPr/>
        </p:nvGrpSpPr>
        <p:grpSpPr>
          <a:xfrm>
            <a:off x="1881089"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grpSp>
    </p:spTree>
    <p:extLst>
      <p:ext uri="{BB962C8B-B14F-4D97-AF65-F5344CB8AC3E}">
        <p14:creationId xmlns:p14="http://schemas.microsoft.com/office/powerpoint/2010/main" val="3541237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xEl>
                                              <p:pRg st="0" end="0"/>
                                            </p:txEl>
                                          </p:spTgt>
                                        </p:tgtEl>
                                        <p:attrNameLst>
                                          <p:attrName>style.visibility</p:attrName>
                                        </p:attrNameLst>
                                      </p:cBhvr>
                                      <p:to>
                                        <p:strVal val="visible"/>
                                      </p:to>
                                    </p:set>
                                    <p:animEffect transition="in" filter="fade">
                                      <p:cBhvr>
                                        <p:cTn id="12" dur="500"/>
                                        <p:tgtEl>
                                          <p:spTgt spid="70">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45"/>
                                        </p:tgtEl>
                                      </p:cBhvr>
                                    </p:animEffect>
                                    <p:set>
                                      <p:cBhvr>
                                        <p:cTn id="21" dur="1" fill="hold">
                                          <p:stCondLst>
                                            <p:cond delay="499"/>
                                          </p:stCondLst>
                                        </p:cTn>
                                        <p:tgtEl>
                                          <p:spTgt spid="45"/>
                                        </p:tgtEl>
                                        <p:attrNameLst>
                                          <p:attrName>style.visibility</p:attrName>
                                        </p:attrNameLst>
                                      </p:cBhvr>
                                      <p:to>
                                        <p:strVal val="hidden"/>
                                      </p:to>
                                    </p:set>
                                  </p:childTnLst>
                                </p:cTn>
                              </p:par>
                            </p:childTnLst>
                          </p:cTn>
                        </p:par>
                        <p:par>
                          <p:cTn id="22" fill="hold">
                            <p:stCondLst>
                              <p:cond delay="500"/>
                            </p:stCondLst>
                            <p:childTnLst>
                              <p:par>
                                <p:cTn id="23" presetID="55"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strVal val="#ppt_w*0.70"/>
                                          </p:val>
                                        </p:tav>
                                        <p:tav tm="100000">
                                          <p:val>
                                            <p:strVal val="#ppt_w"/>
                                          </p:val>
                                        </p:tav>
                                      </p:tavLst>
                                    </p:anim>
                                    <p:anim calcmode="lin" valueType="num">
                                      <p:cBhvr>
                                        <p:cTn id="26" dur="1000" fill="hold"/>
                                        <p:tgtEl>
                                          <p:spTgt spid="3"/>
                                        </p:tgtEl>
                                        <p:attrNameLst>
                                          <p:attrName>ppt_h</p:attrName>
                                        </p:attrNameLst>
                                      </p:cBhvr>
                                      <p:tavLst>
                                        <p:tav tm="0">
                                          <p:val>
                                            <p:strVal val="#ppt_h"/>
                                          </p:val>
                                        </p:tav>
                                        <p:tav tm="100000">
                                          <p:val>
                                            <p:strVal val="#ppt_h"/>
                                          </p:val>
                                        </p:tav>
                                      </p:tavLst>
                                    </p:anim>
                                    <p:animEffect transition="in" filter="fade">
                                      <p:cBhvr>
                                        <p:cTn id="27" dur="1000"/>
                                        <p:tgtEl>
                                          <p:spTgt spid="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0">
                                            <p:txEl>
                                              <p:pRg st="1" end="1"/>
                                            </p:txEl>
                                          </p:spTgt>
                                        </p:tgtEl>
                                        <p:attrNameLst>
                                          <p:attrName>style.visibility</p:attrName>
                                        </p:attrNameLst>
                                      </p:cBhvr>
                                      <p:to>
                                        <p:strVal val="visible"/>
                                      </p:to>
                                    </p:set>
                                    <p:animEffect transition="in" filter="fade">
                                      <p:cBhvr>
                                        <p:cTn id="36" dur="500"/>
                                        <p:tgtEl>
                                          <p:spTgt spid="70">
                                            <p:txEl>
                                              <p:pRg st="1" end="1"/>
                                            </p:txEl>
                                          </p:spTgt>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par>
                          <p:cTn id="40" fill="hold">
                            <p:stCondLst>
                              <p:cond delay="500"/>
                            </p:stCondLst>
                            <p:childTnLst>
                              <p:par>
                                <p:cTn id="41"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42" dur="2000" fill="hold"/>
                                        <p:tgtEl>
                                          <p:spTgt spid="63"/>
                                        </p:tgtEl>
                                        <p:attrNameLst>
                                          <p:attrName>ppt_x</p:attrName>
                                          <p:attrName>ppt_y</p:attrName>
                                        </p:attrNameLst>
                                      </p:cBhvr>
                                      <p:rCtr x="24300" y="20800"/>
                                    </p:animMotion>
                                  </p:childTnLst>
                                </p:cTn>
                              </p:par>
                            </p:childTnLst>
                          </p:cTn>
                        </p:par>
                        <p:par>
                          <p:cTn id="43" fill="hold">
                            <p:stCondLst>
                              <p:cond delay="2500"/>
                            </p:stCondLst>
                            <p:childTnLst>
                              <p:par>
                                <p:cTn id="44" presetID="10" presetClass="exit" presetSubtype="0" fill="hold" nodeType="afterEffect">
                                  <p:stCondLst>
                                    <p:cond delay="0"/>
                                  </p:stCondLst>
                                  <p:childTnLst>
                                    <p:animEffect transition="out" filter="fade">
                                      <p:cBhvr>
                                        <p:cTn id="45" dur="2000"/>
                                        <p:tgtEl>
                                          <p:spTgt spid="63"/>
                                        </p:tgtEl>
                                      </p:cBhvr>
                                    </p:animEffect>
                                    <p:set>
                                      <p:cBhvr>
                                        <p:cTn id="46" dur="1" fill="hold">
                                          <p:stCondLst>
                                            <p:cond delay="1999"/>
                                          </p:stCondLst>
                                        </p:cTn>
                                        <p:tgtEl>
                                          <p:spTgt spid="6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0">
                                            <p:txEl>
                                              <p:pRg st="2" end="2"/>
                                            </p:txEl>
                                          </p:spTgt>
                                        </p:tgtEl>
                                        <p:attrNameLst>
                                          <p:attrName>style.visibility</p:attrName>
                                        </p:attrNameLst>
                                      </p:cBhvr>
                                      <p:to>
                                        <p:strVal val="visible"/>
                                      </p:to>
                                    </p:set>
                                    <p:animEffect transition="in" filter="fade">
                                      <p:cBhvr>
                                        <p:cTn id="51" dur="500"/>
                                        <p:tgtEl>
                                          <p:spTgt spid="70">
                                            <p:txEl>
                                              <p:pRg st="2" end="2"/>
                                            </p:txEl>
                                          </p:spTgt>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par>
                          <p:cTn id="55" fill="hold">
                            <p:stCondLst>
                              <p:cond delay="500"/>
                            </p:stCondLst>
                            <p:childTnLst>
                              <p:par>
                                <p:cTn id="56"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7" dur="2000" fill="hold"/>
                                        <p:tgtEl>
                                          <p:spTgt spid="71"/>
                                        </p:tgtEl>
                                        <p:attrNameLst>
                                          <p:attrName>ppt_x</p:attrName>
                                          <p:attrName>ppt_y</p:attrName>
                                        </p:attrNameLst>
                                      </p:cBhvr>
                                      <p:rCtr x="22700" y="20300"/>
                                    </p:animMotion>
                                  </p:childTnLst>
                                </p:cTn>
                              </p:par>
                            </p:childTnLst>
                          </p:cTn>
                        </p:par>
                        <p:par>
                          <p:cTn id="58" fill="hold">
                            <p:stCondLst>
                              <p:cond delay="2500"/>
                            </p:stCondLst>
                            <p:childTnLst>
                              <p:par>
                                <p:cTn id="59" presetID="10" presetClass="exit" presetSubtype="0" fill="hold" grpId="1" nodeType="afterEffect">
                                  <p:stCondLst>
                                    <p:cond delay="0"/>
                                  </p:stCondLst>
                                  <p:childTnLst>
                                    <p:animEffect transition="out" filter="fade">
                                      <p:cBhvr>
                                        <p:cTn id="60" dur="2000"/>
                                        <p:tgtEl>
                                          <p:spTgt spid="71"/>
                                        </p:tgtEl>
                                      </p:cBhvr>
                                    </p:animEffect>
                                    <p:set>
                                      <p:cBhvr>
                                        <p:cTn id="61" dur="1" fill="hold">
                                          <p:stCondLst>
                                            <p:cond delay="1999"/>
                                          </p:stCondLst>
                                        </p:cTn>
                                        <p:tgtEl>
                                          <p:spTgt spid="7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0">
                                            <p:txEl>
                                              <p:pRg st="3" end="3"/>
                                            </p:txEl>
                                          </p:spTgt>
                                        </p:tgtEl>
                                        <p:attrNameLst>
                                          <p:attrName>style.visibility</p:attrName>
                                        </p:attrNameLst>
                                      </p:cBhvr>
                                      <p:to>
                                        <p:strVal val="visible"/>
                                      </p:to>
                                    </p:set>
                                    <p:animEffect transition="in" filter="fade">
                                      <p:cBhvr>
                                        <p:cTn id="66" dur="500"/>
                                        <p:tgtEl>
                                          <p:spTgt spid="70">
                                            <p:txEl>
                                              <p:pRg st="3" end="3"/>
                                            </p:txEl>
                                          </p:spTgt>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72"/>
                                        </p:tgtEl>
                                        <p:attrNameLst>
                                          <p:attrName>style.visibility</p:attrName>
                                        </p:attrNameLst>
                                      </p:cBhvr>
                                      <p:to>
                                        <p:strVal val="visible"/>
                                      </p:to>
                                    </p:set>
                                  </p:childTnLst>
                                </p:cTn>
                              </p:par>
                            </p:childTnLst>
                          </p:cTn>
                        </p:par>
                        <p:par>
                          <p:cTn id="70" fill="hold">
                            <p:stCondLst>
                              <p:cond delay="500"/>
                            </p:stCondLst>
                            <p:childTnLst>
                              <p:par>
                                <p:cTn id="71"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72" dur="2000" fill="hold"/>
                                        <p:tgtEl>
                                          <p:spTgt spid="72"/>
                                        </p:tgtEl>
                                        <p:attrNameLst>
                                          <p:attrName>ppt_x</p:attrName>
                                          <p:attrName>ppt_y</p:attrName>
                                        </p:attrNameLst>
                                      </p:cBhvr>
                                      <p:rCtr x="21000" y="19700"/>
                                    </p:animMotion>
                                  </p:childTnLst>
                                </p:cTn>
                              </p:par>
                            </p:childTnLst>
                          </p:cTn>
                        </p:par>
                        <p:par>
                          <p:cTn id="73" fill="hold">
                            <p:stCondLst>
                              <p:cond delay="2500"/>
                            </p:stCondLst>
                            <p:childTnLst>
                              <p:par>
                                <p:cTn id="74" presetID="10" presetClass="exit" presetSubtype="0" fill="hold" grpId="1" nodeType="afterEffect">
                                  <p:stCondLst>
                                    <p:cond delay="0"/>
                                  </p:stCondLst>
                                  <p:childTnLst>
                                    <p:animEffect transition="out" filter="fade">
                                      <p:cBhvr>
                                        <p:cTn id="75" dur="2000"/>
                                        <p:tgtEl>
                                          <p:spTgt spid="72"/>
                                        </p:tgtEl>
                                      </p:cBhvr>
                                    </p:animEffect>
                                    <p:set>
                                      <p:cBhvr>
                                        <p:cTn id="76" dur="1" fill="hold">
                                          <p:stCondLst>
                                            <p:cond delay="1999"/>
                                          </p:stCondLst>
                                        </p:cTn>
                                        <p:tgtEl>
                                          <p:spTgt spid="7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0">
                                            <p:txEl>
                                              <p:pRg st="4" end="4"/>
                                            </p:txEl>
                                          </p:spTgt>
                                        </p:tgtEl>
                                        <p:attrNameLst>
                                          <p:attrName>style.visibility</p:attrName>
                                        </p:attrNameLst>
                                      </p:cBhvr>
                                      <p:to>
                                        <p:strVal val="visible"/>
                                      </p:to>
                                    </p:set>
                                    <p:animEffect transition="in" filter="fade">
                                      <p:cBhvr>
                                        <p:cTn id="81" dur="500"/>
                                        <p:tgtEl>
                                          <p:spTgt spid="70">
                                            <p:txEl>
                                              <p:pRg st="4" end="4"/>
                                            </p:txEl>
                                          </p:spTgt>
                                        </p:tgtEl>
                                      </p:cBhvr>
                                    </p:animEffect>
                                  </p:childTnLst>
                                </p:cTn>
                              </p:par>
                            </p:childTnLst>
                          </p:cTn>
                        </p:par>
                        <p:par>
                          <p:cTn id="82" fill="hold">
                            <p:stCondLst>
                              <p:cond delay="500"/>
                            </p:stCondLst>
                            <p:childTnLst>
                              <p:par>
                                <p:cTn id="83" presetID="1" presetClass="entr" presetSubtype="0" fill="hold" grpId="2" nodeType="after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par>
                          <p:cTn id="85" fill="hold">
                            <p:stCondLst>
                              <p:cond delay="500"/>
                            </p:stCondLst>
                            <p:childTnLst>
                              <p:par>
                                <p:cTn id="86"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7" dur="2000" fill="hold"/>
                                        <p:tgtEl>
                                          <p:spTgt spid="73"/>
                                        </p:tgtEl>
                                        <p:attrNameLst>
                                          <p:attrName>ppt_x</p:attrName>
                                          <p:attrName>ppt_y</p:attrName>
                                        </p:attrNameLst>
                                      </p:cBhvr>
                                      <p:rCtr x="6267" y="19861"/>
                                    </p:animMotion>
                                  </p:childTnLst>
                                </p:cTn>
                              </p:par>
                            </p:childTnLst>
                          </p:cTn>
                        </p:par>
                        <p:par>
                          <p:cTn id="88" fill="hold">
                            <p:stCondLst>
                              <p:cond delay="2500"/>
                            </p:stCondLst>
                            <p:childTnLst>
                              <p:par>
                                <p:cTn id="89" presetID="10" presetClass="exit" presetSubtype="0" fill="hold" grpId="1" nodeType="afterEffect">
                                  <p:stCondLst>
                                    <p:cond delay="0"/>
                                  </p:stCondLst>
                                  <p:childTnLst>
                                    <p:animEffect transition="out" filter="fade">
                                      <p:cBhvr>
                                        <p:cTn id="90" dur="2000"/>
                                        <p:tgtEl>
                                          <p:spTgt spid="73"/>
                                        </p:tgtEl>
                                      </p:cBhvr>
                                    </p:animEffect>
                                    <p:set>
                                      <p:cBhvr>
                                        <p:cTn id="91" dur="1" fill="hold">
                                          <p:stCondLst>
                                            <p:cond delay="1999"/>
                                          </p:stCondLst>
                                        </p:cTn>
                                        <p:tgtEl>
                                          <p:spTgt spid="7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0">
                                            <p:txEl>
                                              <p:pRg st="5" end="5"/>
                                            </p:txEl>
                                          </p:spTgt>
                                        </p:tgtEl>
                                        <p:attrNameLst>
                                          <p:attrName>style.visibility</p:attrName>
                                        </p:attrNameLst>
                                      </p:cBhvr>
                                      <p:to>
                                        <p:strVal val="visible"/>
                                      </p:to>
                                    </p:set>
                                    <p:animEffect transition="in" filter="fade">
                                      <p:cBhvr>
                                        <p:cTn id="96" dur="500"/>
                                        <p:tgtEl>
                                          <p:spTgt spid="70">
                                            <p:txEl>
                                              <p:pRg st="5" end="5"/>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70">
                                            <p:txEl>
                                              <p:pRg st="6" end="6"/>
                                            </p:txEl>
                                          </p:spTgt>
                                        </p:tgtEl>
                                        <p:attrNameLst>
                                          <p:attrName>style.visibility</p:attrName>
                                        </p:attrNameLst>
                                      </p:cBhvr>
                                      <p:to>
                                        <p:strVal val="visible"/>
                                      </p:to>
                                    </p:set>
                                    <p:animEffect transition="in" filter="fade">
                                      <p:cBhvr>
                                        <p:cTn id="99" dur="500"/>
                                        <p:tgtEl>
                                          <p:spTgt spid="70">
                                            <p:txEl>
                                              <p:pRg st="6" end="6"/>
                                            </p:txEl>
                                          </p:spTgt>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750"/>
                                        <p:tgtEl>
                                          <p:spTgt spid="7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8" grpId="0"/>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19112" y="1446212"/>
            <a:ext cx="4521517" cy="453167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US" smtClean="0"/>
              <a:t>Page Blob – Random Read/Write</a:t>
            </a:r>
            <a:endParaRPr lang="en-US" dirty="0"/>
          </a:p>
        </p:txBody>
      </p:sp>
      <p:sp>
        <p:nvSpPr>
          <p:cNvPr id="40" name="Content Placeholder 2"/>
          <p:cNvSpPr txBox="1">
            <a:spLocks/>
          </p:cNvSpPr>
          <p:nvPr/>
        </p:nvSpPr>
        <p:spPr>
          <a:xfrm>
            <a:off x="5445126" y="1498600"/>
            <a:ext cx="5829537" cy="4902200"/>
          </a:xfrm>
          <a:prstGeom prst="rect">
            <a:avLst/>
          </a:prstGeom>
        </p:spPr>
        <p:txBody>
          <a:bodyPr vert="horz" wrap="square" lIns="0" tIns="0" rIns="0" bIns="0" rtlCol="0">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175" indent="0" defTabSz="914363">
              <a:lnSpc>
                <a:spcPct val="110000"/>
              </a:lnSpc>
              <a:spcBef>
                <a:spcPts val="0"/>
              </a:spcBef>
              <a:buSzPct val="80000"/>
              <a:buNone/>
            </a:pPr>
            <a:r>
              <a:rPr lang="en-US" sz="4000" spc="-100" dirty="0">
                <a:solidFill>
                  <a:schemeClr val="accent2">
                    <a:alpha val="99000"/>
                  </a:schemeClr>
                </a:solidFill>
                <a:latin typeface="Segoe UI Light" pitchFamily="34" charset="0"/>
              </a:rPr>
              <a:t>Create </a:t>
            </a:r>
            <a:r>
              <a:rPr lang="en-US" sz="4000" spc="-100" dirty="0" err="1">
                <a:solidFill>
                  <a:schemeClr val="accent2">
                    <a:alpha val="99000"/>
                  </a:schemeClr>
                </a:solidFill>
                <a:latin typeface="Segoe UI Light" pitchFamily="34" charset="0"/>
              </a:rPr>
              <a:t>MyBlob</a:t>
            </a:r>
            <a:endParaRPr lang="en-US" sz="4000" spc="-100" dirty="0">
              <a:solidFill>
                <a:schemeClr val="accent2">
                  <a:alpha val="99000"/>
                </a:schemeClr>
              </a:solidFill>
              <a:latin typeface="Segoe UI Light" pitchFamily="34" charset="0"/>
            </a:endParaRPr>
          </a:p>
          <a:p>
            <a:pPr marL="533306" lvl="1" indent="0">
              <a:spcBef>
                <a:spcPts val="0"/>
              </a:spcBef>
              <a:buNone/>
            </a:pPr>
            <a:r>
              <a:rPr lang="en-US" sz="1600" dirty="0" smtClean="0">
                <a:solidFill>
                  <a:srgbClr val="595959">
                    <a:alpha val="99000"/>
                  </a:srgbClr>
                </a:solidFill>
              </a:rPr>
              <a:t>Specify Blob Size = 10 </a:t>
            </a:r>
            <a:r>
              <a:rPr lang="en-US" sz="1600" dirty="0" err="1" smtClean="0">
                <a:solidFill>
                  <a:srgbClr val="595959">
                    <a:alpha val="99000"/>
                  </a:srgbClr>
                </a:solidFill>
              </a:rPr>
              <a:t>Gbytes</a:t>
            </a:r>
            <a:endParaRPr lang="en-US" sz="1600" dirty="0" smtClean="0">
              <a:solidFill>
                <a:srgbClr val="595959">
                  <a:alpha val="99000"/>
                </a:srgbClr>
              </a:solidFill>
            </a:endParaRPr>
          </a:p>
          <a:p>
            <a:pPr marL="533306" lvl="1" indent="0">
              <a:buNone/>
            </a:pPr>
            <a:r>
              <a:rPr lang="en-US" sz="1600" dirty="0" smtClean="0">
                <a:solidFill>
                  <a:srgbClr val="595959">
                    <a:alpha val="99000"/>
                  </a:srgbClr>
                </a:solidFill>
              </a:rPr>
              <a:t>Sparse storage - Only charged for pages with data stored in them</a:t>
            </a:r>
          </a:p>
          <a:p>
            <a:pPr marL="0" indent="0">
              <a:buNone/>
            </a:pPr>
            <a:r>
              <a:rPr lang="en-US" sz="1800" dirty="0" smtClean="0">
                <a:solidFill>
                  <a:srgbClr val="595959">
                    <a:alpha val="99000"/>
                  </a:srgbClr>
                </a:solidFill>
              </a:rPr>
              <a:t>Fixed Page Size = 512 bytes</a:t>
            </a:r>
          </a:p>
          <a:p>
            <a:pPr marL="0" indent="0">
              <a:buNone/>
            </a:pPr>
            <a:r>
              <a:rPr lang="en-US" sz="1800" dirty="0" smtClean="0">
                <a:solidFill>
                  <a:srgbClr val="595959">
                    <a:alpha val="99000"/>
                  </a:srgbClr>
                </a:solidFill>
              </a:rPr>
              <a:t>Random Access Operations</a:t>
            </a:r>
          </a:p>
          <a:p>
            <a:pPr marL="533306" lvl="1" indent="0">
              <a:buNone/>
            </a:pPr>
            <a:r>
              <a:rPr lang="en-US" sz="1600" b="1" dirty="0" err="1" smtClean="0">
                <a:solidFill>
                  <a:srgbClr val="595959">
                    <a:alpha val="99000"/>
                  </a:srgbClr>
                </a:solidFill>
              </a:rPr>
              <a:t>PutPage</a:t>
            </a:r>
            <a:r>
              <a:rPr lang="en-US" sz="1600" dirty="0" smtClean="0">
                <a:solidFill>
                  <a:srgbClr val="595959">
                    <a:alpha val="99000"/>
                  </a:srgbClr>
                </a:solidFill>
              </a:rPr>
              <a:t>[512, 2048)</a:t>
            </a:r>
          </a:p>
          <a:p>
            <a:pPr marL="533306" lvl="1" indent="0">
              <a:buNone/>
            </a:pPr>
            <a:r>
              <a:rPr lang="en-US" sz="1600" b="1" dirty="0" err="1" smtClean="0">
                <a:solidFill>
                  <a:srgbClr val="595959">
                    <a:alpha val="99000"/>
                  </a:srgbClr>
                </a:solidFill>
              </a:rPr>
              <a:t>PutPage</a:t>
            </a:r>
            <a:r>
              <a:rPr lang="en-US" sz="1600" dirty="0" smtClean="0">
                <a:solidFill>
                  <a:srgbClr val="595959">
                    <a:alpha val="99000"/>
                  </a:srgbClr>
                </a:solidFill>
              </a:rPr>
              <a:t>[0, 1024)</a:t>
            </a:r>
          </a:p>
          <a:p>
            <a:pPr marL="533306" lvl="1" indent="0">
              <a:buNone/>
            </a:pPr>
            <a:r>
              <a:rPr lang="en-US" sz="1600" b="1" dirty="0" err="1" smtClean="0">
                <a:solidFill>
                  <a:srgbClr val="595959">
                    <a:alpha val="99000"/>
                  </a:srgbClr>
                </a:solidFill>
              </a:rPr>
              <a:t>ClearPage</a:t>
            </a:r>
            <a:r>
              <a:rPr lang="en-US" sz="1600" dirty="0" smtClean="0">
                <a:solidFill>
                  <a:srgbClr val="595959">
                    <a:alpha val="99000"/>
                  </a:srgbClr>
                </a:solidFill>
              </a:rPr>
              <a:t>[512, 1536)</a:t>
            </a:r>
          </a:p>
          <a:p>
            <a:pPr marL="533306" lvl="1" indent="0">
              <a:buNone/>
            </a:pPr>
            <a:r>
              <a:rPr lang="en-US" sz="1600" b="1" dirty="0" err="1" smtClean="0">
                <a:solidFill>
                  <a:srgbClr val="595959">
                    <a:alpha val="99000"/>
                  </a:srgbClr>
                </a:solidFill>
              </a:rPr>
              <a:t>PutPage</a:t>
            </a:r>
            <a:r>
              <a:rPr lang="en-US" sz="1600" dirty="0" smtClean="0">
                <a:solidFill>
                  <a:srgbClr val="595959">
                    <a:alpha val="99000"/>
                  </a:srgbClr>
                </a:solidFill>
              </a:rPr>
              <a:t>[2048,2560)</a:t>
            </a:r>
          </a:p>
          <a:p>
            <a:pPr marL="0" indent="0">
              <a:buNone/>
            </a:pPr>
            <a:r>
              <a:rPr lang="en-US" sz="1800" b="1" dirty="0" err="1" smtClean="0">
                <a:solidFill>
                  <a:srgbClr val="595959">
                    <a:alpha val="99000"/>
                  </a:srgbClr>
                </a:solidFill>
              </a:rPr>
              <a:t>GetPageRange</a:t>
            </a:r>
            <a:r>
              <a:rPr lang="en-US" sz="1800" dirty="0" smtClean="0">
                <a:solidFill>
                  <a:srgbClr val="595959">
                    <a:alpha val="99000"/>
                  </a:srgbClr>
                </a:solidFill>
              </a:rPr>
              <a:t>[0, 4096) returns valid data ranges:</a:t>
            </a:r>
          </a:p>
          <a:p>
            <a:pPr marL="533306" lvl="1" indent="0">
              <a:buNone/>
            </a:pPr>
            <a:r>
              <a:rPr lang="en-US" sz="1600" dirty="0" smtClean="0">
                <a:solidFill>
                  <a:srgbClr val="595959">
                    <a:alpha val="99000"/>
                  </a:srgbClr>
                </a:solidFill>
              </a:rPr>
              <a:t>[0,512) , [1536,2560)</a:t>
            </a:r>
          </a:p>
          <a:p>
            <a:pPr marL="0" indent="0">
              <a:buNone/>
            </a:pPr>
            <a:r>
              <a:rPr lang="en-US" sz="1800" b="1" dirty="0" err="1" smtClean="0">
                <a:solidFill>
                  <a:srgbClr val="595959">
                    <a:alpha val="99000"/>
                  </a:srgbClr>
                </a:solidFill>
              </a:rPr>
              <a:t>GetBlob</a:t>
            </a:r>
            <a:r>
              <a:rPr lang="en-US" sz="1800" dirty="0" smtClean="0">
                <a:solidFill>
                  <a:srgbClr val="595959">
                    <a:alpha val="99000"/>
                  </a:srgbClr>
                </a:solidFill>
              </a:rPr>
              <a:t>[1000, 2048) returns</a:t>
            </a:r>
          </a:p>
          <a:p>
            <a:pPr marL="533306" lvl="1" indent="0">
              <a:buNone/>
            </a:pPr>
            <a:r>
              <a:rPr lang="en-US" sz="1600" dirty="0" smtClean="0">
                <a:solidFill>
                  <a:srgbClr val="595959">
                    <a:alpha val="99000"/>
                  </a:srgbClr>
                </a:solidFill>
              </a:rPr>
              <a:t>All 0 for first 536 bytes</a:t>
            </a:r>
          </a:p>
          <a:p>
            <a:pPr marL="533306" lvl="1" indent="0">
              <a:buNone/>
            </a:pPr>
            <a:r>
              <a:rPr lang="en-US" sz="1600" dirty="0" smtClean="0">
                <a:solidFill>
                  <a:srgbClr val="595959">
                    <a:alpha val="99000"/>
                  </a:srgbClr>
                </a:solidFill>
              </a:rPr>
              <a:t>Next 512 bytes are data stored in [1536,2048)</a:t>
            </a:r>
          </a:p>
        </p:txBody>
      </p:sp>
      <p:sp>
        <p:nvSpPr>
          <p:cNvPr id="41" name="TextBox 40"/>
          <p:cNvSpPr txBox="1"/>
          <p:nvPr/>
        </p:nvSpPr>
        <p:spPr>
          <a:xfrm>
            <a:off x="1857455" y="1766872"/>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rPr>
              <a:t>0</a:t>
            </a:r>
          </a:p>
        </p:txBody>
      </p:sp>
      <p:sp>
        <p:nvSpPr>
          <p:cNvPr id="43" name="Rectangle 42"/>
          <p:cNvSpPr/>
          <p:nvPr/>
        </p:nvSpPr>
        <p:spPr>
          <a:xfrm>
            <a:off x="1596827" y="5431651"/>
            <a:ext cx="587012" cy="276997"/>
          </a:xfrm>
          <a:prstGeom prst="rect">
            <a:avLst/>
          </a:prstGeom>
        </p:spPr>
        <p:txBody>
          <a:bodyPr wrap="none" lIns="91436" tIns="45719" rIns="91436" bIns="45719">
            <a:spAutoFit/>
          </a:bodyPr>
          <a:lstStyle/>
          <a:p>
            <a:pPr algn="r"/>
            <a:r>
              <a:rPr lang="en-US" sz="1200" dirty="0">
                <a:solidFill>
                  <a:srgbClr val="595959">
                    <a:alpha val="99000"/>
                  </a:srgbClr>
                </a:solidFill>
              </a:rPr>
              <a:t>10 GB</a:t>
            </a:r>
            <a:endParaRPr lang="en-US" sz="1200" baseline="30000" dirty="0">
              <a:solidFill>
                <a:srgbClr val="595959">
                  <a:alpha val="99000"/>
                </a:srgbClr>
              </a:solidFill>
            </a:endParaRPr>
          </a:p>
        </p:txBody>
      </p:sp>
      <p:sp>
        <p:nvSpPr>
          <p:cNvPr id="47" name="Rectangle 46"/>
          <p:cNvSpPr/>
          <p:nvPr/>
        </p:nvSpPr>
        <p:spPr>
          <a:xfrm rot="5400000">
            <a:off x="1102590"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080280"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659982" y="2078850"/>
            <a:ext cx="465491" cy="307754"/>
          </a:xfrm>
          <a:prstGeom prst="rect">
            <a:avLst/>
          </a:prstGeom>
        </p:spPr>
        <p:txBody>
          <a:bodyPr wrap="none" lIns="121899" tIns="60949" rIns="91440" bIns="60949">
            <a:spAutoFit/>
          </a:bodyPr>
          <a:lstStyle/>
          <a:p>
            <a:pPr algn="r"/>
            <a:r>
              <a:rPr lang="en-US" sz="1200" dirty="0">
                <a:solidFill>
                  <a:srgbClr val="595959">
                    <a:alpha val="99000"/>
                  </a:srgbClr>
                </a:solidFill>
              </a:rPr>
              <a:t>512</a:t>
            </a:r>
          </a:p>
        </p:txBody>
      </p:sp>
      <p:sp>
        <p:nvSpPr>
          <p:cNvPr id="53" name="Rectangle 52"/>
          <p:cNvSpPr/>
          <p:nvPr/>
        </p:nvSpPr>
        <p:spPr>
          <a:xfrm>
            <a:off x="1576626" y="2383650"/>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1024</a:t>
            </a:r>
          </a:p>
        </p:txBody>
      </p:sp>
      <p:cxnSp>
        <p:nvCxnSpPr>
          <p:cNvPr id="55" name="Straight Connector 54"/>
          <p:cNvCxnSpPr/>
          <p:nvPr/>
        </p:nvCxnSpPr>
        <p:spPr>
          <a:xfrm>
            <a:off x="2207491"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207491"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07491"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207491"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207491"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207491"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207491"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207491"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207491"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207491"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207491"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576626" y="26840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1536</a:t>
            </a:r>
          </a:p>
        </p:txBody>
      </p:sp>
      <p:sp>
        <p:nvSpPr>
          <p:cNvPr id="77" name="Rectangle 76"/>
          <p:cNvSpPr/>
          <p:nvPr/>
        </p:nvSpPr>
        <p:spPr>
          <a:xfrm>
            <a:off x="1576626"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2048</a:t>
            </a:r>
          </a:p>
        </p:txBody>
      </p:sp>
      <p:sp>
        <p:nvSpPr>
          <p:cNvPr id="78" name="Rectangle 77"/>
          <p:cNvSpPr/>
          <p:nvPr/>
        </p:nvSpPr>
        <p:spPr>
          <a:xfrm>
            <a:off x="1576626"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2560</a:t>
            </a:r>
          </a:p>
        </p:txBody>
      </p:sp>
      <p:grpSp>
        <p:nvGrpSpPr>
          <p:cNvPr id="87" name="Group 103"/>
          <p:cNvGrpSpPr/>
          <p:nvPr/>
        </p:nvGrpSpPr>
        <p:grpSpPr>
          <a:xfrm>
            <a:off x="3807691"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3807691" y="2425699"/>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1434691" y="3499110"/>
            <a:ext cx="3045962" cy="461665"/>
          </a:xfrm>
          <a:prstGeom prst="rect">
            <a:avLst/>
          </a:prstGeom>
        </p:spPr>
        <p:txBody>
          <a:bodyPr wrap="none">
            <a:spAutoFit/>
          </a:bodyPr>
          <a:lstStyle/>
          <a:p>
            <a:pPr lvl="0" algn="ctr" defTabSz="914061"/>
            <a:r>
              <a:rPr lang="en-US" dirty="0">
                <a:solidFill>
                  <a:srgbClr val="FFFFFF">
                    <a:alpha val="99000"/>
                  </a:srgbClr>
                </a:solidFill>
              </a:rPr>
              <a:t>10 GB Address Space</a:t>
            </a:r>
          </a:p>
        </p:txBody>
      </p:sp>
      <p:sp>
        <p:nvSpPr>
          <p:cNvPr id="79" name="Rectangle 78"/>
          <p:cNvSpPr/>
          <p:nvPr/>
        </p:nvSpPr>
        <p:spPr>
          <a:xfrm rot="5400000">
            <a:off x="2474191"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2626591"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2207492"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2778991"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Tree>
    <p:extLst>
      <p:ext uri="{BB962C8B-B14F-4D97-AF65-F5344CB8AC3E}">
        <p14:creationId xmlns:p14="http://schemas.microsoft.com/office/powerpoint/2010/main" val="650959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xEl>
                                              <p:pRg st="2" end="2"/>
                                            </p:txEl>
                                          </p:spTgt>
                                        </p:tgtEl>
                                        <p:attrNameLst>
                                          <p:attrName>style.visibility</p:attrName>
                                        </p:attrNameLst>
                                      </p:cBhvr>
                                      <p:to>
                                        <p:strVal val="visible"/>
                                      </p:to>
                                    </p:set>
                                    <p:animEffect transition="in" filter="fade">
                                      <p:cBhvr>
                                        <p:cTn id="13" dur="500"/>
                                        <p:tgtEl>
                                          <p:spTgt spid="4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0">
                                            <p:txEl>
                                              <p:pRg st="3" end="3"/>
                                            </p:txEl>
                                          </p:spTgt>
                                        </p:tgtEl>
                                        <p:attrNameLst>
                                          <p:attrName>style.visibility</p:attrName>
                                        </p:attrNameLst>
                                      </p:cBhvr>
                                      <p:to>
                                        <p:strVal val="visible"/>
                                      </p:to>
                                    </p:set>
                                    <p:animEffect transition="in" filter="fade">
                                      <p:cBhvr>
                                        <p:cTn id="24" dur="500"/>
                                        <p:tgtEl>
                                          <p:spTgt spid="40">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xEl>
                                              <p:pRg st="4" end="4"/>
                                            </p:txEl>
                                          </p:spTgt>
                                        </p:tgtEl>
                                        <p:attrNameLst>
                                          <p:attrName>style.visibility</p:attrName>
                                        </p:attrNameLst>
                                      </p:cBhvr>
                                      <p:to>
                                        <p:strVal val="visible"/>
                                      </p:to>
                                    </p:set>
                                    <p:animEffect transition="in" filter="fade">
                                      <p:cBhvr>
                                        <p:cTn id="29" dur="500"/>
                                        <p:tgtEl>
                                          <p:spTgt spid="40">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5" end="5"/>
                                            </p:txEl>
                                          </p:spTgt>
                                        </p:tgtEl>
                                        <p:attrNameLst>
                                          <p:attrName>style.visibility</p:attrName>
                                        </p:attrNameLst>
                                      </p:cBhvr>
                                      <p:to>
                                        <p:strVal val="visible"/>
                                      </p:to>
                                    </p:set>
                                    <p:animEffect transition="in" filter="fade">
                                      <p:cBhvr>
                                        <p:cTn id="34" dur="500"/>
                                        <p:tgtEl>
                                          <p:spTgt spid="40">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10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xEl>
                                              <p:pRg st="6" end="6"/>
                                            </p:txEl>
                                          </p:spTgt>
                                        </p:tgtEl>
                                        <p:attrNameLst>
                                          <p:attrName>style.visibility</p:attrName>
                                        </p:attrNameLst>
                                      </p:cBhvr>
                                      <p:to>
                                        <p:strVal val="visible"/>
                                      </p:to>
                                    </p:set>
                                    <p:animEffect transition="in" filter="fade">
                                      <p:cBhvr>
                                        <p:cTn id="42" dur="500"/>
                                        <p:tgtEl>
                                          <p:spTgt spid="40">
                                            <p:txEl>
                                              <p:pRg st="6" end="6"/>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10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xEl>
                                              <p:pRg st="7" end="7"/>
                                            </p:txEl>
                                          </p:spTgt>
                                        </p:tgtEl>
                                        <p:attrNameLst>
                                          <p:attrName>style.visibility</p:attrName>
                                        </p:attrNameLst>
                                      </p:cBhvr>
                                      <p:to>
                                        <p:strVal val="visible"/>
                                      </p:to>
                                    </p:set>
                                    <p:animEffect transition="in" filter="fade">
                                      <p:cBhvr>
                                        <p:cTn id="50" dur="500"/>
                                        <p:tgtEl>
                                          <p:spTgt spid="40">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1000"/>
                                        <p:tgtEl>
                                          <p:spTgt spid="8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xEl>
                                              <p:pRg st="8" end="8"/>
                                            </p:txEl>
                                          </p:spTgt>
                                        </p:tgtEl>
                                        <p:attrNameLst>
                                          <p:attrName>style.visibility</p:attrName>
                                        </p:attrNameLst>
                                      </p:cBhvr>
                                      <p:to>
                                        <p:strVal val="visible"/>
                                      </p:to>
                                    </p:set>
                                    <p:animEffect transition="in" filter="fade">
                                      <p:cBhvr>
                                        <p:cTn id="58" dur="500"/>
                                        <p:tgtEl>
                                          <p:spTgt spid="40">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fade">
                                      <p:cBhvr>
                                        <p:cTn id="61" dur="1000"/>
                                        <p:tgtEl>
                                          <p:spTgt spid="8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0">
                                            <p:txEl>
                                              <p:pRg st="9" end="9"/>
                                            </p:txEl>
                                          </p:spTgt>
                                        </p:tgtEl>
                                        <p:attrNameLst>
                                          <p:attrName>style.visibility</p:attrName>
                                        </p:attrNameLst>
                                      </p:cBhvr>
                                      <p:to>
                                        <p:strVal val="visible"/>
                                      </p:to>
                                    </p:set>
                                    <p:animEffect transition="in" filter="fade">
                                      <p:cBhvr>
                                        <p:cTn id="66" dur="500"/>
                                        <p:tgtEl>
                                          <p:spTgt spid="40">
                                            <p:txEl>
                                              <p:pRg st="9" end="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0">
                                            <p:txEl>
                                              <p:pRg st="10" end="10"/>
                                            </p:txEl>
                                          </p:spTgt>
                                        </p:tgtEl>
                                        <p:attrNameLst>
                                          <p:attrName>style.visibility</p:attrName>
                                        </p:attrNameLst>
                                      </p:cBhvr>
                                      <p:to>
                                        <p:strVal val="visible"/>
                                      </p:to>
                                    </p:set>
                                    <p:animEffect transition="in" filter="fade">
                                      <p:cBhvr>
                                        <p:cTn id="69" dur="500"/>
                                        <p:tgtEl>
                                          <p:spTgt spid="40">
                                            <p:txEl>
                                              <p:pRg st="10" end="10"/>
                                            </p:txEl>
                                          </p:spTgt>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fade">
                                      <p:cBhvr>
                                        <p:cTn id="73" dur="250"/>
                                        <p:tgtEl>
                                          <p:spTgt spid="8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0">
                                            <p:txEl>
                                              <p:pRg st="11" end="11"/>
                                            </p:txEl>
                                          </p:spTgt>
                                        </p:tgtEl>
                                        <p:attrNameLst>
                                          <p:attrName>style.visibility</p:attrName>
                                        </p:attrNameLst>
                                      </p:cBhvr>
                                      <p:to>
                                        <p:strVal val="visible"/>
                                      </p:to>
                                    </p:set>
                                    <p:animEffect transition="in" filter="fade">
                                      <p:cBhvr>
                                        <p:cTn id="78" dur="500"/>
                                        <p:tgtEl>
                                          <p:spTgt spid="40">
                                            <p:txEl>
                                              <p:pRg st="11" end="11"/>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0">
                                            <p:txEl>
                                              <p:pRg st="12" end="12"/>
                                            </p:txEl>
                                          </p:spTgt>
                                        </p:tgtEl>
                                        <p:attrNameLst>
                                          <p:attrName>style.visibility</p:attrName>
                                        </p:attrNameLst>
                                      </p:cBhvr>
                                      <p:to>
                                        <p:strVal val="visible"/>
                                      </p:to>
                                    </p:set>
                                    <p:animEffect transition="in" filter="fade">
                                      <p:cBhvr>
                                        <p:cTn id="81" dur="500"/>
                                        <p:tgtEl>
                                          <p:spTgt spid="40">
                                            <p:txEl>
                                              <p:pRg st="12" end="12"/>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0">
                                            <p:txEl>
                                              <p:pRg st="13" end="13"/>
                                            </p:txEl>
                                          </p:spTgt>
                                        </p:tgtEl>
                                        <p:attrNameLst>
                                          <p:attrName>style.visibility</p:attrName>
                                        </p:attrNameLst>
                                      </p:cBhvr>
                                      <p:to>
                                        <p:strVal val="visible"/>
                                      </p:to>
                                    </p:set>
                                    <p:animEffect transition="in" filter="fade">
                                      <p:cBhvr>
                                        <p:cTn id="84" dur="500"/>
                                        <p:tgtEl>
                                          <p:spTgt spid="40">
                                            <p:txEl>
                                              <p:pRg st="13" end="13"/>
                                            </p:txEl>
                                          </p:spTgt>
                                        </p:tgtEl>
                                      </p:cBhvr>
                                    </p:animEffect>
                                  </p:childTnLst>
                                </p:cTn>
                              </p:par>
                              <p:par>
                                <p:cTn id="85" presetID="10" presetClass="exit" presetSubtype="0" fill="hold" nodeType="withEffect">
                                  <p:stCondLst>
                                    <p:cond delay="0"/>
                                  </p:stCondLst>
                                  <p:childTnLst>
                                    <p:animEffect transition="out" filter="fade">
                                      <p:cBhvr>
                                        <p:cTn id="86" dur="500"/>
                                        <p:tgtEl>
                                          <p:spTgt spid="87"/>
                                        </p:tgtEl>
                                      </p:cBhvr>
                                    </p:animEffect>
                                    <p:set>
                                      <p:cBhvr>
                                        <p:cTn id="87" dur="1" fill="hold">
                                          <p:stCondLst>
                                            <p:cond delay="499"/>
                                          </p:stCondLst>
                                        </p:cTn>
                                        <p:tgtEl>
                                          <p:spTgt spid="87"/>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90" grpId="0" animBg="1"/>
      <p:bldP spid="79" grpId="0" animBg="1"/>
      <p:bldP spid="80" grpId="0" animBg="1"/>
      <p:bldP spid="8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Shared Access </a:t>
            </a:r>
            <a:r>
              <a:rPr lang="en-NZ" dirty="0"/>
              <a:t>Signatures</a:t>
            </a:r>
          </a:p>
        </p:txBody>
      </p:sp>
      <p:sp>
        <p:nvSpPr>
          <p:cNvPr id="3" name="Content Placeholder 2"/>
          <p:cNvSpPr>
            <a:spLocks noGrp="1"/>
          </p:cNvSpPr>
          <p:nvPr>
            <p:ph type="body" sz="quarter" idx="10"/>
          </p:nvPr>
        </p:nvSpPr>
        <p:spPr>
          <a:xfrm>
            <a:off x="519112" y="1447799"/>
            <a:ext cx="11149013" cy="4339650"/>
          </a:xfrm>
        </p:spPr>
        <p:txBody>
          <a:bodyPr/>
          <a:lstStyle/>
          <a:p>
            <a:r>
              <a:rPr lang="en-NZ" dirty="0">
                <a:solidFill>
                  <a:schemeClr val="accent2">
                    <a:alpha val="99000"/>
                  </a:schemeClr>
                </a:solidFill>
              </a:rPr>
              <a:t>Fine grain access rights to blobs and containers</a:t>
            </a:r>
          </a:p>
          <a:p>
            <a:r>
              <a:rPr lang="en-NZ" dirty="0">
                <a:solidFill>
                  <a:schemeClr val="accent2">
                    <a:alpha val="99000"/>
                  </a:schemeClr>
                </a:solidFill>
              </a:rPr>
              <a:t>Sign URL with storage key – permit elevated rights</a:t>
            </a:r>
          </a:p>
          <a:p>
            <a:r>
              <a:rPr lang="en-NZ" dirty="0">
                <a:solidFill>
                  <a:schemeClr val="accent2">
                    <a:alpha val="99000"/>
                  </a:schemeClr>
                </a:solidFill>
              </a:rPr>
              <a:t>Revocation</a:t>
            </a:r>
          </a:p>
          <a:p>
            <a:pPr lvl="1"/>
            <a:r>
              <a:rPr lang="en-NZ" sz="2400" spc="-51" dirty="0"/>
              <a:t>Use short time periods and re-issue</a:t>
            </a:r>
          </a:p>
          <a:p>
            <a:pPr lvl="1"/>
            <a:r>
              <a:rPr lang="en-NZ" sz="2400" spc="-51" dirty="0"/>
              <a:t>Use container level policy that can be </a:t>
            </a:r>
            <a:r>
              <a:rPr lang="en-NZ" sz="2400" spc="-51" dirty="0" smtClean="0"/>
              <a:t>deleted</a:t>
            </a:r>
          </a:p>
          <a:p>
            <a:pPr lvl="1"/>
            <a:endParaRPr lang="en-NZ" sz="2400" spc="-51" dirty="0"/>
          </a:p>
          <a:p>
            <a:r>
              <a:rPr lang="en-NZ" dirty="0">
                <a:solidFill>
                  <a:schemeClr val="accent2">
                    <a:alpha val="99000"/>
                  </a:schemeClr>
                </a:solidFill>
              </a:rPr>
              <a:t>Two broad approaches</a:t>
            </a:r>
          </a:p>
          <a:p>
            <a:pPr lvl="1"/>
            <a:r>
              <a:rPr lang="en-NZ" sz="2400" spc="-51" dirty="0"/>
              <a:t>Ad-hoc</a:t>
            </a:r>
          </a:p>
          <a:p>
            <a:pPr lvl="1"/>
            <a:r>
              <a:rPr lang="en-NZ" sz="2400" spc="-51" dirty="0"/>
              <a:t>Policy based</a:t>
            </a:r>
          </a:p>
        </p:txBody>
      </p:sp>
      <p:sp>
        <p:nvSpPr>
          <p:cNvPr id="4" name="Freeform 154"/>
          <p:cNvSpPr>
            <a:spLocks noEditPoints="1"/>
          </p:cNvSpPr>
          <p:nvPr/>
        </p:nvSpPr>
        <p:spPr bwMode="black">
          <a:xfrm>
            <a:off x="7676266" y="3348722"/>
            <a:ext cx="2863914" cy="2863166"/>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7589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Ad Hoc </a:t>
            </a:r>
            <a:r>
              <a:rPr lang="en-NZ" dirty="0"/>
              <a:t>Signatures</a:t>
            </a:r>
          </a:p>
        </p:txBody>
      </p:sp>
      <p:sp>
        <p:nvSpPr>
          <p:cNvPr id="3" name="Content Placeholder 2"/>
          <p:cNvSpPr>
            <a:spLocks noGrp="1"/>
          </p:cNvSpPr>
          <p:nvPr>
            <p:ph type="body" sz="quarter" idx="10"/>
          </p:nvPr>
        </p:nvSpPr>
        <p:spPr>
          <a:xfrm>
            <a:off x="519112" y="1447799"/>
            <a:ext cx="11149013" cy="2779222"/>
          </a:xfrm>
        </p:spPr>
        <p:txBody>
          <a:bodyPr/>
          <a:lstStyle/>
          <a:p>
            <a:r>
              <a:rPr lang="en-NZ" sz="3200" dirty="0">
                <a:solidFill>
                  <a:schemeClr val="accent2">
                    <a:alpha val="99000"/>
                  </a:schemeClr>
                </a:solidFill>
              </a:rPr>
              <a:t>Create Short Dated Shared Access Signature</a:t>
            </a:r>
          </a:p>
          <a:p>
            <a:pPr lvl="1"/>
            <a:r>
              <a:rPr lang="en-US" spc="-51" dirty="0" err="1"/>
              <a:t>Signedresource</a:t>
            </a:r>
            <a:r>
              <a:rPr lang="en-US" spc="-51" dirty="0"/>
              <a:t> </a:t>
            </a:r>
            <a:r>
              <a:rPr lang="en-NZ" spc="-51" dirty="0"/>
              <a:t>Blob or Container</a:t>
            </a:r>
          </a:p>
          <a:p>
            <a:pPr lvl="1"/>
            <a:r>
              <a:rPr lang="en-US" spc="-51" dirty="0" err="1"/>
              <a:t>AccessPolicy</a:t>
            </a:r>
            <a:r>
              <a:rPr lang="en-US" spc="-51" dirty="0"/>
              <a:t> </a:t>
            </a:r>
            <a:r>
              <a:rPr lang="en-NZ" spc="-51" dirty="0"/>
              <a:t>Start, Expiry and Permissions</a:t>
            </a:r>
          </a:p>
          <a:p>
            <a:pPr lvl="1"/>
            <a:r>
              <a:rPr lang="en-US" spc="-51" dirty="0"/>
              <a:t>Signature </a:t>
            </a:r>
            <a:r>
              <a:rPr lang="en-NZ" spc="-51" dirty="0"/>
              <a:t>HMAC-SHA256 of above </a:t>
            </a:r>
            <a:r>
              <a:rPr lang="en-NZ" spc="-51" dirty="0" smtClean="0"/>
              <a:t>fields</a:t>
            </a:r>
          </a:p>
          <a:p>
            <a:pPr lvl="1"/>
            <a:endParaRPr lang="en-NZ" dirty="0" smtClean="0"/>
          </a:p>
          <a:p>
            <a:r>
              <a:rPr lang="en-NZ" sz="3200" dirty="0">
                <a:solidFill>
                  <a:schemeClr val="accent2">
                    <a:alpha val="99000"/>
                  </a:schemeClr>
                </a:solidFill>
              </a:rPr>
              <a:t>Use case</a:t>
            </a:r>
          </a:p>
          <a:p>
            <a:pPr lvl="1"/>
            <a:r>
              <a:rPr lang="en-NZ" spc="-51" dirty="0"/>
              <a:t>Single use URLs</a:t>
            </a:r>
          </a:p>
          <a:p>
            <a:pPr lvl="1"/>
            <a:r>
              <a:rPr lang="en-NZ" spc="-51" dirty="0"/>
              <a:t>E.g. Provide URL to Silverlight client to upload to container </a:t>
            </a:r>
          </a:p>
        </p:txBody>
      </p:sp>
      <p:sp>
        <p:nvSpPr>
          <p:cNvPr id="5" name="Rectangle 4"/>
          <p:cNvSpPr/>
          <p:nvPr/>
        </p:nvSpPr>
        <p:spPr bwMode="auto">
          <a:xfrm>
            <a:off x="2141968" y="4765293"/>
            <a:ext cx="8537110"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000" spc="-51" dirty="0">
                <a:solidFill>
                  <a:schemeClr val="accent4">
                    <a:alpha val="99000"/>
                  </a:schemeClr>
                </a:solidFill>
              </a:rPr>
              <a:t>http://...blob.../pics/image.jpg?</a:t>
            </a:r>
            <a:br>
              <a:rPr lang="en-NZ" sz="2000" spc="-51" dirty="0">
                <a:solidFill>
                  <a:schemeClr val="accent4">
                    <a:alpha val="99000"/>
                  </a:schemeClr>
                </a:solidFill>
              </a:rPr>
            </a:br>
            <a:r>
              <a:rPr lang="en-NZ" sz="2000" spc="-51" dirty="0">
                <a:solidFill>
                  <a:schemeClr val="accent4">
                    <a:alpha val="99000"/>
                  </a:schemeClr>
                </a:solidFill>
              </a:rPr>
              <a:t>sr=c&amp;st=2009-02-09T08:20Z&amp;se=2009-02-10T08:30Z&amp;sp=w</a:t>
            </a:r>
            <a:br>
              <a:rPr lang="en-NZ" sz="2000" spc="-51" dirty="0">
                <a:solidFill>
                  <a:schemeClr val="accent4">
                    <a:alpha val="99000"/>
                  </a:schemeClr>
                </a:solidFill>
              </a:rPr>
            </a:br>
            <a:r>
              <a:rPr lang="en-NZ" sz="2000" spc="-51" dirty="0">
                <a:solidFill>
                  <a:schemeClr val="accent4">
                    <a:alpha val="99000"/>
                  </a:schemeClr>
                </a:solidFill>
              </a:rPr>
              <a:t>&amp;sig= dD80ihBh5jfNpymO5Hg1IdiJIEvHcJpCMiCMnN%2fRnbI%3d</a:t>
            </a:r>
            <a:endParaRPr lang="en-US" sz="2000" spc="-51" dirty="0">
              <a:solidFill>
                <a:schemeClr val="accent4">
                  <a:alpha val="99000"/>
                </a:schemeClr>
              </a:solidFill>
            </a:endParaRPr>
          </a:p>
        </p:txBody>
      </p:sp>
      <p:sp>
        <p:nvSpPr>
          <p:cNvPr id="6" name="Down Arrow 5"/>
          <p:cNvSpPr/>
          <p:nvPr/>
        </p:nvSpPr>
        <p:spPr bwMode="auto">
          <a:xfrm rot="10800000" flipV="1">
            <a:off x="3286120"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7" name="Down Arrow 6"/>
          <p:cNvSpPr/>
          <p:nvPr/>
        </p:nvSpPr>
        <p:spPr bwMode="auto">
          <a:xfrm rot="10800000" flipV="1">
            <a:off x="4927881"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7317129"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9" name="Down Arrow 8"/>
          <p:cNvSpPr/>
          <p:nvPr/>
        </p:nvSpPr>
        <p:spPr bwMode="auto">
          <a:xfrm rot="10800000" flipV="1">
            <a:off x="9237236" y="4572021"/>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909197" y="5780548"/>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421135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0" fill="hold" grpId="1" nodeType="clickEffect">
                                  <p:stCondLst>
                                    <p:cond delay="0"/>
                                  </p:stCondLst>
                                  <p:childTnLst>
                                    <p:anim calcmode="lin" valueType="num">
                                      <p:cBhvr>
                                        <p:cTn id="11" dur="500"/>
                                        <p:tgtEl>
                                          <p:spTgt spid="6"/>
                                        </p:tgtEl>
                                        <p:attrNameLst>
                                          <p:attrName>ppt_w</p:attrName>
                                        </p:attrNameLst>
                                      </p:cBhvr>
                                      <p:tavLst>
                                        <p:tav tm="0">
                                          <p:val>
                                            <p:strVal val="ppt_w"/>
                                          </p:val>
                                        </p:tav>
                                        <p:tav tm="100000">
                                          <p:val>
                                            <p:fltVal val="0"/>
                                          </p:val>
                                        </p:tav>
                                      </p:tavLst>
                                    </p:anim>
                                    <p:anim calcmode="lin" valueType="num">
                                      <p:cBhvr>
                                        <p:cTn id="12" dur="500"/>
                                        <p:tgtEl>
                                          <p:spTgt spid="6"/>
                                        </p:tgtEl>
                                        <p:attrNameLst>
                                          <p:attrName>ppt_h</p:attrName>
                                        </p:attrNameLst>
                                      </p:cBhvr>
                                      <p:tavLst>
                                        <p:tav tm="0">
                                          <p:val>
                                            <p:strVal val="ppt_h"/>
                                          </p:val>
                                        </p:tav>
                                        <p:tav tm="100000">
                                          <p:val>
                                            <p:fltVal val="0"/>
                                          </p:val>
                                        </p:tav>
                                      </p:tavLst>
                                    </p:anim>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0" fill="hold" grpId="1" nodeType="clickEffect">
                                  <p:stCondLst>
                                    <p:cond delay="0"/>
                                  </p:stCondLst>
                                  <p:childTnLst>
                                    <p:anim calcmode="lin" valueType="num">
                                      <p:cBhvr>
                                        <p:cTn id="21" dur="500"/>
                                        <p:tgtEl>
                                          <p:spTgt spid="7"/>
                                        </p:tgtEl>
                                        <p:attrNameLst>
                                          <p:attrName>ppt_w</p:attrName>
                                        </p:attrNameLst>
                                      </p:cBhvr>
                                      <p:tavLst>
                                        <p:tav tm="0">
                                          <p:val>
                                            <p:strVal val="ppt_w"/>
                                          </p:val>
                                        </p:tav>
                                        <p:tav tm="100000">
                                          <p:val>
                                            <p:fltVal val="0"/>
                                          </p:val>
                                        </p:tav>
                                      </p:tavLst>
                                    </p:anim>
                                    <p:anim calcmode="lin" valueType="num">
                                      <p:cBhvr>
                                        <p:cTn id="22" dur="500"/>
                                        <p:tgtEl>
                                          <p:spTgt spid="7"/>
                                        </p:tgtEl>
                                        <p:attrNameLst>
                                          <p:attrName>ppt_h</p:attrName>
                                        </p:attrNameLst>
                                      </p:cBhvr>
                                      <p:tavLst>
                                        <p:tav tm="0">
                                          <p:val>
                                            <p:strVal val="ppt_h"/>
                                          </p:val>
                                        </p:tav>
                                        <p:tav tm="100000">
                                          <p:val>
                                            <p:fltVal val="0"/>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0" fill="hold" grpId="1" nodeType="clickEffect">
                                  <p:stCondLst>
                                    <p:cond delay="0"/>
                                  </p:stCondLst>
                                  <p:childTnLst>
                                    <p:anim calcmode="lin" valueType="num">
                                      <p:cBhvr>
                                        <p:cTn id="31" dur="500"/>
                                        <p:tgtEl>
                                          <p:spTgt spid="8"/>
                                        </p:tgtEl>
                                        <p:attrNameLst>
                                          <p:attrName>ppt_w</p:attrName>
                                        </p:attrNameLst>
                                      </p:cBhvr>
                                      <p:tavLst>
                                        <p:tav tm="0">
                                          <p:val>
                                            <p:strVal val="ppt_w"/>
                                          </p:val>
                                        </p:tav>
                                        <p:tav tm="100000">
                                          <p:val>
                                            <p:fltVal val="0"/>
                                          </p:val>
                                        </p:tav>
                                      </p:tavLst>
                                    </p:anim>
                                    <p:anim calcmode="lin" valueType="num">
                                      <p:cBhvr>
                                        <p:cTn id="32" dur="500"/>
                                        <p:tgtEl>
                                          <p:spTgt spid="8"/>
                                        </p:tgtEl>
                                        <p:attrNameLst>
                                          <p:attrName>ppt_h</p:attrName>
                                        </p:attrNameLst>
                                      </p:cBhvr>
                                      <p:tavLst>
                                        <p:tav tm="0">
                                          <p:val>
                                            <p:strVal val="ppt_h"/>
                                          </p:val>
                                        </p:tav>
                                        <p:tav tm="100000">
                                          <p:val>
                                            <p:fltVal val="0"/>
                                          </p:val>
                                        </p:tav>
                                      </p:tavLst>
                                    </p:anim>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0" fill="hold" grpId="1" nodeType="click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0" fill="hold" grpId="1" nodeType="clickEffect">
                                  <p:stCondLst>
                                    <p:cond delay="0"/>
                                  </p:stCondLst>
                                  <p:childTnLst>
                                    <p:anim calcmode="lin" valueType="num">
                                      <p:cBhvr>
                                        <p:cTn id="51" dur="500"/>
                                        <p:tgtEl>
                                          <p:spTgt spid="11"/>
                                        </p:tgtEl>
                                        <p:attrNameLst>
                                          <p:attrName>ppt_w</p:attrName>
                                        </p:attrNameLst>
                                      </p:cBhvr>
                                      <p:tavLst>
                                        <p:tav tm="0">
                                          <p:val>
                                            <p:strVal val="ppt_w"/>
                                          </p:val>
                                        </p:tav>
                                        <p:tav tm="100000">
                                          <p:val>
                                            <p:fltVal val="0"/>
                                          </p:val>
                                        </p:tav>
                                      </p:tavLst>
                                    </p:anim>
                                    <p:anim calcmode="lin" valueType="num">
                                      <p:cBhvr>
                                        <p:cTn id="52" dur="500"/>
                                        <p:tgtEl>
                                          <p:spTgt spid="11"/>
                                        </p:tgtEl>
                                        <p:attrNameLst>
                                          <p:attrName>ppt_h</p:attrName>
                                        </p:attrNameLst>
                                      </p:cBhvr>
                                      <p:tavLst>
                                        <p:tav tm="0">
                                          <p:val>
                                            <p:strVal val="ppt_h"/>
                                          </p:val>
                                        </p:tav>
                                        <p:tav tm="100000">
                                          <p:val>
                                            <p:fltVal val="0"/>
                                          </p:val>
                                        </p:tav>
                                      </p:tavLst>
                                    </p:anim>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1"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9"/>
            <a:ext cx="11149013" cy="4058034"/>
          </a:xfrm>
        </p:spPr>
        <p:txBody>
          <a:bodyPr/>
          <a:lstStyle/>
          <a:p>
            <a:r>
              <a:rPr lang="en-NZ" sz="3600" dirty="0">
                <a:solidFill>
                  <a:schemeClr val="accent2">
                    <a:alpha val="99000"/>
                  </a:schemeClr>
                </a:solidFill>
              </a:rPr>
              <a:t>Create Container Level Policy</a:t>
            </a:r>
          </a:p>
          <a:p>
            <a:pPr lvl="1"/>
            <a:r>
              <a:rPr lang="en-US" spc="-51" dirty="0"/>
              <a:t> </a:t>
            </a:r>
            <a:r>
              <a:rPr lang="en-NZ" spc="-51" dirty="0"/>
              <a:t>Specify </a:t>
            </a:r>
            <a:r>
              <a:rPr lang="en-US" spc="-51" dirty="0" err="1"/>
              <a:t>StartTime</a:t>
            </a:r>
            <a:r>
              <a:rPr lang="en-US" spc="-51" dirty="0"/>
              <a:t>, </a:t>
            </a:r>
            <a:r>
              <a:rPr lang="en-US" spc="-51" dirty="0" err="1"/>
              <a:t>ExpiryTime</a:t>
            </a:r>
            <a:r>
              <a:rPr lang="en-US" spc="-51" dirty="0"/>
              <a:t>, </a:t>
            </a:r>
            <a:r>
              <a:rPr lang="en-US" spc="-51" dirty="0" smtClean="0"/>
              <a:t>Permissions</a:t>
            </a:r>
          </a:p>
          <a:p>
            <a:pPr lvl="1"/>
            <a:endParaRPr lang="en-NZ" spc="-51" dirty="0"/>
          </a:p>
          <a:p>
            <a:r>
              <a:rPr lang="en-NZ" sz="3600" dirty="0">
                <a:solidFill>
                  <a:schemeClr val="accent2">
                    <a:alpha val="99000"/>
                  </a:schemeClr>
                </a:solidFill>
              </a:rPr>
              <a:t>Create Shared Access Signature URL</a:t>
            </a:r>
          </a:p>
          <a:p>
            <a:pPr lvl="1"/>
            <a:r>
              <a:rPr lang="en-US" spc="-51" dirty="0" err="1"/>
              <a:t>Signedresource</a:t>
            </a:r>
            <a:r>
              <a:rPr lang="en-US" spc="-51" dirty="0"/>
              <a:t> </a:t>
            </a:r>
            <a:r>
              <a:rPr lang="en-NZ" spc="-51" dirty="0"/>
              <a:t>Blob or Container</a:t>
            </a:r>
          </a:p>
          <a:p>
            <a:pPr lvl="1"/>
            <a:r>
              <a:rPr lang="en-US" spc="-51" dirty="0" err="1"/>
              <a:t>Signedidentifier</a:t>
            </a:r>
            <a:r>
              <a:rPr lang="en-US" spc="-51" dirty="0"/>
              <a:t> </a:t>
            </a:r>
            <a:r>
              <a:rPr lang="en-NZ" spc="-51" dirty="0"/>
              <a:t>Optional pointer to container policy</a:t>
            </a:r>
          </a:p>
          <a:p>
            <a:pPr lvl="1"/>
            <a:r>
              <a:rPr lang="en-US" spc="-51" dirty="0"/>
              <a:t>Signature </a:t>
            </a:r>
            <a:r>
              <a:rPr lang="en-NZ" spc="-51" dirty="0"/>
              <a:t>HMAC-SHA256 of above </a:t>
            </a:r>
            <a:r>
              <a:rPr lang="en-NZ" spc="-51" dirty="0" smtClean="0"/>
              <a:t>fields</a:t>
            </a:r>
          </a:p>
          <a:p>
            <a:pPr lvl="1"/>
            <a:endParaRPr lang="en-NZ" spc="-51" dirty="0">
              <a:solidFill>
                <a:schemeClr val="accent2">
                  <a:alpha val="99000"/>
                </a:schemeClr>
              </a:solidFill>
            </a:endParaRPr>
          </a:p>
          <a:p>
            <a:pPr lvl="1">
              <a:spcAft>
                <a:spcPts val="900"/>
              </a:spcAft>
            </a:pPr>
            <a:r>
              <a:rPr lang="en-NZ" sz="3600" spc="-100" dirty="0">
                <a:solidFill>
                  <a:schemeClr val="accent2">
                    <a:alpha val="99000"/>
                  </a:schemeClr>
                </a:solidFill>
                <a:latin typeface="Segoe UI Light" pitchFamily="34" charset="0"/>
              </a:rPr>
              <a:t>Use case</a:t>
            </a:r>
          </a:p>
          <a:p>
            <a:pPr lvl="1"/>
            <a:r>
              <a:rPr lang="en-NZ" spc="-51" dirty="0"/>
              <a:t>Providing revocable permissions to certain users/groups</a:t>
            </a:r>
          </a:p>
          <a:p>
            <a:pPr lvl="1"/>
            <a:r>
              <a:rPr lang="en-NZ" spc="-51" dirty="0"/>
              <a:t>To revoke: Delete or update container policy </a:t>
            </a:r>
          </a:p>
        </p:txBody>
      </p:sp>
      <p:sp>
        <p:nvSpPr>
          <p:cNvPr id="9" name="Rectangle 8"/>
          <p:cNvSpPr/>
          <p:nvPr/>
        </p:nvSpPr>
        <p:spPr bwMode="auto">
          <a:xfrm>
            <a:off x="5776346" y="3835315"/>
            <a:ext cx="5894954"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1600" spc="-51" dirty="0">
                <a:solidFill>
                  <a:schemeClr val="accent4">
                    <a:alpha val="99000"/>
                  </a:schemeClr>
                </a:solidFill>
              </a:rPr>
              <a:t>http://...blob.../</a:t>
            </a:r>
            <a:r>
              <a:rPr lang="en-NZ" sz="1600" spc="-51" dirty="0" err="1">
                <a:solidFill>
                  <a:schemeClr val="accent4">
                    <a:alpha val="99000"/>
                  </a:schemeClr>
                </a:solidFill>
              </a:rPr>
              <a:t>pics</a:t>
            </a:r>
            <a:r>
              <a:rPr lang="en-NZ" sz="1600" spc="-51" dirty="0">
                <a:solidFill>
                  <a:schemeClr val="accent4">
                    <a:alpha val="99000"/>
                  </a:schemeClr>
                </a:solidFill>
              </a:rPr>
              <a:t>/image.jpg?</a:t>
            </a:r>
            <a:br>
              <a:rPr lang="en-NZ" sz="1600" spc="-51" dirty="0">
                <a:solidFill>
                  <a:schemeClr val="accent4">
                    <a:alpha val="99000"/>
                  </a:schemeClr>
                </a:solidFill>
              </a:rPr>
            </a:br>
            <a:r>
              <a:rPr lang="en-NZ" sz="1600" spc="-51" dirty="0" err="1">
                <a:solidFill>
                  <a:schemeClr val="accent4">
                    <a:alpha val="99000"/>
                  </a:schemeClr>
                </a:solidFill>
              </a:rPr>
              <a:t>sr</a:t>
            </a:r>
            <a:r>
              <a:rPr lang="en-NZ" sz="1600" spc="-51" dirty="0">
                <a:solidFill>
                  <a:schemeClr val="accent4">
                    <a:alpha val="99000"/>
                  </a:schemeClr>
                </a:solidFill>
              </a:rPr>
              <a:t>=</a:t>
            </a:r>
            <a:r>
              <a:rPr lang="en-NZ" sz="1600" spc="-51" dirty="0" err="1">
                <a:solidFill>
                  <a:schemeClr val="accent4">
                    <a:alpha val="99000"/>
                  </a:schemeClr>
                </a:solidFill>
              </a:rPr>
              <a:t>c&amp;si</a:t>
            </a:r>
            <a:r>
              <a:rPr lang="en-NZ" sz="1600" spc="-51" dirty="0">
                <a:solidFill>
                  <a:schemeClr val="accent4">
                    <a:alpha val="99000"/>
                  </a:schemeClr>
                </a:solidFill>
              </a:rPr>
              <a:t>=MyUploadPolicyForUserID12345</a:t>
            </a:r>
            <a:br>
              <a:rPr lang="en-NZ" sz="1600" spc="-51" dirty="0">
                <a:solidFill>
                  <a:schemeClr val="accent4">
                    <a:alpha val="99000"/>
                  </a:schemeClr>
                </a:solidFill>
              </a:rPr>
            </a:br>
            <a:r>
              <a:rPr lang="en-NZ" sz="1600" spc="-51" dirty="0">
                <a:solidFill>
                  <a:schemeClr val="accent4">
                    <a:alpha val="99000"/>
                  </a:schemeClr>
                </a:solidFill>
              </a:rPr>
              <a:t>&amp;sig=dD80ihBh5jfNpymO5Hg1IdiJIEvHcJpCMiCMnN%2fRnbI%3d</a:t>
            </a:r>
          </a:p>
        </p:txBody>
      </p:sp>
      <p:sp>
        <p:nvSpPr>
          <p:cNvPr id="2" name="Title 1"/>
          <p:cNvSpPr>
            <a:spLocks noGrp="1"/>
          </p:cNvSpPr>
          <p:nvPr>
            <p:ph type="title"/>
          </p:nvPr>
        </p:nvSpPr>
        <p:spPr/>
        <p:txBody>
          <a:bodyPr/>
          <a:lstStyle/>
          <a:p>
            <a:r>
              <a:rPr lang="en-NZ" dirty="0" smtClean="0"/>
              <a:t>Policy Based </a:t>
            </a:r>
            <a:r>
              <a:rPr lang="en-NZ" dirty="0"/>
              <a:t>Signatures</a:t>
            </a:r>
          </a:p>
        </p:txBody>
      </p:sp>
      <p:sp>
        <p:nvSpPr>
          <p:cNvPr id="6" name="Down Arrow 5"/>
          <p:cNvSpPr/>
          <p:nvPr/>
        </p:nvSpPr>
        <p:spPr bwMode="auto">
          <a:xfrm rot="10800000" flipV="1">
            <a:off x="6998620" y="3762437"/>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9051928" y="3762437"/>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8197359" y="4741939"/>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5597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xit" presetSubtype="0" fill="hold" grpId="1" nodeType="after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par>
                          <p:cTn id="16" fill="hold">
                            <p:stCondLst>
                              <p:cond delay="1500"/>
                            </p:stCondLst>
                            <p:childTnLst>
                              <p:par>
                                <p:cTn id="17" presetID="10" presetClass="exit" presetSubtype="0" fill="hold" grpId="1" nodeType="after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r>
              <a:rPr lang="en-US" dirty="0"/>
              <a:t>Delivery Network (CDN)</a:t>
            </a:r>
          </a:p>
        </p:txBody>
      </p:sp>
      <p:sp>
        <p:nvSpPr>
          <p:cNvPr id="3" name="Content Placeholder 2"/>
          <p:cNvSpPr>
            <a:spLocks noGrp="1"/>
          </p:cNvSpPr>
          <p:nvPr>
            <p:ph type="body" sz="quarter" idx="10"/>
          </p:nvPr>
        </p:nvSpPr>
        <p:spPr/>
        <p:txBody>
          <a:bodyPr/>
          <a:lstStyle/>
          <a:p>
            <a:r>
              <a:rPr lang="en-US" dirty="0">
                <a:solidFill>
                  <a:schemeClr val="accent2">
                    <a:alpha val="99000"/>
                  </a:schemeClr>
                </a:solidFill>
              </a:rPr>
              <a:t>High-bandwidth global blob content delivery</a:t>
            </a:r>
          </a:p>
          <a:p>
            <a:pPr lvl="1"/>
            <a:r>
              <a:rPr lang="en-US" sz="2400" spc="-51" dirty="0"/>
              <a:t>24 locations globally (US, Europe, Asia, Australia and South America), and </a:t>
            </a:r>
            <a:r>
              <a:rPr lang="en-US" sz="2400" spc="-51" dirty="0" smtClean="0"/>
              <a:t>growing</a:t>
            </a:r>
          </a:p>
          <a:p>
            <a:pPr lvl="1"/>
            <a:endParaRPr lang="en-US" sz="1200" spc="-51" dirty="0"/>
          </a:p>
          <a:p>
            <a:pPr lvl="1"/>
            <a:r>
              <a:rPr lang="en-US" sz="2400" spc="-51" dirty="0"/>
              <a:t>Same experience for users no matter how far they are from the geo-location where the storage account is </a:t>
            </a:r>
            <a:r>
              <a:rPr lang="en-US" sz="2400" spc="-51" dirty="0" smtClean="0"/>
              <a:t>hosted</a:t>
            </a:r>
          </a:p>
          <a:p>
            <a:pPr lvl="1"/>
            <a:endParaRPr lang="en-US" sz="2400" spc="-51" dirty="0"/>
          </a:p>
          <a:p>
            <a:r>
              <a:rPr lang="en-US" dirty="0">
                <a:solidFill>
                  <a:schemeClr val="accent2">
                    <a:alpha val="99000"/>
                  </a:schemeClr>
                </a:solidFill>
              </a:rPr>
              <a:t>Blob service URL </a:t>
            </a:r>
            <a:r>
              <a:rPr lang="en-US" dirty="0" smtClean="0">
                <a:solidFill>
                  <a:schemeClr val="accent2">
                    <a:alpha val="99000"/>
                  </a:schemeClr>
                </a:solidFill>
              </a:rPr>
              <a:t>vs. </a:t>
            </a:r>
            <a:r>
              <a:rPr lang="en-US" dirty="0">
                <a:solidFill>
                  <a:schemeClr val="accent2">
                    <a:alpha val="99000"/>
                  </a:schemeClr>
                </a:solidFill>
              </a:rPr>
              <a:t>CDN URL:</a:t>
            </a:r>
          </a:p>
          <a:p>
            <a:pPr lvl="1"/>
            <a:r>
              <a:rPr lang="en-US" sz="2400" spc="-51" dirty="0"/>
              <a:t>Windows Azure Blob URL: </a:t>
            </a:r>
            <a:r>
              <a:rPr lang="en-US" sz="2400" spc="-51" dirty="0">
                <a:hlinkClick r:id="rId3"/>
              </a:rPr>
              <a:t>http://images.blob.core.windows.net</a:t>
            </a:r>
            <a:r>
              <a:rPr lang="en-US" sz="2400" spc="-51" dirty="0" smtClean="0">
                <a:hlinkClick r:id="rId3"/>
              </a:rPr>
              <a:t>/</a:t>
            </a:r>
            <a:endParaRPr lang="en-US" sz="2400" spc="-51" dirty="0" smtClean="0"/>
          </a:p>
          <a:p>
            <a:pPr lvl="1"/>
            <a:endParaRPr lang="en-US" sz="1200" spc="-51" dirty="0"/>
          </a:p>
          <a:p>
            <a:pPr lvl="1"/>
            <a:r>
              <a:rPr lang="en-US" sz="2400" spc="-51" dirty="0"/>
              <a:t>Windows Azure CDN URL: </a:t>
            </a:r>
            <a:r>
              <a:rPr lang="en-US" sz="2400" spc="-51" dirty="0">
                <a:hlinkClick r:id="rId4"/>
              </a:rPr>
              <a:t>http://&lt;id&gt;.vo.msecnd.net/ </a:t>
            </a:r>
            <a:endParaRPr lang="en-US" sz="2400" spc="-51" dirty="0" smtClean="0"/>
          </a:p>
          <a:p>
            <a:pPr lvl="1"/>
            <a:endParaRPr lang="en-US" sz="1200" spc="-51" dirty="0"/>
          </a:p>
          <a:p>
            <a:pPr lvl="1"/>
            <a:r>
              <a:rPr lang="en-US" sz="2400" spc="-51" dirty="0"/>
              <a:t>Custom Domain Name for CDN: </a:t>
            </a:r>
            <a:r>
              <a:rPr lang="en-US" sz="2400" spc="-51" dirty="0">
                <a:hlinkClick r:id="rId4"/>
              </a:rPr>
              <a:t>http://cdn.contoso.com/ </a:t>
            </a:r>
            <a:endParaRPr lang="en-US" sz="2400" spc="-51" dirty="0"/>
          </a:p>
        </p:txBody>
      </p:sp>
    </p:spTree>
    <p:extLst>
      <p:ext uri="{BB962C8B-B14F-4D97-AF65-F5344CB8AC3E}">
        <p14:creationId xmlns:p14="http://schemas.microsoft.com/office/powerpoint/2010/main" val="286874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6"/>
          <p:cNvSpPr>
            <a:spLocks/>
          </p:cNvSpPr>
          <p:nvPr/>
        </p:nvSpPr>
        <p:spPr bwMode="auto">
          <a:xfrm>
            <a:off x="6462275" y="1807779"/>
            <a:ext cx="3817592" cy="25587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82" name="Freeform 6"/>
          <p:cNvSpPr>
            <a:spLocks/>
          </p:cNvSpPr>
          <p:nvPr/>
        </p:nvSpPr>
        <p:spPr bwMode="auto">
          <a:xfrm>
            <a:off x="6683742" y="4430633"/>
            <a:ext cx="3275804" cy="219559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59" name="Rectangle 58"/>
          <p:cNvSpPr/>
          <p:nvPr/>
        </p:nvSpPr>
        <p:spPr bwMode="auto">
          <a:xfrm>
            <a:off x="7206836" y="5243465"/>
            <a:ext cx="658586" cy="201168"/>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900" b="1" dirty="0">
                <a:solidFill>
                  <a:schemeClr val="bg1">
                    <a:alpha val="99000"/>
                  </a:schemeClr>
                </a:solidFill>
              </a:rPr>
              <a:t>pic1.jpg</a:t>
            </a:r>
          </a:p>
        </p:txBody>
      </p:sp>
      <p:sp>
        <p:nvSpPr>
          <p:cNvPr id="5" name="Title 4"/>
          <p:cNvSpPr>
            <a:spLocks noGrp="1"/>
          </p:cNvSpPr>
          <p:nvPr>
            <p:ph type="title"/>
          </p:nvPr>
        </p:nvSpPr>
        <p:spPr/>
        <p:txBody>
          <a:bodyPr/>
          <a:lstStyle/>
          <a:p>
            <a:r>
              <a:rPr lang="en-US" smtClean="0"/>
              <a:t>Windows Azure CDN</a:t>
            </a:r>
            <a:endParaRPr lang="en-US" dirty="0"/>
          </a:p>
        </p:txBody>
      </p:sp>
      <p:sp>
        <p:nvSpPr>
          <p:cNvPr id="39" name="Text Placeholder 4"/>
          <p:cNvSpPr txBox="1">
            <a:spLocks/>
          </p:cNvSpPr>
          <p:nvPr/>
        </p:nvSpPr>
        <p:spPr>
          <a:xfrm>
            <a:off x="1343378" y="2360614"/>
            <a:ext cx="4751035" cy="1559634"/>
          </a:xfrm>
          <a:prstGeom prst="rect">
            <a:avLst/>
          </a:prstGeom>
        </p:spPr>
        <p:txBody>
          <a:bodyPr vert="horz" wrap="square" lIns="0" tIns="0" rIns="0" bIns="0" rtlCol="0">
            <a:norm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sz="4000" spc="-100" dirty="0">
                <a:solidFill>
                  <a:schemeClr val="accent2">
                    <a:alpha val="99000"/>
                  </a:schemeClr>
                </a:solidFill>
                <a:latin typeface="Segoe UI Light" pitchFamily="34" charset="0"/>
              </a:rPr>
              <a:t>To Enable CDN:</a:t>
            </a:r>
          </a:p>
          <a:p>
            <a:pPr marL="53975" indent="0">
              <a:buNone/>
              <a:defRPr/>
            </a:pPr>
            <a:r>
              <a:rPr lang="en-US" sz="2400" spc="-51" dirty="0">
                <a:gradFill>
                  <a:gsLst>
                    <a:gs pos="0">
                      <a:srgbClr val="595959"/>
                    </a:gs>
                    <a:gs pos="86000">
                      <a:srgbClr val="595959"/>
                    </a:gs>
                  </a:gsLst>
                  <a:lin ang="5400000" scaled="0"/>
                </a:gradFill>
              </a:rPr>
              <a:t>Register for CDN via </a:t>
            </a:r>
            <a:r>
              <a:rPr lang="en-US" sz="2400" spc="-51" dirty="0" err="1">
                <a:gradFill>
                  <a:gsLst>
                    <a:gs pos="0">
                      <a:srgbClr val="595959"/>
                    </a:gs>
                    <a:gs pos="86000">
                      <a:srgbClr val="595959"/>
                    </a:gs>
                  </a:gsLst>
                  <a:lin ang="5400000" scaled="0"/>
                </a:gradFill>
              </a:rPr>
              <a:t>Dev</a:t>
            </a:r>
            <a:r>
              <a:rPr lang="en-US" sz="2400" spc="-51" dirty="0">
                <a:gradFill>
                  <a:gsLst>
                    <a:gs pos="0">
                      <a:srgbClr val="595959"/>
                    </a:gs>
                    <a:gs pos="86000">
                      <a:srgbClr val="595959"/>
                    </a:gs>
                  </a:gsLst>
                  <a:lin ang="5400000" scaled="0"/>
                </a:gradFill>
              </a:rPr>
              <a:t> Portal</a:t>
            </a:r>
          </a:p>
          <a:p>
            <a:pPr marL="53975" indent="0">
              <a:buNone/>
              <a:defRPr/>
            </a:pPr>
            <a:r>
              <a:rPr lang="en-US" sz="2400" spc="-51" dirty="0">
                <a:gradFill>
                  <a:gsLst>
                    <a:gs pos="0">
                      <a:srgbClr val="595959"/>
                    </a:gs>
                    <a:gs pos="86000">
                      <a:srgbClr val="595959"/>
                    </a:gs>
                  </a:gsLst>
                  <a:lin ang="5400000" scaled="0"/>
                </a:gradFill>
              </a:rPr>
              <a:t>Set container images to public</a:t>
            </a:r>
          </a:p>
        </p:txBody>
      </p:sp>
      <p:sp>
        <p:nvSpPr>
          <p:cNvPr id="41" name="Rectangle 40"/>
          <p:cNvSpPr/>
          <p:nvPr/>
        </p:nvSpPr>
        <p:spPr bwMode="auto">
          <a:xfrm>
            <a:off x="7188622" y="5215696"/>
            <a:ext cx="1146085" cy="339867"/>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1600" dirty="0">
                <a:solidFill>
                  <a:schemeClr val="bg1">
                    <a:alpha val="99000"/>
                  </a:schemeClr>
                </a:solidFill>
              </a:rPr>
              <a:t>pic1.jpg</a:t>
            </a:r>
            <a:endParaRPr lang="en-US" sz="1800" dirty="0">
              <a:solidFill>
                <a:schemeClr val="bg1">
                  <a:alpha val="99000"/>
                </a:schemeClr>
              </a:solidFill>
            </a:endParaRPr>
          </a:p>
        </p:txBody>
      </p:sp>
      <p:cxnSp>
        <p:nvCxnSpPr>
          <p:cNvPr id="49" name="Straight Arrow Connector 48"/>
          <p:cNvCxnSpPr/>
          <p:nvPr/>
        </p:nvCxnSpPr>
        <p:spPr>
          <a:xfrm>
            <a:off x="6978869" y="1797269"/>
            <a:ext cx="55344" cy="48873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0" name="TextBox 49"/>
          <p:cNvSpPr txBox="1"/>
          <p:nvPr/>
        </p:nvSpPr>
        <p:spPr>
          <a:xfrm>
            <a:off x="7374179" y="926049"/>
            <a:ext cx="3782767" cy="640175"/>
          </a:xfrm>
          <a:prstGeom prst="rect">
            <a:avLst/>
          </a:prstGeom>
          <a:noFill/>
        </p:spPr>
        <p:txBody>
          <a:bodyPr wrap="none" lIns="0" tIns="0" rIns="0" bIns="0" rtlCol="0">
            <a:spAutoFit/>
          </a:bodyPr>
          <a:lstStyle/>
          <a:p>
            <a:r>
              <a:rPr lang="en-US" dirty="0" smtClean="0">
                <a:solidFill>
                  <a:srgbClr val="595959">
                    <a:alpha val="99000"/>
                  </a:srgbClr>
                </a:solidFill>
              </a:rPr>
              <a:t>GET</a:t>
            </a:r>
          </a:p>
          <a:p>
            <a:pPr defTabSz="1218937">
              <a:lnSpc>
                <a:spcPct val="90000"/>
              </a:lnSpc>
              <a:spcBef>
                <a:spcPct val="20000"/>
              </a:spcBef>
              <a:buSzPct val="90000"/>
              <a:defRPr/>
            </a:pPr>
            <a:r>
              <a:rPr lang="en-US" sz="1600" spc="-51" dirty="0">
                <a:solidFill>
                  <a:srgbClr val="595959">
                    <a:alpha val="99000"/>
                  </a:srgbClr>
                </a:solidFill>
              </a:rPr>
              <a:t>http://guid01.vo.msecnd.net/images/pic.1jpg</a:t>
            </a:r>
          </a:p>
        </p:txBody>
      </p:sp>
      <p:sp>
        <p:nvSpPr>
          <p:cNvPr id="51" name="TextBox 50"/>
          <p:cNvSpPr txBox="1"/>
          <p:nvPr/>
        </p:nvSpPr>
        <p:spPr>
          <a:xfrm>
            <a:off x="6784182" y="5794909"/>
            <a:ext cx="3174205" cy="153888"/>
          </a:xfrm>
          <a:prstGeom prst="rect">
            <a:avLst/>
          </a:prstGeom>
          <a:noFill/>
        </p:spPr>
        <p:txBody>
          <a:bodyPr wrap="square" lIns="0" tIns="0" rIns="0" bIns="0" rtlCol="0">
            <a:spAutoFit/>
          </a:bodyPr>
          <a:lstStyle/>
          <a:p>
            <a:r>
              <a:rPr lang="en-US" sz="1000" b="1" dirty="0">
                <a:solidFill>
                  <a:srgbClr val="595959">
                    <a:alpha val="99000"/>
                  </a:srgbClr>
                </a:solidFill>
              </a:rPr>
              <a:t>http://sally.blob.core.windows.net/images/pic1.jpg</a:t>
            </a:r>
          </a:p>
        </p:txBody>
      </p:sp>
      <p:sp>
        <p:nvSpPr>
          <p:cNvPr id="52" name="TextBox 51"/>
          <p:cNvSpPr txBox="1"/>
          <p:nvPr/>
        </p:nvSpPr>
        <p:spPr>
          <a:xfrm>
            <a:off x="7557863" y="3305522"/>
            <a:ext cx="2342882" cy="498598"/>
          </a:xfrm>
          <a:prstGeom prst="rect">
            <a:avLst/>
          </a:prstGeom>
          <a:noFill/>
        </p:spPr>
        <p:txBody>
          <a:bodyPr wrap="square" lIns="0" tIns="0" rIns="0" bIns="0" rtlCol="0">
            <a:spAutoFit/>
          </a:bodyPr>
          <a:lstStyle/>
          <a:p>
            <a:pPr defTabSz="1218937">
              <a:lnSpc>
                <a:spcPct val="90000"/>
              </a:lnSpc>
              <a:buSzPct val="90000"/>
              <a:defRPr/>
            </a:pPr>
            <a:r>
              <a:rPr lang="en-US" sz="1200" spc="-51" dirty="0">
                <a:gradFill>
                  <a:gsLst>
                    <a:gs pos="0">
                      <a:srgbClr val="595959"/>
                    </a:gs>
                    <a:gs pos="86000">
                      <a:srgbClr val="595959"/>
                    </a:gs>
                  </a:gsLst>
                  <a:lin ang="5400000" scaled="0"/>
                </a:gradFill>
              </a:rPr>
              <a:t>http://sally.blob.core.windows.net/ </a:t>
            </a:r>
            <a:endParaRPr lang="en-US" sz="1200" spc="-51" dirty="0" smtClean="0">
              <a:gradFill>
                <a:gsLst>
                  <a:gs pos="0">
                    <a:srgbClr val="595959"/>
                  </a:gs>
                  <a:gs pos="86000">
                    <a:srgbClr val="595959"/>
                  </a:gs>
                </a:gsLst>
                <a:lin ang="5400000" scaled="0"/>
              </a:gradFill>
            </a:endParaRPr>
          </a:p>
          <a:p>
            <a:pPr defTabSz="1218937">
              <a:lnSpc>
                <a:spcPct val="90000"/>
              </a:lnSpc>
              <a:buSzPct val="90000"/>
              <a:defRPr/>
            </a:pPr>
            <a:r>
              <a:rPr lang="en-US" sz="1200" spc="-51" dirty="0">
                <a:gradFill>
                  <a:gsLst>
                    <a:gs pos="0">
                      <a:srgbClr val="595959"/>
                    </a:gs>
                    <a:gs pos="86000">
                      <a:srgbClr val="595959"/>
                    </a:gs>
                  </a:gsLst>
                  <a:lin ang="5400000" scaled="0"/>
                </a:gradFill>
                <a:sym typeface="Wingdings" pitchFamily="2" charset="2"/>
              </a:rPr>
              <a:t> </a:t>
            </a:r>
            <a:r>
              <a:rPr lang="en-US" sz="1200" spc="-51" dirty="0" smtClean="0">
                <a:gradFill>
                  <a:gsLst>
                    <a:gs pos="0">
                      <a:srgbClr val="595959"/>
                    </a:gs>
                    <a:gs pos="86000">
                      <a:srgbClr val="595959"/>
                    </a:gs>
                  </a:gsLst>
                  <a:lin ang="5400000" scaled="0"/>
                </a:gradFill>
                <a:sym typeface="Wingdings" pitchFamily="2" charset="2"/>
              </a:rPr>
              <a:t>                       </a:t>
            </a:r>
          </a:p>
          <a:p>
            <a:pPr defTabSz="1218937">
              <a:lnSpc>
                <a:spcPct val="90000"/>
              </a:lnSpc>
              <a:buSzPct val="90000"/>
              <a:defRPr/>
            </a:pPr>
            <a:r>
              <a:rPr lang="en-US" sz="1200" spc="-51" dirty="0" smtClean="0">
                <a:gradFill>
                  <a:gsLst>
                    <a:gs pos="0">
                      <a:srgbClr val="595959"/>
                    </a:gs>
                    <a:gs pos="86000">
                      <a:srgbClr val="595959"/>
                    </a:gs>
                  </a:gsLst>
                  <a:lin ang="5400000" scaled="0"/>
                </a:gradFill>
                <a:sym typeface="Wingdings" pitchFamily="2" charset="2"/>
              </a:rPr>
              <a:t>http</a:t>
            </a:r>
            <a:r>
              <a:rPr lang="en-US" sz="1200" spc="-51" dirty="0">
                <a:gradFill>
                  <a:gsLst>
                    <a:gs pos="0">
                      <a:srgbClr val="595959"/>
                    </a:gs>
                    <a:gs pos="86000">
                      <a:srgbClr val="595959"/>
                    </a:gs>
                  </a:gsLst>
                  <a:lin ang="5400000" scaled="0"/>
                </a:gradFill>
                <a:sym typeface="Wingdings" pitchFamily="2" charset="2"/>
              </a:rPr>
              <a:t>://guid01.vo.msecnd.net/</a:t>
            </a:r>
            <a:endParaRPr lang="en-US" sz="1200" spc="-51" dirty="0">
              <a:gradFill>
                <a:gsLst>
                  <a:gs pos="0">
                    <a:srgbClr val="595959"/>
                  </a:gs>
                  <a:gs pos="86000">
                    <a:srgbClr val="595959"/>
                  </a:gs>
                </a:gsLst>
                <a:lin ang="5400000" scaled="0"/>
              </a:gradFill>
            </a:endParaRPr>
          </a:p>
        </p:txBody>
      </p:sp>
      <p:cxnSp>
        <p:nvCxnSpPr>
          <p:cNvPr id="53" name="Straight Arrow Connector 52"/>
          <p:cNvCxnSpPr/>
          <p:nvPr/>
        </p:nvCxnSpPr>
        <p:spPr>
          <a:xfrm>
            <a:off x="7177088" y="3052763"/>
            <a:ext cx="538162" cy="2141537"/>
          </a:xfrm>
          <a:prstGeom prst="straightConnector1">
            <a:avLst/>
          </a:prstGeom>
          <a:ln w="19050">
            <a:prstDash val="dash"/>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p:nvPr/>
        </p:nvCxnSpPr>
        <p:spPr>
          <a:xfrm flipH="1" flipV="1">
            <a:off x="7010400" y="3038475"/>
            <a:ext cx="561978" cy="2143126"/>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5" name="Rectangle 54"/>
          <p:cNvSpPr/>
          <p:nvPr/>
        </p:nvSpPr>
        <p:spPr bwMode="auto">
          <a:xfrm>
            <a:off x="7384066" y="5291319"/>
            <a:ext cx="657238" cy="189067"/>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900" b="1" dirty="0">
                <a:solidFill>
                  <a:schemeClr val="bg1">
                    <a:alpha val="99000"/>
                  </a:schemeClr>
                </a:solidFill>
              </a:rPr>
              <a:t>pic1.jpg</a:t>
            </a:r>
          </a:p>
        </p:txBody>
      </p:sp>
      <p:cxnSp>
        <p:nvCxnSpPr>
          <p:cNvPr id="57" name="Straight Arrow Connector 56"/>
          <p:cNvCxnSpPr/>
          <p:nvPr/>
        </p:nvCxnSpPr>
        <p:spPr>
          <a:xfrm flipH="1" flipV="1">
            <a:off x="6872288" y="1781175"/>
            <a:ext cx="64541" cy="49957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8" name="TextBox 57"/>
          <p:cNvSpPr txBox="1"/>
          <p:nvPr/>
        </p:nvSpPr>
        <p:spPr>
          <a:xfrm>
            <a:off x="6490285" y="2237502"/>
            <a:ext cx="331822" cy="246221"/>
          </a:xfrm>
          <a:prstGeom prst="rect">
            <a:avLst/>
          </a:prstGeom>
          <a:noFill/>
        </p:spPr>
        <p:txBody>
          <a:bodyPr wrap="none" lIns="0" tIns="0" rIns="0" bIns="0" rtlCol="0">
            <a:spAutoFit/>
          </a:bodyPr>
          <a:lstStyle/>
          <a:p>
            <a:r>
              <a:rPr lang="en-US" sz="1600" dirty="0" smtClean="0">
                <a:solidFill>
                  <a:srgbClr val="595959">
                    <a:alpha val="99000"/>
                  </a:srgbClr>
                </a:solidFill>
              </a:rPr>
              <a:t>404</a:t>
            </a:r>
          </a:p>
        </p:txBody>
      </p:sp>
      <p:sp>
        <p:nvSpPr>
          <p:cNvPr id="60" name="TextBox 59"/>
          <p:cNvSpPr txBox="1"/>
          <p:nvPr/>
        </p:nvSpPr>
        <p:spPr>
          <a:xfrm>
            <a:off x="5857457" y="2838112"/>
            <a:ext cx="473912" cy="369332"/>
          </a:xfrm>
          <a:prstGeom prst="rect">
            <a:avLst/>
          </a:prstGeom>
          <a:noFill/>
        </p:spPr>
        <p:txBody>
          <a:bodyPr wrap="none" lIns="0" tIns="0" rIns="0" bIns="0" rtlCol="0">
            <a:spAutoFit/>
          </a:bodyPr>
          <a:lstStyle/>
          <a:p>
            <a:r>
              <a:rPr lang="en-US" dirty="0" smtClean="0">
                <a:solidFill>
                  <a:srgbClr val="595959">
                    <a:alpha val="99000"/>
                  </a:srgbClr>
                </a:solidFill>
              </a:rPr>
              <a:t>TTL</a:t>
            </a:r>
          </a:p>
        </p:txBody>
      </p:sp>
      <p:sp>
        <p:nvSpPr>
          <p:cNvPr id="61" name="Oval 60"/>
          <p:cNvSpPr/>
          <p:nvPr/>
        </p:nvSpPr>
        <p:spPr bwMode="auto">
          <a:xfrm>
            <a:off x="7361878" y="2920401"/>
            <a:ext cx="2362890" cy="1206756"/>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1800" dirty="0">
              <a:solidFill>
                <a:schemeClr val="tx1"/>
              </a:solidFill>
            </a:endParaRPr>
          </a:p>
        </p:txBody>
      </p:sp>
      <p:sp>
        <p:nvSpPr>
          <p:cNvPr id="62" name="Oval 61"/>
          <p:cNvSpPr/>
          <p:nvPr/>
        </p:nvSpPr>
        <p:spPr bwMode="auto">
          <a:xfrm>
            <a:off x="8628749" y="5718550"/>
            <a:ext cx="793490" cy="331664"/>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63" name="Oval 62"/>
          <p:cNvSpPr/>
          <p:nvPr/>
        </p:nvSpPr>
        <p:spPr bwMode="auto">
          <a:xfrm>
            <a:off x="7044373" y="1160591"/>
            <a:ext cx="4362744" cy="571244"/>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grpSp>
        <p:nvGrpSpPr>
          <p:cNvPr id="4" name="Group 3"/>
          <p:cNvGrpSpPr/>
          <p:nvPr/>
        </p:nvGrpSpPr>
        <p:grpSpPr>
          <a:xfrm>
            <a:off x="6756564" y="812827"/>
            <a:ext cx="331995" cy="843336"/>
            <a:chOff x="1171557" y="1055314"/>
            <a:chExt cx="331995" cy="843336"/>
          </a:xfrm>
        </p:grpSpPr>
        <p:sp>
          <p:nvSpPr>
            <p:cNvPr id="31" name="Oval 6"/>
            <p:cNvSpPr>
              <a:spLocks noChangeArrowheads="1"/>
            </p:cNvSpPr>
            <p:nvPr/>
          </p:nvSpPr>
          <p:spPr bwMode="auto">
            <a:xfrm>
              <a:off x="1268405" y="1055314"/>
              <a:ext cx="137501" cy="140290"/>
            </a:xfrm>
            <a:prstGeom prst="ellipse">
              <a:avLst/>
            </a:prstGeom>
            <a:solidFill>
              <a:schemeClr val="accent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292929">
                    <a:lumMod val="50000"/>
                  </a:srgbClr>
                </a:solidFill>
              </a:endParaRPr>
            </a:p>
          </p:txBody>
        </p:sp>
        <p:sp>
          <p:nvSpPr>
            <p:cNvPr id="32" name="Freeform 31"/>
            <p:cNvSpPr>
              <a:spLocks/>
            </p:cNvSpPr>
            <p:nvPr/>
          </p:nvSpPr>
          <p:spPr bwMode="auto">
            <a:xfrm>
              <a:off x="1171557" y="1211546"/>
              <a:ext cx="331995" cy="687104"/>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292929">
                    <a:lumMod val="50000"/>
                  </a:srgbClr>
                </a:solidFill>
              </a:endParaRPr>
            </a:p>
          </p:txBody>
        </p:sp>
      </p:grpSp>
      <p:sp>
        <p:nvSpPr>
          <p:cNvPr id="11" name="Rectangle 10"/>
          <p:cNvSpPr/>
          <p:nvPr/>
        </p:nvSpPr>
        <p:spPr>
          <a:xfrm>
            <a:off x="10424869" y="2828835"/>
            <a:ext cx="1115626" cy="1015663"/>
          </a:xfrm>
          <a:prstGeom prst="rect">
            <a:avLst/>
          </a:prstGeom>
        </p:spPr>
        <p:txBody>
          <a:bodyPr wrap="none">
            <a:spAutoFit/>
          </a:bodyPr>
          <a:lstStyle/>
          <a:p>
            <a:r>
              <a:rPr lang="en-US" sz="2000" spc="-51" dirty="0">
                <a:solidFill>
                  <a:schemeClr val="accent2">
                    <a:alpha val="99000"/>
                  </a:schemeClr>
                </a:solidFill>
              </a:rPr>
              <a:t>Content </a:t>
            </a:r>
            <a:br>
              <a:rPr lang="en-US" sz="2000" spc="-51" dirty="0">
                <a:solidFill>
                  <a:schemeClr val="accent2">
                    <a:alpha val="99000"/>
                  </a:schemeClr>
                </a:solidFill>
              </a:rPr>
            </a:br>
            <a:r>
              <a:rPr lang="en-US" sz="2000" spc="-51" dirty="0">
                <a:solidFill>
                  <a:schemeClr val="accent2">
                    <a:alpha val="99000"/>
                  </a:schemeClr>
                </a:solidFill>
              </a:rPr>
              <a:t>Delivery </a:t>
            </a:r>
            <a:br>
              <a:rPr lang="en-US" sz="2000" spc="-51" dirty="0">
                <a:solidFill>
                  <a:schemeClr val="accent2">
                    <a:alpha val="99000"/>
                  </a:schemeClr>
                </a:solidFill>
              </a:rPr>
            </a:br>
            <a:r>
              <a:rPr lang="en-US" sz="2000" spc="-51" dirty="0">
                <a:solidFill>
                  <a:schemeClr val="accent2">
                    <a:alpha val="99000"/>
                  </a:schemeClr>
                </a:solidFill>
              </a:rPr>
              <a:t>Network</a:t>
            </a:r>
          </a:p>
        </p:txBody>
      </p:sp>
      <p:sp>
        <p:nvSpPr>
          <p:cNvPr id="64" name="Rectangle 63"/>
          <p:cNvSpPr/>
          <p:nvPr/>
        </p:nvSpPr>
        <p:spPr>
          <a:xfrm>
            <a:off x="10424869" y="5139286"/>
            <a:ext cx="1246431" cy="1323439"/>
          </a:xfrm>
          <a:prstGeom prst="rect">
            <a:avLst/>
          </a:prstGeom>
        </p:spPr>
        <p:txBody>
          <a:bodyPr wrap="none">
            <a:spAutoFit/>
          </a:bodyPr>
          <a:lstStyle/>
          <a:p>
            <a:r>
              <a:rPr lang="en-US" sz="2000" spc="-51" dirty="0">
                <a:solidFill>
                  <a:schemeClr val="accent2">
                    <a:alpha val="99000"/>
                  </a:schemeClr>
                </a:solidFill>
              </a:rPr>
              <a:t>Windows </a:t>
            </a:r>
            <a:r>
              <a:rPr lang="en-US" sz="2000" spc="-51" dirty="0" smtClean="0">
                <a:solidFill>
                  <a:schemeClr val="accent2">
                    <a:alpha val="99000"/>
                  </a:schemeClr>
                </a:solidFill>
              </a:rPr>
              <a:t/>
            </a:r>
            <a:br>
              <a:rPr lang="en-US" sz="2000" spc="-51" dirty="0" smtClean="0">
                <a:solidFill>
                  <a:schemeClr val="accent2">
                    <a:alpha val="99000"/>
                  </a:schemeClr>
                </a:solidFill>
              </a:rPr>
            </a:br>
            <a:r>
              <a:rPr lang="en-US" sz="2000" spc="-51" dirty="0" smtClean="0">
                <a:solidFill>
                  <a:schemeClr val="accent2">
                    <a:alpha val="99000"/>
                  </a:schemeClr>
                </a:solidFill>
              </a:rPr>
              <a:t>Azure </a:t>
            </a:r>
            <a:br>
              <a:rPr lang="en-US" sz="2000" spc="-51" dirty="0" smtClean="0">
                <a:solidFill>
                  <a:schemeClr val="accent2">
                    <a:alpha val="99000"/>
                  </a:schemeClr>
                </a:solidFill>
              </a:rPr>
            </a:br>
            <a:r>
              <a:rPr lang="en-US" sz="2000" spc="-51" dirty="0" smtClean="0">
                <a:solidFill>
                  <a:schemeClr val="accent2">
                    <a:alpha val="99000"/>
                  </a:schemeClr>
                </a:solidFill>
              </a:rPr>
              <a:t>Blob </a:t>
            </a:r>
            <a:br>
              <a:rPr lang="en-US" sz="2000" spc="-51" dirty="0" smtClean="0">
                <a:solidFill>
                  <a:schemeClr val="accent2">
                    <a:alpha val="99000"/>
                  </a:schemeClr>
                </a:solidFill>
              </a:rPr>
            </a:br>
            <a:r>
              <a:rPr lang="en-US" sz="2000" spc="-51" dirty="0" smtClean="0">
                <a:solidFill>
                  <a:schemeClr val="accent2">
                    <a:alpha val="99000"/>
                  </a:schemeClr>
                </a:solidFill>
              </a:rPr>
              <a:t>Service</a:t>
            </a:r>
            <a:endParaRPr lang="en-US" sz="2000" spc="-51" dirty="0">
              <a:solidFill>
                <a:schemeClr val="accent2">
                  <a:alpha val="99000"/>
                </a:schemeClr>
              </a:solidFill>
            </a:endParaRPr>
          </a:p>
        </p:txBody>
      </p:sp>
      <p:sp>
        <p:nvSpPr>
          <p:cNvPr id="68" name="Freeform 108"/>
          <p:cNvSpPr>
            <a:spLocks noEditPoints="1"/>
          </p:cNvSpPr>
          <p:nvPr/>
        </p:nvSpPr>
        <p:spPr bwMode="black">
          <a:xfrm>
            <a:off x="6361268" y="2798436"/>
            <a:ext cx="255468" cy="286566"/>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70" name="Group 69"/>
          <p:cNvGrpSpPr/>
          <p:nvPr/>
        </p:nvGrpSpPr>
        <p:grpSpPr>
          <a:xfrm>
            <a:off x="6903277" y="2360613"/>
            <a:ext cx="1090309" cy="581070"/>
            <a:chOff x="9475898" y="2480441"/>
            <a:chExt cx="1090309" cy="581070"/>
          </a:xfrm>
        </p:grpSpPr>
        <p:sp>
          <p:nvSpPr>
            <p:cNvPr id="71" name="Rectangle 70"/>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72"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6" name="Group 75"/>
          <p:cNvGrpSpPr/>
          <p:nvPr/>
        </p:nvGrpSpPr>
        <p:grpSpPr>
          <a:xfrm>
            <a:off x="8204145" y="1898650"/>
            <a:ext cx="1090309" cy="581070"/>
            <a:chOff x="9475898" y="2480441"/>
            <a:chExt cx="1090309" cy="581070"/>
          </a:xfrm>
        </p:grpSpPr>
        <p:sp>
          <p:nvSpPr>
            <p:cNvPr id="77" name="Rectangle 76"/>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78"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9" name="Group 78"/>
          <p:cNvGrpSpPr/>
          <p:nvPr/>
        </p:nvGrpSpPr>
        <p:grpSpPr>
          <a:xfrm>
            <a:off x="9412835" y="2360613"/>
            <a:ext cx="1090309" cy="581070"/>
            <a:chOff x="9475898" y="2480441"/>
            <a:chExt cx="1090309" cy="581070"/>
          </a:xfrm>
        </p:grpSpPr>
        <p:sp>
          <p:nvSpPr>
            <p:cNvPr id="80" name="Rectangle 79"/>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81"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5540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xEl>
                                              <p:pRg st="1" end="1"/>
                                            </p:txEl>
                                          </p:spTgt>
                                        </p:tgtEl>
                                        <p:attrNameLst>
                                          <p:attrName>style.visibility</p:attrName>
                                        </p:attrNameLst>
                                      </p:cBhvr>
                                      <p:to>
                                        <p:strVal val="visible"/>
                                      </p:to>
                                    </p:set>
                                    <p:animEffect transition="in" filter="fade">
                                      <p:cBhvr>
                                        <p:cTn id="7" dur="500"/>
                                        <p:tgtEl>
                                          <p:spTgt spid="39">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75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2" nodeType="click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9">
                                            <p:txEl>
                                              <p:pRg st="2" end="2"/>
                                            </p:txEl>
                                          </p:spTgt>
                                        </p:tgtEl>
                                        <p:attrNameLst>
                                          <p:attrName>style.visibility</p:attrName>
                                        </p:attrNameLst>
                                      </p:cBhvr>
                                      <p:to>
                                        <p:strVal val="visible"/>
                                      </p:to>
                                    </p:set>
                                    <p:animEffect transition="in" filter="fade">
                                      <p:cBhvr>
                                        <p:cTn id="21" dur="500"/>
                                        <p:tgtEl>
                                          <p:spTgt spid="39">
                                            <p:txEl>
                                              <p:pRg st="2" end="2"/>
                                            </p:txEl>
                                          </p:spTgt>
                                        </p:tgtEl>
                                      </p:cBhvr>
                                    </p:animEffect>
                                  </p:childTnLst>
                                </p:cTn>
                              </p:par>
                              <p:par>
                                <p:cTn id="22" presetID="10" presetClass="exit" presetSubtype="0" fill="hold" grpId="3" nodeType="withEffect">
                                  <p:stCondLst>
                                    <p:cond delay="0"/>
                                  </p:stCondLst>
                                  <p:childTnLst>
                                    <p:animEffect transition="out" filter="fade">
                                      <p:cBhvr>
                                        <p:cTn id="23" dur="500"/>
                                        <p:tgtEl>
                                          <p:spTgt spid="61"/>
                                        </p:tgtEl>
                                      </p:cBhvr>
                                    </p:animEffect>
                                    <p:set>
                                      <p:cBhvr>
                                        <p:cTn id="24" dur="1" fill="hold">
                                          <p:stCondLst>
                                            <p:cond delay="499"/>
                                          </p:stCondLst>
                                        </p:cTn>
                                        <p:tgtEl>
                                          <p:spTgt spid="61"/>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500"/>
                                        <p:tgtEl>
                                          <p:spTgt spid="50"/>
                                        </p:tgtEl>
                                      </p:cBhvr>
                                    </p:animEffect>
                                  </p:childTnLst>
                                </p:cTn>
                              </p:par>
                              <p:par>
                                <p:cTn id="33" presetID="10" presetClass="exit" presetSubtype="0" fill="hold" grpId="1" nodeType="withEffect">
                                  <p:stCondLst>
                                    <p:cond delay="0"/>
                                  </p:stCondLst>
                                  <p:childTnLst>
                                    <p:animEffect transition="out" filter="fade">
                                      <p:cBhvr>
                                        <p:cTn id="34" dur="500"/>
                                        <p:tgtEl>
                                          <p:spTgt spid="62"/>
                                        </p:tgtEl>
                                      </p:cBhvr>
                                    </p:animEffect>
                                    <p:set>
                                      <p:cBhvr>
                                        <p:cTn id="35" dur="1" fill="hold">
                                          <p:stCondLst>
                                            <p:cond delay="499"/>
                                          </p:stCondLst>
                                        </p:cTn>
                                        <p:tgtEl>
                                          <p:spTgt spid="62"/>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fade">
                                      <p:cBhvr>
                                        <p:cTn id="38" dur="500"/>
                                        <p:tgtEl>
                                          <p:spTgt spid="6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63"/>
                                        </p:tgtEl>
                                      </p:cBhvr>
                                    </p:animEffect>
                                    <p:set>
                                      <p:cBhvr>
                                        <p:cTn id="43" dur="1" fill="hold">
                                          <p:stCondLst>
                                            <p:cond delay="499"/>
                                          </p:stCondLst>
                                        </p:cTn>
                                        <p:tgtEl>
                                          <p:spTgt spid="6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500"/>
                                        <p:tgtEl>
                                          <p:spTgt spid="6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par>
                                <p:cTn id="59" presetID="10" presetClass="exit" presetSubtype="0" fill="hold" grpId="1" nodeType="withEffect">
                                  <p:stCondLst>
                                    <p:cond delay="0"/>
                                  </p:stCondLst>
                                  <p:childTnLst>
                                    <p:animEffect transition="out" filter="fade">
                                      <p:cBhvr>
                                        <p:cTn id="60" dur="500"/>
                                        <p:tgtEl>
                                          <p:spTgt spid="61"/>
                                        </p:tgtEl>
                                      </p:cBhvr>
                                    </p:animEffect>
                                    <p:set>
                                      <p:cBhvr>
                                        <p:cTn id="61" dur="1" fill="hold">
                                          <p:stCondLst>
                                            <p:cond delay="499"/>
                                          </p:stCondLst>
                                        </p:cTn>
                                        <p:tgtEl>
                                          <p:spTgt spid="61"/>
                                        </p:tgtEl>
                                        <p:attrNameLst>
                                          <p:attrName>style.visibility</p:attrName>
                                        </p:attrNameLst>
                                      </p:cBhvr>
                                      <p:to>
                                        <p:strVal val="hidden"/>
                                      </p:to>
                                    </p:se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fade">
                                      <p:cBhvr>
                                        <p:cTn id="65" dur="500"/>
                                        <p:tgtEl>
                                          <p:spTgt spid="5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par>
                                <p:cTn id="69" presetID="0" presetClass="path" presetSubtype="0" decel="100000" fill="hold" grpId="1" nodeType="withEffect">
                                  <p:stCondLst>
                                    <p:cond delay="0"/>
                                  </p:stCondLst>
                                  <p:childTnLst>
                                    <p:animMotion origin="layout" path="M -4.16938E-6 4.81481E-6 L -0.11413 -0.41042 " pathEditMode="relative" rAng="0" ptsTypes="AA">
                                      <p:cBhvr>
                                        <p:cTn id="70" dur="1000" fill="hold"/>
                                        <p:tgtEl>
                                          <p:spTgt spid="55"/>
                                        </p:tgtEl>
                                        <p:attrNameLst>
                                          <p:attrName>ppt_x</p:attrName>
                                          <p:attrName>ppt_y</p:attrName>
                                        </p:attrNameLst>
                                      </p:cBhvr>
                                      <p:rCtr x="-5707" y="-20532"/>
                                    </p:animMotion>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fade">
                                      <p:cBhvr>
                                        <p:cTn id="75" dur="500"/>
                                        <p:tgtEl>
                                          <p:spTgt spid="68"/>
                                        </p:tgtEl>
                                      </p:cBhvr>
                                    </p:animEffect>
                                  </p:childTnLst>
                                </p:cTn>
                              </p:par>
                              <p:par>
                                <p:cTn id="76" presetID="10" presetClass="entr" presetSubtype="0" fill="hold" nodeType="withEffect">
                                  <p:stCondLst>
                                    <p:cond delay="0"/>
                                  </p:stCondLst>
                                  <p:childTnLst>
                                    <p:set>
                                      <p:cBhvr>
                                        <p:cTn id="77" dur="1" fill="hold">
                                          <p:stCondLst>
                                            <p:cond delay="0"/>
                                          </p:stCondLst>
                                        </p:cTn>
                                        <p:tgtEl>
                                          <p:spTgt spid="60">
                                            <p:txEl>
                                              <p:pRg st="0" end="0"/>
                                            </p:txEl>
                                          </p:spTgt>
                                        </p:tgtEl>
                                        <p:attrNameLst>
                                          <p:attrName>style.visibility</p:attrName>
                                        </p:attrNameLst>
                                      </p:cBhvr>
                                      <p:to>
                                        <p:strVal val="visible"/>
                                      </p:to>
                                    </p:set>
                                    <p:animEffect transition="in" filter="fade">
                                      <p:cBhvr>
                                        <p:cTn id="78" dur="500"/>
                                        <p:tgtEl>
                                          <p:spTgt spid="60">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500"/>
                                        <p:tgtEl>
                                          <p:spTgt spid="5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57"/>
                                        </p:tgtEl>
                                      </p:cBhvr>
                                    </p:animEffect>
                                    <p:set>
                                      <p:cBhvr>
                                        <p:cTn id="88" dur="1" fill="hold">
                                          <p:stCondLst>
                                            <p:cond delay="499"/>
                                          </p:stCondLst>
                                        </p:cTn>
                                        <p:tgtEl>
                                          <p:spTgt spid="57"/>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49"/>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53"/>
                                        </p:tgtEl>
                                      </p:cBhvr>
                                    </p:animEffect>
                                    <p:set>
                                      <p:cBhvr>
                                        <p:cTn id="93" dur="1" fill="hold">
                                          <p:stCondLst>
                                            <p:cond delay="499"/>
                                          </p:stCondLst>
                                        </p:cTn>
                                        <p:tgtEl>
                                          <p:spTgt spid="53"/>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54"/>
                                        </p:tgtEl>
                                      </p:cBhvr>
                                    </p:animEffect>
                                    <p:set>
                                      <p:cBhvr>
                                        <p:cTn id="96" dur="1" fill="hold">
                                          <p:stCondLst>
                                            <p:cond delay="499"/>
                                          </p:stCondLst>
                                        </p:cTn>
                                        <p:tgtEl>
                                          <p:spTgt spid="54"/>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childTnLst>
                          </p:cTn>
                        </p:par>
                        <p:par>
                          <p:cTn id="102" fill="hold">
                            <p:stCondLst>
                              <p:cond delay="500"/>
                            </p:stCondLst>
                            <p:childTnLst>
                              <p:par>
                                <p:cTn id="103" presetID="26" presetClass="emph" presetSubtype="0" fill="hold" grpId="2" nodeType="afterEffect">
                                  <p:stCondLst>
                                    <p:cond delay="0"/>
                                  </p:stCondLst>
                                  <p:childTnLst>
                                    <p:animEffect transition="out" filter="fade">
                                      <p:cBhvr>
                                        <p:cTn id="104" dur="500" tmFilter="0, 0; .2, .5; .8, .5; 1, 0"/>
                                        <p:tgtEl>
                                          <p:spTgt spid="55"/>
                                        </p:tgtEl>
                                      </p:cBhvr>
                                    </p:animEffect>
                                    <p:animScale>
                                      <p:cBhvr>
                                        <p:cTn id="105" dur="250" autoRev="1" fill="hold"/>
                                        <p:tgtEl>
                                          <p:spTgt spid="55"/>
                                        </p:tgtEl>
                                      </p:cBhvr>
                                      <p:by x="105000" y="105000"/>
                                    </p:animScale>
                                  </p:childTnLst>
                                </p:cTn>
                              </p:par>
                            </p:childTnLst>
                          </p:cTn>
                        </p:par>
                        <p:par>
                          <p:cTn id="106" fill="hold">
                            <p:stCondLst>
                              <p:cond delay="1000"/>
                            </p:stCondLst>
                            <p:childTnLst>
                              <p:par>
                                <p:cTn id="107" presetID="10" presetClass="entr" presetSubtype="0" fill="hold" nodeType="afterEffect">
                                  <p:stCondLst>
                                    <p:cond delay="0"/>
                                  </p:stCondLst>
                                  <p:childTnLst>
                                    <p:set>
                                      <p:cBhvr>
                                        <p:cTn id="108" dur="1" fill="hold">
                                          <p:stCondLst>
                                            <p:cond delay="0"/>
                                          </p:stCondLst>
                                        </p:cTn>
                                        <p:tgtEl>
                                          <p:spTgt spid="57"/>
                                        </p:tgtEl>
                                        <p:attrNameLst>
                                          <p:attrName>style.visibility</p:attrName>
                                        </p:attrNameLst>
                                      </p:cBhvr>
                                      <p:to>
                                        <p:strVal val="visible"/>
                                      </p:to>
                                    </p:set>
                                    <p:animEffect transition="in" filter="fade">
                                      <p:cBhvr>
                                        <p:cTn id="109" dur="500"/>
                                        <p:tgtEl>
                                          <p:spTgt spid="57"/>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nodeType="clickEffect">
                                  <p:stCondLst>
                                    <p:cond delay="0"/>
                                  </p:stCondLst>
                                  <p:childTnLst>
                                    <p:animEffect transition="out" filter="fade">
                                      <p:cBhvr>
                                        <p:cTn id="113" dur="500"/>
                                        <p:tgtEl>
                                          <p:spTgt spid="57"/>
                                        </p:tgtEl>
                                      </p:cBhvr>
                                    </p:animEffect>
                                    <p:set>
                                      <p:cBhvr>
                                        <p:cTn id="114" dur="1" fill="hold">
                                          <p:stCondLst>
                                            <p:cond delay="499"/>
                                          </p:stCondLst>
                                        </p:cTn>
                                        <p:tgtEl>
                                          <p:spTgt spid="57"/>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49"/>
                                        </p:tgtEl>
                                      </p:cBhvr>
                                    </p:animEffect>
                                    <p:set>
                                      <p:cBhvr>
                                        <p:cTn id="117" dur="1" fill="hold">
                                          <p:stCondLst>
                                            <p:cond delay="499"/>
                                          </p:stCondLst>
                                        </p:cTn>
                                        <p:tgtEl>
                                          <p:spTgt spid="49"/>
                                        </p:tgtEl>
                                        <p:attrNameLst>
                                          <p:attrName>style.visibility</p:attrName>
                                        </p:attrNameLst>
                                      </p:cBhvr>
                                      <p:to>
                                        <p:strVal val="hidden"/>
                                      </p:to>
                                    </p:set>
                                  </p:childTnLst>
                                </p:cTn>
                              </p:par>
                            </p:childTnLst>
                          </p:cTn>
                        </p:par>
                        <p:par>
                          <p:cTn id="118" fill="hold">
                            <p:stCondLst>
                              <p:cond delay="500"/>
                            </p:stCondLst>
                            <p:childTnLst>
                              <p:par>
                                <p:cTn id="119" presetID="10" presetClass="exit" presetSubtype="0" fill="hold" grpId="1" nodeType="afterEffect">
                                  <p:stCondLst>
                                    <p:cond delay="0"/>
                                  </p:stCondLst>
                                  <p:childTnLst>
                                    <p:animEffect transition="out" filter="fade">
                                      <p:cBhvr>
                                        <p:cTn id="120" dur="500"/>
                                        <p:tgtEl>
                                          <p:spTgt spid="68"/>
                                        </p:tgtEl>
                                      </p:cBhvr>
                                    </p:animEffect>
                                    <p:set>
                                      <p:cBhvr>
                                        <p:cTn id="121" dur="1" fill="hold">
                                          <p:stCondLst>
                                            <p:cond delay="499"/>
                                          </p:stCondLst>
                                        </p:cTn>
                                        <p:tgtEl>
                                          <p:spTgt spid="68"/>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60">
                                            <p:txEl>
                                              <p:pRg st="0" end="0"/>
                                            </p:txEl>
                                          </p:spTgt>
                                        </p:tgtEl>
                                      </p:cBhvr>
                                    </p:animEffect>
                                    <p:set>
                                      <p:cBhvr>
                                        <p:cTn id="124" dur="1" fill="hold">
                                          <p:stCondLst>
                                            <p:cond delay="499"/>
                                          </p:stCondLst>
                                        </p:cTn>
                                        <p:tgtEl>
                                          <p:spTgt spid="60">
                                            <p:txEl>
                                              <p:pRg st="0" end="0"/>
                                            </p:txEl>
                                          </p:spTgt>
                                        </p:tgtEl>
                                        <p:attrNameLst>
                                          <p:attrName>style.visibility</p:attrName>
                                        </p:attrNameLst>
                                      </p:cBhvr>
                                      <p:to>
                                        <p:strVal val="hidden"/>
                                      </p:to>
                                    </p:set>
                                  </p:childTnLst>
                                </p:cTn>
                              </p:par>
                              <p:par>
                                <p:cTn id="125" presetID="10" presetClass="exit" presetSubtype="0" fill="hold" grpId="3" nodeType="withEffect">
                                  <p:stCondLst>
                                    <p:cond delay="0"/>
                                  </p:stCondLst>
                                  <p:childTnLst>
                                    <p:animEffect transition="out" filter="fade">
                                      <p:cBhvr>
                                        <p:cTn id="126" dur="500"/>
                                        <p:tgtEl>
                                          <p:spTgt spid="55"/>
                                        </p:tgtEl>
                                      </p:cBhvr>
                                    </p:animEffect>
                                    <p:set>
                                      <p:cBhvr>
                                        <p:cTn id="127" dur="1" fill="hold">
                                          <p:stCondLst>
                                            <p:cond delay="499"/>
                                          </p:stCondLst>
                                        </p:cTn>
                                        <p:tgtEl>
                                          <p:spTgt spid="55"/>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49"/>
                                        </p:tgtEl>
                                        <p:attrNameLst>
                                          <p:attrName>style.visibility</p:attrName>
                                        </p:attrNameLst>
                                      </p:cBhvr>
                                      <p:to>
                                        <p:strVal val="visible"/>
                                      </p:to>
                                    </p:set>
                                    <p:animEffect transition="in" filter="fade">
                                      <p:cBhvr>
                                        <p:cTn id="132" dur="500"/>
                                        <p:tgtEl>
                                          <p:spTgt spid="49"/>
                                        </p:tgtEl>
                                      </p:cBhvr>
                                    </p:animEffect>
                                  </p:childTnLst>
                                </p:cTn>
                              </p:par>
                            </p:childTnLst>
                          </p:cTn>
                        </p:par>
                        <p:par>
                          <p:cTn id="133" fill="hold">
                            <p:stCondLst>
                              <p:cond delay="500"/>
                            </p:stCondLst>
                            <p:childTnLst>
                              <p:par>
                                <p:cTn id="134" presetID="10" presetClass="entr" presetSubtype="0" fill="hold" nodeType="afterEffect">
                                  <p:stCondLst>
                                    <p:cond delay="0"/>
                                  </p:stCondLst>
                                  <p:childTnLst>
                                    <p:set>
                                      <p:cBhvr>
                                        <p:cTn id="135" dur="1" fill="hold">
                                          <p:stCondLst>
                                            <p:cond delay="0"/>
                                          </p:stCondLst>
                                        </p:cTn>
                                        <p:tgtEl>
                                          <p:spTgt spid="53"/>
                                        </p:tgtEl>
                                        <p:attrNameLst>
                                          <p:attrName>style.visibility</p:attrName>
                                        </p:attrNameLst>
                                      </p:cBhvr>
                                      <p:to>
                                        <p:strVal val="visible"/>
                                      </p:to>
                                    </p:set>
                                    <p:animEffect transition="in" filter="fade">
                                      <p:cBhvr>
                                        <p:cTn id="136" dur="500"/>
                                        <p:tgtEl>
                                          <p:spTgt spid="53"/>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fade">
                                      <p:cBhvr>
                                        <p:cTn id="141" dur="500"/>
                                        <p:tgtEl>
                                          <p:spTgt spid="54"/>
                                        </p:tgtEl>
                                      </p:cBhvr>
                                    </p:animEffect>
                                  </p:childTnLst>
                                </p:cTn>
                              </p:par>
                            </p:childTnLst>
                          </p:cTn>
                        </p:par>
                        <p:par>
                          <p:cTn id="142" fill="hold">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59"/>
                                        </p:tgtEl>
                                        <p:attrNameLst>
                                          <p:attrName>style.visibility</p:attrName>
                                        </p:attrNameLst>
                                      </p:cBhvr>
                                      <p:to>
                                        <p:strVal val="visible"/>
                                      </p:to>
                                    </p:set>
                                  </p:childTnLst>
                                </p:cTn>
                              </p:par>
                            </p:childTnLst>
                          </p:cTn>
                        </p:par>
                        <p:par>
                          <p:cTn id="145" fill="hold">
                            <p:stCondLst>
                              <p:cond delay="500"/>
                            </p:stCondLst>
                            <p:childTnLst>
                              <p:par>
                                <p:cTn id="146" presetID="0" presetClass="path" presetSubtype="0" accel="50000" decel="50000" fill="hold" grpId="1" nodeType="afterEffect">
                                  <p:stCondLst>
                                    <p:cond delay="0"/>
                                  </p:stCondLst>
                                  <p:childTnLst>
                                    <p:animMotion origin="layout" path="M -4.9759E-7 -3.7037E-7 L -0.10225 -0.40509 " pathEditMode="relative" rAng="0" ptsTypes="AA">
                                      <p:cBhvr>
                                        <p:cTn id="147" dur="750" fill="hold"/>
                                        <p:tgtEl>
                                          <p:spTgt spid="59"/>
                                        </p:tgtEl>
                                        <p:attrNameLst>
                                          <p:attrName>ppt_x</p:attrName>
                                          <p:attrName>ppt_y</p:attrName>
                                        </p:attrNameLst>
                                      </p:cBhvr>
                                      <p:rCtr x="-5119" y="-20255"/>
                                    </p:animMotion>
                                  </p:childTnLst>
                                </p:cTn>
                              </p:par>
                            </p:childTnLst>
                          </p:cTn>
                        </p:par>
                        <p:par>
                          <p:cTn id="148" fill="hold">
                            <p:stCondLst>
                              <p:cond delay="1250"/>
                            </p:stCondLst>
                            <p:childTnLst>
                              <p:par>
                                <p:cTn id="149" presetID="10" presetClass="entr" presetSubtype="0" fill="hold" grpId="2" nodeType="afterEffect">
                                  <p:stCondLst>
                                    <p:cond delay="0"/>
                                  </p:stCondLst>
                                  <p:childTnLst>
                                    <p:set>
                                      <p:cBhvr>
                                        <p:cTn id="150" dur="1" fill="hold">
                                          <p:stCondLst>
                                            <p:cond delay="0"/>
                                          </p:stCondLst>
                                        </p:cTn>
                                        <p:tgtEl>
                                          <p:spTgt spid="68"/>
                                        </p:tgtEl>
                                        <p:attrNameLst>
                                          <p:attrName>style.visibility</p:attrName>
                                        </p:attrNameLst>
                                      </p:cBhvr>
                                      <p:to>
                                        <p:strVal val="visible"/>
                                      </p:to>
                                    </p:set>
                                    <p:animEffect transition="in" filter="fade">
                                      <p:cBhvr>
                                        <p:cTn id="151" dur="500"/>
                                        <p:tgtEl>
                                          <p:spTgt spid="68"/>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60">
                                            <p:txEl>
                                              <p:pRg st="0" end="0"/>
                                            </p:txEl>
                                          </p:spTgt>
                                        </p:tgtEl>
                                        <p:attrNameLst>
                                          <p:attrName>style.visibility</p:attrName>
                                        </p:attrNameLst>
                                      </p:cBhvr>
                                      <p:to>
                                        <p:strVal val="visible"/>
                                      </p:to>
                                    </p:set>
                                    <p:animEffect transition="in" filter="fade">
                                      <p:cBhvr>
                                        <p:cTn id="154" dur="500"/>
                                        <p:tgtEl>
                                          <p:spTgt spid="60">
                                            <p:txEl>
                                              <p:pRg st="0" end="0"/>
                                            </p:txEl>
                                          </p:spTgt>
                                        </p:tgtEl>
                                      </p:cBhvr>
                                    </p:animEffect>
                                  </p:childTnLst>
                                </p:cTn>
                              </p:par>
                            </p:childTnLst>
                          </p:cTn>
                        </p:par>
                        <p:par>
                          <p:cTn id="155" fill="hold">
                            <p:stCondLst>
                              <p:cond delay="1750"/>
                            </p:stCondLst>
                            <p:childTnLst>
                              <p:par>
                                <p:cTn id="156" presetID="10" presetClass="entr" presetSubtype="0" fill="hold" nodeType="afterEffect">
                                  <p:stCondLst>
                                    <p:cond delay="0"/>
                                  </p:stCondLst>
                                  <p:childTnLst>
                                    <p:set>
                                      <p:cBhvr>
                                        <p:cTn id="157" dur="1" fill="hold">
                                          <p:stCondLst>
                                            <p:cond delay="0"/>
                                          </p:stCondLst>
                                        </p:cTn>
                                        <p:tgtEl>
                                          <p:spTgt spid="57"/>
                                        </p:tgtEl>
                                        <p:attrNameLst>
                                          <p:attrName>style.visibility</p:attrName>
                                        </p:attrNameLst>
                                      </p:cBhvr>
                                      <p:to>
                                        <p:strVal val="visible"/>
                                      </p:to>
                                    </p:set>
                                    <p:animEffect transition="in" filter="fade">
                                      <p:cBhvr>
                                        <p:cTn id="158" dur="500"/>
                                        <p:tgtEl>
                                          <p:spTgt spid="57"/>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xit" presetSubtype="0" fill="hold" nodeType="clickEffect">
                                  <p:stCondLst>
                                    <p:cond delay="0"/>
                                  </p:stCondLst>
                                  <p:childTnLst>
                                    <p:animEffect transition="out" filter="fade">
                                      <p:cBhvr>
                                        <p:cTn id="162" dur="500"/>
                                        <p:tgtEl>
                                          <p:spTgt spid="54"/>
                                        </p:tgtEl>
                                      </p:cBhvr>
                                    </p:animEffect>
                                    <p:set>
                                      <p:cBhvr>
                                        <p:cTn id="163" dur="1" fill="hold">
                                          <p:stCondLst>
                                            <p:cond delay="499"/>
                                          </p:stCondLst>
                                        </p:cTn>
                                        <p:tgtEl>
                                          <p:spTgt spid="54"/>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500"/>
                                        <p:tgtEl>
                                          <p:spTgt spid="53"/>
                                        </p:tgtEl>
                                      </p:cBhvr>
                                    </p:animEffect>
                                    <p:set>
                                      <p:cBhvr>
                                        <p:cTn id="166" dur="1" fill="hold">
                                          <p:stCondLst>
                                            <p:cond delay="499"/>
                                          </p:stCondLst>
                                        </p:cTn>
                                        <p:tgtEl>
                                          <p:spTgt spid="53"/>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500"/>
                                        <p:tgtEl>
                                          <p:spTgt spid="57"/>
                                        </p:tgtEl>
                                      </p:cBhvr>
                                    </p:animEffect>
                                    <p:set>
                                      <p:cBhvr>
                                        <p:cTn id="169" dur="1" fill="hold">
                                          <p:stCondLst>
                                            <p:cond delay="499"/>
                                          </p:stCondLst>
                                        </p:cTn>
                                        <p:tgtEl>
                                          <p:spTgt spid="57"/>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49"/>
                                        </p:tgtEl>
                                      </p:cBhvr>
                                    </p:animEffect>
                                    <p:set>
                                      <p:cBhvr>
                                        <p:cTn id="172" dur="1" fill="hold">
                                          <p:stCondLst>
                                            <p:cond delay="499"/>
                                          </p:stCondLst>
                                        </p:cTn>
                                        <p:tgtEl>
                                          <p:spTgt spid="49"/>
                                        </p:tgtEl>
                                        <p:attrNameLst>
                                          <p:attrName>style.visibility</p:attrName>
                                        </p:attrNameLst>
                                      </p:cBhvr>
                                      <p:to>
                                        <p:strVal val="hidden"/>
                                      </p:to>
                                    </p:set>
                                  </p:childTnLst>
                                </p:cTn>
                              </p:par>
                            </p:childTnLst>
                          </p:cTn>
                        </p:par>
                        <p:par>
                          <p:cTn id="173" fill="hold">
                            <p:stCondLst>
                              <p:cond delay="500"/>
                            </p:stCondLst>
                            <p:childTnLst>
                              <p:par>
                                <p:cTn id="174" presetID="10" presetClass="exit" presetSubtype="0" fill="hold" grpId="0" nodeType="afterEffect">
                                  <p:stCondLst>
                                    <p:cond delay="0"/>
                                  </p:stCondLst>
                                  <p:childTnLst>
                                    <p:animEffect transition="out" filter="fade">
                                      <p:cBhvr>
                                        <p:cTn id="175" dur="750"/>
                                        <p:tgtEl>
                                          <p:spTgt spid="41"/>
                                        </p:tgtEl>
                                      </p:cBhvr>
                                    </p:animEffect>
                                    <p:set>
                                      <p:cBhvr>
                                        <p:cTn id="176" dur="1" fill="hold">
                                          <p:stCondLst>
                                            <p:cond delay="749"/>
                                          </p:stCondLst>
                                        </p:cTn>
                                        <p:tgtEl>
                                          <p:spTgt spid="41"/>
                                        </p:tgtEl>
                                        <p:attrNameLst>
                                          <p:attrName>style.visibility</p:attrName>
                                        </p:attrNameLst>
                                      </p:cBhvr>
                                      <p:to>
                                        <p:strVal val="hidden"/>
                                      </p:to>
                                    </p:set>
                                  </p:childTnLst>
                                </p:cTn>
                              </p:par>
                              <p:par>
                                <p:cTn id="177" presetID="10" presetClass="exit" presetSubtype="0" fill="hold" grpId="0" nodeType="withEffect">
                                  <p:stCondLst>
                                    <p:cond delay="0"/>
                                  </p:stCondLst>
                                  <p:childTnLst>
                                    <p:animEffect transition="out" filter="fade">
                                      <p:cBhvr>
                                        <p:cTn id="178" dur="750"/>
                                        <p:tgtEl>
                                          <p:spTgt spid="51"/>
                                        </p:tgtEl>
                                      </p:cBhvr>
                                    </p:animEffect>
                                    <p:set>
                                      <p:cBhvr>
                                        <p:cTn id="179" dur="1" fill="hold">
                                          <p:stCondLst>
                                            <p:cond delay="749"/>
                                          </p:stCondLst>
                                        </p:cTn>
                                        <p:tgtEl>
                                          <p:spTgt spid="51"/>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49"/>
                                        </p:tgtEl>
                                        <p:attrNameLst>
                                          <p:attrName>style.visibility</p:attrName>
                                        </p:attrNameLst>
                                      </p:cBhvr>
                                      <p:to>
                                        <p:strVal val="visible"/>
                                      </p:to>
                                    </p:set>
                                    <p:animEffect transition="in" filter="fade">
                                      <p:cBhvr>
                                        <p:cTn id="184" dur="500"/>
                                        <p:tgtEl>
                                          <p:spTgt spid="49"/>
                                        </p:tgtEl>
                                      </p:cBhvr>
                                    </p:animEffect>
                                  </p:childTnLst>
                                </p:cTn>
                              </p:par>
                            </p:childTnLst>
                          </p:cTn>
                        </p:par>
                        <p:par>
                          <p:cTn id="185" fill="hold">
                            <p:stCondLst>
                              <p:cond delay="500"/>
                            </p:stCondLst>
                            <p:childTnLst>
                              <p:par>
                                <p:cTn id="186" presetID="26" presetClass="emph" presetSubtype="0" fill="hold" grpId="2" nodeType="afterEffect">
                                  <p:stCondLst>
                                    <p:cond delay="0"/>
                                  </p:stCondLst>
                                  <p:childTnLst>
                                    <p:animEffect transition="out" filter="fade">
                                      <p:cBhvr>
                                        <p:cTn id="187" dur="500" tmFilter="0, 0; .2, .5; .8, .5; 1, 0"/>
                                        <p:tgtEl>
                                          <p:spTgt spid="59"/>
                                        </p:tgtEl>
                                      </p:cBhvr>
                                    </p:animEffect>
                                    <p:animScale>
                                      <p:cBhvr>
                                        <p:cTn id="188" dur="250" autoRev="1" fill="hold"/>
                                        <p:tgtEl>
                                          <p:spTgt spid="59"/>
                                        </p:tgtEl>
                                      </p:cBhvr>
                                      <p:by x="105000" y="105000"/>
                                    </p:animScale>
                                  </p:childTnLst>
                                </p:cTn>
                              </p:par>
                            </p:childTnLst>
                          </p:cTn>
                        </p:par>
                        <p:par>
                          <p:cTn id="189" fill="hold">
                            <p:stCondLst>
                              <p:cond delay="1000"/>
                            </p:stCondLst>
                            <p:childTnLst>
                              <p:par>
                                <p:cTn id="190" presetID="10" presetClass="entr" presetSubtype="0" fill="hold" nodeType="after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fade">
                                      <p:cBhvr>
                                        <p:cTn id="192" dur="500"/>
                                        <p:tgtEl>
                                          <p:spTgt spid="57"/>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xit" presetSubtype="0" fill="hold" nodeType="clickEffect">
                                  <p:stCondLst>
                                    <p:cond delay="0"/>
                                  </p:stCondLst>
                                  <p:childTnLst>
                                    <p:animEffect transition="out" filter="fade">
                                      <p:cBhvr>
                                        <p:cTn id="196" dur="500"/>
                                        <p:tgtEl>
                                          <p:spTgt spid="57"/>
                                        </p:tgtEl>
                                      </p:cBhvr>
                                    </p:animEffect>
                                    <p:set>
                                      <p:cBhvr>
                                        <p:cTn id="197" dur="1" fill="hold">
                                          <p:stCondLst>
                                            <p:cond delay="499"/>
                                          </p:stCondLst>
                                        </p:cTn>
                                        <p:tgtEl>
                                          <p:spTgt spid="57"/>
                                        </p:tgtEl>
                                        <p:attrNameLst>
                                          <p:attrName>style.visibility</p:attrName>
                                        </p:attrNameLst>
                                      </p:cBhvr>
                                      <p:to>
                                        <p:strVal val="hidden"/>
                                      </p:to>
                                    </p:set>
                                  </p:childTnLst>
                                </p:cTn>
                              </p:par>
                              <p:par>
                                <p:cTn id="198" presetID="10" presetClass="exit" presetSubtype="0" fill="hold" nodeType="withEffect">
                                  <p:stCondLst>
                                    <p:cond delay="0"/>
                                  </p:stCondLst>
                                  <p:childTnLst>
                                    <p:animEffect transition="out" filter="fade">
                                      <p:cBhvr>
                                        <p:cTn id="199" dur="500"/>
                                        <p:tgtEl>
                                          <p:spTgt spid="49"/>
                                        </p:tgtEl>
                                      </p:cBhvr>
                                    </p:animEffect>
                                    <p:set>
                                      <p:cBhvr>
                                        <p:cTn id="200" dur="1" fill="hold">
                                          <p:stCondLst>
                                            <p:cond delay="499"/>
                                          </p:stCondLst>
                                        </p:cTn>
                                        <p:tgtEl>
                                          <p:spTgt spid="49"/>
                                        </p:tgtEl>
                                        <p:attrNameLst>
                                          <p:attrName>style.visibility</p:attrName>
                                        </p:attrNameLst>
                                      </p:cBhvr>
                                      <p:to>
                                        <p:strVal val="hidden"/>
                                      </p:to>
                                    </p:set>
                                  </p:childTnLst>
                                </p:cTn>
                              </p:par>
                            </p:childTnLst>
                          </p:cTn>
                        </p:par>
                        <p:par>
                          <p:cTn id="201" fill="hold">
                            <p:stCondLst>
                              <p:cond delay="500"/>
                            </p:stCondLst>
                            <p:childTnLst>
                              <p:par>
                                <p:cTn id="202" presetID="10" presetClass="exit" presetSubtype="0" fill="hold" grpId="3" nodeType="afterEffect">
                                  <p:stCondLst>
                                    <p:cond delay="0"/>
                                  </p:stCondLst>
                                  <p:childTnLst>
                                    <p:animEffect transition="out" filter="fade">
                                      <p:cBhvr>
                                        <p:cTn id="203" dur="500"/>
                                        <p:tgtEl>
                                          <p:spTgt spid="68"/>
                                        </p:tgtEl>
                                      </p:cBhvr>
                                    </p:animEffect>
                                    <p:set>
                                      <p:cBhvr>
                                        <p:cTn id="204" dur="1" fill="hold">
                                          <p:stCondLst>
                                            <p:cond delay="499"/>
                                          </p:stCondLst>
                                        </p:cTn>
                                        <p:tgtEl>
                                          <p:spTgt spid="68"/>
                                        </p:tgtEl>
                                        <p:attrNameLst>
                                          <p:attrName>style.visibility</p:attrName>
                                        </p:attrNameLst>
                                      </p:cBhvr>
                                      <p:to>
                                        <p:strVal val="hidden"/>
                                      </p:to>
                                    </p:set>
                                  </p:childTnLst>
                                </p:cTn>
                              </p:par>
                              <p:par>
                                <p:cTn id="205" presetID="10" presetClass="exit" presetSubtype="0" fill="hold" grpId="2" nodeType="withEffect">
                                  <p:stCondLst>
                                    <p:cond delay="0"/>
                                  </p:stCondLst>
                                  <p:childTnLst>
                                    <p:animEffect transition="out" filter="fade">
                                      <p:cBhvr>
                                        <p:cTn id="206" dur="500"/>
                                        <p:tgtEl>
                                          <p:spTgt spid="60">
                                            <p:txEl>
                                              <p:pRg st="0" end="0"/>
                                            </p:txEl>
                                          </p:spTgt>
                                        </p:tgtEl>
                                      </p:cBhvr>
                                    </p:animEffect>
                                    <p:set>
                                      <p:cBhvr>
                                        <p:cTn id="207" dur="1" fill="hold">
                                          <p:stCondLst>
                                            <p:cond delay="499"/>
                                          </p:stCondLst>
                                        </p:cTn>
                                        <p:tgtEl>
                                          <p:spTgt spid="60">
                                            <p:txEl>
                                              <p:pRg st="0" end="0"/>
                                            </p:txEl>
                                          </p:spTgt>
                                        </p:tgtEl>
                                        <p:attrNameLst>
                                          <p:attrName>style.visibility</p:attrName>
                                        </p:attrNameLst>
                                      </p:cBhvr>
                                      <p:to>
                                        <p:strVal val="hidden"/>
                                      </p:to>
                                    </p:set>
                                  </p:childTnLst>
                                </p:cTn>
                              </p:par>
                              <p:par>
                                <p:cTn id="208" presetID="10" presetClass="exit" presetSubtype="0" fill="hold" grpId="3" nodeType="withEffect">
                                  <p:stCondLst>
                                    <p:cond delay="0"/>
                                  </p:stCondLst>
                                  <p:childTnLst>
                                    <p:animEffect transition="out" filter="fade">
                                      <p:cBhvr>
                                        <p:cTn id="209" dur="500"/>
                                        <p:tgtEl>
                                          <p:spTgt spid="59"/>
                                        </p:tgtEl>
                                      </p:cBhvr>
                                    </p:animEffect>
                                    <p:set>
                                      <p:cBhvr>
                                        <p:cTn id="210" dur="1" fill="hold">
                                          <p:stCondLst>
                                            <p:cond delay="499"/>
                                          </p:stCondLst>
                                        </p:cTn>
                                        <p:tgtEl>
                                          <p:spTgt spid="5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nodeType="clickEffect">
                                  <p:stCondLst>
                                    <p:cond delay="0"/>
                                  </p:stCondLst>
                                  <p:childTnLst>
                                    <p:set>
                                      <p:cBhvr>
                                        <p:cTn id="214" dur="1" fill="hold">
                                          <p:stCondLst>
                                            <p:cond delay="0"/>
                                          </p:stCondLst>
                                        </p:cTn>
                                        <p:tgtEl>
                                          <p:spTgt spid="49"/>
                                        </p:tgtEl>
                                        <p:attrNameLst>
                                          <p:attrName>style.visibility</p:attrName>
                                        </p:attrNameLst>
                                      </p:cBhvr>
                                      <p:to>
                                        <p:strVal val="visible"/>
                                      </p:to>
                                    </p:set>
                                    <p:animEffect transition="in" filter="fade">
                                      <p:cBhvr>
                                        <p:cTn id="215" dur="500"/>
                                        <p:tgtEl>
                                          <p:spTgt spid="49"/>
                                        </p:tgtEl>
                                      </p:cBhvr>
                                    </p:animEffect>
                                  </p:childTnLst>
                                </p:cTn>
                              </p:par>
                              <p:par>
                                <p:cTn id="216" presetID="10" presetClass="entr" presetSubtype="0" fill="hold" nodeType="withEffect">
                                  <p:stCondLst>
                                    <p:cond delay="1000"/>
                                  </p:stCondLst>
                                  <p:childTnLst>
                                    <p:set>
                                      <p:cBhvr>
                                        <p:cTn id="217" dur="1" fill="hold">
                                          <p:stCondLst>
                                            <p:cond delay="0"/>
                                          </p:stCondLst>
                                        </p:cTn>
                                        <p:tgtEl>
                                          <p:spTgt spid="53"/>
                                        </p:tgtEl>
                                        <p:attrNameLst>
                                          <p:attrName>style.visibility</p:attrName>
                                        </p:attrNameLst>
                                      </p:cBhvr>
                                      <p:to>
                                        <p:strVal val="visible"/>
                                      </p:to>
                                    </p:set>
                                    <p:animEffect transition="in" filter="fade">
                                      <p:cBhvr>
                                        <p:cTn id="218" dur="500"/>
                                        <p:tgtEl>
                                          <p:spTgt spid="53"/>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58">
                                            <p:txEl>
                                              <p:pRg st="0" end="0"/>
                                            </p:txEl>
                                          </p:spTgt>
                                        </p:tgtEl>
                                        <p:attrNameLst>
                                          <p:attrName>style.visibility</p:attrName>
                                        </p:attrNameLst>
                                      </p:cBhvr>
                                      <p:to>
                                        <p:strVal val="visible"/>
                                      </p:to>
                                    </p:set>
                                    <p:animEffect transition="in" filter="fade">
                                      <p:cBhvr>
                                        <p:cTn id="223"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59" grpId="2" animBg="1"/>
      <p:bldP spid="59" grpId="3" animBg="1"/>
      <p:bldP spid="41" grpId="0" animBg="1"/>
      <p:bldP spid="50" grpId="0"/>
      <p:bldP spid="51" grpId="0"/>
      <p:bldP spid="52" grpId="0"/>
      <p:bldP spid="55" grpId="0" animBg="1"/>
      <p:bldP spid="55" grpId="1" animBg="1"/>
      <p:bldP spid="55" grpId="2" animBg="1"/>
      <p:bldP spid="55" grpId="3" animBg="1"/>
      <p:bldP spid="60" grpId="0" build="allAtOnce"/>
      <p:bldP spid="60" grpId="1" build="allAtOnce"/>
      <p:bldP spid="60" grpId="2" build="allAtOnce"/>
      <p:bldP spid="61" grpId="0" animBg="1"/>
      <p:bldP spid="61" grpId="1" animBg="1"/>
      <p:bldP spid="61" grpId="2" animBg="1"/>
      <p:bldP spid="61" grpId="3" animBg="1"/>
      <p:bldP spid="62" grpId="0" animBg="1"/>
      <p:bldP spid="62" grpId="1" animBg="1"/>
      <p:bldP spid="63" grpId="0" animBg="1"/>
      <p:bldP spid="63" grpId="1" animBg="1"/>
      <p:bldP spid="68" grpId="0" animBg="1"/>
      <p:bldP spid="68" grpId="1" animBg="1"/>
      <p:bldP spid="68" grpId="2" animBg="1"/>
      <p:bldP spid="68" grpId="3"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Drives</a:t>
            </a:r>
            <a:endParaRPr lang="en-US" dirty="0"/>
          </a:p>
        </p:txBody>
      </p:sp>
    </p:spTree>
    <p:extLst>
      <p:ext uri="{BB962C8B-B14F-4D97-AF65-F5344CB8AC3E}">
        <p14:creationId xmlns:p14="http://schemas.microsoft.com/office/powerpoint/2010/main" val="3562328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6958861" y="3345976"/>
            <a:ext cx="4240276" cy="284202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2" name="Title 1"/>
          <p:cNvSpPr>
            <a:spLocks noGrp="1"/>
          </p:cNvSpPr>
          <p:nvPr>
            <p:ph type="title"/>
          </p:nvPr>
        </p:nvSpPr>
        <p:spPr/>
        <p:txBody>
          <a:bodyPr/>
          <a:lstStyle/>
          <a:p>
            <a:r>
              <a:rPr lang="en-US" dirty="0" smtClean="0"/>
              <a:t>Windows Azure Storage</a:t>
            </a:r>
            <a:endParaRPr lang="en-US" dirty="0"/>
          </a:p>
        </p:txBody>
      </p:sp>
      <p:sp>
        <p:nvSpPr>
          <p:cNvPr id="3" name="Content Placeholder 2"/>
          <p:cNvSpPr>
            <a:spLocks noGrp="1"/>
          </p:cNvSpPr>
          <p:nvPr>
            <p:ph type="body" sz="quarter" idx="10"/>
          </p:nvPr>
        </p:nvSpPr>
        <p:spPr>
          <a:xfrm>
            <a:off x="519112" y="1447799"/>
            <a:ext cx="11149013" cy="3000821"/>
          </a:xfrm>
        </p:spPr>
        <p:txBody>
          <a:bodyPr/>
          <a:lstStyle/>
          <a:p>
            <a:r>
              <a:rPr lang="en-US" dirty="0" smtClean="0">
                <a:solidFill>
                  <a:schemeClr val="accent2">
                    <a:alpha val="99000"/>
                  </a:schemeClr>
                </a:solidFill>
              </a:rPr>
              <a:t>Storage in the Cloud</a:t>
            </a:r>
          </a:p>
          <a:p>
            <a:pPr lvl="1"/>
            <a:r>
              <a:rPr lang="en-US" dirty="0" smtClean="0"/>
              <a:t>Scalable, durable, and available</a:t>
            </a:r>
          </a:p>
          <a:p>
            <a:pPr lvl="1"/>
            <a:r>
              <a:rPr lang="en-US" dirty="0" smtClean="0"/>
              <a:t>Anywhere at anytime access</a:t>
            </a:r>
          </a:p>
          <a:p>
            <a:pPr lvl="1"/>
            <a:r>
              <a:rPr lang="en-US" dirty="0" smtClean="0"/>
              <a:t>Only pay for what the service uses</a:t>
            </a:r>
          </a:p>
          <a:p>
            <a:pPr lvl="1"/>
            <a:endParaRPr lang="en-US" dirty="0" smtClean="0"/>
          </a:p>
          <a:p>
            <a:r>
              <a:rPr lang="en-US" dirty="0">
                <a:solidFill>
                  <a:schemeClr val="accent2">
                    <a:alpha val="99000"/>
                  </a:schemeClr>
                </a:solidFill>
              </a:rPr>
              <a:t>Exposed via </a:t>
            </a:r>
            <a:r>
              <a:rPr lang="en-US" dirty="0" err="1">
                <a:solidFill>
                  <a:schemeClr val="accent2">
                    <a:alpha val="99000"/>
                  </a:schemeClr>
                </a:solidFill>
              </a:rPr>
              <a:t>RESTful</a:t>
            </a:r>
            <a:r>
              <a:rPr lang="en-US" dirty="0">
                <a:solidFill>
                  <a:schemeClr val="accent2">
                    <a:alpha val="99000"/>
                  </a:schemeClr>
                </a:solidFill>
              </a:rPr>
              <a:t> Web Services</a:t>
            </a:r>
          </a:p>
          <a:p>
            <a:pPr lvl="1"/>
            <a:r>
              <a:rPr lang="en-US" dirty="0" smtClean="0"/>
              <a:t>Use from Windows Azure Compute</a:t>
            </a:r>
          </a:p>
          <a:p>
            <a:pPr lvl="1"/>
            <a:r>
              <a:rPr lang="en-US" dirty="0" smtClean="0"/>
              <a:t>Use from anywhere on the internet</a:t>
            </a:r>
            <a:endParaRPr lang="en-US" dirty="0"/>
          </a:p>
        </p:txBody>
      </p:sp>
      <p:grpSp>
        <p:nvGrpSpPr>
          <p:cNvPr id="23" name="Group 22"/>
          <p:cNvGrpSpPr/>
          <p:nvPr/>
        </p:nvGrpSpPr>
        <p:grpSpPr>
          <a:xfrm>
            <a:off x="8364517" y="4201042"/>
            <a:ext cx="1428726" cy="1593178"/>
            <a:chOff x="4787900" y="1978025"/>
            <a:chExt cx="2606676" cy="2906713"/>
          </a:xfrm>
        </p:grpSpPr>
        <p:sp>
          <p:nvSpPr>
            <p:cNvPr id="19" name="Freeform 14"/>
            <p:cNvSpPr>
              <a:spLocks noEditPoints="1"/>
            </p:cNvSpPr>
            <p:nvPr/>
          </p:nvSpPr>
          <p:spPr bwMode="auto">
            <a:xfrm>
              <a:off x="4787900" y="2905125"/>
              <a:ext cx="1979613" cy="1979613"/>
            </a:xfrm>
            <a:custGeom>
              <a:avLst/>
              <a:gdLst>
                <a:gd name="T0" fmla="*/ 1247 w 1247"/>
                <a:gd name="T1" fmla="*/ 1003 h 1247"/>
                <a:gd name="T2" fmla="*/ 657 w 1247"/>
                <a:gd name="T3" fmla="*/ 1247 h 1247"/>
                <a:gd name="T4" fmla="*/ 657 w 1247"/>
                <a:gd name="T5" fmla="*/ 517 h 1247"/>
                <a:gd name="T6" fmla="*/ 1247 w 1247"/>
                <a:gd name="T7" fmla="*/ 271 h 1247"/>
                <a:gd name="T8" fmla="*/ 1247 w 1247"/>
                <a:gd name="T9" fmla="*/ 1003 h 1247"/>
                <a:gd name="T10" fmla="*/ 1247 w 1247"/>
                <a:gd name="T11" fmla="*/ 1003 h 1247"/>
                <a:gd name="T12" fmla="*/ 1247 w 1247"/>
                <a:gd name="T13" fmla="*/ 1003 h 1247"/>
                <a:gd name="T14" fmla="*/ 588 w 1247"/>
                <a:gd name="T15" fmla="*/ 517 h 1247"/>
                <a:gd name="T16" fmla="*/ 0 w 1247"/>
                <a:gd name="T17" fmla="*/ 271 h 1247"/>
                <a:gd name="T18" fmla="*/ 0 w 1247"/>
                <a:gd name="T19" fmla="*/ 1003 h 1247"/>
                <a:gd name="T20" fmla="*/ 588 w 1247"/>
                <a:gd name="T21" fmla="*/ 1247 h 1247"/>
                <a:gd name="T22" fmla="*/ 588 w 1247"/>
                <a:gd name="T23" fmla="*/ 517 h 1247"/>
                <a:gd name="T24" fmla="*/ 588 w 1247"/>
                <a:gd name="T25" fmla="*/ 517 h 1247"/>
                <a:gd name="T26" fmla="*/ 588 w 1247"/>
                <a:gd name="T27" fmla="*/ 517 h 1247"/>
                <a:gd name="T28" fmla="*/ 621 w 1247"/>
                <a:gd name="T29" fmla="*/ 0 h 1247"/>
                <a:gd name="T30" fmla="*/ 0 w 1247"/>
                <a:gd name="T31" fmla="*/ 222 h 1247"/>
                <a:gd name="T32" fmla="*/ 621 w 1247"/>
                <a:gd name="T33" fmla="*/ 472 h 1247"/>
                <a:gd name="T34" fmla="*/ 1247 w 1247"/>
                <a:gd name="T35" fmla="*/ 222 h 1247"/>
                <a:gd name="T36" fmla="*/ 621 w 1247"/>
                <a:gd name="T37" fmla="*/ 0 h 1247"/>
                <a:gd name="T38" fmla="*/ 621 w 1247"/>
                <a:gd name="T39" fmla="*/ 0 h 1247"/>
                <a:gd name="T40" fmla="*/ 621 w 1247"/>
                <a:gd name="T4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7" h="1247">
                  <a:moveTo>
                    <a:pt x="1247" y="1003"/>
                  </a:moveTo>
                  <a:lnTo>
                    <a:pt x="657" y="1247"/>
                  </a:lnTo>
                  <a:lnTo>
                    <a:pt x="657" y="517"/>
                  </a:lnTo>
                  <a:lnTo>
                    <a:pt x="1247" y="271"/>
                  </a:lnTo>
                  <a:lnTo>
                    <a:pt x="1247" y="1003"/>
                  </a:lnTo>
                  <a:lnTo>
                    <a:pt x="1247" y="1003"/>
                  </a:lnTo>
                  <a:lnTo>
                    <a:pt x="1247" y="1003"/>
                  </a:lnTo>
                  <a:close/>
                  <a:moveTo>
                    <a:pt x="588" y="517"/>
                  </a:moveTo>
                  <a:lnTo>
                    <a:pt x="0" y="271"/>
                  </a:lnTo>
                  <a:lnTo>
                    <a:pt x="0" y="1003"/>
                  </a:lnTo>
                  <a:lnTo>
                    <a:pt x="588" y="1247"/>
                  </a:lnTo>
                  <a:lnTo>
                    <a:pt x="588" y="517"/>
                  </a:lnTo>
                  <a:lnTo>
                    <a:pt x="588" y="517"/>
                  </a:lnTo>
                  <a:lnTo>
                    <a:pt x="588" y="517"/>
                  </a:lnTo>
                  <a:close/>
                  <a:moveTo>
                    <a:pt x="621" y="0"/>
                  </a:moveTo>
                  <a:lnTo>
                    <a:pt x="0" y="222"/>
                  </a:lnTo>
                  <a:lnTo>
                    <a:pt x="621" y="472"/>
                  </a:lnTo>
                  <a:lnTo>
                    <a:pt x="1247" y="222"/>
                  </a:lnTo>
                  <a:lnTo>
                    <a:pt x="621" y="0"/>
                  </a:lnTo>
                  <a:lnTo>
                    <a:pt x="621" y="0"/>
                  </a:lnTo>
                  <a:lnTo>
                    <a:pt x="621" y="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5591175" y="1978025"/>
              <a:ext cx="1803400" cy="682625"/>
            </a:xfrm>
            <a:custGeom>
              <a:avLst/>
              <a:gdLst>
                <a:gd name="T0" fmla="*/ 1136 w 1136"/>
                <a:gd name="T1" fmla="*/ 204 h 430"/>
                <a:gd name="T2" fmla="*/ 566 w 1136"/>
                <a:gd name="T3" fmla="*/ 0 h 430"/>
                <a:gd name="T4" fmla="*/ 0 w 1136"/>
                <a:gd name="T5" fmla="*/ 204 h 430"/>
                <a:gd name="T6" fmla="*/ 566 w 1136"/>
                <a:gd name="T7" fmla="*/ 430 h 430"/>
                <a:gd name="T8" fmla="*/ 1136 w 1136"/>
                <a:gd name="T9" fmla="*/ 204 h 430"/>
              </a:gdLst>
              <a:ahLst/>
              <a:cxnLst>
                <a:cxn ang="0">
                  <a:pos x="T0" y="T1"/>
                </a:cxn>
                <a:cxn ang="0">
                  <a:pos x="T2" y="T3"/>
                </a:cxn>
                <a:cxn ang="0">
                  <a:pos x="T4" y="T5"/>
                </a:cxn>
                <a:cxn ang="0">
                  <a:pos x="T6" y="T7"/>
                </a:cxn>
                <a:cxn ang="0">
                  <a:pos x="T8" y="T9"/>
                </a:cxn>
              </a:cxnLst>
              <a:rect l="0" t="0" r="r" b="b"/>
              <a:pathLst>
                <a:path w="1136" h="430">
                  <a:moveTo>
                    <a:pt x="1136" y="204"/>
                  </a:moveTo>
                  <a:lnTo>
                    <a:pt x="566" y="0"/>
                  </a:lnTo>
                  <a:lnTo>
                    <a:pt x="0" y="204"/>
                  </a:lnTo>
                  <a:lnTo>
                    <a:pt x="566" y="430"/>
                  </a:lnTo>
                  <a:lnTo>
                    <a:pt x="1136" y="20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6538913" y="2371725"/>
              <a:ext cx="855663" cy="1293813"/>
            </a:xfrm>
            <a:custGeom>
              <a:avLst/>
              <a:gdLst>
                <a:gd name="T0" fmla="*/ 0 w 539"/>
                <a:gd name="T1" fmla="*/ 459 h 815"/>
                <a:gd name="T2" fmla="*/ 175 w 539"/>
                <a:gd name="T3" fmla="*/ 522 h 815"/>
                <a:gd name="T4" fmla="*/ 175 w 539"/>
                <a:gd name="T5" fmla="*/ 815 h 815"/>
                <a:gd name="T6" fmla="*/ 539 w 539"/>
                <a:gd name="T7" fmla="*/ 666 h 815"/>
                <a:gd name="T8" fmla="*/ 539 w 539"/>
                <a:gd name="T9" fmla="*/ 0 h 815"/>
                <a:gd name="T10" fmla="*/ 0 w 539"/>
                <a:gd name="T11" fmla="*/ 225 h 815"/>
                <a:gd name="T12" fmla="*/ 0 w 539"/>
                <a:gd name="T13" fmla="*/ 459 h 815"/>
              </a:gdLst>
              <a:ahLst/>
              <a:cxnLst>
                <a:cxn ang="0">
                  <a:pos x="T0" y="T1"/>
                </a:cxn>
                <a:cxn ang="0">
                  <a:pos x="T2" y="T3"/>
                </a:cxn>
                <a:cxn ang="0">
                  <a:pos x="T4" y="T5"/>
                </a:cxn>
                <a:cxn ang="0">
                  <a:pos x="T6" y="T7"/>
                </a:cxn>
                <a:cxn ang="0">
                  <a:pos x="T8" y="T9"/>
                </a:cxn>
                <a:cxn ang="0">
                  <a:pos x="T10" y="T11"/>
                </a:cxn>
                <a:cxn ang="0">
                  <a:pos x="T12" y="T13"/>
                </a:cxn>
              </a:cxnLst>
              <a:rect l="0" t="0" r="r" b="b"/>
              <a:pathLst>
                <a:path w="539" h="815">
                  <a:moveTo>
                    <a:pt x="0" y="459"/>
                  </a:moveTo>
                  <a:lnTo>
                    <a:pt x="175" y="522"/>
                  </a:lnTo>
                  <a:lnTo>
                    <a:pt x="175" y="815"/>
                  </a:lnTo>
                  <a:lnTo>
                    <a:pt x="539" y="666"/>
                  </a:lnTo>
                  <a:lnTo>
                    <a:pt x="539" y="0"/>
                  </a:lnTo>
                  <a:lnTo>
                    <a:pt x="0" y="225"/>
                  </a:lnTo>
                  <a:lnTo>
                    <a:pt x="0" y="459"/>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5591175" y="2371725"/>
              <a:ext cx="850900" cy="693738"/>
            </a:xfrm>
            <a:custGeom>
              <a:avLst/>
              <a:gdLst>
                <a:gd name="T0" fmla="*/ 120 w 536"/>
                <a:gd name="T1" fmla="*/ 291 h 437"/>
                <a:gd name="T2" fmla="*/ 536 w 536"/>
                <a:gd name="T3" fmla="*/ 437 h 437"/>
                <a:gd name="T4" fmla="*/ 536 w 536"/>
                <a:gd name="T5" fmla="*/ 225 h 437"/>
                <a:gd name="T6" fmla="*/ 0 w 536"/>
                <a:gd name="T7" fmla="*/ 0 h 437"/>
                <a:gd name="T8" fmla="*/ 0 w 536"/>
                <a:gd name="T9" fmla="*/ 331 h 437"/>
                <a:gd name="T10" fmla="*/ 120 w 536"/>
                <a:gd name="T11" fmla="*/ 291 h 437"/>
              </a:gdLst>
              <a:ahLst/>
              <a:cxnLst>
                <a:cxn ang="0">
                  <a:pos x="T0" y="T1"/>
                </a:cxn>
                <a:cxn ang="0">
                  <a:pos x="T2" y="T3"/>
                </a:cxn>
                <a:cxn ang="0">
                  <a:pos x="T4" y="T5"/>
                </a:cxn>
                <a:cxn ang="0">
                  <a:pos x="T6" y="T7"/>
                </a:cxn>
                <a:cxn ang="0">
                  <a:pos x="T8" y="T9"/>
                </a:cxn>
                <a:cxn ang="0">
                  <a:pos x="T10" y="T11"/>
                </a:cxn>
              </a:cxnLst>
              <a:rect l="0" t="0" r="r" b="b"/>
              <a:pathLst>
                <a:path w="536" h="437">
                  <a:moveTo>
                    <a:pt x="120" y="291"/>
                  </a:moveTo>
                  <a:lnTo>
                    <a:pt x="536" y="437"/>
                  </a:lnTo>
                  <a:lnTo>
                    <a:pt x="536" y="225"/>
                  </a:lnTo>
                  <a:lnTo>
                    <a:pt x="0" y="0"/>
                  </a:lnTo>
                  <a:lnTo>
                    <a:pt x="0" y="331"/>
                  </a:lnTo>
                  <a:lnTo>
                    <a:pt x="120" y="291"/>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280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Drives</a:t>
            </a:r>
            <a:endParaRPr lang="en-US" dirty="0"/>
          </a:p>
        </p:txBody>
      </p:sp>
      <p:sp>
        <p:nvSpPr>
          <p:cNvPr id="3" name="Content Placeholder 2"/>
          <p:cNvSpPr>
            <a:spLocks noGrp="1"/>
          </p:cNvSpPr>
          <p:nvPr>
            <p:ph type="body" sz="quarter" idx="10"/>
          </p:nvPr>
        </p:nvSpPr>
        <p:spPr>
          <a:xfrm>
            <a:off x="519112" y="1366154"/>
            <a:ext cx="11149013" cy="4889031"/>
          </a:xfrm>
        </p:spPr>
        <p:txBody>
          <a:bodyPr/>
          <a:lstStyle/>
          <a:p>
            <a:r>
              <a:rPr lang="en-US" sz="3200" dirty="0" smtClean="0">
                <a:solidFill>
                  <a:schemeClr val="accent2">
                    <a:alpha val="99000"/>
                  </a:schemeClr>
                </a:solidFill>
              </a:rPr>
              <a:t>Durable NTFS volume for Windows Azure Instances</a:t>
            </a:r>
          </a:p>
          <a:p>
            <a:pPr lvl="1"/>
            <a:r>
              <a:rPr lang="en-US" sz="2400" dirty="0" smtClean="0"/>
              <a:t>Use existing NTFS APIs to access a network attached durable drive</a:t>
            </a:r>
          </a:p>
          <a:p>
            <a:pPr lvl="1"/>
            <a:r>
              <a:rPr lang="en-US" sz="2400" dirty="0" smtClean="0"/>
              <a:t>Use System.IO from .NET</a:t>
            </a:r>
          </a:p>
          <a:p>
            <a:pPr lvl="1"/>
            <a:endParaRPr lang="en-US" dirty="0" smtClean="0"/>
          </a:p>
          <a:p>
            <a:r>
              <a:rPr lang="en-US" sz="3200" dirty="0" smtClean="0">
                <a:solidFill>
                  <a:schemeClr val="accent2">
                    <a:alpha val="99000"/>
                  </a:schemeClr>
                </a:solidFill>
              </a:rPr>
              <a:t>Benefits</a:t>
            </a:r>
          </a:p>
          <a:p>
            <a:pPr lvl="1"/>
            <a:r>
              <a:rPr lang="en-US" sz="2400" dirty="0" smtClean="0"/>
              <a:t>Move existing apps using NTFS more easily to the cloud</a:t>
            </a:r>
          </a:p>
          <a:p>
            <a:pPr lvl="1"/>
            <a:r>
              <a:rPr lang="en-US" sz="2400" dirty="0" smtClean="0"/>
              <a:t>Durability and survival of data on instance recycle </a:t>
            </a:r>
          </a:p>
          <a:p>
            <a:pPr lvl="1"/>
            <a:r>
              <a:rPr lang="en-US" sz="2400" dirty="0"/>
              <a:t>Drives can be up to </a:t>
            </a:r>
            <a:r>
              <a:rPr lang="en-US" sz="2400" dirty="0" smtClean="0"/>
              <a:t>1TB</a:t>
            </a:r>
          </a:p>
          <a:p>
            <a:pPr lvl="1"/>
            <a:endParaRPr lang="en-US" dirty="0" smtClean="0"/>
          </a:p>
          <a:p>
            <a:r>
              <a:rPr lang="en-US" sz="3200" dirty="0" smtClean="0">
                <a:solidFill>
                  <a:schemeClr val="accent2">
                    <a:alpha val="99000"/>
                  </a:schemeClr>
                </a:solidFill>
              </a:rPr>
              <a:t>A Windows Azure Drive is an NTFS VHD Page Blob</a:t>
            </a:r>
          </a:p>
          <a:p>
            <a:pPr lvl="1"/>
            <a:r>
              <a:rPr lang="en-US" sz="2400" dirty="0" smtClean="0"/>
              <a:t>Mounts Page Blob over the network as an NTFS drive</a:t>
            </a:r>
          </a:p>
          <a:p>
            <a:pPr lvl="1"/>
            <a:r>
              <a:rPr lang="en-US" sz="2400" dirty="0" smtClean="0"/>
              <a:t>Local cache on instance for read operations</a:t>
            </a:r>
          </a:p>
          <a:p>
            <a:pPr lvl="1"/>
            <a:r>
              <a:rPr lang="en-US" sz="2400" dirty="0" smtClean="0"/>
              <a:t>All flushed and </a:t>
            </a:r>
            <a:r>
              <a:rPr lang="en-US" sz="2400" dirty="0" err="1" smtClean="0"/>
              <a:t>unbuffered</a:t>
            </a:r>
            <a:r>
              <a:rPr lang="en-US" sz="2400" dirty="0" smtClean="0"/>
              <a:t> writes to drive are made durable to the Page Blob</a:t>
            </a:r>
          </a:p>
        </p:txBody>
      </p:sp>
    </p:spTree>
    <p:extLst>
      <p:ext uri="{BB962C8B-B14F-4D97-AF65-F5344CB8AC3E}">
        <p14:creationId xmlns:p14="http://schemas.microsoft.com/office/powerpoint/2010/main" val="1828600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Drive Capabilities</a:t>
            </a:r>
            <a:endParaRPr lang="en-US" dirty="0"/>
          </a:p>
        </p:txBody>
      </p:sp>
      <p:sp>
        <p:nvSpPr>
          <p:cNvPr id="3" name="Content Placeholder 2"/>
          <p:cNvSpPr>
            <a:spLocks noGrp="1"/>
          </p:cNvSpPr>
          <p:nvPr>
            <p:ph type="body" sz="quarter" idx="10"/>
          </p:nvPr>
        </p:nvSpPr>
        <p:spPr>
          <a:xfrm>
            <a:off x="519113" y="1447799"/>
            <a:ext cx="9539288" cy="3554819"/>
          </a:xfrm>
        </p:spPr>
        <p:txBody>
          <a:bodyPr/>
          <a:lstStyle/>
          <a:p>
            <a:pPr lvl="0"/>
            <a:r>
              <a:rPr lang="en-US" sz="3200" dirty="0">
                <a:solidFill>
                  <a:schemeClr val="accent2">
                    <a:alpha val="99000"/>
                  </a:schemeClr>
                </a:solidFill>
              </a:rPr>
              <a:t>An instance can dynamically mount up </a:t>
            </a:r>
            <a:r>
              <a:rPr lang="en-US" sz="3200" dirty="0" smtClean="0">
                <a:solidFill>
                  <a:schemeClr val="accent2">
                    <a:alpha val="99000"/>
                  </a:schemeClr>
                </a:solidFill>
              </a:rPr>
              <a:t/>
            </a:r>
            <a:br>
              <a:rPr lang="en-US" sz="3200" dirty="0" smtClean="0">
                <a:solidFill>
                  <a:schemeClr val="accent2">
                    <a:alpha val="99000"/>
                  </a:schemeClr>
                </a:solidFill>
              </a:rPr>
            </a:br>
            <a:r>
              <a:rPr lang="en-US" sz="3200" dirty="0" smtClean="0">
                <a:solidFill>
                  <a:schemeClr val="accent2">
                    <a:alpha val="99000"/>
                  </a:schemeClr>
                </a:solidFill>
              </a:rPr>
              <a:t>to </a:t>
            </a:r>
            <a:r>
              <a:rPr lang="en-US" sz="3200" dirty="0">
                <a:solidFill>
                  <a:schemeClr val="accent2">
                    <a:alpha val="99000"/>
                  </a:schemeClr>
                </a:solidFill>
              </a:rPr>
              <a:t>16 drives</a:t>
            </a:r>
          </a:p>
          <a:p>
            <a:pPr lvl="0"/>
            <a:r>
              <a:rPr lang="en-US" sz="3200" dirty="0">
                <a:solidFill>
                  <a:schemeClr val="accent2">
                    <a:alpha val="99000"/>
                  </a:schemeClr>
                </a:solidFill>
              </a:rPr>
              <a:t>Remote Access via standard </a:t>
            </a:r>
            <a:r>
              <a:rPr lang="en-US" sz="3200" dirty="0" err="1">
                <a:solidFill>
                  <a:schemeClr val="accent2">
                    <a:alpha val="99000"/>
                  </a:schemeClr>
                </a:solidFill>
              </a:rPr>
              <a:t>BlobUI</a:t>
            </a:r>
            <a:endParaRPr lang="en-US" sz="3200" dirty="0">
              <a:solidFill>
                <a:schemeClr val="accent2">
                  <a:alpha val="99000"/>
                </a:schemeClr>
              </a:solidFill>
            </a:endParaRPr>
          </a:p>
          <a:p>
            <a:pPr lvl="1"/>
            <a:r>
              <a:rPr lang="en-US" sz="2400" dirty="0"/>
              <a:t>Can’t remotely mount </a:t>
            </a:r>
            <a:r>
              <a:rPr lang="en-US" sz="2400" dirty="0" smtClean="0"/>
              <a:t>drive</a:t>
            </a:r>
            <a:endParaRPr lang="en-US" sz="2400" dirty="0"/>
          </a:p>
          <a:p>
            <a:pPr lvl="1"/>
            <a:r>
              <a:rPr lang="en-US" sz="2400" dirty="0"/>
              <a:t>Can upload the VHD to a Page Blob using the blob interface, and then mount it as a Drive</a:t>
            </a:r>
          </a:p>
          <a:p>
            <a:pPr lvl="1"/>
            <a:r>
              <a:rPr lang="en-US" sz="2400" dirty="0"/>
              <a:t>Can download the VHD to a local file and mount </a:t>
            </a:r>
            <a:r>
              <a:rPr lang="en-US" sz="2400" dirty="0" smtClean="0"/>
              <a:t>locally</a:t>
            </a:r>
          </a:p>
          <a:p>
            <a:pPr lvl="1"/>
            <a:r>
              <a:rPr lang="en-US" sz="2400" dirty="0"/>
              <a:t>Only one instance at a time for read/write</a:t>
            </a:r>
          </a:p>
          <a:p>
            <a:pPr lvl="1"/>
            <a:r>
              <a:rPr lang="en-US" sz="2400" dirty="0"/>
              <a:t>Using read-only snapshots to multiple instances at </a:t>
            </a:r>
            <a:r>
              <a:rPr lang="en-US" sz="2400" dirty="0" smtClean="0"/>
              <a:t>once</a:t>
            </a:r>
            <a:endParaRPr lang="en-US" sz="2400" dirty="0"/>
          </a:p>
        </p:txBody>
      </p:sp>
    </p:spTree>
    <p:extLst>
      <p:ext uri="{BB962C8B-B14F-4D97-AF65-F5344CB8AC3E}">
        <p14:creationId xmlns:p14="http://schemas.microsoft.com/office/powerpoint/2010/main" val="30864003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Drive Details</a:t>
            </a:r>
            <a:endParaRPr lang="en-US" dirty="0"/>
          </a:p>
        </p:txBody>
      </p:sp>
      <p:sp>
        <p:nvSpPr>
          <p:cNvPr id="3" name="Content Placeholder 2"/>
          <p:cNvSpPr>
            <a:spLocks noGrp="1"/>
          </p:cNvSpPr>
          <p:nvPr>
            <p:ph type="body" sz="quarter" idx="10"/>
          </p:nvPr>
        </p:nvSpPr>
        <p:spPr>
          <a:xfrm>
            <a:off x="519112" y="1447799"/>
            <a:ext cx="11149013" cy="5069080"/>
          </a:xfrm>
        </p:spPr>
        <p:txBody>
          <a:bodyPr/>
          <a:lstStyle/>
          <a:p>
            <a:r>
              <a:rPr lang="en-US" dirty="0">
                <a:solidFill>
                  <a:schemeClr val="accent2">
                    <a:alpha val="99000"/>
                  </a:schemeClr>
                </a:solidFill>
              </a:rPr>
              <a:t>Operations performed via Drive API not REST Calls	</a:t>
            </a:r>
          </a:p>
          <a:p>
            <a:r>
              <a:rPr lang="en-US" dirty="0">
                <a:solidFill>
                  <a:schemeClr val="accent2">
                    <a:alpha val="99000"/>
                  </a:schemeClr>
                </a:solidFill>
              </a:rPr>
              <a:t>Operations on Drives</a:t>
            </a:r>
          </a:p>
          <a:p>
            <a:pPr lvl="1"/>
            <a:r>
              <a:rPr lang="en-US" dirty="0" err="1" smtClean="0"/>
              <a:t>CreateDrive</a:t>
            </a:r>
            <a:endParaRPr lang="en-US" dirty="0" smtClean="0"/>
          </a:p>
          <a:p>
            <a:pPr lvl="1"/>
            <a:r>
              <a:rPr lang="en-US" sz="1600" dirty="0" smtClean="0"/>
              <a:t>Creates a new NTFS formatted VHD in Blob storage</a:t>
            </a:r>
          </a:p>
          <a:p>
            <a:pPr lvl="1"/>
            <a:endParaRPr lang="en-US" dirty="0" smtClean="0"/>
          </a:p>
          <a:p>
            <a:pPr lvl="1"/>
            <a:r>
              <a:rPr lang="en-US" dirty="0" err="1" smtClean="0"/>
              <a:t>MountDrive</a:t>
            </a:r>
            <a:r>
              <a:rPr lang="en-US" dirty="0" smtClean="0"/>
              <a:t>/</a:t>
            </a:r>
            <a:r>
              <a:rPr lang="en-US" dirty="0" err="1" smtClean="0"/>
              <a:t>UnmountDrive</a:t>
            </a:r>
            <a:endParaRPr lang="en-US" dirty="0" smtClean="0"/>
          </a:p>
          <a:p>
            <a:pPr lvl="1">
              <a:spcAft>
                <a:spcPts val="600"/>
              </a:spcAft>
            </a:pPr>
            <a:r>
              <a:rPr lang="en-US" sz="1600" dirty="0" smtClean="0"/>
              <a:t>Mounts a drive into Instance at new drive letter</a:t>
            </a:r>
          </a:p>
          <a:p>
            <a:pPr lvl="1">
              <a:spcAft>
                <a:spcPts val="600"/>
              </a:spcAft>
            </a:pPr>
            <a:r>
              <a:rPr lang="en-US" sz="1600" dirty="0" smtClean="0"/>
              <a:t>Unmounts a drive freeing drive letter</a:t>
            </a:r>
          </a:p>
          <a:p>
            <a:pPr lvl="1"/>
            <a:endParaRPr lang="en-US" dirty="0" smtClean="0"/>
          </a:p>
          <a:p>
            <a:pPr lvl="1"/>
            <a:r>
              <a:rPr lang="en-US" dirty="0" smtClean="0"/>
              <a:t>Get Mounted Drives</a:t>
            </a:r>
          </a:p>
          <a:p>
            <a:pPr lvl="1"/>
            <a:r>
              <a:rPr lang="en-US" sz="1600" dirty="0" smtClean="0"/>
              <a:t>List mounted drives; underlying blob and drive letter</a:t>
            </a:r>
          </a:p>
          <a:p>
            <a:pPr lvl="1"/>
            <a:endParaRPr lang="en-US" dirty="0" smtClean="0"/>
          </a:p>
          <a:p>
            <a:pPr lvl="1"/>
            <a:r>
              <a:rPr lang="en-US" dirty="0" smtClean="0"/>
              <a:t>Snapshot Drive</a:t>
            </a:r>
          </a:p>
          <a:p>
            <a:pPr lvl="1"/>
            <a:r>
              <a:rPr lang="en-US" sz="1600" dirty="0" smtClean="0"/>
              <a:t>Create snapshot copy of the drive</a:t>
            </a:r>
          </a:p>
          <a:p>
            <a:pPr lvl="2"/>
            <a:endParaRPr lang="en-US" dirty="0"/>
          </a:p>
        </p:txBody>
      </p:sp>
    </p:spTree>
    <p:extLst>
      <p:ext uri="{BB962C8B-B14F-4D97-AF65-F5344CB8AC3E}">
        <p14:creationId xmlns:p14="http://schemas.microsoft.com/office/powerpoint/2010/main" val="3143921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tangle 8"/>
          <p:cNvSpPr/>
          <p:nvPr/>
        </p:nvSpPr>
        <p:spPr bwMode="auto">
          <a:xfrm>
            <a:off x="798207" y="1446213"/>
            <a:ext cx="4983395" cy="3530390"/>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t" anchorCtr="0" compatLnSpc="1">
            <a:prstTxWarp prst="textNoShape">
              <a:avLst/>
            </a:prstTxWarp>
          </a:bodyPr>
          <a:lstStyle/>
          <a:p>
            <a:pPr algn="ctr" defTabSz="914061" fontAlgn="base">
              <a:spcBef>
                <a:spcPct val="0"/>
              </a:spcBef>
              <a:spcAft>
                <a:spcPct val="0"/>
              </a:spcAft>
            </a:pPr>
            <a:r>
              <a:rPr lang="en-US" dirty="0">
                <a:solidFill>
                  <a:schemeClr val="accent4">
                    <a:alpha val="99000"/>
                  </a:schemeClr>
                </a:solidFill>
              </a:rPr>
              <a:t>VM</a:t>
            </a: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p:txBody>
      </p:sp>
      <p:sp>
        <p:nvSpPr>
          <p:cNvPr id="7" name="Freeform 6"/>
          <p:cNvSpPr>
            <a:spLocks noEditPoints="1"/>
          </p:cNvSpPr>
          <p:nvPr/>
        </p:nvSpPr>
        <p:spPr bwMode="auto">
          <a:xfrm>
            <a:off x="5261141" y="4399662"/>
            <a:ext cx="833272" cy="867282"/>
          </a:xfrm>
          <a:custGeom>
            <a:avLst/>
            <a:gdLst>
              <a:gd name="T0" fmla="*/ 780 w 862"/>
              <a:gd name="T1" fmla="*/ 743 h 895"/>
              <a:gd name="T2" fmla="*/ 787 w 862"/>
              <a:gd name="T3" fmla="*/ 750 h 895"/>
              <a:gd name="T4" fmla="*/ 780 w 862"/>
              <a:gd name="T5" fmla="*/ 757 h 895"/>
              <a:gd name="T6" fmla="*/ 479 w 862"/>
              <a:gd name="T7" fmla="*/ 895 h 895"/>
              <a:gd name="T8" fmla="*/ 451 w 862"/>
              <a:gd name="T9" fmla="*/ 895 h 895"/>
              <a:gd name="T10" fmla="*/ 164 w 862"/>
              <a:gd name="T11" fmla="*/ 785 h 895"/>
              <a:gd name="T12" fmla="*/ 137 w 862"/>
              <a:gd name="T13" fmla="*/ 757 h 895"/>
              <a:gd name="T14" fmla="*/ 27 w 862"/>
              <a:gd name="T15" fmla="*/ 853 h 895"/>
              <a:gd name="T16" fmla="*/ 0 w 862"/>
              <a:gd name="T17" fmla="*/ 509 h 895"/>
              <a:gd name="T18" fmla="*/ 342 w 862"/>
              <a:gd name="T19" fmla="*/ 578 h 895"/>
              <a:gd name="T20" fmla="*/ 232 w 862"/>
              <a:gd name="T21" fmla="*/ 661 h 895"/>
              <a:gd name="T22" fmla="*/ 273 w 862"/>
              <a:gd name="T23" fmla="*/ 688 h 895"/>
              <a:gd name="T24" fmla="*/ 451 w 862"/>
              <a:gd name="T25" fmla="*/ 757 h 895"/>
              <a:gd name="T26" fmla="*/ 465 w 862"/>
              <a:gd name="T27" fmla="*/ 757 h 895"/>
              <a:gd name="T28" fmla="*/ 670 w 862"/>
              <a:gd name="T29" fmla="*/ 661 h 895"/>
              <a:gd name="T30" fmla="*/ 676 w 862"/>
              <a:gd name="T31" fmla="*/ 654 h 895"/>
              <a:gd name="T32" fmla="*/ 684 w 862"/>
              <a:gd name="T33" fmla="*/ 661 h 895"/>
              <a:gd name="T34" fmla="*/ 780 w 862"/>
              <a:gd name="T35" fmla="*/ 743 h 895"/>
              <a:gd name="T36" fmla="*/ 780 w 862"/>
              <a:gd name="T37" fmla="*/ 743 h 895"/>
              <a:gd name="T38" fmla="*/ 862 w 862"/>
              <a:gd name="T39" fmla="*/ 399 h 895"/>
              <a:gd name="T40" fmla="*/ 834 w 862"/>
              <a:gd name="T41" fmla="*/ 55 h 895"/>
              <a:gd name="T42" fmla="*/ 730 w 862"/>
              <a:gd name="T43" fmla="*/ 146 h 895"/>
              <a:gd name="T44" fmla="*/ 725 w 862"/>
              <a:gd name="T45" fmla="*/ 138 h 895"/>
              <a:gd name="T46" fmla="*/ 697 w 862"/>
              <a:gd name="T47" fmla="*/ 110 h 895"/>
              <a:gd name="T48" fmla="*/ 397 w 862"/>
              <a:gd name="T49" fmla="*/ 0 h 895"/>
              <a:gd name="T50" fmla="*/ 383 w 862"/>
              <a:gd name="T51" fmla="*/ 0 h 895"/>
              <a:gd name="T52" fmla="*/ 82 w 862"/>
              <a:gd name="T53" fmla="*/ 138 h 895"/>
              <a:gd name="T54" fmla="*/ 76 w 862"/>
              <a:gd name="T55" fmla="*/ 144 h 895"/>
              <a:gd name="T56" fmla="*/ 178 w 862"/>
              <a:gd name="T57" fmla="*/ 234 h 895"/>
              <a:gd name="T58" fmla="*/ 178 w 862"/>
              <a:gd name="T59" fmla="*/ 234 h 895"/>
              <a:gd name="T60" fmla="*/ 383 w 862"/>
              <a:gd name="T61" fmla="*/ 138 h 895"/>
              <a:gd name="T62" fmla="*/ 397 w 862"/>
              <a:gd name="T63" fmla="*/ 138 h 895"/>
              <a:gd name="T64" fmla="*/ 588 w 862"/>
              <a:gd name="T65" fmla="*/ 193 h 895"/>
              <a:gd name="T66" fmla="*/ 629 w 862"/>
              <a:gd name="T67" fmla="*/ 234 h 895"/>
              <a:gd name="T68" fmla="*/ 520 w 862"/>
              <a:gd name="T69" fmla="*/ 330 h 895"/>
              <a:gd name="T70" fmla="*/ 862 w 862"/>
              <a:gd name="T71" fmla="*/ 399 h 895"/>
              <a:gd name="T72" fmla="*/ 862 w 862"/>
              <a:gd name="T73" fmla="*/ 399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2" h="895">
                <a:moveTo>
                  <a:pt x="780" y="743"/>
                </a:moveTo>
                <a:cubicBezTo>
                  <a:pt x="787" y="750"/>
                  <a:pt x="787" y="750"/>
                  <a:pt x="787" y="750"/>
                </a:cubicBezTo>
                <a:cubicBezTo>
                  <a:pt x="780" y="757"/>
                  <a:pt x="780" y="757"/>
                  <a:pt x="780" y="757"/>
                </a:cubicBezTo>
                <a:cubicBezTo>
                  <a:pt x="697" y="840"/>
                  <a:pt x="588" y="881"/>
                  <a:pt x="479" y="895"/>
                </a:cubicBezTo>
                <a:cubicBezTo>
                  <a:pt x="465" y="895"/>
                  <a:pt x="465" y="895"/>
                  <a:pt x="451" y="895"/>
                </a:cubicBezTo>
                <a:cubicBezTo>
                  <a:pt x="356" y="895"/>
                  <a:pt x="246" y="853"/>
                  <a:pt x="164" y="785"/>
                </a:cubicBezTo>
                <a:cubicBezTo>
                  <a:pt x="137" y="757"/>
                  <a:pt x="137" y="757"/>
                  <a:pt x="137" y="757"/>
                </a:cubicBezTo>
                <a:cubicBezTo>
                  <a:pt x="27" y="853"/>
                  <a:pt x="27" y="853"/>
                  <a:pt x="27" y="853"/>
                </a:cubicBezTo>
                <a:cubicBezTo>
                  <a:pt x="0" y="509"/>
                  <a:pt x="0" y="509"/>
                  <a:pt x="0" y="509"/>
                </a:cubicBezTo>
                <a:cubicBezTo>
                  <a:pt x="342" y="578"/>
                  <a:pt x="342" y="578"/>
                  <a:pt x="342" y="578"/>
                </a:cubicBezTo>
                <a:cubicBezTo>
                  <a:pt x="232" y="661"/>
                  <a:pt x="232" y="661"/>
                  <a:pt x="232" y="661"/>
                </a:cubicBezTo>
                <a:cubicBezTo>
                  <a:pt x="273" y="688"/>
                  <a:pt x="273" y="688"/>
                  <a:pt x="273" y="688"/>
                </a:cubicBezTo>
                <a:cubicBezTo>
                  <a:pt x="328" y="729"/>
                  <a:pt x="397" y="757"/>
                  <a:pt x="451" y="757"/>
                </a:cubicBezTo>
                <a:cubicBezTo>
                  <a:pt x="465" y="757"/>
                  <a:pt x="465" y="757"/>
                  <a:pt x="465" y="757"/>
                </a:cubicBezTo>
                <a:cubicBezTo>
                  <a:pt x="547" y="743"/>
                  <a:pt x="615" y="716"/>
                  <a:pt x="670" y="661"/>
                </a:cubicBezTo>
                <a:cubicBezTo>
                  <a:pt x="676" y="654"/>
                  <a:pt x="676" y="654"/>
                  <a:pt x="676" y="654"/>
                </a:cubicBezTo>
                <a:cubicBezTo>
                  <a:pt x="684" y="661"/>
                  <a:pt x="684" y="661"/>
                  <a:pt x="684" y="661"/>
                </a:cubicBezTo>
                <a:cubicBezTo>
                  <a:pt x="780" y="743"/>
                  <a:pt x="780" y="743"/>
                  <a:pt x="780" y="743"/>
                </a:cubicBezTo>
                <a:cubicBezTo>
                  <a:pt x="780" y="743"/>
                  <a:pt x="780" y="743"/>
                  <a:pt x="780" y="743"/>
                </a:cubicBezTo>
                <a:close/>
                <a:moveTo>
                  <a:pt x="862" y="399"/>
                </a:moveTo>
                <a:cubicBezTo>
                  <a:pt x="834" y="55"/>
                  <a:pt x="834" y="55"/>
                  <a:pt x="834" y="55"/>
                </a:cubicBezTo>
                <a:cubicBezTo>
                  <a:pt x="730" y="146"/>
                  <a:pt x="730" y="146"/>
                  <a:pt x="730" y="146"/>
                </a:cubicBezTo>
                <a:cubicBezTo>
                  <a:pt x="725" y="138"/>
                  <a:pt x="725" y="138"/>
                  <a:pt x="725" y="138"/>
                </a:cubicBezTo>
                <a:cubicBezTo>
                  <a:pt x="697" y="110"/>
                  <a:pt x="697" y="110"/>
                  <a:pt x="697" y="110"/>
                </a:cubicBezTo>
                <a:cubicBezTo>
                  <a:pt x="615" y="41"/>
                  <a:pt x="506" y="0"/>
                  <a:pt x="397" y="0"/>
                </a:cubicBezTo>
                <a:cubicBezTo>
                  <a:pt x="383" y="0"/>
                  <a:pt x="383" y="0"/>
                  <a:pt x="383" y="0"/>
                </a:cubicBezTo>
                <a:cubicBezTo>
                  <a:pt x="273" y="0"/>
                  <a:pt x="166" y="57"/>
                  <a:pt x="82" y="138"/>
                </a:cubicBezTo>
                <a:cubicBezTo>
                  <a:pt x="77" y="142"/>
                  <a:pt x="76" y="144"/>
                  <a:pt x="76" y="144"/>
                </a:cubicBezTo>
                <a:cubicBezTo>
                  <a:pt x="186" y="241"/>
                  <a:pt x="178" y="234"/>
                  <a:pt x="178" y="234"/>
                </a:cubicBezTo>
                <a:cubicBezTo>
                  <a:pt x="178" y="234"/>
                  <a:pt x="178" y="234"/>
                  <a:pt x="178" y="234"/>
                </a:cubicBezTo>
                <a:cubicBezTo>
                  <a:pt x="232" y="179"/>
                  <a:pt x="315" y="138"/>
                  <a:pt x="383" y="138"/>
                </a:cubicBezTo>
                <a:cubicBezTo>
                  <a:pt x="397" y="138"/>
                  <a:pt x="397" y="138"/>
                  <a:pt x="397" y="138"/>
                </a:cubicBezTo>
                <a:cubicBezTo>
                  <a:pt x="465" y="138"/>
                  <a:pt x="533" y="165"/>
                  <a:pt x="588" y="193"/>
                </a:cubicBezTo>
                <a:cubicBezTo>
                  <a:pt x="629" y="234"/>
                  <a:pt x="629" y="234"/>
                  <a:pt x="629" y="234"/>
                </a:cubicBezTo>
                <a:cubicBezTo>
                  <a:pt x="520" y="330"/>
                  <a:pt x="520" y="330"/>
                  <a:pt x="520" y="330"/>
                </a:cubicBezTo>
                <a:cubicBezTo>
                  <a:pt x="862" y="399"/>
                  <a:pt x="862" y="399"/>
                  <a:pt x="862" y="399"/>
                </a:cubicBezTo>
                <a:cubicBezTo>
                  <a:pt x="862" y="399"/>
                  <a:pt x="862" y="399"/>
                  <a:pt x="862" y="39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
          <p:cNvSpPr>
            <a:spLocks/>
          </p:cNvSpPr>
          <p:nvPr/>
        </p:nvSpPr>
        <p:spPr bwMode="auto">
          <a:xfrm>
            <a:off x="6094413" y="4067503"/>
            <a:ext cx="3817592" cy="25587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2" name="Title 1"/>
          <p:cNvSpPr>
            <a:spLocks noGrp="1"/>
          </p:cNvSpPr>
          <p:nvPr>
            <p:ph type="title"/>
          </p:nvPr>
        </p:nvSpPr>
        <p:spPr/>
        <p:txBody>
          <a:bodyPr/>
          <a:lstStyle/>
          <a:p>
            <a:r>
              <a:rPr lang="en-US" smtClean="0"/>
              <a:t>How Windows Azure Drives Works</a:t>
            </a:r>
            <a:endParaRPr lang="en-US" dirty="0"/>
          </a:p>
        </p:txBody>
      </p:sp>
      <p:sp>
        <p:nvSpPr>
          <p:cNvPr id="17" name="Content Placeholder 2"/>
          <p:cNvSpPr>
            <a:spLocks noGrp="1"/>
          </p:cNvSpPr>
          <p:nvPr>
            <p:ph type="body" sz="quarter" idx="10"/>
          </p:nvPr>
        </p:nvSpPr>
        <p:spPr>
          <a:xfrm>
            <a:off x="6094413" y="1447799"/>
            <a:ext cx="5573712" cy="2400657"/>
          </a:xfrm>
        </p:spPr>
        <p:txBody>
          <a:bodyPr/>
          <a:lstStyle/>
          <a:p>
            <a:r>
              <a:rPr lang="en-US" sz="2000" dirty="0" smtClean="0">
                <a:latin typeface="+mj-lt"/>
              </a:rPr>
              <a:t>Drive is a formatted page blob stored in blob service</a:t>
            </a:r>
          </a:p>
          <a:p>
            <a:r>
              <a:rPr lang="en-US" sz="2000" dirty="0" smtClean="0">
                <a:latin typeface="+mj-lt"/>
              </a:rPr>
              <a:t>Mount obtains a blob lease </a:t>
            </a:r>
          </a:p>
          <a:p>
            <a:r>
              <a:rPr lang="en-US" sz="2000" dirty="0" smtClean="0">
                <a:latin typeface="+mj-lt"/>
              </a:rPr>
              <a:t>Mount specifies amount of local storage for cache</a:t>
            </a:r>
          </a:p>
          <a:p>
            <a:r>
              <a:rPr lang="en-US" sz="2000" dirty="0" smtClean="0">
                <a:latin typeface="+mj-lt"/>
              </a:rPr>
              <a:t>NTFS flushed/</a:t>
            </a:r>
            <a:r>
              <a:rPr lang="en-US" sz="2000" dirty="0" err="1" smtClean="0">
                <a:latin typeface="+mj-lt"/>
              </a:rPr>
              <a:t>unbuffered</a:t>
            </a:r>
            <a:r>
              <a:rPr lang="en-US" sz="2000" dirty="0" smtClean="0">
                <a:latin typeface="+mj-lt"/>
              </a:rPr>
              <a:t> writes commit to blob store before returning to app</a:t>
            </a:r>
          </a:p>
          <a:p>
            <a:r>
              <a:rPr lang="en-US" sz="2000" dirty="0" smtClean="0">
                <a:latin typeface="+mj-lt"/>
              </a:rPr>
              <a:t>NTFS reads can be served from local cache or from blob store (cache miss)</a:t>
            </a:r>
            <a:endParaRPr lang="en-US" sz="2000" dirty="0">
              <a:latin typeface="+mj-lt"/>
            </a:endParaRPr>
          </a:p>
        </p:txBody>
      </p:sp>
      <p:sp>
        <p:nvSpPr>
          <p:cNvPr id="6" name="Rectangle 5"/>
          <p:cNvSpPr/>
          <p:nvPr/>
        </p:nvSpPr>
        <p:spPr bwMode="auto">
          <a:xfrm>
            <a:off x="6905297" y="5360276"/>
            <a:ext cx="1471449" cy="1082565"/>
          </a:xfrm>
          <a:prstGeom prst="rect">
            <a:avLst/>
          </a:prstGeom>
          <a:solidFill>
            <a:schemeClr val="accent4"/>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smtClean="0">
                <a:gradFill>
                  <a:gsLst>
                    <a:gs pos="0">
                      <a:srgbClr val="FFFFFF"/>
                    </a:gs>
                    <a:gs pos="100000">
                      <a:srgbClr val="FFFFFF"/>
                    </a:gs>
                  </a:gsLst>
                  <a:lin ang="5400000" scaled="0"/>
                </a:gradFill>
              </a:rPr>
              <a:t>DemoBlob</a:t>
            </a:r>
          </a:p>
        </p:txBody>
      </p:sp>
      <p:cxnSp>
        <p:nvCxnSpPr>
          <p:cNvPr id="12" name="Straight Connector 11"/>
          <p:cNvCxnSpPr/>
          <p:nvPr/>
        </p:nvCxnSpPr>
        <p:spPr>
          <a:xfrm>
            <a:off x="916859" y="2929317"/>
            <a:ext cx="470294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6528" y="2976526"/>
            <a:ext cx="395942" cy="369332"/>
          </a:xfrm>
          <a:prstGeom prst="rect">
            <a:avLst/>
          </a:prstGeom>
          <a:noFill/>
        </p:spPr>
        <p:txBody>
          <a:bodyPr wrap="none" lIns="0" tIns="0" rIns="0" bIns="0" rtlCol="0">
            <a:spAutoFit/>
          </a:bodyPr>
          <a:lstStyle/>
          <a:p>
            <a:r>
              <a:rPr lang="en-US" dirty="0" smtClean="0">
                <a:solidFill>
                  <a:schemeClr val="accent4">
                    <a:alpha val="99000"/>
                  </a:schemeClr>
                </a:solidFill>
              </a:rPr>
              <a:t>OS</a:t>
            </a:r>
          </a:p>
        </p:txBody>
      </p:sp>
      <p:sp>
        <p:nvSpPr>
          <p:cNvPr id="16" name="Rectangle 15"/>
          <p:cNvSpPr/>
          <p:nvPr/>
        </p:nvSpPr>
        <p:spPr bwMode="auto">
          <a:xfrm>
            <a:off x="2254391" y="1990642"/>
            <a:ext cx="2027877" cy="542167"/>
          </a:xfrm>
          <a:prstGeom prst="rect">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dirty="0" smtClean="0">
                <a:solidFill>
                  <a:schemeClr val="bg1">
                    <a:alpha val="99000"/>
                  </a:schemeClr>
                </a:solidFill>
              </a:rPr>
              <a:t>Application</a:t>
            </a:r>
            <a:endParaRPr lang="en-US" dirty="0">
              <a:solidFill>
                <a:schemeClr val="bg1">
                  <a:alpha val="99000"/>
                </a:schemeClr>
              </a:solidFill>
            </a:endParaRPr>
          </a:p>
        </p:txBody>
      </p:sp>
      <p:sp>
        <p:nvSpPr>
          <p:cNvPr id="22" name="Flowchart: Magnetic Disk 21"/>
          <p:cNvSpPr/>
          <p:nvPr/>
        </p:nvSpPr>
        <p:spPr bwMode="auto">
          <a:xfrm>
            <a:off x="2470124" y="2751293"/>
            <a:ext cx="1639560" cy="962952"/>
          </a:xfrm>
          <a:prstGeom prst="flowChartMagneticDisk">
            <a:avLst/>
          </a:prstGeom>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dirty="0" smtClean="0">
                <a:solidFill>
                  <a:srgbClr val="595959">
                    <a:alpha val="99000"/>
                  </a:srgbClr>
                </a:solidFill>
              </a:rPr>
              <a:t>Drive X:</a:t>
            </a:r>
            <a:endParaRPr lang="en-US" sz="1600" dirty="0">
              <a:solidFill>
                <a:srgbClr val="595959">
                  <a:alpha val="99000"/>
                </a:srgbClr>
              </a:solidFill>
            </a:endParaRPr>
          </a:p>
        </p:txBody>
      </p:sp>
      <p:cxnSp>
        <p:nvCxnSpPr>
          <p:cNvPr id="25" name="Straight Arrow Connector 24"/>
          <p:cNvCxnSpPr/>
          <p:nvPr/>
        </p:nvCxnSpPr>
        <p:spPr>
          <a:xfrm flipH="1">
            <a:off x="3107592" y="2533601"/>
            <a:ext cx="1" cy="431055"/>
          </a:xfrm>
          <a:prstGeom prst="straightConnector1">
            <a:avLst/>
          </a:pr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cxnSp>
      <p:grpSp>
        <p:nvGrpSpPr>
          <p:cNvPr id="10" name="Group 32"/>
          <p:cNvGrpSpPr/>
          <p:nvPr/>
        </p:nvGrpSpPr>
        <p:grpSpPr>
          <a:xfrm>
            <a:off x="2157317" y="3626069"/>
            <a:ext cx="4611344" cy="2175641"/>
            <a:chOff x="1618410" y="3626068"/>
            <a:chExt cx="3459408" cy="2175641"/>
          </a:xfrm>
          <a:effectLst/>
        </p:grpSpPr>
        <p:cxnSp>
          <p:nvCxnSpPr>
            <p:cNvPr id="27" name="Straight Arrow Connector 26"/>
            <p:cNvCxnSpPr/>
            <p:nvPr/>
          </p:nvCxnSpPr>
          <p:spPr>
            <a:xfrm flipH="1">
              <a:off x="1618410" y="3626068"/>
              <a:ext cx="202983" cy="185283"/>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960069" y="3750468"/>
              <a:ext cx="2117749" cy="2051241"/>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p:nvPr/>
        </p:nvCxnSpPr>
        <p:spPr>
          <a:xfrm flipH="1">
            <a:off x="2124956" y="3520966"/>
            <a:ext cx="365996" cy="266109"/>
          </a:xfrm>
          <a:prstGeom prst="straightConnector1">
            <a:avLst/>
          </a:prstGeom>
          <a:ln w="28575">
            <a:solidFill>
              <a:schemeClr val="accent4"/>
            </a:solidFill>
            <a:prstDash val="sysDash"/>
            <a:tailEnd type="triangle"/>
          </a:ln>
          <a:effectLst/>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2024281" y="2540900"/>
            <a:ext cx="618430" cy="1213805"/>
          </a:xfrm>
          <a:custGeom>
            <a:avLst/>
            <a:gdLst>
              <a:gd name="connsiteX0" fmla="*/ 59341 w 590718"/>
              <a:gd name="connsiteY0" fmla="*/ 1635939 h 1635939"/>
              <a:gd name="connsiteX1" fmla="*/ 75526 w 590718"/>
              <a:gd name="connsiteY1" fmla="*/ 705355 h 1635939"/>
              <a:gd name="connsiteX2" fmla="*/ 512495 w 590718"/>
              <a:gd name="connsiteY2" fmla="*/ 106545 h 1635939"/>
              <a:gd name="connsiteX3" fmla="*/ 544864 w 590718"/>
              <a:gd name="connsiteY3" fmla="*/ 66085 h 1635939"/>
            </a:gdLst>
            <a:ahLst/>
            <a:cxnLst>
              <a:cxn ang="0">
                <a:pos x="connsiteX0" y="connsiteY0"/>
              </a:cxn>
              <a:cxn ang="0">
                <a:pos x="connsiteX1" y="connsiteY1"/>
              </a:cxn>
              <a:cxn ang="0">
                <a:pos x="connsiteX2" y="connsiteY2"/>
              </a:cxn>
              <a:cxn ang="0">
                <a:pos x="connsiteX3" y="connsiteY3"/>
              </a:cxn>
            </a:cxnLst>
            <a:rect l="l" t="t" r="r" b="b"/>
            <a:pathLst>
              <a:path w="590718" h="1635939">
                <a:moveTo>
                  <a:pt x="59341" y="1635939"/>
                </a:moveTo>
                <a:cubicBezTo>
                  <a:pt x="29670" y="1298096"/>
                  <a:pt x="0" y="960254"/>
                  <a:pt x="75526" y="705355"/>
                </a:cubicBezTo>
                <a:cubicBezTo>
                  <a:pt x="151052" y="450456"/>
                  <a:pt x="434272" y="213090"/>
                  <a:pt x="512495" y="106545"/>
                </a:cubicBezTo>
                <a:cubicBezTo>
                  <a:pt x="590718" y="0"/>
                  <a:pt x="567791" y="33042"/>
                  <a:pt x="544864" y="66085"/>
                </a:cubicBezTo>
              </a:path>
            </a:pathLst>
          </a:cu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txBody>
          <a:bodyPr lIns="91436" tIns="45719" rIns="91436" bIns="45719" rtlCol="0" anchor="ctr"/>
          <a:lstStyle/>
          <a:p>
            <a:pPr algn="ctr"/>
            <a:endParaRPr lang="en-US" dirty="0"/>
          </a:p>
        </p:txBody>
      </p:sp>
      <p:cxnSp>
        <p:nvCxnSpPr>
          <p:cNvPr id="43" name="Straight Arrow Connector 42"/>
          <p:cNvCxnSpPr/>
          <p:nvPr/>
        </p:nvCxnSpPr>
        <p:spPr>
          <a:xfrm>
            <a:off x="3678621" y="3752193"/>
            <a:ext cx="3121572" cy="2312276"/>
          </a:xfrm>
          <a:prstGeom prst="straightConnector1">
            <a:avLst/>
          </a:prstGeom>
          <a:ln w="28575">
            <a:solidFill>
              <a:schemeClr val="accent4"/>
            </a:solidFill>
            <a:prstDash val="sysDash"/>
            <a:tailEnd type="triangle"/>
          </a:ln>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019503" y="2540345"/>
            <a:ext cx="1" cy="457649"/>
          </a:xfrm>
          <a:prstGeom prst="straightConnector1">
            <a:avLst/>
          </a:prstGeom>
          <a:ln w="28575">
            <a:solidFill>
              <a:schemeClr val="bg2">
                <a:lumMod val="50000"/>
              </a:schemeClr>
            </a:solidFill>
            <a:prstDash val="sysDash"/>
            <a:tailEnd type="triangle"/>
          </a:ln>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3878317" y="3531476"/>
            <a:ext cx="2890346" cy="2028496"/>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211247" y="3752193"/>
            <a:ext cx="531953" cy="374749"/>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3426372" y="2575034"/>
            <a:ext cx="9435" cy="370492"/>
          </a:xfrm>
          <a:prstGeom prst="straightConnector1">
            <a:avLst/>
          </a:pr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603282" y="4385873"/>
            <a:ext cx="1979120" cy="707886"/>
          </a:xfrm>
          <a:prstGeom prst="rect">
            <a:avLst/>
          </a:prstGeom>
        </p:spPr>
        <p:txBody>
          <a:bodyPr wrap="square">
            <a:spAutoFit/>
          </a:bodyPr>
          <a:lstStyle/>
          <a:p>
            <a:pPr defTabSz="914061" fontAlgn="base">
              <a:spcBef>
                <a:spcPct val="0"/>
              </a:spcBef>
              <a:spcAft>
                <a:spcPct val="0"/>
              </a:spcAft>
            </a:pPr>
            <a:r>
              <a:rPr lang="en-US" sz="2000" spc="-51" dirty="0" smtClean="0">
                <a:gradFill>
                  <a:gsLst>
                    <a:gs pos="0">
                      <a:srgbClr val="595959"/>
                    </a:gs>
                    <a:gs pos="86000">
                      <a:srgbClr val="595959"/>
                    </a:gs>
                  </a:gsLst>
                  <a:lin ang="5400000" scaled="0"/>
                </a:gradFill>
                <a:latin typeface="+mj-lt"/>
              </a:rPr>
              <a:t>Windows </a:t>
            </a:r>
            <a:r>
              <a:rPr lang="en-US" sz="2000" spc="-51" dirty="0">
                <a:gradFill>
                  <a:gsLst>
                    <a:gs pos="0">
                      <a:srgbClr val="595959"/>
                    </a:gs>
                    <a:gs pos="86000">
                      <a:srgbClr val="595959"/>
                    </a:gs>
                  </a:gsLst>
                  <a:lin ang="5400000" scaled="0"/>
                </a:gradFill>
                <a:latin typeface="+mj-lt"/>
              </a:rPr>
              <a:t>Azure </a:t>
            </a:r>
            <a:r>
              <a:rPr lang="en-US" sz="2000" spc="-51" dirty="0" smtClean="0">
                <a:gradFill>
                  <a:gsLst>
                    <a:gs pos="0">
                      <a:srgbClr val="595959"/>
                    </a:gs>
                    <a:gs pos="86000">
                      <a:srgbClr val="595959"/>
                    </a:gs>
                  </a:gsLst>
                  <a:lin ang="5400000" scaled="0"/>
                </a:gradFill>
                <a:latin typeface="+mj-lt"/>
              </a:rPr>
              <a:t/>
            </a:r>
            <a:br>
              <a:rPr lang="en-US" sz="2000" spc="-51" dirty="0" smtClean="0">
                <a:gradFill>
                  <a:gsLst>
                    <a:gs pos="0">
                      <a:srgbClr val="595959"/>
                    </a:gs>
                    <a:gs pos="86000">
                      <a:srgbClr val="595959"/>
                    </a:gs>
                  </a:gsLst>
                  <a:lin ang="5400000" scaled="0"/>
                </a:gradFill>
                <a:latin typeface="+mj-lt"/>
              </a:rPr>
            </a:br>
            <a:r>
              <a:rPr lang="en-US" sz="2000" spc="-51" dirty="0" smtClean="0">
                <a:gradFill>
                  <a:gsLst>
                    <a:gs pos="0">
                      <a:srgbClr val="595959"/>
                    </a:gs>
                    <a:gs pos="86000">
                      <a:srgbClr val="595959"/>
                    </a:gs>
                  </a:gsLst>
                  <a:lin ang="5400000" scaled="0"/>
                </a:gradFill>
                <a:latin typeface="+mj-lt"/>
              </a:rPr>
              <a:t>Blob </a:t>
            </a:r>
            <a:r>
              <a:rPr lang="en-US" sz="2000" spc="-51" dirty="0">
                <a:gradFill>
                  <a:gsLst>
                    <a:gs pos="0">
                      <a:srgbClr val="595959"/>
                    </a:gs>
                    <a:gs pos="86000">
                      <a:srgbClr val="595959"/>
                    </a:gs>
                  </a:gsLst>
                  <a:lin ang="5400000" scaled="0"/>
                </a:gradFill>
                <a:latin typeface="+mj-lt"/>
              </a:rPr>
              <a:t>Service</a:t>
            </a:r>
          </a:p>
        </p:txBody>
      </p:sp>
      <p:grpSp>
        <p:nvGrpSpPr>
          <p:cNvPr id="28" name="Group 27"/>
          <p:cNvGrpSpPr/>
          <p:nvPr/>
        </p:nvGrpSpPr>
        <p:grpSpPr>
          <a:xfrm>
            <a:off x="1263964" y="3775333"/>
            <a:ext cx="1163929" cy="1035665"/>
            <a:chOff x="3996654" y="5236271"/>
            <a:chExt cx="1163929" cy="1035665"/>
          </a:xfrm>
        </p:grpSpPr>
        <p:sp>
          <p:nvSpPr>
            <p:cNvPr id="39" name="TextBox 38"/>
            <p:cNvSpPr txBox="1"/>
            <p:nvPr/>
          </p:nvSpPr>
          <p:spPr>
            <a:xfrm>
              <a:off x="3996654" y="6025715"/>
              <a:ext cx="1163929" cy="246221"/>
            </a:xfrm>
            <a:prstGeom prst="rect">
              <a:avLst/>
            </a:prstGeom>
            <a:noFill/>
          </p:spPr>
          <p:txBody>
            <a:bodyPr wrap="square" lIns="0" tIns="0" rIns="0" bIns="0" rtlCol="0">
              <a:spAutoFit/>
            </a:bodyPr>
            <a:lstStyle/>
            <a:p>
              <a:pPr algn="ctr"/>
              <a:r>
                <a:rPr lang="en-US" sz="1600" dirty="0">
                  <a:gradFill>
                    <a:gsLst>
                      <a:gs pos="0">
                        <a:schemeClr val="tx1"/>
                      </a:gs>
                      <a:gs pos="86000">
                        <a:schemeClr val="tx1"/>
                      </a:gs>
                    </a:gsLst>
                    <a:lin ang="5400000" scaled="0"/>
                  </a:gradFill>
                </a:rPr>
                <a:t>Local Cache</a:t>
              </a:r>
            </a:p>
          </p:txBody>
        </p:sp>
        <p:sp>
          <p:nvSpPr>
            <p:cNvPr id="40" name="Freeform 34"/>
            <p:cNvSpPr>
              <a:spLocks noEditPoints="1"/>
            </p:cNvSpPr>
            <p:nvPr/>
          </p:nvSpPr>
          <p:spPr bwMode="auto">
            <a:xfrm>
              <a:off x="4201020" y="5236271"/>
              <a:ext cx="743008" cy="729114"/>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4"/>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5839322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xEl>
                                              <p:pRg st="3" end="3"/>
                                            </p:txEl>
                                          </p:spTgt>
                                        </p:tgtEl>
                                        <p:attrNameLst>
                                          <p:attrName>style.visibility</p:attrName>
                                        </p:attrNameLst>
                                      </p:cBhvr>
                                      <p:to>
                                        <p:strVal val="visible"/>
                                      </p:to>
                                    </p:set>
                                    <p:animEffect transition="in" filter="fade">
                                      <p:cBhvr>
                                        <p:cTn id="30" dur="500"/>
                                        <p:tgtEl>
                                          <p:spTgt spid="17">
                                            <p:txEl>
                                              <p:pRg st="3" end="3"/>
                                            </p:txEl>
                                          </p:spTgt>
                                        </p:tgtEl>
                                      </p:cBhvr>
                                    </p:animEffect>
                                  </p:childTnLst>
                                </p:cTn>
                              </p:par>
                            </p:childTnLst>
                          </p:cTn>
                        </p:par>
                        <p:par>
                          <p:cTn id="31" fill="hold">
                            <p:stCondLst>
                              <p:cond delay="500"/>
                            </p:stCondLst>
                            <p:childTnLst>
                              <p:par>
                                <p:cTn id="32" presetID="17" presetClass="entr" presetSubtype="1"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ppt_x</p:attrName>
                                        </p:attrNameLst>
                                      </p:cBhvr>
                                      <p:tavLst>
                                        <p:tav tm="0">
                                          <p:val>
                                            <p:strVal val="#ppt_x"/>
                                          </p:val>
                                        </p:tav>
                                        <p:tav tm="100000">
                                          <p:val>
                                            <p:strVal val="#ppt_x"/>
                                          </p:val>
                                        </p:tav>
                                      </p:tavLst>
                                    </p:anim>
                                    <p:anim calcmode="lin" valueType="num">
                                      <p:cBhvr>
                                        <p:cTn id="35" dur="500" fill="hold"/>
                                        <p:tgtEl>
                                          <p:spTgt spid="25"/>
                                        </p:tgtEl>
                                        <p:attrNameLst>
                                          <p:attrName>ppt_y</p:attrName>
                                        </p:attrNameLst>
                                      </p:cBhvr>
                                      <p:tavLst>
                                        <p:tav tm="0">
                                          <p:val>
                                            <p:strVal val="#ppt_y-#ppt_h/2"/>
                                          </p:val>
                                        </p:tav>
                                        <p:tav tm="100000">
                                          <p:val>
                                            <p:strVal val="#ppt_y"/>
                                          </p:val>
                                        </p:tav>
                                      </p:tavLst>
                                    </p:anim>
                                    <p:anim calcmode="lin" valueType="num">
                                      <p:cBhvr>
                                        <p:cTn id="36" dur="500" fill="hold"/>
                                        <p:tgtEl>
                                          <p:spTgt spid="25"/>
                                        </p:tgtEl>
                                        <p:attrNameLst>
                                          <p:attrName>ppt_w</p:attrName>
                                        </p:attrNameLst>
                                      </p:cBhvr>
                                      <p:tavLst>
                                        <p:tav tm="0">
                                          <p:val>
                                            <p:strVal val="#ppt_w"/>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childTnLst>
                                </p:cTn>
                              </p:par>
                            </p:childTnLst>
                          </p:cTn>
                        </p:par>
                        <p:par>
                          <p:cTn id="38" fill="hold">
                            <p:stCondLst>
                              <p:cond delay="1000"/>
                            </p:stCondLst>
                            <p:childTnLst>
                              <p:par>
                                <p:cTn id="39" presetID="22" presetClass="entr" presetSubtype="1"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
                                            <p:txEl>
                                              <p:pRg st="4" end="4"/>
                                            </p:txEl>
                                          </p:spTgt>
                                        </p:tgtEl>
                                        <p:attrNameLst>
                                          <p:attrName>style.visibility</p:attrName>
                                        </p:attrNameLst>
                                      </p:cBhvr>
                                      <p:to>
                                        <p:strVal val="visible"/>
                                      </p:to>
                                    </p:set>
                                    <p:animEffect transition="in" filter="fade">
                                      <p:cBhvr>
                                        <p:cTn id="46" dur="500"/>
                                        <p:tgtEl>
                                          <p:spTgt spid="17">
                                            <p:txEl>
                                              <p:pRg st="4" end="4"/>
                                            </p:txEl>
                                          </p:spTgt>
                                        </p:tgtEl>
                                      </p:cBhvr>
                                    </p:animEffect>
                                  </p:childTnLst>
                                </p:cTn>
                              </p:par>
                              <p:par>
                                <p:cTn id="47" presetID="1" presetClass="exit" presetSubtype="0" fill="hold" nodeType="withEffect">
                                  <p:stCondLst>
                                    <p:cond delay="0"/>
                                  </p:stCondLst>
                                  <p:childTnLst>
                                    <p:set>
                                      <p:cBhvr>
                                        <p:cTn id="48" dur="1" fill="hold">
                                          <p:stCondLst>
                                            <p:cond delay="0"/>
                                          </p:stCondLst>
                                        </p:cTn>
                                        <p:tgtEl>
                                          <p:spTgt spid="10"/>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up)">
                                      <p:cBhvr>
                                        <p:cTn id="55" dur="500"/>
                                        <p:tgtEl>
                                          <p:spTgt spid="31"/>
                                        </p:tgtEl>
                                      </p:cBhvr>
                                    </p:animEffect>
                                  </p:childTnLst>
                                </p:cTn>
                              </p:par>
                            </p:childTnLst>
                          </p:cTn>
                        </p:par>
                        <p:par>
                          <p:cTn id="56" fill="hold">
                            <p:stCondLst>
                              <p:cond delay="500"/>
                            </p:stCondLst>
                            <p:childTnLst>
                              <p:par>
                                <p:cTn id="57" presetID="22" presetClass="entr" presetSubtype="2"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right)">
                                      <p:cBhvr>
                                        <p:cTn id="59" dur="500"/>
                                        <p:tgtEl>
                                          <p:spTgt spid="36"/>
                                        </p:tgtEl>
                                      </p:cBhvr>
                                    </p:animEffect>
                                  </p:childTnLst>
                                </p:cTn>
                              </p:par>
                            </p:childTnLst>
                          </p:cTn>
                        </p:par>
                        <p:par>
                          <p:cTn id="60" fill="hold">
                            <p:stCondLst>
                              <p:cond delay="1000"/>
                            </p:stCondLst>
                            <p:childTnLst>
                              <p:par>
                                <p:cTn id="61" presetID="26" presetClass="emph" presetSubtype="0" fill="hold" nodeType="afterEffect">
                                  <p:stCondLst>
                                    <p:cond delay="0"/>
                                  </p:stCondLst>
                                  <p:childTnLst>
                                    <p:animEffect transition="out" filter="fade">
                                      <p:cBhvr>
                                        <p:cTn id="62" dur="500" tmFilter="0, 0; .2, .5; .8, .5; 1, 0"/>
                                        <p:tgtEl>
                                          <p:spTgt spid="28"/>
                                        </p:tgtEl>
                                      </p:cBhvr>
                                    </p:animEffect>
                                    <p:animScale>
                                      <p:cBhvr>
                                        <p:cTn id="63" dur="250" autoRev="1" fill="hold"/>
                                        <p:tgtEl>
                                          <p:spTgt spid="28"/>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right)">
                                      <p:cBhvr>
                                        <p:cTn id="73" dur="500"/>
                                        <p:tgtEl>
                                          <p:spTgt spid="34"/>
                                        </p:tgtEl>
                                      </p:cBhvr>
                                    </p:animEffect>
                                  </p:childTnLst>
                                </p:cTn>
                              </p:par>
                            </p:childTnLst>
                          </p:cTn>
                        </p:par>
                        <p:par>
                          <p:cTn id="74" fill="hold">
                            <p:stCondLst>
                              <p:cond delay="500"/>
                            </p:stCondLst>
                            <p:childTnLst>
                              <p:par>
                                <p:cTn id="75" presetID="22" presetClass="entr" presetSubtype="2" fill="hold" nodeType="afterEffect">
                                  <p:stCondLst>
                                    <p:cond delay="500"/>
                                  </p:stCondLst>
                                  <p:childTnLst>
                                    <p:set>
                                      <p:cBhvr>
                                        <p:cTn id="76" dur="1" fill="hold">
                                          <p:stCondLst>
                                            <p:cond delay="0"/>
                                          </p:stCondLst>
                                        </p:cTn>
                                        <p:tgtEl>
                                          <p:spTgt spid="38"/>
                                        </p:tgtEl>
                                        <p:attrNameLst>
                                          <p:attrName>style.visibility</p:attrName>
                                        </p:attrNameLst>
                                      </p:cBhvr>
                                      <p:to>
                                        <p:strVal val="visible"/>
                                      </p:to>
                                    </p:set>
                                    <p:animEffect transition="in" filter="wipe(right)">
                                      <p:cBhvr>
                                        <p:cTn id="77" dur="500"/>
                                        <p:tgtEl>
                                          <p:spTgt spid="38"/>
                                        </p:tgtEl>
                                      </p:cBhvr>
                                    </p:animEffect>
                                  </p:childTnLst>
                                </p:cTn>
                              </p:par>
                              <p:par>
                                <p:cTn id="78" presetID="22" presetClass="entr" presetSubtype="4" fill="hold" nodeType="withEffect">
                                  <p:stCondLst>
                                    <p:cond delay="500"/>
                                  </p:stCondLst>
                                  <p:childTnLst>
                                    <p:set>
                                      <p:cBhvr>
                                        <p:cTn id="79" dur="1" fill="hold">
                                          <p:stCondLst>
                                            <p:cond delay="0"/>
                                          </p:stCondLst>
                                        </p:cTn>
                                        <p:tgtEl>
                                          <p:spTgt spid="35"/>
                                        </p:tgtEl>
                                        <p:attrNameLst>
                                          <p:attrName>style.visibility</p:attrName>
                                        </p:attrNameLst>
                                      </p:cBhvr>
                                      <p:to>
                                        <p:strVal val="visible"/>
                                      </p:to>
                                    </p:set>
                                    <p:animEffect transition="in" filter="wipe(down)">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up)">
                                      <p:cBhvr>
                                        <p:cTn id="85" dur="500"/>
                                        <p:tgtEl>
                                          <p:spTgt spid="31"/>
                                        </p:tgtEl>
                                      </p:cBhvr>
                                    </p:animEffect>
                                  </p:childTnLst>
                                </p:cTn>
                              </p:par>
                              <p:par>
                                <p:cTn id="86" presetID="1" presetClass="exit" presetSubtype="0" fill="hold" nodeType="withEffect">
                                  <p:stCondLst>
                                    <p:cond delay="0"/>
                                  </p:stCondLst>
                                  <p:childTnLst>
                                    <p:set>
                                      <p:cBhvr>
                                        <p:cTn id="87" dur="1" fill="hold">
                                          <p:stCondLst>
                                            <p:cond delay="0"/>
                                          </p:stCondLst>
                                        </p:cTn>
                                        <p:tgtEl>
                                          <p:spTgt spid="34"/>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43"/>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36"/>
                                        </p:tgtEl>
                                      </p:cBhvr>
                                    </p:animEffect>
                                    <p:set>
                                      <p:cBhvr>
                                        <p:cTn id="92" dur="1" fill="hold">
                                          <p:stCondLst>
                                            <p:cond delay="499"/>
                                          </p:stCondLst>
                                        </p:cTn>
                                        <p:tgtEl>
                                          <p:spTgt spid="3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38"/>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35"/>
                                        </p:tgtEl>
                                        <p:attrNameLst>
                                          <p:attrName>style.visibility</p:attrName>
                                        </p:attrNameLst>
                                      </p:cBhvr>
                                      <p:to>
                                        <p:strVal val="hidden"/>
                                      </p:to>
                                    </p:set>
                                  </p:childTnLst>
                                </p:cTn>
                              </p:par>
                            </p:childTnLst>
                          </p:cTn>
                        </p:par>
                        <p:par>
                          <p:cTn id="97" fill="hold">
                            <p:stCondLst>
                              <p:cond delay="500"/>
                            </p:stCondLst>
                            <p:childTnLst>
                              <p:par>
                                <p:cTn id="98" presetID="22" presetClass="entr" presetSubtype="2" fill="hold" nodeType="after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wipe(right)">
                                      <p:cBhvr>
                                        <p:cTn id="100" dur="500"/>
                                        <p:tgtEl>
                                          <p:spTgt spid="36"/>
                                        </p:tgtEl>
                                      </p:cBhvr>
                                    </p:animEffect>
                                  </p:childTnLst>
                                </p:cTn>
                              </p:par>
                            </p:childTnLst>
                          </p:cTn>
                        </p:par>
                        <p:par>
                          <p:cTn id="101" fill="hold">
                            <p:stCondLst>
                              <p:cond delay="1000"/>
                            </p:stCondLst>
                            <p:childTnLst>
                              <p:par>
                                <p:cTn id="102" presetID="26" presetClass="emph" presetSubtype="0" fill="hold" nodeType="afterEffect">
                                  <p:stCondLst>
                                    <p:cond delay="0"/>
                                  </p:stCondLst>
                                  <p:childTnLst>
                                    <p:animEffect transition="out" filter="fade">
                                      <p:cBhvr>
                                        <p:cTn id="103" dur="500" tmFilter="0, 0; .2, .5; .8, .5; 1, 0"/>
                                        <p:tgtEl>
                                          <p:spTgt spid="28"/>
                                        </p:tgtEl>
                                      </p:cBhvr>
                                    </p:animEffect>
                                    <p:animScale>
                                      <p:cBhvr>
                                        <p:cTn id="104" dur="250" autoRev="1" fill="hold"/>
                                        <p:tgtEl>
                                          <p:spTgt spid="28"/>
                                        </p:tgtEl>
                                      </p:cBhvr>
                                      <p:by x="105000" y="105000"/>
                                    </p:animScale>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wipe(down)">
                                      <p:cBhvr>
                                        <p:cTn id="10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41"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Cloud Drive Client Library Sample</a:t>
            </a:r>
            <a:endParaRPr lang="en-US" dirty="0"/>
          </a:p>
        </p:txBody>
      </p:sp>
      <p:sp>
        <p:nvSpPr>
          <p:cNvPr id="3" name="Content Placeholder 2"/>
          <p:cNvSpPr>
            <a:spLocks noGrp="1"/>
          </p:cNvSpPr>
          <p:nvPr>
            <p:ph type="body" sz="quarter" idx="10"/>
          </p:nvPr>
        </p:nvSpPr>
        <p:spPr>
          <a:xfrm>
            <a:off x="522288" y="1507998"/>
            <a:ext cx="11149012" cy="5078313"/>
          </a:xfrm>
        </p:spPr>
        <p:txBody>
          <a:bodyPr/>
          <a:lstStyle/>
          <a:p>
            <a:pPr lvl="0">
              <a:lnSpc>
                <a:spcPct val="100000"/>
              </a:lnSpc>
              <a:spcBef>
                <a:spcPts val="0"/>
              </a:spcBef>
              <a:spcAft>
                <a:spcPts val="1800"/>
              </a:spcAft>
              <a:buSzPct val="80000"/>
            </a:pPr>
            <a:r>
              <a:rPr lang="en-US" sz="1500" dirty="0" err="1">
                <a:solidFill>
                  <a:srgbClr val="2B91AF"/>
                </a:solidFill>
              </a:rPr>
              <a:t>CloudStorageAccount</a:t>
            </a:r>
            <a:r>
              <a:rPr lang="en-US" sz="1500" dirty="0">
                <a:solidFill>
                  <a:srgbClr val="2B91AF"/>
                </a:solidFill>
              </a:rPr>
              <a:t> </a:t>
            </a:r>
            <a:r>
              <a:rPr lang="en-US" sz="1500" dirty="0">
                <a:solidFill>
                  <a:srgbClr val="FFFFFF"/>
                </a:solidFill>
              </a:rPr>
              <a:t>account =       </a:t>
            </a:r>
            <a:r>
              <a:rPr lang="en-US" sz="1500" dirty="0" smtClean="0">
                <a:solidFill>
                  <a:srgbClr val="FFFFFF"/>
                </a:solidFill>
              </a:rPr>
              <a:t/>
            </a:r>
            <a:br>
              <a:rPr lang="en-US" sz="1500" dirty="0" smtClean="0">
                <a:solidFill>
                  <a:srgbClr val="FFFFFF"/>
                </a:solidFill>
              </a:rPr>
            </a:br>
            <a:r>
              <a:rPr lang="en-US" sz="1500" dirty="0" smtClean="0">
                <a:solidFill>
                  <a:srgbClr val="FFFFFF"/>
                </a:solidFill>
              </a:rPr>
              <a:t>	</a:t>
            </a:r>
            <a:r>
              <a:rPr lang="en-US" sz="1500" dirty="0" err="1" smtClean="0">
                <a:solidFill>
                  <a:srgbClr val="2B91AF"/>
                </a:solidFill>
              </a:rPr>
              <a:t>CloudStorageAccount</a:t>
            </a:r>
            <a:r>
              <a:rPr lang="en-US" sz="1500" dirty="0" err="1" smtClean="0">
                <a:solidFill>
                  <a:prstClr val="black"/>
                </a:solidFill>
              </a:rPr>
              <a:t>.FromConfigurationSetting</a:t>
            </a:r>
            <a:r>
              <a:rPr lang="en-US" sz="1500" dirty="0">
                <a:solidFill>
                  <a:prstClr val="black"/>
                </a:solidFill>
              </a:rPr>
              <a:t>(</a:t>
            </a:r>
            <a:r>
              <a:rPr lang="en-US" sz="1500" dirty="0">
                <a:solidFill>
                  <a:srgbClr val="A31515"/>
                </a:solidFill>
              </a:rPr>
              <a:t>"</a:t>
            </a:r>
            <a:r>
              <a:rPr lang="en-US" sz="1500" dirty="0" err="1">
                <a:solidFill>
                  <a:srgbClr val="A31515"/>
                </a:solidFill>
              </a:rPr>
              <a:t>CloudStorageAccount</a:t>
            </a:r>
            <a:r>
              <a:rPr lang="en-US" sz="1500" dirty="0" smtClean="0">
                <a:solidFill>
                  <a:srgbClr val="A31515"/>
                </a:solidFill>
              </a:rPr>
              <a:t>"</a:t>
            </a:r>
            <a:r>
              <a:rPr lang="en-US" sz="1500" dirty="0" smtClean="0">
                <a:solidFill>
                  <a:prstClr val="black"/>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Initialize the local cache for drives mounted by this role </a:t>
            </a:r>
            <a:r>
              <a:rPr lang="en-US" sz="1500" dirty="0" smtClean="0">
                <a:solidFill>
                  <a:srgbClr val="008000"/>
                </a:solidFill>
              </a:rPr>
              <a:t>instance</a:t>
            </a:r>
            <a:br>
              <a:rPr lang="en-US" sz="1500" dirty="0" smtClean="0">
                <a:solidFill>
                  <a:srgbClr val="008000"/>
                </a:solidFill>
              </a:rPr>
            </a:br>
            <a:r>
              <a:rPr lang="en-US" sz="1500" dirty="0" err="1" smtClean="0">
                <a:solidFill>
                  <a:srgbClr val="2B91AF"/>
                </a:solidFill>
              </a:rPr>
              <a:t>CloudDrive</a:t>
            </a:r>
            <a:r>
              <a:rPr lang="en-US" sz="1500" dirty="0" err="1" smtClean="0">
                <a:solidFill>
                  <a:prstClr val="black"/>
                </a:solidFill>
              </a:rPr>
              <a:t>.InitializeCache</a:t>
            </a:r>
            <a:r>
              <a:rPr lang="en-US" sz="1500" dirty="0" smtClean="0">
                <a:solidFill>
                  <a:prstClr val="black"/>
                </a:solidFill>
              </a:rPr>
              <a:t>(</a:t>
            </a:r>
            <a:r>
              <a:rPr lang="en-US" sz="1500" dirty="0" err="1" smtClean="0">
                <a:solidFill>
                  <a:prstClr val="black"/>
                </a:solidFill>
              </a:rPr>
              <a:t>localCacheDir</a:t>
            </a:r>
            <a:r>
              <a:rPr lang="en-US" sz="1500" dirty="0">
                <a:solidFill>
                  <a:prstClr val="black"/>
                </a:solidFill>
              </a:rPr>
              <a:t>, </a:t>
            </a:r>
            <a:r>
              <a:rPr lang="en-US" sz="1500" dirty="0" err="1">
                <a:solidFill>
                  <a:prstClr val="black"/>
                </a:solidFill>
              </a:rPr>
              <a:t>cacheSizeInMB</a:t>
            </a:r>
            <a:r>
              <a:rPr lang="en-US" sz="1500" dirty="0" smtClean="0">
                <a:solidFill>
                  <a:prstClr val="black"/>
                </a:solidFill>
              </a:rPr>
              <a:t>);</a:t>
            </a:r>
            <a:endParaRPr lang="en-US" sz="1500" dirty="0" smtClean="0">
              <a:solidFill>
                <a:srgbClr val="2B91AF"/>
              </a:solidFill>
            </a:endParaRP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Create a cloud drive (</a:t>
            </a:r>
            <a:r>
              <a:rPr lang="en-US" sz="1500" dirty="0" err="1" smtClean="0">
                <a:solidFill>
                  <a:srgbClr val="008000"/>
                </a:solidFill>
              </a:rPr>
              <a:t>PageBlob</a:t>
            </a:r>
            <a:r>
              <a:rPr lang="en-US" sz="1500" dirty="0" smtClean="0">
                <a:solidFill>
                  <a:srgbClr val="008000"/>
                </a:solidFill>
              </a:rPr>
              <a:t>)</a:t>
            </a:r>
            <a:br>
              <a:rPr lang="en-US" sz="1500" dirty="0" smtClean="0">
                <a:solidFill>
                  <a:srgbClr val="008000"/>
                </a:solidFill>
              </a:rPr>
            </a:br>
            <a:r>
              <a:rPr lang="en-US" sz="1500" dirty="0" err="1" smtClean="0">
                <a:solidFill>
                  <a:srgbClr val="2B91AF"/>
                </a:solidFill>
              </a:rPr>
              <a:t>CloudDrive</a:t>
            </a:r>
            <a:r>
              <a:rPr lang="en-US" sz="1500" dirty="0" smtClean="0">
                <a:solidFill>
                  <a:prstClr val="black"/>
                </a:solidFill>
              </a:rPr>
              <a:t> </a:t>
            </a:r>
            <a:r>
              <a:rPr lang="en-US" sz="1500" dirty="0">
                <a:solidFill>
                  <a:prstClr val="black"/>
                </a:solidFill>
              </a:rPr>
              <a:t>drive = </a:t>
            </a:r>
            <a:r>
              <a:rPr lang="en-US" sz="1500" dirty="0" err="1">
                <a:solidFill>
                  <a:srgbClr val="292929"/>
                </a:solidFill>
              </a:rPr>
              <a:t>account.CreateCloudDrive</a:t>
            </a:r>
            <a:r>
              <a:rPr lang="en-US" sz="1500" dirty="0">
                <a:solidFill>
                  <a:srgbClr val="292929"/>
                </a:solidFill>
              </a:rPr>
              <a:t>(</a:t>
            </a:r>
            <a:r>
              <a:rPr lang="en-US" sz="1500" dirty="0" err="1">
                <a:solidFill>
                  <a:srgbClr val="292929"/>
                </a:solidFill>
              </a:rPr>
              <a:t>pageBlobUri</a:t>
            </a:r>
            <a:r>
              <a:rPr lang="en-US" sz="1500" dirty="0" smtClean="0">
                <a:solidFill>
                  <a:prstClr val="black"/>
                </a:solidFill>
              </a:rPr>
              <a:t>);</a:t>
            </a:r>
            <a:br>
              <a:rPr lang="en-US" sz="1500" dirty="0" smtClean="0">
                <a:solidFill>
                  <a:prstClr val="black"/>
                </a:solidFill>
              </a:rPr>
            </a:br>
            <a:r>
              <a:rPr lang="en-US" sz="1500" dirty="0" err="1" smtClean="0">
                <a:solidFill>
                  <a:srgbClr val="292929"/>
                </a:solidFill>
              </a:rPr>
              <a:t>drive.Create</a:t>
            </a:r>
            <a:r>
              <a:rPr lang="en-US" sz="1500" dirty="0" smtClean="0">
                <a:solidFill>
                  <a:srgbClr val="292929"/>
                </a:solidFill>
              </a:rPr>
              <a:t>(1000 </a:t>
            </a:r>
            <a:r>
              <a:rPr lang="en-US" sz="1500" dirty="0">
                <a:solidFill>
                  <a:srgbClr val="008000"/>
                </a:solidFill>
              </a:rPr>
              <a:t>/* </a:t>
            </a:r>
            <a:r>
              <a:rPr lang="en-US" sz="1500" dirty="0" err="1">
                <a:solidFill>
                  <a:srgbClr val="008000"/>
                </a:solidFill>
              </a:rPr>
              <a:t>sizeInMB</a:t>
            </a:r>
            <a:r>
              <a:rPr lang="en-US" sz="1500" dirty="0">
                <a:solidFill>
                  <a:srgbClr val="008000"/>
                </a:solidFill>
              </a:rPr>
              <a:t> </a:t>
            </a:r>
            <a:r>
              <a:rPr lang="en-US" sz="1500" dirty="0" smtClean="0">
                <a:solidFill>
                  <a:srgbClr val="008000"/>
                </a:solidFill>
              </a:rPr>
              <a:t>*/</a:t>
            </a:r>
            <a:r>
              <a:rPr lang="en-US" sz="1500" dirty="0" smtClean="0">
                <a:solidFill>
                  <a:prstClr val="black"/>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Mount the network attached drive on the local file </a:t>
            </a:r>
            <a:r>
              <a:rPr lang="en-US" sz="1500" dirty="0" smtClean="0">
                <a:solidFill>
                  <a:srgbClr val="008000"/>
                </a:solidFill>
              </a:rPr>
              <a:t>system</a:t>
            </a:r>
            <a:br>
              <a:rPr lang="en-US" sz="1500" dirty="0" smtClean="0">
                <a:solidFill>
                  <a:srgbClr val="008000"/>
                </a:solidFill>
              </a:rPr>
            </a:br>
            <a:r>
              <a:rPr lang="en-US" sz="1500" dirty="0" smtClean="0">
                <a:solidFill>
                  <a:srgbClr val="0000FF"/>
                </a:solidFill>
              </a:rPr>
              <a:t>string</a:t>
            </a:r>
            <a:r>
              <a:rPr lang="en-US" sz="1500" dirty="0" smtClean="0">
                <a:solidFill>
                  <a:prstClr val="black"/>
                </a:solidFill>
              </a:rPr>
              <a:t> </a:t>
            </a:r>
            <a:r>
              <a:rPr lang="en-US" sz="1500" dirty="0" err="1">
                <a:solidFill>
                  <a:prstClr val="black"/>
                </a:solidFill>
              </a:rPr>
              <a:t>pathOnLocalFS</a:t>
            </a:r>
            <a:r>
              <a:rPr lang="en-US" sz="1500" dirty="0">
                <a:solidFill>
                  <a:prstClr val="black"/>
                </a:solidFill>
              </a:rPr>
              <a:t> = </a:t>
            </a:r>
            <a:r>
              <a:rPr lang="en-US" sz="1500" dirty="0" err="1">
                <a:solidFill>
                  <a:prstClr val="black"/>
                </a:solidFill>
              </a:rPr>
              <a:t>drive.Mount</a:t>
            </a:r>
            <a:r>
              <a:rPr lang="en-US" sz="1500" dirty="0">
                <a:solidFill>
                  <a:prstClr val="black"/>
                </a:solidFill>
              </a:rPr>
              <a:t>(</a:t>
            </a:r>
            <a:r>
              <a:rPr lang="en-US" sz="1500" dirty="0" err="1">
                <a:solidFill>
                  <a:srgbClr val="292929"/>
                </a:solidFill>
              </a:rPr>
              <a:t>cacheSizeInMB</a:t>
            </a:r>
            <a:r>
              <a:rPr lang="en-US" sz="1500" dirty="0">
                <a:solidFill>
                  <a:prstClr val="black"/>
                </a:solidFill>
              </a:rPr>
              <a:t>, </a:t>
            </a:r>
            <a:r>
              <a:rPr lang="en-US" sz="1500" dirty="0" err="1">
                <a:solidFill>
                  <a:srgbClr val="2B91AF"/>
                </a:solidFill>
              </a:rPr>
              <a:t>DriveMountOptions</a:t>
            </a:r>
            <a:r>
              <a:rPr lang="en-US" sz="1500" dirty="0" err="1">
                <a:solidFill>
                  <a:prstClr val="black"/>
                </a:solidFill>
              </a:rPr>
              <a:t>.None</a:t>
            </a:r>
            <a:r>
              <a:rPr lang="en-US" sz="1500" dirty="0" smtClean="0">
                <a:solidFill>
                  <a:prstClr val="black"/>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Use NTFS APIs to Read/Write files to drive</a:t>
            </a:r>
            <a:endParaRPr lang="en-US" sz="1500" dirty="0">
              <a:solidFill>
                <a:srgbClr val="FFFFFF"/>
              </a:solidFill>
            </a:endParaRPr>
          </a:p>
          <a:p>
            <a:pPr lvl="0">
              <a:lnSpc>
                <a:spcPct val="100000"/>
              </a:lnSpc>
              <a:spcBef>
                <a:spcPts val="0"/>
              </a:spcBef>
              <a:spcAft>
                <a:spcPts val="1800"/>
              </a:spcAft>
              <a:buSzPct val="80000"/>
            </a:pPr>
            <a:r>
              <a:rPr lang="en-US" sz="1500" dirty="0" smtClean="0">
                <a:solidFill>
                  <a:srgbClr val="292929"/>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Snapshot drive while mounted to create </a:t>
            </a:r>
            <a:r>
              <a:rPr lang="en-US" sz="1500" dirty="0" smtClean="0">
                <a:solidFill>
                  <a:srgbClr val="008000"/>
                </a:solidFill>
              </a:rPr>
              <a:t>backups</a:t>
            </a:r>
            <a:br>
              <a:rPr lang="en-US" sz="1500" dirty="0" smtClean="0">
                <a:solidFill>
                  <a:srgbClr val="008000"/>
                </a:solidFill>
              </a:rPr>
            </a:br>
            <a:r>
              <a:rPr lang="en-US" sz="1500" dirty="0" smtClean="0">
                <a:solidFill>
                  <a:srgbClr val="0000FF"/>
                </a:solidFill>
              </a:rPr>
              <a:t>Uri</a:t>
            </a:r>
            <a:r>
              <a:rPr lang="en-US" sz="1500" dirty="0" smtClean="0">
                <a:solidFill>
                  <a:prstClr val="black"/>
                </a:solidFill>
              </a:rPr>
              <a:t> </a:t>
            </a:r>
            <a:r>
              <a:rPr lang="en-US" sz="1500" dirty="0" err="1">
                <a:solidFill>
                  <a:prstClr val="black"/>
                </a:solidFill>
              </a:rPr>
              <a:t>snapshotUri</a:t>
            </a:r>
            <a:r>
              <a:rPr lang="en-US" sz="1500" dirty="0">
                <a:solidFill>
                  <a:prstClr val="black"/>
                </a:solidFill>
              </a:rPr>
              <a:t> = </a:t>
            </a:r>
            <a:r>
              <a:rPr lang="en-US" sz="1500" dirty="0" err="1">
                <a:solidFill>
                  <a:prstClr val="black"/>
                </a:solidFill>
              </a:rPr>
              <a:t>drive.Snapshot</a:t>
            </a:r>
            <a:r>
              <a:rPr lang="en-US" sz="1500" dirty="0" smtClean="0">
                <a:solidFill>
                  <a:prstClr val="black"/>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err="1">
                <a:solidFill>
                  <a:srgbClr val="008000"/>
                </a:solidFill>
              </a:rPr>
              <a:t>Unmount</a:t>
            </a:r>
            <a:r>
              <a:rPr lang="en-US" sz="1500" dirty="0">
                <a:solidFill>
                  <a:srgbClr val="008000"/>
                </a:solidFill>
              </a:rPr>
              <a:t> the </a:t>
            </a:r>
            <a:r>
              <a:rPr lang="en-US" sz="1500" dirty="0" smtClean="0">
                <a:solidFill>
                  <a:srgbClr val="008000"/>
                </a:solidFill>
              </a:rPr>
              <a:t>drive</a:t>
            </a:r>
            <a:br>
              <a:rPr lang="en-US" sz="1500" dirty="0" smtClean="0">
                <a:solidFill>
                  <a:srgbClr val="008000"/>
                </a:solidFill>
              </a:rPr>
            </a:br>
            <a:r>
              <a:rPr lang="en-US" sz="1500" dirty="0" err="1" smtClean="0">
                <a:solidFill>
                  <a:prstClr val="black"/>
                </a:solidFill>
              </a:rPr>
              <a:t>drive.Unmount</a:t>
            </a:r>
            <a:r>
              <a:rPr lang="en-US" sz="1500" dirty="0" smtClean="0">
                <a:solidFill>
                  <a:prstClr val="black"/>
                </a:solidFill>
              </a:rPr>
              <a:t>();</a:t>
            </a:r>
            <a:endParaRPr lang="en-US" sz="1500" dirty="0">
              <a:solidFill>
                <a:prstClr val="black"/>
              </a:solidFill>
            </a:endParaRPr>
          </a:p>
        </p:txBody>
      </p:sp>
    </p:spTree>
    <p:extLst>
      <p:ext uri="{BB962C8B-B14F-4D97-AF65-F5344CB8AC3E}">
        <p14:creationId xmlns:p14="http://schemas.microsoft.com/office/powerpoint/2010/main" val="2283851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Failover with Drives</a:t>
            </a:r>
            <a:endParaRPr lang="en-NZ" dirty="0"/>
          </a:p>
        </p:txBody>
      </p:sp>
      <p:sp>
        <p:nvSpPr>
          <p:cNvPr id="3" name="Text Placeholder 2"/>
          <p:cNvSpPr>
            <a:spLocks noGrp="1"/>
          </p:cNvSpPr>
          <p:nvPr>
            <p:ph type="body" sz="quarter" idx="10"/>
          </p:nvPr>
        </p:nvSpPr>
        <p:spPr>
          <a:xfrm>
            <a:off x="3646311" y="1447799"/>
            <a:ext cx="8024989" cy="4778231"/>
          </a:xfrm>
        </p:spPr>
        <p:txBody>
          <a:bodyPr/>
          <a:lstStyle/>
          <a:p>
            <a:r>
              <a:rPr lang="en-NZ" dirty="0" smtClean="0">
                <a:solidFill>
                  <a:schemeClr val="accent2">
                    <a:alpha val="99000"/>
                  </a:schemeClr>
                </a:solidFill>
              </a:rPr>
              <a:t>Must issue NTFS Flush command </a:t>
            </a:r>
            <a:br>
              <a:rPr lang="en-NZ" dirty="0" smtClean="0">
                <a:solidFill>
                  <a:schemeClr val="accent2">
                    <a:alpha val="99000"/>
                  </a:schemeClr>
                </a:solidFill>
              </a:rPr>
            </a:br>
            <a:r>
              <a:rPr lang="en-NZ" dirty="0" smtClean="0">
                <a:solidFill>
                  <a:schemeClr val="accent2">
                    <a:alpha val="99000"/>
                  </a:schemeClr>
                </a:solidFill>
              </a:rPr>
              <a:t>to persist data</a:t>
            </a:r>
          </a:p>
          <a:p>
            <a:pPr lvl="1"/>
            <a:r>
              <a:rPr lang="en-NZ" dirty="0" smtClean="0"/>
              <a:t>Use </a:t>
            </a:r>
            <a:r>
              <a:rPr lang="en-NZ" dirty="0" err="1" smtClean="0"/>
              <a:t>System.IO.Stream.Flush</a:t>
            </a:r>
            <a:r>
              <a:rPr lang="en-NZ" dirty="0" smtClean="0"/>
              <a:t>()</a:t>
            </a:r>
          </a:p>
          <a:p>
            <a:pPr lvl="1"/>
            <a:endParaRPr lang="en-NZ" dirty="0" smtClean="0"/>
          </a:p>
          <a:p>
            <a:r>
              <a:rPr lang="en-NZ" dirty="0" smtClean="0">
                <a:solidFill>
                  <a:schemeClr val="accent2">
                    <a:alpha val="99000"/>
                  </a:schemeClr>
                </a:solidFill>
              </a:rPr>
              <a:t>Read/Write Drives protected with leases</a:t>
            </a:r>
          </a:p>
          <a:p>
            <a:pPr lvl="1"/>
            <a:r>
              <a:rPr lang="en-NZ" dirty="0" smtClean="0"/>
              <a:t>1 Minute lease expiry</a:t>
            </a:r>
          </a:p>
          <a:p>
            <a:pPr lvl="1"/>
            <a:r>
              <a:rPr lang="en-NZ" dirty="0" smtClean="0"/>
              <a:t>Maintained  by Windows Azure OS Driver</a:t>
            </a:r>
          </a:p>
          <a:p>
            <a:pPr lvl="1"/>
            <a:r>
              <a:rPr lang="en-NZ" dirty="0" err="1" smtClean="0"/>
              <a:t>Unmount</a:t>
            </a:r>
            <a:r>
              <a:rPr lang="en-NZ" dirty="0" smtClean="0"/>
              <a:t> on </a:t>
            </a:r>
            <a:r>
              <a:rPr lang="en-NZ" dirty="0" err="1" smtClean="0"/>
              <a:t>RoleEntryPoint.OnStop</a:t>
            </a:r>
            <a:endParaRPr lang="en-NZ" dirty="0" smtClean="0"/>
          </a:p>
          <a:p>
            <a:pPr lvl="1"/>
            <a:endParaRPr lang="en-NZ" dirty="0" smtClean="0"/>
          </a:p>
          <a:p>
            <a:r>
              <a:rPr lang="en-NZ" dirty="0" smtClean="0">
                <a:solidFill>
                  <a:schemeClr val="accent2">
                    <a:alpha val="99000"/>
                  </a:schemeClr>
                </a:solidFill>
              </a:rPr>
              <a:t>On failure</a:t>
            </a:r>
          </a:p>
          <a:p>
            <a:pPr lvl="1"/>
            <a:r>
              <a:rPr lang="en-NZ" dirty="0" smtClean="0"/>
              <a:t>Lease will timeout after 1 minute</a:t>
            </a:r>
          </a:p>
          <a:p>
            <a:pPr lvl="1"/>
            <a:r>
              <a:rPr lang="en-NZ" dirty="0" smtClean="0"/>
              <a:t>Re-mount drive on new instance</a:t>
            </a:r>
            <a:endParaRPr lang="en-NZ" dirty="0"/>
          </a:p>
        </p:txBody>
      </p:sp>
      <p:sp>
        <p:nvSpPr>
          <p:cNvPr id="6" name="Freeform 79"/>
          <p:cNvSpPr>
            <a:spLocks noEditPoints="1"/>
          </p:cNvSpPr>
          <p:nvPr/>
        </p:nvSpPr>
        <p:spPr bwMode="black">
          <a:xfrm>
            <a:off x="882969" y="2070518"/>
            <a:ext cx="2210186" cy="298789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96677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Tables</a:t>
            </a:r>
            <a:endParaRPr lang="en-US" dirty="0"/>
          </a:p>
        </p:txBody>
      </p:sp>
    </p:spTree>
    <p:extLst>
      <p:ext uri="{BB962C8B-B14F-4D97-AF65-F5344CB8AC3E}">
        <p14:creationId xmlns:p14="http://schemas.microsoft.com/office/powerpoint/2010/main" val="169935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Storage Concepts</a:t>
            </a:r>
            <a:br>
              <a:rPr lang="en-US" smtClean="0"/>
            </a:br>
            <a:endParaRPr lang="en-US" dirty="0"/>
          </a:p>
        </p:txBody>
      </p:sp>
      <p:grpSp>
        <p:nvGrpSpPr>
          <p:cNvPr id="45" name="Group 4"/>
          <p:cNvGrpSpPr/>
          <p:nvPr/>
        </p:nvGrpSpPr>
        <p:grpSpPr>
          <a:xfrm>
            <a:off x="5597591" y="1446213"/>
            <a:ext cx="2200710"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Entity</a:t>
              </a:r>
              <a:endParaRPr lang="en-US" sz="2800" dirty="0">
                <a:solidFill>
                  <a:srgbClr val="595959">
                    <a:alpha val="98824"/>
                  </a:srgbClr>
                </a:solidFill>
                <a:latin typeface="Segoe UI Light" pitchFamily="34" charset="0"/>
              </a:endParaRPr>
            </a:p>
          </p:txBody>
        </p:sp>
      </p:grpSp>
      <p:grpSp>
        <p:nvGrpSpPr>
          <p:cNvPr id="48" name="Group 5"/>
          <p:cNvGrpSpPr/>
          <p:nvPr/>
        </p:nvGrpSpPr>
        <p:grpSpPr>
          <a:xfrm>
            <a:off x="3008886" y="1446214"/>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Table</a:t>
              </a:r>
              <a:endParaRPr lang="en-US" sz="2800" dirty="0">
                <a:solidFill>
                  <a:srgbClr val="595959">
                    <a:alpha val="98824"/>
                  </a:srgbClr>
                </a:solidFill>
                <a:latin typeface="Segoe UI Light" pitchFamily="34" charset="0"/>
              </a:endParaRPr>
            </a:p>
          </p:txBody>
        </p:sp>
      </p:grpSp>
      <p:grpSp>
        <p:nvGrpSpPr>
          <p:cNvPr id="51" name="Group 6"/>
          <p:cNvGrpSpPr/>
          <p:nvPr/>
        </p:nvGrpSpPr>
        <p:grpSpPr>
          <a:xfrm>
            <a:off x="519113" y="1446214"/>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57" name="Straight Connector 56"/>
          <p:cNvCxnSpPr/>
          <p:nvPr/>
        </p:nvCxnSpPr>
        <p:spPr>
          <a:xfrm>
            <a:off x="2261286" y="3867665"/>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5427" y="3039762"/>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6708"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smtClean="0">
                <a:solidFill>
                  <a:schemeClr val="lt1">
                    <a:alpha val="99000"/>
                  </a:schemeClr>
                </a:solidFill>
              </a:rPr>
              <a:t>contoso</a:t>
            </a:r>
            <a:endParaRPr lang="en-US" sz="2000" dirty="0">
              <a:solidFill>
                <a:schemeClr val="lt1">
                  <a:alpha val="99000"/>
                </a:schemeClr>
              </a:solidFill>
            </a:endParaRPr>
          </a:p>
        </p:txBody>
      </p:sp>
      <p:cxnSp>
        <p:nvCxnSpPr>
          <p:cNvPr id="61" name="Straight Connector 60"/>
          <p:cNvCxnSpPr/>
          <p:nvPr/>
        </p:nvCxnSpPr>
        <p:spPr>
          <a:xfrm>
            <a:off x="4806778" y="3101546"/>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3849" y="2656704"/>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5004"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Name =…</a:t>
            </a:r>
          </a:p>
          <a:p>
            <a:r>
              <a:rPr lang="en-US" sz="1800" dirty="0">
                <a:solidFill>
                  <a:schemeClr val="lt1">
                    <a:alpha val="99000"/>
                  </a:schemeClr>
                </a:solidFill>
              </a:rPr>
              <a:t>Email = …</a:t>
            </a:r>
          </a:p>
        </p:txBody>
      </p:sp>
      <p:sp>
        <p:nvSpPr>
          <p:cNvPr id="68" name="Rectangle 67"/>
          <p:cNvSpPr/>
          <p:nvPr/>
        </p:nvSpPr>
        <p:spPr>
          <a:xfrm>
            <a:off x="5905003"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Name =…</a:t>
            </a:r>
          </a:p>
          <a:p>
            <a:r>
              <a:rPr lang="en-US" sz="1800" dirty="0" err="1">
                <a:solidFill>
                  <a:schemeClr val="lt1">
                    <a:alpha val="99000"/>
                  </a:schemeClr>
                </a:solidFill>
              </a:rPr>
              <a:t>EMailAdd</a:t>
            </a:r>
            <a:r>
              <a:rPr lang="en-US" sz="1800" dirty="0">
                <a:solidFill>
                  <a:schemeClr val="lt1">
                    <a:alpha val="99000"/>
                  </a:schemeClr>
                </a:solidFill>
              </a:rPr>
              <a:t>= </a:t>
            </a:r>
          </a:p>
        </p:txBody>
      </p:sp>
      <p:sp>
        <p:nvSpPr>
          <p:cNvPr id="69" name="Rectangle 68"/>
          <p:cNvSpPr/>
          <p:nvPr/>
        </p:nvSpPr>
        <p:spPr>
          <a:xfrm>
            <a:off x="3520220"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customers</a:t>
            </a:r>
            <a:endParaRPr lang="en-US" sz="2000" dirty="0">
              <a:solidFill>
                <a:schemeClr val="lt1">
                  <a:alpha val="99000"/>
                </a:schemeClr>
              </a:solidFill>
            </a:endParaRPr>
          </a:p>
        </p:txBody>
      </p:sp>
      <p:cxnSp>
        <p:nvCxnSpPr>
          <p:cNvPr id="74" name="Straight Connector 73"/>
          <p:cNvCxnSpPr/>
          <p:nvPr/>
        </p:nvCxnSpPr>
        <p:spPr>
          <a:xfrm>
            <a:off x="4806778" y="4769708"/>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3849" y="4324866"/>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5004"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Photo ID =…</a:t>
            </a:r>
          </a:p>
          <a:p>
            <a:r>
              <a:rPr lang="en-US" sz="1800" dirty="0">
                <a:solidFill>
                  <a:schemeClr val="lt1">
                    <a:alpha val="99000"/>
                  </a:schemeClr>
                </a:solidFill>
              </a:rPr>
              <a:t>Date =…</a:t>
            </a:r>
          </a:p>
        </p:txBody>
      </p:sp>
      <p:sp>
        <p:nvSpPr>
          <p:cNvPr id="71" name="Rectangle 70"/>
          <p:cNvSpPr/>
          <p:nvPr/>
        </p:nvSpPr>
        <p:spPr>
          <a:xfrm>
            <a:off x="3520220"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photos</a:t>
            </a:r>
            <a:endParaRPr lang="en-US" sz="2000" dirty="0">
              <a:solidFill>
                <a:schemeClr val="lt1">
                  <a:alpha val="99000"/>
                </a:schemeClr>
              </a:solidFill>
            </a:endParaRPr>
          </a:p>
        </p:txBody>
      </p:sp>
      <p:sp>
        <p:nvSpPr>
          <p:cNvPr id="72" name="Rounded Rectangle 97"/>
          <p:cNvSpPr/>
          <p:nvPr/>
        </p:nvSpPr>
        <p:spPr>
          <a:xfrm>
            <a:off x="5905004"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Photo ID =…</a:t>
            </a:r>
          </a:p>
          <a:p>
            <a:r>
              <a:rPr lang="en-US" sz="1800" dirty="0">
                <a:solidFill>
                  <a:schemeClr val="lt1">
                    <a:alpha val="99000"/>
                  </a:schemeClr>
                </a:solidFill>
              </a:rPr>
              <a:t>Date =…</a:t>
            </a:r>
          </a:p>
        </p:txBody>
      </p:sp>
    </p:spTree>
    <p:extLst>
      <p:ext uri="{BB962C8B-B14F-4D97-AF65-F5344CB8AC3E}">
        <p14:creationId xmlns:p14="http://schemas.microsoft.com/office/powerpoint/2010/main" val="302030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Table</a:t>
            </a:r>
            <a:r>
              <a:rPr lang="en-US" dirty="0" smtClean="0"/>
              <a:t> </a:t>
            </a:r>
            <a:r>
              <a:rPr lang="en-US" dirty="0" smtClean="0">
                <a:solidFill>
                  <a:schemeClr val="bg1"/>
                </a:solidFill>
              </a:rPr>
              <a:t>Details</a:t>
            </a:r>
            <a:endParaRPr lang="en-US" dirty="0">
              <a:solidFill>
                <a:schemeClr val="bg1"/>
              </a:solid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14" name="Content Placeholder 2"/>
          <p:cNvSpPr txBox="1">
            <a:spLocks/>
          </p:cNvSpPr>
          <p:nvPr/>
        </p:nvSpPr>
        <p:spPr>
          <a:xfrm>
            <a:off x="4863829" y="3028950"/>
            <a:ext cx="6811597" cy="3597275"/>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Insert</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Update </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Merge – Partial update</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Replace – Update entire </a:t>
            </a:r>
            <a:r>
              <a:rPr lang="en-US" sz="1600" spc="-51" dirty="0" smtClean="0">
                <a:solidFill>
                  <a:schemeClr val="bg1">
                    <a:alpha val="99000"/>
                  </a:schemeClr>
                </a:solidFill>
                <a:latin typeface="+mn-lt"/>
                <a:cs typeface="Segoe UI" pitchFamily="34" charset="0"/>
              </a:rPr>
              <a:t>entity</a:t>
            </a:r>
            <a:endParaRPr lang="en-US" sz="16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err="1">
                <a:solidFill>
                  <a:schemeClr val="bg1">
                    <a:alpha val="99000"/>
                  </a:schemeClr>
                </a:solidFill>
                <a:latin typeface="+mn-lt"/>
                <a:cs typeface="Segoe UI" pitchFamily="34" charset="0"/>
              </a:rPr>
              <a:t>Upsert</a:t>
            </a:r>
            <a:endParaRPr lang="en-US" sz="20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Delete</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Query</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Entity Group Transactions</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Multiple CUD Operations in a single atomic transaction</a:t>
            </a:r>
          </a:p>
        </p:txBody>
      </p:sp>
      <p:sp>
        <p:nvSpPr>
          <p:cNvPr id="15" name="Content Placeholder 2"/>
          <p:cNvSpPr txBox="1">
            <a:spLocks/>
          </p:cNvSpPr>
          <p:nvPr/>
        </p:nvSpPr>
        <p:spPr>
          <a:xfrm>
            <a:off x="4864465" y="1308101"/>
            <a:ext cx="6811597"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Create, Query, Delete</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Tables can have metadata</a:t>
            </a:r>
          </a:p>
        </p:txBody>
      </p:sp>
      <p:cxnSp>
        <p:nvCxnSpPr>
          <p:cNvPr id="22" name="Straight Connector 21"/>
          <p:cNvCxnSpPr/>
          <p:nvPr/>
        </p:nvCxnSpPr>
        <p:spPr>
          <a:xfrm>
            <a:off x="0" y="2924473"/>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00683" y="1599366"/>
            <a:ext cx="3698943" cy="984885"/>
            <a:chOff x="600683" y="1599366"/>
            <a:chExt cx="3698943" cy="984885"/>
          </a:xfrm>
        </p:grpSpPr>
        <p:sp>
          <p:nvSpPr>
            <p:cNvPr id="20" name="TextBox 19"/>
            <p:cNvSpPr txBox="1"/>
            <p:nvPr/>
          </p:nvSpPr>
          <p:spPr>
            <a:xfrm>
              <a:off x="1650019" y="1599366"/>
              <a:ext cx="2649607" cy="984885"/>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Not an RDBMS! </a:t>
              </a:r>
              <a:br>
                <a:rPr lang="en-US" sz="3200" spc="-100" dirty="0">
                  <a:solidFill>
                    <a:schemeClr val="bg1">
                      <a:alpha val="99000"/>
                    </a:schemeClr>
                  </a:solidFill>
                  <a:latin typeface="Segoe UI" pitchFamily="34" charset="0"/>
                  <a:ea typeface="Segoe UI" pitchFamily="34" charset="0"/>
                  <a:cs typeface="Segoe UI" pitchFamily="34" charset="0"/>
                </a:rPr>
              </a:br>
              <a:r>
                <a:rPr lang="en-US" sz="3200" spc="-100" dirty="0">
                  <a:solidFill>
                    <a:schemeClr val="bg1">
                      <a:alpha val="99000"/>
                    </a:schemeClr>
                  </a:solidFill>
                  <a:latin typeface="Segoe UI" pitchFamily="34" charset="0"/>
                  <a:ea typeface="Segoe UI" pitchFamily="34" charset="0"/>
                  <a:cs typeface="Segoe UI" pitchFamily="34" charset="0"/>
                </a:rPr>
                <a:t>Table</a:t>
              </a:r>
            </a:p>
          </p:txBody>
        </p:sp>
        <p:sp>
          <p:nvSpPr>
            <p:cNvPr id="23" name="Freeform 7"/>
            <p:cNvSpPr>
              <a:spLocks noEditPoints="1"/>
            </p:cNvSpPr>
            <p:nvPr/>
          </p:nvSpPr>
          <p:spPr bwMode="auto">
            <a:xfrm>
              <a:off x="600683" y="1754605"/>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73577" y="4093317"/>
            <a:ext cx="2722363" cy="790728"/>
            <a:chOff x="573577" y="4093317"/>
            <a:chExt cx="2722363" cy="790728"/>
          </a:xfrm>
        </p:grpSpPr>
        <p:sp>
          <p:nvSpPr>
            <p:cNvPr id="17" name="TextBox 16"/>
            <p:cNvSpPr txBox="1"/>
            <p:nvPr/>
          </p:nvSpPr>
          <p:spPr>
            <a:xfrm>
              <a:off x="1650020" y="4292880"/>
              <a:ext cx="1645920" cy="393954"/>
            </a:xfrm>
            <a:prstGeom prst="rect">
              <a:avLst/>
            </a:prstGeom>
            <a:noFill/>
          </p:spPr>
          <p:txBody>
            <a:bodyPr wrap="square" lIns="0" tIns="0" rIns="0" bIns="0" rtlCol="0">
              <a:spAutoFit/>
            </a:bodyPr>
            <a:lstStyle/>
            <a:p>
              <a:pPr>
                <a:lnSpc>
                  <a:spcPct val="80000"/>
                </a:lnSpc>
              </a:pPr>
              <a:r>
                <a:rPr lang="en-US" sz="3200" spc="-100" dirty="0" smtClean="0">
                  <a:solidFill>
                    <a:schemeClr val="bg1">
                      <a:alpha val="99000"/>
                    </a:schemeClr>
                  </a:solidFill>
                  <a:latin typeface="Segoe UI" pitchFamily="34" charset="0"/>
                  <a:ea typeface="Segoe UI" pitchFamily="34" charset="0"/>
                  <a:cs typeface="Segoe UI" pitchFamily="34" charset="0"/>
                </a:rPr>
                <a:t>Entities</a:t>
              </a:r>
              <a:endParaRPr lang="en-US" sz="3200" spc="-100" dirty="0">
                <a:solidFill>
                  <a:schemeClr val="bg1">
                    <a:alpha val="99000"/>
                  </a:schemeClr>
                </a:solidFill>
                <a:latin typeface="Segoe UI" pitchFamily="34" charset="0"/>
                <a:ea typeface="Segoe UI" pitchFamily="34" charset="0"/>
                <a:cs typeface="Segoe UI" pitchFamily="34" charset="0"/>
              </a:endParaRPr>
            </a:p>
          </p:txBody>
        </p:sp>
        <p:grpSp>
          <p:nvGrpSpPr>
            <p:cNvPr id="24" name="Group 23"/>
            <p:cNvGrpSpPr/>
            <p:nvPr/>
          </p:nvGrpSpPr>
          <p:grpSpPr>
            <a:xfrm>
              <a:off x="573577" y="4093317"/>
              <a:ext cx="873770" cy="790728"/>
              <a:chOff x="7871395" y="3393689"/>
              <a:chExt cx="2527474" cy="2287264"/>
            </a:xfrm>
            <a:solidFill>
              <a:schemeClr val="bg1"/>
            </a:solidFill>
          </p:grpSpPr>
          <p:sp>
            <p:nvSpPr>
              <p:cNvPr id="25"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8"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Tree>
    <p:extLst>
      <p:ext uri="{BB962C8B-B14F-4D97-AF65-F5344CB8AC3E}">
        <p14:creationId xmlns:p14="http://schemas.microsoft.com/office/powerpoint/2010/main" val="2108929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 Properties</a:t>
            </a:r>
            <a:endParaRPr lang="en-US" dirty="0"/>
          </a:p>
        </p:txBody>
      </p:sp>
      <p:sp>
        <p:nvSpPr>
          <p:cNvPr id="3" name="Content Placeholder 2"/>
          <p:cNvSpPr>
            <a:spLocks noGrp="1"/>
          </p:cNvSpPr>
          <p:nvPr>
            <p:ph type="body" sz="quarter" idx="10"/>
          </p:nvPr>
        </p:nvSpPr>
        <p:spPr>
          <a:xfrm>
            <a:off x="519112" y="1163902"/>
            <a:ext cx="5575301" cy="4876720"/>
          </a:xfrm>
        </p:spPr>
        <p:txBody>
          <a:bodyPr/>
          <a:lstStyle/>
          <a:p>
            <a:r>
              <a:rPr lang="en-US" sz="2800" dirty="0" smtClean="0">
                <a:solidFill>
                  <a:schemeClr val="accent3">
                    <a:alpha val="99000"/>
                  </a:schemeClr>
                </a:solidFill>
              </a:rPr>
              <a:t>Entity can have up to 255 properties</a:t>
            </a:r>
          </a:p>
          <a:p>
            <a:pPr lvl="1"/>
            <a:r>
              <a:rPr lang="en-US" dirty="0" smtClean="0"/>
              <a:t>Up to 1MB per entity</a:t>
            </a:r>
          </a:p>
          <a:p>
            <a:pPr lvl="1"/>
            <a:endParaRPr lang="en-US" sz="1800" dirty="0" smtClean="0"/>
          </a:p>
          <a:p>
            <a:r>
              <a:rPr lang="en-US" sz="2800" dirty="0">
                <a:solidFill>
                  <a:schemeClr val="accent3">
                    <a:alpha val="99000"/>
                  </a:schemeClr>
                </a:solidFill>
              </a:rPr>
              <a:t>Mandatory Properties for every entity</a:t>
            </a:r>
          </a:p>
          <a:p>
            <a:pPr lvl="1"/>
            <a:r>
              <a:rPr lang="en-US" dirty="0" err="1" smtClean="0"/>
              <a:t>PartitionKey</a:t>
            </a:r>
            <a:r>
              <a:rPr lang="en-US" dirty="0" smtClean="0"/>
              <a:t> &amp; </a:t>
            </a:r>
            <a:r>
              <a:rPr lang="en-US" dirty="0" err="1" smtClean="0"/>
              <a:t>RowKey</a:t>
            </a:r>
            <a:r>
              <a:rPr lang="en-US" dirty="0" smtClean="0"/>
              <a:t> (only indexed properties)</a:t>
            </a:r>
          </a:p>
          <a:p>
            <a:pPr lvl="1"/>
            <a:r>
              <a:rPr lang="en-US" sz="1600" dirty="0" smtClean="0"/>
              <a:t>Uniquely identifies an entity</a:t>
            </a:r>
          </a:p>
          <a:p>
            <a:pPr lvl="1">
              <a:spcAft>
                <a:spcPts val="1200"/>
              </a:spcAft>
            </a:pPr>
            <a:r>
              <a:rPr lang="en-US" sz="1600" dirty="0" smtClean="0"/>
              <a:t>Defines the sort order</a:t>
            </a:r>
          </a:p>
          <a:p>
            <a:pPr lvl="1"/>
            <a:r>
              <a:rPr lang="en-US" dirty="0" smtClean="0"/>
              <a:t>Timestamp </a:t>
            </a:r>
          </a:p>
          <a:p>
            <a:pPr lvl="1"/>
            <a:r>
              <a:rPr lang="en-US" sz="1600" dirty="0" smtClean="0"/>
              <a:t>Optimistic Concurrency</a:t>
            </a:r>
          </a:p>
          <a:p>
            <a:pPr lvl="1"/>
            <a:r>
              <a:rPr lang="en-US" sz="1600" dirty="0" smtClean="0"/>
              <a:t>Exposed as an HTTP </a:t>
            </a:r>
            <a:r>
              <a:rPr lang="en-US" sz="1600" dirty="0" err="1" smtClean="0"/>
              <a:t>Etag</a:t>
            </a:r>
            <a:endParaRPr lang="en-US" sz="1600" dirty="0" smtClean="0"/>
          </a:p>
          <a:p>
            <a:pPr lvl="1"/>
            <a:endParaRPr lang="en-US" sz="1800" dirty="0" smtClean="0"/>
          </a:p>
          <a:p>
            <a:r>
              <a:rPr lang="en-US" sz="2800" dirty="0">
                <a:solidFill>
                  <a:schemeClr val="accent3">
                    <a:alpha val="99000"/>
                  </a:schemeClr>
                </a:solidFill>
              </a:rPr>
              <a:t>No fixed schema for other properties</a:t>
            </a:r>
          </a:p>
          <a:p>
            <a:pPr lvl="1"/>
            <a:r>
              <a:rPr lang="en-US" sz="1800" dirty="0" smtClean="0"/>
              <a:t>Each property is stored as a &lt;name, typed value&gt; pair</a:t>
            </a:r>
          </a:p>
          <a:p>
            <a:pPr lvl="1"/>
            <a:r>
              <a:rPr lang="en-US" sz="1800" dirty="0" smtClean="0"/>
              <a:t>No schema stored for a table</a:t>
            </a:r>
          </a:p>
          <a:p>
            <a:pPr lvl="1"/>
            <a:r>
              <a:rPr lang="en-US" sz="1800" dirty="0" smtClean="0"/>
              <a:t>Properties can be the standard .NET types </a:t>
            </a:r>
          </a:p>
          <a:p>
            <a:pPr lvl="1"/>
            <a:r>
              <a:rPr lang="en-US" sz="1800" dirty="0" smtClean="0"/>
              <a:t>String, binary, </a:t>
            </a:r>
            <a:r>
              <a:rPr lang="en-US" sz="1800" dirty="0" err="1" smtClean="0"/>
              <a:t>bool</a:t>
            </a:r>
            <a:r>
              <a:rPr lang="en-US" sz="1800" dirty="0" smtClean="0"/>
              <a:t>, </a:t>
            </a:r>
            <a:r>
              <a:rPr lang="en-US" sz="1800" dirty="0" err="1" smtClean="0"/>
              <a:t>DateTime</a:t>
            </a:r>
            <a:r>
              <a:rPr lang="en-US" sz="1800" dirty="0" smtClean="0"/>
              <a:t>, GUID, </a:t>
            </a:r>
            <a:r>
              <a:rPr lang="en-US" sz="1800" dirty="0" err="1" smtClean="0"/>
              <a:t>int</a:t>
            </a:r>
            <a:r>
              <a:rPr lang="en-US" sz="1800" dirty="0" smtClean="0"/>
              <a:t>, int64, and double</a:t>
            </a:r>
            <a:endParaRPr lang="en-US" sz="1800" dirty="0"/>
          </a:p>
        </p:txBody>
      </p:sp>
      <p:grpSp>
        <p:nvGrpSpPr>
          <p:cNvPr id="10" name="Group 9"/>
          <p:cNvGrpSpPr/>
          <p:nvPr/>
        </p:nvGrpSpPr>
        <p:grpSpPr>
          <a:xfrm>
            <a:off x="7593677" y="2276530"/>
            <a:ext cx="3725963" cy="3371849"/>
            <a:chOff x="7871395" y="3393689"/>
            <a:chExt cx="2527474" cy="2287264"/>
          </a:xfrm>
        </p:grpSpPr>
        <p:sp>
          <p:nvSpPr>
            <p:cNvPr id="6"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7"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9"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17549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46495"/>
          </a:xfrm>
        </p:spPr>
        <p:txBody>
          <a:bodyPr/>
          <a:lstStyle/>
          <a:p>
            <a:r>
              <a:rPr lang="en-US" dirty="0" smtClean="0"/>
              <a:t>Windows Azure </a:t>
            </a:r>
            <a:r>
              <a:rPr lang="en-US" dirty="0"/>
              <a:t>Storage Account</a:t>
            </a:r>
            <a:br>
              <a:rPr lang="en-US" dirty="0"/>
            </a:br>
            <a:r>
              <a:rPr lang="en-US" sz="3600" dirty="0">
                <a:solidFill>
                  <a:schemeClr val="tx1">
                    <a:lumMod val="90000"/>
                    <a:lumOff val="10000"/>
                    <a:alpha val="99000"/>
                  </a:schemeClr>
                </a:solidFill>
              </a:rPr>
              <a:t>User specified globally unique account name</a:t>
            </a:r>
          </a:p>
        </p:txBody>
      </p:sp>
      <p:pic>
        <p:nvPicPr>
          <p:cNvPr id="24" name="Picture 6" descr="\\server3\InternalBin\Resource DVD\DVD_ART36\Artwork_Imagery\Icons - Illustrations\Maps Globes\world map Transparent blue.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rcRect/>
          <a:stretch>
            <a:fillRect/>
          </a:stretch>
        </p:blipFill>
        <p:spPr bwMode="auto">
          <a:xfrm>
            <a:off x="3" y="2736320"/>
            <a:ext cx="4799013" cy="3878227"/>
          </a:xfrm>
          <a:prstGeom prst="rect">
            <a:avLst/>
          </a:prstGeom>
          <a:noFill/>
        </p:spPr>
      </p:pic>
      <p:pic>
        <p:nvPicPr>
          <p:cNvPr id="25" name="Picture 24" descr="\\server3\InternalBin\Resource DVD\DVD_ART36\Artwork_Imagery\Icons - Illustrations\Maps Globes\world map Transparent blue.png"/>
          <p:cNvPicPr>
            <a:picLocks noChangeAspect="1" noChangeArrowheads="1"/>
          </p:cNvPicPr>
          <p:nvPr/>
        </p:nvPicPr>
        <p:blipFill>
          <a:blip r:embed="rId5" cstate="screen">
            <a:duotone>
              <a:prstClr val="black"/>
              <a:schemeClr val="tx2">
                <a:tint val="45000"/>
                <a:satMod val="400000"/>
              </a:schemeClr>
            </a:duotone>
            <a:extLst>
              <a:ext uri="{BEBA8EAE-BF5A-486C-A8C5-ECC9F3942E4B}">
                <a14:imgProps xmlns:a14="http://schemas.microsoft.com/office/drawing/2010/main">
                  <a14:imgLayer r:embed="rId6">
                    <a14:imgEffect>
                      <a14:colorTemperature colorTemp="11200"/>
                    </a14:imgEffect>
                    <a14:imgEffect>
                      <a14:saturation sat="400000"/>
                    </a14:imgEffect>
                  </a14:imgLayer>
                </a14:imgProps>
              </a:ext>
              <a:ext uri="{28A0092B-C50C-407E-A947-70E740481C1C}">
                <a14:useLocalDpi xmlns:a14="http://schemas.microsoft.com/office/drawing/2010/main"/>
              </a:ext>
            </a:extLst>
          </a:blip>
          <a:srcRect/>
          <a:stretch>
            <a:fillRect/>
          </a:stretch>
        </p:blipFill>
        <p:spPr bwMode="auto">
          <a:xfrm>
            <a:off x="4810126" y="2745845"/>
            <a:ext cx="2590800" cy="3878227"/>
          </a:xfrm>
          <a:prstGeom prst="rect">
            <a:avLst/>
          </a:prstGeom>
          <a:noFill/>
        </p:spPr>
      </p:pic>
      <p:pic>
        <p:nvPicPr>
          <p:cNvPr id="26" name="Picture 6" descr="\\server3\InternalBin\Resource DVD\DVD_ART36\Artwork_Imagery\Icons - Illustrations\Maps Globes\world map Transparent blue.png"/>
          <p:cNvPicPr>
            <a:picLocks noChangeAspect="1" noChangeArrowheads="1"/>
          </p:cNvPicPr>
          <p:nvPr/>
        </p:nvPicPr>
        <p:blipFill>
          <a:blip r:embed="rId7" cstate="screen">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rcRect r="-1748"/>
          <a:stretch>
            <a:fillRect/>
          </a:stretch>
        </p:blipFill>
        <p:spPr bwMode="auto">
          <a:xfrm>
            <a:off x="7410453" y="2745845"/>
            <a:ext cx="4778375" cy="3878227"/>
          </a:xfrm>
          <a:prstGeom prst="rect">
            <a:avLst/>
          </a:prstGeom>
          <a:noFill/>
        </p:spPr>
      </p:pic>
      <p:cxnSp>
        <p:nvCxnSpPr>
          <p:cNvPr id="27" name="Straight Connector 26"/>
          <p:cNvCxnSpPr/>
          <p:nvPr/>
        </p:nvCxnSpPr>
        <p:spPr>
          <a:xfrm>
            <a:off x="4810126" y="2409227"/>
            <a:ext cx="0" cy="411480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89812" y="2409227"/>
            <a:ext cx="0" cy="411480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auto">
          <a:xfrm>
            <a:off x="3" y="4317473"/>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grpSp>
        <p:nvGrpSpPr>
          <p:cNvPr id="34" name="Group 33"/>
          <p:cNvGrpSpPr/>
          <p:nvPr/>
        </p:nvGrpSpPr>
        <p:grpSpPr>
          <a:xfrm>
            <a:off x="2051630" y="3424849"/>
            <a:ext cx="1786840" cy="536697"/>
            <a:chOff x="8718270" y="3152204"/>
            <a:chExt cx="2762610" cy="829780"/>
          </a:xfrm>
          <a:effectLst>
            <a:outerShdw blurRad="76200" dir="18900000" sy="23000" kx="-1200000" algn="bl" rotWithShape="0">
              <a:prstClr val="black">
                <a:alpha val="20000"/>
              </a:prstClr>
            </a:outerShdw>
          </a:effectLst>
        </p:grpSpPr>
        <p:grpSp>
          <p:nvGrpSpPr>
            <p:cNvPr id="41" name="Group 40"/>
            <p:cNvGrpSpPr/>
            <p:nvPr/>
          </p:nvGrpSpPr>
          <p:grpSpPr>
            <a:xfrm>
              <a:off x="8718270" y="3152204"/>
              <a:ext cx="2762610" cy="829780"/>
              <a:chOff x="8069942" y="-247775"/>
              <a:chExt cx="2762610" cy="829780"/>
            </a:xfrm>
          </p:grpSpPr>
          <p:sp>
            <p:nvSpPr>
              <p:cNvPr id="43" name="Rectangle 42"/>
              <p:cNvSpPr/>
              <p:nvPr/>
            </p:nvSpPr>
            <p:spPr bwMode="auto">
              <a:xfrm>
                <a:off x="8072519" y="-247775"/>
                <a:ext cx="2760033"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4" name="Isosceles Triangle 43"/>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42" name="TextBox 41"/>
            <p:cNvSpPr txBox="1"/>
            <p:nvPr/>
          </p:nvSpPr>
          <p:spPr>
            <a:xfrm>
              <a:off x="8874018" y="3266409"/>
              <a:ext cx="2092349" cy="299785"/>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solidFill>
                    <a:schemeClr val="bg1">
                      <a:alpha val="99000"/>
                    </a:schemeClr>
                  </a:solidFill>
                </a:rPr>
                <a:t>North Central US</a:t>
              </a:r>
            </a:p>
          </p:txBody>
        </p:sp>
      </p:grpSp>
      <p:grpSp>
        <p:nvGrpSpPr>
          <p:cNvPr id="50" name="Group 49"/>
          <p:cNvGrpSpPr/>
          <p:nvPr/>
        </p:nvGrpSpPr>
        <p:grpSpPr>
          <a:xfrm>
            <a:off x="5602046" y="3315252"/>
            <a:ext cx="1785173" cy="536697"/>
            <a:chOff x="8720847" y="3152204"/>
            <a:chExt cx="2760033" cy="829780"/>
          </a:xfrm>
          <a:effectLst>
            <a:outerShdw blurRad="76200" dir="18900000" sy="23000" kx="-1200000" algn="bl" rotWithShape="0">
              <a:prstClr val="black">
                <a:alpha val="20000"/>
              </a:prstClr>
            </a:outerShdw>
          </a:effectLst>
        </p:grpSpPr>
        <p:grpSp>
          <p:nvGrpSpPr>
            <p:cNvPr id="51" name="Group 50"/>
            <p:cNvGrpSpPr/>
            <p:nvPr/>
          </p:nvGrpSpPr>
          <p:grpSpPr>
            <a:xfrm>
              <a:off x="8720847" y="3152204"/>
              <a:ext cx="2760033" cy="829780"/>
              <a:chOff x="8072519" y="-247775"/>
              <a:chExt cx="2760033" cy="829780"/>
            </a:xfrm>
          </p:grpSpPr>
          <p:sp>
            <p:nvSpPr>
              <p:cNvPr id="53" name="Rectangle 52"/>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4" name="Isosceles Triangle 53"/>
              <p:cNvSpPr/>
              <p:nvPr/>
            </p:nvSpPr>
            <p:spPr bwMode="auto">
              <a:xfrm rot="5400000">
                <a:off x="7866930" y="64918"/>
                <a:ext cx="722676"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52" name="TextBox 51"/>
            <p:cNvSpPr txBox="1"/>
            <p:nvPr/>
          </p:nvSpPr>
          <p:spPr>
            <a:xfrm>
              <a:off x="8874018" y="3266409"/>
              <a:ext cx="2065881"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Northern Europe</a:t>
              </a:r>
            </a:p>
          </p:txBody>
        </p:sp>
      </p:grpSp>
      <p:grpSp>
        <p:nvGrpSpPr>
          <p:cNvPr id="55" name="Group 54"/>
          <p:cNvGrpSpPr/>
          <p:nvPr/>
        </p:nvGrpSpPr>
        <p:grpSpPr>
          <a:xfrm>
            <a:off x="6140466" y="3703047"/>
            <a:ext cx="1786840" cy="536697"/>
            <a:chOff x="8718270" y="3152204"/>
            <a:chExt cx="2762610" cy="829780"/>
          </a:xfrm>
          <a:effectLst>
            <a:outerShdw blurRad="76200" dir="18900000" sy="23000" kx="-1200000" algn="bl" rotWithShape="0">
              <a:prstClr val="black">
                <a:alpha val="20000"/>
              </a:prstClr>
            </a:outerShdw>
          </a:effectLst>
        </p:grpSpPr>
        <p:grpSp>
          <p:nvGrpSpPr>
            <p:cNvPr id="56" name="Group 55"/>
            <p:cNvGrpSpPr/>
            <p:nvPr/>
          </p:nvGrpSpPr>
          <p:grpSpPr>
            <a:xfrm>
              <a:off x="8718270" y="3152204"/>
              <a:ext cx="2762610" cy="829780"/>
              <a:chOff x="8069942" y="-247775"/>
              <a:chExt cx="2762610" cy="829780"/>
            </a:xfrm>
          </p:grpSpPr>
          <p:sp>
            <p:nvSpPr>
              <p:cNvPr id="58" name="Rectangle 57"/>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9" name="Isosceles Triangle 58"/>
              <p:cNvSpPr/>
              <p:nvPr/>
            </p:nvSpPr>
            <p:spPr bwMode="auto">
              <a:xfrm rot="5400000">
                <a:off x="7864352" y="64918"/>
                <a:ext cx="722677"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57" name="TextBox 56"/>
            <p:cNvSpPr txBox="1"/>
            <p:nvPr/>
          </p:nvSpPr>
          <p:spPr>
            <a:xfrm>
              <a:off x="8874018" y="3266409"/>
              <a:ext cx="1949892"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Western Europe</a:t>
              </a:r>
            </a:p>
          </p:txBody>
        </p:sp>
      </p:grpSp>
      <p:grpSp>
        <p:nvGrpSpPr>
          <p:cNvPr id="60" name="Group 59"/>
          <p:cNvGrpSpPr/>
          <p:nvPr/>
        </p:nvGrpSpPr>
        <p:grpSpPr>
          <a:xfrm>
            <a:off x="9126737" y="3789933"/>
            <a:ext cx="1785173" cy="536697"/>
            <a:chOff x="8720847" y="3152204"/>
            <a:chExt cx="2760033" cy="829780"/>
          </a:xfrm>
          <a:effectLst>
            <a:outerShdw blurRad="76200" dir="18900000" sy="23000" kx="-1200000" algn="bl" rotWithShape="0">
              <a:prstClr val="black">
                <a:alpha val="20000"/>
              </a:prstClr>
            </a:outerShdw>
          </a:effectLst>
        </p:grpSpPr>
        <p:grpSp>
          <p:nvGrpSpPr>
            <p:cNvPr id="61" name="Group 60"/>
            <p:cNvGrpSpPr/>
            <p:nvPr/>
          </p:nvGrpSpPr>
          <p:grpSpPr>
            <a:xfrm>
              <a:off x="8720847" y="3152204"/>
              <a:ext cx="2760033" cy="829780"/>
              <a:chOff x="8072519" y="-247775"/>
              <a:chExt cx="2760033" cy="829780"/>
            </a:xfrm>
          </p:grpSpPr>
          <p:sp>
            <p:nvSpPr>
              <p:cNvPr id="63" name="Rectangle 62"/>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64" name="Isosceles Triangle 63"/>
              <p:cNvSpPr/>
              <p:nvPr/>
            </p:nvSpPr>
            <p:spPr bwMode="auto">
              <a:xfrm rot="5400000">
                <a:off x="7866930" y="64918"/>
                <a:ext cx="722676"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62" name="TextBox 61"/>
            <p:cNvSpPr txBox="1"/>
            <p:nvPr/>
          </p:nvSpPr>
          <p:spPr>
            <a:xfrm>
              <a:off x="8874018" y="3266409"/>
              <a:ext cx="1078097"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East Asia</a:t>
              </a:r>
            </a:p>
          </p:txBody>
        </p:sp>
      </p:grpSp>
      <p:grpSp>
        <p:nvGrpSpPr>
          <p:cNvPr id="65" name="Group 64"/>
          <p:cNvGrpSpPr/>
          <p:nvPr/>
        </p:nvGrpSpPr>
        <p:grpSpPr>
          <a:xfrm>
            <a:off x="8939989" y="4349341"/>
            <a:ext cx="1786840" cy="536697"/>
            <a:chOff x="8718270" y="3152204"/>
            <a:chExt cx="2762610" cy="829780"/>
          </a:xfrm>
          <a:effectLst>
            <a:outerShdw blurRad="76200" dir="18900000" sy="23000" kx="-1200000" algn="bl" rotWithShape="0">
              <a:prstClr val="black">
                <a:alpha val="20000"/>
              </a:prstClr>
            </a:outerShdw>
          </a:effectLst>
        </p:grpSpPr>
        <p:grpSp>
          <p:nvGrpSpPr>
            <p:cNvPr id="66" name="Group 65"/>
            <p:cNvGrpSpPr/>
            <p:nvPr/>
          </p:nvGrpSpPr>
          <p:grpSpPr>
            <a:xfrm>
              <a:off x="8718270" y="3152204"/>
              <a:ext cx="2762610" cy="829780"/>
              <a:chOff x="8069942" y="-247775"/>
              <a:chExt cx="2762610" cy="829780"/>
            </a:xfrm>
          </p:grpSpPr>
          <p:sp>
            <p:nvSpPr>
              <p:cNvPr id="68" name="Rectangle 67"/>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69" name="Isosceles Triangle 68"/>
              <p:cNvSpPr/>
              <p:nvPr/>
            </p:nvSpPr>
            <p:spPr bwMode="auto">
              <a:xfrm rot="5400000">
                <a:off x="7864352" y="64918"/>
                <a:ext cx="722677"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67" name="TextBox 66"/>
            <p:cNvSpPr txBox="1"/>
            <p:nvPr/>
          </p:nvSpPr>
          <p:spPr>
            <a:xfrm>
              <a:off x="8874018" y="3266409"/>
              <a:ext cx="1873656"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South East Asia</a:t>
              </a:r>
            </a:p>
          </p:txBody>
        </p:sp>
      </p:grpSp>
      <p:sp>
        <p:nvSpPr>
          <p:cNvPr id="75" name="TextBox 74"/>
          <p:cNvSpPr txBox="1">
            <a:spLocks noChangeArrowheads="1"/>
          </p:cNvSpPr>
          <p:nvPr/>
        </p:nvSpPr>
        <p:spPr bwMode="auto">
          <a:xfrm>
            <a:off x="283043" y="2288892"/>
            <a:ext cx="4460196"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rgbClr val="00B0F0">
                    <a:alpha val="98824"/>
                  </a:srgbClr>
                </a:solidFill>
                <a:latin typeface="Segoe UI Light" pitchFamily="34" charset="0"/>
              </a:rPr>
              <a:t>US</a:t>
            </a:r>
            <a:endParaRPr lang="en-US" dirty="0">
              <a:solidFill>
                <a:srgbClr val="00B0F0">
                  <a:alpha val="98824"/>
                </a:srgbClr>
              </a:solidFill>
              <a:latin typeface="Segoe UI Light" pitchFamily="34" charset="0"/>
            </a:endParaRPr>
          </a:p>
        </p:txBody>
      </p:sp>
      <p:sp>
        <p:nvSpPr>
          <p:cNvPr id="76" name="TextBox 9"/>
          <p:cNvSpPr txBox="1">
            <a:spLocks noChangeArrowheads="1"/>
          </p:cNvSpPr>
          <p:nvPr/>
        </p:nvSpPr>
        <p:spPr bwMode="auto">
          <a:xfrm>
            <a:off x="4640207" y="2297362"/>
            <a:ext cx="2862092"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chemeClr val="accent3">
                    <a:alpha val="98824"/>
                  </a:schemeClr>
                </a:solidFill>
                <a:latin typeface="Segoe UI Light" pitchFamily="34" charset="0"/>
              </a:rPr>
              <a:t>Europe</a:t>
            </a:r>
            <a:endParaRPr lang="en-US" dirty="0">
              <a:solidFill>
                <a:schemeClr val="accent3">
                  <a:alpha val="98824"/>
                </a:schemeClr>
              </a:solidFill>
              <a:latin typeface="Segoe UI Light" pitchFamily="34" charset="0"/>
            </a:endParaRPr>
          </a:p>
        </p:txBody>
      </p:sp>
      <p:sp>
        <p:nvSpPr>
          <p:cNvPr id="77" name="TextBox 9"/>
          <p:cNvSpPr txBox="1">
            <a:spLocks noChangeArrowheads="1"/>
          </p:cNvSpPr>
          <p:nvPr/>
        </p:nvSpPr>
        <p:spPr bwMode="auto">
          <a:xfrm>
            <a:off x="7856107" y="2330297"/>
            <a:ext cx="3663010"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rgbClr val="92D050">
                    <a:alpha val="98824"/>
                  </a:srgbClr>
                </a:solidFill>
                <a:latin typeface="Segoe UI Light" pitchFamily="34" charset="0"/>
              </a:rPr>
              <a:t>Asia</a:t>
            </a:r>
            <a:endParaRPr lang="en-US" dirty="0">
              <a:solidFill>
                <a:srgbClr val="92D050">
                  <a:alpha val="98824"/>
                </a:srgbClr>
              </a:solidFill>
              <a:latin typeface="Segoe UI Light" pitchFamily="34" charset="0"/>
            </a:endParaRPr>
          </a:p>
        </p:txBody>
      </p:sp>
      <p:sp>
        <p:nvSpPr>
          <p:cNvPr id="3" name="TextBox 2"/>
          <p:cNvSpPr txBox="1"/>
          <p:nvPr/>
        </p:nvSpPr>
        <p:spPr>
          <a:xfrm>
            <a:off x="519112" y="1686910"/>
            <a:ext cx="9435999"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a:solidFill>
                  <a:schemeClr val="accent2">
                    <a:alpha val="99000"/>
                  </a:schemeClr>
                </a:solidFill>
                <a:latin typeface="Segoe UI Light" pitchFamily="34" charset="0"/>
              </a:rPr>
              <a:t>Can choose geo-location to host storage </a:t>
            </a:r>
            <a:r>
              <a:rPr lang="en-US" sz="3200" dirty="0" smtClean="0">
                <a:solidFill>
                  <a:schemeClr val="accent2">
                    <a:alpha val="99000"/>
                  </a:schemeClr>
                </a:solidFill>
                <a:latin typeface="Segoe UI Light" pitchFamily="34" charset="0"/>
              </a:rPr>
              <a:t>account:</a:t>
            </a:r>
            <a:endParaRPr lang="en-US" sz="3200" dirty="0">
              <a:solidFill>
                <a:schemeClr val="accent2">
                  <a:alpha val="99000"/>
                </a:schemeClr>
              </a:solidFill>
              <a:latin typeface="Segoe UI Light" pitchFamily="34" charset="0"/>
            </a:endParaRPr>
          </a:p>
        </p:txBody>
      </p:sp>
      <p:grpSp>
        <p:nvGrpSpPr>
          <p:cNvPr id="70" name="Group 69"/>
          <p:cNvGrpSpPr/>
          <p:nvPr/>
        </p:nvGrpSpPr>
        <p:grpSpPr>
          <a:xfrm>
            <a:off x="2063516" y="4384492"/>
            <a:ext cx="1836849" cy="394918"/>
            <a:chOff x="8495792" y="3059628"/>
            <a:chExt cx="2985088" cy="641789"/>
          </a:xfrm>
          <a:effectLst>
            <a:outerShdw blurRad="76200" dir="18900000" sy="23000" kx="-1200000" algn="bl" rotWithShape="0">
              <a:prstClr val="black">
                <a:alpha val="20000"/>
              </a:prstClr>
            </a:outerShdw>
          </a:effectLst>
        </p:grpSpPr>
        <p:grpSp>
          <p:nvGrpSpPr>
            <p:cNvPr id="71" name="Group 70"/>
            <p:cNvGrpSpPr/>
            <p:nvPr/>
          </p:nvGrpSpPr>
          <p:grpSpPr>
            <a:xfrm>
              <a:off x="8495792" y="3059628"/>
              <a:ext cx="2985088" cy="641789"/>
              <a:chOff x="7847464" y="-340351"/>
              <a:chExt cx="2985088" cy="641789"/>
            </a:xfrm>
          </p:grpSpPr>
          <p:sp>
            <p:nvSpPr>
              <p:cNvPr id="73" name="Rectangle 72"/>
              <p:cNvSpPr/>
              <p:nvPr/>
            </p:nvSpPr>
            <p:spPr bwMode="auto">
              <a:xfrm>
                <a:off x="8072519" y="-247784"/>
                <a:ext cx="2760033" cy="54922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74" name="Isosceles Triangle 73"/>
              <p:cNvSpPr/>
              <p:nvPr/>
            </p:nvSpPr>
            <p:spPr bwMode="auto">
              <a:xfrm rot="12893492">
                <a:off x="7847464" y="-340351"/>
                <a:ext cx="722678" cy="311500"/>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72" name="TextBox 71"/>
            <p:cNvSpPr txBox="1"/>
            <p:nvPr/>
          </p:nvSpPr>
          <p:spPr>
            <a:xfrm>
              <a:off x="8874018" y="3266409"/>
              <a:ext cx="2349244" cy="339233"/>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South Central US</a:t>
              </a:r>
            </a:p>
          </p:txBody>
        </p:sp>
      </p:grpSp>
      <p:grpSp>
        <p:nvGrpSpPr>
          <p:cNvPr id="78" name="Group 77"/>
          <p:cNvGrpSpPr/>
          <p:nvPr/>
        </p:nvGrpSpPr>
        <p:grpSpPr>
          <a:xfrm>
            <a:off x="1303953" y="3783682"/>
            <a:ext cx="698329" cy="510598"/>
            <a:chOff x="8718270" y="3152204"/>
            <a:chExt cx="1134864" cy="829780"/>
          </a:xfrm>
          <a:effectLst>
            <a:outerShdw blurRad="76200" dir="18900000" sy="23000" kx="-1200000" algn="bl" rotWithShape="0">
              <a:prstClr val="black">
                <a:alpha val="20000"/>
              </a:prstClr>
            </a:outerShdw>
          </a:effectLst>
        </p:grpSpPr>
        <p:grpSp>
          <p:nvGrpSpPr>
            <p:cNvPr id="79" name="Group 78"/>
            <p:cNvGrpSpPr/>
            <p:nvPr/>
          </p:nvGrpSpPr>
          <p:grpSpPr>
            <a:xfrm>
              <a:off x="8718270" y="3152204"/>
              <a:ext cx="1134864" cy="829780"/>
              <a:chOff x="8069942" y="-247775"/>
              <a:chExt cx="1134864" cy="829780"/>
            </a:xfrm>
          </p:grpSpPr>
          <p:sp>
            <p:nvSpPr>
              <p:cNvPr id="81" name="Rectangle 80"/>
              <p:cNvSpPr/>
              <p:nvPr/>
            </p:nvSpPr>
            <p:spPr bwMode="auto">
              <a:xfrm>
                <a:off x="8072521" y="-247775"/>
                <a:ext cx="1132285"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82" name="Isosceles Triangle 81"/>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80" name="TextBox 79"/>
            <p:cNvSpPr txBox="1"/>
            <p:nvPr/>
          </p:nvSpPr>
          <p:spPr>
            <a:xfrm>
              <a:off x="8874018" y="3266409"/>
              <a:ext cx="924067" cy="270092"/>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West US</a:t>
              </a:r>
            </a:p>
          </p:txBody>
        </p:sp>
      </p:grpSp>
      <p:grpSp>
        <p:nvGrpSpPr>
          <p:cNvPr id="83" name="Group 82"/>
          <p:cNvGrpSpPr/>
          <p:nvPr/>
        </p:nvGrpSpPr>
        <p:grpSpPr>
          <a:xfrm>
            <a:off x="2775998" y="3852288"/>
            <a:ext cx="698329" cy="510598"/>
            <a:chOff x="8718270" y="3152204"/>
            <a:chExt cx="1134864" cy="829780"/>
          </a:xfrm>
          <a:effectLst>
            <a:outerShdw blurRad="76200" dir="18900000" sy="23000" kx="-1200000" algn="bl" rotWithShape="0">
              <a:prstClr val="black">
                <a:alpha val="20000"/>
              </a:prstClr>
            </a:outerShdw>
          </a:effectLst>
        </p:grpSpPr>
        <p:grpSp>
          <p:nvGrpSpPr>
            <p:cNvPr id="84" name="Group 83"/>
            <p:cNvGrpSpPr/>
            <p:nvPr/>
          </p:nvGrpSpPr>
          <p:grpSpPr>
            <a:xfrm>
              <a:off x="8718270" y="3152204"/>
              <a:ext cx="1134864" cy="829780"/>
              <a:chOff x="8069942" y="-247775"/>
              <a:chExt cx="1134864" cy="829780"/>
            </a:xfrm>
          </p:grpSpPr>
          <p:sp>
            <p:nvSpPr>
              <p:cNvPr id="86" name="Rectangle 85"/>
              <p:cNvSpPr/>
              <p:nvPr/>
            </p:nvSpPr>
            <p:spPr bwMode="auto">
              <a:xfrm>
                <a:off x="8072521" y="-247775"/>
                <a:ext cx="1132285"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87" name="Isosceles Triangle 86"/>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85" name="TextBox 84"/>
            <p:cNvSpPr txBox="1"/>
            <p:nvPr/>
          </p:nvSpPr>
          <p:spPr>
            <a:xfrm>
              <a:off x="8874018" y="3266409"/>
              <a:ext cx="820595" cy="270092"/>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East US</a:t>
              </a:r>
            </a:p>
          </p:txBody>
        </p:sp>
      </p:grpSp>
    </p:spTree>
    <p:extLst>
      <p:ext uri="{BB962C8B-B14F-4D97-AF65-F5344CB8AC3E}">
        <p14:creationId xmlns:p14="http://schemas.microsoft.com/office/powerpoint/2010/main" val="132523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09208" y="230188"/>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4" name="Title 3"/>
          <p:cNvSpPr>
            <a:spLocks noGrp="1"/>
          </p:cNvSpPr>
          <p:nvPr>
            <p:ph type="title"/>
          </p:nvPr>
        </p:nvSpPr>
        <p:spPr/>
        <p:txBody>
          <a:bodyPr/>
          <a:lstStyle/>
          <a:p>
            <a:r>
              <a:rPr lang="en-NZ" smtClean="0"/>
              <a:t>No Fixed Schema</a:t>
            </a:r>
            <a:endParaRPr lang="en-NZ" dirty="0"/>
          </a:p>
        </p:txBody>
      </p:sp>
      <p:graphicFrame>
        <p:nvGraphicFramePr>
          <p:cNvPr id="12" name="Table 11"/>
          <p:cNvGraphicFramePr>
            <a:graphicFrameLocks noGrp="1"/>
          </p:cNvGraphicFramePr>
          <p:nvPr>
            <p:extLst>
              <p:ext uri="{D42A27DB-BD31-4B8C-83A1-F6EECF244321}">
                <p14:modId xmlns:p14="http://schemas.microsoft.com/office/powerpoint/2010/main" val="1742513488"/>
              </p:ext>
            </p:extLst>
          </p:nvPr>
        </p:nvGraphicFramePr>
        <p:xfrm>
          <a:off x="1180593" y="2360614"/>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7227"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79594" y="2360613"/>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smtClean="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7213"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1879"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1879"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1879"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78001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09208" y="230188"/>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4" name="Title 3"/>
          <p:cNvSpPr>
            <a:spLocks noGrp="1"/>
          </p:cNvSpPr>
          <p:nvPr>
            <p:ph type="title"/>
          </p:nvPr>
        </p:nvSpPr>
        <p:spPr/>
        <p:txBody>
          <a:bodyPr/>
          <a:lstStyle/>
          <a:p>
            <a:r>
              <a:rPr lang="en-NZ" dirty="0"/>
              <a:t>Querying</a:t>
            </a:r>
          </a:p>
        </p:txBody>
      </p:sp>
      <p:graphicFrame>
        <p:nvGraphicFramePr>
          <p:cNvPr id="12" name="Table 11"/>
          <p:cNvGraphicFramePr>
            <a:graphicFrameLocks noGrp="1"/>
          </p:cNvGraphicFramePr>
          <p:nvPr>
            <p:extLst>
              <p:ext uri="{D42A27DB-BD31-4B8C-83A1-F6EECF244321}">
                <p14:modId xmlns:p14="http://schemas.microsoft.com/office/powerpoint/2010/main" val="1351419987"/>
              </p:ext>
            </p:extLst>
          </p:nvPr>
        </p:nvGraphicFramePr>
        <p:xfrm>
          <a:off x="1180593" y="2360614"/>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4172"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1879"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1879"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1879"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2374" y="1375432"/>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spTree>
    <p:extLst>
      <p:ext uri="{BB962C8B-B14F-4D97-AF65-F5344CB8AC3E}">
        <p14:creationId xmlns:p14="http://schemas.microsoft.com/office/powerpoint/2010/main" val="200312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the </a:t>
            </a:r>
            <a:r>
              <a:rPr lang="en-US" dirty="0" err="1"/>
              <a:t>PartitionKey</a:t>
            </a:r>
            <a:endParaRPr lang="en-US" dirty="0"/>
          </a:p>
        </p:txBody>
      </p:sp>
      <p:sp>
        <p:nvSpPr>
          <p:cNvPr id="3" name="Content Placeholder 2"/>
          <p:cNvSpPr>
            <a:spLocks noGrp="1"/>
          </p:cNvSpPr>
          <p:nvPr>
            <p:ph type="body" sz="quarter" idx="10"/>
          </p:nvPr>
        </p:nvSpPr>
        <p:spPr>
          <a:xfrm>
            <a:off x="531812" y="1295400"/>
            <a:ext cx="11149013" cy="4191917"/>
          </a:xfrm>
        </p:spPr>
        <p:txBody>
          <a:bodyPr/>
          <a:lstStyle/>
          <a:p>
            <a:pPr marL="0" defTabSz="888926">
              <a:spcBef>
                <a:spcPct val="0"/>
              </a:spcBef>
              <a:spcAft>
                <a:spcPts val="600"/>
              </a:spcAft>
            </a:pPr>
            <a:r>
              <a:rPr lang="en-US" sz="3200" dirty="0">
                <a:solidFill>
                  <a:schemeClr val="accent2">
                    <a:alpha val="99000"/>
                  </a:schemeClr>
                </a:solidFill>
              </a:rPr>
              <a:t>Entity Locality</a:t>
            </a:r>
          </a:p>
          <a:p>
            <a:pPr lvl="1"/>
            <a:r>
              <a:rPr lang="en-US" spc="-51" dirty="0"/>
              <a:t>Entities in the same partition will be stored </a:t>
            </a:r>
            <a:r>
              <a:rPr lang="en-US" spc="-51" dirty="0" smtClean="0"/>
              <a:t>together</a:t>
            </a:r>
          </a:p>
          <a:p>
            <a:pPr lvl="1"/>
            <a:r>
              <a:rPr lang="en-US" sz="1400" spc="-51" dirty="0"/>
              <a:t>Efficient querying and cache locality</a:t>
            </a:r>
          </a:p>
          <a:p>
            <a:pPr lvl="1"/>
            <a:r>
              <a:rPr lang="en-US" sz="1400" spc="-51" dirty="0"/>
              <a:t>Endeavour to include partition key in all </a:t>
            </a:r>
            <a:r>
              <a:rPr lang="en-US" sz="1400" spc="-51" dirty="0" smtClean="0"/>
              <a:t>queries</a:t>
            </a:r>
          </a:p>
          <a:p>
            <a:pPr lvl="1"/>
            <a:endParaRPr lang="en-US" sz="1400" spc="-51" dirty="0"/>
          </a:p>
          <a:p>
            <a:pPr marL="0" defTabSz="888926">
              <a:spcBef>
                <a:spcPct val="0"/>
              </a:spcBef>
              <a:spcAft>
                <a:spcPts val="600"/>
              </a:spcAft>
            </a:pPr>
            <a:r>
              <a:rPr lang="en-US" sz="3200" dirty="0">
                <a:solidFill>
                  <a:schemeClr val="accent2">
                    <a:alpha val="99000"/>
                  </a:schemeClr>
                </a:solidFill>
              </a:rPr>
              <a:t>Entity Group Transactions</a:t>
            </a:r>
          </a:p>
          <a:p>
            <a:pPr lvl="1"/>
            <a:r>
              <a:rPr lang="en-US" spc="-51" dirty="0"/>
              <a:t>Atomic multiple Insert/Update/Delete in same partition in a single </a:t>
            </a:r>
            <a:r>
              <a:rPr lang="en-US" spc="-51" dirty="0" smtClean="0"/>
              <a:t>transaction</a:t>
            </a:r>
          </a:p>
          <a:p>
            <a:pPr lvl="1"/>
            <a:endParaRPr lang="en-US" spc="-51" dirty="0"/>
          </a:p>
          <a:p>
            <a:pPr marL="0" defTabSz="888926">
              <a:spcBef>
                <a:spcPct val="0"/>
              </a:spcBef>
              <a:spcAft>
                <a:spcPts val="600"/>
              </a:spcAft>
            </a:pPr>
            <a:r>
              <a:rPr lang="en-US" sz="3200" dirty="0">
                <a:solidFill>
                  <a:schemeClr val="accent2">
                    <a:alpha val="99000"/>
                  </a:schemeClr>
                </a:solidFill>
              </a:rPr>
              <a:t>Table Scalability</a:t>
            </a:r>
          </a:p>
          <a:p>
            <a:pPr lvl="1"/>
            <a:r>
              <a:rPr lang="en-US" spc="-51" dirty="0"/>
              <a:t>Target throughput – 500 </a:t>
            </a:r>
            <a:r>
              <a:rPr lang="en-US" spc="-51" dirty="0" err="1"/>
              <a:t>tps</a:t>
            </a:r>
            <a:r>
              <a:rPr lang="en-US" spc="-51" dirty="0"/>
              <a:t>/partition, several thousand </a:t>
            </a:r>
            <a:r>
              <a:rPr lang="en-US" spc="-51" dirty="0" err="1" smtClean="0"/>
              <a:t>tps</a:t>
            </a:r>
            <a:r>
              <a:rPr lang="en-US" spc="-51" dirty="0" smtClean="0"/>
              <a:t>/account</a:t>
            </a:r>
            <a:endParaRPr lang="en-US" spc="-51" dirty="0"/>
          </a:p>
          <a:p>
            <a:pPr lvl="1"/>
            <a:r>
              <a:rPr lang="en-US" spc="-51" dirty="0"/>
              <a:t>Windows Azure monitors the usage patterns of </a:t>
            </a:r>
            <a:r>
              <a:rPr lang="en-US" spc="-51" dirty="0" smtClean="0"/>
              <a:t>partitions</a:t>
            </a:r>
            <a:endParaRPr lang="en-US" spc="-51" dirty="0"/>
          </a:p>
          <a:p>
            <a:pPr lvl="1"/>
            <a:r>
              <a:rPr lang="en-US" spc="-51" dirty="0"/>
              <a:t>Automatically load balance partitions</a:t>
            </a:r>
          </a:p>
          <a:p>
            <a:pPr lvl="1"/>
            <a:r>
              <a:rPr lang="en-US" sz="1400" spc="-51" dirty="0"/>
              <a:t>Each partition can be served by a different storage node</a:t>
            </a:r>
          </a:p>
          <a:p>
            <a:pPr lvl="1"/>
            <a:r>
              <a:rPr lang="en-US" sz="1400" spc="-51" dirty="0"/>
              <a:t>Scale to meet the traffic needs of your table</a:t>
            </a:r>
          </a:p>
        </p:txBody>
      </p:sp>
    </p:spTree>
    <p:extLst>
      <p:ext uri="{BB962C8B-B14F-4D97-AF65-F5344CB8AC3E}">
        <p14:creationId xmlns:p14="http://schemas.microsoft.com/office/powerpoint/2010/main" val="87987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1643861575"/>
              </p:ext>
            </p:extLst>
          </p:nvPr>
        </p:nvGraphicFramePr>
        <p:xfrm>
          <a:off x="2839881"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2097748710"/>
              </p:ext>
            </p:extLst>
          </p:nvPr>
        </p:nvGraphicFramePr>
        <p:xfrm>
          <a:off x="2839881"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897562788"/>
              </p:ext>
            </p:extLst>
          </p:nvPr>
        </p:nvGraphicFramePr>
        <p:xfrm>
          <a:off x="2839881"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1861" y="1614791"/>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1861" y="3010325"/>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p:nvPr>
        </p:nvSpPr>
        <p:spPr/>
        <p:txBody>
          <a:bodyPr/>
          <a:lstStyle/>
          <a:p>
            <a:r>
              <a:rPr lang="en-US" smtClean="0"/>
              <a:t>Partitions and Partition Ranges</a:t>
            </a:r>
            <a:endParaRPr lang="en-US" dirty="0"/>
          </a:p>
        </p:txBody>
      </p:sp>
      <p:grpSp>
        <p:nvGrpSpPr>
          <p:cNvPr id="30" name="Group 33"/>
          <p:cNvGrpSpPr/>
          <p:nvPr/>
        </p:nvGrpSpPr>
        <p:grpSpPr>
          <a:xfrm>
            <a:off x="519113"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19113"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19113"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19113" y="5049443"/>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Tree>
    <p:custDataLst>
      <p:tags r:id="rId1"/>
    </p:custDataLst>
    <p:extLst>
      <p:ext uri="{BB962C8B-B14F-4D97-AF65-F5344CB8AC3E}">
        <p14:creationId xmlns:p14="http://schemas.microsoft.com/office/powerpoint/2010/main" val="173793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13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en-US" dirty="0"/>
              <a:t>Storage Account</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19112" y="1447799"/>
            <a:ext cx="11149013" cy="4088812"/>
          </a:xfrm>
        </p:spPr>
        <p:txBody>
          <a:bodyPr/>
          <a:lstStyle/>
          <a:p>
            <a:pPr marL="0" lvl="0" defTabSz="1218987"/>
            <a:r>
              <a:rPr lang="en-US" sz="3200" spc="0" dirty="0">
                <a:solidFill>
                  <a:srgbClr val="00AEEF">
                    <a:alpha val="99000"/>
                  </a:srgbClr>
                </a:solidFill>
              </a:rPr>
              <a:t>Can CDN Enable Account</a:t>
            </a:r>
          </a:p>
          <a:p>
            <a:pPr lvl="1"/>
            <a:r>
              <a:rPr lang="en-US" dirty="0"/>
              <a:t>Blobs delivered via 24 global CDN nodes</a:t>
            </a:r>
          </a:p>
          <a:p>
            <a:pPr marL="0" lvl="0" defTabSz="1218987">
              <a:spcBef>
                <a:spcPct val="20000"/>
              </a:spcBef>
              <a:spcAft>
                <a:spcPts val="0"/>
              </a:spcAft>
            </a:pPr>
            <a:endParaRPr lang="en-US" sz="2000" spc="0" dirty="0">
              <a:solidFill>
                <a:srgbClr val="00AEEF"/>
              </a:solidFill>
            </a:endParaRPr>
          </a:p>
          <a:p>
            <a:pPr marL="0" lvl="0" defTabSz="1218987">
              <a:spcBef>
                <a:spcPct val="20000"/>
              </a:spcBef>
            </a:pPr>
            <a:r>
              <a:rPr lang="en-US" sz="3200" spc="0" dirty="0">
                <a:solidFill>
                  <a:srgbClr val="00AEEF">
                    <a:alpha val="99000"/>
                  </a:srgbClr>
                </a:solidFill>
              </a:rPr>
              <a:t>Can co-locate storage account with compute account</a:t>
            </a:r>
          </a:p>
          <a:p>
            <a:pPr lvl="1"/>
            <a:r>
              <a:rPr lang="en-US" dirty="0"/>
              <a:t>Explicitly or using affinity groups</a:t>
            </a:r>
          </a:p>
          <a:p>
            <a:pPr marL="0" lvl="0" defTabSz="1218987">
              <a:spcBef>
                <a:spcPct val="20000"/>
              </a:spcBef>
              <a:spcAft>
                <a:spcPts val="0"/>
              </a:spcAft>
            </a:pPr>
            <a:endParaRPr lang="en-US" sz="2000" spc="0" dirty="0">
              <a:solidFill>
                <a:srgbClr val="00AEEF"/>
              </a:solidFill>
            </a:endParaRPr>
          </a:p>
          <a:p>
            <a:pPr marL="0" lvl="0" defTabSz="1218987">
              <a:spcBef>
                <a:spcPct val="20000"/>
              </a:spcBef>
            </a:pPr>
            <a:r>
              <a:rPr lang="en-US" sz="3200" spc="0" dirty="0">
                <a:solidFill>
                  <a:srgbClr val="00AEEF">
                    <a:alpha val="99000"/>
                  </a:srgbClr>
                </a:solidFill>
              </a:rPr>
              <a:t>Accounts have two independent 512 bit shared secret keys</a:t>
            </a:r>
            <a:endParaRPr lang="en-US" sz="3200" spc="0" dirty="0">
              <a:solidFill>
                <a:srgbClr val="00AEEF"/>
              </a:solidFill>
            </a:endParaRPr>
          </a:p>
          <a:p>
            <a:pPr marL="0" lvl="0" defTabSz="1218987">
              <a:spcBef>
                <a:spcPct val="20000"/>
              </a:spcBef>
            </a:pPr>
            <a:r>
              <a:rPr lang="en-US" sz="3200" spc="0" dirty="0">
                <a:solidFill>
                  <a:srgbClr val="00AEEF">
                    <a:alpha val="99000"/>
                  </a:srgbClr>
                </a:solidFill>
              </a:rPr>
              <a:t/>
            </a:r>
            <a:br>
              <a:rPr lang="en-US" sz="3200" spc="0" dirty="0">
                <a:solidFill>
                  <a:srgbClr val="00AEEF">
                    <a:alpha val="99000"/>
                  </a:srgbClr>
                </a:solidFill>
              </a:rPr>
            </a:br>
            <a:r>
              <a:rPr lang="en-US" sz="3200" spc="0" dirty="0">
                <a:solidFill>
                  <a:srgbClr val="00AEEF">
                    <a:alpha val="99000"/>
                  </a:srgbClr>
                </a:solidFill>
              </a:rPr>
              <a:t>100 TBs per </a:t>
            </a:r>
            <a:r>
              <a:rPr lang="en-US" sz="3200" spc="0" dirty="0" smtClean="0">
                <a:solidFill>
                  <a:srgbClr val="00AEEF">
                    <a:alpha val="99000"/>
                  </a:srgbClr>
                </a:solidFill>
              </a:rPr>
              <a:t>account</a:t>
            </a:r>
            <a:endParaRPr lang="en-US" sz="3200" spc="0" dirty="0">
              <a:solidFill>
                <a:srgbClr val="00AEEF">
                  <a:alpha val="99000"/>
                </a:srgbClr>
              </a:solidFill>
            </a:endParaRPr>
          </a:p>
        </p:txBody>
      </p:sp>
    </p:spTree>
    <p:extLst>
      <p:ext uri="{BB962C8B-B14F-4D97-AF65-F5344CB8AC3E}">
        <p14:creationId xmlns:p14="http://schemas.microsoft.com/office/powerpoint/2010/main" val="382025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Features</a:t>
            </a:r>
            <a:endParaRPr lang="en-US" dirty="0"/>
          </a:p>
        </p:txBody>
      </p:sp>
      <p:sp>
        <p:nvSpPr>
          <p:cNvPr id="3" name="Content Placeholder 2"/>
          <p:cNvSpPr>
            <a:spLocks noGrp="1"/>
          </p:cNvSpPr>
          <p:nvPr>
            <p:ph type="body" sz="quarter" idx="10"/>
          </p:nvPr>
        </p:nvSpPr>
        <p:spPr>
          <a:xfrm>
            <a:off x="5013291" y="1447799"/>
            <a:ext cx="5575301" cy="3393237"/>
          </a:xfrm>
        </p:spPr>
        <p:txBody>
          <a:bodyPr/>
          <a:lstStyle/>
          <a:p>
            <a:r>
              <a:rPr lang="en-US" dirty="0">
                <a:solidFill>
                  <a:schemeClr val="accent2">
                    <a:alpha val="99000"/>
                  </a:schemeClr>
                </a:solidFill>
              </a:rPr>
              <a:t>Geo-Replication</a:t>
            </a:r>
          </a:p>
          <a:p>
            <a:r>
              <a:rPr lang="en-US" dirty="0">
                <a:solidFill>
                  <a:schemeClr val="accent2">
                    <a:alpha val="99000"/>
                  </a:schemeClr>
                </a:solidFill>
              </a:rPr>
              <a:t>Storage Analytics</a:t>
            </a:r>
          </a:p>
          <a:p>
            <a:pPr lvl="1"/>
            <a:r>
              <a:rPr lang="en-US" dirty="0" smtClean="0"/>
              <a:t>Logs: Provide trace of executed requests for your storage accounts</a:t>
            </a:r>
          </a:p>
          <a:p>
            <a:pPr lvl="1"/>
            <a:r>
              <a:rPr lang="en-US" dirty="0" smtClean="0"/>
              <a:t>Metrics: Provide summary of key capacity and request statistics for Blobs, Tables, and Queues</a:t>
            </a:r>
          </a:p>
          <a:p>
            <a:pPr lvl="1"/>
            <a:endParaRPr lang="en-US" dirty="0" smtClean="0"/>
          </a:p>
          <a:p>
            <a:r>
              <a:rPr lang="en-US" dirty="0">
                <a:solidFill>
                  <a:schemeClr val="accent2">
                    <a:alpha val="99000"/>
                  </a:schemeClr>
                </a:solidFill>
              </a:rPr>
              <a:t>Improved HTTP headers for Blobs</a:t>
            </a:r>
          </a:p>
          <a:p>
            <a:endParaRPr lang="en-US" dirty="0"/>
          </a:p>
        </p:txBody>
      </p:sp>
      <p:sp>
        <p:nvSpPr>
          <p:cNvPr id="7" name="Freeform 79"/>
          <p:cNvSpPr>
            <a:spLocks noEditPoints="1"/>
          </p:cNvSpPr>
          <p:nvPr/>
        </p:nvSpPr>
        <p:spPr bwMode="black">
          <a:xfrm rot="16200000">
            <a:off x="1344817" y="2170597"/>
            <a:ext cx="2169552" cy="2692187"/>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3253293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4303776"/>
            <a:ext cx="4906327" cy="159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Storage in the Development Fabric</a:t>
            </a:r>
            <a:endParaRPr lang="en-US" dirty="0"/>
          </a:p>
        </p:txBody>
      </p:sp>
      <p:sp>
        <p:nvSpPr>
          <p:cNvPr id="4" name="Content Placeholder 3"/>
          <p:cNvSpPr>
            <a:spLocks noGrp="1"/>
          </p:cNvSpPr>
          <p:nvPr>
            <p:ph type="body" sz="quarter" idx="10"/>
          </p:nvPr>
        </p:nvSpPr>
        <p:spPr>
          <a:xfrm>
            <a:off x="519112" y="1447799"/>
            <a:ext cx="5575301" cy="2562240"/>
          </a:xfrm>
        </p:spPr>
        <p:txBody>
          <a:bodyPr/>
          <a:lstStyle/>
          <a:p>
            <a:r>
              <a:rPr lang="en-US" sz="3200" dirty="0" smtClean="0"/>
              <a:t>Provides a local “Mock” storage</a:t>
            </a:r>
          </a:p>
          <a:p>
            <a:r>
              <a:rPr lang="en-US" sz="3200" dirty="0" smtClean="0"/>
              <a:t>Emulates storage in cloud</a:t>
            </a:r>
          </a:p>
          <a:p>
            <a:r>
              <a:rPr lang="en-US" sz="3200" dirty="0" smtClean="0"/>
              <a:t>Allows offline development</a:t>
            </a:r>
          </a:p>
          <a:p>
            <a:r>
              <a:rPr lang="en-US" sz="3200" dirty="0" smtClean="0"/>
              <a:t>Requires SQL Express 2005/2008 </a:t>
            </a:r>
            <a:br>
              <a:rPr lang="en-US" sz="3200" dirty="0" smtClean="0"/>
            </a:br>
            <a:r>
              <a:rPr lang="en-US" sz="3200" dirty="0" smtClean="0"/>
              <a:t>or above</a:t>
            </a:r>
            <a:endParaRPr lang="en-US" sz="3200" dirty="0"/>
          </a:p>
        </p:txBody>
      </p:sp>
      <p:sp>
        <p:nvSpPr>
          <p:cNvPr id="7" name="Rectangle 6"/>
          <p:cNvSpPr/>
          <p:nvPr/>
        </p:nvSpPr>
        <p:spPr bwMode="auto">
          <a:xfrm>
            <a:off x="6692630" y="1446213"/>
            <a:ext cx="4978670" cy="44517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03" rIns="182880" bIns="45703" numCol="1" spcCol="0" rtlCol="0" anchor="t" anchorCtr="0" compatLnSpc="1">
            <a:prstTxWarp prst="textNoShape">
              <a:avLst/>
            </a:prstTxWarp>
          </a:bodyPr>
          <a:lstStyle/>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There are some differences between Cloud and </a:t>
            </a:r>
            <a:r>
              <a:rPr lang="en-NZ" dirty="0" err="1">
                <a:ln>
                  <a:solidFill>
                    <a:schemeClr val="bg1">
                      <a:alpha val="0"/>
                    </a:schemeClr>
                  </a:solidFill>
                </a:ln>
                <a:solidFill>
                  <a:schemeClr val="bg1">
                    <a:alpha val="99000"/>
                  </a:schemeClr>
                </a:solidFill>
                <a:latin typeface="+mj-lt"/>
              </a:rPr>
              <a:t>Dev</a:t>
            </a:r>
            <a:r>
              <a:rPr lang="en-NZ" dirty="0">
                <a:ln>
                  <a:solidFill>
                    <a:schemeClr val="bg1">
                      <a:alpha val="0"/>
                    </a:schemeClr>
                  </a:solidFill>
                </a:ln>
                <a:solidFill>
                  <a:schemeClr val="bg1">
                    <a:alpha val="99000"/>
                  </a:schemeClr>
                </a:solidFill>
                <a:latin typeface="+mj-lt"/>
              </a:rPr>
              <a:t> </a:t>
            </a:r>
            <a:r>
              <a:rPr lang="en-NZ" dirty="0" smtClean="0">
                <a:ln>
                  <a:solidFill>
                    <a:schemeClr val="bg1">
                      <a:alpha val="0"/>
                    </a:schemeClr>
                  </a:solidFill>
                </a:ln>
                <a:solidFill>
                  <a:schemeClr val="bg1">
                    <a:alpha val="99000"/>
                  </a:schemeClr>
                </a:solidFill>
                <a:latin typeface="+mj-lt"/>
              </a:rPr>
              <a:t>Storage:</a:t>
            </a:r>
            <a:r>
              <a:rPr lang="en-NZ" dirty="0">
                <a:ln>
                  <a:solidFill>
                    <a:schemeClr val="bg1">
                      <a:alpha val="0"/>
                    </a:schemeClr>
                  </a:solidFill>
                </a:ln>
                <a:solidFill>
                  <a:schemeClr val="bg1">
                    <a:alpha val="99000"/>
                  </a:schemeClr>
                </a:solidFill>
                <a:latin typeface="+mj-lt"/>
              </a:rPr>
              <a:t/>
            </a:r>
            <a:br>
              <a:rPr lang="en-NZ" dirty="0">
                <a:ln>
                  <a:solidFill>
                    <a:schemeClr val="bg1">
                      <a:alpha val="0"/>
                    </a:schemeClr>
                  </a:solidFill>
                </a:ln>
                <a:solidFill>
                  <a:schemeClr val="bg1">
                    <a:alpha val="99000"/>
                  </a:schemeClr>
                </a:solidFill>
                <a:latin typeface="+mj-lt"/>
              </a:rPr>
            </a:br>
            <a:endParaRPr lang="en-NZ" dirty="0" smtClean="0">
              <a:ln>
                <a:solidFill>
                  <a:schemeClr val="bg1">
                    <a:alpha val="0"/>
                  </a:schemeClr>
                </a:solidFill>
              </a:ln>
              <a:solidFill>
                <a:schemeClr val="bg1">
                  <a:alpha val="99000"/>
                </a:schemeClr>
              </a:solidFill>
              <a:latin typeface="+mj-lt"/>
            </a:endParaRPr>
          </a:p>
          <a:p>
            <a:pPr defTabSz="913788" fontAlgn="base">
              <a:spcBef>
                <a:spcPct val="0"/>
              </a:spcBef>
              <a:spcAft>
                <a:spcPct val="0"/>
              </a:spcAft>
            </a:pPr>
            <a:r>
              <a:rPr lang="en-NZ" dirty="0" smtClean="0">
                <a:ln>
                  <a:solidFill>
                    <a:schemeClr val="bg1">
                      <a:alpha val="0"/>
                    </a:schemeClr>
                  </a:solidFill>
                </a:ln>
                <a:solidFill>
                  <a:schemeClr val="accent6">
                    <a:alpha val="99000"/>
                  </a:schemeClr>
                </a:solidFill>
                <a:latin typeface="+mj-lt"/>
                <a:hlinkClick r:id="rId4"/>
              </a:rPr>
              <a:t>http</a:t>
            </a:r>
            <a:r>
              <a:rPr lang="en-NZ" dirty="0">
                <a:ln>
                  <a:solidFill>
                    <a:schemeClr val="bg1">
                      <a:alpha val="0"/>
                    </a:schemeClr>
                  </a:solidFill>
                </a:ln>
                <a:solidFill>
                  <a:schemeClr val="accent6">
                    <a:alpha val="99000"/>
                  </a:schemeClr>
                </a:solidFill>
                <a:latin typeface="+mj-lt"/>
                <a:hlinkClick r:id="rId4"/>
              </a:rPr>
              <a:t>://msdn.microsoft.com/en-us/gg433135</a:t>
            </a:r>
            <a:endParaRPr lang="en-NZ" dirty="0">
              <a:ln>
                <a:solidFill>
                  <a:schemeClr val="bg1">
                    <a:alpha val="0"/>
                  </a:schemeClr>
                </a:solidFill>
              </a:ln>
              <a:solidFill>
                <a:schemeClr val="accent6">
                  <a:alpha val="99000"/>
                </a:schemeClr>
              </a:solidFill>
              <a:latin typeface="+mj-lt"/>
            </a:endParaRP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
            </a:r>
            <a:br>
              <a:rPr lang="en-NZ" dirty="0">
                <a:ln>
                  <a:solidFill>
                    <a:schemeClr val="bg1">
                      <a:alpha val="0"/>
                    </a:schemeClr>
                  </a:solidFill>
                </a:ln>
                <a:solidFill>
                  <a:schemeClr val="bg1">
                    <a:alpha val="99000"/>
                  </a:schemeClr>
                </a:solidFill>
                <a:latin typeface="+mj-lt"/>
              </a:rPr>
            </a:br>
            <a:r>
              <a:rPr lang="en-NZ" dirty="0">
                <a:ln>
                  <a:solidFill>
                    <a:schemeClr val="bg1">
                      <a:alpha val="0"/>
                    </a:schemeClr>
                  </a:solidFill>
                </a:ln>
                <a:solidFill>
                  <a:schemeClr val="bg1">
                    <a:alpha val="99000"/>
                  </a:schemeClr>
                </a:solidFill>
                <a:latin typeface="+mj-lt"/>
              </a:rPr>
              <a:t>A good approach for developers</a:t>
            </a:r>
            <a:r>
              <a:rPr lang="en-NZ" dirty="0" smtClean="0">
                <a:ln>
                  <a:solidFill>
                    <a:schemeClr val="bg1">
                      <a:alpha val="0"/>
                    </a:schemeClr>
                  </a:solidFill>
                </a:ln>
                <a:solidFill>
                  <a:schemeClr val="bg1">
                    <a:alpha val="99000"/>
                  </a:schemeClr>
                </a:solidFill>
                <a:latin typeface="+mj-lt"/>
              </a:rPr>
              <a:t>:</a:t>
            </a:r>
          </a:p>
          <a:p>
            <a:pPr defTabSz="913788" fontAlgn="base">
              <a:spcBef>
                <a:spcPct val="0"/>
              </a:spcBef>
              <a:spcAft>
                <a:spcPct val="0"/>
              </a:spcAft>
            </a:pPr>
            <a:r>
              <a:rPr lang="en-NZ" sz="2000" dirty="0" smtClean="0">
                <a:ln>
                  <a:solidFill>
                    <a:schemeClr val="bg1">
                      <a:alpha val="0"/>
                    </a:schemeClr>
                  </a:solidFill>
                </a:ln>
                <a:solidFill>
                  <a:schemeClr val="bg1">
                    <a:alpha val="99000"/>
                  </a:schemeClr>
                </a:solidFill>
                <a:latin typeface="+mj-lt"/>
              </a:rPr>
              <a:t/>
            </a:r>
            <a:br>
              <a:rPr lang="en-NZ" sz="2000" dirty="0" smtClean="0">
                <a:ln>
                  <a:solidFill>
                    <a:schemeClr val="bg1">
                      <a:alpha val="0"/>
                    </a:schemeClr>
                  </a:solidFill>
                </a:ln>
                <a:solidFill>
                  <a:schemeClr val="bg1">
                    <a:alpha val="99000"/>
                  </a:schemeClr>
                </a:solidFill>
                <a:latin typeface="+mj-lt"/>
              </a:rPr>
            </a:br>
            <a:r>
              <a:rPr lang="en-NZ" sz="1800" dirty="0" smtClean="0">
                <a:ln>
                  <a:solidFill>
                    <a:schemeClr val="bg1">
                      <a:alpha val="0"/>
                    </a:schemeClr>
                  </a:solidFill>
                </a:ln>
                <a:solidFill>
                  <a:schemeClr val="bg1">
                    <a:alpha val="99000"/>
                  </a:schemeClr>
                </a:solidFill>
                <a:latin typeface="+mj-lt"/>
              </a:rPr>
              <a:t>To test pre-deployment, push storage </a:t>
            </a:r>
            <a:br>
              <a:rPr lang="en-NZ" sz="1800" dirty="0" smtClean="0">
                <a:ln>
                  <a:solidFill>
                    <a:schemeClr val="bg1">
                      <a:alpha val="0"/>
                    </a:schemeClr>
                  </a:solidFill>
                </a:ln>
                <a:solidFill>
                  <a:schemeClr val="bg1">
                    <a:alpha val="99000"/>
                  </a:schemeClr>
                </a:solidFill>
                <a:latin typeface="+mj-lt"/>
              </a:rPr>
            </a:br>
            <a:r>
              <a:rPr lang="en-NZ" sz="1800" dirty="0" smtClean="0">
                <a:ln>
                  <a:solidFill>
                    <a:schemeClr val="bg1">
                      <a:alpha val="0"/>
                    </a:schemeClr>
                  </a:solidFill>
                </a:ln>
                <a:solidFill>
                  <a:schemeClr val="bg1">
                    <a:alpha val="99000"/>
                  </a:schemeClr>
                </a:solidFill>
                <a:latin typeface="+mj-lt"/>
              </a:rPr>
              <a:t>to the cloud first</a:t>
            </a:r>
          </a:p>
          <a:p>
            <a:pPr defTabSz="913788" fontAlgn="base">
              <a:spcBef>
                <a:spcPct val="0"/>
              </a:spcBef>
              <a:spcAft>
                <a:spcPct val="0"/>
              </a:spcAft>
            </a:pPr>
            <a:r>
              <a:rPr lang="en-NZ" sz="1800" dirty="0" smtClean="0">
                <a:ln>
                  <a:solidFill>
                    <a:schemeClr val="bg1">
                      <a:alpha val="0"/>
                    </a:schemeClr>
                  </a:solidFill>
                </a:ln>
                <a:solidFill>
                  <a:schemeClr val="bg1">
                    <a:alpha val="99000"/>
                  </a:schemeClr>
                </a:solidFill>
                <a:latin typeface="+mj-lt"/>
              </a:rPr>
              <a:t>Use </a:t>
            </a:r>
            <a:r>
              <a:rPr lang="en-NZ" sz="1800" dirty="0">
                <a:ln>
                  <a:solidFill>
                    <a:schemeClr val="bg1">
                      <a:alpha val="0"/>
                    </a:schemeClr>
                  </a:solidFill>
                </a:ln>
                <a:solidFill>
                  <a:schemeClr val="bg1">
                    <a:alpha val="99000"/>
                  </a:schemeClr>
                </a:solidFill>
                <a:latin typeface="+mj-lt"/>
              </a:rPr>
              <a:t>Dev Fabric for compute connect </a:t>
            </a:r>
            <a:r>
              <a:rPr lang="en-NZ" sz="1800" dirty="0" smtClean="0">
                <a:ln>
                  <a:solidFill>
                    <a:schemeClr val="bg1">
                      <a:alpha val="0"/>
                    </a:schemeClr>
                  </a:solidFill>
                </a:ln>
                <a:solidFill>
                  <a:schemeClr val="bg1">
                    <a:alpha val="99000"/>
                  </a:schemeClr>
                </a:solidFill>
                <a:latin typeface="+mj-lt"/>
              </a:rPr>
              <a:t/>
            </a:r>
            <a:br>
              <a:rPr lang="en-NZ" sz="1800" dirty="0" smtClean="0">
                <a:ln>
                  <a:solidFill>
                    <a:schemeClr val="bg1">
                      <a:alpha val="0"/>
                    </a:schemeClr>
                  </a:solidFill>
                </a:ln>
                <a:solidFill>
                  <a:schemeClr val="bg1">
                    <a:alpha val="99000"/>
                  </a:schemeClr>
                </a:solidFill>
                <a:latin typeface="+mj-lt"/>
              </a:rPr>
            </a:br>
            <a:r>
              <a:rPr lang="en-NZ" sz="1800" dirty="0" smtClean="0">
                <a:ln>
                  <a:solidFill>
                    <a:schemeClr val="bg1">
                      <a:alpha val="0"/>
                    </a:schemeClr>
                  </a:solidFill>
                </a:ln>
                <a:solidFill>
                  <a:schemeClr val="bg1">
                    <a:alpha val="99000"/>
                  </a:schemeClr>
                </a:solidFill>
                <a:latin typeface="+mj-lt"/>
              </a:rPr>
              <a:t>to </a:t>
            </a:r>
            <a:r>
              <a:rPr lang="en-NZ" sz="1800" dirty="0">
                <a:ln>
                  <a:solidFill>
                    <a:schemeClr val="bg1">
                      <a:alpha val="0"/>
                    </a:schemeClr>
                  </a:solidFill>
                </a:ln>
                <a:solidFill>
                  <a:schemeClr val="bg1">
                    <a:alpha val="99000"/>
                  </a:schemeClr>
                </a:solidFill>
                <a:latin typeface="+mj-lt"/>
              </a:rPr>
              <a:t>cloud hosted </a:t>
            </a:r>
            <a:r>
              <a:rPr lang="en-NZ" sz="1800" dirty="0" smtClean="0">
                <a:ln>
                  <a:solidFill>
                    <a:schemeClr val="bg1">
                      <a:alpha val="0"/>
                    </a:schemeClr>
                  </a:solidFill>
                </a:ln>
                <a:solidFill>
                  <a:schemeClr val="bg1">
                    <a:alpha val="99000"/>
                  </a:schemeClr>
                </a:solidFill>
                <a:latin typeface="+mj-lt"/>
              </a:rPr>
              <a:t>storage</a:t>
            </a:r>
            <a:r>
              <a:rPr lang="en-NZ" sz="1800" dirty="0">
                <a:ln>
                  <a:solidFill>
                    <a:schemeClr val="bg1">
                      <a:alpha val="0"/>
                    </a:schemeClr>
                  </a:solidFill>
                </a:ln>
                <a:solidFill>
                  <a:schemeClr val="bg1">
                    <a:alpha val="99000"/>
                  </a:schemeClr>
                </a:solidFill>
                <a:latin typeface="+mj-lt"/>
              </a:rPr>
              <a:t/>
            </a:r>
            <a:br>
              <a:rPr lang="en-NZ" sz="1800" dirty="0">
                <a:ln>
                  <a:solidFill>
                    <a:schemeClr val="bg1">
                      <a:alpha val="0"/>
                    </a:schemeClr>
                  </a:solidFill>
                </a:ln>
                <a:solidFill>
                  <a:schemeClr val="bg1">
                    <a:alpha val="99000"/>
                  </a:schemeClr>
                </a:solidFill>
                <a:latin typeface="+mj-lt"/>
              </a:rPr>
            </a:br>
            <a:r>
              <a:rPr lang="en-NZ" sz="1800" dirty="0">
                <a:ln>
                  <a:solidFill>
                    <a:schemeClr val="bg1">
                      <a:alpha val="0"/>
                    </a:schemeClr>
                  </a:solidFill>
                </a:ln>
                <a:solidFill>
                  <a:schemeClr val="bg1">
                    <a:alpha val="99000"/>
                  </a:schemeClr>
                </a:solidFill>
                <a:latin typeface="+mj-lt"/>
              </a:rPr>
              <a:t>Finally, move compute to the </a:t>
            </a:r>
            <a:r>
              <a:rPr lang="en-NZ" sz="1800" dirty="0" smtClean="0">
                <a:ln>
                  <a:solidFill>
                    <a:schemeClr val="bg1">
                      <a:alpha val="0"/>
                    </a:schemeClr>
                  </a:solidFill>
                </a:ln>
                <a:solidFill>
                  <a:schemeClr val="bg1">
                    <a:alpha val="99000"/>
                  </a:schemeClr>
                </a:solidFill>
                <a:latin typeface="+mj-lt"/>
              </a:rPr>
              <a:t>cloud</a:t>
            </a:r>
            <a:endParaRPr lang="en-NZ" sz="1800" dirty="0">
              <a:ln>
                <a:solidFill>
                  <a:schemeClr val="bg1">
                    <a:alpha val="0"/>
                  </a:schemeClr>
                </a:solidFill>
              </a:ln>
              <a:solidFill>
                <a:schemeClr val="bg1">
                  <a:alpha val="99000"/>
                </a:schemeClr>
              </a:solidFill>
              <a:latin typeface="+mj-lt"/>
            </a:endParaRPr>
          </a:p>
        </p:txBody>
      </p:sp>
    </p:spTree>
    <p:extLst>
      <p:ext uri="{BB962C8B-B14F-4D97-AF65-F5344CB8AC3E}">
        <p14:creationId xmlns:p14="http://schemas.microsoft.com/office/powerpoint/2010/main" val="94548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Storage Client API</a:t>
            </a:r>
            <a:endParaRPr lang="en-NZ" dirty="0"/>
          </a:p>
        </p:txBody>
      </p:sp>
      <p:sp>
        <p:nvSpPr>
          <p:cNvPr id="3" name="Content Placeholder 2"/>
          <p:cNvSpPr>
            <a:spLocks noGrp="1"/>
          </p:cNvSpPr>
          <p:nvPr>
            <p:ph type="body" sz="quarter" idx="10"/>
          </p:nvPr>
        </p:nvSpPr>
        <p:spPr>
          <a:xfrm>
            <a:off x="519112" y="1447799"/>
            <a:ext cx="11149013" cy="3554819"/>
          </a:xfrm>
        </p:spPr>
        <p:txBody>
          <a:bodyPr/>
          <a:lstStyle/>
          <a:p>
            <a:r>
              <a:rPr lang="en-NZ" dirty="0" smtClean="0">
                <a:solidFill>
                  <a:schemeClr val="accent2">
                    <a:alpha val="99000"/>
                  </a:schemeClr>
                </a:solidFill>
              </a:rPr>
              <a:t>In this presentation we’ll cover the underlying </a:t>
            </a:r>
            <a:br>
              <a:rPr lang="en-NZ" dirty="0" smtClean="0">
                <a:solidFill>
                  <a:schemeClr val="accent2">
                    <a:alpha val="99000"/>
                  </a:schemeClr>
                </a:solidFill>
              </a:rPr>
            </a:br>
            <a:r>
              <a:rPr lang="en-NZ" dirty="0" err="1" smtClean="0">
                <a:solidFill>
                  <a:schemeClr val="accent2">
                    <a:alpha val="99000"/>
                  </a:schemeClr>
                </a:solidFill>
              </a:rPr>
              <a:t>RESTful</a:t>
            </a:r>
            <a:r>
              <a:rPr lang="en-NZ" dirty="0" smtClean="0">
                <a:solidFill>
                  <a:schemeClr val="accent2">
                    <a:alpha val="99000"/>
                  </a:schemeClr>
                </a:solidFill>
              </a:rPr>
              <a:t> API</a:t>
            </a:r>
          </a:p>
          <a:p>
            <a:pPr lvl="1"/>
            <a:r>
              <a:rPr lang="en-NZ" dirty="0" smtClean="0"/>
              <a:t>Can call these from any HTTP client</a:t>
            </a:r>
            <a:br>
              <a:rPr lang="en-NZ" dirty="0" smtClean="0"/>
            </a:br>
            <a:r>
              <a:rPr lang="en-NZ" dirty="0" smtClean="0"/>
              <a:t>e.g. Flash, Silverlight, etc…</a:t>
            </a:r>
          </a:p>
          <a:p>
            <a:pPr lvl="1"/>
            <a:endParaRPr lang="en-NZ" dirty="0" smtClean="0"/>
          </a:p>
          <a:p>
            <a:r>
              <a:rPr lang="en-NZ" dirty="0" smtClean="0">
                <a:solidFill>
                  <a:schemeClr val="accent2">
                    <a:alpha val="99000"/>
                  </a:schemeClr>
                </a:solidFill>
              </a:rPr>
              <a:t>Client API from SDK </a:t>
            </a:r>
            <a:r>
              <a:rPr lang="en-NZ" dirty="0" err="1" smtClean="0">
                <a:solidFill>
                  <a:schemeClr val="accent2">
                    <a:alpha val="99000"/>
                  </a:schemeClr>
                </a:solidFill>
              </a:rPr>
              <a:t>Microsoft.WindowsAzure.StorageClient</a:t>
            </a:r>
            <a:endParaRPr lang="en-NZ" dirty="0" smtClean="0">
              <a:solidFill>
                <a:schemeClr val="accent2">
                  <a:alpha val="99000"/>
                </a:schemeClr>
              </a:solidFill>
            </a:endParaRPr>
          </a:p>
          <a:p>
            <a:pPr lvl="1"/>
            <a:r>
              <a:rPr lang="en-NZ" dirty="0" smtClean="0"/>
              <a:t>Provides a strongly typed wrapper around REST services</a:t>
            </a:r>
            <a:endParaRPr lang="en-NZ" dirty="0"/>
          </a:p>
        </p:txBody>
      </p:sp>
    </p:spTree>
    <p:extLst>
      <p:ext uri="{BB962C8B-B14F-4D97-AF65-F5344CB8AC3E}">
        <p14:creationId xmlns:p14="http://schemas.microsoft.com/office/powerpoint/2010/main" val="82306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 Libraries in Many Languages</a:t>
            </a:r>
            <a:endParaRPr lang="en-US" dirty="0"/>
          </a:p>
        </p:txBody>
      </p:sp>
      <p:sp>
        <p:nvSpPr>
          <p:cNvPr id="7" name="Rectangle 6"/>
          <p:cNvSpPr/>
          <p:nvPr/>
        </p:nvSpPr>
        <p:spPr bwMode="auto">
          <a:xfrm>
            <a:off x="519113" y="1521012"/>
            <a:ext cx="4978670" cy="42152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03" rIns="182880" bIns="45703" numCol="1" spcCol="0" rtlCol="0" anchor="ctr" anchorCtr="0" compatLnSpc="1">
            <a:prstTxWarp prst="textNoShape">
              <a:avLst/>
            </a:prstTxWarp>
          </a:bodyPr>
          <a:lstStyle/>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C#/.NET</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Python</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Ruby</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Perl</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JavaScript (Node)</a:t>
            </a:r>
          </a:p>
          <a:p>
            <a:pPr defTabSz="913788" fontAlgn="base">
              <a:spcBef>
                <a:spcPct val="0"/>
              </a:spcBef>
              <a:spcAft>
                <a:spcPct val="0"/>
              </a:spcAft>
            </a:pPr>
            <a:r>
              <a:rPr lang="en-NZ" dirty="0" smtClean="0">
                <a:ln>
                  <a:solidFill>
                    <a:schemeClr val="bg1">
                      <a:alpha val="0"/>
                    </a:schemeClr>
                  </a:solidFill>
                </a:ln>
                <a:solidFill>
                  <a:schemeClr val="bg1">
                    <a:alpha val="99000"/>
                  </a:schemeClr>
                </a:solidFill>
                <a:latin typeface="+mj-lt"/>
              </a:rPr>
              <a:t>Java</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PHP</a:t>
            </a:r>
          </a:p>
          <a:p>
            <a:pPr defTabSz="913788" fontAlgn="base">
              <a:spcBef>
                <a:spcPct val="0"/>
              </a:spcBef>
              <a:spcAft>
                <a:spcPct val="0"/>
              </a:spcAft>
            </a:pPr>
            <a:r>
              <a:rPr lang="en-US" dirty="0" err="1">
                <a:ln>
                  <a:solidFill>
                    <a:schemeClr val="bg1">
                      <a:alpha val="0"/>
                    </a:schemeClr>
                  </a:solidFill>
                </a:ln>
                <a:solidFill>
                  <a:schemeClr val="bg1">
                    <a:alpha val="99000"/>
                  </a:schemeClr>
                </a:solidFill>
                <a:latin typeface="+mj-lt"/>
              </a:rPr>
              <a:t>Erlang</a:t>
            </a:r>
            <a:endParaRPr lang="en-US" dirty="0">
              <a:ln>
                <a:solidFill>
                  <a:schemeClr val="bg1">
                    <a:alpha val="0"/>
                  </a:schemeClr>
                </a:solidFill>
              </a:ln>
              <a:solidFill>
                <a:schemeClr val="bg1">
                  <a:alpha val="99000"/>
                </a:schemeClr>
              </a:solidFill>
              <a:latin typeface="+mj-lt"/>
            </a:endParaRP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Common LISP</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Objective-C</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C#/VB on Windows Phone </a:t>
            </a:r>
            <a:r>
              <a:rPr lang="en-US" dirty="0" smtClean="0">
                <a:ln>
                  <a:solidFill>
                    <a:schemeClr val="bg1">
                      <a:alpha val="0"/>
                    </a:schemeClr>
                  </a:solidFill>
                </a:ln>
                <a:solidFill>
                  <a:schemeClr val="bg1">
                    <a:alpha val="99000"/>
                  </a:schemeClr>
                </a:solidFill>
                <a:latin typeface="+mj-lt"/>
              </a:rPr>
              <a:t>7</a:t>
            </a:r>
            <a:endParaRPr lang="en-US" dirty="0">
              <a:ln>
                <a:solidFill>
                  <a:schemeClr val="bg1">
                    <a:alpha val="0"/>
                  </a:schemeClr>
                </a:solidFill>
              </a:ln>
              <a:solidFill>
                <a:schemeClr val="bg1">
                  <a:alpha val="99000"/>
                </a:schemeClr>
              </a:solidFill>
              <a:latin typeface="+mj-lt"/>
            </a:endParaRPr>
          </a:p>
        </p:txBody>
      </p:sp>
      <p:sp>
        <p:nvSpPr>
          <p:cNvPr id="12" name="Freeform 6"/>
          <p:cNvSpPr>
            <a:spLocks noEditPoints="1"/>
          </p:cNvSpPr>
          <p:nvPr/>
        </p:nvSpPr>
        <p:spPr bwMode="auto">
          <a:xfrm>
            <a:off x="3769764" y="1716069"/>
            <a:ext cx="1462088" cy="1189038"/>
          </a:xfrm>
          <a:custGeom>
            <a:avLst/>
            <a:gdLst>
              <a:gd name="T0" fmla="*/ 265 w 390"/>
              <a:gd name="T1" fmla="*/ 81 h 317"/>
              <a:gd name="T2" fmla="*/ 302 w 390"/>
              <a:gd name="T3" fmla="*/ 99 h 317"/>
              <a:gd name="T4" fmla="*/ 265 w 390"/>
              <a:gd name="T5" fmla="*/ 116 h 317"/>
              <a:gd name="T6" fmla="*/ 226 w 390"/>
              <a:gd name="T7" fmla="*/ 108 h 317"/>
              <a:gd name="T8" fmla="*/ 271 w 390"/>
              <a:gd name="T9" fmla="*/ 37 h 317"/>
              <a:gd name="T10" fmla="*/ 232 w 390"/>
              <a:gd name="T11" fmla="*/ 46 h 317"/>
              <a:gd name="T12" fmla="*/ 195 w 390"/>
              <a:gd name="T13" fmla="*/ 29 h 317"/>
              <a:gd name="T14" fmla="*/ 232 w 390"/>
              <a:gd name="T15" fmla="*/ 9 h 317"/>
              <a:gd name="T16" fmla="*/ 271 w 390"/>
              <a:gd name="T17" fmla="*/ 37 h 317"/>
              <a:gd name="T18" fmla="*/ 375 w 390"/>
              <a:gd name="T19" fmla="*/ 259 h 317"/>
              <a:gd name="T20" fmla="*/ 346 w 390"/>
              <a:gd name="T21" fmla="*/ 285 h 317"/>
              <a:gd name="T22" fmla="*/ 220 w 390"/>
              <a:gd name="T23" fmla="*/ 315 h 317"/>
              <a:gd name="T24" fmla="*/ 61 w 390"/>
              <a:gd name="T25" fmla="*/ 228 h 317"/>
              <a:gd name="T26" fmla="*/ 169 w 390"/>
              <a:gd name="T27" fmla="*/ 208 h 317"/>
              <a:gd name="T28" fmla="*/ 258 w 390"/>
              <a:gd name="T29" fmla="*/ 206 h 317"/>
              <a:gd name="T30" fmla="*/ 261 w 390"/>
              <a:gd name="T31" fmla="*/ 238 h 317"/>
              <a:gd name="T32" fmla="*/ 187 w 390"/>
              <a:gd name="T33" fmla="*/ 247 h 317"/>
              <a:gd name="T34" fmla="*/ 290 w 390"/>
              <a:gd name="T35" fmla="*/ 269 h 317"/>
              <a:gd name="T36" fmla="*/ 373 w 390"/>
              <a:gd name="T37" fmla="*/ 237 h 317"/>
              <a:gd name="T38" fmla="*/ 44 w 390"/>
              <a:gd name="T39" fmla="*/ 211 h 317"/>
              <a:gd name="T40" fmla="*/ 0 w 390"/>
              <a:gd name="T41" fmla="*/ 297 h 317"/>
              <a:gd name="T42" fmla="*/ 51 w 390"/>
              <a:gd name="T43" fmla="*/ 291 h 317"/>
              <a:gd name="T44" fmla="*/ 44 w 390"/>
              <a:gd name="T45" fmla="*/ 211 h 317"/>
              <a:gd name="T46" fmla="*/ 352 w 390"/>
              <a:gd name="T47" fmla="*/ 96 h 317"/>
              <a:gd name="T48" fmla="*/ 368 w 390"/>
              <a:gd name="T49" fmla="*/ 77 h 317"/>
              <a:gd name="T50" fmla="*/ 390 w 390"/>
              <a:gd name="T51" fmla="*/ 40 h 317"/>
              <a:gd name="T52" fmla="*/ 343 w 390"/>
              <a:gd name="T53" fmla="*/ 0 h 317"/>
              <a:gd name="T54" fmla="*/ 297 w 390"/>
              <a:gd name="T55" fmla="*/ 44 h 317"/>
              <a:gd name="T56" fmla="*/ 324 w 390"/>
              <a:gd name="T57" fmla="*/ 22 h 317"/>
              <a:gd name="T58" fmla="*/ 366 w 390"/>
              <a:gd name="T59" fmla="*/ 22 h 317"/>
              <a:gd name="T60" fmla="*/ 368 w 390"/>
              <a:gd name="T61" fmla="*/ 52 h 317"/>
              <a:gd name="T62" fmla="*/ 343 w 390"/>
              <a:gd name="T63" fmla="*/ 77 h 317"/>
              <a:gd name="T64" fmla="*/ 333 w 390"/>
              <a:gd name="T65" fmla="*/ 107 h 317"/>
              <a:gd name="T66" fmla="*/ 351 w 390"/>
              <a:gd name="T67" fmla="*/ 112 h 317"/>
              <a:gd name="T68" fmla="*/ 351 w 390"/>
              <a:gd name="T69" fmla="*/ 144 h 317"/>
              <a:gd name="T70" fmla="*/ 333 w 390"/>
              <a:gd name="T71" fmla="*/ 128 h 317"/>
              <a:gd name="T72" fmla="*/ 351 w 390"/>
              <a:gd name="T73" fmla="*/ 144 h 317"/>
              <a:gd name="T74" fmla="*/ 112 w 390"/>
              <a:gd name="T75" fmla="*/ 99 h 317"/>
              <a:gd name="T76" fmla="*/ 78 w 390"/>
              <a:gd name="T77" fmla="*/ 144 h 317"/>
              <a:gd name="T78" fmla="*/ 150 w 390"/>
              <a:gd name="T79" fmla="*/ 0 h 317"/>
              <a:gd name="T80" fmla="*/ 179 w 390"/>
              <a:gd name="T81" fmla="*/ 144 h 317"/>
              <a:gd name="T82" fmla="*/ 112 w 390"/>
              <a:gd name="T83" fmla="*/ 99 h 317"/>
              <a:gd name="T84" fmla="*/ 160 w 390"/>
              <a:gd name="T85" fmla="*/ 85 h 317"/>
              <a:gd name="T86" fmla="*/ 138 w 390"/>
              <a:gd name="T87" fmla="*/ 17 h 317"/>
              <a:gd name="T88" fmla="*/ 130 w 390"/>
              <a:gd name="T89" fmla="*/ 43 h 317"/>
              <a:gd name="T90" fmla="*/ 160 w 390"/>
              <a:gd name="T91" fmla="*/ 85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0" h="317">
                <a:moveTo>
                  <a:pt x="226" y="108"/>
                </a:moveTo>
                <a:cubicBezTo>
                  <a:pt x="265" y="81"/>
                  <a:pt x="265" y="81"/>
                  <a:pt x="265" y="81"/>
                </a:cubicBezTo>
                <a:cubicBezTo>
                  <a:pt x="265" y="99"/>
                  <a:pt x="265" y="99"/>
                  <a:pt x="265" y="99"/>
                </a:cubicBezTo>
                <a:cubicBezTo>
                  <a:pt x="302" y="99"/>
                  <a:pt x="302" y="99"/>
                  <a:pt x="302" y="99"/>
                </a:cubicBezTo>
                <a:cubicBezTo>
                  <a:pt x="302" y="116"/>
                  <a:pt x="302" y="116"/>
                  <a:pt x="302" y="116"/>
                </a:cubicBezTo>
                <a:cubicBezTo>
                  <a:pt x="265" y="116"/>
                  <a:pt x="265" y="116"/>
                  <a:pt x="265" y="116"/>
                </a:cubicBezTo>
                <a:cubicBezTo>
                  <a:pt x="265" y="135"/>
                  <a:pt x="265" y="135"/>
                  <a:pt x="265" y="135"/>
                </a:cubicBezTo>
                <a:cubicBezTo>
                  <a:pt x="226" y="108"/>
                  <a:pt x="226" y="108"/>
                  <a:pt x="226" y="108"/>
                </a:cubicBezTo>
                <a:cubicBezTo>
                  <a:pt x="226" y="108"/>
                  <a:pt x="226" y="108"/>
                  <a:pt x="226" y="108"/>
                </a:cubicBezTo>
                <a:close/>
                <a:moveTo>
                  <a:pt x="271" y="37"/>
                </a:moveTo>
                <a:cubicBezTo>
                  <a:pt x="232" y="64"/>
                  <a:pt x="232" y="64"/>
                  <a:pt x="232" y="64"/>
                </a:cubicBezTo>
                <a:cubicBezTo>
                  <a:pt x="232" y="46"/>
                  <a:pt x="232" y="46"/>
                  <a:pt x="232" y="46"/>
                </a:cubicBezTo>
                <a:cubicBezTo>
                  <a:pt x="195" y="46"/>
                  <a:pt x="195" y="46"/>
                  <a:pt x="195" y="46"/>
                </a:cubicBezTo>
                <a:cubicBezTo>
                  <a:pt x="195" y="29"/>
                  <a:pt x="195" y="29"/>
                  <a:pt x="195" y="29"/>
                </a:cubicBezTo>
                <a:cubicBezTo>
                  <a:pt x="232" y="29"/>
                  <a:pt x="232" y="29"/>
                  <a:pt x="232" y="29"/>
                </a:cubicBezTo>
                <a:cubicBezTo>
                  <a:pt x="232" y="9"/>
                  <a:pt x="232" y="9"/>
                  <a:pt x="232" y="9"/>
                </a:cubicBezTo>
                <a:cubicBezTo>
                  <a:pt x="271" y="37"/>
                  <a:pt x="271" y="37"/>
                  <a:pt x="271" y="37"/>
                </a:cubicBezTo>
                <a:cubicBezTo>
                  <a:pt x="271" y="37"/>
                  <a:pt x="271" y="37"/>
                  <a:pt x="271" y="37"/>
                </a:cubicBezTo>
                <a:close/>
                <a:moveTo>
                  <a:pt x="390" y="247"/>
                </a:moveTo>
                <a:cubicBezTo>
                  <a:pt x="390" y="247"/>
                  <a:pt x="389" y="249"/>
                  <a:pt x="375" y="259"/>
                </a:cubicBezTo>
                <a:cubicBezTo>
                  <a:pt x="375" y="259"/>
                  <a:pt x="372" y="264"/>
                  <a:pt x="371" y="264"/>
                </a:cubicBezTo>
                <a:cubicBezTo>
                  <a:pt x="364" y="269"/>
                  <a:pt x="358" y="276"/>
                  <a:pt x="346" y="285"/>
                </a:cubicBezTo>
                <a:cubicBezTo>
                  <a:pt x="334" y="285"/>
                  <a:pt x="310" y="297"/>
                  <a:pt x="298" y="303"/>
                </a:cubicBezTo>
                <a:cubicBezTo>
                  <a:pt x="276" y="303"/>
                  <a:pt x="243" y="308"/>
                  <a:pt x="220" y="315"/>
                </a:cubicBezTo>
                <a:cubicBezTo>
                  <a:pt x="186" y="308"/>
                  <a:pt x="182" y="317"/>
                  <a:pt x="61" y="286"/>
                </a:cubicBezTo>
                <a:cubicBezTo>
                  <a:pt x="61" y="286"/>
                  <a:pt x="61" y="238"/>
                  <a:pt x="61" y="228"/>
                </a:cubicBezTo>
                <a:cubicBezTo>
                  <a:pt x="83" y="221"/>
                  <a:pt x="90" y="208"/>
                  <a:pt x="116" y="204"/>
                </a:cubicBezTo>
                <a:cubicBezTo>
                  <a:pt x="134" y="202"/>
                  <a:pt x="151" y="203"/>
                  <a:pt x="169" y="208"/>
                </a:cubicBezTo>
                <a:cubicBezTo>
                  <a:pt x="181" y="212"/>
                  <a:pt x="192" y="213"/>
                  <a:pt x="212" y="212"/>
                </a:cubicBezTo>
                <a:cubicBezTo>
                  <a:pt x="229" y="211"/>
                  <a:pt x="235" y="206"/>
                  <a:pt x="258" y="206"/>
                </a:cubicBezTo>
                <a:cubicBezTo>
                  <a:pt x="272" y="206"/>
                  <a:pt x="286" y="215"/>
                  <a:pt x="285" y="223"/>
                </a:cubicBezTo>
                <a:cubicBezTo>
                  <a:pt x="285" y="230"/>
                  <a:pt x="271" y="238"/>
                  <a:pt x="261" y="238"/>
                </a:cubicBezTo>
                <a:cubicBezTo>
                  <a:pt x="241" y="239"/>
                  <a:pt x="246" y="238"/>
                  <a:pt x="226" y="238"/>
                </a:cubicBezTo>
                <a:cubicBezTo>
                  <a:pt x="203" y="237"/>
                  <a:pt x="202" y="242"/>
                  <a:pt x="187" y="247"/>
                </a:cubicBezTo>
                <a:cubicBezTo>
                  <a:pt x="202" y="252"/>
                  <a:pt x="211" y="258"/>
                  <a:pt x="230" y="268"/>
                </a:cubicBezTo>
                <a:cubicBezTo>
                  <a:pt x="251" y="265"/>
                  <a:pt x="272" y="268"/>
                  <a:pt x="290" y="269"/>
                </a:cubicBezTo>
                <a:cubicBezTo>
                  <a:pt x="306" y="265"/>
                  <a:pt x="313" y="259"/>
                  <a:pt x="332" y="258"/>
                </a:cubicBezTo>
                <a:cubicBezTo>
                  <a:pt x="343" y="249"/>
                  <a:pt x="359" y="234"/>
                  <a:pt x="373" y="237"/>
                </a:cubicBezTo>
                <a:cubicBezTo>
                  <a:pt x="381" y="238"/>
                  <a:pt x="390" y="247"/>
                  <a:pt x="390" y="247"/>
                </a:cubicBezTo>
                <a:close/>
                <a:moveTo>
                  <a:pt x="44" y="211"/>
                </a:moveTo>
                <a:cubicBezTo>
                  <a:pt x="0" y="211"/>
                  <a:pt x="0" y="211"/>
                  <a:pt x="0" y="211"/>
                </a:cubicBezTo>
                <a:cubicBezTo>
                  <a:pt x="0" y="297"/>
                  <a:pt x="0" y="297"/>
                  <a:pt x="0" y="297"/>
                </a:cubicBezTo>
                <a:cubicBezTo>
                  <a:pt x="44" y="297"/>
                  <a:pt x="44" y="297"/>
                  <a:pt x="44" y="297"/>
                </a:cubicBezTo>
                <a:cubicBezTo>
                  <a:pt x="48" y="297"/>
                  <a:pt x="51" y="294"/>
                  <a:pt x="51" y="291"/>
                </a:cubicBezTo>
                <a:cubicBezTo>
                  <a:pt x="51" y="216"/>
                  <a:pt x="51" y="216"/>
                  <a:pt x="51" y="216"/>
                </a:cubicBezTo>
                <a:cubicBezTo>
                  <a:pt x="51" y="213"/>
                  <a:pt x="48" y="211"/>
                  <a:pt x="44" y="211"/>
                </a:cubicBezTo>
                <a:close/>
                <a:moveTo>
                  <a:pt x="351" y="112"/>
                </a:moveTo>
                <a:cubicBezTo>
                  <a:pt x="351" y="105"/>
                  <a:pt x="351" y="100"/>
                  <a:pt x="352" y="96"/>
                </a:cubicBezTo>
                <a:cubicBezTo>
                  <a:pt x="354" y="94"/>
                  <a:pt x="355" y="91"/>
                  <a:pt x="356" y="89"/>
                </a:cubicBezTo>
                <a:cubicBezTo>
                  <a:pt x="358" y="86"/>
                  <a:pt x="362" y="82"/>
                  <a:pt x="368" y="77"/>
                </a:cubicBezTo>
                <a:cubicBezTo>
                  <a:pt x="376" y="69"/>
                  <a:pt x="382" y="63"/>
                  <a:pt x="385" y="57"/>
                </a:cubicBezTo>
                <a:cubicBezTo>
                  <a:pt x="389" y="52"/>
                  <a:pt x="390" y="46"/>
                  <a:pt x="390" y="40"/>
                </a:cubicBezTo>
                <a:cubicBezTo>
                  <a:pt x="390" y="29"/>
                  <a:pt x="385" y="20"/>
                  <a:pt x="377" y="12"/>
                </a:cubicBezTo>
                <a:cubicBezTo>
                  <a:pt x="368" y="4"/>
                  <a:pt x="358" y="0"/>
                  <a:pt x="343" y="0"/>
                </a:cubicBezTo>
                <a:cubicBezTo>
                  <a:pt x="329" y="0"/>
                  <a:pt x="319" y="4"/>
                  <a:pt x="311" y="10"/>
                </a:cubicBezTo>
                <a:cubicBezTo>
                  <a:pt x="300" y="20"/>
                  <a:pt x="297" y="31"/>
                  <a:pt x="297" y="44"/>
                </a:cubicBezTo>
                <a:cubicBezTo>
                  <a:pt x="315" y="44"/>
                  <a:pt x="315" y="44"/>
                  <a:pt x="315" y="44"/>
                </a:cubicBezTo>
                <a:cubicBezTo>
                  <a:pt x="316" y="34"/>
                  <a:pt x="316" y="27"/>
                  <a:pt x="324" y="22"/>
                </a:cubicBezTo>
                <a:cubicBezTo>
                  <a:pt x="329" y="17"/>
                  <a:pt x="336" y="14"/>
                  <a:pt x="343" y="14"/>
                </a:cubicBezTo>
                <a:cubicBezTo>
                  <a:pt x="351" y="14"/>
                  <a:pt x="360" y="17"/>
                  <a:pt x="366" y="22"/>
                </a:cubicBezTo>
                <a:cubicBezTo>
                  <a:pt x="371" y="27"/>
                  <a:pt x="372" y="33"/>
                  <a:pt x="372" y="40"/>
                </a:cubicBezTo>
                <a:cubicBezTo>
                  <a:pt x="372" y="44"/>
                  <a:pt x="371" y="48"/>
                  <a:pt x="368" y="52"/>
                </a:cubicBezTo>
                <a:cubicBezTo>
                  <a:pt x="367" y="55"/>
                  <a:pt x="363" y="60"/>
                  <a:pt x="356" y="65"/>
                </a:cubicBezTo>
                <a:cubicBezTo>
                  <a:pt x="350" y="70"/>
                  <a:pt x="346" y="74"/>
                  <a:pt x="343" y="77"/>
                </a:cubicBezTo>
                <a:cubicBezTo>
                  <a:pt x="341" y="81"/>
                  <a:pt x="338" y="85"/>
                  <a:pt x="337" y="89"/>
                </a:cubicBezTo>
                <a:cubicBezTo>
                  <a:pt x="334" y="94"/>
                  <a:pt x="333" y="100"/>
                  <a:pt x="333" y="107"/>
                </a:cubicBezTo>
                <a:cubicBezTo>
                  <a:pt x="333" y="108"/>
                  <a:pt x="333" y="111"/>
                  <a:pt x="333" y="112"/>
                </a:cubicBezTo>
                <a:cubicBezTo>
                  <a:pt x="351" y="112"/>
                  <a:pt x="351" y="112"/>
                  <a:pt x="351" y="112"/>
                </a:cubicBezTo>
                <a:cubicBezTo>
                  <a:pt x="351" y="112"/>
                  <a:pt x="351" y="112"/>
                  <a:pt x="351" y="112"/>
                </a:cubicBezTo>
                <a:close/>
                <a:moveTo>
                  <a:pt x="351" y="144"/>
                </a:moveTo>
                <a:cubicBezTo>
                  <a:pt x="351" y="128"/>
                  <a:pt x="351" y="128"/>
                  <a:pt x="351" y="128"/>
                </a:cubicBezTo>
                <a:cubicBezTo>
                  <a:pt x="333" y="128"/>
                  <a:pt x="333" y="128"/>
                  <a:pt x="333" y="128"/>
                </a:cubicBezTo>
                <a:cubicBezTo>
                  <a:pt x="333" y="144"/>
                  <a:pt x="333" y="144"/>
                  <a:pt x="333" y="144"/>
                </a:cubicBezTo>
                <a:cubicBezTo>
                  <a:pt x="351" y="144"/>
                  <a:pt x="351" y="144"/>
                  <a:pt x="351" y="144"/>
                </a:cubicBezTo>
                <a:cubicBezTo>
                  <a:pt x="351" y="144"/>
                  <a:pt x="351" y="144"/>
                  <a:pt x="351" y="144"/>
                </a:cubicBezTo>
                <a:close/>
                <a:moveTo>
                  <a:pt x="112" y="99"/>
                </a:moveTo>
                <a:cubicBezTo>
                  <a:pt x="98" y="144"/>
                  <a:pt x="98" y="144"/>
                  <a:pt x="98" y="144"/>
                </a:cubicBezTo>
                <a:cubicBezTo>
                  <a:pt x="78" y="144"/>
                  <a:pt x="78" y="144"/>
                  <a:pt x="78" y="144"/>
                </a:cubicBezTo>
                <a:cubicBezTo>
                  <a:pt x="127" y="0"/>
                  <a:pt x="127" y="0"/>
                  <a:pt x="127" y="0"/>
                </a:cubicBezTo>
                <a:cubicBezTo>
                  <a:pt x="150" y="0"/>
                  <a:pt x="150" y="0"/>
                  <a:pt x="150" y="0"/>
                </a:cubicBezTo>
                <a:cubicBezTo>
                  <a:pt x="199" y="144"/>
                  <a:pt x="199" y="144"/>
                  <a:pt x="199" y="144"/>
                </a:cubicBezTo>
                <a:cubicBezTo>
                  <a:pt x="179" y="144"/>
                  <a:pt x="179" y="144"/>
                  <a:pt x="179" y="144"/>
                </a:cubicBezTo>
                <a:cubicBezTo>
                  <a:pt x="164" y="99"/>
                  <a:pt x="164" y="99"/>
                  <a:pt x="164" y="99"/>
                </a:cubicBezTo>
                <a:cubicBezTo>
                  <a:pt x="112" y="99"/>
                  <a:pt x="112" y="99"/>
                  <a:pt x="112" y="99"/>
                </a:cubicBezTo>
                <a:cubicBezTo>
                  <a:pt x="112" y="99"/>
                  <a:pt x="112" y="99"/>
                  <a:pt x="112" y="99"/>
                </a:cubicBezTo>
                <a:close/>
                <a:moveTo>
                  <a:pt x="160" y="85"/>
                </a:moveTo>
                <a:cubicBezTo>
                  <a:pt x="146" y="43"/>
                  <a:pt x="146" y="43"/>
                  <a:pt x="146" y="43"/>
                </a:cubicBezTo>
                <a:cubicBezTo>
                  <a:pt x="142" y="34"/>
                  <a:pt x="140" y="25"/>
                  <a:pt x="138" y="17"/>
                </a:cubicBezTo>
                <a:cubicBezTo>
                  <a:pt x="138" y="17"/>
                  <a:pt x="138" y="17"/>
                  <a:pt x="138" y="17"/>
                </a:cubicBezTo>
                <a:cubicBezTo>
                  <a:pt x="135" y="25"/>
                  <a:pt x="133" y="34"/>
                  <a:pt x="130" y="43"/>
                </a:cubicBezTo>
                <a:cubicBezTo>
                  <a:pt x="116" y="85"/>
                  <a:pt x="116" y="85"/>
                  <a:pt x="116" y="85"/>
                </a:cubicBezTo>
                <a:cubicBezTo>
                  <a:pt x="160" y="85"/>
                  <a:pt x="160" y="85"/>
                  <a:pt x="160" y="85"/>
                </a:cubicBezTo>
                <a:cubicBezTo>
                  <a:pt x="160" y="85"/>
                  <a:pt x="160" y="85"/>
                  <a:pt x="160"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59501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3B331B18-79E2-41A8-803E-E5E466C1C2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69B2F97D-0457-4986-9734-D03EB073C5EA}">
  <ds:schemaRefs>
    <ds:schemaRef ds:uri="http://schemas.microsoft.com/office/2006/documentManagement/types"/>
    <ds:schemaRef ds:uri="http://purl.org/dc/dcmitype/"/>
    <ds:schemaRef ds:uri="http://purl.org/dc/elements/1.1/"/>
    <ds:schemaRef ds:uri="http://schemas.openxmlformats.org/package/2006/metadata/core-properties"/>
    <ds:schemaRef ds:uri="http://schemas.microsoft.com/office/2006/metadata/properties"/>
    <ds:schemaRef ds:uri="http://schemas.microsoft.com/office/infopath/2007/PartnerControls"/>
    <ds:schemaRef ds:uri="230e9df3-be65-4c73-a93b-d1236ebd677e"/>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16x9_r08a</Template>
  <TotalTime>1587</TotalTime>
  <Words>6360</Words>
  <Application>Microsoft Office PowerPoint</Application>
  <PresentationFormat>Custom</PresentationFormat>
  <Paragraphs>1290</Paragraphs>
  <Slides>44</Slides>
  <Notes>44</Notes>
  <HiddenSlides>7</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44</vt:i4>
      </vt:variant>
    </vt:vector>
  </HeadingPairs>
  <TitlesOfParts>
    <vt:vector size="52" baseType="lpstr">
      <vt:lpstr>Consolas</vt:lpstr>
      <vt:lpstr>Wingdings</vt:lpstr>
      <vt:lpstr>Arial</vt:lpstr>
      <vt:lpstr>Segoe UI</vt:lpstr>
      <vt:lpstr>Calibri</vt:lpstr>
      <vt:lpstr>Segoe UI Light</vt:lpstr>
      <vt:lpstr>MS1444_Windows Azure Template 16x9_r08b</vt:lpstr>
      <vt:lpstr>1_White with Consolas font for code slides</vt:lpstr>
      <vt:lpstr>Windows Azure Storage</vt:lpstr>
      <vt:lpstr>Agenda</vt:lpstr>
      <vt:lpstr>Windows Azure Storage</vt:lpstr>
      <vt:lpstr>Windows Azure Storage Account User specified globally unique account name</vt:lpstr>
      <vt:lpstr>Windows Azure Storage Account </vt:lpstr>
      <vt:lpstr>New Features</vt:lpstr>
      <vt:lpstr>Storage in the Development Fabric</vt:lpstr>
      <vt:lpstr>The Storage Client API</vt:lpstr>
      <vt:lpstr>Storage Libraries in Many Languages</vt:lpstr>
      <vt:lpstr>Storage Security</vt:lpstr>
      <vt:lpstr>Windows Azure Storage Abstractions</vt:lpstr>
      <vt:lpstr>PowerPoint Presentation</vt:lpstr>
      <vt:lpstr>Blob Storage Concepts</vt:lpstr>
      <vt:lpstr>Blob Details</vt:lpstr>
      <vt:lpstr>Blob Details</vt:lpstr>
      <vt:lpstr>Blob Details</vt:lpstr>
      <vt:lpstr>Blob Containers</vt:lpstr>
      <vt:lpstr>Enumerating Blobs</vt:lpstr>
      <vt:lpstr>Pagination</vt:lpstr>
      <vt:lpstr>Tour of the Blob Service</vt:lpstr>
      <vt:lpstr>Two Types of Blobs Under the Hood</vt:lpstr>
      <vt:lpstr>Uploading a Block Blob</vt:lpstr>
      <vt:lpstr>Page Blob – Random Read/Write</vt:lpstr>
      <vt:lpstr>Shared Access Signatures</vt:lpstr>
      <vt:lpstr>Ad Hoc Signatures</vt:lpstr>
      <vt:lpstr>Policy Based Signatures</vt:lpstr>
      <vt:lpstr>Content Delivery Network (CDN)</vt:lpstr>
      <vt:lpstr>Windows Azure CDN</vt:lpstr>
      <vt:lpstr>PowerPoint Presentation</vt:lpstr>
      <vt:lpstr>Windows Azure Drives</vt:lpstr>
      <vt:lpstr>Windows Azure Drive Capabilities</vt:lpstr>
      <vt:lpstr>Drive Details</vt:lpstr>
      <vt:lpstr>How Windows Azure Drives Works</vt:lpstr>
      <vt:lpstr>Cloud Drive Client Library Sample</vt:lpstr>
      <vt:lpstr>Failover with Drives</vt:lpstr>
      <vt:lpstr>PowerPoint Presentation</vt:lpstr>
      <vt:lpstr>Table Storage Concepts </vt:lpstr>
      <vt:lpstr>Table Details</vt:lpstr>
      <vt:lpstr>Entity Properties</vt:lpstr>
      <vt:lpstr>No Fixed Schema</vt:lpstr>
      <vt:lpstr>Querying</vt:lpstr>
      <vt:lpstr>Purpose of the PartitionKey</vt:lpstr>
      <vt:lpstr>Partitions and Partition Ranges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dc:title>
  <dc:creator>Haishi Bai</dc:creator>
  <dc:description>
    This presentation covers the Windows Azure storage services.  Blobs, tables, queues, drives, and the CDN are discussed in this presentation.
by Haishi Bai
</dc:description>
  <cp:lastModifiedBy>simon timms</cp:lastModifiedBy>
  <cp:revision>150</cp:revision>
  <dcterms:created xsi:type="dcterms:W3CDTF">2011-03-29T16:07:22Z</dcterms:created>
  <dcterms:modified xsi:type="dcterms:W3CDTF">2013-04-25T03:16:01Z</dcterms:modified>
  <cp:version>1.0.4</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TaxKeyword">
    <vt:lpwstr/>
  </property>
</Properties>
</file>