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068" autoAdjust="0"/>
  </p:normalViewPr>
  <p:slideViewPr>
    <p:cSldViewPr snapToGrid="0">
      <p:cViewPr varScale="1">
        <p:scale>
          <a:sx n="96" d="100"/>
          <a:sy n="96" d="100"/>
        </p:scale>
        <p:origin x="115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4076B7-34E0-43CF-9114-0EFC793822DB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06FC78-C534-4F70-9640-0A9AE9E900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090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6FC78-C534-4F70-9640-0A9AE9E900C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2400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最终得到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opt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n</a:t>
                </a:r>
                <a:r>
                  <a:rPr lang="en-US" altLang="zh-CN" baseline="0" dirty="0" smtClean="0"/>
                  <a:t> to N-c to c-1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最终得到</a:t>
                </a:r>
                <a:r>
                  <a:rPr lang="en-US" altLang="zh-CN" i="0">
                    <a:latin typeface="Cambria Math" panose="02040503050406030204" pitchFamily="18" charset="0"/>
                  </a:rPr>
                  <a:t>W</a:t>
                </a:r>
                <a:r>
                  <a:rPr lang="en-US" altLang="zh-CN" i="0" smtClean="0">
                    <a:latin typeface="Cambria Math" panose="02040503050406030204" pitchFamily="18" charset="0"/>
                  </a:rPr>
                  <a:t>_</a:t>
                </a:r>
                <a:r>
                  <a:rPr lang="en-US" altLang="zh-CN" i="0">
                    <a:latin typeface="Cambria Math" panose="02040503050406030204" pitchFamily="18" charset="0"/>
                  </a:rPr>
                  <a:t>opt^𝑇</a:t>
                </a:r>
                <a:endParaRPr lang="en-US" altLang="zh-CN" dirty="0" smtClean="0"/>
              </a:p>
              <a:p>
                <a:r>
                  <a:rPr lang="en-US" altLang="zh-CN" dirty="0" smtClean="0"/>
                  <a:t>n</a:t>
                </a:r>
                <a:r>
                  <a:rPr lang="en-US" altLang="zh-CN" baseline="0" dirty="0" smtClean="0"/>
                  <a:t> to N-c to c-1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6FC78-C534-4F70-9640-0A9AE9E900C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7705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秩等于非零特征值个数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6FC78-C534-4F70-9640-0A9AE9E900C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8596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散度就是点的分散程度</a:t>
            </a:r>
            <a:endParaRPr lang="en-US" altLang="zh-CN" dirty="0" smtClean="0"/>
          </a:p>
          <a:p>
            <a:r>
              <a:rPr lang="en-US" altLang="zh-CN" dirty="0" smtClean="0"/>
              <a:t>PCA</a:t>
            </a:r>
            <a:r>
              <a:rPr lang="zh-CN" altLang="en-US" dirty="0" smtClean="0"/>
              <a:t>投影后的点，不同类可能仍然混在一起，无法分类</a:t>
            </a:r>
            <a:endParaRPr lang="en-US" altLang="zh-CN" dirty="0" smtClean="0"/>
          </a:p>
          <a:p>
            <a:r>
              <a:rPr lang="zh-CN" altLang="en-US" dirty="0" smtClean="0"/>
              <a:t>人脸识别就是分类问题，所以从理论上看，</a:t>
            </a:r>
            <a:r>
              <a:rPr lang="en-US" altLang="zh-CN" dirty="0" smtClean="0"/>
              <a:t>FLD</a:t>
            </a:r>
            <a:r>
              <a:rPr lang="zh-CN" altLang="en-US" dirty="0" smtClean="0"/>
              <a:t>方法更优。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6FC78-C534-4F70-9640-0A9AE9E900C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5318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留一法：每次挑选一张作为测试集，其余作为训练集（</a:t>
            </a:r>
            <a:r>
              <a:rPr lang="en-US" altLang="zh-CN" dirty="0" smtClean="0"/>
              <a:t>164</a:t>
            </a:r>
            <a:r>
              <a:rPr lang="zh-CN" altLang="en-US" dirty="0" smtClean="0"/>
              <a:t>张），</a:t>
            </a:r>
            <a:endParaRPr lang="en-US" altLang="zh-CN" dirty="0" smtClean="0"/>
          </a:p>
          <a:p>
            <a:r>
              <a:rPr lang="zh-CN" altLang="en-US" dirty="0" smtClean="0"/>
              <a:t>每次得到一个模型（</a:t>
            </a:r>
            <a:r>
              <a:rPr lang="en-US" altLang="zh-CN" dirty="0" smtClean="0"/>
              <a:t>165</a:t>
            </a:r>
            <a:r>
              <a:rPr lang="zh-CN" altLang="en-US" dirty="0" smtClean="0"/>
              <a:t>个），一个结果（），用所有模型的平均结果作为衡量性能标准。</a:t>
            </a:r>
            <a:endParaRPr lang="en-US" altLang="zh-CN" dirty="0" smtClean="0"/>
          </a:p>
          <a:p>
            <a:r>
              <a:rPr lang="en-US" altLang="zh-CN" dirty="0" smtClean="0"/>
              <a:t>C=15 N=165</a:t>
            </a:r>
          </a:p>
          <a:p>
            <a:r>
              <a:rPr lang="zh-CN" altLang="en-US" dirty="0" smtClean="0"/>
              <a:t>准确率：正确识别分类人脸的比率</a:t>
            </a:r>
            <a:endParaRPr lang="en-US" altLang="zh-CN" dirty="0" smtClean="0"/>
          </a:p>
          <a:p>
            <a:r>
              <a:rPr lang="en-US" altLang="zh-CN" dirty="0" smtClean="0"/>
              <a:t>N-1-c = 164-15=149 </a:t>
            </a:r>
            <a:r>
              <a:rPr lang="zh-CN" altLang="en-US" dirty="0" smtClean="0"/>
              <a:t>仍有共线性，即明显奇异的问题</a:t>
            </a:r>
            <a:endParaRPr lang="en-US" altLang="zh-CN" dirty="0" smtClean="0"/>
          </a:p>
          <a:p>
            <a:r>
              <a:rPr lang="zh-CN" altLang="en-US" dirty="0" smtClean="0"/>
              <a:t>从某维开始下降，接近出现了奇异问题</a:t>
            </a:r>
            <a:endParaRPr lang="en-US" altLang="zh-CN" dirty="0" smtClean="0"/>
          </a:p>
          <a:p>
            <a:r>
              <a:rPr lang="zh-CN" altLang="en-US" dirty="0" smtClean="0"/>
              <a:t>但准确率都非常高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6FC78-C534-4F70-9640-0A9AE9E900C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4965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6FC78-C534-4F70-9640-0A9AE9E900C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729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是不考虑样本类别输出的无监督学习方法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 smtClean="0"/>
              <a:t>二维数据投影到一维，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右图能够更好地满足目标。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6FC78-C534-4F70-9640-0A9AE9E900C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773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投影前的样本数据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6FC78-C534-4F70-9640-0A9AE9E900C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431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投影后的样本数据</a:t>
            </a:r>
            <a:endParaRPr lang="en-US" altLang="zh-CN" dirty="0" smtClean="0"/>
          </a:p>
          <a:p>
            <a:r>
              <a:rPr lang="en-US" altLang="zh-CN" dirty="0" smtClean="0"/>
              <a:t>W</a:t>
            </a:r>
            <a:r>
              <a:rPr lang="zh-CN" altLang="en-US" dirty="0" smtClean="0"/>
              <a:t>是投影矩阵</a:t>
            </a:r>
            <a:endParaRPr lang="en-US" altLang="zh-CN" dirty="0" smtClean="0"/>
          </a:p>
          <a:p>
            <a:r>
              <a:rPr lang="zh-CN" altLang="en-US" dirty="0" smtClean="0"/>
              <a:t>类间方差最大，类内方差最小。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6FC78-C534-4F70-9640-0A9AE9E900C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9315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特征空间 类间方差最大，类内方差最小。</a:t>
            </a:r>
            <a:endParaRPr lang="en-US" altLang="zh-CN" dirty="0" smtClean="0"/>
          </a:p>
          <a:p>
            <a:r>
              <a:rPr lang="en-US" altLang="zh-CN" dirty="0" err="1" smtClean="0"/>
              <a:t>diag</a:t>
            </a:r>
            <a:r>
              <a:rPr lang="en-US" altLang="zh-CN" dirty="0" smtClean="0"/>
              <a:t> </a:t>
            </a:r>
            <a:r>
              <a:rPr lang="zh-CN" altLang="en-US" dirty="0" smtClean="0"/>
              <a:t>为主对角元素乘积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6FC78-C534-4F70-9640-0A9AE9E900C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451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每一项都是广义瑞利商</a:t>
            </a:r>
            <a:endParaRPr lang="en-US" altLang="zh-CN" dirty="0" smtClean="0"/>
          </a:p>
          <a:p>
            <a:r>
              <a:rPr lang="zh-CN" altLang="en-US" dirty="0" smtClean="0"/>
              <a:t>优化广义瑞利即可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6FC78-C534-4F70-9640-0A9AE9E900C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557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小样本问题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6FC78-C534-4F70-9640-0A9AE9E900C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4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rank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𝑟𝑎𝑛𝑘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通过方程组同解可证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b="0" i="0" smtClean="0">
                    <a:latin typeface="Cambria Math" panose="02040503050406030204" pitchFamily="18" charset="0"/>
                  </a:rPr>
                  <a:t>rank</a:t>
                </a:r>
                <a:r>
                  <a:rPr lang="en-US" altLang="zh-CN" b="0" i="0" smtClean="0">
                    <a:latin typeface="Cambria Math" panose="02040503050406030204" pitchFamily="18" charset="0"/>
                  </a:rPr>
                  <a:t>(</a:t>
                </a:r>
                <a:r>
                  <a:rPr lang="en-US" altLang="zh-CN" i="0">
                    <a:latin typeface="Cambria Math" panose="02040503050406030204" pitchFamily="18" charset="0"/>
                  </a:rPr>
                  <a:t>A𝐴^𝑇 )</a:t>
                </a:r>
                <a:r>
                  <a:rPr lang="en-US" altLang="zh-CN" b="0" i="0" smtClean="0">
                    <a:latin typeface="Cambria Math" panose="02040503050406030204" pitchFamily="18" charset="0"/>
                  </a:rPr>
                  <a:t>=𝑟𝑎𝑛𝑘(𝐴)</a:t>
                </a:r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通过方程组同解可证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6FC78-C534-4F70-9640-0A9AE9E900C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930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6FC78-C534-4F70-9640-0A9AE9E900C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359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9D58-8812-4121-9A2B-265BF9F7328E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CC08B-B29E-4BA4-970B-1FB28508A9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750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9D58-8812-4121-9A2B-265BF9F7328E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CC08B-B29E-4BA4-970B-1FB28508A9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25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9D58-8812-4121-9A2B-265BF9F7328E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CC08B-B29E-4BA4-970B-1FB28508A9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560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9D58-8812-4121-9A2B-265BF9F7328E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CC08B-B29E-4BA4-970B-1FB28508A9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031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9D58-8812-4121-9A2B-265BF9F7328E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CC08B-B29E-4BA4-970B-1FB28508A9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150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9D58-8812-4121-9A2B-265BF9F7328E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CC08B-B29E-4BA4-970B-1FB28508A9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020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9D58-8812-4121-9A2B-265BF9F7328E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CC08B-B29E-4BA4-970B-1FB28508A9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419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9D58-8812-4121-9A2B-265BF9F7328E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CC08B-B29E-4BA4-970B-1FB28508A9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656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9D58-8812-4121-9A2B-265BF9F7328E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CC08B-B29E-4BA4-970B-1FB28508A9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128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9D58-8812-4121-9A2B-265BF9F7328E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CC08B-B29E-4BA4-970B-1FB28508A9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624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9D58-8812-4121-9A2B-265BF9F7328E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CC08B-B29E-4BA4-970B-1FB28508A9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056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E9D58-8812-4121-9A2B-265BF9F7328E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CC08B-B29E-4BA4-970B-1FB28508A9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301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Fisherfaces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Fisher’s </a:t>
            </a:r>
            <a:r>
              <a:rPr lang="en-US" altLang="zh-CN" dirty="0"/>
              <a:t>Linear </a:t>
            </a:r>
            <a:r>
              <a:rPr lang="en-US" altLang="zh-CN" dirty="0" smtClean="0"/>
              <a:t>Discriminant</a:t>
            </a:r>
            <a:r>
              <a:rPr lang="zh-CN" altLang="en-US" dirty="0" smtClean="0"/>
              <a:t>对图空间降维，</a:t>
            </a:r>
            <a:endParaRPr lang="en-US" altLang="zh-CN" dirty="0" smtClean="0"/>
          </a:p>
          <a:p>
            <a:r>
              <a:rPr lang="zh-CN" altLang="en-US" dirty="0" smtClean="0"/>
              <a:t>再在特征空间上使用最近邻分类器判定图片的类别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341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PCA</a:t>
            </a:r>
            <a:r>
              <a:rPr lang="zh-CN" altLang="en-US" dirty="0" smtClean="0"/>
              <a:t>降维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𝑟𝑎𝑛𝑘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W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endParaRPr lang="en-US" altLang="zh-CN" dirty="0" smtClean="0">
                  <a:ea typeface="Cambria Math" panose="02040503050406030204" pitchFamily="18" charset="0"/>
                </a:endParaRPr>
              </a:p>
              <a:p>
                <a:r>
                  <a:rPr lang="zh-CN" altLang="en-US" dirty="0" smtClean="0"/>
                  <a:t>样本数据至少应先降到</a:t>
                </a:r>
                <a:r>
                  <a:rPr lang="en-US" altLang="zh-CN" dirty="0" smtClean="0"/>
                  <a:t>N-c</a:t>
                </a:r>
                <a:r>
                  <a:rPr lang="zh-CN" altLang="en-US" dirty="0" smtClean="0"/>
                  <a:t>维，才可能使得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W</m:t>
                        </m:r>
                      </m:sub>
                    </m:sSub>
                  </m:oMath>
                </a14:m>
                <a:r>
                  <a:rPr lang="zh-CN" altLang="en-US" dirty="0" smtClean="0"/>
                  <a:t>非奇异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使用</a:t>
                </a:r>
                <a:r>
                  <a:rPr lang="en-US" altLang="zh-CN" dirty="0" smtClean="0"/>
                  <a:t>PCA</a:t>
                </a:r>
                <a:r>
                  <a:rPr lang="zh-CN" altLang="en-US" dirty="0" smtClean="0"/>
                  <a:t>降到</a:t>
                </a:r>
                <a:r>
                  <a:rPr lang="en-US" altLang="zh-CN" dirty="0" smtClean="0"/>
                  <a:t>N-c</a:t>
                </a:r>
                <a:r>
                  <a:rPr lang="zh-CN" altLang="en-US" dirty="0" smtClean="0"/>
                  <a:t>维</a:t>
                </a:r>
                <a:endParaRPr lang="en-US" altLang="zh-CN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𝑝𝑐𝑎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  <m:nary>
                            <m:naryPr>
                              <m:chr m:val="∏"/>
                              <m:limLoc m:val="subSup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𝑖𝑎𝑔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</m:nary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   </m:t>
                          </m:r>
                        </m:e>
                      </m:func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𝑓𝑙𝑑</m:t>
                              </m:r>
                            </m:sub>
                          </m:s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∏"/>
                              <m:limLoc m:val="subSup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𝑖𝑎𝑔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W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𝑝𝑐𝑎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𝑝𝑐𝑎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∏"/>
                              <m:limLoc m:val="subSup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𝑖𝑎𝑔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W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𝑝𝑐𝑎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𝑝𝑐𝑎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opt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𝑓𝑙𝑑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𝑝𝑐𝑎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𝑝𝑐𝑎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𝑓𝑙𝑑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</m:t>
                          </m:r>
                        </m:e>
                        <m:sup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791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特征空间维度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𝑟𝑎𝑛𝑘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dirty="0"/>
                  <a:t> 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r>
                  <a:rPr lang="zh-CN" altLang="en-US" dirty="0" smtClean="0"/>
                  <a:t>特征空间维度</a:t>
                </a:r>
                <a:r>
                  <a:rPr lang="en-US" altLang="zh-CN" dirty="0" smtClean="0"/>
                  <a:t>m</a:t>
                </a:r>
                <a:r>
                  <a:rPr lang="zh-CN" altLang="en-US" dirty="0" smtClean="0"/>
                  <a:t>不能超过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</m:sub>
                    </m:sSub>
                  </m:oMath>
                </a14:m>
                <a:r>
                  <a:rPr lang="zh-CN" altLang="en-US" dirty="0" smtClean="0"/>
                  <a:t>非零特征值个数，也即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dirty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𝑟𝑎𝑛𝑘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W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𝑟𝑎𝑛𝑘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r>
                  <a:rPr lang="en-US" altLang="zh-CN" dirty="0" smtClean="0"/>
                  <a:t>Fisherfaces </a:t>
                </a:r>
                <a:r>
                  <a:rPr lang="zh-CN" altLang="en-US" dirty="0" smtClean="0"/>
                  <a:t>降维方法</a:t>
                </a:r>
                <a:endParaRPr lang="en-US" altLang="zh-CN" dirty="0" smtClean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zh-CN" altLang="en-US" dirty="0" smtClean="0"/>
                  <a:t>利用</a:t>
                </a:r>
                <a:r>
                  <a:rPr lang="en-US" altLang="zh-CN" dirty="0" smtClean="0"/>
                  <a:t>PCA</a:t>
                </a:r>
                <a:r>
                  <a:rPr lang="zh-CN" altLang="en-US" dirty="0" smtClean="0"/>
                  <a:t>将图空间降维到</a:t>
                </a:r>
                <a:r>
                  <a:rPr lang="en-US" altLang="zh-CN" dirty="0" smtClean="0"/>
                  <a:t>N-c</a:t>
                </a:r>
                <a:r>
                  <a:rPr lang="zh-CN" altLang="en-US" dirty="0" smtClean="0"/>
                  <a:t>维（若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W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仍</m:t>
                    </m:r>
                  </m:oMath>
                </a14:m>
                <a:r>
                  <a:rPr lang="zh-CN" altLang="en-US" dirty="0" smtClean="0"/>
                  <a:t>奇异，则降到更低维度）</a:t>
                </a:r>
                <a:endParaRPr lang="en-US" altLang="zh-CN" dirty="0" smtClean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zh-CN" altLang="en-US" dirty="0" smtClean="0"/>
                  <a:t>在</a:t>
                </a:r>
                <a:r>
                  <a:rPr lang="en-US" altLang="zh-CN" dirty="0" smtClean="0"/>
                  <a:t>PCA</a:t>
                </a:r>
                <a:r>
                  <a:rPr lang="zh-CN" altLang="en-US" dirty="0" smtClean="0"/>
                  <a:t>降维的子空间上，使用</a:t>
                </a:r>
                <a:r>
                  <a:rPr lang="en-US" altLang="zh-CN" dirty="0" smtClean="0"/>
                  <a:t>FLD</a:t>
                </a:r>
                <a:r>
                  <a:rPr lang="zh-CN" altLang="en-US" dirty="0" smtClean="0"/>
                  <a:t>将数据降到</a:t>
                </a:r>
                <a:r>
                  <a:rPr lang="en-US" altLang="zh-CN" dirty="0" smtClean="0"/>
                  <a:t>c-1</a:t>
                </a:r>
                <a:r>
                  <a:rPr lang="zh-CN" altLang="en-US" dirty="0" smtClean="0"/>
                  <a:t>（或者更低）维的特征空间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741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324" y="566511"/>
            <a:ext cx="5245506" cy="49307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PCA</a:t>
            </a:r>
            <a:r>
              <a:rPr lang="zh-CN" altLang="en-US" dirty="0" smtClean="0"/>
              <a:t>与</a:t>
            </a:r>
            <a:r>
              <a:rPr lang="en-US" altLang="zh-CN" dirty="0" smtClean="0"/>
              <a:t>FLD</a:t>
            </a:r>
            <a:r>
              <a:rPr lang="zh-CN" altLang="en-US" dirty="0" smtClean="0"/>
              <a:t>直观比较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920343" cy="435133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PCA</a:t>
            </a:r>
            <a:r>
              <a:rPr lang="zh-CN" altLang="en-US" dirty="0" smtClean="0"/>
              <a:t>是无监督的，只是最大化所有点之间的散度，同一类点之间的散度也可能很大，不利于分类。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FLD</a:t>
            </a:r>
            <a:r>
              <a:rPr lang="zh-CN" altLang="en-US" dirty="0" smtClean="0"/>
              <a:t>是有监督的，既考虑最大化类间散度，也考虑最小化类内散度，利于分类。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498772" y="5377565"/>
            <a:ext cx="52033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Peter N. Belhumeur, João P. Hespanha, David J. Kriegman: Eigenfaces vs. Fisherfaces: </a:t>
            </a:r>
            <a:br>
              <a:rPr lang="en-US" altLang="zh-CN" dirty="0"/>
            </a:br>
            <a:r>
              <a:rPr lang="en-US" altLang="zh-CN" dirty="0"/>
              <a:t>Recognition Using Class Specific Linear Projection. IEEE Trans. Pattern Anal. Mach. </a:t>
            </a:r>
            <a:br>
              <a:rPr lang="en-US" altLang="zh-CN" dirty="0"/>
            </a:br>
            <a:r>
              <a:rPr lang="en-US" altLang="zh-CN" dirty="0"/>
              <a:t>Intell. 19(7): 711-720 (1997)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290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实验效果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4320209" cy="4351338"/>
              </a:xfrm>
            </p:spPr>
            <p:txBody>
              <a:bodyPr/>
              <a:lstStyle/>
              <a:p>
                <a:r>
                  <a:rPr lang="zh-CN" altLang="en-US" dirty="0" smtClean="0"/>
                  <a:t>为了解决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W</m:t>
                        </m:r>
                      </m:sub>
                    </m:sSub>
                  </m:oMath>
                </a14:m>
                <a:r>
                  <a:rPr lang="zh-CN" altLang="en-US" dirty="0" smtClean="0"/>
                  <a:t>非奇异的问题，先用</a:t>
                </a:r>
                <a:r>
                  <a:rPr lang="en-US" altLang="zh-CN" dirty="0" smtClean="0"/>
                  <a:t>PCA</a:t>
                </a:r>
                <a:r>
                  <a:rPr lang="zh-CN" altLang="en-US" dirty="0" smtClean="0"/>
                  <a:t>降维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设置不同的</a:t>
                </a:r>
                <a:r>
                  <a:rPr lang="en-US" altLang="zh-CN" dirty="0" smtClean="0"/>
                  <a:t>PCA</a:t>
                </a:r>
                <a:r>
                  <a:rPr lang="zh-CN" altLang="en-US" dirty="0" smtClean="0"/>
                  <a:t>降维维度，观察最优的</a:t>
                </a:r>
                <a:r>
                  <a:rPr lang="en-US" altLang="zh-CN" dirty="0" smtClean="0"/>
                  <a:t>PCA</a:t>
                </a:r>
                <a:r>
                  <a:rPr lang="zh-CN" altLang="en-US" dirty="0"/>
                  <a:t>降维</a:t>
                </a:r>
                <a:r>
                  <a:rPr lang="zh-CN" altLang="en-US" dirty="0" smtClean="0"/>
                  <a:t>维度</a:t>
                </a:r>
                <a:endParaRPr lang="en-US" altLang="zh-CN" dirty="0" smtClean="0"/>
              </a:p>
              <a:p>
                <a:r>
                  <a:rPr lang="en-US" altLang="zh-CN" dirty="0" smtClean="0"/>
                  <a:t>FLD</a:t>
                </a:r>
                <a:r>
                  <a:rPr lang="zh-CN" altLang="en-US" dirty="0" smtClean="0"/>
                  <a:t>在</a:t>
                </a:r>
                <a:r>
                  <a:rPr lang="en-US" altLang="zh-CN" dirty="0" smtClean="0"/>
                  <a:t>PCA</a:t>
                </a:r>
                <a:r>
                  <a:rPr lang="zh-CN" altLang="en-US" dirty="0" smtClean="0"/>
                  <a:t>降维基础上，统一降到</a:t>
                </a:r>
                <a:r>
                  <a:rPr lang="en-US" altLang="zh-CN" dirty="0" smtClean="0"/>
                  <a:t>14</a:t>
                </a:r>
                <a:r>
                  <a:rPr lang="zh-CN" altLang="en-US" dirty="0" smtClean="0"/>
                  <a:t>维（</a:t>
                </a:r>
                <a:r>
                  <a:rPr lang="en-US" altLang="zh-CN" dirty="0" smtClean="0"/>
                  <a:t>c-1</a:t>
                </a:r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数据集：</a:t>
                </a:r>
                <a:r>
                  <a:rPr lang="en-US" altLang="zh-CN" dirty="0" smtClean="0"/>
                  <a:t>Yale database</a:t>
                </a:r>
              </a:p>
              <a:p>
                <a:r>
                  <a:rPr lang="zh-CN" altLang="en-US" dirty="0"/>
                  <a:t>使用留一法进行验证</a:t>
                </a:r>
                <a:endParaRPr lang="en-US" altLang="zh-CN" dirty="0"/>
              </a:p>
              <a:p>
                <a:r>
                  <a:rPr lang="zh-CN" altLang="en-US" dirty="0"/>
                  <a:t>衡量标准：准确率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4320209" cy="4351338"/>
              </a:xfrm>
              <a:blipFill>
                <a:blip r:embed="rId3"/>
                <a:stretch>
                  <a:fillRect l="-2398" t="-2381" r="-97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6166884" y="5411972"/>
            <a:ext cx="5103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60</a:t>
            </a:r>
            <a:r>
              <a:rPr lang="zh-CN" altLang="en-US" dirty="0" smtClean="0"/>
              <a:t>维效果最好：</a:t>
            </a:r>
            <a:r>
              <a:rPr lang="en-US" altLang="zh-CN" dirty="0" smtClean="0"/>
              <a:t>0.9818181818181818</a:t>
            </a:r>
          </a:p>
          <a:p>
            <a:r>
              <a:rPr lang="en-US" altLang="zh-CN" dirty="0" smtClean="0"/>
              <a:t> N-c</a:t>
            </a:r>
            <a:r>
              <a:rPr lang="zh-CN" altLang="en-US" dirty="0" smtClean="0"/>
              <a:t>：</a:t>
            </a:r>
            <a:r>
              <a:rPr lang="en-US" altLang="zh-CN" dirty="0" smtClean="0"/>
              <a:t>UserWarning</a:t>
            </a:r>
            <a:r>
              <a:rPr lang="en-US" altLang="zh-CN" dirty="0"/>
              <a:t>: Variables are collinear.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840" y="1197253"/>
            <a:ext cx="5792082" cy="399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34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在同</a:t>
            </a:r>
            <a:r>
              <a:rPr lang="zh-CN" altLang="en-US" dirty="0" smtClean="0"/>
              <a:t>一数据集</a:t>
            </a:r>
            <a:r>
              <a:rPr lang="en-US" altLang="zh-CN" dirty="0" smtClean="0"/>
              <a:t>Yale database </a:t>
            </a:r>
            <a:r>
              <a:rPr lang="zh-CN" altLang="en-US" dirty="0" smtClean="0"/>
              <a:t>上，</a:t>
            </a:r>
            <a:r>
              <a:rPr lang="en-US" altLang="zh-CN" dirty="0" smtClean="0"/>
              <a:t>fisherfaces</a:t>
            </a:r>
            <a:r>
              <a:rPr lang="zh-CN" altLang="en-US" dirty="0" smtClean="0"/>
              <a:t>的总体准确率在</a:t>
            </a:r>
            <a:r>
              <a:rPr lang="en-US" altLang="zh-CN" dirty="0" smtClean="0"/>
              <a:t>0.85</a:t>
            </a:r>
            <a:r>
              <a:rPr lang="zh-CN" altLang="en-US" dirty="0" smtClean="0"/>
              <a:t>以上，最高可达</a:t>
            </a:r>
            <a:r>
              <a:rPr lang="en-US" altLang="zh-CN" dirty="0" smtClean="0"/>
              <a:t>0.98</a:t>
            </a:r>
          </a:p>
          <a:p>
            <a:r>
              <a:rPr lang="zh-CN" altLang="en-US" dirty="0" smtClean="0"/>
              <a:t>而</a:t>
            </a:r>
            <a:r>
              <a:rPr lang="en-US" altLang="zh-CN" dirty="0" smtClean="0"/>
              <a:t>eigenfaces</a:t>
            </a:r>
            <a:r>
              <a:rPr lang="zh-CN" altLang="en-US" dirty="0" smtClean="0"/>
              <a:t>最高只有</a:t>
            </a:r>
            <a:r>
              <a:rPr lang="en-US" altLang="zh-CN" dirty="0" smtClean="0"/>
              <a:t>0.8</a:t>
            </a:r>
            <a:r>
              <a:rPr lang="zh-CN" altLang="en-US" dirty="0" smtClean="0"/>
              <a:t>左右</a:t>
            </a:r>
            <a:endParaRPr lang="en-US" altLang="zh-CN" dirty="0" smtClean="0"/>
          </a:p>
          <a:p>
            <a:r>
              <a:rPr lang="zh-CN" altLang="en-US" dirty="0" smtClean="0"/>
              <a:t>我们可以认为</a:t>
            </a:r>
            <a:r>
              <a:rPr lang="en-US" altLang="zh-CN" dirty="0" smtClean="0"/>
              <a:t>fisherfaces</a:t>
            </a:r>
            <a:r>
              <a:rPr lang="zh-CN" altLang="en-US" dirty="0" smtClean="0"/>
              <a:t>方法更优，原因就在于它对光照以及表情变化不敏感。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0233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机器学习降维之线性判别模型LDA图片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059" y="3508537"/>
            <a:ext cx="7869345" cy="3039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FLD</a:t>
            </a:r>
            <a:r>
              <a:rPr lang="zh-CN" altLang="en-US" dirty="0" smtClean="0"/>
              <a:t>降维方法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线性判别分类，</a:t>
            </a:r>
            <a:r>
              <a:rPr lang="zh-CN" altLang="en-US" dirty="0"/>
              <a:t>一种监督学习的降维</a:t>
            </a:r>
            <a:r>
              <a:rPr lang="zh-CN" altLang="en-US" dirty="0" smtClean="0"/>
              <a:t>方法。</a:t>
            </a:r>
            <a:endParaRPr lang="en-US" altLang="zh-CN" dirty="0" smtClean="0"/>
          </a:p>
          <a:p>
            <a:r>
              <a:rPr lang="zh-CN" altLang="en-US" dirty="0" smtClean="0"/>
              <a:t>将带标签的数据投影到更低维的空间上。</a:t>
            </a:r>
            <a:endParaRPr lang="en-US" altLang="zh-CN" dirty="0" smtClean="0"/>
          </a:p>
          <a:p>
            <a:r>
              <a:rPr lang="zh-CN" altLang="en-US" dirty="0" smtClean="0"/>
              <a:t>投影目标：</a:t>
            </a:r>
            <a:r>
              <a:rPr lang="zh-CN" altLang="en-US" b="1" dirty="0"/>
              <a:t>类间方差最大，类内方差最小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31888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散度矩阵（图空间）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类内散度矩阵（同类数据分散程度）</a:t>
                </a:r>
                <a:endParaRPr lang="en-US" altLang="zh-CN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W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c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c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k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类间散度矩阵（不同类数据分散程度）</a:t>
                </a:r>
                <a:endParaRPr lang="en-US" altLang="zh-CN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c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r>
                  <a:rPr lang="en-US" altLang="zh-CN" dirty="0" smtClean="0"/>
                  <a:t>c</a:t>
                </a:r>
                <a:r>
                  <a:rPr lang="zh-CN" altLang="en-US" dirty="0" smtClean="0"/>
                  <a:t>是样本类别数，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是样本容量</a:t>
                </a:r>
                <a:endParaRPr lang="en-US" altLang="zh-CN" dirty="0" smtClean="0"/>
              </a:p>
              <a:p>
                <a:pPr marL="457200" lvl="1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239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散度矩阵（特征空间）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 smtClean="0"/>
                  <a:t>投影</a:t>
                </a:r>
                <a:endParaRPr lang="en-US" altLang="zh-CN" dirty="0" smtClean="0"/>
              </a:p>
              <a:p>
                <a:pPr marL="1828800" lvl="4" indent="0">
                  <a:buNone/>
                </a:pP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m:rPr>
                        <m:sty m:val="p"/>
                      </m:rPr>
                      <a:rPr lang="en-US" altLang="zh-CN" sz="2200" i="1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altLang="zh-CN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200" dirty="0" smtClean="0"/>
                  <a:t>n</a:t>
                </a:r>
                <a:r>
                  <a:rPr lang="zh-CN" altLang="en-US" sz="2200" dirty="0" smtClean="0"/>
                  <a:t>是图空间维度，</a:t>
                </a:r>
                <a:r>
                  <a:rPr lang="en-US" altLang="zh-CN" sz="2200" dirty="0" smtClean="0"/>
                  <a:t> m</a:t>
                </a:r>
                <a:r>
                  <a:rPr lang="zh-CN" altLang="en-US" sz="2200" dirty="0" smtClean="0"/>
                  <a:t>是投影后特征空间维度</a:t>
                </a:r>
                <a:endParaRPr lang="en-US" altLang="zh-CN" sz="2200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zh-CN" altLang="en-US" dirty="0" smtClean="0"/>
                  <a:t>类内散度矩阵（最小化）</a:t>
                </a:r>
                <a:endParaRPr lang="en-US" altLang="zh-CN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sub>
                          </m:sSub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c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  <m:t>y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k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</a:rPr>
                                            <m:t>y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k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̃"/>
                                          <m:ctrlP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类间散度矩阵（最大化）</a:t>
                </a:r>
                <a:endParaRPr lang="en-US" altLang="zh-CN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sub>
                          </m:sSub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c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̃"/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acc>
                            </m:e>
                          </m:d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pPr marL="457200" lvl="1" indent="0">
                  <a:buNone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175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最优化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30897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优化目标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zh-CN" sz="2200" i="1">
                              <a:latin typeface="Cambria Math" panose="02040503050406030204" pitchFamily="18" charset="0"/>
                            </a:rPr>
                            <m:t>W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zh-CN" sz="2200" i="1">
                              <a:latin typeface="Cambria Math" panose="02040503050406030204" pitchFamily="18" charset="0"/>
                            </a:rPr>
                            <m:t>W</m:t>
                          </m:r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sz="2200" dirty="0" smtClean="0"/>
              </a:p>
              <a:p>
                <a:r>
                  <a:rPr lang="zh-CN" altLang="en-US" dirty="0" smtClean="0"/>
                  <a:t>分子分母都是矩阵，无法进行标量优化，变换形式：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200" i="1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200" i="1">
                              <a:latin typeface="Cambria Math" panose="02040503050406030204" pitchFamily="18" charset="0"/>
                            </a:rPr>
                            <m:t>opt</m:t>
                          </m:r>
                        </m:sub>
                      </m:sSub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2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2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f>
                        <m:f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∏"/>
                              <m:limLoc m:val="subSup"/>
                              <m:supHide m:val="on"/>
                              <m:ctrlPr>
                                <a:rPr lang="en-US" altLang="zh-CN" sz="22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𝑖𝑎𝑔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CN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∏"/>
                              <m:limLoc m:val="subSup"/>
                              <m:supHide m:val="on"/>
                              <m:ctrlPr>
                                <a:rPr lang="en-US" altLang="zh-CN" sz="22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𝑖𝑎𝑔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CN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b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sz="2200" dirty="0" smtClean="0"/>
              </a:p>
              <a:p>
                <a:pPr marL="0" indent="0">
                  <a:buNone/>
                </a:pPr>
                <a:endParaRPr lang="en-US" altLang="zh-CN" sz="22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∏"/>
                              <m:limLoc m:val="subSup"/>
                              <m:supHide m:val="on"/>
                              <m:ctrlPr>
                                <a:rPr lang="en-US" altLang="zh-CN" sz="22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𝑖𝑎𝑔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CN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∏"/>
                              <m:limLoc m:val="subSup"/>
                              <m:supHide m:val="on"/>
                              <m:ctrlPr>
                                <a:rPr lang="en-US" altLang="zh-CN" sz="22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𝑖𝑎𝑔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CN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b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</m:nary>
                        </m:den>
                      </m:f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altLang="zh-CN" sz="2200" i="1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sz="2200" i="1">
                              <a:latin typeface="Cambria Math" panose="02040503050406030204" pitchFamily="18" charset="0"/>
                            </a:rPr>
                            <m:t>m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  <m:sup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  <m:sup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altLang="zh-CN" sz="2200" dirty="0" smtClean="0"/>
              </a:p>
              <a:p>
                <a:pPr marL="0" indent="0">
                  <a:buNone/>
                </a:pPr>
                <a:r>
                  <a:rPr lang="zh-CN" altLang="en-US" sz="2200" dirty="0" smtClean="0"/>
                  <a:t>只要让每一项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  <m:sup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  <m:sup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200" dirty="0" smtClean="0"/>
                  <a:t> </a:t>
                </a:r>
                <a:r>
                  <a:rPr lang="zh-CN" altLang="en-US" sz="2200" dirty="0" smtClean="0"/>
                  <a:t>最大化即可，且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US" altLang="zh-CN" sz="2200" dirty="0" smtClean="0"/>
                  <a:t> </a:t>
                </a:r>
                <a:r>
                  <a:rPr lang="zh-CN" altLang="en-US" sz="2200" dirty="0" smtClean="0"/>
                  <a:t>线性无关（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altLang="zh-CN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m:rPr>
                        <m:sty m:val="p"/>
                      </m:rP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j</m:t>
                    </m:r>
                  </m:oMath>
                </a14:m>
                <a:r>
                  <a:rPr lang="zh-CN" altLang="en-US" sz="2200" dirty="0" smtClean="0"/>
                  <a:t>）</a:t>
                </a:r>
                <a:endParaRPr lang="en-US" altLang="zh-CN" sz="220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30897"/>
              </a:xfrm>
              <a:blipFill>
                <a:blip r:embed="rId3"/>
                <a:stretch>
                  <a:fillRect l="-1043" t="-22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487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广义瑞利商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91672"/>
                <a:ext cx="10515600" cy="511761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CN" dirty="0" smtClean="0"/>
                  <a:t> </a:t>
                </a:r>
                <a:r>
                  <a:rPr lang="zh-CN" altLang="en-US" dirty="0"/>
                  <a:t>形式</a:t>
                </a:r>
                <a:endParaRPr lang="zh-CN" altLang="en-US" dirty="0" smtClean="0"/>
              </a:p>
              <a:p>
                <a:pPr marL="0" indent="0">
                  <a:buNone/>
                </a:pPr>
                <a:r>
                  <a:rPr lang="en-US" altLang="zh-CN" sz="2200" dirty="0" smtClean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R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𝑀𝑥</m:t>
                        </m:r>
                      </m:num>
                      <m:den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𝑄𝑥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𝑐𝑥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cx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𝑐𝑥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</a:rPr>
                      <m:t>R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</m:oMath>
                </a14:m>
                <a:r>
                  <a:rPr lang="en-US" altLang="zh-CN" dirty="0" smtClean="0"/>
                  <a:t>        c</a:t>
                </a:r>
                <a:r>
                  <a:rPr lang="zh-CN" altLang="en-US" dirty="0" smtClean="0"/>
                  <a:t>是常数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因此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扩大任意</a:t>
                </a:r>
                <a:r>
                  <a:rPr lang="en-US" altLang="zh-CN" dirty="0" smtClean="0"/>
                  <a:t>c</a:t>
                </a:r>
                <a:r>
                  <a:rPr lang="zh-CN" altLang="en-US" dirty="0" smtClean="0"/>
                  <a:t>倍不影响广义瑞利商值，不妨设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2400" i="1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sz="22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CN" sz="2200" dirty="0" smtClean="0"/>
              </a:p>
              <a:p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构造拉格朗日函数求极值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b="0" i="1" dirty="0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令梯度为</a:t>
                </a:r>
                <a:r>
                  <a:rPr lang="en-US" altLang="zh-CN" dirty="0" smtClean="0"/>
                  <a:t>0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𝑄𝑥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𝑄𝑥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/>
                  <a:t>可得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最大的特征向量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91672"/>
                <a:ext cx="10515600" cy="5117615"/>
              </a:xfrm>
              <a:blipFill>
                <a:blip r:embed="rId3"/>
                <a:stretch>
                  <a:fillRect l="-1217" t="-2738" b="-1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939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最优化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opt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  <m:nary>
                      <m:naryPr>
                        <m:chr m:val="∏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m</m:t>
                        </m:r>
                      </m:sup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所以，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opt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zh-CN" altLang="en-US" dirty="0"/>
                  <a:t>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的前</a:t>
                </a:r>
                <a:r>
                  <a:rPr lang="en-US" altLang="zh-CN" dirty="0" smtClean="0"/>
                  <a:t>m</a:t>
                </a:r>
                <a:r>
                  <a:rPr lang="zh-CN" altLang="en-US" dirty="0" smtClean="0"/>
                  <a:t>个最大特征向量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zh-CN" altLang="en-US" dirty="0" smtClean="0"/>
                  <a:t>但是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sup>
                    </m:sSup>
                    <m:r>
                      <a:rPr lang="en-US" altLang="zh-CN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一般是奇异的，不可逆。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</a:t>
                </a:r>
              </a:p>
              <a:p>
                <a:r>
                  <a:rPr lang="zh-CN" altLang="en-US" dirty="0" smtClean="0"/>
                  <a:t>需要先采用</a:t>
                </a:r>
                <a:r>
                  <a:rPr lang="en-US" altLang="zh-CN" dirty="0" smtClean="0"/>
                  <a:t>PCA</a:t>
                </a:r>
                <a:r>
                  <a:rPr lang="zh-CN" altLang="en-US" dirty="0" smtClean="0"/>
                  <a:t>方法将原始数据降到一定维度后，再使用</a:t>
                </a:r>
                <a:r>
                  <a:rPr lang="en-US" altLang="zh-CN" dirty="0" smtClean="0"/>
                  <a:t>FLD</a:t>
                </a:r>
                <a:r>
                  <a:rPr lang="zh-CN" altLang="en-US" dirty="0" smtClean="0"/>
                  <a:t>方法。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214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r>
                  <a:rPr lang="zh-CN" altLang="en-US" dirty="0" smtClean="0"/>
                  <a:t>的秩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W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c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k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x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k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共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个求和项</a:t>
                </a:r>
                <a:r>
                  <a:rPr lang="zh-CN" altLang="en-US" dirty="0" smtClean="0"/>
                  <a:t>，每个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求和项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形如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k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设这些求和项依次是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 即</a:t>
                </a:r>
                <a:endParaRPr lang="en-US" altLang="zh-CN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W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mr>
                      </m:m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num>
                            <m:den>
                              <m:eqArr>
                                <m:eqArr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</m:e>
                              </m:eqArr>
                            </m:den>
                          </m:f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A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𝑟𝑎𝑛𝑘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W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rank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A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𝑟𝑎𝑛𝑘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075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r>
                  <a:rPr lang="zh-CN" altLang="en-US" dirty="0" smtClean="0"/>
                  <a:t>的秩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120120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  由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形如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k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/>
                  <a:t>c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个类的样本</m:t>
                    </m:r>
                  </m:oMath>
                </a14:m>
                <a:r>
                  <a:rPr lang="zh-CN" altLang="en-US" dirty="0" smtClean="0"/>
                  <a:t>构成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对于第</a:t>
                </a:r>
                <a:r>
                  <a:rPr lang="en-US" altLang="zh-CN" dirty="0" err="1"/>
                  <a:t>i</a:t>
                </a:r>
                <a:r>
                  <a:rPr lang="zh-CN" altLang="en-US" dirty="0" smtClean="0"/>
                  <a:t>类，有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zh-CN" altLang="en-US" dirty="0" smtClean="0"/>
                  <a:t>个样本</a:t>
                </a:r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1 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…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Ni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zh-CN" altLang="en-US" dirty="0" smtClean="0"/>
                  <a:t>是该类的，则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1 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…+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Ni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+…+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                     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𝑁𝑖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/>
                  <a:t>即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1 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…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Ni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zh-CN" altLang="en-US" dirty="0" smtClean="0"/>
                  <a:t>线性相关。同理每一类的若干个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k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都线性相关。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从每一类的子矩阵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1 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…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Ni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zh-CN" altLang="en-US" dirty="0" smtClean="0"/>
                  <a:t>中剔除一列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剔除后为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 smtClean="0"/>
                  <a:t>则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𝑟𝑎𝑛𝑘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W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𝑟𝑎𝑛𝑘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𝑟𝑎𝑛𝑘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120120" cy="4351338"/>
              </a:xfrm>
              <a:blipFill>
                <a:blip r:embed="rId6"/>
                <a:stretch>
                  <a:fillRect l="-1151" t="-2381" r="-43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723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4446</TotalTime>
  <Words>2431</Words>
  <Application>Microsoft Office PowerPoint</Application>
  <PresentationFormat>宽屏</PresentationFormat>
  <Paragraphs>141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等线</vt:lpstr>
      <vt:lpstr>等线 Light</vt:lpstr>
      <vt:lpstr>Arial</vt:lpstr>
      <vt:lpstr>Cambria Math</vt:lpstr>
      <vt:lpstr>Wingdings</vt:lpstr>
      <vt:lpstr>Office 主题​​</vt:lpstr>
      <vt:lpstr>Fisherfaces</vt:lpstr>
      <vt:lpstr>FLD降维方法</vt:lpstr>
      <vt:lpstr>散度矩阵（图空间）</vt:lpstr>
      <vt:lpstr>散度矩阵（特征空间）</vt:lpstr>
      <vt:lpstr>最优化</vt:lpstr>
      <vt:lpstr>广义瑞利商</vt:lpstr>
      <vt:lpstr>最优化</vt:lpstr>
      <vt:lpstr>S_W的秩</vt:lpstr>
      <vt:lpstr>S_W的秩</vt:lpstr>
      <vt:lpstr>PCA降维</vt:lpstr>
      <vt:lpstr>特征空间维度</vt:lpstr>
      <vt:lpstr>PCA与FLD直观比较</vt:lpstr>
      <vt:lpstr>实验效果</vt:lpstr>
      <vt:lpstr>总结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Fisheraces</dc:title>
  <dc:creator>Zhou Ens</dc:creator>
  <cp:lastModifiedBy>Zhou Ens</cp:lastModifiedBy>
  <cp:revision>69</cp:revision>
  <dcterms:created xsi:type="dcterms:W3CDTF">2020-05-12T09:11:22Z</dcterms:created>
  <dcterms:modified xsi:type="dcterms:W3CDTF">2020-06-04T02:44:26Z</dcterms:modified>
</cp:coreProperties>
</file>