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6" autoAdjust="0"/>
  </p:normalViewPr>
  <p:slideViewPr>
    <p:cSldViewPr snapToGrid="0">
      <p:cViewPr varScale="1">
        <p:scale>
          <a:sx n="85" d="100"/>
          <a:sy n="85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C5C02-0862-4EB9-9526-A21290001C36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BBC8-2202-49F9-B6E0-2C92B356B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8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大的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特征值对应的特征向量即为所求，为什么？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C</a:t>
                </a:r>
                <a:r>
                  <a:rPr lang="zh-CN" altLang="en-US" dirty="0"/>
                  <a:t>是实对称矩阵，有很好的性质，实对称矩阵的特征向量正交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设特征值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重数为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，则必然存在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个线性无关的特征向量对应于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，因此可以将这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个特征向量单位正交化。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矩阵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𝐶</a:t>
                </a:r>
                <a:r>
                  <a:rPr lang="zh-CN" altLang="en-US" i="0">
                    <a:latin typeface="Cambria Math" panose="02040503050406030204" pitchFamily="18" charset="0"/>
                  </a:rPr>
                  <a:t>的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大的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特征值对应的特征向量即为所求，为什么？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C</a:t>
                </a:r>
                <a:r>
                  <a:rPr lang="zh-CN" altLang="en-US" dirty="0"/>
                  <a:t>是实对称矩阵，有很好的性质，实对称矩阵的特征向量正交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设特征值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重数为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，则必然存在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个线性无关的特征向量对应于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，因此可以将这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个特征向量单位正交化。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BBC8-2202-49F9-B6E0-2C92B356B3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1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D37CD-1623-4A23-A87D-78C7277A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5ABE3-33EC-40F8-921D-EBAEBC84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5E271-2D43-47AE-88ED-32E660F0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B8124-5C3E-4F88-8A65-61286280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A67D6-E649-4830-AD42-F7A4684F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9DCA6-FB95-4F1C-9CB2-D4CE3AFF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974E7-8A82-4466-8C9A-2F7DDC588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5A7C7-769C-4C0D-BDD8-F99FB48F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011FE-379D-46E8-BEB6-736F7D55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05694-DB18-4105-A46F-6FA2CA0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0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F3C3C4-4BEA-444D-89BE-395F84AD7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ACB1D-1777-4B52-B674-074A0789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23C59-EEFF-444B-8232-1439B22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221D7-2836-45B8-AA7E-733AF3C4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01631-EEDA-4037-86EE-7984A623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6C11C-5971-4777-9EAC-706D0E6B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E4988-0245-41C4-AECF-469776B6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81D88-C7CB-46F3-BDFD-B5A43E7D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2D7E4-C837-4C48-9883-04634063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DBD99-33E3-4632-A1F4-EFC7CD1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4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40F5-9C39-48C4-8894-A5678005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A12BB-F362-40BB-BC1E-0C25DE13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EF61-5CE1-4EDF-AAC6-11C9E8E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C4B94-B252-4809-9481-60A3ADA7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19AE6-C70F-425C-98E5-31D8ECFF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E9D24-4C01-46C7-B8C9-82A1A0C4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7D71-8E43-4D82-ACA0-7E8A5FD1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E89C-58B3-4A3A-A4FD-B3A6E514E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013A9-4BAA-4DBB-8A3A-3AF65AE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FA328-5AED-4462-B484-B7358816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04D21-2836-4BFC-9F8C-43B975A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1E29D-0636-4069-AA2C-6D368E7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6A32D-A8F3-499F-8FBB-E0B4EFE1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58B78-18DD-4407-8A8E-C403643F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187946-D588-4C11-8FA7-B58E966B6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24F46-D8F6-40F6-9933-D453F5488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E6DB0-B47E-47B6-9A4E-CAB003B1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2F27C0-DA76-4942-92BF-E6E90161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445E3B-8FE5-4AFF-986B-52A07D0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5DA3-EEB1-40FA-83B2-6D5CA0A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2CBEE-56A5-4B87-A7F6-7D99C464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993A2-ED36-49A3-A813-7C55DB3F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09F933-266A-4FC6-B170-E4D4064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542EB-B07B-40B8-BDDD-9E344EDA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DA8113-F4D4-4150-A0C3-CF7D4B69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51A30-2395-42D9-8F8A-A91E7412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59AF4-FF77-4CE0-9FD1-D1E0C96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81826-169D-40B8-9702-37AE34A4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456C8-1255-426B-A3CC-09FD77FF2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5944-39A9-44DC-9095-85231B49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EBC8B-3D1F-44D6-9839-1D3097D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448E9-0C7A-4118-866C-DFFF92BB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CB0BD-8998-41C5-AF35-EEF4A3A2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77587-6DF3-412F-BF31-99B41634D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526A5-8E03-4DB1-81BB-6E05C926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17B43-8984-402C-AAB7-EFAC7F8F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6C33D-9FBD-412C-A18A-A6BCFB5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100EC-C1DB-44AC-90B7-251C1F16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4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F34EDC-01E8-4D7D-8C9F-2B8BF2A1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8B7782-C485-4650-87E4-790D0627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0A147-BB5D-4922-AD50-5C754FBB7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82D2-5819-4EB2-B10C-92215AE1938B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C33BC-DCAA-4052-9147-45B076DE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432D7-0D1E-414F-9871-A501BB2F3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8F7F-D720-482A-86C3-111D52108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8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0012-B50E-4CA5-B167-10A1F484C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大数据算法报告</a:t>
            </a:r>
            <a:r>
              <a:rPr lang="en-US" altLang="zh-CN" dirty="0"/>
              <a:t>-</a:t>
            </a:r>
            <a:r>
              <a:rPr lang="zh-CN" altLang="en-US" dirty="0"/>
              <a:t>主题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F02E3-297A-4F48-8D87-AB096677D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PB17111561 </a:t>
            </a:r>
            <a:r>
              <a:rPr lang="zh-CN" altLang="en-US" dirty="0"/>
              <a:t>周恩帅</a:t>
            </a:r>
            <a:endParaRPr lang="en-US" altLang="zh-CN" dirty="0"/>
          </a:p>
          <a:p>
            <a:r>
              <a:rPr lang="en-US" altLang="zh-CN" dirty="0"/>
              <a:t>PB17111568 </a:t>
            </a:r>
            <a:r>
              <a:rPr lang="zh-CN" altLang="en-US" dirty="0"/>
              <a:t>郭雨轩</a:t>
            </a:r>
          </a:p>
        </p:txBody>
      </p:sp>
    </p:spTree>
    <p:extLst>
      <p:ext uri="{BB962C8B-B14F-4D97-AF65-F5344CB8AC3E}">
        <p14:creationId xmlns:p14="http://schemas.microsoft.com/office/powerpoint/2010/main" val="22861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E63F0-BE4E-4B3B-A6F3-0D8477D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77327-CDD8-404A-A890-9DB1FF6B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数据集信息</a:t>
            </a:r>
            <a:endParaRPr lang="en-US" altLang="zh-CN" dirty="0"/>
          </a:p>
          <a:p>
            <a:pPr lvl="1"/>
            <a:r>
              <a:rPr lang="en-US" altLang="zh-CN" dirty="0"/>
              <a:t>Yale faces B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类别，每类</a:t>
            </a:r>
            <a:r>
              <a:rPr lang="en-US" altLang="zh-CN" dirty="0"/>
              <a:t>11</a:t>
            </a:r>
            <a:r>
              <a:rPr lang="zh-CN" altLang="en-US" dirty="0"/>
              <a:t>张图，共计</a:t>
            </a:r>
            <a:r>
              <a:rPr lang="en-US" altLang="zh-CN" dirty="0"/>
              <a:t>165</a:t>
            </a:r>
            <a:r>
              <a:rPr lang="zh-CN" altLang="en-US" dirty="0"/>
              <a:t>张图</a:t>
            </a:r>
            <a:endParaRPr lang="en-US" altLang="zh-CN" dirty="0"/>
          </a:p>
          <a:p>
            <a:pPr lvl="1"/>
            <a:r>
              <a:rPr lang="zh-CN" altLang="en-US" dirty="0"/>
              <a:t>每类别包含不同光照条件下和不同表情的人脸，分辨率</a:t>
            </a:r>
            <a:r>
              <a:rPr lang="en-US" altLang="zh-CN" dirty="0"/>
              <a:t>243 x 320</a:t>
            </a:r>
            <a:r>
              <a:rPr lang="zh-CN" altLang="en-US" dirty="0"/>
              <a:t>，黑白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的矩阵运算库</a:t>
            </a:r>
            <a:r>
              <a:rPr lang="en-US" altLang="zh-CN" dirty="0" err="1"/>
              <a:t>Numpy</a:t>
            </a:r>
            <a:r>
              <a:rPr lang="zh-CN" altLang="en-US" dirty="0"/>
              <a:t>完整了</a:t>
            </a:r>
            <a:r>
              <a:rPr lang="en-US" altLang="zh-CN" dirty="0"/>
              <a:t>Eigenface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3C55C4-9712-4E1A-BE13-B1CD67256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" y="1"/>
            <a:ext cx="4761129" cy="3429000"/>
          </a:xfrm>
        </p:spPr>
      </p:pic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5F12780B-1AAC-4CF9-9705-0556765E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75" y="1"/>
            <a:ext cx="4761129" cy="3376516"/>
          </a:xfrm>
          <a:prstGeom prst="rect">
            <a:avLst/>
          </a:prstGeom>
        </p:spPr>
      </p:pic>
      <p:pic>
        <p:nvPicPr>
          <p:cNvPr id="15" name="图片 14" descr="地图的截图&#10;&#10;描述已自动生成">
            <a:extLst>
              <a:ext uri="{FF2B5EF4-FFF2-40B4-BE49-F238E27FC236}">
                <a16:creationId xmlns:a16="http://schemas.microsoft.com/office/drawing/2014/main" id="{3C586ACE-B163-42DD-AF36-E61F87600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0" y="3376517"/>
            <a:ext cx="4761129" cy="3376516"/>
          </a:xfrm>
          <a:prstGeom prst="rect">
            <a:avLst/>
          </a:prstGeom>
        </p:spPr>
      </p:pic>
      <p:pic>
        <p:nvPicPr>
          <p:cNvPr id="17" name="图片 16" descr="地图的截图&#10;&#10;描述已自动生成">
            <a:extLst>
              <a:ext uri="{FF2B5EF4-FFF2-40B4-BE49-F238E27FC236}">
                <a16:creationId xmlns:a16="http://schemas.microsoft.com/office/drawing/2014/main" id="{2F2BFA02-A6DC-49CB-86F0-A8AF26584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75" y="3376517"/>
            <a:ext cx="4761129" cy="337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地图上有字&#10;&#10;描述已自动生成">
            <a:extLst>
              <a:ext uri="{FF2B5EF4-FFF2-40B4-BE49-F238E27FC236}">
                <a16:creationId xmlns:a16="http://schemas.microsoft.com/office/drawing/2014/main" id="{CD31ED65-5D9E-43BE-8BB0-11882B06B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50" y="2534"/>
            <a:ext cx="6899550" cy="3426466"/>
          </a:xfrm>
        </p:spPr>
      </p:pic>
      <p:pic>
        <p:nvPicPr>
          <p:cNvPr id="7" name="图片 6" descr="地图上有字&#10;&#10;描述已自动生成">
            <a:extLst>
              <a:ext uri="{FF2B5EF4-FFF2-40B4-BE49-F238E27FC236}">
                <a16:creationId xmlns:a16="http://schemas.microsoft.com/office/drawing/2014/main" id="{C093AF0B-739D-455D-BE6D-A69079A95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450" y="3429000"/>
            <a:ext cx="6899550" cy="342646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CE136BB-0D87-4B38-BC36-B644EE45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实验和改进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B8A167-D552-4B70-A047-A540B8E931D1}"/>
              </a:ext>
            </a:extLst>
          </p:cNvPr>
          <p:cNvSpPr txBox="1"/>
          <p:nvPr/>
        </p:nvSpPr>
        <p:spPr>
          <a:xfrm>
            <a:off x="413505" y="2205901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上图为选取第</a:t>
            </a:r>
            <a:r>
              <a:rPr lang="en-US" altLang="zh-CN" sz="2000" dirty="0"/>
              <a:t>2</a:t>
            </a:r>
            <a:r>
              <a:rPr lang="zh-CN" altLang="en-US" sz="2000" dirty="0"/>
              <a:t>到第</a:t>
            </a:r>
            <a:r>
              <a:rPr lang="en-US" altLang="zh-CN" sz="2000" dirty="0"/>
              <a:t>10</a:t>
            </a:r>
            <a:r>
              <a:rPr lang="zh-CN" altLang="en-US" sz="2000" dirty="0"/>
              <a:t>大的特征向量</a:t>
            </a:r>
            <a:endParaRPr lang="en-US" altLang="zh-CN" sz="2000" dirty="0"/>
          </a:p>
          <a:p>
            <a:r>
              <a:rPr lang="zh-CN" altLang="en-US" sz="2000" dirty="0"/>
              <a:t>下图为选取第</a:t>
            </a:r>
            <a:r>
              <a:rPr lang="en-US" altLang="zh-CN" sz="2000" dirty="0"/>
              <a:t>5</a:t>
            </a:r>
            <a:r>
              <a:rPr lang="zh-CN" altLang="en-US" sz="2000" dirty="0"/>
              <a:t>到倒数第</a:t>
            </a:r>
            <a:r>
              <a:rPr lang="en-US" altLang="zh-CN" sz="2000" dirty="0"/>
              <a:t>5</a:t>
            </a:r>
            <a:r>
              <a:rPr lang="zh-CN" altLang="en-US" sz="2000" dirty="0"/>
              <a:t>大的特征向量</a:t>
            </a:r>
          </a:p>
        </p:txBody>
      </p:sp>
    </p:spTree>
    <p:extLst>
      <p:ext uri="{BB962C8B-B14F-4D97-AF65-F5344CB8AC3E}">
        <p14:creationId xmlns:p14="http://schemas.microsoft.com/office/powerpoint/2010/main" val="1259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7A19D-AD72-4008-9FF7-9B5F16E9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86B0C-C572-40FA-96EB-7055B78C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  <a:endParaRPr lang="en-US" altLang="zh-CN" dirty="0"/>
          </a:p>
          <a:p>
            <a:r>
              <a:rPr lang="en-US" altLang="zh-CN" dirty="0"/>
              <a:t>Eigenface </a:t>
            </a:r>
            <a:r>
              <a:rPr lang="zh-CN" altLang="en-US" dirty="0"/>
              <a:t>实验与改进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4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84682-29AC-43B0-B195-B10899FB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CF1FC-CFDF-46D0-913E-048A2A5D9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训练集：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张黑白图片，图片宽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高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个类别数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个对应的标签，形状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每张人脸</a:t>
                </a:r>
                <a:r>
                  <a:rPr lang="en-US" altLang="zh-CN" dirty="0"/>
                  <a:t>reshape</a:t>
                </a:r>
                <a:r>
                  <a:rPr lang="zh-CN" altLang="en-US" dirty="0"/>
                  <a:t>为一个列向量</a:t>
                </a:r>
                <a:r>
                  <a:rPr lang="en-US" altLang="zh-CN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形状为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形状为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2CF1FC-CFDF-46D0-913E-048A2A5D9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4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F9B0-3662-46E8-979E-675488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平均脸：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每张脸相对于平均脸的差别，误差脸：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EE52C50-4B93-4ACF-82D1-408B94D8E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95" y="1464382"/>
            <a:ext cx="2632910" cy="19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F9B0-3662-46E8-979E-675488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618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对于人脸数据，我们希望找到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个单位正交基，用这组基的线性组合来表示每一张脸。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C</a:t>
                </a:r>
                <a:r>
                  <a:rPr lang="zh-CN" altLang="en-US" dirty="0"/>
                  <a:t>为协方差矩阵，形状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选取矩阵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个的特征值对应的特征向量（？）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不满秩（？）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直接求解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的特征值和特征向量计算量很大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zh-CN" altLang="en-US" dirty="0"/>
                  <a:t>的特征向量：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为减少计算量，先计算小矩阵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的特征向量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上式再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左乘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得到特征向量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6181"/>
              </a:xfrm>
              <a:blipFill>
                <a:blip r:embed="rId3"/>
                <a:stretch>
                  <a:fillRect l="-1043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294DF200-282C-4AAB-B231-C3184563E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43" y="90406"/>
            <a:ext cx="2044805" cy="1600282"/>
          </a:xfrm>
          <a:prstGeom prst="rect">
            <a:avLst/>
          </a:prstGeom>
        </p:spPr>
      </p:pic>
      <p:pic>
        <p:nvPicPr>
          <p:cNvPr id="7" name="图片 6" descr="图片包含 游戏机, 动物&#10;&#10;描述已自动生成">
            <a:extLst>
              <a:ext uri="{FF2B5EF4-FFF2-40B4-BE49-F238E27FC236}">
                <a16:creationId xmlns:a16="http://schemas.microsoft.com/office/drawing/2014/main" id="{0A51A40B-99B1-4DD6-9421-21FAB32F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385" y="90406"/>
            <a:ext cx="2044805" cy="17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5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F9B0-3662-46E8-979E-675488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对于得到的所有的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个特征向量：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误差脸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在第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个特征向量上的权重为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权重向量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计算训练集每张人脸的表示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考虑到每类脸会抽取多个样本，将属于同一个类别的人脸权重向量求平均，作为该类的表示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F9B0-3662-46E8-979E-675488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数学推导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使用已有的特征脸进行推断：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对新输入人脸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计算误差脸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dirty="0"/>
                  <a:t>，形状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计算误差脸与其在</a:t>
                </a:r>
                <a:r>
                  <a:rPr lang="en-US" altLang="zh-CN" dirty="0"/>
                  <a:t>face space</a:t>
                </a:r>
                <a:r>
                  <a:rPr lang="zh-CN" altLang="en-US" dirty="0"/>
                  <a:t>中的表示的距离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𝑛𝑒𝑤𝑓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，以排除不是人脸的输入数据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计算误差脸的低维表示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dirty="0"/>
                  <a:t>与每一类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当误差小于阈值的时候，即认为新人脸属于这一类，否则人脸属于新的类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9A46FB-A34D-4505-9F9A-0EA8D58AB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52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9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A59D-F7EE-4766-8C36-DE4FB2E4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Eigenface </a:t>
            </a:r>
            <a:r>
              <a:rPr lang="zh-CN" altLang="en-US" dirty="0"/>
              <a:t>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5E2935-970E-4DE6-988F-5C7910C3EE67}"/>
              </a:ext>
            </a:extLst>
          </p:cNvPr>
          <p:cNvSpPr/>
          <p:nvPr/>
        </p:nvSpPr>
        <p:spPr>
          <a:xfrm>
            <a:off x="551836" y="4243951"/>
            <a:ext cx="1651818" cy="6672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输入测试人脸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4A3F3CD-BE93-4CF9-AD9F-2DC5B2559329}"/>
              </a:ext>
            </a:extLst>
          </p:cNvPr>
          <p:cNvSpPr/>
          <p:nvPr/>
        </p:nvSpPr>
        <p:spPr>
          <a:xfrm>
            <a:off x="2478956" y="4239470"/>
            <a:ext cx="1504336" cy="6672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计算误差脸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A4EB2DB-EDC8-4D9B-A5F0-B89F33AB81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03654" y="4573101"/>
            <a:ext cx="275302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F754B9-751E-4C47-BA73-E86723408563}"/>
              </a:ext>
            </a:extLst>
          </p:cNvPr>
          <p:cNvSpPr/>
          <p:nvPr/>
        </p:nvSpPr>
        <p:spPr>
          <a:xfrm>
            <a:off x="4318818" y="4239470"/>
            <a:ext cx="1504336" cy="6672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计算与脸空间的距离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F31204-2B86-4801-947B-6EB11A9B72A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83292" y="4573101"/>
            <a:ext cx="33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AF399C-35CE-48FC-B15D-E5BFD598524B}"/>
              </a:ext>
            </a:extLst>
          </p:cNvPr>
          <p:cNvSpPr/>
          <p:nvPr/>
        </p:nvSpPr>
        <p:spPr>
          <a:xfrm>
            <a:off x="6158681" y="4259319"/>
            <a:ext cx="1288026" cy="6275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计算低维表示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18CC9F9-E207-47CC-ABBA-F55010382A43}"/>
              </a:ext>
            </a:extLst>
          </p:cNvPr>
          <p:cNvSpPr/>
          <p:nvPr/>
        </p:nvSpPr>
        <p:spPr>
          <a:xfrm>
            <a:off x="8009602" y="4259319"/>
            <a:ext cx="1504336" cy="6376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计算与每一类的误差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E6D675-BF18-4D0F-AFDD-ABCCE78AA0E1}"/>
              </a:ext>
            </a:extLst>
          </p:cNvPr>
          <p:cNvSpPr/>
          <p:nvPr/>
        </p:nvSpPr>
        <p:spPr>
          <a:xfrm>
            <a:off x="10068232" y="4279168"/>
            <a:ext cx="1632154" cy="6077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判断人脸类别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8FE3B9-03A1-4FDA-9F87-DAD8C9F55BC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823154" y="4573101"/>
            <a:ext cx="33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CFC7EC-F3D9-4241-AD1C-A7A4017E06F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46707" y="4573101"/>
            <a:ext cx="562895" cy="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7AD81A-26D9-4D29-9F40-9399886DDC9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513938" y="4578132"/>
            <a:ext cx="554294" cy="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F6E1E57-802B-4021-8D99-9C64EE41AF97}"/>
              </a:ext>
            </a:extLst>
          </p:cNvPr>
          <p:cNvSpPr/>
          <p:nvPr/>
        </p:nvSpPr>
        <p:spPr>
          <a:xfrm>
            <a:off x="551836" y="2144473"/>
            <a:ext cx="1651818" cy="6672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输入训练人脸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A47C79E-8FF3-473E-AB48-EF17DEBAEC73}"/>
              </a:ext>
            </a:extLst>
          </p:cNvPr>
          <p:cNvSpPr/>
          <p:nvPr/>
        </p:nvSpPr>
        <p:spPr>
          <a:xfrm>
            <a:off x="2478956" y="2139992"/>
            <a:ext cx="1504336" cy="6672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计算平均脸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E6DA19-3356-4BFF-8BEE-0530C129CE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203654" y="2473623"/>
            <a:ext cx="275302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ECF00E1-1631-4312-A16D-24ACCFADD066}"/>
              </a:ext>
            </a:extLst>
          </p:cNvPr>
          <p:cNvSpPr/>
          <p:nvPr/>
        </p:nvSpPr>
        <p:spPr>
          <a:xfrm>
            <a:off x="4318818" y="2139992"/>
            <a:ext cx="1504336" cy="6672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计算误差脸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34A0035-4B41-40C3-BDE1-9BC5B49ADB89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983292" y="2473623"/>
            <a:ext cx="33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9A5209E-6EBE-4B8E-8023-805267C07927}"/>
              </a:ext>
            </a:extLst>
          </p:cNvPr>
          <p:cNvSpPr/>
          <p:nvPr/>
        </p:nvSpPr>
        <p:spPr>
          <a:xfrm>
            <a:off x="6158681" y="2159841"/>
            <a:ext cx="1288026" cy="6275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计算特征脸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8FB5665-3A9E-4AD4-ABE1-64B9700FBB89}"/>
              </a:ext>
            </a:extLst>
          </p:cNvPr>
          <p:cNvSpPr/>
          <p:nvPr/>
        </p:nvSpPr>
        <p:spPr>
          <a:xfrm>
            <a:off x="8028038" y="2079092"/>
            <a:ext cx="1504336" cy="7890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计算训练集人脸的低维表示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988BBB6-355F-482D-9CB6-794F52F96577}"/>
              </a:ext>
            </a:extLst>
          </p:cNvPr>
          <p:cNvSpPr/>
          <p:nvPr/>
        </p:nvSpPr>
        <p:spPr>
          <a:xfrm>
            <a:off x="10068232" y="2179690"/>
            <a:ext cx="1632154" cy="6077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为每类生成一个低维表示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B76F03-BC27-402D-BFDC-F4A4606547D4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5823154" y="2473623"/>
            <a:ext cx="33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1021C5-490A-4AD0-A1F1-41745D3A0EE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7446707" y="2473622"/>
            <a:ext cx="581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8A7428-C2C6-47C9-8CD0-7281F69A959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532374" y="2473622"/>
            <a:ext cx="535858" cy="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47B371C-BDCD-4269-BF7B-584A1CD51166}"/>
              </a:ext>
            </a:extLst>
          </p:cNvPr>
          <p:cNvSpPr txBox="1"/>
          <p:nvPr/>
        </p:nvSpPr>
        <p:spPr>
          <a:xfrm>
            <a:off x="5523566" y="29363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训练流程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A72726-A427-4875-85A2-BD05242AE57D}"/>
              </a:ext>
            </a:extLst>
          </p:cNvPr>
          <p:cNvSpPr txBox="1"/>
          <p:nvPr/>
        </p:nvSpPr>
        <p:spPr>
          <a:xfrm>
            <a:off x="5542002" y="5220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测试流程</a:t>
            </a:r>
          </a:p>
        </p:txBody>
      </p:sp>
    </p:spTree>
    <p:extLst>
      <p:ext uri="{BB962C8B-B14F-4D97-AF65-F5344CB8AC3E}">
        <p14:creationId xmlns:p14="http://schemas.microsoft.com/office/powerpoint/2010/main" val="367252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9F9B0-3662-46E8-979E-6754882D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实验和改进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A46FB-A34D-4505-9F9A-0EA8D58A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693"/>
            <a:ext cx="10515600" cy="4351338"/>
          </a:xfrm>
        </p:spPr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BA4F64-9F8A-4941-A967-B0D530A1D6AC}"/>
              </a:ext>
            </a:extLst>
          </p:cNvPr>
          <p:cNvSpPr/>
          <p:nvPr/>
        </p:nvSpPr>
        <p:spPr>
          <a:xfrm>
            <a:off x="2464604" y="3336385"/>
            <a:ext cx="1632154" cy="6077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为每类生成一个低维表示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3481E16-E6F3-467B-A89A-511B0C443871}"/>
              </a:ext>
            </a:extLst>
          </p:cNvPr>
          <p:cNvSpPr/>
          <p:nvPr/>
        </p:nvSpPr>
        <p:spPr>
          <a:xfrm>
            <a:off x="2464604" y="1742341"/>
            <a:ext cx="2329016" cy="6672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 训练</a:t>
            </a:r>
            <a:r>
              <a:rPr lang="en-US" altLang="zh-CN" dirty="0"/>
              <a:t>/</a:t>
            </a:r>
            <a:r>
              <a:rPr lang="zh-CN" altLang="en-US" dirty="0"/>
              <a:t>测试 人脸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84F62D-2AA5-445E-9C27-52DAE2266BB0}"/>
              </a:ext>
            </a:extLst>
          </p:cNvPr>
          <p:cNvSpPr/>
          <p:nvPr/>
        </p:nvSpPr>
        <p:spPr>
          <a:xfrm>
            <a:off x="7159452" y="1738091"/>
            <a:ext cx="1504336" cy="66726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后续计算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F8523F-122C-423E-9E63-DAA405F89059}"/>
              </a:ext>
            </a:extLst>
          </p:cNvPr>
          <p:cNvSpPr/>
          <p:nvPr/>
        </p:nvSpPr>
        <p:spPr>
          <a:xfrm>
            <a:off x="5372608" y="1738091"/>
            <a:ext cx="1120820" cy="6672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D90C9C84-0A4A-4BB7-ACCC-A3DE7592252D}"/>
              </a:ext>
            </a:extLst>
          </p:cNvPr>
          <p:cNvSpPr/>
          <p:nvPr/>
        </p:nvSpPr>
        <p:spPr>
          <a:xfrm>
            <a:off x="4096758" y="3076298"/>
            <a:ext cx="521110" cy="1160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CD08C6-A003-4C18-A171-99834134BF82}"/>
              </a:ext>
            </a:extLst>
          </p:cNvPr>
          <p:cNvSpPr txBox="1"/>
          <p:nvPr/>
        </p:nvSpPr>
        <p:spPr>
          <a:xfrm>
            <a:off x="4647361" y="284067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average(</a:t>
            </a:r>
            <a:r>
              <a:rPr lang="zh-CN" altLang="en-US" dirty="0"/>
              <a:t>论文做法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B1D6F1-9416-4FAD-ADED-12969E3F6A6E}"/>
              </a:ext>
            </a:extLst>
          </p:cNvPr>
          <p:cNvSpPr txBox="1"/>
          <p:nvPr/>
        </p:nvSpPr>
        <p:spPr>
          <a:xfrm>
            <a:off x="4647361" y="34439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36EBC6-2958-4FF0-B91B-73BF66946CAC}"/>
              </a:ext>
            </a:extLst>
          </p:cNvPr>
          <p:cNvSpPr txBox="1"/>
          <p:nvPr/>
        </p:nvSpPr>
        <p:spPr>
          <a:xfrm>
            <a:off x="4617868" y="404726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不做聚合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2CBDEC-70FA-4626-8E57-1204051A7608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793620" y="2071722"/>
            <a:ext cx="578988" cy="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F3F320-0F47-42FC-B0D5-D97BD912F6A6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493428" y="2071722"/>
            <a:ext cx="66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1293FF0-35F0-4804-AC2C-DD41E407C984}"/>
              </a:ext>
            </a:extLst>
          </p:cNvPr>
          <p:cNvSpPr/>
          <p:nvPr/>
        </p:nvSpPr>
        <p:spPr>
          <a:xfrm>
            <a:off x="2464604" y="5328651"/>
            <a:ext cx="1568245" cy="6376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计算与每一类的误差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2261086-9DC1-4F29-A62F-2F85136C49F8}"/>
              </a:ext>
            </a:extLst>
          </p:cNvPr>
          <p:cNvSpPr/>
          <p:nvPr/>
        </p:nvSpPr>
        <p:spPr>
          <a:xfrm>
            <a:off x="4096758" y="5017930"/>
            <a:ext cx="521111" cy="131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2CC063-5C3C-48E6-81D5-A78212F0C1BA}"/>
              </a:ext>
            </a:extLst>
          </p:cNvPr>
          <p:cNvSpPr txBox="1"/>
          <p:nvPr/>
        </p:nvSpPr>
        <p:spPr>
          <a:xfrm>
            <a:off x="4666629" y="4860549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L2(</a:t>
            </a:r>
            <a:r>
              <a:rPr lang="zh-CN" altLang="en-US" dirty="0"/>
              <a:t>论文做法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4D79AB-B5B7-4DB0-851F-5756D2B282D7}"/>
              </a:ext>
            </a:extLst>
          </p:cNvPr>
          <p:cNvSpPr txBox="1"/>
          <p:nvPr/>
        </p:nvSpPr>
        <p:spPr>
          <a:xfrm>
            <a:off x="4681778" y="548581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748F66-22ED-4336-B1F2-5706664FDB20}"/>
              </a:ext>
            </a:extLst>
          </p:cNvPr>
          <p:cNvSpPr txBox="1"/>
          <p:nvPr/>
        </p:nvSpPr>
        <p:spPr>
          <a:xfrm>
            <a:off x="4622236" y="611108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cosine</a:t>
            </a:r>
            <a:endParaRPr lang="zh-CN" alt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F1A252F5-F9A5-4A97-A884-DADC767A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29" y="318934"/>
            <a:ext cx="2844752" cy="1724092"/>
          </a:xfrm>
          <a:prstGeom prst="rect">
            <a:avLst/>
          </a:prstGeom>
        </p:spPr>
      </p:pic>
      <p:pic>
        <p:nvPicPr>
          <p:cNvPr id="16" name="图片 15" descr="图片包含 游戏机&#10;&#10;描述已自动生成">
            <a:extLst>
              <a:ext uri="{FF2B5EF4-FFF2-40B4-BE49-F238E27FC236}">
                <a16:creationId xmlns:a16="http://schemas.microsoft.com/office/drawing/2014/main" id="{66FA2C74-C0C0-42CC-9880-6A20A0E9B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29" y="2126311"/>
            <a:ext cx="2844752" cy="16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688</Words>
  <Application>Microsoft Office PowerPoint</Application>
  <PresentationFormat>宽屏</PresentationFormat>
  <Paragraphs>101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大数据算法报告-主题1</vt:lpstr>
      <vt:lpstr>内容</vt:lpstr>
      <vt:lpstr>Eigenface 数学推导</vt:lpstr>
      <vt:lpstr>Eigenface 数学推导</vt:lpstr>
      <vt:lpstr>Eigenface 数学推导</vt:lpstr>
      <vt:lpstr>Eigenface 数学推导</vt:lpstr>
      <vt:lpstr>Eigenface 数学推导</vt:lpstr>
      <vt:lpstr>Eigenface 流程</vt:lpstr>
      <vt:lpstr>实验和改进</vt:lpstr>
      <vt:lpstr>实验和改进</vt:lpstr>
      <vt:lpstr>PowerPoint 演示文稿</vt:lpstr>
      <vt:lpstr>实验和改进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大数据算法报告</dc:title>
  <dc:creator>郭 雨轩</dc:creator>
  <cp:lastModifiedBy>郭 雨轩</cp:lastModifiedBy>
  <cp:revision>243</cp:revision>
  <dcterms:created xsi:type="dcterms:W3CDTF">2020-05-15T10:16:38Z</dcterms:created>
  <dcterms:modified xsi:type="dcterms:W3CDTF">2020-05-20T14:16:14Z</dcterms:modified>
</cp:coreProperties>
</file>