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93" autoAdjust="0"/>
  </p:normalViewPr>
  <p:slideViewPr>
    <p:cSldViewPr snapToGrid="0">
      <p:cViewPr varScale="1">
        <p:scale>
          <a:sx n="102" d="100"/>
          <a:sy n="102" d="100"/>
        </p:scale>
        <p:origin x="93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076B7-34E0-43CF-9114-0EFC793822DB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6FC78-C534-4F70-9640-0A9AE9E90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9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是不考虑样本类别输出的无监督学习方法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二维数据投影到一维，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右图能够更好地满足目标。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73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秩等于非零特征值个数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59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散度就是点的分散程度</a:t>
            </a:r>
            <a:endParaRPr lang="en-US" altLang="zh-CN" dirty="0" smtClean="0"/>
          </a:p>
          <a:p>
            <a:r>
              <a:rPr lang="en-US" altLang="zh-CN" dirty="0" smtClean="0"/>
              <a:t>PCA</a:t>
            </a:r>
            <a:r>
              <a:rPr lang="zh-CN" altLang="en-US" dirty="0" smtClean="0"/>
              <a:t>投影后的点，不同类可能仍然混在一起，无法分类</a:t>
            </a:r>
            <a:endParaRPr lang="en-US" altLang="zh-CN" dirty="0" smtClean="0"/>
          </a:p>
          <a:p>
            <a:r>
              <a:rPr lang="zh-CN" altLang="en-US" dirty="0" smtClean="0"/>
              <a:t>人脸识别就是分类问题，所以从理论上看，</a:t>
            </a:r>
            <a:r>
              <a:rPr lang="en-US" altLang="zh-CN" dirty="0" smtClean="0"/>
              <a:t>FLD</a:t>
            </a:r>
            <a:r>
              <a:rPr lang="zh-CN" altLang="en-US" dirty="0" smtClean="0"/>
              <a:t>方法更优。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3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投影前的样本数据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3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投影后的样本数据</a:t>
            </a:r>
            <a:endParaRPr lang="en-US" altLang="zh-CN" dirty="0" smtClean="0"/>
          </a:p>
          <a:p>
            <a:r>
              <a:rPr lang="en-US" altLang="zh-CN" dirty="0" smtClean="0"/>
              <a:t>W</a:t>
            </a:r>
            <a:r>
              <a:rPr lang="zh-CN" altLang="en-US" dirty="0" smtClean="0"/>
              <a:t>是投影矩阵</a:t>
            </a:r>
            <a:endParaRPr lang="en-US" altLang="zh-CN" dirty="0" smtClean="0"/>
          </a:p>
          <a:p>
            <a:r>
              <a:rPr lang="zh-CN" altLang="en-US" dirty="0" smtClean="0"/>
              <a:t>类间方差最大，类内方差最小。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31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特征空间 类间方差最大，类内方差最小。</a:t>
            </a:r>
            <a:endParaRPr lang="en-US" altLang="zh-CN" dirty="0" smtClean="0"/>
          </a:p>
          <a:p>
            <a:r>
              <a:rPr lang="en-US" altLang="zh-CN" dirty="0" err="1" smtClean="0"/>
              <a:t>diag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为主对角元素乘积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51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每一项都是广义瑞利商</a:t>
            </a:r>
            <a:endParaRPr lang="en-US" altLang="zh-CN" dirty="0" smtClean="0"/>
          </a:p>
          <a:p>
            <a:r>
              <a:rPr lang="zh-CN" altLang="en-US" dirty="0" smtClean="0"/>
              <a:t>优化广义瑞利即可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5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通过方程组同解可证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 smtClean="0">
                    <a:latin typeface="Cambria Math" panose="02040503050406030204" pitchFamily="18" charset="0"/>
                  </a:rPr>
                  <a:t>rank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latin typeface="Cambria Math" panose="02040503050406030204" pitchFamily="18" charset="0"/>
                  </a:rPr>
                  <a:t>A𝐴^𝑇 )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=𝑟𝑎𝑛𝑘(𝐴)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通过方程组同解可证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30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59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最终得到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n</a:t>
                </a:r>
                <a:r>
                  <a:rPr lang="en-US" altLang="zh-CN" baseline="0" dirty="0" smtClean="0"/>
                  <a:t> to N-c to c-1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最终得到</a:t>
                </a:r>
                <a:r>
                  <a:rPr lang="en-US" altLang="zh-CN" i="0">
                    <a:latin typeface="Cambria Math" panose="02040503050406030204" pitchFamily="18" charset="0"/>
                  </a:rPr>
                  <a:t>W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opt^𝑇</a:t>
                </a:r>
                <a:endParaRPr lang="en-US" altLang="zh-CN" dirty="0" smtClean="0"/>
              </a:p>
              <a:p>
                <a:r>
                  <a:rPr lang="en-US" altLang="zh-CN" dirty="0" smtClean="0"/>
                  <a:t>n</a:t>
                </a:r>
                <a:r>
                  <a:rPr lang="en-US" altLang="zh-CN" baseline="0" dirty="0" smtClean="0"/>
                  <a:t> to N-c to c-1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77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5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6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3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5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1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5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2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2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5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9D58-8812-4121-9A2B-265BF9F7328E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0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Fisherfaces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Fisher’s </a:t>
            </a:r>
            <a:r>
              <a:rPr lang="en-US" altLang="zh-CN" dirty="0"/>
              <a:t>Linear </a:t>
            </a:r>
            <a:r>
              <a:rPr lang="en-US" altLang="zh-CN" dirty="0" smtClean="0"/>
              <a:t>Discriminant</a:t>
            </a:r>
            <a:r>
              <a:rPr lang="zh-CN" altLang="en-US" dirty="0" smtClean="0"/>
              <a:t>对图空间降维，</a:t>
            </a:r>
            <a:endParaRPr lang="en-US" altLang="zh-CN" dirty="0" smtClean="0"/>
          </a:p>
          <a:p>
            <a:r>
              <a:rPr lang="zh-CN" altLang="en-US" dirty="0" smtClean="0"/>
              <a:t>再在特征空间上使用最近邻分类器判定图片的类别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4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PCA</a:t>
            </a:r>
            <a:r>
              <a:rPr lang="zh-CN" altLang="en-US" dirty="0" smtClean="0"/>
              <a:t>降维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样本数据至少应先降到</a:t>
                </a:r>
                <a:r>
                  <a:rPr lang="en-US" altLang="zh-CN" dirty="0" smtClean="0"/>
                  <a:t>N-c</a:t>
                </a:r>
                <a:r>
                  <a:rPr lang="zh-CN" altLang="en-US" dirty="0" smtClean="0"/>
                  <a:t>维，才可能使得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zh-CN" altLang="en-US" dirty="0" smtClean="0"/>
                  <a:t>非奇异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使用</a:t>
                </a:r>
                <a:r>
                  <a:rPr lang="en-US" altLang="zh-CN" dirty="0" smtClean="0"/>
                  <a:t>PCA</a:t>
                </a:r>
                <a:r>
                  <a:rPr lang="zh-CN" altLang="en-US" dirty="0" smtClean="0"/>
                  <a:t>降到</a:t>
                </a:r>
                <a:r>
                  <a:rPr lang="en-US" altLang="zh-CN" dirty="0" smtClean="0"/>
                  <a:t>N-c</a:t>
                </a:r>
                <a:r>
                  <a:rPr lang="zh-CN" altLang="en-US" dirty="0" smtClean="0"/>
                  <a:t>维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𝑝𝑐𝑎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𝑖𝑎𝑔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   </m:t>
                          </m:r>
                        </m:e>
                      </m:func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𝑓𝑙𝑑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𝑖𝑎𝑔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𝑝𝑐𝑎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𝑝𝑐𝑎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𝑖𝑎𝑔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𝑝𝑐𝑎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𝑝𝑐𝑎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𝑓𝑙𝑑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𝑝𝑐𝑎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𝑝𝑐𝑎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𝑓𝑙𝑑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91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特征空间维度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特征</a:t>
                </a:r>
                <a:r>
                  <a:rPr lang="zh-CN" altLang="en-US" dirty="0" smtClean="0"/>
                  <a:t>空间维度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不能超过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zh-CN" altLang="en-US" dirty="0" smtClean="0"/>
                  <a:t>非零特征值个数，也即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dirty="0" smtClean="0"/>
                  <a:t>Fisherfaces </a:t>
                </a:r>
                <a:r>
                  <a:rPr lang="zh-CN" altLang="en-US" dirty="0" smtClean="0"/>
                  <a:t>降维方法</a:t>
                </a: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PCA</a:t>
                </a:r>
                <a:r>
                  <a:rPr lang="zh-CN" altLang="en-US" dirty="0" smtClean="0"/>
                  <a:t>将图空间降维到</a:t>
                </a:r>
                <a:r>
                  <a:rPr lang="en-US" altLang="zh-CN" dirty="0" smtClean="0"/>
                  <a:t>N-c</a:t>
                </a:r>
                <a:r>
                  <a:rPr lang="zh-CN" altLang="en-US" dirty="0" smtClean="0"/>
                  <a:t>维（若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仍</m:t>
                    </m:r>
                  </m:oMath>
                </a14:m>
                <a:r>
                  <a:rPr lang="zh-CN" altLang="en-US" dirty="0" smtClean="0"/>
                  <a:t>奇异，则降到更低维度）</a:t>
                </a: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PCA</a:t>
                </a:r>
                <a:r>
                  <a:rPr lang="zh-CN" altLang="en-US" dirty="0" smtClean="0"/>
                  <a:t>降维的子空间上，使用</a:t>
                </a:r>
                <a:r>
                  <a:rPr lang="en-US" altLang="zh-CN" dirty="0" smtClean="0"/>
                  <a:t>FLD</a:t>
                </a:r>
                <a:r>
                  <a:rPr lang="zh-CN" altLang="en-US" dirty="0" smtClean="0"/>
                  <a:t>将数据降到</a:t>
                </a:r>
                <a:r>
                  <a:rPr lang="en-US" altLang="zh-CN" dirty="0" smtClean="0"/>
                  <a:t>c-1</a:t>
                </a:r>
                <a:r>
                  <a:rPr lang="zh-CN" altLang="en-US" dirty="0" smtClean="0"/>
                  <a:t>（或者更低）维的特征空间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41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324" y="566511"/>
            <a:ext cx="5245506" cy="4930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FLD</a:t>
            </a:r>
            <a:r>
              <a:rPr lang="zh-CN" altLang="en-US" dirty="0" smtClean="0"/>
              <a:t>直观比较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20343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PCA</a:t>
            </a:r>
            <a:r>
              <a:rPr lang="zh-CN" altLang="en-US" dirty="0" smtClean="0"/>
              <a:t>是无监督的，只是最大化所有点之间的散度，同一类点之间的散度也可能很大，不利于分类。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FLD</a:t>
            </a:r>
            <a:r>
              <a:rPr lang="zh-CN" altLang="en-US" dirty="0" smtClean="0"/>
              <a:t>是有监督的，既考虑最大化类间散度，也考虑最小化类内散度，利于分类。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98772" y="5377565"/>
            <a:ext cx="5203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Peter N. Belhumeur, João P. Hespanha, David J. Kriegman: Eigenfaces vs. Fisherfaces: </a:t>
            </a:r>
            <a:br>
              <a:rPr lang="en-US" altLang="zh-CN" dirty="0"/>
            </a:br>
            <a:r>
              <a:rPr lang="en-US" altLang="zh-CN" dirty="0"/>
              <a:t>Recognition Using Class Specific Linear Projection. IEEE Trans. Pattern Anal. Mach. </a:t>
            </a:r>
            <a:br>
              <a:rPr lang="en-US" altLang="zh-CN" dirty="0"/>
            </a:br>
            <a:r>
              <a:rPr lang="en-US" altLang="zh-CN" dirty="0"/>
              <a:t>Intell. 19(7): 711-720 (1997)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90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3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机器学习降维之线性判别模型LDA图片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59" y="3508537"/>
            <a:ext cx="7869345" cy="303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降维方法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线性判别分类，</a:t>
            </a:r>
            <a:r>
              <a:rPr lang="zh-CN" altLang="en-US" dirty="0"/>
              <a:t>一种监督学习的降维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 smtClean="0"/>
              <a:t>将带标签的数据投影到更低维的空间上。</a:t>
            </a:r>
            <a:endParaRPr lang="en-US" altLang="zh-CN" dirty="0" smtClean="0"/>
          </a:p>
          <a:p>
            <a:r>
              <a:rPr lang="zh-CN" altLang="en-US" dirty="0" smtClean="0"/>
              <a:t>投影目标：</a:t>
            </a:r>
            <a:r>
              <a:rPr lang="zh-CN" altLang="en-US" b="1" dirty="0"/>
              <a:t>类间方差最大，类内方差最小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188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散度矩阵（图空间）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类内散度矩阵（同类数据分散程度）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类间散度矩阵（不同类数据分散程度）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是样本类别数，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是样本容量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3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散度矩阵（特征空间）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投影</a:t>
                </a:r>
                <a:endParaRPr lang="en-US" altLang="zh-CN" dirty="0" smtClean="0"/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m:rPr>
                        <m:sty m:val="p"/>
                      </m:rPr>
                      <a:rPr lang="en-US" altLang="zh-CN" sz="2200" i="1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 smtClean="0"/>
                  <a:t>n</a:t>
                </a:r>
                <a:r>
                  <a:rPr lang="zh-CN" altLang="en-US" sz="2200" dirty="0" smtClean="0"/>
                  <a:t>是图空间维度，</a:t>
                </a:r>
                <a:r>
                  <a:rPr lang="en-US" altLang="zh-CN" sz="2200" dirty="0" smtClean="0"/>
                  <a:t> m</a:t>
                </a:r>
                <a:r>
                  <a:rPr lang="zh-CN" altLang="en-US" sz="2200" dirty="0" smtClean="0"/>
                  <a:t>是投影后特征空间维度</a:t>
                </a:r>
                <a:endParaRPr lang="en-US" altLang="zh-CN" sz="2200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类内散度矩阵（最小化）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类间散度矩阵（最大化）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7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3089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优化目标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W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sz="2200" dirty="0" smtClean="0"/>
              </a:p>
              <a:p>
                <a:r>
                  <a:rPr lang="zh-CN" altLang="en-US" dirty="0" smtClean="0"/>
                  <a:t>分子分母都是矩阵，无法进行标量优化，变换形式：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𝑖𝑎𝑔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𝑖𝑎𝑔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200" dirty="0" smtClean="0"/>
              </a:p>
              <a:p>
                <a:pPr marL="0" indent="0">
                  <a:buNone/>
                </a:pPr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𝑖𝑎𝑔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𝑖𝑎𝑔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nary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zh-CN" altLang="en-US" sz="2200" dirty="0" smtClean="0"/>
                  <a:t>只要让每一项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200" dirty="0" smtClean="0"/>
                  <a:t> </a:t>
                </a:r>
                <a:r>
                  <a:rPr lang="zh-CN" altLang="en-US" sz="2200" dirty="0" smtClean="0"/>
                  <a:t>最大化即可，且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</a:t>
                </a:r>
                <a:r>
                  <a:rPr lang="zh-CN" altLang="en-US" sz="2200" dirty="0" smtClean="0"/>
                  <a:t>线性无关（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zh-CN" altLang="en-US" sz="2200" dirty="0" smtClean="0"/>
                  <a:t>）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30897"/>
              </a:xfrm>
              <a:blipFill>
                <a:blip r:embed="rId3"/>
                <a:stretch>
                  <a:fillRect l="-1043" t="-2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8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广义瑞利商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1672"/>
                <a:ext cx="10515600" cy="511761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/>
                  <a:t>形式</a:t>
                </a:r>
                <a:endParaRPr lang="zh-CN" altLang="en-US" dirty="0" smtClean="0"/>
              </a:p>
              <a:p>
                <a:pPr marL="0" indent="0">
                  <a:buNone/>
                </a:pPr>
                <a:r>
                  <a:rPr lang="en-US" altLang="zh-CN" sz="2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𝑀𝑥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       c</a:t>
                </a:r>
                <a:r>
                  <a:rPr lang="zh-CN" altLang="en-US" dirty="0" smtClean="0"/>
                  <a:t>是常数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扩大任意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倍不影响广义瑞利商值，不妨设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200" dirty="0" smtClean="0"/>
              </a:p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构造拉格朗日函数求极值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令梯度为</a:t>
                </a:r>
                <a:r>
                  <a:rPr lang="en-US" altLang="zh-CN" dirty="0" smtClean="0"/>
                  <a:t>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𝑄𝑥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可得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最大的特征向量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1672"/>
                <a:ext cx="10515600" cy="5117615"/>
              </a:xfrm>
              <a:blipFill>
                <a:blip r:embed="rId3"/>
                <a:stretch>
                  <a:fillRect l="-1217" t="-2738" b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3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nary>
                      <m:naryPr>
                        <m:chr m:val="∏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所以，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的前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个最大特征向量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但是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altLang="zh-CN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一般是奇异的，不可逆。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</a:t>
                </a:r>
              </a:p>
              <a:p>
                <a:r>
                  <a:rPr lang="zh-CN" altLang="en-US" dirty="0" smtClean="0"/>
                  <a:t>需要先采用</a:t>
                </a:r>
                <a:r>
                  <a:rPr lang="en-US" altLang="zh-CN" dirty="0" smtClean="0"/>
                  <a:t>PCA</a:t>
                </a:r>
                <a:r>
                  <a:rPr lang="zh-CN" altLang="en-US" dirty="0" smtClean="0"/>
                  <a:t>方法将原始数据降到一定维度后，再使用</a:t>
                </a:r>
                <a:r>
                  <a:rPr lang="en-US" altLang="zh-CN" dirty="0" smtClean="0"/>
                  <a:t>LDA</a:t>
                </a:r>
                <a:r>
                  <a:rPr lang="zh-CN" altLang="en-US" dirty="0" smtClean="0"/>
                  <a:t>方法。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14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的秩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共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个求和项，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每个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求和项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形如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设这些求和项依次是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即</a:t>
                </a:r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rank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75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的秩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012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 由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形如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c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个类的样本</m:t>
                    </m:r>
                  </m:oMath>
                </a14:m>
                <a:r>
                  <a:rPr lang="zh-CN" altLang="en-US" dirty="0" smtClean="0"/>
                  <a:t>构成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对于第</a:t>
                </a:r>
                <a:r>
                  <a:rPr lang="en-US" altLang="zh-CN" dirty="0" err="1"/>
                  <a:t>i</a:t>
                </a:r>
                <a:r>
                  <a:rPr lang="zh-CN" altLang="en-US" dirty="0" smtClean="0"/>
                  <a:t>类，有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 smtClean="0"/>
                  <a:t>个样本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是该类的，则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Ni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线性相关。同理每一类的若干个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都线性相关。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从每一类的子矩阵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中剔除一列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剔除后为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0120" cy="4351338"/>
              </a:xfrm>
              <a:blipFill>
                <a:blip r:embed="rId6"/>
                <a:stretch>
                  <a:fillRect l="-1151" t="-2381" r="-4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23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2209</Words>
  <Application>Microsoft Office PowerPoint</Application>
  <PresentationFormat>宽屏</PresentationFormat>
  <Paragraphs>117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Wingdings</vt:lpstr>
      <vt:lpstr>Office 主题​​</vt:lpstr>
      <vt:lpstr>Fisherfaces</vt:lpstr>
      <vt:lpstr>LDA降维方法</vt:lpstr>
      <vt:lpstr>散度矩阵（图空间）</vt:lpstr>
      <vt:lpstr>散度矩阵（特征空间）</vt:lpstr>
      <vt:lpstr>最优化</vt:lpstr>
      <vt:lpstr>广义瑞利商</vt:lpstr>
      <vt:lpstr>最优化</vt:lpstr>
      <vt:lpstr>S_W的秩</vt:lpstr>
      <vt:lpstr>S_W的秩</vt:lpstr>
      <vt:lpstr>PCA降维</vt:lpstr>
      <vt:lpstr>特征空间维度</vt:lpstr>
      <vt:lpstr>PCA与FLD直观比较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Fisheraces</dc:title>
  <dc:creator>Zhou Ens</dc:creator>
  <cp:lastModifiedBy>Zhou Ens</cp:lastModifiedBy>
  <cp:revision>49</cp:revision>
  <dcterms:created xsi:type="dcterms:W3CDTF">2020-05-12T09:11:22Z</dcterms:created>
  <dcterms:modified xsi:type="dcterms:W3CDTF">2020-05-13T15:03:48Z</dcterms:modified>
</cp:coreProperties>
</file>