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Black Mango Bold" panose="020B0604020202020204" charset="0"/>
      <p:regular r:id="rId15"/>
    </p:embeddedFont>
    <p:embeddedFont>
      <p:font typeface="Lora" pitchFamily="2" charset="0"/>
      <p:regular r:id="rId16"/>
    </p:embeddedFont>
    <p:embeddedFont>
      <p:font typeface="Lora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0.jpe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12.jpe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790261" y="-6335266"/>
            <a:ext cx="11478766" cy="1147876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867512" y="5322967"/>
            <a:ext cx="9539610" cy="953961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994553">
            <a:off x="9822706" y="4985690"/>
            <a:ext cx="4586037" cy="6271405"/>
          </a:xfrm>
          <a:custGeom>
            <a:avLst/>
            <a:gdLst/>
            <a:ahLst/>
            <a:cxnLst/>
            <a:rect l="l" t="t" r="r" b="b"/>
            <a:pathLst>
              <a:path w="4586037" h="6271405">
                <a:moveTo>
                  <a:pt x="0" y="0"/>
                </a:moveTo>
                <a:lnTo>
                  <a:pt x="4586036" y="0"/>
                </a:lnTo>
                <a:lnTo>
                  <a:pt x="4586036" y="6271405"/>
                </a:lnTo>
                <a:lnTo>
                  <a:pt x="0" y="6271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144000" y="-2083132"/>
            <a:ext cx="11206371" cy="11206327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136" r="-25136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515431" y="3310435"/>
            <a:ext cx="8116769" cy="4218797"/>
            <a:chOff x="0" y="0"/>
            <a:chExt cx="10822359" cy="562506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85725"/>
              <a:ext cx="10822359" cy="2382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761"/>
                </a:lnSpc>
              </a:pPr>
              <a:r>
                <a:rPr lang="en-US" sz="12178">
                  <a:solidFill>
                    <a:srgbClr val="1E0000"/>
                  </a:solidFill>
                  <a:latin typeface="Black Mango Bold"/>
                </a:rPr>
                <a:t>Dr.Potato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740258"/>
              <a:ext cx="9035598" cy="2884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50"/>
                </a:lnSpc>
              </a:pPr>
              <a:endParaRPr/>
            </a:p>
            <a:p>
              <a:pPr algn="l">
                <a:lnSpc>
                  <a:spcPts val="4350"/>
                </a:lnSpc>
              </a:pPr>
              <a:endParaRPr/>
            </a:p>
            <a:p>
              <a:pPr algn="l">
                <a:lnSpc>
                  <a:spcPts val="4350"/>
                </a:lnSpc>
              </a:pPr>
              <a:endParaRPr/>
            </a:p>
            <a:p>
              <a:pPr marL="0" lvl="0" indent="0" algn="l">
                <a:lnSpc>
                  <a:spcPts val="4350"/>
                </a:lnSpc>
                <a:spcBef>
                  <a:spcPct val="0"/>
                </a:spcBef>
              </a:pPr>
              <a:r>
                <a:rPr lang="en-US" sz="2900">
                  <a:solidFill>
                    <a:srgbClr val="1E0000"/>
                  </a:solidFill>
                  <a:latin typeface="Lora"/>
                </a:rPr>
                <a:t>3rd Year Project Finel Presentation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5431" y="4904397"/>
            <a:ext cx="8116769" cy="2409684"/>
            <a:chOff x="0" y="0"/>
            <a:chExt cx="10822359" cy="3212912"/>
          </a:xfrm>
        </p:grpSpPr>
        <p:sp>
          <p:nvSpPr>
            <p:cNvPr id="16" name="TextBox 16"/>
            <p:cNvSpPr txBox="1"/>
            <p:nvPr/>
          </p:nvSpPr>
          <p:spPr>
            <a:xfrm>
              <a:off x="0" y="66675"/>
              <a:ext cx="10822359" cy="2199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32"/>
                </a:lnSpc>
              </a:pPr>
              <a:r>
                <a:rPr lang="en-US" sz="11178">
                  <a:solidFill>
                    <a:srgbClr val="1E0000"/>
                  </a:solidFill>
                  <a:latin typeface="Black Mango Bold"/>
                </a:rPr>
                <a:t>Mobile APP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537907"/>
              <a:ext cx="9035598" cy="675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15431" y="5559946"/>
            <a:ext cx="8116769" cy="2561447"/>
            <a:chOff x="0" y="0"/>
            <a:chExt cx="10822359" cy="341526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85725"/>
              <a:ext cx="10822359" cy="2382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761"/>
                </a:lnSpc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740258"/>
              <a:ext cx="9035598" cy="675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50"/>
                </a:lnSpc>
                <a:spcBef>
                  <a:spcPct val="0"/>
                </a:spcBef>
              </a:pPr>
              <a:r>
                <a:rPr lang="en-US" sz="2900">
                  <a:solidFill>
                    <a:srgbClr val="1E0000"/>
                  </a:solidFill>
                  <a:latin typeface="Lora"/>
                </a:rPr>
                <a:t>Group No : 10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grpSp>
        <p:nvGrpSpPr>
          <p:cNvPr id="3" name="Group 3"/>
          <p:cNvGrpSpPr/>
          <p:nvPr/>
        </p:nvGrpSpPr>
        <p:grpSpPr>
          <a:xfrm rot="1006552">
            <a:off x="13503932" y="-6234149"/>
            <a:ext cx="9568135" cy="956813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674" tIns="47674" rIns="47674" bIns="47674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119998" y="1187439"/>
            <a:ext cx="8048004" cy="1203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6"/>
              </a:lnSpc>
            </a:pPr>
            <a:r>
              <a:rPr lang="en-US" sz="8908">
                <a:solidFill>
                  <a:srgbClr val="1E0000"/>
                </a:solidFill>
                <a:latin typeface="Black Mango Bold"/>
              </a:rPr>
              <a:t>Conclution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81791" y="2931579"/>
            <a:ext cx="16709785" cy="7503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1"/>
              </a:lnSpc>
            </a:pPr>
            <a:r>
              <a:rPr lang="en-US" sz="3300">
                <a:solidFill>
                  <a:srgbClr val="1E0000"/>
                </a:solidFill>
                <a:latin typeface="Lora Bold"/>
              </a:rPr>
              <a:t>Lessons Learned: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Enhanced technical skills in React Native and Google Cloud.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Understand the importance of effective schema design.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Improved project management and time management.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Utilized Figma for user-friendly interface creation.</a:t>
            </a:r>
          </a:p>
          <a:p>
            <a:pPr algn="l">
              <a:lnSpc>
                <a:spcPts val="4951"/>
              </a:lnSpc>
            </a:pPr>
            <a:endParaRPr lang="en-US" sz="3300">
              <a:solidFill>
                <a:srgbClr val="1E0000"/>
              </a:solidFill>
              <a:latin typeface="Lora"/>
            </a:endParaRPr>
          </a:p>
          <a:p>
            <a:pPr algn="l">
              <a:lnSpc>
                <a:spcPts val="4951"/>
              </a:lnSpc>
            </a:pPr>
            <a:r>
              <a:rPr lang="en-US" sz="3300">
                <a:solidFill>
                  <a:srgbClr val="1E0000"/>
                </a:solidFill>
                <a:latin typeface="Lora Bold"/>
              </a:rPr>
              <a:t>Skills Developed: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Gained experience in app building and debugging.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Learned MongoDB Cloud for data management.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Enhanced UI/UX design skills.</a:t>
            </a:r>
          </a:p>
          <a:p>
            <a:pPr algn="l">
              <a:lnSpc>
                <a:spcPts val="4951"/>
              </a:lnSpc>
            </a:pPr>
            <a:endParaRPr lang="en-US" sz="3300">
              <a:solidFill>
                <a:srgbClr val="1E0000"/>
              </a:solidFill>
              <a:latin typeface="Lora"/>
            </a:endParaRPr>
          </a:p>
          <a:p>
            <a:pPr marL="0" lvl="0" indent="0" algn="l">
              <a:lnSpc>
                <a:spcPts val="4951"/>
              </a:lnSpc>
              <a:spcBef>
                <a:spcPct val="0"/>
              </a:spcBef>
            </a:pPr>
            <a:endParaRPr lang="en-US" sz="3300">
              <a:solidFill>
                <a:srgbClr val="1E0000"/>
              </a:solidFill>
              <a:latin typeface="Lora"/>
            </a:endParaRPr>
          </a:p>
        </p:txBody>
      </p:sp>
      <p:sp>
        <p:nvSpPr>
          <p:cNvPr id="8" name="Freeform 8"/>
          <p:cNvSpPr/>
          <p:nvPr/>
        </p:nvSpPr>
        <p:spPr>
          <a:xfrm rot="-3773478">
            <a:off x="16791497" y="5361669"/>
            <a:ext cx="2993005" cy="4092934"/>
          </a:xfrm>
          <a:custGeom>
            <a:avLst/>
            <a:gdLst/>
            <a:ahLst/>
            <a:cxnLst/>
            <a:rect l="l" t="t" r="r" b="b"/>
            <a:pathLst>
              <a:path w="2993005" h="4092934">
                <a:moveTo>
                  <a:pt x="0" y="0"/>
                </a:moveTo>
                <a:lnTo>
                  <a:pt x="2993006" y="0"/>
                </a:lnTo>
                <a:lnTo>
                  <a:pt x="2993006" y="4092934"/>
                </a:lnTo>
                <a:lnTo>
                  <a:pt x="0" y="40929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87863" flipH="1">
            <a:off x="-480282" y="-100510"/>
            <a:ext cx="3017965" cy="4127067"/>
          </a:xfrm>
          <a:custGeom>
            <a:avLst/>
            <a:gdLst/>
            <a:ahLst/>
            <a:cxnLst/>
            <a:rect l="l" t="t" r="r" b="b"/>
            <a:pathLst>
              <a:path w="3017965" h="4127067">
                <a:moveTo>
                  <a:pt x="3017964" y="0"/>
                </a:moveTo>
                <a:lnTo>
                  <a:pt x="0" y="0"/>
                </a:lnTo>
                <a:lnTo>
                  <a:pt x="0" y="4127067"/>
                </a:lnTo>
                <a:lnTo>
                  <a:pt x="3017964" y="4127067"/>
                </a:lnTo>
                <a:lnTo>
                  <a:pt x="301796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441235" y="5548764"/>
            <a:ext cx="2239148" cy="2239139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37579" r="-37579"/>
              </a:stretch>
            </a:blip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-90874" y="3709482"/>
            <a:ext cx="2239148" cy="2239139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5011" r="-15011"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-90874" y="8198044"/>
            <a:ext cx="2239148" cy="2239139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6944" r="-6944"/>
              </a:stretch>
            </a:blip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890974" y="7019161"/>
            <a:ext cx="2239148" cy="2239139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25136" r="-25136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grpSp>
        <p:nvGrpSpPr>
          <p:cNvPr id="3" name="Group 3"/>
          <p:cNvGrpSpPr/>
          <p:nvPr/>
        </p:nvGrpSpPr>
        <p:grpSpPr>
          <a:xfrm rot="1006552">
            <a:off x="13503932" y="-6234149"/>
            <a:ext cx="9568135" cy="956813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674" tIns="47674" rIns="47674" bIns="47674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119998" y="1187439"/>
            <a:ext cx="8048004" cy="1203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6"/>
              </a:lnSpc>
            </a:pPr>
            <a:r>
              <a:rPr lang="en-US" sz="8908">
                <a:solidFill>
                  <a:srgbClr val="1E0000"/>
                </a:solidFill>
                <a:latin typeface="Black Mango Bold"/>
              </a:rPr>
              <a:t>Conclution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20186" y="3837530"/>
            <a:ext cx="16709785" cy="436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1"/>
              </a:lnSpc>
            </a:pPr>
            <a:r>
              <a:rPr lang="en-US" sz="3300">
                <a:solidFill>
                  <a:srgbClr val="1E0000"/>
                </a:solidFill>
                <a:latin typeface="Lora Bold"/>
              </a:rPr>
              <a:t>Recommendations for Improvement: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Optimize performance with lazy loading and better database queries.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Add real-time updates via push notifications.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Regular usability testing.</a:t>
            </a:r>
          </a:p>
          <a:p>
            <a:pPr marL="712643" lvl="1" indent="-356322" algn="l">
              <a:lnSpc>
                <a:spcPts val="4951"/>
              </a:lnSpc>
              <a:buFont typeface="Arial"/>
              <a:buChar char="•"/>
            </a:pPr>
            <a:r>
              <a:rPr lang="en-US" sz="3300">
                <a:solidFill>
                  <a:srgbClr val="1E0000"/>
                </a:solidFill>
                <a:latin typeface="Lora"/>
              </a:rPr>
              <a:t>Strengthen data security measures. </a:t>
            </a:r>
          </a:p>
          <a:p>
            <a:pPr algn="l">
              <a:lnSpc>
                <a:spcPts val="4951"/>
              </a:lnSpc>
            </a:pPr>
            <a:endParaRPr lang="en-US" sz="3300">
              <a:solidFill>
                <a:srgbClr val="1E0000"/>
              </a:solidFill>
              <a:latin typeface="Lora"/>
            </a:endParaRPr>
          </a:p>
          <a:p>
            <a:pPr marL="0" lvl="0" indent="0" algn="l">
              <a:lnSpc>
                <a:spcPts val="4951"/>
              </a:lnSpc>
              <a:spcBef>
                <a:spcPct val="0"/>
              </a:spcBef>
            </a:pPr>
            <a:endParaRPr lang="en-US" sz="3300">
              <a:solidFill>
                <a:srgbClr val="1E0000"/>
              </a:solidFill>
              <a:latin typeface="Lora"/>
            </a:endParaRPr>
          </a:p>
        </p:txBody>
      </p:sp>
      <p:sp>
        <p:nvSpPr>
          <p:cNvPr id="8" name="Freeform 8"/>
          <p:cNvSpPr/>
          <p:nvPr/>
        </p:nvSpPr>
        <p:spPr>
          <a:xfrm rot="-3773478">
            <a:off x="16791497" y="5361669"/>
            <a:ext cx="2993005" cy="4092934"/>
          </a:xfrm>
          <a:custGeom>
            <a:avLst/>
            <a:gdLst/>
            <a:ahLst/>
            <a:cxnLst/>
            <a:rect l="l" t="t" r="r" b="b"/>
            <a:pathLst>
              <a:path w="2993005" h="4092934">
                <a:moveTo>
                  <a:pt x="0" y="0"/>
                </a:moveTo>
                <a:lnTo>
                  <a:pt x="2993006" y="0"/>
                </a:lnTo>
                <a:lnTo>
                  <a:pt x="2993006" y="4092934"/>
                </a:lnTo>
                <a:lnTo>
                  <a:pt x="0" y="40929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87863" flipH="1">
            <a:off x="-480282" y="-100510"/>
            <a:ext cx="3017965" cy="4127067"/>
          </a:xfrm>
          <a:custGeom>
            <a:avLst/>
            <a:gdLst/>
            <a:ahLst/>
            <a:cxnLst/>
            <a:rect l="l" t="t" r="r" b="b"/>
            <a:pathLst>
              <a:path w="3017965" h="4127067">
                <a:moveTo>
                  <a:pt x="3017964" y="0"/>
                </a:moveTo>
                <a:lnTo>
                  <a:pt x="0" y="0"/>
                </a:lnTo>
                <a:lnTo>
                  <a:pt x="0" y="4127067"/>
                </a:lnTo>
                <a:lnTo>
                  <a:pt x="3017964" y="4127067"/>
                </a:lnTo>
                <a:lnTo>
                  <a:pt x="301796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441235" y="5548764"/>
            <a:ext cx="2239148" cy="2239139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15011" r="-15011"/>
              </a:stretch>
            </a:blip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-90874" y="3709482"/>
            <a:ext cx="2239148" cy="2239139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37579" r="-37579"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-90874" y="8198044"/>
            <a:ext cx="2239148" cy="2239139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25136" r="-25136"/>
              </a:stretch>
            </a:blip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890974" y="7019161"/>
            <a:ext cx="2239148" cy="2239139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49999" r="-49999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76558" y="1266825"/>
            <a:ext cx="7208552" cy="117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94"/>
              </a:lnSpc>
            </a:pPr>
            <a:r>
              <a:rPr lang="en-US" sz="9355">
                <a:solidFill>
                  <a:srgbClr val="1E0000"/>
                </a:solidFill>
                <a:latin typeface="Black Mango Bold"/>
              </a:rPr>
              <a:t>Our Team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413358"/>
            <a:ext cx="11746688" cy="5224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00"/>
              </a:lnSpc>
            </a:pPr>
            <a:r>
              <a:rPr lang="en-US" sz="4214">
                <a:solidFill>
                  <a:srgbClr val="1E0000"/>
                </a:solidFill>
                <a:latin typeface="Lora Bold"/>
              </a:rPr>
              <a:t>N.A.H.T.Samaranayake - 1030</a:t>
            </a:r>
          </a:p>
          <a:p>
            <a:pPr algn="l">
              <a:lnSpc>
                <a:spcPts val="5900"/>
              </a:lnSpc>
            </a:pPr>
            <a:r>
              <a:rPr lang="en-US" sz="4214">
                <a:solidFill>
                  <a:srgbClr val="1E0000"/>
                </a:solidFill>
                <a:latin typeface="Lora Bold"/>
              </a:rPr>
              <a:t>W.A.L.S.Ariyasena - 0962</a:t>
            </a:r>
          </a:p>
          <a:p>
            <a:pPr algn="l">
              <a:lnSpc>
                <a:spcPts val="5900"/>
              </a:lnSpc>
            </a:pPr>
            <a:r>
              <a:rPr lang="en-US" sz="4214">
                <a:solidFill>
                  <a:srgbClr val="1E0000"/>
                </a:solidFill>
                <a:latin typeface="Lora Bold"/>
              </a:rPr>
              <a:t>S.R.Sandaruwan - 1031</a:t>
            </a:r>
          </a:p>
          <a:p>
            <a:pPr algn="l">
              <a:lnSpc>
                <a:spcPts val="5900"/>
              </a:lnSpc>
            </a:pPr>
            <a:r>
              <a:rPr lang="en-US" sz="4214">
                <a:solidFill>
                  <a:srgbClr val="1E0000"/>
                </a:solidFill>
                <a:latin typeface="Lora Bold"/>
              </a:rPr>
              <a:t>T.P.Gajasinghe - 0715</a:t>
            </a:r>
          </a:p>
          <a:p>
            <a:pPr algn="l">
              <a:lnSpc>
                <a:spcPts val="5900"/>
              </a:lnSpc>
            </a:pPr>
            <a:r>
              <a:rPr lang="en-US" sz="4214">
                <a:solidFill>
                  <a:srgbClr val="1E0000"/>
                </a:solidFill>
                <a:latin typeface="Lora Bold"/>
              </a:rPr>
              <a:t>S.I.A.Ahamed - 0952</a:t>
            </a:r>
          </a:p>
          <a:p>
            <a:pPr algn="l">
              <a:lnSpc>
                <a:spcPts val="5900"/>
              </a:lnSpc>
            </a:pPr>
            <a:r>
              <a:rPr lang="en-US" sz="4214">
                <a:solidFill>
                  <a:srgbClr val="1E0000"/>
                </a:solidFill>
                <a:latin typeface="Lora Bold"/>
              </a:rPr>
              <a:t>P.Dilakshika - 0984</a:t>
            </a:r>
          </a:p>
          <a:p>
            <a:pPr algn="l">
              <a:lnSpc>
                <a:spcPts val="5900"/>
              </a:lnSpc>
              <a:spcBef>
                <a:spcPct val="0"/>
              </a:spcBef>
            </a:pPr>
            <a:r>
              <a:rPr lang="en-US" sz="4214">
                <a:solidFill>
                  <a:srgbClr val="1E0000"/>
                </a:solidFill>
                <a:latin typeface="Lora Bold"/>
              </a:rPr>
              <a:t>R.Shabilojan - 1037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074192" y="1135520"/>
            <a:ext cx="5641526" cy="56415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674" tIns="47674" rIns="47674" bIns="47674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6099230">
            <a:off x="8648784" y="5474630"/>
            <a:ext cx="3920891" cy="5361819"/>
          </a:xfrm>
          <a:custGeom>
            <a:avLst/>
            <a:gdLst/>
            <a:ahLst/>
            <a:cxnLst/>
            <a:rect l="l" t="t" r="r" b="b"/>
            <a:pathLst>
              <a:path w="3920891" h="5361819">
                <a:moveTo>
                  <a:pt x="0" y="0"/>
                </a:moveTo>
                <a:lnTo>
                  <a:pt x="3920892" y="0"/>
                </a:lnTo>
                <a:lnTo>
                  <a:pt x="3920892" y="5361819"/>
                </a:lnTo>
                <a:lnTo>
                  <a:pt x="0" y="5361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678955" y="1867247"/>
            <a:ext cx="7048156" cy="7048128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9999" r="-49999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2887759" y="-614458"/>
            <a:ext cx="11515962" cy="11515916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4931" r="-24931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1584402">
            <a:off x="13508047" y="6470159"/>
            <a:ext cx="4876417" cy="6668500"/>
          </a:xfrm>
          <a:custGeom>
            <a:avLst/>
            <a:gdLst/>
            <a:ahLst/>
            <a:cxnLst/>
            <a:rect l="l" t="t" r="r" b="b"/>
            <a:pathLst>
              <a:path w="4876417" h="6668500">
                <a:moveTo>
                  <a:pt x="0" y="0"/>
                </a:moveTo>
                <a:lnTo>
                  <a:pt x="4876416" y="0"/>
                </a:lnTo>
                <a:lnTo>
                  <a:pt x="4876416" y="6668500"/>
                </a:lnTo>
                <a:lnTo>
                  <a:pt x="0" y="6668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919183">
            <a:off x="16625153" y="-2386819"/>
            <a:ext cx="4392016" cy="6006082"/>
          </a:xfrm>
          <a:custGeom>
            <a:avLst/>
            <a:gdLst/>
            <a:ahLst/>
            <a:cxnLst/>
            <a:rect l="l" t="t" r="r" b="b"/>
            <a:pathLst>
              <a:path w="4392016" h="6006082">
                <a:moveTo>
                  <a:pt x="0" y="0"/>
                </a:moveTo>
                <a:lnTo>
                  <a:pt x="4392015" y="0"/>
                </a:lnTo>
                <a:lnTo>
                  <a:pt x="4392015" y="6006082"/>
                </a:lnTo>
                <a:lnTo>
                  <a:pt x="0" y="60060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506690" y="4910105"/>
            <a:ext cx="7337831" cy="1349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13"/>
              </a:lnSpc>
            </a:pPr>
            <a:r>
              <a:rPr lang="en-US" sz="10546">
                <a:solidFill>
                  <a:srgbClr val="1E0000"/>
                </a:solidFill>
                <a:latin typeface="Black Mango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666" b="-19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621818" y="-1691138"/>
            <a:ext cx="11851084" cy="12661265"/>
            <a:chOff x="0" y="0"/>
            <a:chExt cx="812800" cy="8683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68366"/>
            </a:xfrm>
            <a:custGeom>
              <a:avLst/>
              <a:gdLst/>
              <a:ahLst/>
              <a:cxnLst/>
              <a:rect l="l" t="t" r="r" b="b"/>
              <a:pathLst>
                <a:path w="812800" h="868366">
                  <a:moveTo>
                    <a:pt x="406400" y="0"/>
                  </a:moveTo>
                  <a:cubicBezTo>
                    <a:pt x="181951" y="0"/>
                    <a:pt x="0" y="194390"/>
                    <a:pt x="0" y="434183"/>
                  </a:cubicBezTo>
                  <a:cubicBezTo>
                    <a:pt x="0" y="673975"/>
                    <a:pt x="181951" y="868366"/>
                    <a:pt x="406400" y="868366"/>
                  </a:cubicBezTo>
                  <a:cubicBezTo>
                    <a:pt x="630849" y="868366"/>
                    <a:pt x="812800" y="673975"/>
                    <a:pt x="812800" y="434183"/>
                  </a:cubicBezTo>
                  <a:cubicBezTo>
                    <a:pt x="812800" y="19439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3309"/>
              <a:ext cx="660400" cy="743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229266" y="2400300"/>
            <a:ext cx="6522989" cy="525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ora"/>
              </a:rPr>
              <a:t>Introduction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ora"/>
              </a:rPr>
              <a:t>Aims &amp; Objectives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ora"/>
              </a:rPr>
              <a:t>Requirement Specification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ora"/>
              </a:rPr>
              <a:t>Methodology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ora"/>
              </a:rPr>
              <a:t>Development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ora"/>
              </a:rPr>
              <a:t>Conclution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ora"/>
              </a:rPr>
              <a:t>Demostration</a:t>
            </a:r>
          </a:p>
        </p:txBody>
      </p:sp>
      <p:sp>
        <p:nvSpPr>
          <p:cNvPr id="7" name="Freeform 7"/>
          <p:cNvSpPr/>
          <p:nvPr/>
        </p:nvSpPr>
        <p:spPr>
          <a:xfrm rot="-4126691">
            <a:off x="14208816" y="168748"/>
            <a:ext cx="5653872" cy="7731670"/>
          </a:xfrm>
          <a:custGeom>
            <a:avLst/>
            <a:gdLst/>
            <a:ahLst/>
            <a:cxnLst/>
            <a:rect l="l" t="t" r="r" b="b"/>
            <a:pathLst>
              <a:path w="5653872" h="7731670">
                <a:moveTo>
                  <a:pt x="0" y="0"/>
                </a:moveTo>
                <a:lnTo>
                  <a:pt x="5653872" y="0"/>
                </a:lnTo>
                <a:lnTo>
                  <a:pt x="5653872" y="7731671"/>
                </a:lnTo>
                <a:lnTo>
                  <a:pt x="0" y="7731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078185" y="3034051"/>
            <a:ext cx="5915136" cy="5915112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38996" r="-3899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535304" y="3774838"/>
            <a:ext cx="7397216" cy="292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21"/>
              </a:lnSpc>
            </a:pPr>
            <a:r>
              <a:rPr lang="en-US" sz="11099">
                <a:solidFill>
                  <a:srgbClr val="1E0000"/>
                </a:solidFill>
                <a:latin typeface="Black Mango Bold"/>
              </a:rPr>
              <a:t>Table Of Content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666" b="-19666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120096" y="1028700"/>
            <a:ext cx="11206371" cy="11206327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6944" r="-6944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39383" y="-8186610"/>
            <a:ext cx="11478766" cy="1147876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76713" y="2301532"/>
            <a:ext cx="10886398" cy="1765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61"/>
              </a:lnSpc>
            </a:pPr>
            <a:r>
              <a:rPr lang="en-US" sz="12178">
                <a:solidFill>
                  <a:srgbClr val="1E0000"/>
                </a:solidFill>
                <a:latin typeface="Black Mango Bold"/>
              </a:rPr>
              <a:t>Introduction</a:t>
            </a:r>
          </a:p>
        </p:txBody>
      </p:sp>
      <p:sp>
        <p:nvSpPr>
          <p:cNvPr id="9" name="Freeform 9"/>
          <p:cNvSpPr/>
          <p:nvPr/>
        </p:nvSpPr>
        <p:spPr>
          <a:xfrm rot="3867266">
            <a:off x="-894889" y="-2560807"/>
            <a:ext cx="5039164" cy="6891057"/>
          </a:xfrm>
          <a:custGeom>
            <a:avLst/>
            <a:gdLst/>
            <a:ahLst/>
            <a:cxnLst/>
            <a:rect l="l" t="t" r="r" b="b"/>
            <a:pathLst>
              <a:path w="5039164" h="6891057">
                <a:moveTo>
                  <a:pt x="0" y="0"/>
                </a:moveTo>
                <a:lnTo>
                  <a:pt x="5039164" y="0"/>
                </a:lnTo>
                <a:lnTo>
                  <a:pt x="5039164" y="6891057"/>
                </a:lnTo>
                <a:lnTo>
                  <a:pt x="0" y="689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8627" y="4311015"/>
            <a:ext cx="9381468" cy="494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4350"/>
              </a:lnSpc>
              <a:buFont typeface="Arial"/>
              <a:buChar char="•"/>
            </a:pPr>
            <a:r>
              <a:rPr lang="en-US" sz="2900">
                <a:solidFill>
                  <a:srgbClr val="1E0000"/>
                </a:solidFill>
                <a:latin typeface="Lora"/>
              </a:rPr>
              <a:t>Potato blight, caused by the fungus Phytophthora infestans, poses a serious threat to global potato production.</a:t>
            </a:r>
          </a:p>
          <a:p>
            <a:pPr marL="626111" lvl="1" indent="-313055" algn="l">
              <a:lnSpc>
                <a:spcPts val="4350"/>
              </a:lnSpc>
              <a:buFont typeface="Arial"/>
              <a:buChar char="•"/>
            </a:pPr>
            <a:r>
              <a:rPr lang="en-US" sz="2900">
                <a:solidFill>
                  <a:srgbClr val="1E0000"/>
                </a:solidFill>
                <a:latin typeface="Lora"/>
              </a:rPr>
              <a:t>Traditional identification methods are time-consuming and may not be sufficiently accurate.</a:t>
            </a:r>
          </a:p>
          <a:p>
            <a:pPr marL="626111" lvl="1" indent="-313055" algn="l">
              <a:lnSpc>
                <a:spcPts val="4350"/>
              </a:lnSpc>
              <a:buFont typeface="Arial"/>
              <a:buChar char="•"/>
            </a:pPr>
            <a:r>
              <a:rPr lang="en-US" sz="2900">
                <a:solidFill>
                  <a:srgbClr val="1E0000"/>
                </a:solidFill>
                <a:latin typeface="Lora"/>
              </a:rPr>
              <a:t>Advances in image processing and machine learning offer potential for rapid and accurate disease identification.</a:t>
            </a:r>
          </a:p>
          <a:p>
            <a:pPr marL="0" lvl="0" indent="0" algn="l">
              <a:lnSpc>
                <a:spcPts val="4350"/>
              </a:lnSpc>
              <a:spcBef>
                <a:spcPct val="0"/>
              </a:spcBef>
            </a:pPr>
            <a:endParaRPr lang="en-US" sz="2900">
              <a:solidFill>
                <a:srgbClr val="1E0000"/>
              </a:solidFill>
              <a:latin typeface="Lo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03926" y="-782042"/>
            <a:ext cx="15280148" cy="11851084"/>
            <a:chOff x="0" y="0"/>
            <a:chExt cx="104798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47981" cy="812800"/>
            </a:xfrm>
            <a:custGeom>
              <a:avLst/>
              <a:gdLst/>
              <a:ahLst/>
              <a:cxnLst/>
              <a:rect l="l" t="t" r="r" b="b"/>
              <a:pathLst>
                <a:path w="1047981" h="812800">
                  <a:moveTo>
                    <a:pt x="523990" y="0"/>
                  </a:moveTo>
                  <a:cubicBezTo>
                    <a:pt x="234598" y="0"/>
                    <a:pt x="0" y="181951"/>
                    <a:pt x="0" y="406400"/>
                  </a:cubicBezTo>
                  <a:cubicBezTo>
                    <a:pt x="0" y="630849"/>
                    <a:pt x="234598" y="812800"/>
                    <a:pt x="523990" y="812800"/>
                  </a:cubicBezTo>
                  <a:cubicBezTo>
                    <a:pt x="813382" y="812800"/>
                    <a:pt x="1047981" y="630849"/>
                    <a:pt x="1047981" y="406400"/>
                  </a:cubicBezTo>
                  <a:cubicBezTo>
                    <a:pt x="1047981" y="181951"/>
                    <a:pt x="813382" y="0"/>
                    <a:pt x="52399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98248" y="38100"/>
              <a:ext cx="851484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262977" y="2622811"/>
            <a:ext cx="3354902" cy="3354888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7579" r="-37579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42697" y="5143500"/>
            <a:ext cx="3354902" cy="3354888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5136" r="-2513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5244224" y="427700"/>
            <a:ext cx="7799551" cy="149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1"/>
              </a:lnSpc>
            </a:pPr>
            <a:r>
              <a:rPr lang="en-US" sz="11099">
                <a:solidFill>
                  <a:srgbClr val="1E0000"/>
                </a:solidFill>
                <a:latin typeface="Black Mango Bold"/>
              </a:rPr>
              <a:t>Aims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44224" y="3835245"/>
            <a:ext cx="7799551" cy="149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1"/>
              </a:lnSpc>
            </a:pPr>
            <a:r>
              <a:rPr lang="en-US" sz="11099">
                <a:solidFill>
                  <a:srgbClr val="1E0000"/>
                </a:solidFill>
                <a:latin typeface="Black Mango Bold"/>
              </a:rPr>
              <a:t>Objectivs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25023" y="1930245"/>
            <a:ext cx="10237954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1E0000"/>
                </a:solidFill>
                <a:latin typeface="Lora"/>
              </a:rPr>
              <a:t>To develop a system that quickly and accurately identifies late blight in potato crops using deep learning and image processing.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26058" y="5431995"/>
            <a:ext cx="11095220" cy="454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E0000"/>
                </a:solidFill>
                <a:latin typeface="Lora"/>
              </a:rPr>
              <a:t>Develop a user-friendly interface for easy navigation.</a:t>
            </a:r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E0000"/>
                </a:solidFill>
                <a:latin typeface="Lora"/>
              </a:rPr>
              <a:t>Implement advanced identification algorithms to achieve at least 90% accuracy.</a:t>
            </a:r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E0000"/>
                </a:solidFill>
                <a:latin typeface="Lora"/>
              </a:rPr>
              <a:t>Provide real-time information on cultivation status.</a:t>
            </a:r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E0000"/>
                </a:solidFill>
                <a:latin typeface="Lora"/>
              </a:rPr>
              <a:t>Integrate a comprehensive database on potato diseases and symptoms.</a:t>
            </a:r>
          </a:p>
          <a:p>
            <a:pPr marL="647700" lvl="1" indent="-323850" algn="l">
              <a:lnSpc>
                <a:spcPts val="45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E0000"/>
                </a:solidFill>
                <a:latin typeface="Lora"/>
              </a:rPr>
              <a:t>Optimize detection processes to enhance productivity.</a:t>
            </a:r>
          </a:p>
          <a:p>
            <a:pPr marL="0" lvl="0" indent="0" algn="ctr">
              <a:lnSpc>
                <a:spcPts val="4500"/>
              </a:lnSpc>
              <a:spcBef>
                <a:spcPct val="0"/>
              </a:spcBef>
            </a:pPr>
            <a:endParaRPr lang="en-US" sz="3000">
              <a:solidFill>
                <a:srgbClr val="1E0000"/>
              </a:solidFill>
              <a:latin typeface="Lora"/>
            </a:endParaRPr>
          </a:p>
        </p:txBody>
      </p:sp>
      <p:sp>
        <p:nvSpPr>
          <p:cNvPr id="14" name="Freeform 14"/>
          <p:cNvSpPr/>
          <p:nvPr/>
        </p:nvSpPr>
        <p:spPr>
          <a:xfrm rot="-4126691">
            <a:off x="15803387" y="-282705"/>
            <a:ext cx="4249384" cy="5811032"/>
          </a:xfrm>
          <a:custGeom>
            <a:avLst/>
            <a:gdLst/>
            <a:ahLst/>
            <a:cxnLst/>
            <a:rect l="l" t="t" r="r" b="b"/>
            <a:pathLst>
              <a:path w="4249384" h="5811032">
                <a:moveTo>
                  <a:pt x="0" y="0"/>
                </a:moveTo>
                <a:lnTo>
                  <a:pt x="4249384" y="0"/>
                </a:lnTo>
                <a:lnTo>
                  <a:pt x="4249384" y="5811032"/>
                </a:lnTo>
                <a:lnTo>
                  <a:pt x="0" y="5811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967163">
            <a:off x="-2466130" y="7983587"/>
            <a:ext cx="3748382" cy="5125912"/>
          </a:xfrm>
          <a:custGeom>
            <a:avLst/>
            <a:gdLst/>
            <a:ahLst/>
            <a:cxnLst/>
            <a:rect l="l" t="t" r="r" b="b"/>
            <a:pathLst>
              <a:path w="3748382" h="5125912">
                <a:moveTo>
                  <a:pt x="0" y="0"/>
                </a:moveTo>
                <a:lnTo>
                  <a:pt x="3748382" y="0"/>
                </a:lnTo>
                <a:lnTo>
                  <a:pt x="3748382" y="5125912"/>
                </a:lnTo>
                <a:lnTo>
                  <a:pt x="0" y="51259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54723" y="2427184"/>
            <a:ext cx="6172812" cy="617281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5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1301539">
            <a:off x="12925279" y="3055359"/>
            <a:ext cx="4605749" cy="6298361"/>
          </a:xfrm>
          <a:custGeom>
            <a:avLst/>
            <a:gdLst/>
            <a:ahLst/>
            <a:cxnLst/>
            <a:rect l="l" t="t" r="r" b="b"/>
            <a:pathLst>
              <a:path w="4605749" h="6298361">
                <a:moveTo>
                  <a:pt x="0" y="0"/>
                </a:moveTo>
                <a:lnTo>
                  <a:pt x="4605749" y="0"/>
                </a:lnTo>
                <a:lnTo>
                  <a:pt x="4605749" y="6298361"/>
                </a:lnTo>
                <a:lnTo>
                  <a:pt x="0" y="62983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588781" y="6588324"/>
            <a:ext cx="4931884" cy="4931865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2368" r="-22368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3617159" y="-714123"/>
            <a:ext cx="5610376" cy="5610354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37579" r="-37579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725941"/>
            <a:ext cx="11327673" cy="29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21"/>
              </a:lnSpc>
            </a:pPr>
            <a:r>
              <a:rPr lang="en-US" sz="11099">
                <a:solidFill>
                  <a:srgbClr val="1E0000"/>
                </a:solidFill>
                <a:latin typeface="Black Mango Bold"/>
              </a:rPr>
              <a:t>Requirement </a:t>
            </a:r>
          </a:p>
          <a:p>
            <a:pPr algn="l">
              <a:lnSpc>
                <a:spcPts val="11321"/>
              </a:lnSpc>
            </a:pPr>
            <a:r>
              <a:rPr lang="en-US" sz="11099">
                <a:solidFill>
                  <a:srgbClr val="1E0000"/>
                </a:solidFill>
                <a:latin typeface="Black Mango Bold"/>
              </a:rPr>
              <a:t>Specifications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2727" y="4399280"/>
            <a:ext cx="12974432" cy="485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2799">
                <a:solidFill>
                  <a:srgbClr val="1E0000"/>
                </a:solidFill>
                <a:latin typeface="Lora Bold"/>
              </a:rPr>
              <a:t>Scope of the project</a:t>
            </a:r>
          </a:p>
          <a:p>
            <a:pPr marL="604519" lvl="1" indent="-302260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E0000"/>
                </a:solidFill>
                <a:latin typeface="Lora"/>
              </a:rPr>
              <a:t>Develop an Automated Potato Disease Detection System to combat the threat of potato blight in Sri Lanka's agricultural sector. 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2799">
              <a:solidFill>
                <a:srgbClr val="1E0000"/>
              </a:solidFill>
              <a:latin typeface="Lora"/>
            </a:endParaR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2799">
                <a:solidFill>
                  <a:srgbClr val="1E0000"/>
                </a:solidFill>
                <a:latin typeface="Lora Bold"/>
              </a:rPr>
              <a:t>End users of the project</a:t>
            </a:r>
          </a:p>
          <a:p>
            <a:pPr marL="604519" lvl="1" indent="-302260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E0000"/>
                </a:solidFill>
                <a:latin typeface="Lora"/>
              </a:rPr>
              <a:t>The farmers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2799">
              <a:solidFill>
                <a:srgbClr val="1E0000"/>
              </a:solidFill>
              <a:latin typeface="Lo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36735" y="-728653"/>
            <a:ext cx="6172812" cy="617281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1816" y="364120"/>
            <a:ext cx="10761994" cy="29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21"/>
              </a:lnSpc>
            </a:pPr>
            <a:r>
              <a:rPr lang="en-US" sz="11099">
                <a:solidFill>
                  <a:srgbClr val="1E0000"/>
                </a:solidFill>
                <a:latin typeface="Black Mango Bold"/>
              </a:rPr>
              <a:t>Requirement Specifications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133810" y="-325479"/>
            <a:ext cx="5469000" cy="5468979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5136" r="-25136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 rot="-4901373">
            <a:off x="15520584" y="135665"/>
            <a:ext cx="4605749" cy="6298361"/>
          </a:xfrm>
          <a:custGeom>
            <a:avLst/>
            <a:gdLst/>
            <a:ahLst/>
            <a:cxnLst/>
            <a:rect l="l" t="t" r="r" b="b"/>
            <a:pathLst>
              <a:path w="4605749" h="6298361">
                <a:moveTo>
                  <a:pt x="0" y="0"/>
                </a:moveTo>
                <a:lnTo>
                  <a:pt x="4605749" y="0"/>
                </a:lnTo>
                <a:lnTo>
                  <a:pt x="4605749" y="6298362"/>
                </a:lnTo>
                <a:lnTo>
                  <a:pt x="0" y="6298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024535" y="2908744"/>
            <a:ext cx="4469531" cy="4469513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5136" r="-25136"/>
              </a:stretch>
            </a:blip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9633492" y="6725357"/>
            <a:ext cx="4490017" cy="4489999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6944" r="-6944"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 rot="804466">
            <a:off x="14119714" y="7799514"/>
            <a:ext cx="3798471" cy="5194409"/>
          </a:xfrm>
          <a:custGeom>
            <a:avLst/>
            <a:gdLst/>
            <a:ahLst/>
            <a:cxnLst/>
            <a:rect l="l" t="t" r="r" b="b"/>
            <a:pathLst>
              <a:path w="3798471" h="5194409">
                <a:moveTo>
                  <a:pt x="0" y="0"/>
                </a:moveTo>
                <a:lnTo>
                  <a:pt x="3798470" y="0"/>
                </a:lnTo>
                <a:lnTo>
                  <a:pt x="3798470" y="5194408"/>
                </a:lnTo>
                <a:lnTo>
                  <a:pt x="0" y="51944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461811" y="3656402"/>
            <a:ext cx="9249581" cy="605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>
                <a:solidFill>
                  <a:srgbClr val="1E0000"/>
                </a:solidFill>
                <a:latin typeface="Lora Bold"/>
              </a:rPr>
              <a:t>Functional requirements</a:t>
            </a:r>
          </a:p>
          <a:p>
            <a:pPr marL="626111" lvl="1" indent="-313055" algn="l">
              <a:lnSpc>
                <a:spcPts val="4350"/>
              </a:lnSpc>
              <a:buFont typeface="Arial"/>
              <a:buChar char="•"/>
            </a:pPr>
            <a:r>
              <a:rPr lang="en-US" sz="2900">
                <a:solidFill>
                  <a:srgbClr val="1E0000"/>
                </a:solidFill>
                <a:latin typeface="Lora"/>
              </a:rPr>
              <a:t>Image Capture and Upload</a:t>
            </a:r>
          </a:p>
          <a:p>
            <a:pPr algn="l">
              <a:lnSpc>
                <a:spcPts val="4350"/>
              </a:lnSpc>
            </a:pPr>
            <a:r>
              <a:rPr lang="en-US" sz="2900">
                <a:solidFill>
                  <a:srgbClr val="1E0000"/>
                </a:solidFill>
                <a:latin typeface="Lora Bold"/>
              </a:rPr>
              <a:t>            </a:t>
            </a:r>
            <a:r>
              <a:rPr lang="en-US" sz="2900">
                <a:solidFill>
                  <a:srgbClr val="1E0000"/>
                </a:solidFill>
                <a:latin typeface="Lora"/>
              </a:rPr>
              <a:t>• Camera Integration</a:t>
            </a:r>
          </a:p>
          <a:p>
            <a:pPr algn="l">
              <a:lnSpc>
                <a:spcPts val="4350"/>
              </a:lnSpc>
            </a:pPr>
            <a:r>
              <a:rPr lang="en-US" sz="2900">
                <a:solidFill>
                  <a:srgbClr val="1E0000"/>
                </a:solidFill>
                <a:latin typeface="Lora Bold"/>
              </a:rPr>
              <a:t>            </a:t>
            </a:r>
            <a:r>
              <a:rPr lang="en-US" sz="2900">
                <a:solidFill>
                  <a:srgbClr val="1E0000"/>
                </a:solidFill>
                <a:latin typeface="Lora"/>
              </a:rPr>
              <a:t>• Gallery Access</a:t>
            </a:r>
          </a:p>
          <a:p>
            <a:pPr algn="l">
              <a:lnSpc>
                <a:spcPts val="4350"/>
              </a:lnSpc>
            </a:pPr>
            <a:r>
              <a:rPr lang="en-US" sz="2900">
                <a:solidFill>
                  <a:srgbClr val="1E0000"/>
                </a:solidFill>
                <a:latin typeface="Lora Bold"/>
              </a:rPr>
              <a:t>            </a:t>
            </a:r>
            <a:r>
              <a:rPr lang="en-US" sz="2900">
                <a:solidFill>
                  <a:srgbClr val="1E0000"/>
                </a:solidFill>
                <a:latin typeface="Lora"/>
              </a:rPr>
              <a:t>• Image Pre-processing</a:t>
            </a:r>
          </a:p>
          <a:p>
            <a:pPr algn="l">
              <a:lnSpc>
                <a:spcPts val="4350"/>
              </a:lnSpc>
            </a:pPr>
            <a:endParaRPr lang="en-US" sz="2900">
              <a:solidFill>
                <a:srgbClr val="1E0000"/>
              </a:solidFill>
              <a:latin typeface="Lora"/>
            </a:endParaRPr>
          </a:p>
          <a:p>
            <a:pPr algn="l">
              <a:lnSpc>
                <a:spcPts val="4350"/>
              </a:lnSpc>
            </a:pPr>
            <a:r>
              <a:rPr lang="en-US" sz="2900">
                <a:solidFill>
                  <a:srgbClr val="1E0000"/>
                </a:solidFill>
                <a:latin typeface="Lora Bold"/>
              </a:rPr>
              <a:t>Non-functional requirements</a:t>
            </a:r>
          </a:p>
          <a:p>
            <a:pPr marL="626111" lvl="1" indent="-313055" algn="l">
              <a:lnSpc>
                <a:spcPts val="4350"/>
              </a:lnSpc>
              <a:buFont typeface="Arial"/>
              <a:buChar char="•"/>
            </a:pPr>
            <a:r>
              <a:rPr lang="en-US" sz="2900">
                <a:solidFill>
                  <a:srgbClr val="1E0000"/>
                </a:solidFill>
                <a:latin typeface="Lora"/>
              </a:rPr>
              <a:t>Performance and Scalability</a:t>
            </a:r>
          </a:p>
          <a:p>
            <a:pPr marL="626111" lvl="1" indent="-313055" algn="l">
              <a:lnSpc>
                <a:spcPts val="4350"/>
              </a:lnSpc>
              <a:buAutoNum type="arabicPeriod"/>
            </a:pPr>
            <a:r>
              <a:rPr lang="en-US" sz="2900">
                <a:solidFill>
                  <a:srgbClr val="1E0000"/>
                </a:solidFill>
                <a:latin typeface="Lora"/>
              </a:rPr>
              <a:t>Efficient Processing</a:t>
            </a:r>
          </a:p>
          <a:p>
            <a:pPr marL="626111" lvl="1" indent="-313055" algn="l">
              <a:lnSpc>
                <a:spcPts val="4350"/>
              </a:lnSpc>
              <a:buAutoNum type="arabicPeriod"/>
            </a:pPr>
            <a:r>
              <a:rPr lang="en-US" sz="2900">
                <a:solidFill>
                  <a:srgbClr val="1E0000"/>
                </a:solidFill>
                <a:latin typeface="Lora"/>
              </a:rPr>
              <a:t>Scalability</a:t>
            </a:r>
          </a:p>
          <a:p>
            <a:pPr marL="626111" lvl="1" indent="-313055" algn="l">
              <a:lnSpc>
                <a:spcPts val="4350"/>
              </a:lnSpc>
              <a:buAutoNum type="arabicPeriod"/>
            </a:pPr>
            <a:r>
              <a:rPr lang="en-US" sz="2900">
                <a:solidFill>
                  <a:srgbClr val="1E0000"/>
                </a:solidFill>
                <a:latin typeface="Lora"/>
              </a:rPr>
              <a:t>Multi-language Support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sp>
        <p:nvSpPr>
          <p:cNvPr id="3" name="Freeform 3"/>
          <p:cNvSpPr/>
          <p:nvPr/>
        </p:nvSpPr>
        <p:spPr>
          <a:xfrm rot="-4901373">
            <a:off x="15692884" y="-122915"/>
            <a:ext cx="4388326" cy="6001035"/>
          </a:xfrm>
          <a:custGeom>
            <a:avLst/>
            <a:gdLst/>
            <a:ahLst/>
            <a:cxnLst/>
            <a:rect l="l" t="t" r="r" b="b"/>
            <a:pathLst>
              <a:path w="4388326" h="6001035">
                <a:moveTo>
                  <a:pt x="0" y="0"/>
                </a:moveTo>
                <a:lnTo>
                  <a:pt x="4388326" y="0"/>
                </a:lnTo>
                <a:lnTo>
                  <a:pt x="4388326" y="6001036"/>
                </a:lnTo>
                <a:lnTo>
                  <a:pt x="0" y="6001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823124" y="2877850"/>
            <a:ext cx="3421110" cy="34211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674" tIns="47674" rIns="47674" bIns="47674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216438" y="3639004"/>
            <a:ext cx="3770161" cy="3770146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2368" r="-22368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 rot="1815911">
            <a:off x="-782615" y="401808"/>
            <a:ext cx="3291523" cy="4501157"/>
          </a:xfrm>
          <a:custGeom>
            <a:avLst/>
            <a:gdLst/>
            <a:ahLst/>
            <a:cxnLst/>
            <a:rect l="l" t="t" r="r" b="b"/>
            <a:pathLst>
              <a:path w="3291523" h="4501157">
                <a:moveTo>
                  <a:pt x="0" y="0"/>
                </a:moveTo>
                <a:lnTo>
                  <a:pt x="3291523" y="0"/>
                </a:lnTo>
                <a:lnTo>
                  <a:pt x="3291523" y="4501158"/>
                </a:lnTo>
                <a:lnTo>
                  <a:pt x="0" y="45011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473234" y="1200150"/>
            <a:ext cx="9341532" cy="1365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1"/>
              </a:lnSpc>
            </a:pPr>
            <a:r>
              <a:rPr lang="en-US" sz="10139">
                <a:solidFill>
                  <a:srgbClr val="1E0000"/>
                </a:solidFill>
                <a:latin typeface="Black Mango Bold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92055" y="3850025"/>
            <a:ext cx="12772619" cy="5685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9"/>
              </a:lnSpc>
            </a:pPr>
            <a:r>
              <a:rPr lang="en-US" sz="3026">
                <a:solidFill>
                  <a:srgbClr val="1E0000"/>
                </a:solidFill>
                <a:latin typeface="Lora Bold"/>
              </a:rPr>
              <a:t>Data Gathering</a:t>
            </a:r>
          </a:p>
          <a:p>
            <a:pPr marL="653390" lvl="1" indent="-326695" algn="l">
              <a:lnSpc>
                <a:spcPts val="4539"/>
              </a:lnSpc>
              <a:buFont typeface="Arial"/>
              <a:buChar char="•"/>
            </a:pPr>
            <a:r>
              <a:rPr lang="en-US" sz="3026">
                <a:solidFill>
                  <a:srgbClr val="1E0000"/>
                </a:solidFill>
                <a:latin typeface="Lora"/>
              </a:rPr>
              <a:t>Collected datasets from Kaggle.</a:t>
            </a:r>
          </a:p>
          <a:p>
            <a:pPr marL="653390" lvl="1" indent="-326695" algn="l">
              <a:lnSpc>
                <a:spcPts val="4539"/>
              </a:lnSpc>
              <a:buFont typeface="Arial"/>
              <a:buChar char="•"/>
            </a:pPr>
            <a:r>
              <a:rPr lang="en-US" sz="3026">
                <a:solidFill>
                  <a:srgbClr val="1E0000"/>
                </a:solidFill>
                <a:latin typeface="Lora"/>
              </a:rPr>
              <a:t>Analyzed existing research and reports.</a:t>
            </a:r>
          </a:p>
          <a:p>
            <a:pPr algn="l">
              <a:lnSpc>
                <a:spcPts val="4539"/>
              </a:lnSpc>
            </a:pPr>
            <a:r>
              <a:rPr lang="en-US" sz="3026">
                <a:solidFill>
                  <a:srgbClr val="1E0000"/>
                </a:solidFill>
                <a:latin typeface="Lora Bold"/>
              </a:rPr>
              <a:t>System Design</a:t>
            </a:r>
          </a:p>
          <a:p>
            <a:pPr marL="653390" lvl="1" indent="-326695" algn="l">
              <a:lnSpc>
                <a:spcPts val="4539"/>
              </a:lnSpc>
              <a:buFont typeface="Arial"/>
              <a:buChar char="•"/>
            </a:pPr>
            <a:r>
              <a:rPr lang="en-US" sz="3026">
                <a:solidFill>
                  <a:srgbClr val="1E0000"/>
                </a:solidFill>
                <a:latin typeface="Lora"/>
              </a:rPr>
              <a:t>Use case, class, and activity diagrams.</a:t>
            </a:r>
          </a:p>
          <a:p>
            <a:pPr marL="653390" lvl="1" indent="-326695" algn="l">
              <a:lnSpc>
                <a:spcPts val="4539"/>
              </a:lnSpc>
              <a:buFont typeface="Arial"/>
              <a:buChar char="•"/>
            </a:pPr>
            <a:r>
              <a:rPr lang="en-US" sz="3026">
                <a:solidFill>
                  <a:srgbClr val="1E0000"/>
                </a:solidFill>
                <a:latin typeface="Lora"/>
              </a:rPr>
              <a:t>Client-server architecture for processing and storage.</a:t>
            </a:r>
          </a:p>
          <a:p>
            <a:pPr algn="l">
              <a:lnSpc>
                <a:spcPts val="4539"/>
              </a:lnSpc>
            </a:pPr>
            <a:r>
              <a:rPr lang="en-US" sz="3026">
                <a:solidFill>
                  <a:srgbClr val="1E0000"/>
                </a:solidFill>
                <a:latin typeface="Lora Bold"/>
              </a:rPr>
              <a:t>Development</a:t>
            </a:r>
          </a:p>
          <a:p>
            <a:pPr marL="653390" lvl="1" indent="-326695" algn="l">
              <a:lnSpc>
                <a:spcPts val="4539"/>
              </a:lnSpc>
              <a:buFont typeface="Arial"/>
              <a:buChar char="•"/>
            </a:pPr>
            <a:r>
              <a:rPr lang="en-US" sz="3026">
                <a:solidFill>
                  <a:srgbClr val="1E0000"/>
                </a:solidFill>
                <a:latin typeface="Lora"/>
              </a:rPr>
              <a:t>Tools: Android Studio, TensorFlow, Google Cloud Platform.</a:t>
            </a:r>
          </a:p>
          <a:p>
            <a:pPr marL="653390" lvl="1" indent="-326695" algn="l">
              <a:lnSpc>
                <a:spcPts val="4539"/>
              </a:lnSpc>
              <a:buFont typeface="Arial"/>
              <a:buChar char="•"/>
            </a:pPr>
            <a:r>
              <a:rPr lang="en-US" sz="3026">
                <a:solidFill>
                  <a:srgbClr val="1E0000"/>
                </a:solidFill>
                <a:latin typeface="Lora"/>
              </a:rPr>
              <a:t>Testing: Unit, integration, and system testing.</a:t>
            </a:r>
          </a:p>
          <a:p>
            <a:pPr marL="0" lvl="0" indent="0" algn="ctr">
              <a:lnSpc>
                <a:spcPts val="4539"/>
              </a:lnSpc>
              <a:spcBef>
                <a:spcPct val="0"/>
              </a:spcBef>
            </a:pPr>
            <a:endParaRPr lang="en-US" sz="3026">
              <a:solidFill>
                <a:srgbClr val="1E0000"/>
              </a:solidFill>
              <a:latin typeface="Lo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102994" y="4645474"/>
            <a:ext cx="5641526" cy="564152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674" tIns="47674" rIns="47674" bIns="47674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997468" y="-162626"/>
            <a:ext cx="5641526" cy="564152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674" tIns="47674" rIns="47674" bIns="47674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8100000">
            <a:off x="16130828" y="-964142"/>
            <a:ext cx="3322763" cy="4543878"/>
          </a:xfrm>
          <a:custGeom>
            <a:avLst/>
            <a:gdLst/>
            <a:ahLst/>
            <a:cxnLst/>
            <a:rect l="l" t="t" r="r" b="b"/>
            <a:pathLst>
              <a:path w="3322763" h="4543878">
                <a:moveTo>
                  <a:pt x="0" y="0"/>
                </a:moveTo>
                <a:lnTo>
                  <a:pt x="3322763" y="0"/>
                </a:lnTo>
                <a:lnTo>
                  <a:pt x="3322763" y="4543878"/>
                </a:lnTo>
                <a:lnTo>
                  <a:pt x="0" y="45438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652881">
            <a:off x="-687712" y="8427069"/>
            <a:ext cx="2720191" cy="3719862"/>
          </a:xfrm>
          <a:custGeom>
            <a:avLst/>
            <a:gdLst/>
            <a:ahLst/>
            <a:cxnLst/>
            <a:rect l="l" t="t" r="r" b="b"/>
            <a:pathLst>
              <a:path w="2720191" h="3719862">
                <a:moveTo>
                  <a:pt x="0" y="0"/>
                </a:moveTo>
                <a:lnTo>
                  <a:pt x="2720191" y="0"/>
                </a:lnTo>
                <a:lnTo>
                  <a:pt x="2720191" y="3719862"/>
                </a:lnTo>
                <a:lnTo>
                  <a:pt x="0" y="37198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3958142" y="1695272"/>
            <a:ext cx="6896456" cy="689645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5011" r="-15011"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>
            <a:off x="1004570" y="2321736"/>
            <a:ext cx="13098424" cy="7335118"/>
          </a:xfrm>
          <a:custGeom>
            <a:avLst/>
            <a:gdLst/>
            <a:ahLst/>
            <a:cxnLst/>
            <a:rect l="l" t="t" r="r" b="b"/>
            <a:pathLst>
              <a:path w="13098424" h="7335118">
                <a:moveTo>
                  <a:pt x="0" y="0"/>
                </a:moveTo>
                <a:lnTo>
                  <a:pt x="13098424" y="0"/>
                </a:lnTo>
                <a:lnTo>
                  <a:pt x="13098424" y="7335118"/>
                </a:lnTo>
                <a:lnTo>
                  <a:pt x="0" y="7335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329858" y="785027"/>
            <a:ext cx="9628284" cy="119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6"/>
              </a:lnSpc>
            </a:pPr>
            <a:r>
              <a:rPr lang="en-US" sz="8908">
                <a:solidFill>
                  <a:srgbClr val="1E0000"/>
                </a:solidFill>
                <a:latin typeface="Black Mango Bold"/>
              </a:rPr>
              <a:t>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102994" y="4645474"/>
            <a:ext cx="5641526" cy="564152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674" tIns="47674" rIns="47674" bIns="47674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997468" y="-162626"/>
            <a:ext cx="5641526" cy="564152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D8B7">
                <a:alpha val="8000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674" tIns="47674" rIns="47674" bIns="47674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8100000">
            <a:off x="15768139" y="-788743"/>
            <a:ext cx="3322763" cy="4543878"/>
          </a:xfrm>
          <a:custGeom>
            <a:avLst/>
            <a:gdLst/>
            <a:ahLst/>
            <a:cxnLst/>
            <a:rect l="l" t="t" r="r" b="b"/>
            <a:pathLst>
              <a:path w="3322763" h="4543878">
                <a:moveTo>
                  <a:pt x="0" y="0"/>
                </a:moveTo>
                <a:lnTo>
                  <a:pt x="3322763" y="0"/>
                </a:lnTo>
                <a:lnTo>
                  <a:pt x="3322763" y="4543878"/>
                </a:lnTo>
                <a:lnTo>
                  <a:pt x="0" y="45438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652881">
            <a:off x="-687712" y="8427069"/>
            <a:ext cx="2720191" cy="3719862"/>
          </a:xfrm>
          <a:custGeom>
            <a:avLst/>
            <a:gdLst/>
            <a:ahLst/>
            <a:cxnLst/>
            <a:rect l="l" t="t" r="r" b="b"/>
            <a:pathLst>
              <a:path w="2720191" h="3719862">
                <a:moveTo>
                  <a:pt x="0" y="0"/>
                </a:moveTo>
                <a:lnTo>
                  <a:pt x="2720191" y="0"/>
                </a:lnTo>
                <a:lnTo>
                  <a:pt x="2720191" y="3719862"/>
                </a:lnTo>
                <a:lnTo>
                  <a:pt x="0" y="37198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-1393713" y="2658137"/>
            <a:ext cx="5889320" cy="58893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43856" r="-43856"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>
            <a:off x="4143586" y="2560311"/>
            <a:ext cx="12780171" cy="7189817"/>
          </a:xfrm>
          <a:custGeom>
            <a:avLst/>
            <a:gdLst/>
            <a:ahLst/>
            <a:cxnLst/>
            <a:rect l="l" t="t" r="r" b="b"/>
            <a:pathLst>
              <a:path w="12780171" h="7189817">
                <a:moveTo>
                  <a:pt x="0" y="0"/>
                </a:moveTo>
                <a:lnTo>
                  <a:pt x="12780171" y="0"/>
                </a:lnTo>
                <a:lnTo>
                  <a:pt x="12780171" y="7189816"/>
                </a:lnTo>
                <a:lnTo>
                  <a:pt x="0" y="71898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738479" y="1181100"/>
            <a:ext cx="9628284" cy="119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6"/>
              </a:lnSpc>
            </a:pPr>
            <a:r>
              <a:rPr lang="en-US" sz="8908">
                <a:solidFill>
                  <a:srgbClr val="1E0000"/>
                </a:solidFill>
                <a:latin typeface="Black Mango Bold"/>
              </a:rPr>
              <a:t>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412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Black Mango Bold</vt:lpstr>
      <vt:lpstr>Lora Bold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Aesthetic Natural Skincare Presentation</dc:title>
  <cp:lastModifiedBy>Tharindu Pramodya</cp:lastModifiedBy>
  <cp:revision>2</cp:revision>
  <dcterms:created xsi:type="dcterms:W3CDTF">2006-08-16T00:00:00Z</dcterms:created>
  <dcterms:modified xsi:type="dcterms:W3CDTF">2024-06-13T11:52:34Z</dcterms:modified>
  <dc:identifier>DAGH6syh3gU</dc:identifier>
</cp:coreProperties>
</file>