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1CD0C-80CA-40ED-B318-B1875A00ACAC}" v="9" dt="2019-11-13T12:50:22.087"/>
  </p1510:revLst>
</p1510:revInfo>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15" autoAdjust="0"/>
  </p:normalViewPr>
  <p:slideViewPr>
    <p:cSldViewPr snapToGrid="0">
      <p:cViewPr>
        <p:scale>
          <a:sx n="80" d="100"/>
          <a:sy n="80" d="100"/>
        </p:scale>
        <p:origin x="345"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IBBENS, Nick" userId="2379f6e0-cedc-448c-baec-af28d586ef97" providerId="ADAL" clId="{6D81CD0C-80CA-40ED-B318-B1875A00ACAC}"/>
    <pc:docChg chg="custSel modSld">
      <pc:chgData name="FRIBBENS, Nick" userId="2379f6e0-cedc-448c-baec-af28d586ef97" providerId="ADAL" clId="{6D81CD0C-80CA-40ED-B318-B1875A00ACAC}" dt="2019-11-13T12:50:22.082" v="452" actId="14100"/>
      <pc:docMkLst>
        <pc:docMk/>
      </pc:docMkLst>
      <pc:sldChg chg="modSp">
        <pc:chgData name="FRIBBENS, Nick" userId="2379f6e0-cedc-448c-baec-af28d586ef97" providerId="ADAL" clId="{6D81CD0C-80CA-40ED-B318-B1875A00ACAC}" dt="2019-11-13T12:40:54.220" v="401" actId="20577"/>
        <pc:sldMkLst>
          <pc:docMk/>
          <pc:sldMk cId="0" sldId="265"/>
        </pc:sldMkLst>
        <pc:spChg chg="mod">
          <ac:chgData name="FRIBBENS, Nick" userId="2379f6e0-cedc-448c-baec-af28d586ef97" providerId="ADAL" clId="{6D81CD0C-80CA-40ED-B318-B1875A00ACAC}" dt="2019-11-13T12:40:54.220" v="401" actId="20577"/>
          <ac:spMkLst>
            <pc:docMk/>
            <pc:sldMk cId="0" sldId="265"/>
            <ac:spMk id="3" creationId="{A552A02C-CE3D-412A-93EF-1893C1CB3F59}"/>
          </ac:spMkLst>
        </pc:spChg>
      </pc:sldChg>
      <pc:sldChg chg="modSp modNotesTx">
        <pc:chgData name="FRIBBENS, Nick" userId="2379f6e0-cedc-448c-baec-af28d586ef97" providerId="ADAL" clId="{6D81CD0C-80CA-40ED-B318-B1875A00ACAC}" dt="2019-11-13T11:29:54.633" v="398" actId="20577"/>
        <pc:sldMkLst>
          <pc:docMk/>
          <pc:sldMk cId="0" sldId="266"/>
        </pc:sldMkLst>
        <pc:spChg chg="ord">
          <ac:chgData name="FRIBBENS, Nick" userId="2379f6e0-cedc-448c-baec-af28d586ef97" providerId="ADAL" clId="{6D81CD0C-80CA-40ED-B318-B1875A00ACAC}" dt="2019-11-13T08:47:34.517" v="1" actId="166"/>
          <ac:spMkLst>
            <pc:docMk/>
            <pc:sldMk cId="0" sldId="266"/>
            <ac:spMk id="5" creationId="{4E181AC0-4E19-495B-9EC7-43DA2CCB1127}"/>
          </ac:spMkLst>
        </pc:spChg>
        <pc:picChg chg="mod">
          <ac:chgData name="FRIBBENS, Nick" userId="2379f6e0-cedc-448c-baec-af28d586ef97" providerId="ADAL" clId="{6D81CD0C-80CA-40ED-B318-B1875A00ACAC}" dt="2019-11-13T08:47:47.053" v="2" actId="14100"/>
          <ac:picMkLst>
            <pc:docMk/>
            <pc:sldMk cId="0" sldId="266"/>
            <ac:picMk id="7" creationId="{A7F16028-B5A7-44B8-9128-01650C9426FF}"/>
          </ac:picMkLst>
        </pc:picChg>
      </pc:sldChg>
      <pc:sldChg chg="addSp delSp modSp modNotesTx">
        <pc:chgData name="FRIBBENS, Nick" userId="2379f6e0-cedc-448c-baec-af28d586ef97" providerId="ADAL" clId="{6D81CD0C-80CA-40ED-B318-B1875A00ACAC}" dt="2019-11-13T12:50:22.082" v="452" actId="14100"/>
        <pc:sldMkLst>
          <pc:docMk/>
          <pc:sldMk cId="0" sldId="267"/>
        </pc:sldMkLst>
        <pc:graphicFrameChg chg="add del">
          <ac:chgData name="FRIBBENS, Nick" userId="2379f6e0-cedc-448c-baec-af28d586ef97" providerId="ADAL" clId="{6D81CD0C-80CA-40ED-B318-B1875A00ACAC}" dt="2019-11-13T12:47:51.461" v="444"/>
          <ac:graphicFrameMkLst>
            <pc:docMk/>
            <pc:sldMk cId="0" sldId="267"/>
            <ac:graphicFrameMk id="4" creationId="{560C1F7F-FAC8-489E-9CAE-8F957DA1F749}"/>
          </ac:graphicFrameMkLst>
        </pc:graphicFrameChg>
        <pc:graphicFrameChg chg="add del">
          <ac:chgData name="FRIBBENS, Nick" userId="2379f6e0-cedc-448c-baec-af28d586ef97" providerId="ADAL" clId="{6D81CD0C-80CA-40ED-B318-B1875A00ACAC}" dt="2019-11-13T12:48:06.261" v="446"/>
          <ac:graphicFrameMkLst>
            <pc:docMk/>
            <pc:sldMk cId="0" sldId="267"/>
            <ac:graphicFrameMk id="5" creationId="{CBCFAE29-606D-4264-A9C0-A1654C968F5C}"/>
          </ac:graphicFrameMkLst>
        </pc:graphicFrameChg>
        <pc:graphicFrameChg chg="add del">
          <ac:chgData name="FRIBBENS, Nick" userId="2379f6e0-cedc-448c-baec-af28d586ef97" providerId="ADAL" clId="{6D81CD0C-80CA-40ED-B318-B1875A00ACAC}" dt="2019-11-13T12:49:02.681" v="448"/>
          <ac:graphicFrameMkLst>
            <pc:docMk/>
            <pc:sldMk cId="0" sldId="267"/>
            <ac:graphicFrameMk id="6" creationId="{6A1CE146-2ED7-4248-9F1C-45D75818C8A4}"/>
          </ac:graphicFrameMkLst>
        </pc:graphicFrameChg>
        <pc:graphicFrameChg chg="add mod">
          <ac:chgData name="FRIBBENS, Nick" userId="2379f6e0-cedc-448c-baec-af28d586ef97" providerId="ADAL" clId="{6D81CD0C-80CA-40ED-B318-B1875A00ACAC}" dt="2019-11-13T12:50:22.082" v="452" actId="14100"/>
          <ac:graphicFrameMkLst>
            <pc:docMk/>
            <pc:sldMk cId="0" sldId="267"/>
            <ac:graphicFrameMk id="7" creationId="{ECAE2154-6B71-4DA8-B620-FA5A3A9E973C}"/>
          </ac:graphicFrameMkLst>
        </pc:graphicFrameChg>
        <pc:picChg chg="del">
          <ac:chgData name="FRIBBENS, Nick" userId="2379f6e0-cedc-448c-baec-af28d586ef97" providerId="ADAL" clId="{6D81CD0C-80CA-40ED-B318-B1875A00ACAC}" dt="2019-11-13T12:47:15.974" v="442" actId="478"/>
          <ac:picMkLst>
            <pc:docMk/>
            <pc:sldMk cId="0" sldId="267"/>
            <ac:picMk id="3" creationId="{D2BEB4A5-D543-4FC2-B9F4-DB91A95CE0BD}"/>
          </ac:picMkLst>
        </pc:picChg>
      </pc:sldChg>
      <pc:sldChg chg="modSp">
        <pc:chgData name="FRIBBENS, Nick" userId="2379f6e0-cedc-448c-baec-af28d586ef97" providerId="ADAL" clId="{6D81CD0C-80CA-40ED-B318-B1875A00ACAC}" dt="2019-11-13T12:39:12.861" v="400" actId="20577"/>
        <pc:sldMkLst>
          <pc:docMk/>
          <pc:sldMk cId="0" sldId="271"/>
        </pc:sldMkLst>
        <pc:spChg chg="mod">
          <ac:chgData name="FRIBBENS, Nick" userId="2379f6e0-cedc-448c-baec-af28d586ef97" providerId="ADAL" clId="{6D81CD0C-80CA-40ED-B318-B1875A00ACAC}" dt="2019-11-13T12:39:12.861" v="400" actId="20577"/>
          <ac:spMkLst>
            <pc:docMk/>
            <pc:sldMk cId="0" sldId="271"/>
            <ac:spMk id="3" creationId="{B46675F0-5DC7-48DB-96C3-4CAFC7163E8D}"/>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1A8D0C-D351-4C67-BE55-0CC25430F2E4}"/>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 name="Date Placeholder 2">
            <a:extLst>
              <a:ext uri="{FF2B5EF4-FFF2-40B4-BE49-F238E27FC236}">
                <a16:creationId xmlns:a16="http://schemas.microsoft.com/office/drawing/2014/main" id="{5C97C268-C737-445C-AB4C-F736A61C5CB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125951E0-B316-4D1A-92CA-BC2B295AA85E}" type="datetime1">
              <a:rPr lang="en-GB"/>
              <a:pPr lvl="0"/>
              <a:t>13/11/2019</a:t>
            </a:fld>
            <a:endParaRPr lang="en-GB"/>
          </a:p>
        </p:txBody>
      </p:sp>
      <p:sp>
        <p:nvSpPr>
          <p:cNvPr id="4" name="Slide Image Placeholder 3">
            <a:extLst>
              <a:ext uri="{FF2B5EF4-FFF2-40B4-BE49-F238E27FC236}">
                <a16:creationId xmlns:a16="http://schemas.microsoft.com/office/drawing/2014/main" id="{D52D7221-C8E3-4215-B4CB-7C1ED38639A4}"/>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85808E87-8EF5-45B7-B050-524051DF45A3}"/>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590791B6-CB10-4661-A30C-E05CDDE9A014}"/>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7" name="Slide Number Placeholder 6">
            <a:extLst>
              <a:ext uri="{FF2B5EF4-FFF2-40B4-BE49-F238E27FC236}">
                <a16:creationId xmlns:a16="http://schemas.microsoft.com/office/drawing/2014/main" id="{8779AA6B-B4DA-4DEF-AA32-311189A8BCD5}"/>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8481A813-CAEE-48A8-BF57-DAB8BCEB6107}" type="slidenum">
              <a:t>‹#›</a:t>
            </a:fld>
            <a:endParaRPr lang="en-GB"/>
          </a:p>
        </p:txBody>
      </p:sp>
    </p:spTree>
    <p:extLst>
      <p:ext uri="{BB962C8B-B14F-4D97-AF65-F5344CB8AC3E}">
        <p14:creationId xmlns:p14="http://schemas.microsoft.com/office/powerpoint/2010/main" val="566417792"/>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6E22EB-A0B9-4EA8-AE10-78E7B15E00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990AE1-BBD4-40DB-ACF2-7C06B7DA2CE6}"/>
              </a:ext>
            </a:extLst>
          </p:cNvPr>
          <p:cNvSpPr txBox="1">
            <a:spLocks noGrp="1"/>
          </p:cNvSpPr>
          <p:nvPr>
            <p:ph type="body" sz="quarter" idx="1"/>
          </p:nvPr>
        </p:nvSpPr>
        <p:spPr/>
        <p:txBody>
          <a:bodyPr/>
          <a:lstStyle/>
          <a:p>
            <a:pPr lvl="0"/>
            <a:r>
              <a:rPr lang="en-GB"/>
              <a:t>This is one of three T Level streams, the other streams are</a:t>
            </a:r>
          </a:p>
          <a:p>
            <a:pPr lvl="0"/>
            <a:r>
              <a:rPr lang="en-GB" b="1"/>
              <a:t>Marketing and Communications </a:t>
            </a:r>
          </a:p>
          <a:p>
            <a:pPr lvl="0"/>
            <a:r>
              <a:rPr lang="en-GB" b="1"/>
              <a:t>	</a:t>
            </a:r>
            <a:r>
              <a:rPr lang="en-GB"/>
              <a:t>introduce them to T Levels and explain how they work</a:t>
            </a:r>
          </a:p>
          <a:p>
            <a:pPr lvl="0"/>
            <a:r>
              <a:rPr lang="en-GB" b="1"/>
              <a:t>Industry Placements Matching </a:t>
            </a:r>
          </a:p>
          <a:p>
            <a:pPr lvl="0"/>
            <a:r>
              <a:rPr lang="en-GB" b="1"/>
              <a:t>	</a:t>
            </a:r>
            <a:r>
              <a:rPr lang="en-GB"/>
              <a:t>find local providers with suitable opportunities for students</a:t>
            </a:r>
          </a:p>
          <a:p>
            <a:pPr lvl="0"/>
            <a:endParaRPr lang="en-GB"/>
          </a:p>
          <a:p>
            <a:pPr lvl="0"/>
            <a:endParaRPr lang="en-GB"/>
          </a:p>
          <a:p>
            <a:pPr lvl="0"/>
            <a:endParaRPr lang="en-GB"/>
          </a:p>
        </p:txBody>
      </p:sp>
      <p:sp>
        <p:nvSpPr>
          <p:cNvPr id="4" name="Slide Number Placeholder 3">
            <a:extLst>
              <a:ext uri="{FF2B5EF4-FFF2-40B4-BE49-F238E27FC236}">
                <a16:creationId xmlns:a16="http://schemas.microsoft.com/office/drawing/2014/main" id="{5E75B6F1-1925-45BC-9CCE-B6A82355A14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0CAE3C0-62C8-4CF5-9025-6A72520818D1}" type="slidenum">
              <a:t>2</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Our Services</a:t>
            </a:r>
          </a:p>
          <a:p>
            <a:pPr marL="228600" indent="-228600">
              <a:buFont typeface="+mj-lt"/>
              <a:buAutoNum type="arabicPeriod"/>
            </a:pPr>
            <a:r>
              <a:rPr lang="en-GB" dirty="0"/>
              <a:t>Record Service		Sends pathway, specialism and T Level results to LRS	Retrieves learner names for all learners</a:t>
            </a:r>
          </a:p>
          <a:p>
            <a:pPr marL="228600" indent="-228600">
              <a:buFont typeface="+mj-lt"/>
              <a:buAutoNum type="arabicPeriod"/>
            </a:pPr>
            <a:r>
              <a:rPr lang="en-GB" dirty="0"/>
              <a:t>Notification Service		Notifies AOs and Providers of missing component assessments and attainments</a:t>
            </a:r>
          </a:p>
          <a:p>
            <a:pPr marL="228600" indent="-228600">
              <a:buFont typeface="+mj-lt"/>
              <a:buAutoNum type="arabicPeriod"/>
            </a:pPr>
            <a:r>
              <a:rPr lang="en-GB" dirty="0"/>
              <a:t>Results Service		Calculates T Level results </a:t>
            </a:r>
          </a:p>
          <a:p>
            <a:pPr marL="228600" indent="-228600">
              <a:buFont typeface="+mj-lt"/>
              <a:buAutoNum type="arabicPeriod"/>
            </a:pPr>
            <a:r>
              <a:rPr lang="en-GB" dirty="0"/>
              <a:t>Print Service		collects the information for printing certificates </a:t>
            </a:r>
            <a:r>
              <a:rPr lang="en-GB" dirty="0" err="1"/>
              <a:t>en</a:t>
            </a:r>
            <a:r>
              <a:rPr lang="en-GB" dirty="0"/>
              <a:t> bulk</a:t>
            </a:r>
          </a:p>
        </p:txBody>
      </p:sp>
      <p:sp>
        <p:nvSpPr>
          <p:cNvPr id="4" name="Slide Number Placeholder 3"/>
          <p:cNvSpPr>
            <a:spLocks noGrp="1"/>
          </p:cNvSpPr>
          <p:nvPr>
            <p:ph type="sldNum" sz="quarter" idx="5"/>
          </p:nvPr>
        </p:nvSpPr>
        <p:spPr/>
        <p:txBody>
          <a:bodyPr/>
          <a:lstStyle/>
          <a:p>
            <a:pPr lvl="0"/>
            <a:fld id="{8481A813-CAEE-48A8-BF57-DAB8BCEB6107}" type="slidenum">
              <a:rPr lang="en-GB" smtClean="0"/>
              <a:t>12</a:t>
            </a:fld>
            <a:endParaRPr lang="en-GB"/>
          </a:p>
        </p:txBody>
      </p:sp>
    </p:spTree>
    <p:extLst>
      <p:ext uri="{BB962C8B-B14F-4D97-AF65-F5344CB8AC3E}">
        <p14:creationId xmlns:p14="http://schemas.microsoft.com/office/powerpoint/2010/main" val="3082290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Assessment result will now come into R</a:t>
            </a:r>
          </a:p>
        </p:txBody>
      </p:sp>
      <p:sp>
        <p:nvSpPr>
          <p:cNvPr id="4" name="Slide Number Placeholder 3"/>
          <p:cNvSpPr>
            <a:spLocks noGrp="1"/>
          </p:cNvSpPr>
          <p:nvPr>
            <p:ph type="sldNum" sz="quarter" idx="5"/>
          </p:nvPr>
        </p:nvSpPr>
        <p:spPr/>
        <p:txBody>
          <a:bodyPr/>
          <a:lstStyle/>
          <a:p>
            <a:pPr lvl="0"/>
            <a:fld id="{8481A813-CAEE-48A8-BF57-DAB8BCEB6107}" type="slidenum">
              <a:rPr lang="en-GB" smtClean="0"/>
              <a:t>13</a:t>
            </a:fld>
            <a:endParaRPr lang="en-GB"/>
          </a:p>
        </p:txBody>
      </p:sp>
    </p:spTree>
    <p:extLst>
      <p:ext uri="{BB962C8B-B14F-4D97-AF65-F5344CB8AC3E}">
        <p14:creationId xmlns:p14="http://schemas.microsoft.com/office/powerpoint/2010/main" val="617279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6B7E-80B1-48D2-BBAC-375C99A970BE}"/>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30EFFCC1-5501-4A35-BAF1-85B6134188CA}"/>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6B52E6A0-337A-4441-ADD6-B0E12BA34C33}"/>
              </a:ext>
            </a:extLst>
          </p:cNvPr>
          <p:cNvSpPr txBox="1">
            <a:spLocks noGrp="1"/>
          </p:cNvSpPr>
          <p:nvPr>
            <p:ph type="dt" sz="half" idx="7"/>
          </p:nvPr>
        </p:nvSpPr>
        <p:spPr/>
        <p:txBody>
          <a:bodyPr/>
          <a:lstStyle>
            <a:lvl1pPr>
              <a:defRPr/>
            </a:lvl1pPr>
          </a:lstStyle>
          <a:p>
            <a:pPr lvl="0"/>
            <a:fld id="{E580F4E6-7E80-41F1-8E15-CC73A52F9394}" type="datetime1">
              <a:rPr lang="en-GB"/>
              <a:pPr lvl="0"/>
              <a:t>13/11/2019</a:t>
            </a:fld>
            <a:endParaRPr lang="en-GB"/>
          </a:p>
        </p:txBody>
      </p:sp>
      <p:sp>
        <p:nvSpPr>
          <p:cNvPr id="5" name="Footer Placeholder 4">
            <a:extLst>
              <a:ext uri="{FF2B5EF4-FFF2-40B4-BE49-F238E27FC236}">
                <a16:creationId xmlns:a16="http://schemas.microsoft.com/office/drawing/2014/main" id="{1F9DEF30-8F62-466F-B3B8-05342C5CDFFB}"/>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DBCEB74E-E462-4189-82A0-B2097AAEE598}"/>
              </a:ext>
            </a:extLst>
          </p:cNvPr>
          <p:cNvSpPr txBox="1">
            <a:spLocks noGrp="1"/>
          </p:cNvSpPr>
          <p:nvPr>
            <p:ph type="sldNum" sz="quarter" idx="8"/>
          </p:nvPr>
        </p:nvSpPr>
        <p:spPr/>
        <p:txBody>
          <a:bodyPr/>
          <a:lstStyle>
            <a:lvl1pPr>
              <a:defRPr/>
            </a:lvl1pPr>
          </a:lstStyle>
          <a:p>
            <a:pPr lvl="0"/>
            <a:fld id="{C10FAAAB-14C5-47F1-AEA4-4F014E076558}" type="slidenum">
              <a:t>‹#›</a:t>
            </a:fld>
            <a:endParaRPr lang="en-GB"/>
          </a:p>
        </p:txBody>
      </p:sp>
    </p:spTree>
    <p:extLst>
      <p:ext uri="{BB962C8B-B14F-4D97-AF65-F5344CB8AC3E}">
        <p14:creationId xmlns:p14="http://schemas.microsoft.com/office/powerpoint/2010/main" val="2246438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54955-E8F3-490B-B4FA-6E556C2045FB}"/>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E68FCC39-805C-401E-A444-E72F48A41290}"/>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DB6563-C72E-491E-820A-37241BA3EC0A}"/>
              </a:ext>
            </a:extLst>
          </p:cNvPr>
          <p:cNvSpPr txBox="1">
            <a:spLocks noGrp="1"/>
          </p:cNvSpPr>
          <p:nvPr>
            <p:ph type="dt" sz="half" idx="7"/>
          </p:nvPr>
        </p:nvSpPr>
        <p:spPr/>
        <p:txBody>
          <a:bodyPr/>
          <a:lstStyle>
            <a:lvl1pPr>
              <a:defRPr/>
            </a:lvl1pPr>
          </a:lstStyle>
          <a:p>
            <a:pPr lvl="0"/>
            <a:fld id="{98B857E4-C7E6-412B-9333-24D7B7109CF9}" type="datetime1">
              <a:rPr lang="en-GB"/>
              <a:pPr lvl="0"/>
              <a:t>13/11/2019</a:t>
            </a:fld>
            <a:endParaRPr lang="en-GB"/>
          </a:p>
        </p:txBody>
      </p:sp>
      <p:sp>
        <p:nvSpPr>
          <p:cNvPr id="5" name="Footer Placeholder 4">
            <a:extLst>
              <a:ext uri="{FF2B5EF4-FFF2-40B4-BE49-F238E27FC236}">
                <a16:creationId xmlns:a16="http://schemas.microsoft.com/office/drawing/2014/main" id="{FC885560-D5FF-4747-AE0C-4360D7B51B3F}"/>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25A15020-B633-4300-BCFC-1D96A5284C52}"/>
              </a:ext>
            </a:extLst>
          </p:cNvPr>
          <p:cNvSpPr txBox="1">
            <a:spLocks noGrp="1"/>
          </p:cNvSpPr>
          <p:nvPr>
            <p:ph type="sldNum" sz="quarter" idx="8"/>
          </p:nvPr>
        </p:nvSpPr>
        <p:spPr/>
        <p:txBody>
          <a:bodyPr/>
          <a:lstStyle>
            <a:lvl1pPr>
              <a:defRPr/>
            </a:lvl1pPr>
          </a:lstStyle>
          <a:p>
            <a:pPr lvl="0"/>
            <a:fld id="{83E1640B-84CC-4823-AF97-A08CCA4EE7E1}" type="slidenum">
              <a:t>‹#›</a:t>
            </a:fld>
            <a:endParaRPr lang="en-GB"/>
          </a:p>
        </p:txBody>
      </p:sp>
    </p:spTree>
    <p:extLst>
      <p:ext uri="{BB962C8B-B14F-4D97-AF65-F5344CB8AC3E}">
        <p14:creationId xmlns:p14="http://schemas.microsoft.com/office/powerpoint/2010/main" val="228751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38889F-1C46-442E-93A2-B2E0ADC7E641}"/>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86E60C97-5639-4066-A93E-408F5CF40A30}"/>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93EA9F-C170-4CBF-9879-58784278CF81}"/>
              </a:ext>
            </a:extLst>
          </p:cNvPr>
          <p:cNvSpPr txBox="1">
            <a:spLocks noGrp="1"/>
          </p:cNvSpPr>
          <p:nvPr>
            <p:ph type="dt" sz="half" idx="7"/>
          </p:nvPr>
        </p:nvSpPr>
        <p:spPr/>
        <p:txBody>
          <a:bodyPr/>
          <a:lstStyle>
            <a:lvl1pPr>
              <a:defRPr/>
            </a:lvl1pPr>
          </a:lstStyle>
          <a:p>
            <a:pPr lvl="0"/>
            <a:fld id="{D1D13208-B172-434B-B999-F26D77196CF9}" type="datetime1">
              <a:rPr lang="en-GB"/>
              <a:pPr lvl="0"/>
              <a:t>13/11/2019</a:t>
            </a:fld>
            <a:endParaRPr lang="en-GB"/>
          </a:p>
        </p:txBody>
      </p:sp>
      <p:sp>
        <p:nvSpPr>
          <p:cNvPr id="5" name="Footer Placeholder 4">
            <a:extLst>
              <a:ext uri="{FF2B5EF4-FFF2-40B4-BE49-F238E27FC236}">
                <a16:creationId xmlns:a16="http://schemas.microsoft.com/office/drawing/2014/main" id="{7F46C7CD-9309-48A6-9633-9D443E3A8F5C}"/>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3D296E57-6AB3-4EBF-80D8-CBBB7A658B95}"/>
              </a:ext>
            </a:extLst>
          </p:cNvPr>
          <p:cNvSpPr txBox="1">
            <a:spLocks noGrp="1"/>
          </p:cNvSpPr>
          <p:nvPr>
            <p:ph type="sldNum" sz="quarter" idx="8"/>
          </p:nvPr>
        </p:nvSpPr>
        <p:spPr/>
        <p:txBody>
          <a:bodyPr/>
          <a:lstStyle>
            <a:lvl1pPr>
              <a:defRPr/>
            </a:lvl1pPr>
          </a:lstStyle>
          <a:p>
            <a:pPr lvl="0"/>
            <a:fld id="{99AE6B55-5642-423B-BB23-904BB733B1B3}" type="slidenum">
              <a:t>‹#›</a:t>
            </a:fld>
            <a:endParaRPr lang="en-GB"/>
          </a:p>
        </p:txBody>
      </p:sp>
    </p:spTree>
    <p:extLst>
      <p:ext uri="{BB962C8B-B14F-4D97-AF65-F5344CB8AC3E}">
        <p14:creationId xmlns:p14="http://schemas.microsoft.com/office/powerpoint/2010/main" val="267683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C569-F022-4098-BADA-BED1DF2A2CC7}"/>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F11A7770-B3BE-491E-A539-25D230B4E4D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9B37E6-B6B4-4885-9D41-BA4F027FDEE6}"/>
              </a:ext>
            </a:extLst>
          </p:cNvPr>
          <p:cNvSpPr txBox="1">
            <a:spLocks noGrp="1"/>
          </p:cNvSpPr>
          <p:nvPr>
            <p:ph type="dt" sz="half" idx="7"/>
          </p:nvPr>
        </p:nvSpPr>
        <p:spPr/>
        <p:txBody>
          <a:bodyPr/>
          <a:lstStyle>
            <a:lvl1pPr>
              <a:defRPr/>
            </a:lvl1pPr>
          </a:lstStyle>
          <a:p>
            <a:pPr lvl="0"/>
            <a:fld id="{581186E5-61CA-4C32-B829-DDDDD5101DB3}" type="datetime1">
              <a:rPr lang="en-GB"/>
              <a:pPr lvl="0"/>
              <a:t>13/11/2019</a:t>
            </a:fld>
            <a:endParaRPr lang="en-GB"/>
          </a:p>
        </p:txBody>
      </p:sp>
      <p:sp>
        <p:nvSpPr>
          <p:cNvPr id="5" name="Footer Placeholder 4">
            <a:extLst>
              <a:ext uri="{FF2B5EF4-FFF2-40B4-BE49-F238E27FC236}">
                <a16:creationId xmlns:a16="http://schemas.microsoft.com/office/drawing/2014/main" id="{301E3444-3B3C-4F6F-BEE9-4C7CA07102B8}"/>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667CEB7D-0C0D-4868-AA71-18508F7B4EB3}"/>
              </a:ext>
            </a:extLst>
          </p:cNvPr>
          <p:cNvSpPr txBox="1">
            <a:spLocks noGrp="1"/>
          </p:cNvSpPr>
          <p:nvPr>
            <p:ph type="sldNum" sz="quarter" idx="8"/>
          </p:nvPr>
        </p:nvSpPr>
        <p:spPr/>
        <p:txBody>
          <a:bodyPr/>
          <a:lstStyle>
            <a:lvl1pPr>
              <a:defRPr/>
            </a:lvl1pPr>
          </a:lstStyle>
          <a:p>
            <a:pPr lvl="0"/>
            <a:fld id="{42D83001-47DA-4706-955D-7DECF7E383A8}" type="slidenum">
              <a:t>‹#›</a:t>
            </a:fld>
            <a:endParaRPr lang="en-GB"/>
          </a:p>
        </p:txBody>
      </p:sp>
    </p:spTree>
    <p:extLst>
      <p:ext uri="{BB962C8B-B14F-4D97-AF65-F5344CB8AC3E}">
        <p14:creationId xmlns:p14="http://schemas.microsoft.com/office/powerpoint/2010/main" val="3967492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B675-BB90-4930-B854-95CBA9E4DE70}"/>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080135DC-3EA1-41B7-A518-AE1C856C94A5}"/>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D5158C93-F9EA-4210-B374-51288927482B}"/>
              </a:ext>
            </a:extLst>
          </p:cNvPr>
          <p:cNvSpPr txBox="1">
            <a:spLocks noGrp="1"/>
          </p:cNvSpPr>
          <p:nvPr>
            <p:ph type="dt" sz="half" idx="7"/>
          </p:nvPr>
        </p:nvSpPr>
        <p:spPr/>
        <p:txBody>
          <a:bodyPr/>
          <a:lstStyle>
            <a:lvl1pPr>
              <a:defRPr/>
            </a:lvl1pPr>
          </a:lstStyle>
          <a:p>
            <a:pPr lvl="0"/>
            <a:fld id="{960067D0-BED8-42E5-BC90-2753DCCBF607}" type="datetime1">
              <a:rPr lang="en-GB"/>
              <a:pPr lvl="0"/>
              <a:t>13/11/2019</a:t>
            </a:fld>
            <a:endParaRPr lang="en-GB"/>
          </a:p>
        </p:txBody>
      </p:sp>
      <p:sp>
        <p:nvSpPr>
          <p:cNvPr id="5" name="Footer Placeholder 4">
            <a:extLst>
              <a:ext uri="{FF2B5EF4-FFF2-40B4-BE49-F238E27FC236}">
                <a16:creationId xmlns:a16="http://schemas.microsoft.com/office/drawing/2014/main" id="{74FA2251-98E4-4BC9-BBEA-5C986BFB7886}"/>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2CCCED66-AD4E-41EB-A4A9-981DCBECB7B8}"/>
              </a:ext>
            </a:extLst>
          </p:cNvPr>
          <p:cNvSpPr txBox="1">
            <a:spLocks noGrp="1"/>
          </p:cNvSpPr>
          <p:nvPr>
            <p:ph type="sldNum" sz="quarter" idx="8"/>
          </p:nvPr>
        </p:nvSpPr>
        <p:spPr/>
        <p:txBody>
          <a:bodyPr/>
          <a:lstStyle>
            <a:lvl1pPr>
              <a:defRPr/>
            </a:lvl1pPr>
          </a:lstStyle>
          <a:p>
            <a:pPr lvl="0"/>
            <a:fld id="{149A8040-5D38-410B-B43D-E9CDEC1D94D4}" type="slidenum">
              <a:t>‹#›</a:t>
            </a:fld>
            <a:endParaRPr lang="en-GB"/>
          </a:p>
        </p:txBody>
      </p:sp>
    </p:spTree>
    <p:extLst>
      <p:ext uri="{BB962C8B-B14F-4D97-AF65-F5344CB8AC3E}">
        <p14:creationId xmlns:p14="http://schemas.microsoft.com/office/powerpoint/2010/main" val="274437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F012-89C2-4CFD-B639-C5088E6096D0}"/>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62F355EB-83B4-4F08-8E21-13CA3634490A}"/>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0780B6D-157A-47A1-AE33-E20CFB41E794}"/>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A2D8367-919D-4C83-9918-226F0684D83E}"/>
              </a:ext>
            </a:extLst>
          </p:cNvPr>
          <p:cNvSpPr txBox="1">
            <a:spLocks noGrp="1"/>
          </p:cNvSpPr>
          <p:nvPr>
            <p:ph type="dt" sz="half" idx="7"/>
          </p:nvPr>
        </p:nvSpPr>
        <p:spPr/>
        <p:txBody>
          <a:bodyPr/>
          <a:lstStyle>
            <a:lvl1pPr>
              <a:defRPr/>
            </a:lvl1pPr>
          </a:lstStyle>
          <a:p>
            <a:pPr lvl="0"/>
            <a:fld id="{AB7B540C-904B-4A06-B18E-FA7666F601CF}" type="datetime1">
              <a:rPr lang="en-GB"/>
              <a:pPr lvl="0"/>
              <a:t>13/11/2019</a:t>
            </a:fld>
            <a:endParaRPr lang="en-GB"/>
          </a:p>
        </p:txBody>
      </p:sp>
      <p:sp>
        <p:nvSpPr>
          <p:cNvPr id="6" name="Footer Placeholder 5">
            <a:extLst>
              <a:ext uri="{FF2B5EF4-FFF2-40B4-BE49-F238E27FC236}">
                <a16:creationId xmlns:a16="http://schemas.microsoft.com/office/drawing/2014/main" id="{C7895433-F5FF-441B-87CB-2C1DBA974E3E}"/>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78DD3A46-7CCE-4DCD-B448-8DD52250EE23}"/>
              </a:ext>
            </a:extLst>
          </p:cNvPr>
          <p:cNvSpPr txBox="1">
            <a:spLocks noGrp="1"/>
          </p:cNvSpPr>
          <p:nvPr>
            <p:ph type="sldNum" sz="quarter" idx="8"/>
          </p:nvPr>
        </p:nvSpPr>
        <p:spPr/>
        <p:txBody>
          <a:bodyPr/>
          <a:lstStyle>
            <a:lvl1pPr>
              <a:defRPr/>
            </a:lvl1pPr>
          </a:lstStyle>
          <a:p>
            <a:pPr lvl="0"/>
            <a:fld id="{096852CB-CBB1-486C-87EF-6A9B99C44E03}" type="slidenum">
              <a:t>‹#›</a:t>
            </a:fld>
            <a:endParaRPr lang="en-GB"/>
          </a:p>
        </p:txBody>
      </p:sp>
    </p:spTree>
    <p:extLst>
      <p:ext uri="{BB962C8B-B14F-4D97-AF65-F5344CB8AC3E}">
        <p14:creationId xmlns:p14="http://schemas.microsoft.com/office/powerpoint/2010/main" val="112402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850E-D9DF-48DD-854C-CB58BD7DE765}"/>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80259D21-6DC7-4085-8CE7-3C7253AC2DA3}"/>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69E5450D-78BE-4891-A669-966E507AB8E1}"/>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539D153-8A35-46C2-9B23-4AB3EFE93502}"/>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62BAA5EF-EE9E-452B-8D75-6794C39D9CB2}"/>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0CED906-403C-4446-BA83-163DC909813D}"/>
              </a:ext>
            </a:extLst>
          </p:cNvPr>
          <p:cNvSpPr txBox="1">
            <a:spLocks noGrp="1"/>
          </p:cNvSpPr>
          <p:nvPr>
            <p:ph type="dt" sz="half" idx="7"/>
          </p:nvPr>
        </p:nvSpPr>
        <p:spPr/>
        <p:txBody>
          <a:bodyPr/>
          <a:lstStyle>
            <a:lvl1pPr>
              <a:defRPr/>
            </a:lvl1pPr>
          </a:lstStyle>
          <a:p>
            <a:pPr lvl="0"/>
            <a:fld id="{B0CB6F43-C7BB-480E-B70C-29BA58A31B89}" type="datetime1">
              <a:rPr lang="en-GB"/>
              <a:pPr lvl="0"/>
              <a:t>13/11/2019</a:t>
            </a:fld>
            <a:endParaRPr lang="en-GB"/>
          </a:p>
        </p:txBody>
      </p:sp>
      <p:sp>
        <p:nvSpPr>
          <p:cNvPr id="8" name="Footer Placeholder 7">
            <a:extLst>
              <a:ext uri="{FF2B5EF4-FFF2-40B4-BE49-F238E27FC236}">
                <a16:creationId xmlns:a16="http://schemas.microsoft.com/office/drawing/2014/main" id="{FA31FC95-EF23-4DEE-9A55-B17ACDCB5703}"/>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078BA2FD-2CB7-42D2-9BF4-AFF75CD2FA35}"/>
              </a:ext>
            </a:extLst>
          </p:cNvPr>
          <p:cNvSpPr txBox="1">
            <a:spLocks noGrp="1"/>
          </p:cNvSpPr>
          <p:nvPr>
            <p:ph type="sldNum" sz="quarter" idx="8"/>
          </p:nvPr>
        </p:nvSpPr>
        <p:spPr/>
        <p:txBody>
          <a:bodyPr/>
          <a:lstStyle>
            <a:lvl1pPr>
              <a:defRPr/>
            </a:lvl1pPr>
          </a:lstStyle>
          <a:p>
            <a:pPr lvl="0"/>
            <a:fld id="{60E23ACB-17BE-4B8B-B230-1D0718ACF4F1}" type="slidenum">
              <a:t>‹#›</a:t>
            </a:fld>
            <a:endParaRPr lang="en-GB"/>
          </a:p>
        </p:txBody>
      </p:sp>
    </p:spTree>
    <p:extLst>
      <p:ext uri="{BB962C8B-B14F-4D97-AF65-F5344CB8AC3E}">
        <p14:creationId xmlns:p14="http://schemas.microsoft.com/office/powerpoint/2010/main" val="3743746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BC04-3B05-474A-986A-CF73DAFD9C42}"/>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AB00D149-93CC-4837-B6BB-0F9F080BA1A6}"/>
              </a:ext>
            </a:extLst>
          </p:cNvPr>
          <p:cNvSpPr txBox="1">
            <a:spLocks noGrp="1"/>
          </p:cNvSpPr>
          <p:nvPr>
            <p:ph type="dt" sz="half" idx="7"/>
          </p:nvPr>
        </p:nvSpPr>
        <p:spPr/>
        <p:txBody>
          <a:bodyPr/>
          <a:lstStyle>
            <a:lvl1pPr>
              <a:defRPr/>
            </a:lvl1pPr>
          </a:lstStyle>
          <a:p>
            <a:pPr lvl="0"/>
            <a:fld id="{E8267388-223A-4446-9297-3135DB4C8E3F}" type="datetime1">
              <a:rPr lang="en-GB"/>
              <a:pPr lvl="0"/>
              <a:t>13/11/2019</a:t>
            </a:fld>
            <a:endParaRPr lang="en-GB"/>
          </a:p>
        </p:txBody>
      </p:sp>
      <p:sp>
        <p:nvSpPr>
          <p:cNvPr id="4" name="Footer Placeholder 3">
            <a:extLst>
              <a:ext uri="{FF2B5EF4-FFF2-40B4-BE49-F238E27FC236}">
                <a16:creationId xmlns:a16="http://schemas.microsoft.com/office/drawing/2014/main" id="{CBF11E02-F46C-4B3E-B72D-6DC8B0874007}"/>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6DBD6FED-65E9-4D58-B395-04F9436B491A}"/>
              </a:ext>
            </a:extLst>
          </p:cNvPr>
          <p:cNvSpPr txBox="1">
            <a:spLocks noGrp="1"/>
          </p:cNvSpPr>
          <p:nvPr>
            <p:ph type="sldNum" sz="quarter" idx="8"/>
          </p:nvPr>
        </p:nvSpPr>
        <p:spPr/>
        <p:txBody>
          <a:bodyPr/>
          <a:lstStyle>
            <a:lvl1pPr>
              <a:defRPr/>
            </a:lvl1pPr>
          </a:lstStyle>
          <a:p>
            <a:pPr lvl="0"/>
            <a:fld id="{548F73EC-B37A-4B39-BE0E-E87DF3B8875D}" type="slidenum">
              <a:t>‹#›</a:t>
            </a:fld>
            <a:endParaRPr lang="en-GB"/>
          </a:p>
        </p:txBody>
      </p:sp>
    </p:spTree>
    <p:extLst>
      <p:ext uri="{BB962C8B-B14F-4D97-AF65-F5344CB8AC3E}">
        <p14:creationId xmlns:p14="http://schemas.microsoft.com/office/powerpoint/2010/main" val="65629295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84C2C5-7B4F-4333-87B7-ABA47B08D118}"/>
              </a:ext>
            </a:extLst>
          </p:cNvPr>
          <p:cNvSpPr txBox="1">
            <a:spLocks noGrp="1"/>
          </p:cNvSpPr>
          <p:nvPr>
            <p:ph type="dt" sz="half" idx="7"/>
          </p:nvPr>
        </p:nvSpPr>
        <p:spPr/>
        <p:txBody>
          <a:bodyPr/>
          <a:lstStyle>
            <a:lvl1pPr>
              <a:defRPr/>
            </a:lvl1pPr>
          </a:lstStyle>
          <a:p>
            <a:pPr lvl="0"/>
            <a:fld id="{C81300A8-5D88-4DC0-A6FA-FBA78C6D8DD8}" type="datetime1">
              <a:rPr lang="en-GB"/>
              <a:pPr lvl="0"/>
              <a:t>13/11/2019</a:t>
            </a:fld>
            <a:endParaRPr lang="en-GB"/>
          </a:p>
        </p:txBody>
      </p:sp>
      <p:sp>
        <p:nvSpPr>
          <p:cNvPr id="3" name="Footer Placeholder 2">
            <a:extLst>
              <a:ext uri="{FF2B5EF4-FFF2-40B4-BE49-F238E27FC236}">
                <a16:creationId xmlns:a16="http://schemas.microsoft.com/office/drawing/2014/main" id="{4EF57278-EBF1-429E-9417-DDE197AAF275}"/>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5ADEF470-7BC9-4D86-92B7-B889B70C91A4}"/>
              </a:ext>
            </a:extLst>
          </p:cNvPr>
          <p:cNvSpPr txBox="1">
            <a:spLocks noGrp="1"/>
          </p:cNvSpPr>
          <p:nvPr>
            <p:ph type="sldNum" sz="quarter" idx="8"/>
          </p:nvPr>
        </p:nvSpPr>
        <p:spPr/>
        <p:txBody>
          <a:bodyPr/>
          <a:lstStyle>
            <a:lvl1pPr>
              <a:defRPr/>
            </a:lvl1pPr>
          </a:lstStyle>
          <a:p>
            <a:pPr lvl="0"/>
            <a:fld id="{7E240F0B-A860-43CA-AE10-11E608D96FAE}" type="slidenum">
              <a:t>‹#›</a:t>
            </a:fld>
            <a:endParaRPr lang="en-GB"/>
          </a:p>
        </p:txBody>
      </p:sp>
    </p:spTree>
    <p:extLst>
      <p:ext uri="{BB962C8B-B14F-4D97-AF65-F5344CB8AC3E}">
        <p14:creationId xmlns:p14="http://schemas.microsoft.com/office/powerpoint/2010/main" val="1965067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A159-B9E6-40AB-9A12-6F8FBB9E5964}"/>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02B5A366-FA58-4EAC-9927-DEEDE96F832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E487B6C-30EE-451B-B89B-BEB658CA3BFA}"/>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054C80B-9D2D-4821-A862-9560E02D1915}"/>
              </a:ext>
            </a:extLst>
          </p:cNvPr>
          <p:cNvSpPr txBox="1">
            <a:spLocks noGrp="1"/>
          </p:cNvSpPr>
          <p:nvPr>
            <p:ph type="dt" sz="half" idx="7"/>
          </p:nvPr>
        </p:nvSpPr>
        <p:spPr/>
        <p:txBody>
          <a:bodyPr/>
          <a:lstStyle>
            <a:lvl1pPr>
              <a:defRPr/>
            </a:lvl1pPr>
          </a:lstStyle>
          <a:p>
            <a:pPr lvl="0"/>
            <a:fld id="{8FE7226D-8232-49C5-961F-32F60002DD9D}" type="datetime1">
              <a:rPr lang="en-GB"/>
              <a:pPr lvl="0"/>
              <a:t>13/11/2019</a:t>
            </a:fld>
            <a:endParaRPr lang="en-GB"/>
          </a:p>
        </p:txBody>
      </p:sp>
      <p:sp>
        <p:nvSpPr>
          <p:cNvPr id="6" name="Footer Placeholder 5">
            <a:extLst>
              <a:ext uri="{FF2B5EF4-FFF2-40B4-BE49-F238E27FC236}">
                <a16:creationId xmlns:a16="http://schemas.microsoft.com/office/drawing/2014/main" id="{36AADF41-8A43-4807-9A84-9FB6EEC7D5F1}"/>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28F287B9-DADF-4ABD-AC39-29515AEA3DAC}"/>
              </a:ext>
            </a:extLst>
          </p:cNvPr>
          <p:cNvSpPr txBox="1">
            <a:spLocks noGrp="1"/>
          </p:cNvSpPr>
          <p:nvPr>
            <p:ph type="sldNum" sz="quarter" idx="8"/>
          </p:nvPr>
        </p:nvSpPr>
        <p:spPr/>
        <p:txBody>
          <a:bodyPr/>
          <a:lstStyle>
            <a:lvl1pPr>
              <a:defRPr/>
            </a:lvl1pPr>
          </a:lstStyle>
          <a:p>
            <a:pPr lvl="0"/>
            <a:fld id="{5AF66CBF-228C-4D06-8FDC-703ED1101E44}" type="slidenum">
              <a:t>‹#›</a:t>
            </a:fld>
            <a:endParaRPr lang="en-GB"/>
          </a:p>
        </p:txBody>
      </p:sp>
    </p:spTree>
    <p:extLst>
      <p:ext uri="{BB962C8B-B14F-4D97-AF65-F5344CB8AC3E}">
        <p14:creationId xmlns:p14="http://schemas.microsoft.com/office/powerpoint/2010/main" val="360866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0C01-A856-48BB-B043-1B367A0E8E1A}"/>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54C0B868-47E4-44DF-8A18-6F0226C7E597}"/>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92858A6C-F04F-4167-9C04-8C6BC2F3FFC4}"/>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74EB858-F93A-4EE2-9936-B15FF451AF35}"/>
              </a:ext>
            </a:extLst>
          </p:cNvPr>
          <p:cNvSpPr txBox="1">
            <a:spLocks noGrp="1"/>
          </p:cNvSpPr>
          <p:nvPr>
            <p:ph type="dt" sz="half" idx="7"/>
          </p:nvPr>
        </p:nvSpPr>
        <p:spPr/>
        <p:txBody>
          <a:bodyPr/>
          <a:lstStyle>
            <a:lvl1pPr>
              <a:defRPr/>
            </a:lvl1pPr>
          </a:lstStyle>
          <a:p>
            <a:pPr lvl="0"/>
            <a:fld id="{5CD4A38E-6727-435C-8D78-BB50D0D31A3A}" type="datetime1">
              <a:rPr lang="en-GB"/>
              <a:pPr lvl="0"/>
              <a:t>13/11/2019</a:t>
            </a:fld>
            <a:endParaRPr lang="en-GB"/>
          </a:p>
        </p:txBody>
      </p:sp>
      <p:sp>
        <p:nvSpPr>
          <p:cNvPr id="6" name="Footer Placeholder 5">
            <a:extLst>
              <a:ext uri="{FF2B5EF4-FFF2-40B4-BE49-F238E27FC236}">
                <a16:creationId xmlns:a16="http://schemas.microsoft.com/office/drawing/2014/main" id="{35321007-B7D8-4DC0-97B8-DA1644B41D55}"/>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4603EBD7-40CE-4D61-B473-418176B24E93}"/>
              </a:ext>
            </a:extLst>
          </p:cNvPr>
          <p:cNvSpPr txBox="1">
            <a:spLocks noGrp="1"/>
          </p:cNvSpPr>
          <p:nvPr>
            <p:ph type="sldNum" sz="quarter" idx="8"/>
          </p:nvPr>
        </p:nvSpPr>
        <p:spPr/>
        <p:txBody>
          <a:bodyPr/>
          <a:lstStyle>
            <a:lvl1pPr>
              <a:defRPr/>
            </a:lvl1pPr>
          </a:lstStyle>
          <a:p>
            <a:pPr lvl="0"/>
            <a:fld id="{84C7EC69-5974-4360-95D0-1AA047A67598}" type="slidenum">
              <a:t>‹#›</a:t>
            </a:fld>
            <a:endParaRPr lang="en-GB"/>
          </a:p>
        </p:txBody>
      </p:sp>
    </p:spTree>
    <p:extLst>
      <p:ext uri="{BB962C8B-B14F-4D97-AF65-F5344CB8AC3E}">
        <p14:creationId xmlns:p14="http://schemas.microsoft.com/office/powerpoint/2010/main" val="414562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EDF22B-D10E-4472-A0FE-78CF185888F8}"/>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DD9EEA81-E5CC-48F6-BBE3-35E95122F27D}"/>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D4C514-41D4-4FB7-8A05-3D17164B4C07}"/>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4811BE05-27AD-4FB7-AB7D-BBDA1FC40A7D}" type="datetime1">
              <a:rPr lang="en-GB"/>
              <a:pPr lvl="0"/>
              <a:t>13/11/2019</a:t>
            </a:fld>
            <a:endParaRPr lang="en-GB"/>
          </a:p>
        </p:txBody>
      </p:sp>
      <p:sp>
        <p:nvSpPr>
          <p:cNvPr id="5" name="Footer Placeholder 4">
            <a:extLst>
              <a:ext uri="{FF2B5EF4-FFF2-40B4-BE49-F238E27FC236}">
                <a16:creationId xmlns:a16="http://schemas.microsoft.com/office/drawing/2014/main" id="{5761FF1B-DF14-4301-9076-CC2079DE694D}"/>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a:extLst>
              <a:ext uri="{FF2B5EF4-FFF2-40B4-BE49-F238E27FC236}">
                <a16:creationId xmlns:a16="http://schemas.microsoft.com/office/drawing/2014/main" id="{011AB1D7-839C-4D22-AEFF-8DAD6A3E381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9EDC9C26-B434-40AE-BED3-6AD75075CF13}"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package" Target="../embeddings/Microsoft_Word_Document.docx"/></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55C4-27A8-4D38-82EC-7877F830FA00}"/>
              </a:ext>
            </a:extLst>
          </p:cNvPr>
          <p:cNvSpPr txBox="1">
            <a:spLocks noGrp="1"/>
          </p:cNvSpPr>
          <p:nvPr>
            <p:ph type="ctrTitle"/>
          </p:nvPr>
        </p:nvSpPr>
        <p:spPr/>
        <p:txBody>
          <a:bodyPr/>
          <a:lstStyle/>
          <a:p>
            <a:pPr lvl="0"/>
            <a:r>
              <a:rPr lang="en-GB"/>
              <a:t>T Level </a:t>
            </a:r>
          </a:p>
        </p:txBody>
      </p:sp>
      <p:sp>
        <p:nvSpPr>
          <p:cNvPr id="3" name="Subtitle 2">
            <a:extLst>
              <a:ext uri="{FF2B5EF4-FFF2-40B4-BE49-F238E27FC236}">
                <a16:creationId xmlns:a16="http://schemas.microsoft.com/office/drawing/2014/main" id="{2D17EC92-564F-49D5-8735-822F723282B6}"/>
              </a:ext>
            </a:extLst>
          </p:cNvPr>
          <p:cNvSpPr txBox="1">
            <a:spLocks noGrp="1"/>
          </p:cNvSpPr>
          <p:nvPr>
            <p:ph type="subTitle" idx="1"/>
          </p:nvPr>
        </p:nvSpPr>
        <p:spPr/>
        <p:txBody>
          <a:bodyPr/>
          <a:lstStyle/>
          <a:p>
            <a:pPr lvl="0"/>
            <a:r>
              <a:rPr lang="en-GB"/>
              <a:t>Results and Certification</a:t>
            </a:r>
          </a:p>
        </p:txBody>
      </p:sp>
      <p:pic>
        <p:nvPicPr>
          <p:cNvPr id="4" name="Picture 2">
            <a:extLst>
              <a:ext uri="{FF2B5EF4-FFF2-40B4-BE49-F238E27FC236}">
                <a16:creationId xmlns:a16="http://schemas.microsoft.com/office/drawing/2014/main" id="{F5CA6260-A611-4977-8054-62C9523CD75A}"/>
              </a:ext>
            </a:extLst>
          </p:cNvPr>
          <p:cNvPicPr>
            <a:picLocks noChangeAspect="1"/>
          </p:cNvPicPr>
          <p:nvPr/>
        </p:nvPicPr>
        <p:blipFill>
          <a:blip r:embed="rId2"/>
          <a:srcRect/>
          <a:stretch>
            <a:fillRect/>
          </a:stretch>
        </p:blipFill>
        <p:spPr>
          <a:xfrm>
            <a:off x="10093604" y="5879665"/>
            <a:ext cx="2073347" cy="978334"/>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9F5D-354B-4341-B76F-DA54A7E7CE86}"/>
              </a:ext>
            </a:extLst>
          </p:cNvPr>
          <p:cNvSpPr txBox="1">
            <a:spLocks noGrp="1"/>
          </p:cNvSpPr>
          <p:nvPr>
            <p:ph type="title"/>
          </p:nvPr>
        </p:nvSpPr>
        <p:spPr>
          <a:xfrm>
            <a:off x="170325" y="97273"/>
            <a:ext cx="11691472" cy="1325559"/>
          </a:xfrm>
        </p:spPr>
        <p:txBody>
          <a:bodyPr/>
          <a:lstStyle/>
          <a:p>
            <a:pPr lvl="0"/>
            <a:r>
              <a:rPr lang="en-GB"/>
              <a:t> T Level structure</a:t>
            </a:r>
          </a:p>
        </p:txBody>
      </p:sp>
      <p:pic>
        <p:nvPicPr>
          <p:cNvPr id="3" name="Picture 2">
            <a:extLst>
              <a:ext uri="{FF2B5EF4-FFF2-40B4-BE49-F238E27FC236}">
                <a16:creationId xmlns:a16="http://schemas.microsoft.com/office/drawing/2014/main" id="{9415FAF9-D11A-4029-81BC-9D9DA4A53A82}"/>
              </a:ext>
            </a:extLst>
          </p:cNvPr>
          <p:cNvPicPr>
            <a:picLocks noChangeAspect="1"/>
          </p:cNvPicPr>
          <p:nvPr/>
        </p:nvPicPr>
        <p:blipFill>
          <a:blip r:embed="rId2"/>
          <a:srcRect/>
          <a:stretch>
            <a:fillRect/>
          </a:stretch>
        </p:blipFill>
        <p:spPr>
          <a:xfrm>
            <a:off x="10093604" y="5879665"/>
            <a:ext cx="2073347" cy="978334"/>
          </a:xfrm>
          <a:prstGeom prst="rect">
            <a:avLst/>
          </a:prstGeom>
          <a:noFill/>
          <a:ln cap="flat">
            <a:noFill/>
          </a:ln>
        </p:spPr>
      </p:pic>
      <p:sp>
        <p:nvSpPr>
          <p:cNvPr id="4" name="Rectangle 1">
            <a:extLst>
              <a:ext uri="{FF2B5EF4-FFF2-40B4-BE49-F238E27FC236}">
                <a16:creationId xmlns:a16="http://schemas.microsoft.com/office/drawing/2014/main" id="{75D376CA-605B-458C-AEDF-B518D7CA885D}"/>
              </a:ext>
            </a:extLst>
          </p:cNvPr>
          <p:cNvSpPr/>
          <p:nvPr/>
        </p:nvSpPr>
        <p:spPr>
          <a:xfrm>
            <a:off x="3457575" y="1787523"/>
            <a:ext cx="12191996" cy="457200"/>
          </a:xfrm>
          <a:prstGeom prst="rect">
            <a:avLst/>
          </a:prstGeom>
          <a:noFill/>
          <a:ln cap="flat">
            <a:noFill/>
            <a:prstDash val="solid"/>
          </a:ln>
        </p:spPr>
        <p:txBody>
          <a:bodyPr vert="horz" wrap="none" lIns="91440" tIns="45720" rIns="91440" bIns="45720" anchor="ctr"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pic>
        <p:nvPicPr>
          <p:cNvPr id="5" name="Picture 2">
            <a:extLst>
              <a:ext uri="{FF2B5EF4-FFF2-40B4-BE49-F238E27FC236}">
                <a16:creationId xmlns:a16="http://schemas.microsoft.com/office/drawing/2014/main" id="{FA8926DB-B69C-476F-AFB6-90E0C02FE47F}"/>
              </a:ext>
            </a:extLst>
          </p:cNvPr>
          <p:cNvPicPr>
            <a:picLocks noChangeAspect="1"/>
          </p:cNvPicPr>
          <p:nvPr/>
        </p:nvPicPr>
        <p:blipFill>
          <a:blip r:embed="rId3"/>
          <a:stretch>
            <a:fillRect/>
          </a:stretch>
        </p:blipFill>
        <p:spPr>
          <a:xfrm>
            <a:off x="2970492" y="1117725"/>
            <a:ext cx="5232215" cy="5740264"/>
          </a:xfrm>
          <a:prstGeom prst="rect">
            <a:avLst/>
          </a:prstGeom>
          <a:no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6A0A-36BC-44B8-A548-2961F5ADB3E2}"/>
              </a:ext>
            </a:extLst>
          </p:cNvPr>
          <p:cNvSpPr txBox="1">
            <a:spLocks noGrp="1"/>
          </p:cNvSpPr>
          <p:nvPr>
            <p:ph type="title"/>
          </p:nvPr>
        </p:nvSpPr>
        <p:spPr/>
        <p:txBody>
          <a:bodyPr/>
          <a:lstStyle/>
          <a:p>
            <a:pPr lvl="0"/>
            <a:r>
              <a:rPr lang="en-GB" b="1"/>
              <a:t>Significant functional / non-functional requirements</a:t>
            </a:r>
            <a:endParaRPr lang="en-GB"/>
          </a:p>
        </p:txBody>
      </p:sp>
      <p:sp>
        <p:nvSpPr>
          <p:cNvPr id="3" name="Content Placeholder 2">
            <a:extLst>
              <a:ext uri="{FF2B5EF4-FFF2-40B4-BE49-F238E27FC236}">
                <a16:creationId xmlns:a16="http://schemas.microsoft.com/office/drawing/2014/main" id="{A552A02C-CE3D-412A-93EF-1893C1CB3F59}"/>
              </a:ext>
            </a:extLst>
          </p:cNvPr>
          <p:cNvSpPr txBox="1">
            <a:spLocks noGrp="1"/>
          </p:cNvSpPr>
          <p:nvPr>
            <p:ph idx="1"/>
          </p:nvPr>
        </p:nvSpPr>
        <p:spPr/>
        <p:txBody>
          <a:bodyPr/>
          <a:lstStyle/>
          <a:p>
            <a:pPr lvl="0">
              <a:lnSpc>
                <a:spcPct val="70000"/>
              </a:lnSpc>
            </a:pPr>
            <a:r>
              <a:rPr lang="en-GB" sz="2000" dirty="0"/>
              <a:t>Peaks in results arriving, just before A Level results.  All T Level assessment and attainment data will be received eight working days before results are due to be released.</a:t>
            </a:r>
          </a:p>
          <a:p>
            <a:pPr lvl="0">
              <a:lnSpc>
                <a:spcPct val="70000"/>
              </a:lnSpc>
            </a:pPr>
            <a:r>
              <a:rPr lang="en-GB" sz="2000" dirty="0"/>
              <a:t>There will be peaks in printing, although not so time critical</a:t>
            </a:r>
          </a:p>
          <a:p>
            <a:pPr lvl="0">
              <a:lnSpc>
                <a:spcPct val="70000"/>
              </a:lnSpc>
            </a:pPr>
            <a:r>
              <a:rPr lang="en-GB" sz="2000" dirty="0"/>
              <a:t>The system will generate a reminder for Awarding Organisations and Providers for the entry and completion of attainments and assessments.</a:t>
            </a:r>
          </a:p>
          <a:p>
            <a:pPr lvl="0">
              <a:lnSpc>
                <a:spcPct val="70000"/>
              </a:lnSpc>
            </a:pPr>
            <a:r>
              <a:rPr lang="en-GB" sz="2000" dirty="0"/>
              <a:t>Result calculations will be calculated seven working days before the T Level results release date.</a:t>
            </a:r>
          </a:p>
          <a:p>
            <a:pPr lvl="0">
              <a:lnSpc>
                <a:spcPct val="70000"/>
              </a:lnSpc>
            </a:pPr>
            <a:r>
              <a:rPr lang="en-GB" sz="2000" dirty="0"/>
              <a:t>T Level certificate printing will be scheduled to take place at a date yet to be determined. </a:t>
            </a:r>
          </a:p>
          <a:p>
            <a:pPr lvl="0">
              <a:lnSpc>
                <a:spcPct val="70000"/>
              </a:lnSpc>
            </a:pPr>
            <a:r>
              <a:rPr lang="en-GB" sz="2000" dirty="0"/>
              <a:t>On demand T-Level certificate and Statement of achievement printing</a:t>
            </a:r>
          </a:p>
          <a:p>
            <a:pPr lvl="0">
              <a:lnSpc>
                <a:spcPct val="70000"/>
              </a:lnSpc>
            </a:pPr>
            <a:r>
              <a:rPr lang="en-GB" sz="2000" dirty="0"/>
              <a:t>The maximum file sizes for data transferred from Awarding Organisations and Providers has yet to be determined.</a:t>
            </a:r>
          </a:p>
          <a:p>
            <a:pPr lvl="0">
              <a:lnSpc>
                <a:spcPct val="70000"/>
              </a:lnSpc>
            </a:pPr>
            <a:r>
              <a:rPr lang="en-GB" sz="2000" dirty="0"/>
              <a:t>There will be a significant growth in the number of learners taking T-Levels, as follows:</a:t>
            </a:r>
          </a:p>
          <a:p>
            <a:pPr lvl="1">
              <a:lnSpc>
                <a:spcPct val="70000"/>
              </a:lnSpc>
            </a:pPr>
            <a:r>
              <a:rPr lang="en-GB" sz="1700" dirty="0"/>
              <a:t>2,300 	entrants in 2020</a:t>
            </a:r>
          </a:p>
          <a:p>
            <a:pPr lvl="1">
              <a:lnSpc>
                <a:spcPct val="70000"/>
              </a:lnSpc>
            </a:pPr>
            <a:r>
              <a:rPr lang="en-GB" sz="1700" dirty="0"/>
              <a:t>66,500 	upon roll-out of all pathways in 2023</a:t>
            </a:r>
          </a:p>
          <a:p>
            <a:pPr lvl="1">
              <a:lnSpc>
                <a:spcPct val="70000"/>
              </a:lnSpc>
            </a:pPr>
            <a:r>
              <a:rPr lang="en-GB" sz="1700" dirty="0"/>
              <a:t>120,500 	following full national roll-out in 2029</a:t>
            </a:r>
          </a:p>
        </p:txBody>
      </p:sp>
      <p:pic>
        <p:nvPicPr>
          <p:cNvPr id="4" name="Picture 2">
            <a:extLst>
              <a:ext uri="{FF2B5EF4-FFF2-40B4-BE49-F238E27FC236}">
                <a16:creationId xmlns:a16="http://schemas.microsoft.com/office/drawing/2014/main" id="{EFAF63ED-1955-421E-92AA-4F533F078880}"/>
              </a:ext>
            </a:extLst>
          </p:cNvPr>
          <p:cNvPicPr>
            <a:picLocks noChangeAspect="1"/>
          </p:cNvPicPr>
          <p:nvPr/>
        </p:nvPicPr>
        <p:blipFill>
          <a:blip r:embed="rId2"/>
          <a:srcRect/>
          <a:stretch>
            <a:fillRect/>
          </a:stretch>
        </p:blipFill>
        <p:spPr>
          <a:xfrm>
            <a:off x="10093604" y="5879665"/>
            <a:ext cx="2073347" cy="978334"/>
          </a:xfrm>
          <a:prstGeom prst="rect">
            <a:avLst/>
          </a:prstGeom>
          <a:noFill/>
          <a:ln cap="flat">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515CF27-C8B2-4173-871A-01AF5563A8DC}"/>
              </a:ext>
            </a:extLst>
          </p:cNvPr>
          <p:cNvPicPr>
            <a:picLocks noChangeAspect="1"/>
          </p:cNvPicPr>
          <p:nvPr/>
        </p:nvPicPr>
        <p:blipFill>
          <a:blip r:embed="rId3"/>
          <a:srcRect/>
          <a:stretch>
            <a:fillRect/>
          </a:stretch>
        </p:blipFill>
        <p:spPr>
          <a:xfrm>
            <a:off x="10093604" y="5879665"/>
            <a:ext cx="2073347" cy="978334"/>
          </a:xfrm>
          <a:prstGeom prst="rect">
            <a:avLst/>
          </a:prstGeom>
          <a:noFill/>
          <a:ln cap="flat">
            <a:noFill/>
          </a:ln>
        </p:spPr>
      </p:pic>
      <p:sp>
        <p:nvSpPr>
          <p:cNvPr id="3" name="Rectangle 1">
            <a:extLst>
              <a:ext uri="{FF2B5EF4-FFF2-40B4-BE49-F238E27FC236}">
                <a16:creationId xmlns:a16="http://schemas.microsoft.com/office/drawing/2014/main" id="{1B74C08E-1363-4A41-910E-36EB49E49D8D}"/>
              </a:ext>
            </a:extLst>
          </p:cNvPr>
          <p:cNvSpPr/>
          <p:nvPr/>
        </p:nvSpPr>
        <p:spPr>
          <a:xfrm>
            <a:off x="3457575" y="1787523"/>
            <a:ext cx="12191996" cy="457200"/>
          </a:xfrm>
          <a:prstGeom prst="rect">
            <a:avLst/>
          </a:prstGeom>
          <a:noFill/>
          <a:ln cap="flat">
            <a:noFill/>
            <a:prstDash val="solid"/>
          </a:ln>
        </p:spPr>
        <p:txBody>
          <a:bodyPr vert="horz" wrap="none" lIns="91440" tIns="45720" rIns="91440" bIns="45720" anchor="ctr"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pic>
        <p:nvPicPr>
          <p:cNvPr id="7" name="Picture 6">
            <a:extLst>
              <a:ext uri="{FF2B5EF4-FFF2-40B4-BE49-F238E27FC236}">
                <a16:creationId xmlns:a16="http://schemas.microsoft.com/office/drawing/2014/main" id="{A7F16028-B5A7-44B8-9128-01650C9426FF}"/>
              </a:ext>
            </a:extLst>
          </p:cNvPr>
          <p:cNvPicPr>
            <a:picLocks noChangeAspect="1"/>
          </p:cNvPicPr>
          <p:nvPr/>
        </p:nvPicPr>
        <p:blipFill>
          <a:blip r:embed="rId4"/>
          <a:stretch>
            <a:fillRect/>
          </a:stretch>
        </p:blipFill>
        <p:spPr>
          <a:xfrm>
            <a:off x="1024986" y="0"/>
            <a:ext cx="8071389" cy="6623509"/>
          </a:xfrm>
          <a:prstGeom prst="rect">
            <a:avLst/>
          </a:prstGeom>
        </p:spPr>
      </p:pic>
      <p:sp>
        <p:nvSpPr>
          <p:cNvPr id="5" name="Title 1">
            <a:extLst>
              <a:ext uri="{FF2B5EF4-FFF2-40B4-BE49-F238E27FC236}">
                <a16:creationId xmlns:a16="http://schemas.microsoft.com/office/drawing/2014/main" id="{4E181AC0-4E19-495B-9EC7-43DA2CCB1127}"/>
              </a:ext>
            </a:extLst>
          </p:cNvPr>
          <p:cNvSpPr txBox="1">
            <a:spLocks noGrp="1"/>
          </p:cNvSpPr>
          <p:nvPr>
            <p:ph type="title"/>
          </p:nvPr>
        </p:nvSpPr>
        <p:spPr>
          <a:xfrm>
            <a:off x="110834" y="97273"/>
            <a:ext cx="11750963" cy="1325559"/>
          </a:xfrm>
        </p:spPr>
        <p:txBody>
          <a:bodyPr/>
          <a:lstStyle/>
          <a:p>
            <a:pPr lvl="0"/>
            <a:r>
              <a:rPr lang="en-GB" dirty="0"/>
              <a:t> Data transfers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F3AD-83BF-42DE-B8F2-13C4CFA3DF67}"/>
              </a:ext>
            </a:extLst>
          </p:cNvPr>
          <p:cNvSpPr txBox="1">
            <a:spLocks noGrp="1"/>
          </p:cNvSpPr>
          <p:nvPr>
            <p:ph type="title"/>
          </p:nvPr>
        </p:nvSpPr>
        <p:spPr/>
        <p:txBody>
          <a:bodyPr/>
          <a:lstStyle/>
          <a:p>
            <a:endParaRPr lang="en-GB"/>
          </a:p>
        </p:txBody>
      </p:sp>
      <p:graphicFrame>
        <p:nvGraphicFramePr>
          <p:cNvPr id="7" name="Object 6">
            <a:extLst>
              <a:ext uri="{FF2B5EF4-FFF2-40B4-BE49-F238E27FC236}">
                <a16:creationId xmlns:a16="http://schemas.microsoft.com/office/drawing/2014/main" id="{ECAE2154-6B71-4DA8-B620-FA5A3A9E973C}"/>
              </a:ext>
            </a:extLst>
          </p:cNvPr>
          <p:cNvGraphicFramePr>
            <a:graphicFrameLocks noChangeAspect="1"/>
          </p:cNvGraphicFramePr>
          <p:nvPr>
            <p:extLst>
              <p:ext uri="{D42A27DB-BD31-4B8C-83A1-F6EECF244321}">
                <p14:modId xmlns:p14="http://schemas.microsoft.com/office/powerpoint/2010/main" val="2571771953"/>
              </p:ext>
            </p:extLst>
          </p:nvPr>
        </p:nvGraphicFramePr>
        <p:xfrm>
          <a:off x="1882588" y="1290187"/>
          <a:ext cx="7972611" cy="5506193"/>
        </p:xfrm>
        <a:graphic>
          <a:graphicData uri="http://schemas.openxmlformats.org/presentationml/2006/ole">
            <mc:AlternateContent xmlns:mc="http://schemas.openxmlformats.org/markup-compatibility/2006">
              <mc:Choice xmlns:v="urn:schemas-microsoft-com:vml" Requires="v">
                <p:oleObj spid="_x0000_s1026" name="Document" r:id="rId4" imgW="6511875" imgH="4497393" progId="Word.Document.12">
                  <p:embed/>
                </p:oleObj>
              </mc:Choice>
              <mc:Fallback>
                <p:oleObj name="Document" r:id="rId4" imgW="6511875" imgH="4497393" progId="Word.Document.12">
                  <p:embed/>
                  <p:pic>
                    <p:nvPicPr>
                      <p:cNvPr id="7" name="Object 6">
                        <a:extLst>
                          <a:ext uri="{FF2B5EF4-FFF2-40B4-BE49-F238E27FC236}">
                            <a16:creationId xmlns:a16="http://schemas.microsoft.com/office/drawing/2014/main" id="{ECAE2154-6B71-4DA8-B620-FA5A3A9E973C}"/>
                          </a:ext>
                        </a:extLst>
                      </p:cNvPr>
                      <p:cNvPicPr/>
                      <p:nvPr/>
                    </p:nvPicPr>
                    <p:blipFill>
                      <a:blip r:embed="rId5"/>
                      <a:stretch>
                        <a:fillRect/>
                      </a:stretch>
                    </p:blipFill>
                    <p:spPr>
                      <a:xfrm>
                        <a:off x="1882588" y="1290187"/>
                        <a:ext cx="7972611" cy="5506193"/>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A01D-AA68-49FF-9439-EE71D1DE6FB2}"/>
              </a:ext>
            </a:extLst>
          </p:cNvPr>
          <p:cNvSpPr txBox="1">
            <a:spLocks noGrp="1"/>
          </p:cNvSpPr>
          <p:nvPr>
            <p:ph type="title"/>
          </p:nvPr>
        </p:nvSpPr>
        <p:spPr/>
        <p:txBody>
          <a:bodyPr/>
          <a:lstStyle/>
          <a:p>
            <a:endParaRPr lang="en-GB"/>
          </a:p>
        </p:txBody>
      </p:sp>
      <p:pic>
        <p:nvPicPr>
          <p:cNvPr id="3" name="Picture 2">
            <a:extLst>
              <a:ext uri="{FF2B5EF4-FFF2-40B4-BE49-F238E27FC236}">
                <a16:creationId xmlns:a16="http://schemas.microsoft.com/office/drawing/2014/main" id="{BEBE0C70-D52F-42B9-913D-88BD4EAFF9E1}"/>
              </a:ext>
            </a:extLst>
          </p:cNvPr>
          <p:cNvPicPr>
            <a:picLocks noChangeAspect="1"/>
          </p:cNvPicPr>
          <p:nvPr/>
        </p:nvPicPr>
        <p:blipFill>
          <a:blip r:embed="rId2"/>
          <a:stretch>
            <a:fillRect/>
          </a:stretch>
        </p:blipFill>
        <p:spPr>
          <a:xfrm>
            <a:off x="1044948" y="1331979"/>
            <a:ext cx="8708782" cy="4976448"/>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5B24-D6C1-46AA-B039-9FD6748D4796}"/>
              </a:ext>
            </a:extLst>
          </p:cNvPr>
          <p:cNvSpPr txBox="1">
            <a:spLocks noGrp="1"/>
          </p:cNvSpPr>
          <p:nvPr>
            <p:ph type="title"/>
          </p:nvPr>
        </p:nvSpPr>
        <p:spPr/>
        <p:txBody>
          <a:bodyPr/>
          <a:lstStyle/>
          <a:p>
            <a:endParaRPr lang="en-GB"/>
          </a:p>
        </p:txBody>
      </p:sp>
      <p:pic>
        <p:nvPicPr>
          <p:cNvPr id="3" name="Picture 3">
            <a:extLst>
              <a:ext uri="{FF2B5EF4-FFF2-40B4-BE49-F238E27FC236}">
                <a16:creationId xmlns:a16="http://schemas.microsoft.com/office/drawing/2014/main" id="{1546A40D-B7D8-42C1-A6D8-D422849B7F85}"/>
              </a:ext>
            </a:extLst>
          </p:cNvPr>
          <p:cNvPicPr>
            <a:picLocks noChangeAspect="1"/>
          </p:cNvPicPr>
          <p:nvPr/>
        </p:nvPicPr>
        <p:blipFill>
          <a:blip r:embed="rId2"/>
          <a:stretch>
            <a:fillRect/>
          </a:stretch>
        </p:blipFill>
        <p:spPr>
          <a:xfrm>
            <a:off x="979057" y="1934660"/>
            <a:ext cx="8783781" cy="4467804"/>
          </a:xfrm>
          <a:prstGeom prst="rect">
            <a:avLst/>
          </a:prstGeom>
          <a:noFill/>
          <a:ln cap="flat">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2F5F-8A6E-42CD-B903-4AD9DC15F97A}"/>
              </a:ext>
            </a:extLst>
          </p:cNvPr>
          <p:cNvSpPr txBox="1">
            <a:spLocks noGrp="1"/>
          </p:cNvSpPr>
          <p:nvPr>
            <p:ph type="title"/>
          </p:nvPr>
        </p:nvSpPr>
        <p:spPr/>
        <p:txBody>
          <a:bodyPr/>
          <a:lstStyle/>
          <a:p>
            <a:endParaRPr lang="en-GB"/>
          </a:p>
        </p:txBody>
      </p:sp>
      <p:pic>
        <p:nvPicPr>
          <p:cNvPr id="3" name="Picture 3">
            <a:extLst>
              <a:ext uri="{FF2B5EF4-FFF2-40B4-BE49-F238E27FC236}">
                <a16:creationId xmlns:a16="http://schemas.microsoft.com/office/drawing/2014/main" id="{1FBC0C6D-9B46-447B-ADED-3758C30714F9}"/>
              </a:ext>
            </a:extLst>
          </p:cNvPr>
          <p:cNvPicPr>
            <a:picLocks noChangeAspect="1"/>
          </p:cNvPicPr>
          <p:nvPr/>
        </p:nvPicPr>
        <p:blipFill>
          <a:blip r:embed="rId2"/>
          <a:stretch>
            <a:fillRect/>
          </a:stretch>
        </p:blipFill>
        <p:spPr>
          <a:xfrm>
            <a:off x="969821" y="1736299"/>
            <a:ext cx="8867366" cy="2928064"/>
          </a:xfrm>
          <a:prstGeom prst="rect">
            <a:avLst/>
          </a:prstGeom>
          <a:noFill/>
          <a:ln cap="flat">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FC22-661D-4747-B8E1-9DC01773D6BA}"/>
              </a:ext>
            </a:extLst>
          </p:cNvPr>
          <p:cNvSpPr txBox="1">
            <a:spLocks noGrp="1"/>
          </p:cNvSpPr>
          <p:nvPr>
            <p:ph type="title"/>
          </p:nvPr>
        </p:nvSpPr>
        <p:spPr/>
        <p:txBody>
          <a:bodyPr/>
          <a:lstStyle/>
          <a:p>
            <a:pPr lvl="0"/>
            <a:r>
              <a:rPr lang="en-GB"/>
              <a:t>Risks</a:t>
            </a:r>
          </a:p>
        </p:txBody>
      </p:sp>
      <p:graphicFrame>
        <p:nvGraphicFramePr>
          <p:cNvPr id="3" name="Table 2">
            <a:extLst>
              <a:ext uri="{FF2B5EF4-FFF2-40B4-BE49-F238E27FC236}">
                <a16:creationId xmlns:a16="http://schemas.microsoft.com/office/drawing/2014/main" id="{C3278A5F-355B-4FEA-8C2E-E83851EC6B9D}"/>
              </a:ext>
            </a:extLst>
          </p:cNvPr>
          <p:cNvGraphicFramePr>
            <a:graphicFrameLocks noGrp="1"/>
          </p:cNvGraphicFramePr>
          <p:nvPr/>
        </p:nvGraphicFramePr>
        <p:xfrm>
          <a:off x="1082347" y="2024746"/>
          <a:ext cx="8612165" cy="3629609"/>
        </p:xfrm>
        <a:graphic>
          <a:graphicData uri="http://schemas.openxmlformats.org/drawingml/2006/table">
            <a:tbl>
              <a:tblPr>
                <a:effectLst/>
                <a:tableStyleId>{5C22544A-7EE6-4342-B048-85BDC9FD1C3A}</a:tableStyleId>
              </a:tblPr>
              <a:tblGrid>
                <a:gridCol w="735973">
                  <a:extLst>
                    <a:ext uri="{9D8B030D-6E8A-4147-A177-3AD203B41FA5}">
                      <a16:colId xmlns:a16="http://schemas.microsoft.com/office/drawing/2014/main" val="3879227007"/>
                    </a:ext>
                  </a:extLst>
                </a:gridCol>
                <a:gridCol w="2099041">
                  <a:extLst>
                    <a:ext uri="{9D8B030D-6E8A-4147-A177-3AD203B41FA5}">
                      <a16:colId xmlns:a16="http://schemas.microsoft.com/office/drawing/2014/main" val="2222588970"/>
                    </a:ext>
                  </a:extLst>
                </a:gridCol>
                <a:gridCol w="962424">
                  <a:extLst>
                    <a:ext uri="{9D8B030D-6E8A-4147-A177-3AD203B41FA5}">
                      <a16:colId xmlns:a16="http://schemas.microsoft.com/office/drawing/2014/main" val="846765346"/>
                    </a:ext>
                  </a:extLst>
                </a:gridCol>
                <a:gridCol w="1012067">
                  <a:extLst>
                    <a:ext uri="{9D8B030D-6E8A-4147-A177-3AD203B41FA5}">
                      <a16:colId xmlns:a16="http://schemas.microsoft.com/office/drawing/2014/main" val="1192675565"/>
                    </a:ext>
                  </a:extLst>
                </a:gridCol>
                <a:gridCol w="986811">
                  <a:extLst>
                    <a:ext uri="{9D8B030D-6E8A-4147-A177-3AD203B41FA5}">
                      <a16:colId xmlns:a16="http://schemas.microsoft.com/office/drawing/2014/main" val="1910309319"/>
                    </a:ext>
                  </a:extLst>
                </a:gridCol>
                <a:gridCol w="2815849">
                  <a:extLst>
                    <a:ext uri="{9D8B030D-6E8A-4147-A177-3AD203B41FA5}">
                      <a16:colId xmlns:a16="http://schemas.microsoft.com/office/drawing/2014/main" val="3292653227"/>
                    </a:ext>
                  </a:extLst>
                </a:gridCol>
              </a:tblGrid>
              <a:tr h="504108">
                <a:tc>
                  <a:txBody>
                    <a:bodyPr/>
                    <a:lstStyle/>
                    <a:p>
                      <a:pPr marL="36191" marR="36191" lvl="0" algn="ctr">
                        <a:spcBef>
                          <a:spcPts val="300"/>
                        </a:spcBef>
                        <a:spcAft>
                          <a:spcPts val="300"/>
                        </a:spcAft>
                      </a:pPr>
                      <a:r>
                        <a:rPr lang="en-GB" sz="1000"/>
                        <a:t>Ref.</a:t>
                      </a:r>
                      <a:endParaRPr lang="en-GB" sz="1200" b="1">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lgn="l">
                        <a:spcBef>
                          <a:spcPts val="300"/>
                        </a:spcBef>
                        <a:spcAft>
                          <a:spcPts val="300"/>
                        </a:spcAft>
                      </a:pPr>
                      <a:r>
                        <a:rPr lang="en-GB" sz="1000"/>
                        <a:t>Description</a:t>
                      </a:r>
                      <a:endParaRPr lang="en-GB" sz="1200" b="1">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lgn="ctr">
                        <a:spcBef>
                          <a:spcPts val="300"/>
                        </a:spcBef>
                        <a:spcAft>
                          <a:spcPts val="300"/>
                        </a:spcAft>
                      </a:pPr>
                      <a:r>
                        <a:rPr lang="en-GB" sz="1000"/>
                        <a:t>Risk</a:t>
                      </a:r>
                      <a:endParaRPr lang="en-GB" sz="1200"/>
                    </a:p>
                    <a:p>
                      <a:pPr marL="36191" marR="36191" lvl="0" algn="ctr">
                        <a:spcBef>
                          <a:spcPts val="300"/>
                        </a:spcBef>
                        <a:spcAft>
                          <a:spcPts val="300"/>
                        </a:spcAft>
                      </a:pPr>
                      <a:r>
                        <a:rPr lang="en-GB" sz="1000"/>
                        <a:t>(H/M/L)</a:t>
                      </a:r>
                      <a:endParaRPr lang="en-GB" sz="1200" b="1">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lgn="ctr">
                        <a:spcBef>
                          <a:spcPts val="300"/>
                        </a:spcBef>
                        <a:spcAft>
                          <a:spcPts val="300"/>
                        </a:spcAft>
                      </a:pPr>
                      <a:r>
                        <a:rPr lang="en-GB" sz="1000"/>
                        <a:t>Impact</a:t>
                      </a:r>
                      <a:endParaRPr lang="en-GB" sz="1200"/>
                    </a:p>
                    <a:p>
                      <a:pPr marL="36191" marR="36191" lvl="0" algn="ctr">
                        <a:spcBef>
                          <a:spcPts val="300"/>
                        </a:spcBef>
                        <a:spcAft>
                          <a:spcPts val="300"/>
                        </a:spcAft>
                      </a:pPr>
                      <a:r>
                        <a:rPr lang="en-GB" sz="1000"/>
                        <a:t>(H/M/L)</a:t>
                      </a:r>
                      <a:endParaRPr lang="en-GB" sz="1200" b="1">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lgn="l">
                        <a:spcBef>
                          <a:spcPts val="300"/>
                        </a:spcBef>
                        <a:spcAft>
                          <a:spcPts val="300"/>
                        </a:spcAft>
                      </a:pPr>
                      <a:r>
                        <a:rPr lang="en-GB" sz="1000"/>
                        <a:t>Owner</a:t>
                      </a:r>
                      <a:endParaRPr lang="en-GB" sz="1200" b="1">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lgn="l">
                        <a:spcBef>
                          <a:spcPts val="300"/>
                        </a:spcBef>
                        <a:spcAft>
                          <a:spcPts val="300"/>
                        </a:spcAft>
                      </a:pPr>
                      <a:r>
                        <a:rPr lang="en-GB" sz="1000"/>
                        <a:t>Mitigation</a:t>
                      </a:r>
                      <a:endParaRPr lang="en-GB" sz="1200" b="1">
                        <a:solidFill>
                          <a:srgbClr val="0D0D0D"/>
                        </a:solidFill>
                        <a:latin typeface="Arial" pitchFamily="34"/>
                        <a:ea typeface="Times New Roman" pitchFamily="18"/>
                        <a:cs typeface="Times New Roman" pitchFamily="18"/>
                      </a:endParaRPr>
                    </a:p>
                  </a:txBody>
                  <a:tcPr marL="68580" marR="68580" marT="0" marB="0" anchor="ctr"/>
                </a:tc>
                <a:extLst>
                  <a:ext uri="{0D108BD9-81ED-4DB2-BD59-A6C34878D82A}">
                    <a16:rowId xmlns:a16="http://schemas.microsoft.com/office/drawing/2014/main" val="3029279708"/>
                  </a:ext>
                </a:extLst>
              </a:tr>
              <a:tr h="1209870">
                <a:tc>
                  <a:txBody>
                    <a:bodyPr/>
                    <a:lstStyle/>
                    <a:p>
                      <a:pPr marL="36191" marR="36191" lvl="0">
                        <a:spcBef>
                          <a:spcPts val="300"/>
                        </a:spcBef>
                        <a:spcAft>
                          <a:spcPts val="300"/>
                        </a:spcAft>
                      </a:pPr>
                      <a:r>
                        <a:rPr lang="en-GB" sz="1000"/>
                        <a:t>R.01</a:t>
                      </a:r>
                      <a:endParaRPr lang="en-GB" sz="1200">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spcBef>
                          <a:spcPts val="300"/>
                        </a:spcBef>
                        <a:spcAft>
                          <a:spcPts val="300"/>
                        </a:spcAft>
                      </a:pPr>
                      <a:r>
                        <a:rPr lang="en-GB" sz="1000"/>
                        <a:t>T Level system needs to be in production in time for learner registration at the end of October 2020</a:t>
                      </a:r>
                      <a:endParaRPr lang="en-GB" sz="1200">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lgn="ctr">
                        <a:spcBef>
                          <a:spcPts val="300"/>
                        </a:spcBef>
                        <a:spcAft>
                          <a:spcPts val="300"/>
                        </a:spcAft>
                      </a:pPr>
                      <a:r>
                        <a:rPr lang="en-GB" sz="1000"/>
                        <a:t>L</a:t>
                      </a:r>
                      <a:endParaRPr lang="en-GB" sz="1200">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lgn="ctr">
                        <a:spcBef>
                          <a:spcPts val="300"/>
                        </a:spcBef>
                        <a:spcAft>
                          <a:spcPts val="300"/>
                        </a:spcAft>
                      </a:pPr>
                      <a:r>
                        <a:rPr lang="en-GB" sz="1000"/>
                        <a:t>H</a:t>
                      </a:r>
                      <a:endParaRPr lang="en-GB" sz="1200">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spcBef>
                          <a:spcPts val="300"/>
                        </a:spcBef>
                        <a:spcAft>
                          <a:spcPts val="300"/>
                        </a:spcAft>
                      </a:pPr>
                      <a:r>
                        <a:rPr lang="en-GB" sz="1000"/>
                        <a:t>Gary Flanagan</a:t>
                      </a:r>
                      <a:endParaRPr lang="en-GB" sz="1200">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spcBef>
                          <a:spcPts val="300"/>
                        </a:spcBef>
                        <a:spcAft>
                          <a:spcPts val="300"/>
                        </a:spcAft>
                      </a:pPr>
                      <a:r>
                        <a:rPr lang="en-GB" sz="1000"/>
                        <a:t>A series of MVPs will be delivered to enable the system to go live in incremental stages, leading up to learner registration to ensure that all preparatory work can be carried out in advance.</a:t>
                      </a:r>
                      <a:endParaRPr lang="en-GB" sz="1200">
                        <a:solidFill>
                          <a:srgbClr val="0D0D0D"/>
                        </a:solidFill>
                        <a:latin typeface="Arial" pitchFamily="34"/>
                        <a:ea typeface="Times New Roman" pitchFamily="18"/>
                        <a:cs typeface="Times New Roman" pitchFamily="18"/>
                      </a:endParaRPr>
                    </a:p>
                  </a:txBody>
                  <a:tcPr marL="68580" marR="68580" marT="0" marB="0" anchor="ctr"/>
                </a:tc>
                <a:extLst>
                  <a:ext uri="{0D108BD9-81ED-4DB2-BD59-A6C34878D82A}">
                    <a16:rowId xmlns:a16="http://schemas.microsoft.com/office/drawing/2014/main" val="3664738258"/>
                  </a:ext>
                </a:extLst>
              </a:tr>
              <a:tr h="806583">
                <a:tc>
                  <a:txBody>
                    <a:bodyPr/>
                    <a:lstStyle/>
                    <a:p>
                      <a:pPr marL="36191" marR="36191" lvl="0">
                        <a:spcBef>
                          <a:spcPts val="300"/>
                        </a:spcBef>
                        <a:spcAft>
                          <a:spcPts val="300"/>
                        </a:spcAft>
                      </a:pPr>
                      <a:r>
                        <a:rPr lang="en-GB" sz="1000"/>
                        <a:t>R.02</a:t>
                      </a:r>
                      <a:endParaRPr lang="en-GB" sz="1200">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spcBef>
                          <a:spcPts val="300"/>
                        </a:spcBef>
                        <a:spcAft>
                          <a:spcPts val="300"/>
                        </a:spcAft>
                      </a:pPr>
                      <a:r>
                        <a:rPr lang="en-GB" sz="1000"/>
                        <a:t>Short time frame for the AOs to develop and test the APIs</a:t>
                      </a:r>
                      <a:endParaRPr lang="en-GB" sz="1200">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lgn="ctr">
                        <a:spcBef>
                          <a:spcPts val="300"/>
                        </a:spcBef>
                        <a:spcAft>
                          <a:spcPts val="300"/>
                        </a:spcAft>
                      </a:pPr>
                      <a:r>
                        <a:rPr lang="en-GB" sz="1000"/>
                        <a:t>M</a:t>
                      </a:r>
                      <a:endParaRPr lang="en-GB" sz="1200">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lgn="ctr">
                        <a:spcBef>
                          <a:spcPts val="300"/>
                        </a:spcBef>
                        <a:spcAft>
                          <a:spcPts val="300"/>
                        </a:spcAft>
                      </a:pPr>
                      <a:r>
                        <a:rPr lang="en-GB" sz="1000"/>
                        <a:t>M</a:t>
                      </a:r>
                      <a:endParaRPr lang="en-GB" sz="1200">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spcBef>
                          <a:spcPts val="300"/>
                        </a:spcBef>
                        <a:spcAft>
                          <a:spcPts val="300"/>
                        </a:spcAft>
                      </a:pPr>
                      <a:r>
                        <a:rPr lang="en-GB" sz="1000"/>
                        <a:t>Gary </a:t>
                      </a:r>
                      <a:endParaRPr lang="en-GB" sz="1200"/>
                    </a:p>
                    <a:p>
                      <a:pPr marL="36191" marR="36191" lvl="0">
                        <a:spcBef>
                          <a:spcPts val="300"/>
                        </a:spcBef>
                        <a:spcAft>
                          <a:spcPts val="300"/>
                        </a:spcAft>
                      </a:pPr>
                      <a:r>
                        <a:rPr lang="en-GB" sz="1000"/>
                        <a:t>Flanagan</a:t>
                      </a:r>
                      <a:endParaRPr lang="en-GB" sz="1200">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spcBef>
                          <a:spcPts val="300"/>
                        </a:spcBef>
                        <a:spcAft>
                          <a:spcPts val="300"/>
                        </a:spcAft>
                      </a:pPr>
                      <a:r>
                        <a:rPr lang="en-GB" sz="1000"/>
                        <a:t>A portal will be provided which will offer an alternative way in which AOs can enter data into the system as part of the MPV.</a:t>
                      </a:r>
                      <a:endParaRPr lang="en-GB" sz="1200">
                        <a:solidFill>
                          <a:srgbClr val="0D0D0D"/>
                        </a:solidFill>
                        <a:latin typeface="Arial" pitchFamily="34"/>
                        <a:ea typeface="Times New Roman" pitchFamily="18"/>
                        <a:cs typeface="Times New Roman" pitchFamily="18"/>
                      </a:endParaRPr>
                    </a:p>
                  </a:txBody>
                  <a:tcPr marL="68580" marR="68580" marT="0" marB="0" anchor="ctr"/>
                </a:tc>
                <a:extLst>
                  <a:ext uri="{0D108BD9-81ED-4DB2-BD59-A6C34878D82A}">
                    <a16:rowId xmlns:a16="http://schemas.microsoft.com/office/drawing/2014/main" val="3995136740"/>
                  </a:ext>
                </a:extLst>
              </a:tr>
              <a:tr h="1109048">
                <a:tc>
                  <a:txBody>
                    <a:bodyPr/>
                    <a:lstStyle/>
                    <a:p>
                      <a:pPr marL="36191" marR="36191" lvl="0">
                        <a:spcBef>
                          <a:spcPts val="300"/>
                        </a:spcBef>
                        <a:spcAft>
                          <a:spcPts val="300"/>
                        </a:spcAft>
                      </a:pPr>
                      <a:r>
                        <a:rPr lang="en-GB" sz="1000"/>
                        <a:t>R.03</a:t>
                      </a:r>
                      <a:endParaRPr lang="en-GB" sz="1200">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spcBef>
                          <a:spcPts val="300"/>
                        </a:spcBef>
                        <a:spcAft>
                          <a:spcPts val="300"/>
                        </a:spcAft>
                      </a:pPr>
                      <a:r>
                        <a:rPr lang="en-GB" sz="1000"/>
                        <a:t>Industry placements not completed before the results calculation cut off point</a:t>
                      </a:r>
                      <a:endParaRPr lang="en-GB" sz="1200"/>
                    </a:p>
                    <a:p>
                      <a:pPr marL="36191" marR="36191" lvl="0">
                        <a:spcBef>
                          <a:spcPts val="300"/>
                        </a:spcBef>
                        <a:spcAft>
                          <a:spcPts val="300"/>
                        </a:spcAft>
                      </a:pPr>
                      <a:r>
                        <a:rPr lang="en-GB" sz="1000"/>
                        <a:t> </a:t>
                      </a:r>
                      <a:endParaRPr lang="en-GB" sz="1200">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lgn="ctr">
                        <a:spcBef>
                          <a:spcPts val="300"/>
                        </a:spcBef>
                        <a:spcAft>
                          <a:spcPts val="300"/>
                        </a:spcAft>
                      </a:pPr>
                      <a:r>
                        <a:rPr lang="en-GB" sz="1000"/>
                        <a:t>M</a:t>
                      </a:r>
                      <a:endParaRPr lang="en-GB" sz="1200">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lgn="ctr">
                        <a:spcBef>
                          <a:spcPts val="300"/>
                        </a:spcBef>
                        <a:spcAft>
                          <a:spcPts val="300"/>
                        </a:spcAft>
                      </a:pPr>
                      <a:r>
                        <a:rPr lang="en-GB" sz="1000"/>
                        <a:t>H</a:t>
                      </a:r>
                      <a:endParaRPr lang="en-GB" sz="1200">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spcBef>
                          <a:spcPts val="300"/>
                        </a:spcBef>
                        <a:spcAft>
                          <a:spcPts val="300"/>
                        </a:spcAft>
                      </a:pPr>
                      <a:r>
                        <a:rPr lang="en-GB" sz="1000"/>
                        <a:t> </a:t>
                      </a:r>
                      <a:endParaRPr lang="en-GB" sz="1200">
                        <a:solidFill>
                          <a:srgbClr val="0D0D0D"/>
                        </a:solidFill>
                        <a:latin typeface="Arial" pitchFamily="34"/>
                        <a:ea typeface="Times New Roman" pitchFamily="18"/>
                        <a:cs typeface="Times New Roman" pitchFamily="18"/>
                      </a:endParaRPr>
                    </a:p>
                  </a:txBody>
                  <a:tcPr marL="68580" marR="68580" marT="0" marB="0" anchor="ctr"/>
                </a:tc>
                <a:tc>
                  <a:txBody>
                    <a:bodyPr/>
                    <a:lstStyle/>
                    <a:p>
                      <a:pPr marL="36191" marR="36191" lvl="0">
                        <a:spcBef>
                          <a:spcPts val="300"/>
                        </a:spcBef>
                        <a:spcAft>
                          <a:spcPts val="300"/>
                        </a:spcAft>
                      </a:pPr>
                      <a:r>
                        <a:rPr lang="en-GB" sz="1000"/>
                        <a:t>Providers incentivised to ensure that industrial placements are completed </a:t>
                      </a:r>
                      <a:endParaRPr lang="en-GB" sz="1200">
                        <a:solidFill>
                          <a:srgbClr val="0D0D0D"/>
                        </a:solidFill>
                        <a:latin typeface="Arial" pitchFamily="34"/>
                        <a:ea typeface="Times New Roman" pitchFamily="18"/>
                        <a:cs typeface="Times New Roman" pitchFamily="18"/>
                      </a:endParaRPr>
                    </a:p>
                  </a:txBody>
                  <a:tcPr marL="68580" marR="68580" marT="0" marB="0" anchor="ctr"/>
                </a:tc>
                <a:extLst>
                  <a:ext uri="{0D108BD9-81ED-4DB2-BD59-A6C34878D82A}">
                    <a16:rowId xmlns:a16="http://schemas.microsoft.com/office/drawing/2014/main" val="22573516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0C2E-9D6C-4510-AEFF-1504672385ED}"/>
              </a:ext>
            </a:extLst>
          </p:cNvPr>
          <p:cNvSpPr txBox="1">
            <a:spLocks noGrp="1"/>
          </p:cNvSpPr>
          <p:nvPr>
            <p:ph type="title"/>
          </p:nvPr>
        </p:nvSpPr>
        <p:spPr>
          <a:xfrm>
            <a:off x="334103" y="365129"/>
            <a:ext cx="11019690" cy="1325559"/>
          </a:xfrm>
        </p:spPr>
        <p:txBody>
          <a:bodyPr/>
          <a:lstStyle/>
          <a:p>
            <a:pPr lvl="0"/>
            <a:r>
              <a:rPr lang="en-GB"/>
              <a:t>Why T Levels?</a:t>
            </a:r>
          </a:p>
        </p:txBody>
      </p:sp>
      <p:sp>
        <p:nvSpPr>
          <p:cNvPr id="3" name="Content Placeholder 2">
            <a:extLst>
              <a:ext uri="{FF2B5EF4-FFF2-40B4-BE49-F238E27FC236}">
                <a16:creationId xmlns:a16="http://schemas.microsoft.com/office/drawing/2014/main" id="{D6A6B9C9-66AC-4EFC-9B16-E4571030F5DF}"/>
              </a:ext>
            </a:extLst>
          </p:cNvPr>
          <p:cNvSpPr txBox="1">
            <a:spLocks noGrp="1"/>
          </p:cNvSpPr>
          <p:nvPr>
            <p:ph idx="1"/>
          </p:nvPr>
        </p:nvSpPr>
        <p:spPr/>
        <p:txBody>
          <a:bodyPr/>
          <a:lstStyle/>
          <a:p>
            <a:pPr lvl="0"/>
            <a:r>
              <a:rPr lang="en-GB"/>
              <a:t>The Government plans to reform technical education, moving to a simplified system based on routes to employment, with T Levels as a flagship qualification.  The core purpose of T Levels is to prepare students for direct entry into skilled employment (including higher level apprenticeships), and therefore will be rigorous, classroom based technical study programmes.</a:t>
            </a:r>
          </a:p>
        </p:txBody>
      </p:sp>
      <p:pic>
        <p:nvPicPr>
          <p:cNvPr id="4" name="Picture 2">
            <a:extLst>
              <a:ext uri="{FF2B5EF4-FFF2-40B4-BE49-F238E27FC236}">
                <a16:creationId xmlns:a16="http://schemas.microsoft.com/office/drawing/2014/main" id="{3016525F-8437-4077-A69E-6A748969033F}"/>
              </a:ext>
            </a:extLst>
          </p:cNvPr>
          <p:cNvPicPr>
            <a:picLocks noChangeAspect="1"/>
          </p:cNvPicPr>
          <p:nvPr/>
        </p:nvPicPr>
        <p:blipFill>
          <a:blip r:embed="rId3"/>
          <a:srcRect/>
          <a:stretch>
            <a:fillRect/>
          </a:stretch>
        </p:blipFill>
        <p:spPr>
          <a:xfrm>
            <a:off x="10093604" y="5879665"/>
            <a:ext cx="2073347" cy="978334"/>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35F6-EA0E-4AB4-A0A2-6E7731D3C784}"/>
              </a:ext>
            </a:extLst>
          </p:cNvPr>
          <p:cNvSpPr txBox="1">
            <a:spLocks noGrp="1"/>
          </p:cNvSpPr>
          <p:nvPr>
            <p:ph type="title"/>
          </p:nvPr>
        </p:nvSpPr>
        <p:spPr/>
        <p:txBody>
          <a:bodyPr/>
          <a:lstStyle/>
          <a:p>
            <a:pPr lvl="0"/>
            <a:r>
              <a:rPr lang="en-GB"/>
              <a:t>Results and Certification </a:t>
            </a:r>
          </a:p>
        </p:txBody>
      </p:sp>
      <p:sp>
        <p:nvSpPr>
          <p:cNvPr id="3" name="Content Placeholder 2">
            <a:extLst>
              <a:ext uri="{FF2B5EF4-FFF2-40B4-BE49-F238E27FC236}">
                <a16:creationId xmlns:a16="http://schemas.microsoft.com/office/drawing/2014/main" id="{B46675F0-5DC7-48DB-96C3-4CAFC7163E8D}"/>
              </a:ext>
            </a:extLst>
          </p:cNvPr>
          <p:cNvSpPr txBox="1">
            <a:spLocks noGrp="1"/>
          </p:cNvSpPr>
          <p:nvPr>
            <p:ph idx="1"/>
          </p:nvPr>
        </p:nvSpPr>
        <p:spPr/>
        <p:txBody>
          <a:bodyPr/>
          <a:lstStyle/>
          <a:p>
            <a:pPr lvl="0"/>
            <a:r>
              <a:rPr lang="en-GB" dirty="0"/>
              <a:t>create a register of T Levels</a:t>
            </a:r>
          </a:p>
          <a:p>
            <a:pPr lvl="0"/>
            <a:r>
              <a:rPr lang="en-GB" dirty="0"/>
              <a:t>record which Awarding Organisations offer a combination of pathways and specialisms that make up a TQ</a:t>
            </a:r>
          </a:p>
          <a:p>
            <a:pPr lvl="0"/>
            <a:r>
              <a:rPr lang="en-GB" dirty="0"/>
              <a:t>record which providers are approved to run the T Levels that an Awarding Organisation is offering</a:t>
            </a:r>
          </a:p>
          <a:p>
            <a:pPr lvl="0"/>
            <a:r>
              <a:rPr lang="en-GB" dirty="0"/>
              <a:t>record learner’s completion and assessments for pathways, specialisms, MARs, IPs, Maths and English</a:t>
            </a:r>
          </a:p>
          <a:p>
            <a:pPr lvl="0"/>
            <a:r>
              <a:rPr lang="en-GB" dirty="0"/>
              <a:t>calculate a learner’s T Level result at the completion of their learning</a:t>
            </a:r>
          </a:p>
          <a:p>
            <a:pPr lvl="0"/>
            <a:r>
              <a:rPr lang="en-GB" dirty="0"/>
              <a:t>print T Level Certificates or Certificates of Achievement</a:t>
            </a:r>
          </a:p>
          <a:p>
            <a:pPr lvl="0"/>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6535-AB1A-458D-86B2-1421D16119BB}"/>
              </a:ext>
            </a:extLst>
          </p:cNvPr>
          <p:cNvSpPr txBox="1">
            <a:spLocks noGrp="1"/>
          </p:cNvSpPr>
          <p:nvPr>
            <p:ph type="title"/>
          </p:nvPr>
        </p:nvSpPr>
        <p:spPr/>
        <p:txBody>
          <a:bodyPr/>
          <a:lstStyle/>
          <a:p>
            <a:pPr lvl="0"/>
            <a:r>
              <a:rPr lang="en-GB"/>
              <a:t> </a:t>
            </a:r>
          </a:p>
        </p:txBody>
      </p:sp>
      <p:pic>
        <p:nvPicPr>
          <p:cNvPr id="3" name="Picture 2">
            <a:extLst>
              <a:ext uri="{FF2B5EF4-FFF2-40B4-BE49-F238E27FC236}">
                <a16:creationId xmlns:a16="http://schemas.microsoft.com/office/drawing/2014/main" id="{D9C2DFBB-A3A1-4DD5-9167-3F61A1AB9DF3}"/>
              </a:ext>
            </a:extLst>
          </p:cNvPr>
          <p:cNvPicPr>
            <a:picLocks noChangeAspect="1"/>
          </p:cNvPicPr>
          <p:nvPr/>
        </p:nvPicPr>
        <p:blipFill>
          <a:blip r:embed="rId2"/>
          <a:srcRect/>
          <a:stretch>
            <a:fillRect/>
          </a:stretch>
        </p:blipFill>
        <p:spPr>
          <a:xfrm>
            <a:off x="10093604" y="5879665"/>
            <a:ext cx="2073347" cy="978334"/>
          </a:xfrm>
          <a:prstGeom prst="rect">
            <a:avLst/>
          </a:prstGeom>
          <a:noFill/>
          <a:ln cap="flat">
            <a:noFill/>
          </a:ln>
        </p:spPr>
      </p:pic>
      <p:pic>
        <p:nvPicPr>
          <p:cNvPr id="4" name="Picture 4">
            <a:extLst>
              <a:ext uri="{FF2B5EF4-FFF2-40B4-BE49-F238E27FC236}">
                <a16:creationId xmlns:a16="http://schemas.microsoft.com/office/drawing/2014/main" id="{AABDDBE8-75AC-488F-AF55-D49BA82DD169}"/>
              </a:ext>
            </a:extLst>
          </p:cNvPr>
          <p:cNvPicPr>
            <a:picLocks noChangeAspect="1"/>
          </p:cNvPicPr>
          <p:nvPr/>
        </p:nvPicPr>
        <p:blipFill>
          <a:blip r:embed="rId3"/>
          <a:stretch>
            <a:fillRect/>
          </a:stretch>
        </p:blipFill>
        <p:spPr>
          <a:xfrm>
            <a:off x="2105890" y="365129"/>
            <a:ext cx="7887852" cy="5804766"/>
          </a:xfrm>
          <a:prstGeom prst="rect">
            <a:avLst/>
          </a:prstGeom>
          <a:noFill/>
          <a:ln cap="flat">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68EA-9294-4087-81EE-B0F3F01E797F}"/>
              </a:ext>
            </a:extLst>
          </p:cNvPr>
          <p:cNvSpPr txBox="1">
            <a:spLocks noGrp="1"/>
          </p:cNvSpPr>
          <p:nvPr>
            <p:ph type="title"/>
          </p:nvPr>
        </p:nvSpPr>
        <p:spPr>
          <a:xfrm>
            <a:off x="325316" y="365129"/>
            <a:ext cx="11028486" cy="1325559"/>
          </a:xfrm>
        </p:spPr>
        <p:txBody>
          <a:bodyPr/>
          <a:lstStyle/>
          <a:p>
            <a:pPr lvl="0"/>
            <a:r>
              <a:rPr lang="en-GB"/>
              <a:t>Design principle</a:t>
            </a:r>
          </a:p>
        </p:txBody>
      </p:sp>
      <p:sp>
        <p:nvSpPr>
          <p:cNvPr id="3" name="Content Placeholder 2">
            <a:extLst>
              <a:ext uri="{FF2B5EF4-FFF2-40B4-BE49-F238E27FC236}">
                <a16:creationId xmlns:a16="http://schemas.microsoft.com/office/drawing/2014/main" id="{E0A52EA5-B5F0-4FE0-B886-B037AF2F2E94}"/>
              </a:ext>
            </a:extLst>
          </p:cNvPr>
          <p:cNvSpPr txBox="1">
            <a:spLocks noGrp="1"/>
          </p:cNvSpPr>
          <p:nvPr>
            <p:ph idx="1"/>
          </p:nvPr>
        </p:nvSpPr>
        <p:spPr/>
        <p:txBody>
          <a:bodyPr/>
          <a:lstStyle/>
          <a:p>
            <a:pPr lvl="0">
              <a:lnSpc>
                <a:spcPct val="80000"/>
              </a:lnSpc>
            </a:pPr>
            <a:r>
              <a:rPr lang="en-GB"/>
              <a:t>The T Level Results and Certification will adhere to the following design principles</a:t>
            </a:r>
          </a:p>
          <a:p>
            <a:pPr lvl="0">
              <a:lnSpc>
                <a:spcPct val="80000"/>
              </a:lnSpc>
            </a:pPr>
            <a:r>
              <a:rPr lang="en-GB"/>
              <a:t>Enterprise data will be accessed from an authoritative source rather than duplicated</a:t>
            </a:r>
          </a:p>
          <a:p>
            <a:pPr lvl="0">
              <a:lnSpc>
                <a:spcPct val="80000"/>
              </a:lnSpc>
            </a:pPr>
            <a:r>
              <a:rPr lang="en-GB"/>
              <a:t>To obliviate storage of redundant data by storing data once in authoritative sources, and retrieving it using common identifiers therefore maintaining referential integrity</a:t>
            </a:r>
          </a:p>
          <a:p>
            <a:pPr lvl="0">
              <a:lnSpc>
                <a:spcPct val="80000"/>
              </a:lnSpc>
            </a:pPr>
            <a:r>
              <a:rPr lang="en-GB"/>
              <a:t>To use loosely coupled objects with no interdependencies, to ensure that a change made within one object will not create unanticipated changes within other elements.  This simplifies testing, maintenance and troubleshooting procedures.</a:t>
            </a:r>
          </a:p>
        </p:txBody>
      </p:sp>
      <p:pic>
        <p:nvPicPr>
          <p:cNvPr id="4" name="Picture 2">
            <a:extLst>
              <a:ext uri="{FF2B5EF4-FFF2-40B4-BE49-F238E27FC236}">
                <a16:creationId xmlns:a16="http://schemas.microsoft.com/office/drawing/2014/main" id="{4025705F-09EE-453C-972E-8A60428571AE}"/>
              </a:ext>
            </a:extLst>
          </p:cNvPr>
          <p:cNvPicPr>
            <a:picLocks noChangeAspect="1"/>
          </p:cNvPicPr>
          <p:nvPr/>
        </p:nvPicPr>
        <p:blipFill>
          <a:blip r:embed="rId2"/>
          <a:srcRect/>
          <a:stretch>
            <a:fillRect/>
          </a:stretch>
        </p:blipFill>
        <p:spPr>
          <a:xfrm>
            <a:off x="10093604" y="5879665"/>
            <a:ext cx="2073347" cy="978334"/>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CCEFB-600D-40A0-9885-CCCEC85167E7}"/>
              </a:ext>
            </a:extLst>
          </p:cNvPr>
          <p:cNvSpPr txBox="1">
            <a:spLocks noGrp="1"/>
          </p:cNvSpPr>
          <p:nvPr>
            <p:ph type="title"/>
          </p:nvPr>
        </p:nvSpPr>
        <p:spPr>
          <a:xfrm>
            <a:off x="334103" y="365129"/>
            <a:ext cx="11019690" cy="1325559"/>
          </a:xfrm>
        </p:spPr>
        <p:txBody>
          <a:bodyPr/>
          <a:lstStyle/>
          <a:p>
            <a:pPr lvl="0"/>
            <a:r>
              <a:rPr lang="en-GB"/>
              <a:t> T Level organisations</a:t>
            </a:r>
          </a:p>
        </p:txBody>
      </p:sp>
      <p:pic>
        <p:nvPicPr>
          <p:cNvPr id="3" name="Picture 2">
            <a:extLst>
              <a:ext uri="{FF2B5EF4-FFF2-40B4-BE49-F238E27FC236}">
                <a16:creationId xmlns:a16="http://schemas.microsoft.com/office/drawing/2014/main" id="{E7076C76-9534-4AB4-8774-7FF96E72E93A}"/>
              </a:ext>
            </a:extLst>
          </p:cNvPr>
          <p:cNvPicPr>
            <a:picLocks noChangeAspect="1"/>
          </p:cNvPicPr>
          <p:nvPr/>
        </p:nvPicPr>
        <p:blipFill>
          <a:blip r:embed="rId2"/>
          <a:srcRect/>
          <a:stretch>
            <a:fillRect/>
          </a:stretch>
        </p:blipFill>
        <p:spPr>
          <a:xfrm>
            <a:off x="10093604" y="5879665"/>
            <a:ext cx="2073347" cy="978334"/>
          </a:xfrm>
          <a:prstGeom prst="rect">
            <a:avLst/>
          </a:prstGeom>
          <a:noFill/>
          <a:ln cap="flat">
            <a:noFill/>
          </a:ln>
        </p:spPr>
      </p:pic>
      <p:pic>
        <p:nvPicPr>
          <p:cNvPr id="4" name="Picture 5">
            <a:extLst>
              <a:ext uri="{FF2B5EF4-FFF2-40B4-BE49-F238E27FC236}">
                <a16:creationId xmlns:a16="http://schemas.microsoft.com/office/drawing/2014/main" id="{A83940C2-5941-4105-AC98-8D45F4EF74E3}"/>
              </a:ext>
            </a:extLst>
          </p:cNvPr>
          <p:cNvPicPr>
            <a:picLocks noChangeAspect="1"/>
          </p:cNvPicPr>
          <p:nvPr/>
        </p:nvPicPr>
        <p:blipFill>
          <a:blip r:embed="rId3"/>
          <a:stretch>
            <a:fillRect/>
          </a:stretch>
        </p:blipFill>
        <p:spPr>
          <a:xfrm>
            <a:off x="2787164" y="1781178"/>
            <a:ext cx="5088105" cy="4180005"/>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DE5A-AF43-49A0-A51F-9BD6891A751C}"/>
              </a:ext>
            </a:extLst>
          </p:cNvPr>
          <p:cNvSpPr txBox="1">
            <a:spLocks noGrp="1"/>
          </p:cNvSpPr>
          <p:nvPr>
            <p:ph type="title"/>
          </p:nvPr>
        </p:nvSpPr>
        <p:spPr>
          <a:xfrm>
            <a:off x="307732" y="365129"/>
            <a:ext cx="11046070" cy="1325559"/>
          </a:xfrm>
        </p:spPr>
        <p:txBody>
          <a:bodyPr/>
          <a:lstStyle/>
          <a:p>
            <a:pPr lvl="0"/>
            <a:r>
              <a:rPr lang="en-GB"/>
              <a:t> Solution concept</a:t>
            </a:r>
          </a:p>
        </p:txBody>
      </p:sp>
      <p:pic>
        <p:nvPicPr>
          <p:cNvPr id="3" name="Picture 2">
            <a:extLst>
              <a:ext uri="{FF2B5EF4-FFF2-40B4-BE49-F238E27FC236}">
                <a16:creationId xmlns:a16="http://schemas.microsoft.com/office/drawing/2014/main" id="{9DD86EAA-2E00-4B72-A836-E4703CD46516}"/>
              </a:ext>
            </a:extLst>
          </p:cNvPr>
          <p:cNvPicPr>
            <a:picLocks noChangeAspect="1"/>
          </p:cNvPicPr>
          <p:nvPr/>
        </p:nvPicPr>
        <p:blipFill>
          <a:blip r:embed="rId2"/>
          <a:srcRect/>
          <a:stretch>
            <a:fillRect/>
          </a:stretch>
        </p:blipFill>
        <p:spPr>
          <a:xfrm>
            <a:off x="10093604" y="5879665"/>
            <a:ext cx="2073347" cy="978334"/>
          </a:xfrm>
          <a:prstGeom prst="rect">
            <a:avLst/>
          </a:prstGeom>
          <a:noFill/>
          <a:ln cap="flat">
            <a:noFill/>
          </a:ln>
        </p:spPr>
      </p:pic>
      <p:pic>
        <p:nvPicPr>
          <p:cNvPr id="4" name="Picture 4">
            <a:extLst>
              <a:ext uri="{FF2B5EF4-FFF2-40B4-BE49-F238E27FC236}">
                <a16:creationId xmlns:a16="http://schemas.microsoft.com/office/drawing/2014/main" id="{8AF07974-5D18-46DC-A63A-9FDFB51C845C}"/>
              </a:ext>
            </a:extLst>
          </p:cNvPr>
          <p:cNvPicPr>
            <a:picLocks noChangeAspect="1"/>
          </p:cNvPicPr>
          <p:nvPr/>
        </p:nvPicPr>
        <p:blipFill>
          <a:blip r:embed="rId3"/>
          <a:stretch>
            <a:fillRect/>
          </a:stretch>
        </p:blipFill>
        <p:spPr>
          <a:xfrm>
            <a:off x="3081015" y="1450732"/>
            <a:ext cx="4981523" cy="5096774"/>
          </a:xfrm>
          <a:prstGeom prst="rect">
            <a:avLst/>
          </a:prstGeom>
          <a:noFill/>
          <a:ln cap="flat">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4B6B-4826-4591-BD6F-3EF8AC7140FC}"/>
              </a:ext>
            </a:extLst>
          </p:cNvPr>
          <p:cNvSpPr txBox="1">
            <a:spLocks noGrp="1"/>
          </p:cNvSpPr>
          <p:nvPr>
            <p:ph type="title"/>
          </p:nvPr>
        </p:nvSpPr>
        <p:spPr>
          <a:xfrm>
            <a:off x="342900" y="365129"/>
            <a:ext cx="11010903" cy="1325559"/>
          </a:xfrm>
        </p:spPr>
        <p:txBody>
          <a:bodyPr/>
          <a:lstStyle/>
          <a:p>
            <a:pPr lvl="0"/>
            <a:r>
              <a:rPr lang="en-GB"/>
              <a:t> ERD</a:t>
            </a:r>
          </a:p>
        </p:txBody>
      </p:sp>
      <p:pic>
        <p:nvPicPr>
          <p:cNvPr id="3" name="Picture 2">
            <a:extLst>
              <a:ext uri="{FF2B5EF4-FFF2-40B4-BE49-F238E27FC236}">
                <a16:creationId xmlns:a16="http://schemas.microsoft.com/office/drawing/2014/main" id="{F23EA76A-F0E6-4DCC-90B8-8DEC0C54B6AB}"/>
              </a:ext>
            </a:extLst>
          </p:cNvPr>
          <p:cNvPicPr>
            <a:picLocks noChangeAspect="1"/>
          </p:cNvPicPr>
          <p:nvPr/>
        </p:nvPicPr>
        <p:blipFill>
          <a:blip r:embed="rId2"/>
          <a:srcRect/>
          <a:stretch>
            <a:fillRect/>
          </a:stretch>
        </p:blipFill>
        <p:spPr>
          <a:xfrm>
            <a:off x="10093604" y="5879665"/>
            <a:ext cx="2073347" cy="978334"/>
          </a:xfrm>
          <a:prstGeom prst="rect">
            <a:avLst/>
          </a:prstGeom>
          <a:noFill/>
          <a:ln cap="flat">
            <a:noFill/>
          </a:ln>
        </p:spPr>
      </p:pic>
      <p:pic>
        <p:nvPicPr>
          <p:cNvPr id="4" name="Picture 2">
            <a:extLst>
              <a:ext uri="{FF2B5EF4-FFF2-40B4-BE49-F238E27FC236}">
                <a16:creationId xmlns:a16="http://schemas.microsoft.com/office/drawing/2014/main" id="{081CD48F-3B4E-4B78-A35C-8E0E3397BD5C}"/>
              </a:ext>
            </a:extLst>
          </p:cNvPr>
          <p:cNvPicPr>
            <a:picLocks noChangeAspect="1"/>
          </p:cNvPicPr>
          <p:nvPr/>
        </p:nvPicPr>
        <p:blipFill>
          <a:blip r:embed="rId3"/>
          <a:stretch>
            <a:fillRect/>
          </a:stretch>
        </p:blipFill>
        <p:spPr>
          <a:xfrm>
            <a:off x="3260476" y="547250"/>
            <a:ext cx="5218499" cy="6310740"/>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E88C-14D6-4F5C-9384-2349A905B91A}"/>
              </a:ext>
            </a:extLst>
          </p:cNvPr>
          <p:cNvSpPr txBox="1">
            <a:spLocks noGrp="1"/>
          </p:cNvSpPr>
          <p:nvPr>
            <p:ph type="title"/>
          </p:nvPr>
        </p:nvSpPr>
        <p:spPr>
          <a:xfrm>
            <a:off x="340659" y="97273"/>
            <a:ext cx="11521138" cy="1325559"/>
          </a:xfrm>
        </p:spPr>
        <p:txBody>
          <a:bodyPr/>
          <a:lstStyle/>
          <a:p>
            <a:pPr lvl="0"/>
            <a:r>
              <a:rPr lang="en-GB"/>
              <a:t> Data sources</a:t>
            </a:r>
          </a:p>
        </p:txBody>
      </p:sp>
      <p:pic>
        <p:nvPicPr>
          <p:cNvPr id="3" name="Picture 2">
            <a:extLst>
              <a:ext uri="{FF2B5EF4-FFF2-40B4-BE49-F238E27FC236}">
                <a16:creationId xmlns:a16="http://schemas.microsoft.com/office/drawing/2014/main" id="{6A8E0951-E431-4AA9-A430-C121097DA57B}"/>
              </a:ext>
            </a:extLst>
          </p:cNvPr>
          <p:cNvPicPr>
            <a:picLocks noChangeAspect="1"/>
          </p:cNvPicPr>
          <p:nvPr/>
        </p:nvPicPr>
        <p:blipFill>
          <a:blip r:embed="rId2"/>
          <a:srcRect/>
          <a:stretch>
            <a:fillRect/>
          </a:stretch>
        </p:blipFill>
        <p:spPr>
          <a:xfrm>
            <a:off x="10093604" y="5879665"/>
            <a:ext cx="2073347" cy="978334"/>
          </a:xfrm>
          <a:prstGeom prst="rect">
            <a:avLst/>
          </a:prstGeom>
          <a:noFill/>
          <a:ln cap="flat">
            <a:noFill/>
          </a:ln>
        </p:spPr>
      </p:pic>
      <p:graphicFrame>
        <p:nvGraphicFramePr>
          <p:cNvPr id="4" name="Table 4">
            <a:extLst>
              <a:ext uri="{FF2B5EF4-FFF2-40B4-BE49-F238E27FC236}">
                <a16:creationId xmlns:a16="http://schemas.microsoft.com/office/drawing/2014/main" id="{094D2040-764A-4719-B957-F18B35679C72}"/>
              </a:ext>
            </a:extLst>
          </p:cNvPr>
          <p:cNvGraphicFramePr>
            <a:graphicFrameLocks noGrp="1"/>
          </p:cNvGraphicFramePr>
          <p:nvPr/>
        </p:nvGraphicFramePr>
        <p:xfrm>
          <a:off x="3112654" y="1071420"/>
          <a:ext cx="5789293" cy="5701419"/>
        </p:xfrm>
        <a:graphic>
          <a:graphicData uri="http://schemas.openxmlformats.org/drawingml/2006/table">
            <a:tbl>
              <a:tblPr firstRow="1" bandRow="1">
                <a:effectLst/>
                <a:tableStyleId>{5C22544A-7EE6-4342-B048-85BDC9FD1C3A}</a:tableStyleId>
              </a:tblPr>
              <a:tblGrid>
                <a:gridCol w="1983662">
                  <a:extLst>
                    <a:ext uri="{9D8B030D-6E8A-4147-A177-3AD203B41FA5}">
                      <a16:colId xmlns:a16="http://schemas.microsoft.com/office/drawing/2014/main" val="1533714378"/>
                    </a:ext>
                  </a:extLst>
                </a:gridCol>
                <a:gridCol w="1643185">
                  <a:extLst>
                    <a:ext uri="{9D8B030D-6E8A-4147-A177-3AD203B41FA5}">
                      <a16:colId xmlns:a16="http://schemas.microsoft.com/office/drawing/2014/main" val="243422114"/>
                    </a:ext>
                  </a:extLst>
                </a:gridCol>
                <a:gridCol w="2162446">
                  <a:extLst>
                    <a:ext uri="{9D8B030D-6E8A-4147-A177-3AD203B41FA5}">
                      <a16:colId xmlns:a16="http://schemas.microsoft.com/office/drawing/2014/main" val="3799734608"/>
                    </a:ext>
                  </a:extLst>
                </a:gridCol>
              </a:tblGrid>
              <a:tr h="264810">
                <a:tc>
                  <a:txBody>
                    <a:bodyPr/>
                    <a:lstStyle/>
                    <a:p>
                      <a:pPr lvl="0">
                        <a:lnSpc>
                          <a:spcPct val="120000"/>
                        </a:lnSpc>
                        <a:spcAft>
                          <a:spcPts val="1200"/>
                        </a:spcAft>
                      </a:pPr>
                      <a:r>
                        <a:rPr lang="en-GB" sz="1200"/>
                        <a:t>Data </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Source</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Key</a:t>
                      </a:r>
                      <a:endParaRPr lang="en-GB" sz="1200">
                        <a:solidFill>
                          <a:srgbClr val="0D0D0D"/>
                        </a:solidFill>
                        <a:latin typeface="Arial" pitchFamily="34"/>
                        <a:ea typeface="Times New Roman" pitchFamily="18"/>
                        <a:cs typeface="Times New Roman" pitchFamily="18"/>
                      </a:endParaRPr>
                    </a:p>
                  </a:txBody>
                  <a:tcPr marL="80092" marR="80092" marT="40041" marB="40041"/>
                </a:tc>
                <a:extLst>
                  <a:ext uri="{0D108BD9-81ED-4DB2-BD59-A6C34878D82A}">
                    <a16:rowId xmlns:a16="http://schemas.microsoft.com/office/drawing/2014/main" val="4173460263"/>
                  </a:ext>
                </a:extLst>
              </a:tr>
              <a:tr h="266803">
                <a:tc>
                  <a:txBody>
                    <a:bodyPr/>
                    <a:lstStyle/>
                    <a:p>
                      <a:pPr lvl="0">
                        <a:lnSpc>
                          <a:spcPct val="120000"/>
                        </a:lnSpc>
                        <a:spcAft>
                          <a:spcPts val="1200"/>
                        </a:spcAft>
                      </a:pPr>
                      <a:r>
                        <a:rPr lang="en-GB" sz="1200"/>
                        <a:t>Learner</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ULR</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ULN</a:t>
                      </a:r>
                      <a:endParaRPr lang="en-GB" sz="1200">
                        <a:solidFill>
                          <a:srgbClr val="0D0D0D"/>
                        </a:solidFill>
                        <a:latin typeface="Arial" pitchFamily="34"/>
                        <a:ea typeface="Times New Roman" pitchFamily="18"/>
                        <a:cs typeface="Times New Roman" pitchFamily="18"/>
                      </a:endParaRPr>
                    </a:p>
                  </a:txBody>
                  <a:tcPr marL="80092" marR="80092" marT="40041" marB="40041"/>
                </a:tc>
                <a:extLst>
                  <a:ext uri="{0D108BD9-81ED-4DB2-BD59-A6C34878D82A}">
                    <a16:rowId xmlns:a16="http://schemas.microsoft.com/office/drawing/2014/main" val="1454512985"/>
                  </a:ext>
                </a:extLst>
              </a:tr>
              <a:tr h="310045">
                <a:tc>
                  <a:txBody>
                    <a:bodyPr/>
                    <a:lstStyle/>
                    <a:p>
                      <a:pPr lvl="0">
                        <a:lnSpc>
                          <a:spcPct val="120000"/>
                        </a:lnSpc>
                        <a:spcAft>
                          <a:spcPts val="1200"/>
                        </a:spcAft>
                      </a:pPr>
                      <a:r>
                        <a:rPr lang="en-GB" sz="1200"/>
                        <a:t>Pathway &amp; results</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ULR</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ULN</a:t>
                      </a:r>
                      <a:endParaRPr lang="en-GB" sz="1200">
                        <a:solidFill>
                          <a:srgbClr val="0D0D0D"/>
                        </a:solidFill>
                        <a:latin typeface="Arial" pitchFamily="34"/>
                        <a:ea typeface="Times New Roman" pitchFamily="18"/>
                        <a:cs typeface="Times New Roman" pitchFamily="18"/>
                      </a:endParaRPr>
                    </a:p>
                  </a:txBody>
                  <a:tcPr marL="80092" marR="80092" marT="40041" marB="40041"/>
                </a:tc>
                <a:extLst>
                  <a:ext uri="{0D108BD9-81ED-4DB2-BD59-A6C34878D82A}">
                    <a16:rowId xmlns:a16="http://schemas.microsoft.com/office/drawing/2014/main" val="3452006862"/>
                  </a:ext>
                </a:extLst>
              </a:tr>
              <a:tr h="310045">
                <a:tc>
                  <a:txBody>
                    <a:bodyPr/>
                    <a:lstStyle/>
                    <a:p>
                      <a:pPr lvl="0">
                        <a:lnSpc>
                          <a:spcPct val="120000"/>
                        </a:lnSpc>
                        <a:spcAft>
                          <a:spcPts val="1200"/>
                        </a:spcAft>
                      </a:pPr>
                      <a:r>
                        <a:rPr lang="en-GB" sz="1200"/>
                        <a:t>Specialism &amp; results</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ULR</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ULN</a:t>
                      </a:r>
                      <a:endParaRPr lang="en-GB" sz="1200">
                        <a:solidFill>
                          <a:srgbClr val="0D0D0D"/>
                        </a:solidFill>
                        <a:latin typeface="Arial" pitchFamily="34"/>
                        <a:ea typeface="Times New Roman" pitchFamily="18"/>
                        <a:cs typeface="Times New Roman" pitchFamily="18"/>
                      </a:endParaRPr>
                    </a:p>
                  </a:txBody>
                  <a:tcPr marL="80092" marR="80092" marT="40041" marB="40041"/>
                </a:tc>
                <a:extLst>
                  <a:ext uri="{0D108BD9-81ED-4DB2-BD59-A6C34878D82A}">
                    <a16:rowId xmlns:a16="http://schemas.microsoft.com/office/drawing/2014/main" val="2372060128"/>
                  </a:ext>
                </a:extLst>
              </a:tr>
              <a:tr h="611870">
                <a:tc>
                  <a:txBody>
                    <a:bodyPr/>
                    <a:lstStyle/>
                    <a:p>
                      <a:pPr lvl="0">
                        <a:lnSpc>
                          <a:spcPct val="120000"/>
                        </a:lnSpc>
                        <a:spcAft>
                          <a:spcPts val="1200"/>
                        </a:spcAft>
                      </a:pPr>
                      <a:r>
                        <a:rPr lang="en-GB" sz="1200"/>
                        <a:t>Maths </a:t>
                      </a:r>
                    </a:p>
                    <a:p>
                      <a:pPr lvl="0">
                        <a:lnSpc>
                          <a:spcPct val="120000"/>
                        </a:lnSpc>
                        <a:spcAft>
                          <a:spcPts val="1200"/>
                        </a:spcAft>
                      </a:pPr>
                      <a:r>
                        <a:rPr lang="en-GB" sz="1200"/>
                        <a:t>(England &amp; Wales) </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ULR</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ULN</a:t>
                      </a:r>
                      <a:endParaRPr lang="en-GB" sz="1200">
                        <a:solidFill>
                          <a:srgbClr val="0D0D0D"/>
                        </a:solidFill>
                        <a:latin typeface="Arial" pitchFamily="34"/>
                        <a:ea typeface="Times New Roman" pitchFamily="18"/>
                        <a:cs typeface="Times New Roman" pitchFamily="18"/>
                      </a:endParaRPr>
                    </a:p>
                  </a:txBody>
                  <a:tcPr marL="80092" marR="80092" marT="40041" marB="40041"/>
                </a:tc>
                <a:extLst>
                  <a:ext uri="{0D108BD9-81ED-4DB2-BD59-A6C34878D82A}">
                    <a16:rowId xmlns:a16="http://schemas.microsoft.com/office/drawing/2014/main" val="564125288"/>
                  </a:ext>
                </a:extLst>
              </a:tr>
              <a:tr h="611870">
                <a:tc>
                  <a:txBody>
                    <a:bodyPr/>
                    <a:lstStyle/>
                    <a:p>
                      <a:pPr lvl="0">
                        <a:lnSpc>
                          <a:spcPct val="120000"/>
                        </a:lnSpc>
                        <a:spcAft>
                          <a:spcPts val="1200"/>
                        </a:spcAft>
                      </a:pPr>
                      <a:r>
                        <a:rPr lang="en-GB" sz="1200"/>
                        <a:t>English</a:t>
                      </a:r>
                    </a:p>
                    <a:p>
                      <a:pPr lvl="0">
                        <a:lnSpc>
                          <a:spcPct val="120000"/>
                        </a:lnSpc>
                        <a:spcAft>
                          <a:spcPts val="1200"/>
                        </a:spcAft>
                      </a:pPr>
                      <a:r>
                        <a:rPr lang="en-GB" sz="1200"/>
                        <a:t>(England &amp; Wales) </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ULR</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ULN</a:t>
                      </a:r>
                      <a:endParaRPr lang="en-GB" sz="1200">
                        <a:solidFill>
                          <a:srgbClr val="0D0D0D"/>
                        </a:solidFill>
                        <a:latin typeface="Arial" pitchFamily="34"/>
                        <a:ea typeface="Times New Roman" pitchFamily="18"/>
                        <a:cs typeface="Times New Roman" pitchFamily="18"/>
                      </a:endParaRPr>
                    </a:p>
                  </a:txBody>
                  <a:tcPr marL="80092" marR="80092" marT="40041" marB="40041"/>
                </a:tc>
                <a:extLst>
                  <a:ext uri="{0D108BD9-81ED-4DB2-BD59-A6C34878D82A}">
                    <a16:rowId xmlns:a16="http://schemas.microsoft.com/office/drawing/2014/main" val="627274272"/>
                  </a:ext>
                </a:extLst>
              </a:tr>
              <a:tr h="341318">
                <a:tc>
                  <a:txBody>
                    <a:bodyPr/>
                    <a:lstStyle/>
                    <a:p>
                      <a:pPr lvl="0">
                        <a:lnSpc>
                          <a:spcPct val="120000"/>
                        </a:lnSpc>
                        <a:spcAft>
                          <a:spcPts val="1200"/>
                        </a:spcAft>
                      </a:pPr>
                      <a:r>
                        <a:rPr lang="en-GB" sz="1200"/>
                        <a:t>Maths equivalent</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T Level</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ULN</a:t>
                      </a:r>
                      <a:endParaRPr lang="en-GB" sz="1200">
                        <a:solidFill>
                          <a:srgbClr val="0D0D0D"/>
                        </a:solidFill>
                        <a:latin typeface="Arial" pitchFamily="34"/>
                        <a:ea typeface="Times New Roman" pitchFamily="18"/>
                        <a:cs typeface="Times New Roman" pitchFamily="18"/>
                      </a:endParaRPr>
                    </a:p>
                  </a:txBody>
                  <a:tcPr marL="80092" marR="80092" marT="40041" marB="40041"/>
                </a:tc>
                <a:extLst>
                  <a:ext uri="{0D108BD9-81ED-4DB2-BD59-A6C34878D82A}">
                    <a16:rowId xmlns:a16="http://schemas.microsoft.com/office/drawing/2014/main" val="3274206226"/>
                  </a:ext>
                </a:extLst>
              </a:tr>
              <a:tr h="310045">
                <a:tc>
                  <a:txBody>
                    <a:bodyPr/>
                    <a:lstStyle/>
                    <a:p>
                      <a:pPr lvl="0">
                        <a:lnSpc>
                          <a:spcPct val="120000"/>
                        </a:lnSpc>
                        <a:spcAft>
                          <a:spcPts val="1200"/>
                        </a:spcAft>
                      </a:pPr>
                      <a:r>
                        <a:rPr lang="en-GB" sz="1200"/>
                        <a:t>English equivalent</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T Level</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ULN</a:t>
                      </a:r>
                      <a:endParaRPr lang="en-GB" sz="1200">
                        <a:solidFill>
                          <a:srgbClr val="0D0D0D"/>
                        </a:solidFill>
                        <a:latin typeface="Arial" pitchFamily="34"/>
                        <a:ea typeface="Times New Roman" pitchFamily="18"/>
                        <a:cs typeface="Times New Roman" pitchFamily="18"/>
                      </a:endParaRPr>
                    </a:p>
                  </a:txBody>
                  <a:tcPr marL="80092" marR="80092" marT="40041" marB="40041"/>
                </a:tc>
                <a:extLst>
                  <a:ext uri="{0D108BD9-81ED-4DB2-BD59-A6C34878D82A}">
                    <a16:rowId xmlns:a16="http://schemas.microsoft.com/office/drawing/2014/main" val="651715864"/>
                  </a:ext>
                </a:extLst>
              </a:tr>
              <a:tr h="310045">
                <a:tc>
                  <a:txBody>
                    <a:bodyPr/>
                    <a:lstStyle/>
                    <a:p>
                      <a:pPr lvl="0">
                        <a:lnSpc>
                          <a:spcPct val="120000"/>
                        </a:lnSpc>
                        <a:spcAft>
                          <a:spcPts val="1200"/>
                        </a:spcAft>
                      </a:pPr>
                      <a:r>
                        <a:rPr lang="en-GB" sz="1200"/>
                        <a:t>IP</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T Level</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ULN</a:t>
                      </a:r>
                      <a:endParaRPr lang="en-GB" sz="1200">
                        <a:solidFill>
                          <a:srgbClr val="0D0D0D"/>
                        </a:solidFill>
                        <a:latin typeface="Arial" pitchFamily="34"/>
                        <a:ea typeface="Times New Roman" pitchFamily="18"/>
                        <a:cs typeface="Times New Roman" pitchFamily="18"/>
                      </a:endParaRPr>
                    </a:p>
                  </a:txBody>
                  <a:tcPr marL="80092" marR="80092" marT="40041" marB="40041"/>
                </a:tc>
                <a:extLst>
                  <a:ext uri="{0D108BD9-81ED-4DB2-BD59-A6C34878D82A}">
                    <a16:rowId xmlns:a16="http://schemas.microsoft.com/office/drawing/2014/main" val="1467587419"/>
                  </a:ext>
                </a:extLst>
              </a:tr>
              <a:tr h="310045">
                <a:tc>
                  <a:txBody>
                    <a:bodyPr/>
                    <a:lstStyle/>
                    <a:p>
                      <a:pPr lvl="0">
                        <a:lnSpc>
                          <a:spcPct val="120000"/>
                        </a:lnSpc>
                        <a:spcAft>
                          <a:spcPts val="1200"/>
                        </a:spcAft>
                      </a:pPr>
                      <a:r>
                        <a:rPr lang="en-GB" sz="1200"/>
                        <a:t>MAR</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T Level</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ULN, Pathway Id</a:t>
                      </a:r>
                      <a:endParaRPr lang="en-GB" sz="1200">
                        <a:solidFill>
                          <a:srgbClr val="0D0D0D"/>
                        </a:solidFill>
                        <a:latin typeface="Arial" pitchFamily="34"/>
                        <a:ea typeface="Times New Roman" pitchFamily="18"/>
                        <a:cs typeface="Times New Roman" pitchFamily="18"/>
                      </a:endParaRPr>
                    </a:p>
                  </a:txBody>
                  <a:tcPr marL="80092" marR="80092" marT="40041" marB="40041"/>
                </a:tc>
                <a:extLst>
                  <a:ext uri="{0D108BD9-81ED-4DB2-BD59-A6C34878D82A}">
                    <a16:rowId xmlns:a16="http://schemas.microsoft.com/office/drawing/2014/main" val="3503664819"/>
                  </a:ext>
                </a:extLst>
              </a:tr>
              <a:tr h="310045">
                <a:tc>
                  <a:txBody>
                    <a:bodyPr/>
                    <a:lstStyle/>
                    <a:p>
                      <a:pPr lvl="0">
                        <a:lnSpc>
                          <a:spcPct val="120000"/>
                        </a:lnSpc>
                        <a:spcAft>
                          <a:spcPts val="1200"/>
                        </a:spcAft>
                      </a:pPr>
                      <a:r>
                        <a:rPr lang="en-GB" sz="1200"/>
                        <a:t>Awarding organisation</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LRS</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RN Number</a:t>
                      </a:r>
                      <a:endParaRPr lang="en-GB" sz="1200">
                        <a:solidFill>
                          <a:srgbClr val="0D0D0D"/>
                        </a:solidFill>
                        <a:latin typeface="Arial" pitchFamily="34"/>
                        <a:ea typeface="Times New Roman" pitchFamily="18"/>
                        <a:cs typeface="Times New Roman" pitchFamily="18"/>
                      </a:endParaRPr>
                    </a:p>
                  </a:txBody>
                  <a:tcPr marL="80092" marR="80092" marT="40041" marB="40041"/>
                </a:tc>
                <a:extLst>
                  <a:ext uri="{0D108BD9-81ED-4DB2-BD59-A6C34878D82A}">
                    <a16:rowId xmlns:a16="http://schemas.microsoft.com/office/drawing/2014/main" val="828604637"/>
                  </a:ext>
                </a:extLst>
              </a:tr>
              <a:tr h="611870">
                <a:tc>
                  <a:txBody>
                    <a:bodyPr/>
                    <a:lstStyle/>
                    <a:p>
                      <a:pPr lvl="0">
                        <a:lnSpc>
                          <a:spcPct val="120000"/>
                        </a:lnSpc>
                        <a:spcAft>
                          <a:spcPts val="1200"/>
                        </a:spcAft>
                      </a:pPr>
                      <a:r>
                        <a:rPr lang="en-GB" sz="1200"/>
                        <a:t>Awarding organisation Pathway location</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T Level</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RN Number</a:t>
                      </a:r>
                    </a:p>
                    <a:p>
                      <a:pPr lvl="0">
                        <a:lnSpc>
                          <a:spcPct val="120000"/>
                        </a:lnSpc>
                        <a:spcAft>
                          <a:spcPts val="1200"/>
                        </a:spcAft>
                      </a:pPr>
                      <a:r>
                        <a:rPr lang="en-GB" sz="1200"/>
                        <a:t>Pathway Id</a:t>
                      </a:r>
                      <a:endParaRPr lang="en-GB" sz="1200">
                        <a:solidFill>
                          <a:srgbClr val="0D0D0D"/>
                        </a:solidFill>
                        <a:latin typeface="Arial" pitchFamily="34"/>
                        <a:ea typeface="Times New Roman" pitchFamily="18"/>
                        <a:cs typeface="Times New Roman" pitchFamily="18"/>
                      </a:endParaRPr>
                    </a:p>
                  </a:txBody>
                  <a:tcPr marL="80092" marR="80092" marT="40041" marB="40041"/>
                </a:tc>
                <a:extLst>
                  <a:ext uri="{0D108BD9-81ED-4DB2-BD59-A6C34878D82A}">
                    <a16:rowId xmlns:a16="http://schemas.microsoft.com/office/drawing/2014/main" val="3799463876"/>
                  </a:ext>
                </a:extLst>
              </a:tr>
              <a:tr h="611870">
                <a:tc>
                  <a:txBody>
                    <a:bodyPr/>
                    <a:lstStyle/>
                    <a:p>
                      <a:pPr lvl="0">
                        <a:lnSpc>
                          <a:spcPct val="120000"/>
                        </a:lnSpc>
                        <a:spcAft>
                          <a:spcPts val="1200"/>
                        </a:spcAft>
                      </a:pPr>
                      <a:r>
                        <a:rPr lang="en-GB" sz="1200"/>
                        <a:t>Awarding organisation Specialism location</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T Level</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RN Number</a:t>
                      </a:r>
                    </a:p>
                    <a:p>
                      <a:pPr lvl="0">
                        <a:lnSpc>
                          <a:spcPct val="120000"/>
                        </a:lnSpc>
                        <a:spcAft>
                          <a:spcPts val="1200"/>
                        </a:spcAft>
                      </a:pPr>
                      <a:r>
                        <a:rPr lang="en-GB" sz="1200"/>
                        <a:t>Specialism Id</a:t>
                      </a:r>
                      <a:endParaRPr lang="en-GB" sz="1200">
                        <a:solidFill>
                          <a:srgbClr val="0D0D0D"/>
                        </a:solidFill>
                        <a:latin typeface="Arial" pitchFamily="34"/>
                        <a:ea typeface="Times New Roman" pitchFamily="18"/>
                        <a:cs typeface="Times New Roman" pitchFamily="18"/>
                      </a:endParaRPr>
                    </a:p>
                  </a:txBody>
                  <a:tcPr marL="80092" marR="80092" marT="40041" marB="40041"/>
                </a:tc>
                <a:extLst>
                  <a:ext uri="{0D108BD9-81ED-4DB2-BD59-A6C34878D82A}">
                    <a16:rowId xmlns:a16="http://schemas.microsoft.com/office/drawing/2014/main" val="1072724435"/>
                  </a:ext>
                </a:extLst>
              </a:tr>
              <a:tr h="310045">
                <a:tc>
                  <a:txBody>
                    <a:bodyPr/>
                    <a:lstStyle/>
                    <a:p>
                      <a:pPr lvl="0">
                        <a:lnSpc>
                          <a:spcPct val="120000"/>
                        </a:lnSpc>
                        <a:spcAft>
                          <a:spcPts val="1200"/>
                        </a:spcAft>
                      </a:pPr>
                      <a:r>
                        <a:rPr lang="en-GB" sz="1200"/>
                        <a:t>Learning providers</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UKRLP</a:t>
                      </a:r>
                      <a:endParaRPr lang="en-GB" sz="1200">
                        <a:solidFill>
                          <a:srgbClr val="0D0D0D"/>
                        </a:solidFill>
                        <a:latin typeface="Arial" pitchFamily="34"/>
                        <a:ea typeface="Times New Roman" pitchFamily="18"/>
                        <a:cs typeface="Times New Roman" pitchFamily="18"/>
                      </a:endParaRPr>
                    </a:p>
                  </a:txBody>
                  <a:tcPr marL="80092" marR="80092" marT="40041" marB="40041"/>
                </a:tc>
                <a:tc>
                  <a:txBody>
                    <a:bodyPr/>
                    <a:lstStyle/>
                    <a:p>
                      <a:pPr lvl="0">
                        <a:lnSpc>
                          <a:spcPct val="120000"/>
                        </a:lnSpc>
                        <a:spcAft>
                          <a:spcPts val="1200"/>
                        </a:spcAft>
                      </a:pPr>
                      <a:r>
                        <a:rPr lang="en-GB" sz="1200"/>
                        <a:t>UKPRN</a:t>
                      </a:r>
                      <a:endParaRPr lang="en-GB" sz="1200">
                        <a:solidFill>
                          <a:srgbClr val="0D0D0D"/>
                        </a:solidFill>
                        <a:latin typeface="Arial" pitchFamily="34"/>
                        <a:ea typeface="Times New Roman" pitchFamily="18"/>
                        <a:cs typeface="Times New Roman" pitchFamily="18"/>
                      </a:endParaRPr>
                    </a:p>
                  </a:txBody>
                  <a:tcPr marL="80092" marR="80092" marT="40041" marB="40041"/>
                </a:tc>
                <a:extLst>
                  <a:ext uri="{0D108BD9-81ED-4DB2-BD59-A6C34878D82A}">
                    <a16:rowId xmlns:a16="http://schemas.microsoft.com/office/drawing/2014/main" val="3112936259"/>
                  </a:ext>
                </a:extLst>
              </a:tr>
            </a:tbl>
          </a:graphicData>
        </a:graphic>
      </p:graphicFrame>
      <p:sp>
        <p:nvSpPr>
          <p:cNvPr id="5" name="Rectangle 1">
            <a:extLst>
              <a:ext uri="{FF2B5EF4-FFF2-40B4-BE49-F238E27FC236}">
                <a16:creationId xmlns:a16="http://schemas.microsoft.com/office/drawing/2014/main" id="{60EEEF01-D111-438A-8B8F-EF3290E30BCD}"/>
              </a:ext>
            </a:extLst>
          </p:cNvPr>
          <p:cNvSpPr/>
          <p:nvPr/>
        </p:nvSpPr>
        <p:spPr>
          <a:xfrm>
            <a:off x="3457575" y="1787523"/>
            <a:ext cx="12191996" cy="457200"/>
          </a:xfrm>
          <a:prstGeom prst="rect">
            <a:avLst/>
          </a:prstGeom>
          <a:noFill/>
          <a:ln cap="flat">
            <a:noFill/>
            <a:prstDash val="solid"/>
          </a:ln>
        </p:spPr>
        <p:txBody>
          <a:bodyPr vert="horz" wrap="none" lIns="91440" tIns="45720" rIns="91440" bIns="45720" anchor="ctr"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769</Words>
  <Application>Microsoft Office PowerPoint</Application>
  <PresentationFormat>Widescreen</PresentationFormat>
  <Paragraphs>125</Paragraphs>
  <Slides>17</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Calibri</vt:lpstr>
      <vt:lpstr>Calibri Light</vt:lpstr>
      <vt:lpstr>Office Theme</vt:lpstr>
      <vt:lpstr>Microsoft Word Document</vt:lpstr>
      <vt:lpstr>T Level </vt:lpstr>
      <vt:lpstr>Why T Levels?</vt:lpstr>
      <vt:lpstr>Results and Certification </vt:lpstr>
      <vt:lpstr> </vt:lpstr>
      <vt:lpstr>Design principle</vt:lpstr>
      <vt:lpstr> T Level organisations</vt:lpstr>
      <vt:lpstr> Solution concept</vt:lpstr>
      <vt:lpstr> ERD</vt:lpstr>
      <vt:lpstr> Data sources</vt:lpstr>
      <vt:lpstr> T Level structure</vt:lpstr>
      <vt:lpstr>Significant functional / non-functional requirements</vt:lpstr>
      <vt:lpstr> Data transfers</vt:lpstr>
      <vt:lpstr>PowerPoint Presentation</vt:lpstr>
      <vt:lpstr>PowerPoint Presentation</vt:lpstr>
      <vt:lpstr>PowerPoint Presentation</vt:lpstr>
      <vt:lpstr>PowerPoint Presentation</vt:lpstr>
      <vt:lpstr>Risks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 Level </dc:title>
  <dc:creator>FRIBBENS, Nick</dc:creator>
  <cp:lastModifiedBy>FRIBBENS, Nick</cp:lastModifiedBy>
  <cp:revision>5</cp:revision>
  <dcterms:created xsi:type="dcterms:W3CDTF">2019-10-30T08:38:42Z</dcterms:created>
  <dcterms:modified xsi:type="dcterms:W3CDTF">2019-11-13T12:50:24Z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0x01010041B9F1B1461FA5429B7347DF624A8C35</vt:lpwstr>
  </property>
</Properties>
</file>