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95"/>
  </p:notesMasterIdLst>
  <p:sldIdLst>
    <p:sldId id="292" r:id="rId2"/>
    <p:sldId id="308" r:id="rId3"/>
    <p:sldId id="301" r:id="rId4"/>
    <p:sldId id="293" r:id="rId5"/>
    <p:sldId id="315" r:id="rId6"/>
    <p:sldId id="316" r:id="rId7"/>
    <p:sldId id="317" r:id="rId8"/>
    <p:sldId id="318" r:id="rId9"/>
    <p:sldId id="319" r:id="rId10"/>
    <p:sldId id="320" r:id="rId11"/>
    <p:sldId id="321" r:id="rId12"/>
    <p:sldId id="322" r:id="rId13"/>
    <p:sldId id="323" r:id="rId14"/>
    <p:sldId id="324" r:id="rId15"/>
    <p:sldId id="325" r:id="rId16"/>
    <p:sldId id="428" r:id="rId17"/>
    <p:sldId id="314" r:id="rId18"/>
    <p:sldId id="330" r:id="rId19"/>
    <p:sldId id="331" r:id="rId20"/>
    <p:sldId id="332" r:id="rId21"/>
    <p:sldId id="429" r:id="rId22"/>
    <p:sldId id="329" r:id="rId23"/>
    <p:sldId id="335" r:id="rId24"/>
    <p:sldId id="336" r:id="rId25"/>
    <p:sldId id="337" r:id="rId26"/>
    <p:sldId id="338" r:id="rId27"/>
    <p:sldId id="339" r:id="rId28"/>
    <p:sldId id="430" r:id="rId29"/>
    <p:sldId id="334" r:id="rId30"/>
    <p:sldId id="341" r:id="rId31"/>
    <p:sldId id="342" r:id="rId32"/>
    <p:sldId id="343" r:id="rId33"/>
    <p:sldId id="431" r:id="rId34"/>
    <p:sldId id="345" r:id="rId35"/>
    <p:sldId id="346" r:id="rId36"/>
    <p:sldId id="347" r:id="rId37"/>
    <p:sldId id="432" r:id="rId38"/>
    <p:sldId id="349" r:id="rId39"/>
    <p:sldId id="350" r:id="rId40"/>
    <p:sldId id="433" r:id="rId41"/>
    <p:sldId id="352" r:id="rId42"/>
    <p:sldId id="353" r:id="rId43"/>
    <p:sldId id="354" r:id="rId44"/>
    <p:sldId id="434" r:id="rId45"/>
    <p:sldId id="356" r:id="rId46"/>
    <p:sldId id="357" r:id="rId47"/>
    <p:sldId id="435" r:id="rId48"/>
    <p:sldId id="359" r:id="rId49"/>
    <p:sldId id="436" r:id="rId50"/>
    <p:sldId id="340" r:id="rId51"/>
    <p:sldId id="362" r:id="rId52"/>
    <p:sldId id="363" r:id="rId53"/>
    <p:sldId id="364" r:id="rId54"/>
    <p:sldId id="437" r:id="rId55"/>
    <p:sldId id="366" r:id="rId56"/>
    <p:sldId id="367" r:id="rId57"/>
    <p:sldId id="368" r:id="rId58"/>
    <p:sldId id="438" r:id="rId59"/>
    <p:sldId id="370" r:id="rId60"/>
    <p:sldId id="371" r:id="rId61"/>
    <p:sldId id="372" r:id="rId62"/>
    <p:sldId id="439" r:id="rId63"/>
    <p:sldId id="361" r:id="rId64"/>
    <p:sldId id="375" r:id="rId65"/>
    <p:sldId id="440" r:id="rId66"/>
    <p:sldId id="377" r:id="rId67"/>
    <p:sldId id="378" r:id="rId68"/>
    <p:sldId id="379" r:id="rId69"/>
    <p:sldId id="380" r:id="rId70"/>
    <p:sldId id="441" r:id="rId71"/>
    <p:sldId id="382" r:id="rId72"/>
    <p:sldId id="383" r:id="rId73"/>
    <p:sldId id="442" r:id="rId74"/>
    <p:sldId id="374" r:id="rId75"/>
    <p:sldId id="386" r:id="rId76"/>
    <p:sldId id="387" r:id="rId77"/>
    <p:sldId id="388" r:id="rId78"/>
    <p:sldId id="389" r:id="rId79"/>
    <p:sldId id="390" r:id="rId80"/>
    <p:sldId id="443" r:id="rId81"/>
    <p:sldId id="402" r:id="rId82"/>
    <p:sldId id="296" r:id="rId83"/>
    <p:sldId id="392" r:id="rId84"/>
    <p:sldId id="393" r:id="rId85"/>
    <p:sldId id="394" r:id="rId86"/>
    <p:sldId id="395" r:id="rId87"/>
    <p:sldId id="396" r:id="rId88"/>
    <p:sldId id="397" r:id="rId89"/>
    <p:sldId id="398" r:id="rId90"/>
    <p:sldId id="399" r:id="rId91"/>
    <p:sldId id="400" r:id="rId92"/>
    <p:sldId id="401" r:id="rId93"/>
    <p:sldId id="403" r:id="rId94"/>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Joan" initials="DJ [2]" lastIdx="6" clrIdx="0">
    <p:extLst>
      <p:ext uri="{19B8F6BF-5375-455C-9EA6-DF929625EA0E}">
        <p15:presenceInfo xmlns:p15="http://schemas.microsoft.com/office/powerpoint/2012/main" userId="S-1-5-21-344113424-1144375074-249258821-6956" providerId="AD"/>
      </p:ext>
    </p:extLst>
  </p:cmAuthor>
  <p:cmAuthor id="2" name="Puja Sharma" initials="PS" lastIdx="3" clrIdx="1">
    <p:extLst>
      <p:ext uri="{19B8F6BF-5375-455C-9EA6-DF929625EA0E}">
        <p15:presenceInfo xmlns:p15="http://schemas.microsoft.com/office/powerpoint/2012/main" userId="S-1-5-21-344113424-1144375074-249258821-6926" providerId="AD"/>
      </p:ext>
    </p:extLst>
  </p:cmAuthor>
  <p:cmAuthor id="3" name="Beryl John" initials="BJ" lastIdx="11" clrIdx="2">
    <p:extLst>
      <p:ext uri="{19B8F6BF-5375-455C-9EA6-DF929625EA0E}">
        <p15:presenceInfo xmlns:p15="http://schemas.microsoft.com/office/powerpoint/2012/main" userId="Beryl 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B4DF"/>
    <a:srgbClr val="3F97C0"/>
    <a:srgbClr val="9CDAEB"/>
    <a:srgbClr val="FAC36F"/>
    <a:srgbClr val="F69E66"/>
    <a:srgbClr val="F38573"/>
    <a:srgbClr val="C8C8C8"/>
    <a:srgbClr val="255E73"/>
    <a:srgbClr val="494949"/>
    <a:srgbClr val="024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40" autoAdjust="0"/>
    <p:restoredTop sz="94799" autoAdjust="0"/>
  </p:normalViewPr>
  <p:slideViewPr>
    <p:cSldViewPr snapToGrid="0">
      <p:cViewPr varScale="1">
        <p:scale>
          <a:sx n="82" d="100"/>
          <a:sy n="82" d="100"/>
        </p:scale>
        <p:origin x="784" y="1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jeet singh" userId="d84e554384c88249" providerId="LiveId" clId="{254D3281-4526-3443-B189-3D4FA84A2EC5}"/>
    <pc:docChg chg="modSld">
      <pc:chgData name="amarjeet singh" userId="d84e554384c88249" providerId="LiveId" clId="{254D3281-4526-3443-B189-3D4FA84A2EC5}" dt="2024-02-27T11:51:49.737" v="5" actId="20577"/>
      <pc:docMkLst>
        <pc:docMk/>
      </pc:docMkLst>
      <pc:sldChg chg="modSp mod">
        <pc:chgData name="amarjeet singh" userId="d84e554384c88249" providerId="LiveId" clId="{254D3281-4526-3443-B189-3D4FA84A2EC5}" dt="2024-02-27T11:51:49.737" v="5" actId="20577"/>
        <pc:sldMkLst>
          <pc:docMk/>
          <pc:sldMk cId="915323079" sldId="292"/>
        </pc:sldMkLst>
        <pc:spChg chg="mod">
          <ac:chgData name="amarjeet singh" userId="d84e554384c88249" providerId="LiveId" clId="{254D3281-4526-3443-B189-3D4FA84A2EC5}" dt="2024-02-27T11:51:49.737" v="5" actId="20577"/>
          <ac:spMkLst>
            <pc:docMk/>
            <pc:sldMk cId="915323079" sldId="292"/>
            <ac:spMk id="2" creationId="{00000000-0000-0000-0000-000000000000}"/>
          </ac:spMkLst>
        </pc:spChg>
      </pc:sldChg>
      <pc:sldChg chg="modSp mod">
        <pc:chgData name="amarjeet singh" userId="d84e554384c88249" providerId="LiveId" clId="{254D3281-4526-3443-B189-3D4FA84A2EC5}" dt="2024-02-27T11:51:44.117" v="2" actId="20577"/>
        <pc:sldMkLst>
          <pc:docMk/>
          <pc:sldMk cId="1979077668" sldId="308"/>
        </pc:sldMkLst>
        <pc:spChg chg="mod">
          <ac:chgData name="amarjeet singh" userId="d84e554384c88249" providerId="LiveId" clId="{254D3281-4526-3443-B189-3D4FA84A2EC5}" dt="2024-02-27T11:51:44.117" v="2" actId="20577"/>
          <ac:spMkLst>
            <pc:docMk/>
            <pc:sldMk cId="1979077668" sldId="308"/>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0D208-69C8-48BB-9A98-B0C017CC76AC}" type="datetimeFigureOut">
              <a:rPr lang="en-US" smtClean="0"/>
              <a:t>2/27/24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D142C-6CE1-40B4-B784-A3FD6AB262B4}" type="slidenum">
              <a:rPr lang="en-US" smtClean="0"/>
              <a:t>‹#›</a:t>
            </a:fld>
            <a:endParaRPr lang="en-US" dirty="0"/>
          </a:p>
        </p:txBody>
      </p:sp>
    </p:spTree>
    <p:extLst>
      <p:ext uri="{BB962C8B-B14F-4D97-AF65-F5344CB8AC3E}">
        <p14:creationId xmlns:p14="http://schemas.microsoft.com/office/powerpoint/2010/main" val="328693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1</a:t>
            </a:fld>
            <a:endParaRPr lang="en-US" dirty="0"/>
          </a:p>
        </p:txBody>
      </p:sp>
    </p:spTree>
    <p:extLst>
      <p:ext uri="{BB962C8B-B14F-4D97-AF65-F5344CB8AC3E}">
        <p14:creationId xmlns:p14="http://schemas.microsoft.com/office/powerpoint/2010/main" val="323375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10"/>
          </p:nvPr>
        </p:nvSpPr>
        <p:spPr/>
        <p:txBody>
          <a:bodyPr/>
          <a:lstStyle/>
          <a:p>
            <a:fld id="{1900C033-8519-45C6-ABE2-186A2455EA3A}" type="slidenum">
              <a:rPr lang="en-IN" smtClean="0"/>
              <a:t>89</a:t>
            </a:fld>
            <a:endParaRPr lang="en-IN" dirty="0"/>
          </a:p>
        </p:txBody>
      </p:sp>
    </p:spTree>
    <p:extLst>
      <p:ext uri="{BB962C8B-B14F-4D97-AF65-F5344CB8AC3E}">
        <p14:creationId xmlns:p14="http://schemas.microsoft.com/office/powerpoint/2010/main" val="1054656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00C033-8519-45C6-ABE2-186A2455EA3A}" type="slidenum">
              <a:rPr lang="en-IN" smtClean="0"/>
              <a:t>90</a:t>
            </a:fld>
            <a:endParaRPr lang="en-IN" dirty="0"/>
          </a:p>
        </p:txBody>
      </p:sp>
    </p:spTree>
    <p:extLst>
      <p:ext uri="{BB962C8B-B14F-4D97-AF65-F5344CB8AC3E}">
        <p14:creationId xmlns:p14="http://schemas.microsoft.com/office/powerpoint/2010/main" val="1117257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10"/>
          </p:nvPr>
        </p:nvSpPr>
        <p:spPr/>
        <p:txBody>
          <a:bodyPr/>
          <a:lstStyle/>
          <a:p>
            <a:fld id="{1900C033-8519-45C6-ABE2-186A2455EA3A}" type="slidenum">
              <a:rPr lang="en-IN" smtClean="0"/>
              <a:t>91</a:t>
            </a:fld>
            <a:endParaRPr lang="en-IN" dirty="0"/>
          </a:p>
        </p:txBody>
      </p:sp>
    </p:spTree>
    <p:extLst>
      <p:ext uri="{BB962C8B-B14F-4D97-AF65-F5344CB8AC3E}">
        <p14:creationId xmlns:p14="http://schemas.microsoft.com/office/powerpoint/2010/main" val="1374052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00C033-8519-45C6-ABE2-186A2455EA3A}" type="slidenum">
              <a:rPr lang="en-IN" smtClean="0"/>
              <a:t>92</a:t>
            </a:fld>
            <a:endParaRPr lang="en-IN" dirty="0"/>
          </a:p>
        </p:txBody>
      </p:sp>
    </p:spTree>
    <p:extLst>
      <p:ext uri="{BB962C8B-B14F-4D97-AF65-F5344CB8AC3E}">
        <p14:creationId xmlns:p14="http://schemas.microsoft.com/office/powerpoint/2010/main" val="192426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82020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14</a:t>
            </a:fld>
            <a:endParaRPr lang="en-US" dirty="0"/>
          </a:p>
        </p:txBody>
      </p:sp>
    </p:spTree>
    <p:extLst>
      <p:ext uri="{BB962C8B-B14F-4D97-AF65-F5344CB8AC3E}">
        <p14:creationId xmlns:p14="http://schemas.microsoft.com/office/powerpoint/2010/main" val="1517220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10"/>
          </p:nvPr>
        </p:nvSpPr>
        <p:spPr/>
        <p:txBody>
          <a:bodyPr/>
          <a:lstStyle/>
          <a:p>
            <a:fld id="{1900C033-8519-45C6-ABE2-186A2455EA3A}" type="slidenum">
              <a:rPr lang="en-IN" smtClean="0"/>
              <a:t>83</a:t>
            </a:fld>
            <a:endParaRPr lang="en-IN" dirty="0"/>
          </a:p>
        </p:txBody>
      </p:sp>
    </p:spTree>
    <p:extLst>
      <p:ext uri="{BB962C8B-B14F-4D97-AF65-F5344CB8AC3E}">
        <p14:creationId xmlns:p14="http://schemas.microsoft.com/office/powerpoint/2010/main" val="42797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00C033-8519-45C6-ABE2-186A2455EA3A}" type="slidenum">
              <a:rPr lang="en-IN" smtClean="0"/>
              <a:t>84</a:t>
            </a:fld>
            <a:endParaRPr lang="en-IN" dirty="0"/>
          </a:p>
        </p:txBody>
      </p:sp>
    </p:spTree>
    <p:extLst>
      <p:ext uri="{BB962C8B-B14F-4D97-AF65-F5344CB8AC3E}">
        <p14:creationId xmlns:p14="http://schemas.microsoft.com/office/powerpoint/2010/main" val="3057698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10"/>
          </p:nvPr>
        </p:nvSpPr>
        <p:spPr/>
        <p:txBody>
          <a:bodyPr/>
          <a:lstStyle/>
          <a:p>
            <a:fld id="{1900C033-8519-45C6-ABE2-186A2455EA3A}" type="slidenum">
              <a:rPr lang="en-IN" smtClean="0"/>
              <a:t>85</a:t>
            </a:fld>
            <a:endParaRPr lang="en-IN" dirty="0"/>
          </a:p>
        </p:txBody>
      </p:sp>
    </p:spTree>
    <p:extLst>
      <p:ext uri="{BB962C8B-B14F-4D97-AF65-F5344CB8AC3E}">
        <p14:creationId xmlns:p14="http://schemas.microsoft.com/office/powerpoint/2010/main" val="228218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00C033-8519-45C6-ABE2-186A2455EA3A}" type="slidenum">
              <a:rPr lang="en-IN" smtClean="0"/>
              <a:t>86</a:t>
            </a:fld>
            <a:endParaRPr lang="en-IN" dirty="0"/>
          </a:p>
        </p:txBody>
      </p:sp>
    </p:spTree>
    <p:extLst>
      <p:ext uri="{BB962C8B-B14F-4D97-AF65-F5344CB8AC3E}">
        <p14:creationId xmlns:p14="http://schemas.microsoft.com/office/powerpoint/2010/main" val="19330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10"/>
          </p:nvPr>
        </p:nvSpPr>
        <p:spPr/>
        <p:txBody>
          <a:bodyPr/>
          <a:lstStyle/>
          <a:p>
            <a:fld id="{1900C033-8519-45C6-ABE2-186A2455EA3A}" type="slidenum">
              <a:rPr lang="en-IN" smtClean="0"/>
              <a:t>87</a:t>
            </a:fld>
            <a:endParaRPr lang="en-IN" dirty="0"/>
          </a:p>
        </p:txBody>
      </p:sp>
    </p:spTree>
    <p:extLst>
      <p:ext uri="{BB962C8B-B14F-4D97-AF65-F5344CB8AC3E}">
        <p14:creationId xmlns:p14="http://schemas.microsoft.com/office/powerpoint/2010/main" val="3480036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00C033-8519-45C6-ABE2-186A2455EA3A}" type="slidenum">
              <a:rPr lang="en-IN" smtClean="0"/>
              <a:t>88</a:t>
            </a:fld>
            <a:endParaRPr lang="en-IN" dirty="0"/>
          </a:p>
        </p:txBody>
      </p:sp>
    </p:spTree>
    <p:extLst>
      <p:ext uri="{BB962C8B-B14F-4D97-AF65-F5344CB8AC3E}">
        <p14:creationId xmlns:p14="http://schemas.microsoft.com/office/powerpoint/2010/main" val="1628819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4.bin"/><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3.bin"/><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0" name="Rectangle 29"/>
          <p:cNvSpPr/>
          <p:nvPr userDrawn="1"/>
        </p:nvSpPr>
        <p:spPr>
          <a:xfrm>
            <a:off x="1" y="7677022"/>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schemeClr val="bg1"/>
              </a:solidFill>
            </a:endParaRPr>
          </a:p>
        </p:txBody>
      </p:sp>
      <p:sp>
        <p:nvSpPr>
          <p:cNvPr id="62" name="Text Placeholder 24"/>
          <p:cNvSpPr>
            <a:spLocks noGrp="1"/>
          </p:cNvSpPr>
          <p:nvPr>
            <p:ph type="body" sz="quarter" idx="11" hasCustomPrompt="1"/>
          </p:nvPr>
        </p:nvSpPr>
        <p:spPr>
          <a:xfrm>
            <a:off x="3687281" y="3289822"/>
            <a:ext cx="9486278" cy="387798"/>
          </a:xfrm>
          <a:prstGeom prst="rect">
            <a:avLst/>
          </a:prstGeom>
        </p:spPr>
        <p:txBody>
          <a:bodyPr wrap="square" lIns="0" tIns="0" rIns="0" bIns="0" anchor="ctr" anchorCtr="0">
            <a:spAutoFit/>
          </a:bodyPr>
          <a:lstStyle>
            <a:lvl1pPr marL="0" indent="0">
              <a:buNone/>
              <a:defRPr sz="2800" b="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Lesson No—Name: Open Sans 28, Title Case</a:t>
            </a:r>
          </a:p>
        </p:txBody>
      </p:sp>
      <p:sp>
        <p:nvSpPr>
          <p:cNvPr id="63" name="Text Placeholder 24"/>
          <p:cNvSpPr>
            <a:spLocks noGrp="1"/>
          </p:cNvSpPr>
          <p:nvPr>
            <p:ph type="body" sz="quarter" idx="10" hasCustomPrompt="1"/>
          </p:nvPr>
        </p:nvSpPr>
        <p:spPr>
          <a:xfrm>
            <a:off x="3687281" y="2625331"/>
            <a:ext cx="9486278" cy="443198"/>
          </a:xfrm>
          <a:prstGeom prst="rect">
            <a:avLst/>
          </a:prstGeom>
        </p:spPr>
        <p:txBody>
          <a:bodyPr wrap="square" lIns="0" tIns="0" rIns="0" bIns="0" anchor="ctr" anchorCtr="0">
            <a:spAutoFit/>
          </a:bodyPr>
          <a:lstStyle>
            <a:lvl1pPr marL="0" indent="0">
              <a:buNone/>
              <a:defRPr sz="3200" b="1"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Course Name: Open Sans 32,Title Case</a:t>
            </a:r>
          </a:p>
        </p:txBody>
      </p:sp>
      <p:grpSp>
        <p:nvGrpSpPr>
          <p:cNvPr id="64" name="Group 63"/>
          <p:cNvGrpSpPr/>
          <p:nvPr userDrawn="1"/>
        </p:nvGrpSpPr>
        <p:grpSpPr>
          <a:xfrm>
            <a:off x="-1" y="7545046"/>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80" name="Oval 79"/>
          <p:cNvSpPr/>
          <p:nvPr userDrawn="1"/>
        </p:nvSpPr>
        <p:spPr>
          <a:xfrm>
            <a:off x="3579463"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1" name="Oval 80"/>
          <p:cNvSpPr/>
          <p:nvPr userDrawn="1"/>
        </p:nvSpPr>
        <p:spPr>
          <a:xfrm>
            <a:off x="60441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2" name="Oval 81"/>
          <p:cNvSpPr/>
          <p:nvPr userDrawn="1"/>
        </p:nvSpPr>
        <p:spPr>
          <a:xfrm>
            <a:off x="85173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3" name="Oval 82"/>
          <p:cNvSpPr/>
          <p:nvPr userDrawn="1"/>
        </p:nvSpPr>
        <p:spPr>
          <a:xfrm>
            <a:off x="11016162"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pic>
        <p:nvPicPr>
          <p:cNvPr id="84" name="Picture 8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2452" y="4592532"/>
            <a:ext cx="1171029" cy="869787"/>
          </a:xfrm>
          <a:prstGeom prst="rect">
            <a:avLst/>
          </a:prstGeom>
        </p:spPr>
      </p:pic>
      <p:pic>
        <p:nvPicPr>
          <p:cNvPr id="85" name="Picture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268" y="4501181"/>
            <a:ext cx="732697" cy="1088225"/>
          </a:xfrm>
          <a:prstGeom prst="rect">
            <a:avLst/>
          </a:prstGeom>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07158" y="4480191"/>
            <a:ext cx="1089313" cy="1130197"/>
          </a:xfrm>
          <a:prstGeom prst="rect">
            <a:avLst/>
          </a:prstGeom>
        </p:spPr>
      </p:pic>
      <p:pic>
        <p:nvPicPr>
          <p:cNvPr id="87" name="Picture 8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21061" y="4512962"/>
            <a:ext cx="1259043" cy="1064663"/>
          </a:xfrm>
          <a:prstGeom prst="rect">
            <a:avLst/>
          </a:prstGeom>
        </p:spPr>
      </p:pic>
    </p:spTree>
    <p:extLst>
      <p:ext uri="{BB962C8B-B14F-4D97-AF65-F5344CB8AC3E}">
        <p14:creationId xmlns:p14="http://schemas.microsoft.com/office/powerpoint/2010/main" val="351993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quiz ans">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27"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Tree>
    <p:extLst>
      <p:ext uri="{BB962C8B-B14F-4D97-AF65-F5344CB8AC3E}">
        <p14:creationId xmlns:p14="http://schemas.microsoft.com/office/powerpoint/2010/main" val="251980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16" name="Rectangle 15"/>
          <p:cNvSpPr/>
          <p:nvPr userDrawn="1"/>
        </p:nvSpPr>
        <p:spPr>
          <a:xfrm>
            <a:off x="0" y="1242017"/>
            <a:ext cx="3426096"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dirty="0"/>
          </a:p>
        </p:txBody>
      </p:sp>
      <p:sp>
        <p:nvSpPr>
          <p:cNvPr id="15" name="Rectangle 14"/>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18" name="Rectangle 17"/>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solidFill>
                <a:schemeClr val="tx1"/>
              </a:solidFill>
            </a:endParaRPr>
          </a:p>
        </p:txBody>
      </p:sp>
      <p:sp>
        <p:nvSpPr>
          <p:cNvPr id="19" name="Rectangle 18"/>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20" name="Rectangle 19"/>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21" name="Rectangle 20"/>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22" name="Rectangle 21"/>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23" name="Rectangle 22"/>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251" y="2742873"/>
            <a:ext cx="2599593" cy="4642973"/>
          </a:xfrm>
          <a:prstGeom prst="rect">
            <a:avLst/>
          </a:prstGeom>
        </p:spPr>
      </p:pic>
      <p:sp>
        <p:nvSpPr>
          <p:cNvPr id="24" name="Text Placeholder 3"/>
          <p:cNvSpPr>
            <a:spLocks noGrp="1"/>
          </p:cNvSpPr>
          <p:nvPr>
            <p:ph type="body" sz="quarter" idx="35" hasCustomPrompt="1"/>
          </p:nvPr>
        </p:nvSpPr>
        <p:spPr>
          <a:xfrm>
            <a:off x="5249459" y="2742873"/>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25" name="Text Placeholder 3"/>
          <p:cNvSpPr>
            <a:spLocks noGrp="1"/>
          </p:cNvSpPr>
          <p:nvPr>
            <p:ph type="body" sz="quarter" idx="36" hasCustomPrompt="1"/>
          </p:nvPr>
        </p:nvSpPr>
        <p:spPr>
          <a:xfrm>
            <a:off x="5249459" y="3935570"/>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1" name="Text Placeholder 3"/>
          <p:cNvSpPr>
            <a:spLocks noGrp="1"/>
          </p:cNvSpPr>
          <p:nvPr>
            <p:ph type="body" sz="quarter" idx="37" hasCustomPrompt="1"/>
          </p:nvPr>
        </p:nvSpPr>
        <p:spPr>
          <a:xfrm>
            <a:off x="5249459" y="5128267"/>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2" name="Text Placeholder 3"/>
          <p:cNvSpPr>
            <a:spLocks noGrp="1"/>
          </p:cNvSpPr>
          <p:nvPr>
            <p:ph type="body" sz="quarter" idx="38" hasCustomPrompt="1"/>
          </p:nvPr>
        </p:nvSpPr>
        <p:spPr>
          <a:xfrm>
            <a:off x="5249459" y="6320965"/>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pic>
        <p:nvPicPr>
          <p:cNvPr id="27" name="Picture 26"/>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6476720" y="885621"/>
            <a:ext cx="3359430" cy="253920"/>
          </a:xfrm>
          <a:prstGeom prst="rect">
            <a:avLst/>
          </a:prstGeom>
        </p:spPr>
      </p:pic>
      <p:sp>
        <p:nvSpPr>
          <p:cNvPr id="28" name="TextBox 27"/>
          <p:cNvSpPr txBox="1"/>
          <p:nvPr userDrawn="1"/>
        </p:nvSpPr>
        <p:spPr>
          <a:xfrm>
            <a:off x="0" y="415146"/>
            <a:ext cx="16256000" cy="584775"/>
          </a:xfrm>
          <a:prstGeom prst="rect">
            <a:avLst/>
          </a:prstGeom>
          <a:noFill/>
        </p:spPr>
        <p:txBody>
          <a:bodyPr wrap="square" rtlCol="0">
            <a:spAutoFit/>
          </a:bodyPr>
          <a:lstStyle/>
          <a:p>
            <a:pPr algn="ctr"/>
            <a:r>
              <a:rPr lang="en-US" sz="3200" kern="1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Key Takeaways</a:t>
            </a:r>
          </a:p>
        </p:txBody>
      </p:sp>
    </p:spTree>
    <p:extLst>
      <p:ext uri="{BB962C8B-B14F-4D97-AF65-F5344CB8AC3E}">
        <p14:creationId xmlns:p14="http://schemas.microsoft.com/office/powerpoint/2010/main" val="240709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0" name="Rectangle 19"/>
          <p:cNvSpPr/>
          <p:nvPr userDrawn="1"/>
        </p:nvSpPr>
        <p:spPr>
          <a:xfrm>
            <a:off x="-1" y="7677018"/>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dirty="0"/>
          </a:p>
        </p:txBody>
      </p:sp>
      <p:grpSp>
        <p:nvGrpSpPr>
          <p:cNvPr id="23" name="Group 22"/>
          <p:cNvGrpSpPr/>
          <p:nvPr userDrawn="1"/>
        </p:nvGrpSpPr>
        <p:grpSpPr>
          <a:xfrm>
            <a:off x="-3" y="7545045"/>
            <a:ext cx="16256000" cy="130964"/>
            <a:chOff x="0" y="474414"/>
            <a:chExt cx="7908925" cy="61412"/>
          </a:xfrm>
        </p:grpSpPr>
        <p:sp>
          <p:nvSpPr>
            <p:cNvPr id="24" name="Rectangle 23"/>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25" name="Rectangle 24"/>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26" name="Rectangle 25"/>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27" name="Rectangle 2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28" name="Rectangle 2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29" name="Rectangle 2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30" name="Rectangle 2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36" name="Rectangle 35"/>
          <p:cNvSpPr/>
          <p:nvPr userDrawn="1"/>
        </p:nvSpPr>
        <p:spPr>
          <a:xfrm>
            <a:off x="-1" y="4732"/>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dirty="0"/>
          </a:p>
        </p:txBody>
      </p:sp>
      <p:sp>
        <p:nvSpPr>
          <p:cNvPr id="38" name="TextBox 37"/>
          <p:cNvSpPr txBox="1"/>
          <p:nvPr userDrawn="1"/>
        </p:nvSpPr>
        <p:spPr>
          <a:xfrm>
            <a:off x="6760067" y="3801294"/>
            <a:ext cx="5015027" cy="1200329"/>
          </a:xfrm>
          <a:prstGeom prst="rect">
            <a:avLst/>
          </a:prstGeom>
          <a:noFill/>
        </p:spPr>
        <p:txBody>
          <a:bodyPr wrap="none" rtlCol="0">
            <a:spAutoFit/>
          </a:bodyPr>
          <a:lstStyle/>
          <a:p>
            <a:pPr marL="0" marR="0" lvl="0" indent="0" algn="ctr" defTabSz="1203229" rtl="0" eaLnBrk="1" fontAlgn="auto" latinLnBrk="0" hangingPunct="1">
              <a:lnSpc>
                <a:spcPct val="100000"/>
              </a:lnSpc>
              <a:spcBef>
                <a:spcPts val="0"/>
              </a:spcBef>
              <a:spcAft>
                <a:spcPts val="0"/>
              </a:spcAft>
              <a:buClrTx/>
              <a:buSzTx/>
              <a:buFontTx/>
              <a:buNone/>
              <a:tabLst/>
              <a:defRPr/>
            </a:pPr>
            <a:r>
              <a:rPr lang="en-US" sz="7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Thank You</a:t>
            </a:r>
          </a:p>
        </p:txBody>
      </p:sp>
      <p:grpSp>
        <p:nvGrpSpPr>
          <p:cNvPr id="39" name="Group 38"/>
          <p:cNvGrpSpPr/>
          <p:nvPr userDrawn="1"/>
        </p:nvGrpSpPr>
        <p:grpSpPr>
          <a:xfrm>
            <a:off x="2493994" y="2493927"/>
            <a:ext cx="3549856" cy="3683090"/>
            <a:chOff x="1430872" y="1152875"/>
            <a:chExt cx="1727088" cy="1727088"/>
          </a:xfrm>
        </p:grpSpPr>
        <p:sp>
          <p:nvSpPr>
            <p:cNvPr id="40" name="Oval 39"/>
            <p:cNvSpPr>
              <a:spLocks noChangeAspect="1"/>
            </p:cNvSpPr>
            <p:nvPr userDrawn="1"/>
          </p:nvSpPr>
          <p:spPr>
            <a:xfrm>
              <a:off x="1430872" y="1152875"/>
              <a:ext cx="1727088" cy="1727088"/>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1480" dirty="0"/>
            </a:p>
          </p:txBody>
        </p:sp>
        <p:pic>
          <p:nvPicPr>
            <p:cNvPr id="41" name="Picture 4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57008" y="1588960"/>
              <a:ext cx="1322414" cy="860188"/>
            </a:xfrm>
            <a:prstGeom prst="rect">
              <a:avLst/>
            </a:prstGeom>
          </p:spPr>
        </p:pic>
      </p:grpSp>
    </p:spTree>
    <p:extLst>
      <p:ext uri="{BB962C8B-B14F-4D97-AF65-F5344CB8AC3E}">
        <p14:creationId xmlns:p14="http://schemas.microsoft.com/office/powerpoint/2010/main" val="4278943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25" name="Rectangle 24"/>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p>
        </p:txBody>
      </p:sp>
      <p:sp>
        <p:nvSpPr>
          <p:cNvPr id="14" name="Text Placeholder 2"/>
          <p:cNvSpPr>
            <a:spLocks noGrp="1"/>
          </p:cNvSpPr>
          <p:nvPr>
            <p:ph type="body" sz="quarter" idx="11" hasCustomPrompt="1"/>
          </p:nvPr>
        </p:nvSpPr>
        <p:spPr>
          <a:xfrm>
            <a:off x="364903" y="1250986"/>
            <a:ext cx="15528768" cy="497447"/>
          </a:xfrm>
          <a:prstGeom prst="rect">
            <a:avLst/>
          </a:prstGeom>
        </p:spPr>
        <p:txBody>
          <a:bodyPr>
            <a:normAutofit/>
          </a:bodyPr>
          <a:lstStyle>
            <a:lvl1pPr marL="457189" indent="-457189">
              <a:lnSpc>
                <a:spcPct val="100000"/>
              </a:lnSpc>
              <a:buNone/>
              <a:defRPr lang="en-US" sz="2800" kern="1200" baseline="0" dirty="0" smtClean="0">
                <a:solidFill>
                  <a:schemeClr val="tx1"/>
                </a:solidFill>
                <a:latin typeface="+mn-lt"/>
                <a:ea typeface="+mn-ea"/>
                <a:cs typeface="+mn-cs"/>
              </a:defRPr>
            </a:lvl1pPr>
          </a:lstStyle>
          <a:p>
            <a:pPr lvl="0"/>
            <a:r>
              <a:rPr lang="en-US" dirty="0"/>
              <a:t>Write lead-in line here in Calibri 28, sentence case</a:t>
            </a:r>
          </a:p>
        </p:txBody>
      </p:sp>
      <p:sp>
        <p:nvSpPr>
          <p:cNvPr id="15" name="Text Placeholder 12"/>
          <p:cNvSpPr>
            <a:spLocks noGrp="1"/>
          </p:cNvSpPr>
          <p:nvPr>
            <p:ph type="body" sz="quarter" idx="10" hasCustomPrompt="1"/>
          </p:nvPr>
        </p:nvSpPr>
        <p:spPr>
          <a:xfrm>
            <a:off x="2" y="190279"/>
            <a:ext cx="13306559" cy="670312"/>
          </a:xfrm>
          <a:prstGeom prst="rect">
            <a:avLst/>
          </a:prstGeom>
        </p:spPr>
        <p:txBody>
          <a:bodyPr lIns="91440" tIns="0" rIns="0" bIns="0" anchor="ctr" anchorCtr="0">
            <a:normAutofit/>
          </a:bodyPr>
          <a:lstStyle>
            <a:lvl1pPr marL="0" indent="0">
              <a:buNone/>
              <a:defRPr lang="en-US" sz="3200" b="0" baseline="0" smtClean="0">
                <a:latin typeface="+mn-lt"/>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latin typeface="+mj-lt"/>
              </a:rPr>
              <a:t>Title of the slide here in Calibri 32, Title Case</a:t>
            </a:r>
            <a:endParaRPr lang="en-US" dirty="0"/>
          </a:p>
        </p:txBody>
      </p:sp>
      <p:sp>
        <p:nvSpPr>
          <p:cNvPr id="28" name="Text Placeholder 2"/>
          <p:cNvSpPr>
            <a:spLocks noGrp="1"/>
          </p:cNvSpPr>
          <p:nvPr>
            <p:ph type="body" sz="quarter" idx="14" hasCustomPrompt="1"/>
          </p:nvPr>
        </p:nvSpPr>
        <p:spPr>
          <a:xfrm>
            <a:off x="364903" y="2031140"/>
            <a:ext cx="15528768" cy="6145707"/>
          </a:xfrm>
          <a:prstGeom prst="rect">
            <a:avLst/>
          </a:prstGeom>
        </p:spPr>
        <p:txBody>
          <a:bodyPr>
            <a:normAutofit/>
          </a:bodyPr>
          <a:lstStyle>
            <a:lvl1pPr marL="304784" indent="-304784" algn="l" defTabSz="1219140" rtl="0" eaLnBrk="1" latinLnBrk="0" hangingPunct="1">
              <a:lnSpc>
                <a:spcPct val="100000"/>
              </a:lnSpc>
              <a:spcBef>
                <a:spcPts val="1333"/>
              </a:spcBef>
              <a:buFont typeface="Arial" panose="020B0604020202020204" pitchFamily="34" charset="0"/>
              <a:buChar char="•"/>
              <a:defRPr lang="en-US" sz="2800" kern="1200" baseline="0" dirty="0" smtClean="0">
                <a:solidFill>
                  <a:schemeClr val="tx1"/>
                </a:solidFill>
                <a:latin typeface="+mn-lt"/>
                <a:ea typeface="+mn-ea"/>
                <a:cs typeface="+mn-cs"/>
              </a:defRPr>
            </a:lvl1pPr>
          </a:lstStyle>
          <a:p>
            <a:pPr marL="304784" lvl="0" indent="-304784" algn="l" defTabSz="1219140" rtl="0" eaLnBrk="1" latinLnBrk="0" hangingPunct="1">
              <a:lnSpc>
                <a:spcPct val="100000"/>
              </a:lnSpc>
              <a:spcBef>
                <a:spcPts val="1333"/>
              </a:spcBef>
              <a:buFont typeface="Arial" panose="020B0604020202020204" pitchFamily="34" charset="0"/>
              <a:buChar char="•"/>
            </a:pPr>
            <a:r>
              <a:rPr lang="en-US" sz="2800" dirty="0"/>
              <a:t>Write bullet points in Calibri 28, sentence case</a:t>
            </a:r>
          </a:p>
          <a:p>
            <a:pPr marL="304784" lvl="0" indent="-304784" algn="l" defTabSz="1219140" rtl="0" eaLnBrk="1" latinLnBrk="0" hangingPunct="1">
              <a:lnSpc>
                <a:spcPct val="100000"/>
              </a:lnSpc>
              <a:spcBef>
                <a:spcPts val="1333"/>
              </a:spcBef>
              <a:buFont typeface="Arial" panose="020B0604020202020204" pitchFamily="34" charset="0"/>
              <a:buChar char="•"/>
            </a:pPr>
            <a:r>
              <a:rPr lang="en-US" sz="2800" dirty="0"/>
              <a:t>Write more bullet points as required, without disturbing the bullet, indentation, and spacing </a:t>
            </a:r>
          </a:p>
        </p:txBody>
      </p:sp>
    </p:spTree>
    <p:extLst>
      <p:ext uri="{BB962C8B-B14F-4D97-AF65-F5344CB8AC3E}">
        <p14:creationId xmlns:p14="http://schemas.microsoft.com/office/powerpoint/2010/main" val="3973398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bjctive">
    <p:spTree>
      <p:nvGrpSpPr>
        <p:cNvPr id="1" name=""/>
        <p:cNvGrpSpPr/>
        <p:nvPr/>
      </p:nvGrpSpPr>
      <p:grpSpPr>
        <a:xfrm>
          <a:off x="0" y="0"/>
          <a:ext cx="0" cy="0"/>
          <a:chOff x="0" y="0"/>
          <a:chExt cx="0" cy="0"/>
        </a:xfrm>
      </p:grpSpPr>
      <p:sp>
        <p:nvSpPr>
          <p:cNvPr id="21" name="Rectangle 20"/>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p>
        </p:txBody>
      </p:sp>
      <p:sp>
        <p:nvSpPr>
          <p:cNvPr id="30" name="Text Placeholder 12"/>
          <p:cNvSpPr>
            <a:spLocks noGrp="1"/>
          </p:cNvSpPr>
          <p:nvPr>
            <p:ph type="body" sz="quarter" idx="10" hasCustomPrompt="1"/>
          </p:nvPr>
        </p:nvSpPr>
        <p:spPr>
          <a:xfrm>
            <a:off x="2" y="190279"/>
            <a:ext cx="13306559" cy="670312"/>
          </a:xfrm>
          <a:prstGeom prst="rect">
            <a:avLst/>
          </a:prstGeom>
        </p:spPr>
        <p:txBody>
          <a:bodyPr lIns="91440" tIns="0" rIns="0" bIns="0" anchor="ctr" anchorCtr="0">
            <a:normAutofit/>
          </a:bodyPr>
          <a:lstStyle>
            <a:lvl1pPr marL="0" indent="0">
              <a:buNone/>
              <a:defRPr lang="en-US" sz="3200" b="0" smtClean="0">
                <a:latin typeface="+mn-lt"/>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latin typeface="+mj-lt"/>
              </a:rPr>
              <a:t>Objectives </a:t>
            </a:r>
            <a:endParaRPr lang="en-US" dirty="0"/>
          </a:p>
        </p:txBody>
      </p:sp>
      <p:sp>
        <p:nvSpPr>
          <p:cNvPr id="27" name="Text Placeholder 2"/>
          <p:cNvSpPr>
            <a:spLocks noGrp="1"/>
          </p:cNvSpPr>
          <p:nvPr>
            <p:ph type="body" sz="quarter" idx="14" hasCustomPrompt="1"/>
          </p:nvPr>
        </p:nvSpPr>
        <p:spPr>
          <a:xfrm>
            <a:off x="4089699" y="1242018"/>
            <a:ext cx="11814231" cy="7268479"/>
          </a:xfrm>
          <a:prstGeom prst="rect">
            <a:avLst/>
          </a:prstGeom>
        </p:spPr>
        <p:txBody>
          <a:bodyPr/>
          <a:lstStyle>
            <a:lvl1pPr>
              <a:lnSpc>
                <a:spcPct val="150000"/>
              </a:lnSpc>
              <a:defRPr sz="2800" baseline="0"/>
            </a:lvl1pPr>
          </a:lstStyle>
          <a:p>
            <a:pPr lvl="0"/>
            <a:r>
              <a:rPr lang="en-US" dirty="0"/>
              <a:t>Write objectives in Calibri 28, sentence case, without period</a:t>
            </a:r>
          </a:p>
        </p:txBody>
      </p:sp>
    </p:spTree>
    <p:extLst>
      <p:ext uri="{BB962C8B-B14F-4D97-AF65-F5344CB8AC3E}">
        <p14:creationId xmlns:p14="http://schemas.microsoft.com/office/powerpoint/2010/main" val="3946728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age">
    <p:spTree>
      <p:nvGrpSpPr>
        <p:cNvPr id="1" name=""/>
        <p:cNvGrpSpPr/>
        <p:nvPr/>
      </p:nvGrpSpPr>
      <p:grpSpPr>
        <a:xfrm>
          <a:off x="0" y="0"/>
          <a:ext cx="0" cy="0"/>
          <a:chOff x="0" y="0"/>
          <a:chExt cx="0" cy="0"/>
        </a:xfrm>
      </p:grpSpPr>
      <p:sp>
        <p:nvSpPr>
          <p:cNvPr id="25" name="Rectangle 24"/>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3265" tIns="56633" rIns="113265" bIns="56633" numCol="1" spcCol="0" rtlCol="0" fromWordArt="0" anchor="ctr" anchorCtr="0" forceAA="0" compatLnSpc="1">
            <a:prstTxWarp prst="textNoShape">
              <a:avLst/>
            </a:prstTxWarp>
            <a:noAutofit/>
          </a:bodyPr>
          <a:lstStyle/>
          <a:p>
            <a:pPr algn="ctr"/>
            <a:endParaRPr lang="en-US" sz="1427" b="1" dirty="0"/>
          </a:p>
        </p:txBody>
      </p:sp>
      <p:sp>
        <p:nvSpPr>
          <p:cNvPr id="14" name="Text Placeholder 2"/>
          <p:cNvSpPr>
            <a:spLocks noGrp="1"/>
          </p:cNvSpPr>
          <p:nvPr>
            <p:ph type="body" sz="quarter" idx="11"/>
          </p:nvPr>
        </p:nvSpPr>
        <p:spPr>
          <a:xfrm>
            <a:off x="364903" y="1250985"/>
            <a:ext cx="15528768" cy="7268479"/>
          </a:xfrm>
          <a:prstGeom prst="rect">
            <a:avLst/>
          </a:prstGeom>
        </p:spPr>
        <p:txBody>
          <a:bodyPr/>
          <a:lstStyle>
            <a:lvl1pPr>
              <a:lnSpc>
                <a:spcPct val="100000"/>
              </a:lnSpc>
              <a:defRPr sz="2773"/>
            </a:lvl1pPr>
          </a:lstStyle>
          <a:p>
            <a:pPr lvl="0"/>
            <a:r>
              <a:rPr lang="en-US" dirty="0"/>
              <a:t>Click to edit Master text styles</a:t>
            </a:r>
          </a:p>
        </p:txBody>
      </p:sp>
      <p:sp>
        <p:nvSpPr>
          <p:cNvPr id="15" name="Text Placeholder 12"/>
          <p:cNvSpPr>
            <a:spLocks noGrp="1"/>
          </p:cNvSpPr>
          <p:nvPr>
            <p:ph type="body" sz="quarter" idx="10" hasCustomPrompt="1"/>
          </p:nvPr>
        </p:nvSpPr>
        <p:spPr>
          <a:xfrm>
            <a:off x="2" y="190279"/>
            <a:ext cx="13306559" cy="670312"/>
          </a:xfrm>
          <a:prstGeom prst="rect">
            <a:avLst/>
          </a:prstGeom>
        </p:spPr>
        <p:txBody>
          <a:bodyPr lIns="91440" tIns="0" rIns="0" bIns="0" anchor="ctr" anchorCtr="0"/>
          <a:lstStyle>
            <a:lvl1pPr marL="0" indent="0">
              <a:buNone/>
              <a:defRPr lang="en-US" sz="3169" b="0" smtClean="0">
                <a:latin typeface="+mn-lt"/>
              </a:defRPr>
            </a:lvl1pPr>
            <a:lvl2pPr marL="566299" indent="0">
              <a:buNone/>
              <a:defRPr/>
            </a:lvl2pPr>
            <a:lvl3pPr marL="1132601" indent="0">
              <a:buNone/>
              <a:defRPr/>
            </a:lvl3pPr>
            <a:lvl4pPr marL="1698900" indent="0">
              <a:buNone/>
              <a:defRPr/>
            </a:lvl4pPr>
            <a:lvl5pPr marL="2265202" indent="0">
              <a:buNone/>
              <a:defRPr/>
            </a:lvl5pPr>
          </a:lstStyle>
          <a:p>
            <a:pPr lvl="0"/>
            <a:r>
              <a:rPr lang="en-US" dirty="0">
                <a:latin typeface="+mj-lt"/>
              </a:rPr>
              <a:t>Title Text </a:t>
            </a:r>
            <a:endParaRPr lang="en-US" dirty="0"/>
          </a:p>
        </p:txBody>
      </p:sp>
    </p:spTree>
    <p:extLst>
      <p:ext uri="{BB962C8B-B14F-4D97-AF65-F5344CB8AC3E}">
        <p14:creationId xmlns:p14="http://schemas.microsoft.com/office/powerpoint/2010/main" val="293651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lte">
    <p:spTree>
      <p:nvGrpSpPr>
        <p:cNvPr id="1" name=""/>
        <p:cNvGrpSpPr/>
        <p:nvPr/>
      </p:nvGrpSpPr>
      <p:grpSpPr>
        <a:xfrm>
          <a:off x="0" y="0"/>
          <a:ext cx="0" cy="0"/>
          <a:chOff x="0" y="0"/>
          <a:chExt cx="0" cy="0"/>
        </a:xfrm>
      </p:grpSpPr>
      <p:grpSp>
        <p:nvGrpSpPr>
          <p:cNvPr id="6" name="Group 5"/>
          <p:cNvGrpSpPr/>
          <p:nvPr userDrawn="1"/>
        </p:nvGrpSpPr>
        <p:grpSpPr>
          <a:xfrm>
            <a:off x="4" y="1425868"/>
            <a:ext cx="16230596" cy="7659509"/>
            <a:chOff x="4" y="1425868"/>
            <a:chExt cx="16230596" cy="7659509"/>
          </a:xfrm>
        </p:grpSpPr>
        <p:grpSp>
          <p:nvGrpSpPr>
            <p:cNvPr id="21" name="Group 20"/>
            <p:cNvGrpSpPr/>
            <p:nvPr userDrawn="1"/>
          </p:nvGrpSpPr>
          <p:grpSpPr>
            <a:xfrm>
              <a:off x="4" y="1425868"/>
              <a:ext cx="16230596" cy="4611509"/>
              <a:chOff x="0" y="4531017"/>
              <a:chExt cx="16230596" cy="4611509"/>
            </a:xfrm>
          </p:grpSpPr>
          <p:pic>
            <p:nvPicPr>
              <p:cNvPr id="25" name="Picture 24"/>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4550735"/>
                <a:ext cx="7141200" cy="4591791"/>
              </a:xfrm>
              <a:prstGeom prst="rect">
                <a:avLst/>
              </a:prstGeom>
            </p:spPr>
          </p:pic>
          <p:pic>
            <p:nvPicPr>
              <p:cNvPr id="29" name="Picture 28"/>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52867" y="4531017"/>
                <a:ext cx="7141200" cy="4591791"/>
              </a:xfrm>
              <a:prstGeom prst="rect">
                <a:avLst/>
              </a:prstGeom>
            </p:spPr>
          </p:pic>
          <p:pic>
            <p:nvPicPr>
              <p:cNvPr id="30" name="Picture 29"/>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56242"/>
              <a:stretch/>
            </p:blipFill>
            <p:spPr>
              <a:xfrm>
                <a:off x="13105735" y="4550734"/>
                <a:ext cx="3124861" cy="4591791"/>
              </a:xfrm>
              <a:prstGeom prst="rect">
                <a:avLst/>
              </a:prstGeom>
            </p:spPr>
          </p:pic>
        </p:grpSp>
        <p:grpSp>
          <p:nvGrpSpPr>
            <p:cNvPr id="5" name="Group 4"/>
            <p:cNvGrpSpPr/>
            <p:nvPr userDrawn="1"/>
          </p:nvGrpSpPr>
          <p:grpSpPr>
            <a:xfrm>
              <a:off x="4" y="4473868"/>
              <a:ext cx="16230596" cy="4611509"/>
              <a:chOff x="0" y="4531017"/>
              <a:chExt cx="16230596" cy="4611509"/>
            </a:xfrm>
          </p:grpSpPr>
          <p:pic>
            <p:nvPicPr>
              <p:cNvPr id="4" name="Picture 3"/>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4550735"/>
                <a:ext cx="7141200" cy="4591791"/>
              </a:xfrm>
              <a:prstGeom prst="rect">
                <a:avLst/>
              </a:prstGeom>
            </p:spPr>
          </p:pic>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52867" y="4531017"/>
                <a:ext cx="7141200" cy="4591791"/>
              </a:xfrm>
              <a:prstGeom prst="rect">
                <a:avLst/>
              </a:prstGeom>
            </p:spPr>
          </p:pic>
          <p:pic>
            <p:nvPicPr>
              <p:cNvPr id="23" name="Picture 22"/>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56242"/>
              <a:stretch/>
            </p:blipFill>
            <p:spPr>
              <a:xfrm>
                <a:off x="13105735" y="4550734"/>
                <a:ext cx="3124861" cy="4591791"/>
              </a:xfrm>
              <a:prstGeom prst="rect">
                <a:avLst/>
              </a:prstGeom>
            </p:spPr>
          </p:pic>
        </p:grpSp>
      </p:grpSp>
      <p:sp>
        <p:nvSpPr>
          <p:cNvPr id="15" name="Rectangle 14"/>
          <p:cNvSpPr/>
          <p:nvPr userDrawn="1"/>
        </p:nvSpPr>
        <p:spPr>
          <a:xfrm>
            <a:off x="1" y="-1219199"/>
            <a:ext cx="16256003" cy="4476749"/>
          </a:xfrm>
          <a:prstGeom prst="rect">
            <a:avLst/>
          </a:prstGeom>
          <a:solidFill>
            <a:srgbClr val="56BF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43" dirty="0">
              <a:solidFill>
                <a:prstClr val="white"/>
              </a:solidFill>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246720"/>
            <a:ext cx="16256000" cy="4504271"/>
          </a:xfrm>
          <a:prstGeom prst="rect">
            <a:avLst/>
          </a:prstGeom>
        </p:spPr>
      </p:pic>
      <p:grpSp>
        <p:nvGrpSpPr>
          <p:cNvPr id="24" name="Group 23"/>
          <p:cNvGrpSpPr/>
          <p:nvPr userDrawn="1"/>
        </p:nvGrpSpPr>
        <p:grpSpPr>
          <a:xfrm>
            <a:off x="0" y="3238671"/>
            <a:ext cx="16256000" cy="130964"/>
            <a:chOff x="0" y="474414"/>
            <a:chExt cx="7908925" cy="61412"/>
          </a:xfrm>
        </p:grpSpPr>
        <p:sp>
          <p:nvSpPr>
            <p:cNvPr id="26" name="Rectangle 25"/>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7" name="Rectangle 26"/>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7" name="Rectangle 3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8" name="Rectangle 3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9" name="Rectangle 3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40" name="Rectangle 39"/>
            <p:cNvSpPr/>
            <p:nvPr userDrawn="1"/>
          </p:nvSpPr>
          <p:spPr>
            <a:xfrm>
              <a:off x="5972175" y="474414"/>
              <a:ext cx="1936750" cy="61412"/>
            </a:xfrm>
            <a:prstGeom prst="rect">
              <a:avLst/>
            </a:prstGeom>
            <a:solidFill>
              <a:srgbClr val="62AB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grpSp>
      <p:sp>
        <p:nvSpPr>
          <p:cNvPr id="13" name="Text Placeholder 2"/>
          <p:cNvSpPr>
            <a:spLocks noGrp="1"/>
          </p:cNvSpPr>
          <p:nvPr>
            <p:ph type="body" sz="quarter" idx="11" hasCustomPrompt="1"/>
          </p:nvPr>
        </p:nvSpPr>
        <p:spPr>
          <a:xfrm>
            <a:off x="926745" y="1676697"/>
            <a:ext cx="12378947" cy="535531"/>
          </a:xfrm>
          <a:prstGeom prst="rect">
            <a:avLst/>
          </a:prstGeom>
        </p:spPr>
        <p:txBody>
          <a:bodyPr wrap="square" anchor="ctr">
            <a:spAutoFit/>
          </a:bodyPr>
          <a:lstStyle>
            <a:lvl1pPr marL="0" marR="0" indent="0" algn="l" defTabSz="1175019" rtl="0" eaLnBrk="1" fontAlgn="auto" latinLnBrk="0" hangingPunct="1">
              <a:lnSpc>
                <a:spcPct val="90000"/>
              </a:lnSpc>
              <a:spcBef>
                <a:spcPts val="1284"/>
              </a:spcBef>
              <a:spcAft>
                <a:spcPts val="0"/>
              </a:spcAft>
              <a:buClrTx/>
              <a:buSzTx/>
              <a:buFont typeface="Arial" panose="020B0604020202020204" pitchFamily="34" charset="0"/>
              <a:buNone/>
              <a:tabLst/>
              <a:defRPr sz="3200" b="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a:defRPr sz="4111"/>
            </a:lvl2pPr>
            <a:lvl3pPr>
              <a:defRPr sz="4111"/>
            </a:lvl3pPr>
            <a:lvl4pPr>
              <a:defRPr sz="4111"/>
            </a:lvl4pPr>
            <a:lvl5pPr>
              <a:defRPr sz="4111"/>
            </a:lvl5pPr>
          </a:lstStyle>
          <a:p>
            <a:pPr lvl="0"/>
            <a:r>
              <a:rPr lang="en-US" dirty="0"/>
              <a:t>Name</a:t>
            </a:r>
          </a:p>
        </p:txBody>
      </p:sp>
      <p:sp>
        <p:nvSpPr>
          <p:cNvPr id="16" name="Text Placeholder 2"/>
          <p:cNvSpPr>
            <a:spLocks noGrp="1"/>
          </p:cNvSpPr>
          <p:nvPr>
            <p:ph type="body" sz="quarter" idx="13" hasCustomPrompt="1"/>
          </p:nvPr>
        </p:nvSpPr>
        <p:spPr>
          <a:xfrm>
            <a:off x="926743" y="2380588"/>
            <a:ext cx="12378949" cy="480131"/>
          </a:xfrm>
          <a:prstGeom prst="rect">
            <a:avLst/>
          </a:prstGeom>
        </p:spPr>
        <p:txBody>
          <a:bodyPr wrap="square" anchor="ctr">
            <a:spAutoFit/>
          </a:bodyPr>
          <a:lstStyle>
            <a:lvl1pPr marL="0" marR="0" indent="0" algn="l" defTabSz="1175019" rtl="0" eaLnBrk="1" fontAlgn="auto" latinLnBrk="0" hangingPunct="1">
              <a:lnSpc>
                <a:spcPct val="90000"/>
              </a:lnSpc>
              <a:spcBef>
                <a:spcPts val="1284"/>
              </a:spcBef>
              <a:spcAft>
                <a:spcPts val="0"/>
              </a:spcAft>
              <a:buClrTx/>
              <a:buSzTx/>
              <a:buFont typeface="Arial" panose="020B0604020202020204" pitchFamily="34" charset="0"/>
              <a:buNone/>
              <a:tabLst/>
              <a:defRPr sz="2800" b="0" baseline="0">
                <a:solidFill>
                  <a:srgbClr val="0F547B"/>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4111"/>
            </a:lvl2pPr>
            <a:lvl3pPr>
              <a:defRPr sz="4111"/>
            </a:lvl3pPr>
            <a:lvl4pPr>
              <a:defRPr sz="4111"/>
            </a:lvl4pPr>
            <a:lvl5pPr>
              <a:defRPr sz="4111"/>
            </a:lvl5pPr>
          </a:lstStyle>
          <a:p>
            <a:pPr lvl="0"/>
            <a:r>
              <a:rPr lang="en-US" dirty="0"/>
              <a:t>Topic #—Topic Name/Description</a:t>
            </a:r>
          </a:p>
        </p:txBody>
      </p:sp>
    </p:spTree>
    <p:extLst>
      <p:ext uri="{BB962C8B-B14F-4D97-AF65-F5344CB8AC3E}">
        <p14:creationId xmlns:p14="http://schemas.microsoft.com/office/powerpoint/2010/main" val="184073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sp>
        <p:nvSpPr>
          <p:cNvPr id="16" name="Rectangle 15"/>
          <p:cNvSpPr/>
          <p:nvPr userDrawn="1"/>
        </p:nvSpPr>
        <p:spPr>
          <a:xfrm>
            <a:off x="0" y="1242017"/>
            <a:ext cx="3426096"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dirty="0"/>
          </a:p>
        </p:txBody>
      </p:sp>
      <p:sp>
        <p:nvSpPr>
          <p:cNvPr id="15" name="Rectangle 14"/>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18" name="Rectangle 17"/>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solidFill>
                <a:schemeClr val="tx1"/>
              </a:solidFill>
            </a:endParaRPr>
          </a:p>
        </p:txBody>
      </p:sp>
      <p:sp>
        <p:nvSpPr>
          <p:cNvPr id="19" name="Rectangle 18"/>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20" name="Rectangle 19"/>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21" name="Rectangle 20"/>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22" name="Rectangle 21"/>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23" name="Rectangle 22"/>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p>
        </p:txBody>
      </p:sp>
      <p:sp>
        <p:nvSpPr>
          <p:cNvPr id="24" name="Text Placeholder 3"/>
          <p:cNvSpPr>
            <a:spLocks noGrp="1"/>
          </p:cNvSpPr>
          <p:nvPr>
            <p:ph type="body" sz="quarter" idx="35" hasCustomPrompt="1"/>
          </p:nvPr>
        </p:nvSpPr>
        <p:spPr>
          <a:xfrm>
            <a:off x="5014334" y="2931744"/>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25" name="Text Placeholder 3"/>
          <p:cNvSpPr>
            <a:spLocks noGrp="1"/>
          </p:cNvSpPr>
          <p:nvPr>
            <p:ph type="body" sz="quarter" idx="36" hasCustomPrompt="1"/>
          </p:nvPr>
        </p:nvSpPr>
        <p:spPr>
          <a:xfrm>
            <a:off x="5014334" y="3775010"/>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1" name="Text Placeholder 3"/>
          <p:cNvSpPr>
            <a:spLocks noGrp="1"/>
          </p:cNvSpPr>
          <p:nvPr>
            <p:ph type="body" sz="quarter" idx="37" hasCustomPrompt="1"/>
          </p:nvPr>
        </p:nvSpPr>
        <p:spPr>
          <a:xfrm>
            <a:off x="5014334" y="4618276"/>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2" name="Text Placeholder 3"/>
          <p:cNvSpPr>
            <a:spLocks noGrp="1"/>
          </p:cNvSpPr>
          <p:nvPr>
            <p:ph type="body" sz="quarter" idx="38" hasCustomPrompt="1"/>
          </p:nvPr>
        </p:nvSpPr>
        <p:spPr>
          <a:xfrm>
            <a:off x="5014334" y="5461542"/>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011" y="3689716"/>
            <a:ext cx="2358074" cy="2358074"/>
          </a:xfrm>
          <a:prstGeom prst="rect">
            <a:avLst/>
          </a:prstGeom>
        </p:spPr>
      </p:pic>
      <p:pic>
        <p:nvPicPr>
          <p:cNvPr id="26" name="Picture 25"/>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5975350" y="885621"/>
            <a:ext cx="4305300" cy="253920"/>
          </a:xfrm>
          <a:prstGeom prst="rect">
            <a:avLst/>
          </a:prstGeom>
        </p:spPr>
      </p:pic>
      <p:sp>
        <p:nvSpPr>
          <p:cNvPr id="3" name="TextBox 2"/>
          <p:cNvSpPr txBox="1"/>
          <p:nvPr userDrawn="1"/>
        </p:nvSpPr>
        <p:spPr>
          <a:xfrm>
            <a:off x="0" y="415146"/>
            <a:ext cx="16256000" cy="584775"/>
          </a:xfrm>
          <a:prstGeom prst="rect">
            <a:avLst/>
          </a:prstGeom>
          <a:noFill/>
        </p:spPr>
        <p:txBody>
          <a:bodyPr wrap="square" rtlCol="0">
            <a:spAutoFit/>
          </a:bodyPr>
          <a:lstStyle/>
          <a:p>
            <a:pPr algn="ctr"/>
            <a:r>
              <a:rPr lang="en-US" sz="3200" kern="1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Learning Objectives</a:t>
            </a:r>
          </a:p>
        </p:txBody>
      </p:sp>
    </p:spTree>
    <p:extLst>
      <p:ext uri="{BB962C8B-B14F-4D97-AF65-F5344CB8AC3E}">
        <p14:creationId xmlns:p14="http://schemas.microsoft.com/office/powerpoint/2010/main" val="46741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78" y="319675"/>
            <a:ext cx="16258032" cy="665045"/>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Topic – Open Sans Extrabold - 32</a:t>
            </a:r>
          </a:p>
        </p:txBody>
      </p:sp>
    </p:spTree>
    <p:extLst>
      <p:ext uri="{BB962C8B-B14F-4D97-AF65-F5344CB8AC3E}">
        <p14:creationId xmlns:p14="http://schemas.microsoft.com/office/powerpoint/2010/main" val="372287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78" y="319675"/>
            <a:ext cx="16258032" cy="665045"/>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Demo</a:t>
            </a:r>
          </a:p>
        </p:txBody>
      </p:sp>
    </p:spTree>
    <p:extLst>
      <p:ext uri="{BB962C8B-B14F-4D97-AF65-F5344CB8AC3E}">
        <p14:creationId xmlns:p14="http://schemas.microsoft.com/office/powerpoint/2010/main" val="355084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35231" y="2092511"/>
            <a:ext cx="11469145" cy="3909873"/>
          </a:xfrm>
          <a:prstGeom prst="rect">
            <a:avLst/>
          </a:prstGeom>
          <a:noFill/>
          <a:ln>
            <a:noFill/>
          </a:ln>
        </p:spPr>
      </p:pic>
      <p:sp>
        <p:nvSpPr>
          <p:cNvPr id="20" name="TextBox 19"/>
          <p:cNvSpPr txBox="1"/>
          <p:nvPr userDrawn="1"/>
        </p:nvSpPr>
        <p:spPr>
          <a:xfrm>
            <a:off x="4298939" y="3577955"/>
            <a:ext cx="1954381" cy="1230978"/>
          </a:xfrm>
          <a:prstGeom prst="rect">
            <a:avLst/>
          </a:prstGeom>
          <a:noFill/>
        </p:spPr>
        <p:txBody>
          <a:bodyPr wrap="none" rtlCol="0">
            <a:spAutoFit/>
          </a:bodyPr>
          <a:lstStyle/>
          <a:p>
            <a:r>
              <a:rPr lang="en-US" sz="7399" b="1" dirty="0">
                <a:solidFill>
                  <a:schemeClr val="bg1"/>
                </a:solidFill>
              </a:rPr>
              <a:t>Quiz</a:t>
            </a:r>
          </a:p>
        </p:txBody>
      </p:sp>
      <p:sp>
        <p:nvSpPr>
          <p:cNvPr id="21" name="Rectangle 20"/>
          <p:cNvSpPr/>
          <p:nvPr userDrawn="1"/>
        </p:nvSpPr>
        <p:spPr>
          <a:xfrm>
            <a:off x="0" y="-24186"/>
            <a:ext cx="1463432"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dirty="0"/>
          </a:p>
        </p:txBody>
      </p:sp>
      <p:sp>
        <p:nvSpPr>
          <p:cNvPr id="22" name="Rectangle 21"/>
          <p:cNvSpPr/>
          <p:nvPr userDrawn="1"/>
        </p:nvSpPr>
        <p:spPr>
          <a:xfrm>
            <a:off x="1463431" y="-24186"/>
            <a:ext cx="7101806"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dirty="0"/>
          </a:p>
        </p:txBody>
      </p:sp>
      <p:sp>
        <p:nvSpPr>
          <p:cNvPr id="23" name="Rectangle 22"/>
          <p:cNvSpPr/>
          <p:nvPr userDrawn="1"/>
        </p:nvSpPr>
        <p:spPr>
          <a:xfrm>
            <a:off x="8565236"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dirty="0"/>
          </a:p>
        </p:txBody>
      </p:sp>
      <p:sp>
        <p:nvSpPr>
          <p:cNvPr id="24" name="Rectangle 23"/>
          <p:cNvSpPr/>
          <p:nvPr userDrawn="1"/>
        </p:nvSpPr>
        <p:spPr>
          <a:xfrm>
            <a:off x="9969933" y="-24186"/>
            <a:ext cx="469864"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dirty="0"/>
          </a:p>
        </p:txBody>
      </p:sp>
      <p:sp>
        <p:nvSpPr>
          <p:cNvPr id="25" name="Rectangle 24"/>
          <p:cNvSpPr/>
          <p:nvPr userDrawn="1"/>
        </p:nvSpPr>
        <p:spPr>
          <a:xfrm>
            <a:off x="10439798" y="-24186"/>
            <a:ext cx="166411"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dirty="0"/>
          </a:p>
        </p:txBody>
      </p:sp>
      <p:sp>
        <p:nvSpPr>
          <p:cNvPr id="26" name="Rectangle 25"/>
          <p:cNvSpPr/>
          <p:nvPr userDrawn="1"/>
        </p:nvSpPr>
        <p:spPr>
          <a:xfrm>
            <a:off x="10606208" y="-24186"/>
            <a:ext cx="1668997"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dirty="0"/>
          </a:p>
        </p:txBody>
      </p:sp>
      <p:sp>
        <p:nvSpPr>
          <p:cNvPr id="27" name="Rectangle 26"/>
          <p:cNvSpPr/>
          <p:nvPr userDrawn="1"/>
        </p:nvSpPr>
        <p:spPr>
          <a:xfrm>
            <a:off x="12275205"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dirty="0"/>
          </a:p>
        </p:txBody>
      </p:sp>
    </p:spTree>
    <p:extLst>
      <p:ext uri="{BB962C8B-B14F-4D97-AF65-F5344CB8AC3E}">
        <p14:creationId xmlns:p14="http://schemas.microsoft.com/office/powerpoint/2010/main" val="137987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q">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29" name="TextBox 28"/>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38" name="TextBox 37"/>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6"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7"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104286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ans">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68" name="TextBox 67"/>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69" name="TextBox 68"/>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2"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3"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46"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Tree>
    <p:extLst>
      <p:ext uri="{BB962C8B-B14F-4D97-AF65-F5344CB8AC3E}">
        <p14:creationId xmlns:p14="http://schemas.microsoft.com/office/powerpoint/2010/main" val="2874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iz q">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340425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17600" y="8475663"/>
            <a:ext cx="36576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fld id="{9272EFC9-254D-4480-89E4-509C5FCFE509}" type="datetimeFigureOut">
              <a:rPr lang="en-US" smtClean="0"/>
              <a:t>2/27/24</a:t>
            </a:fld>
            <a:endParaRPr lang="en-US" dirty="0"/>
          </a:p>
        </p:txBody>
      </p:sp>
      <p:sp>
        <p:nvSpPr>
          <p:cNvPr id="5" name="Footer Placeholder 4"/>
          <p:cNvSpPr>
            <a:spLocks noGrp="1"/>
          </p:cNvSpPr>
          <p:nvPr>
            <p:ph type="ftr" sz="quarter" idx="3"/>
          </p:nvPr>
        </p:nvSpPr>
        <p:spPr>
          <a:xfrm>
            <a:off x="5384800" y="8475663"/>
            <a:ext cx="54864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80800" y="8475663"/>
            <a:ext cx="36576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fld id="{F4024AD7-029A-4562-BD52-3D580AB5FA6E}" type="slidenum">
              <a:rPr lang="en-US" smtClean="0"/>
              <a:t>‹#›</a:t>
            </a:fld>
            <a:endParaRPr lang="en-US" dirty="0"/>
          </a:p>
        </p:txBody>
      </p:sp>
    </p:spTree>
    <p:extLst>
      <p:ext uri="{BB962C8B-B14F-4D97-AF65-F5344CB8AC3E}">
        <p14:creationId xmlns:p14="http://schemas.microsoft.com/office/powerpoint/2010/main" val="1006665106"/>
      </p:ext>
    </p:extLst>
  </p:cSld>
  <p:clrMap bg1="lt1" tx1="dk1" bg2="lt2" tx2="dk2" accent1="accent1" accent2="accent2" accent3="accent3" accent4="accent4" accent5="accent5" accent6="accent6" hlink="hlink" folHlink="folHlink"/>
  <p:sldLayoutIdLst>
    <p:sldLayoutId id="2147483713" r:id="rId1"/>
    <p:sldLayoutId id="2147483722" r:id="rId2"/>
    <p:sldLayoutId id="2147483730" r:id="rId3"/>
    <p:sldLayoutId id="2147483727" r:id="rId4"/>
    <p:sldLayoutId id="2147483734" r:id="rId5"/>
    <p:sldLayoutId id="2147483726" r:id="rId6"/>
    <p:sldLayoutId id="2147483724" r:id="rId7"/>
    <p:sldLayoutId id="2147483725" r:id="rId8"/>
    <p:sldLayoutId id="2147483732" r:id="rId9"/>
    <p:sldLayoutId id="2147483733" r:id="rId10"/>
    <p:sldLayoutId id="2147483731" r:id="rId11"/>
    <p:sldLayoutId id="2147483723" r:id="rId12"/>
    <p:sldLayoutId id="2147483735" r:id="rId13"/>
    <p:sldLayoutId id="2147483736" r:id="rId14"/>
    <p:sldLayoutId id="214748373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npmjs.org/package/nodemon" TargetMode="External"/><Relationship Id="rId2" Type="http://schemas.openxmlformats.org/officeDocument/2006/relationships/image" Target="../media/image40.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50.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49.png"/><Relationship Id="rId2" Type="http://schemas.openxmlformats.org/officeDocument/2006/relationships/image" Target="../media/image41.png"/><Relationship Id="rId1" Type="http://schemas.openxmlformats.org/officeDocument/2006/relationships/slideLayout" Target="../slideLayouts/slideLayout13.xml"/><Relationship Id="rId6" Type="http://schemas.openxmlformats.org/officeDocument/2006/relationships/image" Target="../media/image45.png"/><Relationship Id="rId11" Type="http://schemas.openxmlformats.org/officeDocument/2006/relationships/image" Target="../media/image48.png"/><Relationship Id="rId5" Type="http://schemas.openxmlformats.org/officeDocument/2006/relationships/image" Target="../media/image44.png"/><Relationship Id="rId10" Type="http://schemas.microsoft.com/office/2007/relationships/hdphoto" Target="../media/hdphoto6.wdp"/><Relationship Id="rId4" Type="http://schemas.openxmlformats.org/officeDocument/2006/relationships/image" Target="../media/image43.png"/><Relationship Id="rId9" Type="http://schemas.openxmlformats.org/officeDocument/2006/relationships/image" Target="../media/image47.png"/><Relationship Id="rId1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5.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21.png"/></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8.png"/><Relationship Id="rId4" Type="http://schemas.microsoft.com/office/2007/relationships/hdphoto" Target="../media/hdphoto3.wdp"/><Relationship Id="rId9" Type="http://schemas.microsoft.com/office/2007/relationships/hdphoto" Target="../media/hdphoto4.wdp"/></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687281" y="3289822"/>
            <a:ext cx="9486278" cy="387798"/>
          </a:xfrm>
        </p:spPr>
        <p:txBody>
          <a:bodyPr/>
          <a:lstStyle/>
          <a:p>
            <a:r>
              <a:rPr lang="en-US" dirty="0">
                <a:solidFill>
                  <a:schemeClr val="tx1">
                    <a:lumMod val="75000"/>
                    <a:lumOff val="25000"/>
                  </a:schemeClr>
                </a:solidFill>
              </a:rPr>
              <a:t>Lesson 2—Introduction to TypeScript</a:t>
            </a:r>
          </a:p>
        </p:txBody>
      </p:sp>
      <p:sp>
        <p:nvSpPr>
          <p:cNvPr id="2" name="Text Placeholder 1"/>
          <p:cNvSpPr>
            <a:spLocks noGrp="1"/>
          </p:cNvSpPr>
          <p:nvPr>
            <p:ph type="body" sz="quarter" idx="10"/>
          </p:nvPr>
        </p:nvSpPr>
        <p:spPr>
          <a:xfrm>
            <a:off x="3687281" y="2625331"/>
            <a:ext cx="9486278" cy="443198"/>
          </a:xfrm>
        </p:spPr>
        <p:txBody>
          <a:bodyPr/>
          <a:lstStyle/>
          <a:p>
            <a:r>
              <a:rPr lang="en-US">
                <a:solidFill>
                  <a:schemeClr val="tx1">
                    <a:lumMod val="75000"/>
                    <a:lumOff val="25000"/>
                  </a:schemeClr>
                </a:solidFill>
              </a:rPr>
              <a:t>Angular 17</a:t>
            </a:r>
            <a:endParaRPr lang="en-US" dirty="0">
              <a:solidFill>
                <a:schemeClr val="tx1">
                  <a:lumMod val="75000"/>
                  <a:lumOff val="25000"/>
                </a:schemeClr>
              </a:solidFill>
            </a:endParaRPr>
          </a:p>
        </p:txBody>
      </p:sp>
    </p:spTree>
    <p:extLst>
      <p:ext uri="{BB962C8B-B14F-4D97-AF65-F5344CB8AC3E}">
        <p14:creationId xmlns:p14="http://schemas.microsoft.com/office/powerpoint/2010/main" val="9153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And End With JavaScript</a:t>
            </a:r>
          </a:p>
        </p:txBody>
      </p:sp>
      <p:grpSp>
        <p:nvGrpSpPr>
          <p:cNvPr id="4" name="Group 3"/>
          <p:cNvGrpSpPr/>
          <p:nvPr/>
        </p:nvGrpSpPr>
        <p:grpSpPr>
          <a:xfrm>
            <a:off x="860119" y="1586604"/>
            <a:ext cx="14535763" cy="5970793"/>
            <a:chOff x="946882" y="2272928"/>
            <a:chExt cx="14535763" cy="5970793"/>
          </a:xfrm>
        </p:grpSpPr>
        <p:sp>
          <p:nvSpPr>
            <p:cNvPr id="5" name="Rectangle 4"/>
            <p:cNvSpPr/>
            <p:nvPr/>
          </p:nvSpPr>
          <p:spPr>
            <a:xfrm>
              <a:off x="8707132" y="2770299"/>
              <a:ext cx="6603205" cy="5361972"/>
            </a:xfrm>
            <a:prstGeom prst="rect">
              <a:avLst/>
            </a:prstGeom>
            <a:noFill/>
            <a:ln w="28575">
              <a:prstDash val="sysDash"/>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6" name="Rectangle 5"/>
            <p:cNvSpPr/>
            <p:nvPr/>
          </p:nvSpPr>
          <p:spPr>
            <a:xfrm>
              <a:off x="946882" y="2724025"/>
              <a:ext cx="6768211" cy="5379428"/>
            </a:xfrm>
            <a:prstGeom prst="rect">
              <a:avLst/>
            </a:prstGeom>
            <a:noFill/>
            <a:ln w="28575">
              <a:solidFill>
                <a:srgbClr val="F0904E"/>
              </a:solidFill>
              <a:prstDash val="sysDash"/>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Round Same Side Corner Rectangle 25"/>
            <p:cNvSpPr/>
            <p:nvPr/>
          </p:nvSpPr>
          <p:spPr>
            <a:xfrm>
              <a:off x="8957996" y="2312041"/>
              <a:ext cx="5109438" cy="722738"/>
            </a:xfrm>
            <a:prstGeom prst="round2SameRect">
              <a:avLst/>
            </a:prstGeom>
            <a:solidFill>
              <a:srgbClr val="81B2D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9643" tIns="44664" rIns="169643" bIns="44664" numCol="1" spcCol="1270" anchor="ctr" anchorCtr="0">
              <a:noAutofit/>
            </a:bodyPr>
            <a:lstStyle/>
            <a:p>
              <a:pPr defTabSz="1155469">
                <a:lnSpc>
                  <a:spcPct val="90000"/>
                </a:lnSpc>
                <a:spcBef>
                  <a:spcPct val="0"/>
                </a:spcBef>
                <a:spcAft>
                  <a:spcPct val="35000"/>
                </a:spcAft>
              </a:pPr>
              <a:r>
                <a:rPr lang="en-US" sz="2200" dirty="0">
                  <a:latin typeface="Open Sans" panose="020B0606030504020204" pitchFamily="34" charset="0"/>
                  <a:ea typeface="Open Sans" panose="020B0606030504020204" pitchFamily="34" charset="0"/>
                  <a:cs typeface="Open Sans" panose="020B0606030504020204" pitchFamily="34" charset="0"/>
                </a:rPr>
                <a:t>Strong tools for large apps</a:t>
              </a:r>
            </a:p>
          </p:txBody>
        </p:sp>
        <p:grpSp>
          <p:nvGrpSpPr>
            <p:cNvPr id="10" name="Group 9"/>
            <p:cNvGrpSpPr/>
            <p:nvPr/>
          </p:nvGrpSpPr>
          <p:grpSpPr>
            <a:xfrm>
              <a:off x="1159652" y="2272928"/>
              <a:ext cx="5109438" cy="722738"/>
              <a:chOff x="9315010" y="2321419"/>
              <a:chExt cx="5110325" cy="722863"/>
            </a:xfrm>
          </p:grpSpPr>
          <p:sp>
            <p:nvSpPr>
              <p:cNvPr id="11" name="Round Same Side Corner Rectangle 13"/>
              <p:cNvSpPr/>
              <p:nvPr/>
            </p:nvSpPr>
            <p:spPr>
              <a:xfrm>
                <a:off x="9315010" y="2321419"/>
                <a:ext cx="5110325" cy="722863"/>
              </a:xfrm>
              <a:prstGeom prst="round2SameRect">
                <a:avLst/>
              </a:prstGeom>
              <a:solidFill>
                <a:srgbClr val="F0904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9643" tIns="44664" rIns="169643" bIns="44664" numCol="1" spcCol="1270" anchor="ctr" anchorCtr="0">
                <a:noAutofit/>
              </a:bodyPr>
              <a:lstStyle/>
              <a:p>
                <a:pPr defTabSz="1155469">
                  <a:lnSpc>
                    <a:spcPct val="90000"/>
                  </a:lnSpc>
                  <a:spcBef>
                    <a:spcPct val="0"/>
                  </a:spcBef>
                  <a:spcAft>
                    <a:spcPct val="35000"/>
                  </a:spcAft>
                </a:pPr>
                <a:endParaRPr lang="en-US" sz="2599" dirty="0"/>
              </a:p>
            </p:txBody>
          </p:sp>
          <p:sp>
            <p:nvSpPr>
              <p:cNvPr id="12" name="Rectangle 11"/>
              <p:cNvSpPr/>
              <p:nvPr/>
            </p:nvSpPr>
            <p:spPr>
              <a:xfrm>
                <a:off x="9425718" y="2484101"/>
                <a:ext cx="4627984" cy="430887"/>
              </a:xfrm>
              <a:prstGeom prst="rect">
                <a:avLst/>
              </a:prstGeom>
            </p:spPr>
            <p:txBody>
              <a:bodyPr wrap="square">
                <a:spAutoFit/>
              </a:bodyPr>
              <a:lstStyle/>
              <a:p>
                <a:r>
                  <a:rPr lang="en-IN" sz="2200" dirty="0">
                    <a:solidFill>
                      <a:schemeClr val="lt1"/>
                    </a:solidFill>
                    <a:latin typeface="Open Sans" panose="020B0606030504020204" pitchFamily="34" charset="0"/>
                    <a:ea typeface="Open Sans" panose="020B0606030504020204" pitchFamily="34" charset="0"/>
                    <a:cs typeface="Open Sans" panose="020B0606030504020204" pitchFamily="34" charset="0"/>
                  </a:rPr>
                  <a:t>Starts and ends with JavaScript</a:t>
                </a:r>
              </a:p>
            </p:txBody>
          </p:sp>
        </p:grpSp>
        <p:sp>
          <p:nvSpPr>
            <p:cNvPr id="3" name="TextBox 2"/>
            <p:cNvSpPr txBox="1"/>
            <p:nvPr/>
          </p:nvSpPr>
          <p:spPr>
            <a:xfrm>
              <a:off x="8707133" y="3073075"/>
              <a:ext cx="6775512" cy="51706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Types enable JavaScript developers to use highly-productive development tools and practices like static checking and code refactoring when developing JavaScript applications.</a:t>
              </a:r>
            </a:p>
            <a:p>
              <a:pPr marL="285750" indent="-285750">
                <a:lnSpc>
                  <a:spcPct val="150000"/>
                </a:lnSpc>
                <a:buFont typeface="Arial" panose="020B0604020202020204" pitchFamily="34" charset="0"/>
                <a:buChar char="•"/>
              </a:pP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Types are optional, and type inference allows a few type annotations to make a big difference to the Static Verification of your code. Types let you define interfaces between software components and gain insights into the behavior of existing JavaScript libraries.</a:t>
              </a:r>
            </a:p>
          </p:txBody>
        </p:sp>
        <p:sp>
          <p:nvSpPr>
            <p:cNvPr id="13" name="TextBox 12"/>
            <p:cNvSpPr txBox="1"/>
            <p:nvPr/>
          </p:nvSpPr>
          <p:spPr>
            <a:xfrm>
              <a:off x="1159653" y="3034779"/>
              <a:ext cx="6304576"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TypeScript starts from the same syntax and semantics that millions of JavaScript developers know today. Use existing JavaScript code, incorporate popular JavaScript libraries, and call TypeScript code from JavaScript.</a:t>
              </a:r>
            </a:p>
            <a:p>
              <a:pPr marL="285750" indent="-285750">
                <a:lnSpc>
                  <a:spcPct val="150000"/>
                </a:lnSpc>
                <a:buFont typeface="Arial" panose="020B0604020202020204" pitchFamily="34" charset="0"/>
                <a:buChar char="•"/>
              </a:pP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TypeScript compiles to clean, simple JavaScript code which runs on any browser, in Node.js, or in any JavaScript engine that supports ECMAScript (or newer).</a:t>
              </a:r>
            </a:p>
          </p:txBody>
        </p:sp>
        <p:grpSp>
          <p:nvGrpSpPr>
            <p:cNvPr id="14" name="Group 13"/>
            <p:cNvGrpSpPr/>
            <p:nvPr/>
          </p:nvGrpSpPr>
          <p:grpSpPr>
            <a:xfrm>
              <a:off x="12995403" y="2373202"/>
              <a:ext cx="764925" cy="612861"/>
              <a:chOff x="1775898" y="2608646"/>
              <a:chExt cx="2614377" cy="2094650"/>
            </a:xfrm>
            <a:solidFill>
              <a:schemeClr val="bg1"/>
            </a:solidFill>
          </p:grpSpPr>
          <p:sp>
            <p:nvSpPr>
              <p:cNvPr id="15" name="Freeform 13"/>
              <p:cNvSpPr>
                <a:spLocks noEditPoints="1"/>
              </p:cNvSpPr>
              <p:nvPr/>
            </p:nvSpPr>
            <p:spPr bwMode="auto">
              <a:xfrm flipH="1">
                <a:off x="1775898" y="3014130"/>
                <a:ext cx="1666493" cy="1689166"/>
              </a:xfrm>
              <a:custGeom>
                <a:avLst/>
                <a:gdLst>
                  <a:gd name="T0" fmla="*/ 407 w 977"/>
                  <a:gd name="T1" fmla="*/ 930 h 991"/>
                  <a:gd name="T2" fmla="*/ 273 w 977"/>
                  <a:gd name="T3" fmla="*/ 914 h 991"/>
                  <a:gd name="T4" fmla="*/ 161 w 977"/>
                  <a:gd name="T5" fmla="*/ 869 h 991"/>
                  <a:gd name="T6" fmla="*/ 171 w 977"/>
                  <a:gd name="T7" fmla="*/ 785 h 991"/>
                  <a:gd name="T8" fmla="*/ 134 w 977"/>
                  <a:gd name="T9" fmla="*/ 719 h 991"/>
                  <a:gd name="T10" fmla="*/ 51 w 977"/>
                  <a:gd name="T11" fmla="*/ 707 h 991"/>
                  <a:gd name="T12" fmla="*/ 1 w 977"/>
                  <a:gd name="T13" fmla="*/ 595 h 991"/>
                  <a:gd name="T14" fmla="*/ 15 w 977"/>
                  <a:gd name="T15" fmla="*/ 576 h 991"/>
                  <a:gd name="T16" fmla="*/ 71 w 977"/>
                  <a:gd name="T17" fmla="*/ 470 h 991"/>
                  <a:gd name="T18" fmla="*/ 10 w 977"/>
                  <a:gd name="T19" fmla="*/ 411 h 991"/>
                  <a:gd name="T20" fmla="*/ 33 w 977"/>
                  <a:gd name="T21" fmla="*/ 295 h 991"/>
                  <a:gd name="T22" fmla="*/ 110 w 977"/>
                  <a:gd name="T23" fmla="*/ 285 h 991"/>
                  <a:gd name="T24" fmla="*/ 149 w 977"/>
                  <a:gd name="T25" fmla="*/ 251 h 991"/>
                  <a:gd name="T26" fmla="*/ 178 w 977"/>
                  <a:gd name="T27" fmla="*/ 106 h 991"/>
                  <a:gd name="T28" fmla="*/ 260 w 977"/>
                  <a:gd name="T29" fmla="*/ 68 h 991"/>
                  <a:gd name="T30" fmla="*/ 320 w 977"/>
                  <a:gd name="T31" fmla="*/ 110 h 991"/>
                  <a:gd name="T32" fmla="*/ 400 w 977"/>
                  <a:gd name="T33" fmla="*/ 74 h 991"/>
                  <a:gd name="T34" fmla="*/ 437 w 977"/>
                  <a:gd name="T35" fmla="*/ 1 h 991"/>
                  <a:gd name="T36" fmla="*/ 553 w 977"/>
                  <a:gd name="T37" fmla="*/ 16 h 991"/>
                  <a:gd name="T38" fmla="*/ 589 w 977"/>
                  <a:gd name="T39" fmla="*/ 91 h 991"/>
                  <a:gd name="T40" fmla="*/ 698 w 977"/>
                  <a:gd name="T41" fmla="*/ 79 h 991"/>
                  <a:gd name="T42" fmla="*/ 815 w 977"/>
                  <a:gd name="T43" fmla="*/ 122 h 991"/>
                  <a:gd name="T44" fmla="*/ 821 w 977"/>
                  <a:gd name="T45" fmla="*/ 149 h 991"/>
                  <a:gd name="T46" fmla="*/ 841 w 977"/>
                  <a:gd name="T47" fmla="*/ 274 h 991"/>
                  <a:gd name="T48" fmla="*/ 920 w 977"/>
                  <a:gd name="T49" fmla="*/ 281 h 991"/>
                  <a:gd name="T50" fmla="*/ 971 w 977"/>
                  <a:gd name="T51" fmla="*/ 390 h 991"/>
                  <a:gd name="T52" fmla="*/ 914 w 977"/>
                  <a:gd name="T53" fmla="*/ 445 h 991"/>
                  <a:gd name="T54" fmla="*/ 903 w 977"/>
                  <a:gd name="T55" fmla="*/ 503 h 991"/>
                  <a:gd name="T56" fmla="*/ 939 w 977"/>
                  <a:gd name="T57" fmla="*/ 561 h 991"/>
                  <a:gd name="T58" fmla="*/ 943 w 977"/>
                  <a:gd name="T59" fmla="*/ 691 h 991"/>
                  <a:gd name="T60" fmla="*/ 862 w 977"/>
                  <a:gd name="T61" fmla="*/ 706 h 991"/>
                  <a:gd name="T62" fmla="*/ 826 w 977"/>
                  <a:gd name="T63" fmla="*/ 736 h 991"/>
                  <a:gd name="T64" fmla="*/ 796 w 977"/>
                  <a:gd name="T65" fmla="*/ 883 h 991"/>
                  <a:gd name="T66" fmla="*/ 714 w 977"/>
                  <a:gd name="T67" fmla="*/ 922 h 991"/>
                  <a:gd name="T68" fmla="*/ 641 w 977"/>
                  <a:gd name="T69" fmla="*/ 882 h 991"/>
                  <a:gd name="T70" fmla="*/ 572 w 977"/>
                  <a:gd name="T71" fmla="*/ 916 h 991"/>
                  <a:gd name="T72" fmla="*/ 532 w 977"/>
                  <a:gd name="T73" fmla="*/ 990 h 991"/>
                  <a:gd name="T74" fmla="*/ 752 w 977"/>
                  <a:gd name="T75" fmla="*/ 496 h 991"/>
                  <a:gd name="T76" fmla="*/ 221 w 977"/>
                  <a:gd name="T77" fmla="*/ 494 h 991"/>
                  <a:gd name="T78" fmla="*/ 752 w 977"/>
                  <a:gd name="T79" fmla="*/ 496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7" h="991">
                    <a:moveTo>
                      <a:pt x="488" y="990"/>
                    </a:moveTo>
                    <a:cubicBezTo>
                      <a:pt x="424" y="991"/>
                      <a:pt x="424" y="991"/>
                      <a:pt x="407" y="930"/>
                    </a:cubicBezTo>
                    <a:cubicBezTo>
                      <a:pt x="402" y="910"/>
                      <a:pt x="391" y="902"/>
                      <a:pt x="372" y="894"/>
                    </a:cubicBezTo>
                    <a:cubicBezTo>
                      <a:pt x="332" y="875"/>
                      <a:pt x="301" y="881"/>
                      <a:pt x="273" y="914"/>
                    </a:cubicBezTo>
                    <a:cubicBezTo>
                      <a:pt x="257" y="932"/>
                      <a:pt x="241" y="929"/>
                      <a:pt x="223" y="916"/>
                    </a:cubicBezTo>
                    <a:cubicBezTo>
                      <a:pt x="203" y="900"/>
                      <a:pt x="182" y="884"/>
                      <a:pt x="161" y="869"/>
                    </a:cubicBezTo>
                    <a:cubicBezTo>
                      <a:pt x="150" y="861"/>
                      <a:pt x="146" y="853"/>
                      <a:pt x="152" y="839"/>
                    </a:cubicBezTo>
                    <a:cubicBezTo>
                      <a:pt x="160" y="822"/>
                      <a:pt x="166" y="803"/>
                      <a:pt x="171" y="785"/>
                    </a:cubicBezTo>
                    <a:cubicBezTo>
                      <a:pt x="173" y="779"/>
                      <a:pt x="171" y="770"/>
                      <a:pt x="168" y="764"/>
                    </a:cubicBezTo>
                    <a:cubicBezTo>
                      <a:pt x="158" y="748"/>
                      <a:pt x="147" y="733"/>
                      <a:pt x="134" y="719"/>
                    </a:cubicBezTo>
                    <a:cubicBezTo>
                      <a:pt x="128" y="713"/>
                      <a:pt x="117" y="707"/>
                      <a:pt x="108" y="706"/>
                    </a:cubicBezTo>
                    <a:cubicBezTo>
                      <a:pt x="89" y="705"/>
                      <a:pt x="70" y="708"/>
                      <a:pt x="51" y="707"/>
                    </a:cubicBezTo>
                    <a:cubicBezTo>
                      <a:pt x="45" y="707"/>
                      <a:pt x="37" y="703"/>
                      <a:pt x="36" y="699"/>
                    </a:cubicBezTo>
                    <a:cubicBezTo>
                      <a:pt x="23" y="665"/>
                      <a:pt x="12" y="630"/>
                      <a:pt x="1" y="595"/>
                    </a:cubicBezTo>
                    <a:cubicBezTo>
                      <a:pt x="0" y="592"/>
                      <a:pt x="4" y="586"/>
                      <a:pt x="7" y="582"/>
                    </a:cubicBezTo>
                    <a:cubicBezTo>
                      <a:pt x="8" y="579"/>
                      <a:pt x="12" y="578"/>
                      <a:pt x="15" y="576"/>
                    </a:cubicBezTo>
                    <a:cubicBezTo>
                      <a:pt x="33" y="563"/>
                      <a:pt x="59" y="554"/>
                      <a:pt x="68" y="536"/>
                    </a:cubicBezTo>
                    <a:cubicBezTo>
                      <a:pt x="78" y="518"/>
                      <a:pt x="72" y="492"/>
                      <a:pt x="71" y="470"/>
                    </a:cubicBezTo>
                    <a:cubicBezTo>
                      <a:pt x="71" y="462"/>
                      <a:pt x="66" y="452"/>
                      <a:pt x="60" y="447"/>
                    </a:cubicBezTo>
                    <a:cubicBezTo>
                      <a:pt x="44" y="434"/>
                      <a:pt x="26" y="424"/>
                      <a:pt x="10" y="411"/>
                    </a:cubicBezTo>
                    <a:cubicBezTo>
                      <a:pt x="5" y="407"/>
                      <a:pt x="0" y="397"/>
                      <a:pt x="2" y="392"/>
                    </a:cubicBezTo>
                    <a:cubicBezTo>
                      <a:pt x="11" y="359"/>
                      <a:pt x="21" y="327"/>
                      <a:pt x="33" y="295"/>
                    </a:cubicBezTo>
                    <a:cubicBezTo>
                      <a:pt x="35" y="289"/>
                      <a:pt x="44" y="284"/>
                      <a:pt x="50" y="284"/>
                    </a:cubicBezTo>
                    <a:cubicBezTo>
                      <a:pt x="70" y="283"/>
                      <a:pt x="90" y="283"/>
                      <a:pt x="110" y="285"/>
                    </a:cubicBezTo>
                    <a:cubicBezTo>
                      <a:pt x="122" y="286"/>
                      <a:pt x="130" y="282"/>
                      <a:pt x="135" y="271"/>
                    </a:cubicBezTo>
                    <a:cubicBezTo>
                      <a:pt x="139" y="264"/>
                      <a:pt x="143" y="256"/>
                      <a:pt x="149" y="251"/>
                    </a:cubicBezTo>
                    <a:cubicBezTo>
                      <a:pt x="176" y="228"/>
                      <a:pt x="172" y="203"/>
                      <a:pt x="160" y="174"/>
                    </a:cubicBezTo>
                    <a:cubicBezTo>
                      <a:pt x="143" y="134"/>
                      <a:pt x="144" y="132"/>
                      <a:pt x="178" y="106"/>
                    </a:cubicBezTo>
                    <a:cubicBezTo>
                      <a:pt x="196" y="92"/>
                      <a:pt x="217" y="80"/>
                      <a:pt x="236" y="66"/>
                    </a:cubicBezTo>
                    <a:cubicBezTo>
                      <a:pt x="245" y="60"/>
                      <a:pt x="253" y="60"/>
                      <a:pt x="260" y="68"/>
                    </a:cubicBezTo>
                    <a:cubicBezTo>
                      <a:pt x="261" y="69"/>
                      <a:pt x="261" y="69"/>
                      <a:pt x="262" y="70"/>
                    </a:cubicBezTo>
                    <a:cubicBezTo>
                      <a:pt x="281" y="84"/>
                      <a:pt x="299" y="106"/>
                      <a:pt x="320" y="110"/>
                    </a:cubicBezTo>
                    <a:cubicBezTo>
                      <a:pt x="340" y="113"/>
                      <a:pt x="364" y="98"/>
                      <a:pt x="386" y="90"/>
                    </a:cubicBezTo>
                    <a:cubicBezTo>
                      <a:pt x="392" y="87"/>
                      <a:pt x="398" y="80"/>
                      <a:pt x="400" y="74"/>
                    </a:cubicBezTo>
                    <a:cubicBezTo>
                      <a:pt x="407" y="55"/>
                      <a:pt x="413" y="36"/>
                      <a:pt x="418" y="17"/>
                    </a:cubicBezTo>
                    <a:cubicBezTo>
                      <a:pt x="420" y="6"/>
                      <a:pt x="425" y="1"/>
                      <a:pt x="437" y="1"/>
                    </a:cubicBezTo>
                    <a:cubicBezTo>
                      <a:pt x="470" y="1"/>
                      <a:pt x="503" y="0"/>
                      <a:pt x="536" y="2"/>
                    </a:cubicBezTo>
                    <a:cubicBezTo>
                      <a:pt x="542" y="2"/>
                      <a:pt x="551" y="10"/>
                      <a:pt x="553" y="16"/>
                    </a:cubicBezTo>
                    <a:cubicBezTo>
                      <a:pt x="560" y="35"/>
                      <a:pt x="564" y="55"/>
                      <a:pt x="572" y="73"/>
                    </a:cubicBezTo>
                    <a:cubicBezTo>
                      <a:pt x="574" y="80"/>
                      <a:pt x="583" y="86"/>
                      <a:pt x="589" y="91"/>
                    </a:cubicBezTo>
                    <a:cubicBezTo>
                      <a:pt x="594" y="94"/>
                      <a:pt x="602" y="93"/>
                      <a:pt x="607" y="96"/>
                    </a:cubicBezTo>
                    <a:cubicBezTo>
                      <a:pt x="642" y="117"/>
                      <a:pt x="670" y="106"/>
                      <a:pt x="698" y="79"/>
                    </a:cubicBezTo>
                    <a:cubicBezTo>
                      <a:pt x="723" y="56"/>
                      <a:pt x="725" y="57"/>
                      <a:pt x="755" y="77"/>
                    </a:cubicBezTo>
                    <a:cubicBezTo>
                      <a:pt x="775" y="91"/>
                      <a:pt x="795" y="107"/>
                      <a:pt x="815" y="122"/>
                    </a:cubicBezTo>
                    <a:cubicBezTo>
                      <a:pt x="824" y="129"/>
                      <a:pt x="829" y="137"/>
                      <a:pt x="822" y="148"/>
                    </a:cubicBezTo>
                    <a:cubicBezTo>
                      <a:pt x="822" y="148"/>
                      <a:pt x="822" y="149"/>
                      <a:pt x="821" y="149"/>
                    </a:cubicBezTo>
                    <a:cubicBezTo>
                      <a:pt x="814" y="172"/>
                      <a:pt x="799" y="196"/>
                      <a:pt x="802" y="217"/>
                    </a:cubicBezTo>
                    <a:cubicBezTo>
                      <a:pt x="805" y="238"/>
                      <a:pt x="826" y="256"/>
                      <a:pt x="841" y="274"/>
                    </a:cubicBezTo>
                    <a:cubicBezTo>
                      <a:pt x="845" y="279"/>
                      <a:pt x="854" y="282"/>
                      <a:pt x="861" y="283"/>
                    </a:cubicBezTo>
                    <a:cubicBezTo>
                      <a:pt x="880" y="283"/>
                      <a:pt x="901" y="283"/>
                      <a:pt x="920" y="281"/>
                    </a:cubicBezTo>
                    <a:cubicBezTo>
                      <a:pt x="932" y="280"/>
                      <a:pt x="938" y="284"/>
                      <a:pt x="941" y="295"/>
                    </a:cubicBezTo>
                    <a:cubicBezTo>
                      <a:pt x="951" y="327"/>
                      <a:pt x="962" y="358"/>
                      <a:pt x="971" y="390"/>
                    </a:cubicBezTo>
                    <a:cubicBezTo>
                      <a:pt x="973" y="395"/>
                      <a:pt x="969" y="405"/>
                      <a:pt x="964" y="409"/>
                    </a:cubicBezTo>
                    <a:cubicBezTo>
                      <a:pt x="948" y="422"/>
                      <a:pt x="930" y="432"/>
                      <a:pt x="914" y="445"/>
                    </a:cubicBezTo>
                    <a:cubicBezTo>
                      <a:pt x="908" y="450"/>
                      <a:pt x="904" y="460"/>
                      <a:pt x="903" y="468"/>
                    </a:cubicBezTo>
                    <a:cubicBezTo>
                      <a:pt x="901" y="479"/>
                      <a:pt x="905" y="492"/>
                      <a:pt x="903" y="503"/>
                    </a:cubicBezTo>
                    <a:cubicBezTo>
                      <a:pt x="897" y="529"/>
                      <a:pt x="908" y="543"/>
                      <a:pt x="930" y="554"/>
                    </a:cubicBezTo>
                    <a:cubicBezTo>
                      <a:pt x="933" y="556"/>
                      <a:pt x="936" y="558"/>
                      <a:pt x="939" y="561"/>
                    </a:cubicBezTo>
                    <a:cubicBezTo>
                      <a:pt x="976" y="586"/>
                      <a:pt x="977" y="586"/>
                      <a:pt x="965" y="628"/>
                    </a:cubicBezTo>
                    <a:cubicBezTo>
                      <a:pt x="959" y="649"/>
                      <a:pt x="950" y="670"/>
                      <a:pt x="943" y="691"/>
                    </a:cubicBezTo>
                    <a:cubicBezTo>
                      <a:pt x="940" y="702"/>
                      <a:pt x="933" y="708"/>
                      <a:pt x="920" y="706"/>
                    </a:cubicBezTo>
                    <a:cubicBezTo>
                      <a:pt x="901" y="705"/>
                      <a:pt x="881" y="704"/>
                      <a:pt x="862" y="706"/>
                    </a:cubicBezTo>
                    <a:cubicBezTo>
                      <a:pt x="854" y="706"/>
                      <a:pt x="846" y="712"/>
                      <a:pt x="840" y="717"/>
                    </a:cubicBezTo>
                    <a:cubicBezTo>
                      <a:pt x="834" y="722"/>
                      <a:pt x="832" y="731"/>
                      <a:pt x="826" y="736"/>
                    </a:cubicBezTo>
                    <a:cubicBezTo>
                      <a:pt x="799" y="761"/>
                      <a:pt x="801" y="786"/>
                      <a:pt x="815" y="818"/>
                    </a:cubicBezTo>
                    <a:cubicBezTo>
                      <a:pt x="832" y="856"/>
                      <a:pt x="830" y="857"/>
                      <a:pt x="796" y="883"/>
                    </a:cubicBezTo>
                    <a:cubicBezTo>
                      <a:pt x="777" y="898"/>
                      <a:pt x="757" y="910"/>
                      <a:pt x="738" y="923"/>
                    </a:cubicBezTo>
                    <a:cubicBezTo>
                      <a:pt x="729" y="929"/>
                      <a:pt x="722" y="929"/>
                      <a:pt x="714" y="922"/>
                    </a:cubicBezTo>
                    <a:cubicBezTo>
                      <a:pt x="698" y="909"/>
                      <a:pt x="683" y="896"/>
                      <a:pt x="666" y="886"/>
                    </a:cubicBezTo>
                    <a:cubicBezTo>
                      <a:pt x="660" y="881"/>
                      <a:pt x="649" y="881"/>
                      <a:pt x="641" y="882"/>
                    </a:cubicBezTo>
                    <a:cubicBezTo>
                      <a:pt x="625" y="886"/>
                      <a:pt x="609" y="893"/>
                      <a:pt x="592" y="898"/>
                    </a:cubicBezTo>
                    <a:cubicBezTo>
                      <a:pt x="581" y="900"/>
                      <a:pt x="575" y="905"/>
                      <a:pt x="572" y="916"/>
                    </a:cubicBezTo>
                    <a:cubicBezTo>
                      <a:pt x="568" y="935"/>
                      <a:pt x="561" y="952"/>
                      <a:pt x="557" y="970"/>
                    </a:cubicBezTo>
                    <a:cubicBezTo>
                      <a:pt x="554" y="985"/>
                      <a:pt x="546" y="990"/>
                      <a:pt x="532" y="990"/>
                    </a:cubicBezTo>
                    <a:cubicBezTo>
                      <a:pt x="517" y="989"/>
                      <a:pt x="503" y="990"/>
                      <a:pt x="488" y="990"/>
                    </a:cubicBezTo>
                    <a:close/>
                    <a:moveTo>
                      <a:pt x="752" y="496"/>
                    </a:moveTo>
                    <a:cubicBezTo>
                      <a:pt x="753" y="352"/>
                      <a:pt x="633" y="230"/>
                      <a:pt x="489" y="230"/>
                    </a:cubicBezTo>
                    <a:cubicBezTo>
                      <a:pt x="343" y="229"/>
                      <a:pt x="222" y="349"/>
                      <a:pt x="221" y="494"/>
                    </a:cubicBezTo>
                    <a:cubicBezTo>
                      <a:pt x="221" y="636"/>
                      <a:pt x="341" y="760"/>
                      <a:pt x="481" y="761"/>
                    </a:cubicBezTo>
                    <a:cubicBezTo>
                      <a:pt x="630" y="762"/>
                      <a:pt x="752" y="643"/>
                      <a:pt x="752" y="49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noEditPoints="1"/>
              </p:cNvSpPr>
              <p:nvPr/>
            </p:nvSpPr>
            <p:spPr bwMode="auto">
              <a:xfrm flipH="1">
                <a:off x="2184322" y="3443524"/>
                <a:ext cx="846000" cy="843166"/>
              </a:xfrm>
              <a:custGeom>
                <a:avLst/>
                <a:gdLst>
                  <a:gd name="T0" fmla="*/ 494 w 495"/>
                  <a:gd name="T1" fmla="*/ 247 h 494"/>
                  <a:gd name="T2" fmla="*/ 247 w 495"/>
                  <a:gd name="T3" fmla="*/ 494 h 494"/>
                  <a:gd name="T4" fmla="*/ 1 w 495"/>
                  <a:gd name="T5" fmla="*/ 245 h 494"/>
                  <a:gd name="T6" fmla="*/ 248 w 495"/>
                  <a:gd name="T7" fmla="*/ 0 h 494"/>
                  <a:gd name="T8" fmla="*/ 494 w 495"/>
                  <a:gd name="T9" fmla="*/ 247 h 494"/>
                  <a:gd name="T10" fmla="*/ 248 w 495"/>
                  <a:gd name="T11" fmla="*/ 34 h 494"/>
                  <a:gd name="T12" fmla="*/ 34 w 495"/>
                  <a:gd name="T13" fmla="*/ 247 h 494"/>
                  <a:gd name="T14" fmla="*/ 247 w 495"/>
                  <a:gd name="T15" fmla="*/ 460 h 494"/>
                  <a:gd name="T16" fmla="*/ 461 w 495"/>
                  <a:gd name="T17" fmla="*/ 248 h 494"/>
                  <a:gd name="T18" fmla="*/ 248 w 495"/>
                  <a:gd name="T19" fmla="*/ 3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494">
                    <a:moveTo>
                      <a:pt x="494" y="247"/>
                    </a:moveTo>
                    <a:cubicBezTo>
                      <a:pt x="494" y="382"/>
                      <a:pt x="382" y="494"/>
                      <a:pt x="247" y="494"/>
                    </a:cubicBezTo>
                    <a:cubicBezTo>
                      <a:pt x="112" y="493"/>
                      <a:pt x="0" y="380"/>
                      <a:pt x="1" y="245"/>
                    </a:cubicBezTo>
                    <a:cubicBezTo>
                      <a:pt x="2" y="111"/>
                      <a:pt x="114" y="0"/>
                      <a:pt x="248" y="0"/>
                    </a:cubicBezTo>
                    <a:cubicBezTo>
                      <a:pt x="383" y="0"/>
                      <a:pt x="495" y="113"/>
                      <a:pt x="494" y="247"/>
                    </a:cubicBezTo>
                    <a:close/>
                    <a:moveTo>
                      <a:pt x="248" y="34"/>
                    </a:moveTo>
                    <a:cubicBezTo>
                      <a:pt x="131" y="33"/>
                      <a:pt x="34" y="129"/>
                      <a:pt x="34" y="247"/>
                    </a:cubicBezTo>
                    <a:cubicBezTo>
                      <a:pt x="35" y="363"/>
                      <a:pt x="130" y="460"/>
                      <a:pt x="247" y="460"/>
                    </a:cubicBezTo>
                    <a:cubicBezTo>
                      <a:pt x="365" y="460"/>
                      <a:pt x="460" y="365"/>
                      <a:pt x="461" y="248"/>
                    </a:cubicBezTo>
                    <a:cubicBezTo>
                      <a:pt x="461" y="130"/>
                      <a:pt x="366" y="34"/>
                      <a:pt x="248"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rot="20154314">
                <a:off x="3474562" y="3705246"/>
                <a:ext cx="915713" cy="912290"/>
                <a:chOff x="2770188" y="4241800"/>
                <a:chExt cx="1274763" cy="1270000"/>
              </a:xfrm>
              <a:grpFill/>
            </p:grpSpPr>
            <p:sp>
              <p:nvSpPr>
                <p:cNvPr id="21" name="Freeform 14"/>
                <p:cNvSpPr>
                  <a:spLocks noEditPoints="1"/>
                </p:cNvSpPr>
                <p:nvPr/>
              </p:nvSpPr>
              <p:spPr bwMode="auto">
                <a:xfrm flipH="1">
                  <a:off x="2770188" y="4241800"/>
                  <a:ext cx="1274763" cy="1270000"/>
                </a:xfrm>
                <a:custGeom>
                  <a:avLst/>
                  <a:gdLst>
                    <a:gd name="T0" fmla="*/ 626 w 667"/>
                    <a:gd name="T1" fmla="*/ 179 h 664"/>
                    <a:gd name="T2" fmla="*/ 622 w 667"/>
                    <a:gd name="T3" fmla="*/ 187 h 664"/>
                    <a:gd name="T4" fmla="*/ 614 w 667"/>
                    <a:gd name="T5" fmla="*/ 196 h 664"/>
                    <a:gd name="T6" fmla="*/ 598 w 667"/>
                    <a:gd name="T7" fmla="*/ 296 h 664"/>
                    <a:gd name="T8" fmla="*/ 606 w 667"/>
                    <a:gd name="T9" fmla="*/ 305 h 664"/>
                    <a:gd name="T10" fmla="*/ 623 w 667"/>
                    <a:gd name="T11" fmla="*/ 313 h 664"/>
                    <a:gd name="T12" fmla="*/ 660 w 667"/>
                    <a:gd name="T13" fmla="*/ 382 h 664"/>
                    <a:gd name="T14" fmla="*/ 601 w 667"/>
                    <a:gd name="T15" fmla="*/ 437 h 664"/>
                    <a:gd name="T16" fmla="*/ 566 w 667"/>
                    <a:gd name="T17" fmla="*/ 460 h 664"/>
                    <a:gd name="T18" fmla="*/ 561 w 667"/>
                    <a:gd name="T19" fmla="*/ 548 h 664"/>
                    <a:gd name="T20" fmla="*/ 554 w 667"/>
                    <a:gd name="T21" fmla="*/ 578 h 664"/>
                    <a:gd name="T22" fmla="*/ 538 w 667"/>
                    <a:gd name="T23" fmla="*/ 591 h 664"/>
                    <a:gd name="T24" fmla="*/ 443 w 667"/>
                    <a:gd name="T25" fmla="*/ 592 h 664"/>
                    <a:gd name="T26" fmla="*/ 411 w 667"/>
                    <a:gd name="T27" fmla="*/ 585 h 664"/>
                    <a:gd name="T28" fmla="*/ 340 w 667"/>
                    <a:gd name="T29" fmla="*/ 647 h 664"/>
                    <a:gd name="T30" fmla="*/ 316 w 667"/>
                    <a:gd name="T31" fmla="*/ 662 h 664"/>
                    <a:gd name="T32" fmla="*/ 245 w 667"/>
                    <a:gd name="T33" fmla="*/ 649 h 664"/>
                    <a:gd name="T34" fmla="*/ 231 w 667"/>
                    <a:gd name="T35" fmla="*/ 634 h 664"/>
                    <a:gd name="T36" fmla="*/ 231 w 667"/>
                    <a:gd name="T37" fmla="*/ 632 h 664"/>
                    <a:gd name="T38" fmla="*/ 176 w 667"/>
                    <a:gd name="T39" fmla="*/ 547 h 664"/>
                    <a:gd name="T40" fmla="*/ 155 w 667"/>
                    <a:gd name="T41" fmla="*/ 544 h 664"/>
                    <a:gd name="T42" fmla="*/ 127 w 667"/>
                    <a:gd name="T43" fmla="*/ 555 h 664"/>
                    <a:gd name="T44" fmla="*/ 78 w 667"/>
                    <a:gd name="T45" fmla="*/ 542 h 664"/>
                    <a:gd name="T46" fmla="*/ 71 w 667"/>
                    <a:gd name="T47" fmla="*/ 534 h 664"/>
                    <a:gd name="T48" fmla="*/ 71 w 667"/>
                    <a:gd name="T49" fmla="*/ 444 h 664"/>
                    <a:gd name="T50" fmla="*/ 79 w 667"/>
                    <a:gd name="T51" fmla="*/ 406 h 664"/>
                    <a:gd name="T52" fmla="*/ 20 w 667"/>
                    <a:gd name="T53" fmla="*/ 339 h 664"/>
                    <a:gd name="T54" fmla="*/ 3 w 667"/>
                    <a:gd name="T55" fmla="*/ 311 h 664"/>
                    <a:gd name="T56" fmla="*/ 5 w 667"/>
                    <a:gd name="T57" fmla="*/ 293 h 664"/>
                    <a:gd name="T58" fmla="*/ 71 w 667"/>
                    <a:gd name="T59" fmla="*/ 225 h 664"/>
                    <a:gd name="T60" fmla="*/ 99 w 667"/>
                    <a:gd name="T61" fmla="*/ 207 h 664"/>
                    <a:gd name="T62" fmla="*/ 105 w 667"/>
                    <a:gd name="T63" fmla="*/ 111 h 664"/>
                    <a:gd name="T64" fmla="*/ 111 w 667"/>
                    <a:gd name="T65" fmla="*/ 86 h 664"/>
                    <a:gd name="T66" fmla="*/ 128 w 667"/>
                    <a:gd name="T67" fmla="*/ 72 h 664"/>
                    <a:gd name="T68" fmla="*/ 223 w 667"/>
                    <a:gd name="T69" fmla="*/ 71 h 664"/>
                    <a:gd name="T70" fmla="*/ 257 w 667"/>
                    <a:gd name="T71" fmla="*/ 78 h 664"/>
                    <a:gd name="T72" fmla="*/ 327 w 667"/>
                    <a:gd name="T73" fmla="*/ 17 h 664"/>
                    <a:gd name="T74" fmla="*/ 352 w 667"/>
                    <a:gd name="T75" fmla="*/ 0 h 664"/>
                    <a:gd name="T76" fmla="*/ 376 w 667"/>
                    <a:gd name="T77" fmla="*/ 2 h 664"/>
                    <a:gd name="T78" fmla="*/ 438 w 667"/>
                    <a:gd name="T79" fmla="*/ 63 h 664"/>
                    <a:gd name="T80" fmla="*/ 463 w 667"/>
                    <a:gd name="T81" fmla="*/ 101 h 664"/>
                    <a:gd name="T82" fmla="*/ 546 w 667"/>
                    <a:gd name="T83" fmla="*/ 106 h 664"/>
                    <a:gd name="T84" fmla="*/ 583 w 667"/>
                    <a:gd name="T85" fmla="*/ 115 h 664"/>
                    <a:gd name="T86" fmla="*/ 620 w 667"/>
                    <a:gd name="T87" fmla="*/ 167 h 664"/>
                    <a:gd name="T88" fmla="*/ 626 w 667"/>
                    <a:gd name="T89" fmla="*/ 179 h 664"/>
                    <a:gd name="T90" fmla="*/ 334 w 667"/>
                    <a:gd name="T91" fmla="*/ 137 h 664"/>
                    <a:gd name="T92" fmla="*/ 138 w 667"/>
                    <a:gd name="T93" fmla="*/ 332 h 664"/>
                    <a:gd name="T94" fmla="*/ 332 w 667"/>
                    <a:gd name="T95" fmla="*/ 526 h 664"/>
                    <a:gd name="T96" fmla="*/ 528 w 667"/>
                    <a:gd name="T97" fmla="*/ 332 h 664"/>
                    <a:gd name="T98" fmla="*/ 334 w 667"/>
                    <a:gd name="T99" fmla="*/ 13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7" h="664">
                      <a:moveTo>
                        <a:pt x="626" y="179"/>
                      </a:moveTo>
                      <a:cubicBezTo>
                        <a:pt x="625" y="181"/>
                        <a:pt x="624" y="184"/>
                        <a:pt x="622" y="187"/>
                      </a:cubicBezTo>
                      <a:cubicBezTo>
                        <a:pt x="620" y="190"/>
                        <a:pt x="617" y="193"/>
                        <a:pt x="614" y="196"/>
                      </a:cubicBezTo>
                      <a:cubicBezTo>
                        <a:pt x="580" y="240"/>
                        <a:pt x="579" y="243"/>
                        <a:pt x="598" y="296"/>
                      </a:cubicBezTo>
                      <a:cubicBezTo>
                        <a:pt x="599" y="299"/>
                        <a:pt x="603" y="303"/>
                        <a:pt x="606" y="305"/>
                      </a:cubicBezTo>
                      <a:cubicBezTo>
                        <a:pt x="611" y="309"/>
                        <a:pt x="617" y="311"/>
                        <a:pt x="623" y="313"/>
                      </a:cubicBezTo>
                      <a:cubicBezTo>
                        <a:pt x="667" y="333"/>
                        <a:pt x="667" y="333"/>
                        <a:pt x="660" y="382"/>
                      </a:cubicBezTo>
                      <a:cubicBezTo>
                        <a:pt x="652" y="433"/>
                        <a:pt x="652" y="433"/>
                        <a:pt x="601" y="437"/>
                      </a:cubicBezTo>
                      <a:cubicBezTo>
                        <a:pt x="584" y="438"/>
                        <a:pt x="576" y="447"/>
                        <a:pt x="566" y="460"/>
                      </a:cubicBezTo>
                      <a:cubicBezTo>
                        <a:pt x="541" y="490"/>
                        <a:pt x="543" y="518"/>
                        <a:pt x="561" y="548"/>
                      </a:cubicBezTo>
                      <a:cubicBezTo>
                        <a:pt x="568" y="560"/>
                        <a:pt x="566" y="570"/>
                        <a:pt x="554" y="578"/>
                      </a:cubicBezTo>
                      <a:cubicBezTo>
                        <a:pt x="548" y="582"/>
                        <a:pt x="544" y="587"/>
                        <a:pt x="538" y="591"/>
                      </a:cubicBezTo>
                      <a:cubicBezTo>
                        <a:pt x="491" y="630"/>
                        <a:pt x="490" y="630"/>
                        <a:pt x="443" y="592"/>
                      </a:cubicBezTo>
                      <a:cubicBezTo>
                        <a:pt x="433" y="584"/>
                        <a:pt x="424" y="584"/>
                        <a:pt x="411" y="585"/>
                      </a:cubicBezTo>
                      <a:cubicBezTo>
                        <a:pt x="371" y="589"/>
                        <a:pt x="349" y="610"/>
                        <a:pt x="340" y="647"/>
                      </a:cubicBezTo>
                      <a:cubicBezTo>
                        <a:pt x="337" y="660"/>
                        <a:pt x="328" y="664"/>
                        <a:pt x="316" y="662"/>
                      </a:cubicBezTo>
                      <a:cubicBezTo>
                        <a:pt x="292" y="657"/>
                        <a:pt x="268" y="655"/>
                        <a:pt x="245" y="649"/>
                      </a:cubicBezTo>
                      <a:cubicBezTo>
                        <a:pt x="240" y="648"/>
                        <a:pt x="236" y="639"/>
                        <a:pt x="231" y="634"/>
                      </a:cubicBezTo>
                      <a:cubicBezTo>
                        <a:pt x="231" y="633"/>
                        <a:pt x="231" y="633"/>
                        <a:pt x="231" y="632"/>
                      </a:cubicBezTo>
                      <a:cubicBezTo>
                        <a:pt x="235" y="590"/>
                        <a:pt x="215" y="562"/>
                        <a:pt x="176" y="547"/>
                      </a:cubicBezTo>
                      <a:cubicBezTo>
                        <a:pt x="170" y="545"/>
                        <a:pt x="162" y="543"/>
                        <a:pt x="155" y="544"/>
                      </a:cubicBezTo>
                      <a:cubicBezTo>
                        <a:pt x="145" y="546"/>
                        <a:pt x="136" y="551"/>
                        <a:pt x="127" y="555"/>
                      </a:cubicBezTo>
                      <a:cubicBezTo>
                        <a:pt x="98" y="566"/>
                        <a:pt x="98" y="566"/>
                        <a:pt x="78" y="542"/>
                      </a:cubicBezTo>
                      <a:cubicBezTo>
                        <a:pt x="76" y="539"/>
                        <a:pt x="74" y="536"/>
                        <a:pt x="71" y="534"/>
                      </a:cubicBezTo>
                      <a:cubicBezTo>
                        <a:pt x="35" y="488"/>
                        <a:pt x="35" y="487"/>
                        <a:pt x="71" y="444"/>
                      </a:cubicBezTo>
                      <a:cubicBezTo>
                        <a:pt x="82" y="431"/>
                        <a:pt x="80" y="421"/>
                        <a:pt x="79" y="406"/>
                      </a:cubicBezTo>
                      <a:cubicBezTo>
                        <a:pt x="75" y="368"/>
                        <a:pt x="54" y="349"/>
                        <a:pt x="20" y="339"/>
                      </a:cubicBezTo>
                      <a:cubicBezTo>
                        <a:pt x="5" y="335"/>
                        <a:pt x="0" y="326"/>
                        <a:pt x="3" y="311"/>
                      </a:cubicBezTo>
                      <a:cubicBezTo>
                        <a:pt x="5" y="305"/>
                        <a:pt x="4" y="299"/>
                        <a:pt x="5" y="293"/>
                      </a:cubicBezTo>
                      <a:cubicBezTo>
                        <a:pt x="11" y="232"/>
                        <a:pt x="11" y="232"/>
                        <a:pt x="71" y="225"/>
                      </a:cubicBezTo>
                      <a:cubicBezTo>
                        <a:pt x="85" y="224"/>
                        <a:pt x="91" y="216"/>
                        <a:pt x="99" y="207"/>
                      </a:cubicBezTo>
                      <a:cubicBezTo>
                        <a:pt x="126" y="175"/>
                        <a:pt x="124" y="144"/>
                        <a:pt x="105" y="111"/>
                      </a:cubicBezTo>
                      <a:cubicBezTo>
                        <a:pt x="98" y="100"/>
                        <a:pt x="102" y="93"/>
                        <a:pt x="111" y="86"/>
                      </a:cubicBezTo>
                      <a:cubicBezTo>
                        <a:pt x="117" y="81"/>
                        <a:pt x="122" y="76"/>
                        <a:pt x="128" y="72"/>
                      </a:cubicBezTo>
                      <a:cubicBezTo>
                        <a:pt x="176" y="33"/>
                        <a:pt x="176" y="33"/>
                        <a:pt x="223" y="71"/>
                      </a:cubicBezTo>
                      <a:cubicBezTo>
                        <a:pt x="234" y="80"/>
                        <a:pt x="244" y="79"/>
                        <a:pt x="257" y="78"/>
                      </a:cubicBezTo>
                      <a:cubicBezTo>
                        <a:pt x="297" y="75"/>
                        <a:pt x="316" y="51"/>
                        <a:pt x="327" y="17"/>
                      </a:cubicBezTo>
                      <a:cubicBezTo>
                        <a:pt x="331" y="3"/>
                        <a:pt x="340" y="0"/>
                        <a:pt x="352" y="0"/>
                      </a:cubicBezTo>
                      <a:cubicBezTo>
                        <a:pt x="360" y="1"/>
                        <a:pt x="368" y="1"/>
                        <a:pt x="376" y="2"/>
                      </a:cubicBezTo>
                      <a:cubicBezTo>
                        <a:pt x="429" y="8"/>
                        <a:pt x="432" y="11"/>
                        <a:pt x="438" y="63"/>
                      </a:cubicBezTo>
                      <a:cubicBezTo>
                        <a:pt x="440" y="81"/>
                        <a:pt x="449" y="90"/>
                        <a:pt x="463" y="101"/>
                      </a:cubicBezTo>
                      <a:cubicBezTo>
                        <a:pt x="492" y="122"/>
                        <a:pt x="518" y="123"/>
                        <a:pt x="546" y="106"/>
                      </a:cubicBezTo>
                      <a:cubicBezTo>
                        <a:pt x="562" y="96"/>
                        <a:pt x="574" y="100"/>
                        <a:pt x="583" y="115"/>
                      </a:cubicBezTo>
                      <a:cubicBezTo>
                        <a:pt x="595" y="132"/>
                        <a:pt x="608" y="150"/>
                        <a:pt x="620" y="167"/>
                      </a:cubicBezTo>
                      <a:cubicBezTo>
                        <a:pt x="622" y="170"/>
                        <a:pt x="624" y="174"/>
                        <a:pt x="626" y="179"/>
                      </a:cubicBezTo>
                      <a:close/>
                      <a:moveTo>
                        <a:pt x="334" y="137"/>
                      </a:moveTo>
                      <a:cubicBezTo>
                        <a:pt x="227" y="137"/>
                        <a:pt x="139" y="225"/>
                        <a:pt x="138" y="332"/>
                      </a:cubicBezTo>
                      <a:cubicBezTo>
                        <a:pt x="138" y="436"/>
                        <a:pt x="228" y="526"/>
                        <a:pt x="332" y="526"/>
                      </a:cubicBezTo>
                      <a:cubicBezTo>
                        <a:pt x="438" y="526"/>
                        <a:pt x="527" y="438"/>
                        <a:pt x="528" y="332"/>
                      </a:cubicBezTo>
                      <a:cubicBezTo>
                        <a:pt x="529" y="226"/>
                        <a:pt x="440" y="138"/>
                        <a:pt x="33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noEditPoints="1"/>
                </p:cNvSpPr>
                <p:nvPr/>
              </p:nvSpPr>
              <p:spPr bwMode="auto">
                <a:xfrm flipH="1">
                  <a:off x="3070225" y="4538663"/>
                  <a:ext cx="677863" cy="673100"/>
                </a:xfrm>
                <a:custGeom>
                  <a:avLst/>
                  <a:gdLst>
                    <a:gd name="T0" fmla="*/ 177 w 354"/>
                    <a:gd name="T1" fmla="*/ 352 h 352"/>
                    <a:gd name="T2" fmla="*/ 1 w 354"/>
                    <a:gd name="T3" fmla="*/ 174 h 352"/>
                    <a:gd name="T4" fmla="*/ 178 w 354"/>
                    <a:gd name="T5" fmla="*/ 0 h 352"/>
                    <a:gd name="T6" fmla="*/ 353 w 354"/>
                    <a:gd name="T7" fmla="*/ 179 h 352"/>
                    <a:gd name="T8" fmla="*/ 177 w 354"/>
                    <a:gd name="T9" fmla="*/ 352 h 352"/>
                    <a:gd name="T10" fmla="*/ 178 w 354"/>
                    <a:gd name="T11" fmla="*/ 34 h 352"/>
                    <a:gd name="T12" fmla="*/ 35 w 354"/>
                    <a:gd name="T13" fmla="*/ 176 h 352"/>
                    <a:gd name="T14" fmla="*/ 176 w 354"/>
                    <a:gd name="T15" fmla="*/ 319 h 352"/>
                    <a:gd name="T16" fmla="*/ 320 w 354"/>
                    <a:gd name="T17" fmla="*/ 177 h 352"/>
                    <a:gd name="T18" fmla="*/ 178 w 354"/>
                    <a:gd name="T19" fmla="*/ 3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352">
                      <a:moveTo>
                        <a:pt x="177" y="352"/>
                      </a:moveTo>
                      <a:cubicBezTo>
                        <a:pt x="79" y="351"/>
                        <a:pt x="0" y="271"/>
                        <a:pt x="1" y="174"/>
                      </a:cubicBezTo>
                      <a:cubicBezTo>
                        <a:pt x="2" y="79"/>
                        <a:pt x="83" y="0"/>
                        <a:pt x="178" y="0"/>
                      </a:cubicBezTo>
                      <a:cubicBezTo>
                        <a:pt x="275" y="1"/>
                        <a:pt x="354" y="81"/>
                        <a:pt x="353" y="179"/>
                      </a:cubicBezTo>
                      <a:cubicBezTo>
                        <a:pt x="352" y="274"/>
                        <a:pt x="272" y="352"/>
                        <a:pt x="177" y="352"/>
                      </a:cubicBezTo>
                      <a:close/>
                      <a:moveTo>
                        <a:pt x="178" y="34"/>
                      </a:moveTo>
                      <a:cubicBezTo>
                        <a:pt x="99" y="34"/>
                        <a:pt x="35" y="98"/>
                        <a:pt x="35" y="176"/>
                      </a:cubicBezTo>
                      <a:cubicBezTo>
                        <a:pt x="34" y="253"/>
                        <a:pt x="98" y="318"/>
                        <a:pt x="176" y="319"/>
                      </a:cubicBezTo>
                      <a:cubicBezTo>
                        <a:pt x="254" y="319"/>
                        <a:pt x="319" y="256"/>
                        <a:pt x="320" y="177"/>
                      </a:cubicBezTo>
                      <a:cubicBezTo>
                        <a:pt x="320" y="99"/>
                        <a:pt x="257" y="35"/>
                        <a:pt x="17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p:cNvGrpSpPr/>
              <p:nvPr/>
            </p:nvGrpSpPr>
            <p:grpSpPr>
              <a:xfrm rot="204244">
                <a:off x="3300468" y="2608646"/>
                <a:ext cx="1069605" cy="1084157"/>
                <a:chOff x="2945328" y="2424096"/>
                <a:chExt cx="1415458" cy="1434716"/>
              </a:xfrm>
              <a:grpFill/>
            </p:grpSpPr>
            <p:sp>
              <p:nvSpPr>
                <p:cNvPr id="19" name="Freeform 13"/>
                <p:cNvSpPr>
                  <a:spLocks noEditPoints="1"/>
                </p:cNvSpPr>
                <p:nvPr/>
              </p:nvSpPr>
              <p:spPr bwMode="auto">
                <a:xfrm flipH="1">
                  <a:off x="2945328" y="2424096"/>
                  <a:ext cx="1415458" cy="1434716"/>
                </a:xfrm>
                <a:custGeom>
                  <a:avLst/>
                  <a:gdLst>
                    <a:gd name="T0" fmla="*/ 407 w 977"/>
                    <a:gd name="T1" fmla="*/ 930 h 991"/>
                    <a:gd name="T2" fmla="*/ 273 w 977"/>
                    <a:gd name="T3" fmla="*/ 914 h 991"/>
                    <a:gd name="T4" fmla="*/ 161 w 977"/>
                    <a:gd name="T5" fmla="*/ 869 h 991"/>
                    <a:gd name="T6" fmla="*/ 171 w 977"/>
                    <a:gd name="T7" fmla="*/ 785 h 991"/>
                    <a:gd name="T8" fmla="*/ 134 w 977"/>
                    <a:gd name="T9" fmla="*/ 719 h 991"/>
                    <a:gd name="T10" fmla="*/ 51 w 977"/>
                    <a:gd name="T11" fmla="*/ 707 h 991"/>
                    <a:gd name="T12" fmla="*/ 1 w 977"/>
                    <a:gd name="T13" fmla="*/ 595 h 991"/>
                    <a:gd name="T14" fmla="*/ 15 w 977"/>
                    <a:gd name="T15" fmla="*/ 576 h 991"/>
                    <a:gd name="T16" fmla="*/ 71 w 977"/>
                    <a:gd name="T17" fmla="*/ 470 h 991"/>
                    <a:gd name="T18" fmla="*/ 10 w 977"/>
                    <a:gd name="T19" fmla="*/ 411 h 991"/>
                    <a:gd name="T20" fmla="*/ 33 w 977"/>
                    <a:gd name="T21" fmla="*/ 295 h 991"/>
                    <a:gd name="T22" fmla="*/ 110 w 977"/>
                    <a:gd name="T23" fmla="*/ 285 h 991"/>
                    <a:gd name="T24" fmla="*/ 149 w 977"/>
                    <a:gd name="T25" fmla="*/ 251 h 991"/>
                    <a:gd name="T26" fmla="*/ 178 w 977"/>
                    <a:gd name="T27" fmla="*/ 106 h 991"/>
                    <a:gd name="T28" fmla="*/ 260 w 977"/>
                    <a:gd name="T29" fmla="*/ 68 h 991"/>
                    <a:gd name="T30" fmla="*/ 320 w 977"/>
                    <a:gd name="T31" fmla="*/ 110 h 991"/>
                    <a:gd name="T32" fmla="*/ 400 w 977"/>
                    <a:gd name="T33" fmla="*/ 74 h 991"/>
                    <a:gd name="T34" fmla="*/ 437 w 977"/>
                    <a:gd name="T35" fmla="*/ 1 h 991"/>
                    <a:gd name="T36" fmla="*/ 553 w 977"/>
                    <a:gd name="T37" fmla="*/ 16 h 991"/>
                    <a:gd name="T38" fmla="*/ 589 w 977"/>
                    <a:gd name="T39" fmla="*/ 91 h 991"/>
                    <a:gd name="T40" fmla="*/ 698 w 977"/>
                    <a:gd name="T41" fmla="*/ 79 h 991"/>
                    <a:gd name="T42" fmla="*/ 815 w 977"/>
                    <a:gd name="T43" fmla="*/ 122 h 991"/>
                    <a:gd name="T44" fmla="*/ 821 w 977"/>
                    <a:gd name="T45" fmla="*/ 149 h 991"/>
                    <a:gd name="T46" fmla="*/ 841 w 977"/>
                    <a:gd name="T47" fmla="*/ 274 h 991"/>
                    <a:gd name="T48" fmla="*/ 920 w 977"/>
                    <a:gd name="T49" fmla="*/ 281 h 991"/>
                    <a:gd name="T50" fmla="*/ 971 w 977"/>
                    <a:gd name="T51" fmla="*/ 390 h 991"/>
                    <a:gd name="T52" fmla="*/ 914 w 977"/>
                    <a:gd name="T53" fmla="*/ 445 h 991"/>
                    <a:gd name="T54" fmla="*/ 903 w 977"/>
                    <a:gd name="T55" fmla="*/ 503 h 991"/>
                    <a:gd name="T56" fmla="*/ 939 w 977"/>
                    <a:gd name="T57" fmla="*/ 561 h 991"/>
                    <a:gd name="T58" fmla="*/ 943 w 977"/>
                    <a:gd name="T59" fmla="*/ 691 h 991"/>
                    <a:gd name="T60" fmla="*/ 862 w 977"/>
                    <a:gd name="T61" fmla="*/ 706 h 991"/>
                    <a:gd name="T62" fmla="*/ 826 w 977"/>
                    <a:gd name="T63" fmla="*/ 736 h 991"/>
                    <a:gd name="T64" fmla="*/ 796 w 977"/>
                    <a:gd name="T65" fmla="*/ 883 h 991"/>
                    <a:gd name="T66" fmla="*/ 714 w 977"/>
                    <a:gd name="T67" fmla="*/ 922 h 991"/>
                    <a:gd name="T68" fmla="*/ 641 w 977"/>
                    <a:gd name="T69" fmla="*/ 882 h 991"/>
                    <a:gd name="T70" fmla="*/ 572 w 977"/>
                    <a:gd name="T71" fmla="*/ 916 h 991"/>
                    <a:gd name="T72" fmla="*/ 532 w 977"/>
                    <a:gd name="T73" fmla="*/ 990 h 991"/>
                    <a:gd name="T74" fmla="*/ 752 w 977"/>
                    <a:gd name="T75" fmla="*/ 496 h 991"/>
                    <a:gd name="T76" fmla="*/ 221 w 977"/>
                    <a:gd name="T77" fmla="*/ 494 h 991"/>
                    <a:gd name="T78" fmla="*/ 752 w 977"/>
                    <a:gd name="T79" fmla="*/ 496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7" h="991">
                      <a:moveTo>
                        <a:pt x="488" y="990"/>
                      </a:moveTo>
                      <a:cubicBezTo>
                        <a:pt x="424" y="991"/>
                        <a:pt x="424" y="991"/>
                        <a:pt x="407" y="930"/>
                      </a:cubicBezTo>
                      <a:cubicBezTo>
                        <a:pt x="402" y="910"/>
                        <a:pt x="391" y="902"/>
                        <a:pt x="372" y="894"/>
                      </a:cubicBezTo>
                      <a:cubicBezTo>
                        <a:pt x="332" y="875"/>
                        <a:pt x="301" y="881"/>
                        <a:pt x="273" y="914"/>
                      </a:cubicBezTo>
                      <a:cubicBezTo>
                        <a:pt x="257" y="932"/>
                        <a:pt x="241" y="929"/>
                        <a:pt x="223" y="916"/>
                      </a:cubicBezTo>
                      <a:cubicBezTo>
                        <a:pt x="203" y="900"/>
                        <a:pt x="182" y="884"/>
                        <a:pt x="161" y="869"/>
                      </a:cubicBezTo>
                      <a:cubicBezTo>
                        <a:pt x="150" y="861"/>
                        <a:pt x="146" y="853"/>
                        <a:pt x="152" y="839"/>
                      </a:cubicBezTo>
                      <a:cubicBezTo>
                        <a:pt x="160" y="822"/>
                        <a:pt x="166" y="803"/>
                        <a:pt x="171" y="785"/>
                      </a:cubicBezTo>
                      <a:cubicBezTo>
                        <a:pt x="173" y="779"/>
                        <a:pt x="171" y="770"/>
                        <a:pt x="168" y="764"/>
                      </a:cubicBezTo>
                      <a:cubicBezTo>
                        <a:pt x="158" y="748"/>
                        <a:pt x="147" y="733"/>
                        <a:pt x="134" y="719"/>
                      </a:cubicBezTo>
                      <a:cubicBezTo>
                        <a:pt x="128" y="713"/>
                        <a:pt x="117" y="707"/>
                        <a:pt x="108" y="706"/>
                      </a:cubicBezTo>
                      <a:cubicBezTo>
                        <a:pt x="89" y="705"/>
                        <a:pt x="70" y="708"/>
                        <a:pt x="51" y="707"/>
                      </a:cubicBezTo>
                      <a:cubicBezTo>
                        <a:pt x="45" y="707"/>
                        <a:pt x="37" y="703"/>
                        <a:pt x="36" y="699"/>
                      </a:cubicBezTo>
                      <a:cubicBezTo>
                        <a:pt x="23" y="665"/>
                        <a:pt x="12" y="630"/>
                        <a:pt x="1" y="595"/>
                      </a:cubicBezTo>
                      <a:cubicBezTo>
                        <a:pt x="0" y="592"/>
                        <a:pt x="4" y="586"/>
                        <a:pt x="7" y="582"/>
                      </a:cubicBezTo>
                      <a:cubicBezTo>
                        <a:pt x="8" y="579"/>
                        <a:pt x="12" y="578"/>
                        <a:pt x="15" y="576"/>
                      </a:cubicBezTo>
                      <a:cubicBezTo>
                        <a:pt x="33" y="563"/>
                        <a:pt x="59" y="554"/>
                        <a:pt x="68" y="536"/>
                      </a:cubicBezTo>
                      <a:cubicBezTo>
                        <a:pt x="78" y="518"/>
                        <a:pt x="72" y="492"/>
                        <a:pt x="71" y="470"/>
                      </a:cubicBezTo>
                      <a:cubicBezTo>
                        <a:pt x="71" y="462"/>
                        <a:pt x="66" y="452"/>
                        <a:pt x="60" y="447"/>
                      </a:cubicBezTo>
                      <a:cubicBezTo>
                        <a:pt x="44" y="434"/>
                        <a:pt x="26" y="424"/>
                        <a:pt x="10" y="411"/>
                      </a:cubicBezTo>
                      <a:cubicBezTo>
                        <a:pt x="5" y="407"/>
                        <a:pt x="0" y="397"/>
                        <a:pt x="2" y="392"/>
                      </a:cubicBezTo>
                      <a:cubicBezTo>
                        <a:pt x="11" y="359"/>
                        <a:pt x="21" y="327"/>
                        <a:pt x="33" y="295"/>
                      </a:cubicBezTo>
                      <a:cubicBezTo>
                        <a:pt x="35" y="289"/>
                        <a:pt x="44" y="284"/>
                        <a:pt x="50" y="284"/>
                      </a:cubicBezTo>
                      <a:cubicBezTo>
                        <a:pt x="70" y="283"/>
                        <a:pt x="90" y="283"/>
                        <a:pt x="110" y="285"/>
                      </a:cubicBezTo>
                      <a:cubicBezTo>
                        <a:pt x="122" y="286"/>
                        <a:pt x="130" y="282"/>
                        <a:pt x="135" y="271"/>
                      </a:cubicBezTo>
                      <a:cubicBezTo>
                        <a:pt x="139" y="264"/>
                        <a:pt x="143" y="256"/>
                        <a:pt x="149" y="251"/>
                      </a:cubicBezTo>
                      <a:cubicBezTo>
                        <a:pt x="176" y="228"/>
                        <a:pt x="172" y="203"/>
                        <a:pt x="160" y="174"/>
                      </a:cubicBezTo>
                      <a:cubicBezTo>
                        <a:pt x="143" y="134"/>
                        <a:pt x="144" y="132"/>
                        <a:pt x="178" y="106"/>
                      </a:cubicBezTo>
                      <a:cubicBezTo>
                        <a:pt x="196" y="92"/>
                        <a:pt x="217" y="80"/>
                        <a:pt x="236" y="66"/>
                      </a:cubicBezTo>
                      <a:cubicBezTo>
                        <a:pt x="245" y="60"/>
                        <a:pt x="253" y="60"/>
                        <a:pt x="260" y="68"/>
                      </a:cubicBezTo>
                      <a:cubicBezTo>
                        <a:pt x="261" y="69"/>
                        <a:pt x="261" y="69"/>
                        <a:pt x="262" y="70"/>
                      </a:cubicBezTo>
                      <a:cubicBezTo>
                        <a:pt x="281" y="84"/>
                        <a:pt x="299" y="106"/>
                        <a:pt x="320" y="110"/>
                      </a:cubicBezTo>
                      <a:cubicBezTo>
                        <a:pt x="340" y="113"/>
                        <a:pt x="364" y="98"/>
                        <a:pt x="386" y="90"/>
                      </a:cubicBezTo>
                      <a:cubicBezTo>
                        <a:pt x="392" y="87"/>
                        <a:pt x="398" y="80"/>
                        <a:pt x="400" y="74"/>
                      </a:cubicBezTo>
                      <a:cubicBezTo>
                        <a:pt x="407" y="55"/>
                        <a:pt x="413" y="36"/>
                        <a:pt x="418" y="17"/>
                      </a:cubicBezTo>
                      <a:cubicBezTo>
                        <a:pt x="420" y="6"/>
                        <a:pt x="425" y="1"/>
                        <a:pt x="437" y="1"/>
                      </a:cubicBezTo>
                      <a:cubicBezTo>
                        <a:pt x="470" y="1"/>
                        <a:pt x="503" y="0"/>
                        <a:pt x="536" y="2"/>
                      </a:cubicBezTo>
                      <a:cubicBezTo>
                        <a:pt x="542" y="2"/>
                        <a:pt x="551" y="10"/>
                        <a:pt x="553" y="16"/>
                      </a:cubicBezTo>
                      <a:cubicBezTo>
                        <a:pt x="560" y="35"/>
                        <a:pt x="564" y="55"/>
                        <a:pt x="572" y="73"/>
                      </a:cubicBezTo>
                      <a:cubicBezTo>
                        <a:pt x="574" y="80"/>
                        <a:pt x="583" y="86"/>
                        <a:pt x="589" y="91"/>
                      </a:cubicBezTo>
                      <a:cubicBezTo>
                        <a:pt x="594" y="94"/>
                        <a:pt x="602" y="93"/>
                        <a:pt x="607" y="96"/>
                      </a:cubicBezTo>
                      <a:cubicBezTo>
                        <a:pt x="642" y="117"/>
                        <a:pt x="670" y="106"/>
                        <a:pt x="698" y="79"/>
                      </a:cubicBezTo>
                      <a:cubicBezTo>
                        <a:pt x="723" y="56"/>
                        <a:pt x="725" y="57"/>
                        <a:pt x="755" y="77"/>
                      </a:cubicBezTo>
                      <a:cubicBezTo>
                        <a:pt x="775" y="91"/>
                        <a:pt x="795" y="107"/>
                        <a:pt x="815" y="122"/>
                      </a:cubicBezTo>
                      <a:cubicBezTo>
                        <a:pt x="824" y="129"/>
                        <a:pt x="829" y="137"/>
                        <a:pt x="822" y="148"/>
                      </a:cubicBezTo>
                      <a:cubicBezTo>
                        <a:pt x="822" y="148"/>
                        <a:pt x="822" y="149"/>
                        <a:pt x="821" y="149"/>
                      </a:cubicBezTo>
                      <a:cubicBezTo>
                        <a:pt x="814" y="172"/>
                        <a:pt x="799" y="196"/>
                        <a:pt x="802" y="217"/>
                      </a:cubicBezTo>
                      <a:cubicBezTo>
                        <a:pt x="805" y="238"/>
                        <a:pt x="826" y="256"/>
                        <a:pt x="841" y="274"/>
                      </a:cubicBezTo>
                      <a:cubicBezTo>
                        <a:pt x="845" y="279"/>
                        <a:pt x="854" y="282"/>
                        <a:pt x="861" y="283"/>
                      </a:cubicBezTo>
                      <a:cubicBezTo>
                        <a:pt x="880" y="283"/>
                        <a:pt x="901" y="283"/>
                        <a:pt x="920" y="281"/>
                      </a:cubicBezTo>
                      <a:cubicBezTo>
                        <a:pt x="932" y="280"/>
                        <a:pt x="938" y="284"/>
                        <a:pt x="941" y="295"/>
                      </a:cubicBezTo>
                      <a:cubicBezTo>
                        <a:pt x="951" y="327"/>
                        <a:pt x="962" y="358"/>
                        <a:pt x="971" y="390"/>
                      </a:cubicBezTo>
                      <a:cubicBezTo>
                        <a:pt x="973" y="395"/>
                        <a:pt x="969" y="405"/>
                        <a:pt x="964" y="409"/>
                      </a:cubicBezTo>
                      <a:cubicBezTo>
                        <a:pt x="948" y="422"/>
                        <a:pt x="930" y="432"/>
                        <a:pt x="914" y="445"/>
                      </a:cubicBezTo>
                      <a:cubicBezTo>
                        <a:pt x="908" y="450"/>
                        <a:pt x="904" y="460"/>
                        <a:pt x="903" y="468"/>
                      </a:cubicBezTo>
                      <a:cubicBezTo>
                        <a:pt x="901" y="479"/>
                        <a:pt x="905" y="492"/>
                        <a:pt x="903" y="503"/>
                      </a:cubicBezTo>
                      <a:cubicBezTo>
                        <a:pt x="897" y="529"/>
                        <a:pt x="908" y="543"/>
                        <a:pt x="930" y="554"/>
                      </a:cubicBezTo>
                      <a:cubicBezTo>
                        <a:pt x="933" y="556"/>
                        <a:pt x="936" y="558"/>
                        <a:pt x="939" y="561"/>
                      </a:cubicBezTo>
                      <a:cubicBezTo>
                        <a:pt x="976" y="586"/>
                        <a:pt x="977" y="586"/>
                        <a:pt x="965" y="628"/>
                      </a:cubicBezTo>
                      <a:cubicBezTo>
                        <a:pt x="959" y="649"/>
                        <a:pt x="950" y="670"/>
                        <a:pt x="943" y="691"/>
                      </a:cubicBezTo>
                      <a:cubicBezTo>
                        <a:pt x="940" y="702"/>
                        <a:pt x="933" y="708"/>
                        <a:pt x="920" y="706"/>
                      </a:cubicBezTo>
                      <a:cubicBezTo>
                        <a:pt x="901" y="705"/>
                        <a:pt x="881" y="704"/>
                        <a:pt x="862" y="706"/>
                      </a:cubicBezTo>
                      <a:cubicBezTo>
                        <a:pt x="854" y="706"/>
                        <a:pt x="846" y="712"/>
                        <a:pt x="840" y="717"/>
                      </a:cubicBezTo>
                      <a:cubicBezTo>
                        <a:pt x="834" y="722"/>
                        <a:pt x="832" y="731"/>
                        <a:pt x="826" y="736"/>
                      </a:cubicBezTo>
                      <a:cubicBezTo>
                        <a:pt x="799" y="761"/>
                        <a:pt x="801" y="786"/>
                        <a:pt x="815" y="818"/>
                      </a:cubicBezTo>
                      <a:cubicBezTo>
                        <a:pt x="832" y="856"/>
                        <a:pt x="830" y="857"/>
                        <a:pt x="796" y="883"/>
                      </a:cubicBezTo>
                      <a:cubicBezTo>
                        <a:pt x="777" y="898"/>
                        <a:pt x="757" y="910"/>
                        <a:pt x="738" y="923"/>
                      </a:cubicBezTo>
                      <a:cubicBezTo>
                        <a:pt x="729" y="929"/>
                        <a:pt x="722" y="929"/>
                        <a:pt x="714" y="922"/>
                      </a:cubicBezTo>
                      <a:cubicBezTo>
                        <a:pt x="698" y="909"/>
                        <a:pt x="683" y="896"/>
                        <a:pt x="666" y="886"/>
                      </a:cubicBezTo>
                      <a:cubicBezTo>
                        <a:pt x="660" y="881"/>
                        <a:pt x="649" y="881"/>
                        <a:pt x="641" y="882"/>
                      </a:cubicBezTo>
                      <a:cubicBezTo>
                        <a:pt x="625" y="886"/>
                        <a:pt x="609" y="893"/>
                        <a:pt x="592" y="898"/>
                      </a:cubicBezTo>
                      <a:cubicBezTo>
                        <a:pt x="581" y="900"/>
                        <a:pt x="575" y="905"/>
                        <a:pt x="572" y="916"/>
                      </a:cubicBezTo>
                      <a:cubicBezTo>
                        <a:pt x="568" y="935"/>
                        <a:pt x="561" y="952"/>
                        <a:pt x="557" y="970"/>
                      </a:cubicBezTo>
                      <a:cubicBezTo>
                        <a:pt x="554" y="985"/>
                        <a:pt x="546" y="990"/>
                        <a:pt x="532" y="990"/>
                      </a:cubicBezTo>
                      <a:cubicBezTo>
                        <a:pt x="517" y="989"/>
                        <a:pt x="503" y="990"/>
                        <a:pt x="488" y="990"/>
                      </a:cubicBezTo>
                      <a:close/>
                      <a:moveTo>
                        <a:pt x="752" y="496"/>
                      </a:moveTo>
                      <a:cubicBezTo>
                        <a:pt x="753" y="352"/>
                        <a:pt x="633" y="230"/>
                        <a:pt x="489" y="230"/>
                      </a:cubicBezTo>
                      <a:cubicBezTo>
                        <a:pt x="343" y="229"/>
                        <a:pt x="222" y="349"/>
                        <a:pt x="221" y="494"/>
                      </a:cubicBezTo>
                      <a:cubicBezTo>
                        <a:pt x="221" y="636"/>
                        <a:pt x="341" y="760"/>
                        <a:pt x="481" y="761"/>
                      </a:cubicBezTo>
                      <a:cubicBezTo>
                        <a:pt x="630" y="762"/>
                        <a:pt x="752" y="643"/>
                        <a:pt x="752" y="4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Oval 19"/>
                <p:cNvSpPr/>
                <p:nvPr/>
              </p:nvSpPr>
              <p:spPr>
                <a:xfrm>
                  <a:off x="3398238" y="2886635"/>
                  <a:ext cx="509638" cy="50963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5" name="Picture 2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506192" y="2312041"/>
              <a:ext cx="697407" cy="697407"/>
            </a:xfrm>
            <a:prstGeom prst="rect">
              <a:avLst/>
            </a:prstGeom>
          </p:spPr>
        </p:pic>
      </p:grpSp>
      <p:pic>
        <p:nvPicPr>
          <p:cNvPr id="28" name="Picture 2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989550" y="885621"/>
            <a:ext cx="6333770" cy="253920"/>
          </a:xfrm>
          <a:prstGeom prst="rect">
            <a:avLst/>
          </a:prstGeom>
        </p:spPr>
      </p:pic>
    </p:spTree>
    <p:extLst>
      <p:ext uri="{BB962C8B-B14F-4D97-AF65-F5344CB8AC3E}">
        <p14:creationId xmlns:p14="http://schemas.microsoft.com/office/powerpoint/2010/main" val="335555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087835" y="2212702"/>
            <a:ext cx="12088517" cy="6141434"/>
          </a:xfrm>
          <a:prstGeom prst="rect">
            <a:avLst/>
          </a:prstGeom>
          <a:ln>
            <a:solidFill>
              <a:schemeClr val="bg1">
                <a:lumMod val="50000"/>
              </a:schemeClr>
            </a:solidFill>
          </a:ln>
        </p:spPr>
      </p:pic>
      <p:sp>
        <p:nvSpPr>
          <p:cNvPr id="2" name="Title 1"/>
          <p:cNvSpPr>
            <a:spLocks noGrp="1"/>
          </p:cNvSpPr>
          <p:nvPr>
            <p:ph type="title"/>
          </p:nvPr>
        </p:nvSpPr>
        <p:spPr/>
        <p:txBody>
          <a:bodyPr>
            <a:normAutofit/>
          </a:bodyPr>
          <a:lstStyle/>
          <a:p>
            <a:r>
              <a:rPr lang="en-US" dirty="0"/>
              <a:t>Setting up TypeScript</a:t>
            </a:r>
          </a:p>
        </p:txBody>
      </p:sp>
      <p:pic>
        <p:nvPicPr>
          <p:cNvPr id="7" name="Picture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7875" y="885621"/>
            <a:ext cx="4597120" cy="253920"/>
          </a:xfrm>
          <a:prstGeom prst="rect">
            <a:avLst/>
          </a:prstGeom>
        </p:spPr>
      </p:pic>
      <p:sp>
        <p:nvSpPr>
          <p:cNvPr id="3" name="Rectangle 2"/>
          <p:cNvSpPr/>
          <p:nvPr/>
        </p:nvSpPr>
        <p:spPr>
          <a:xfrm>
            <a:off x="6589595" y="1243822"/>
            <a:ext cx="3133679" cy="461665"/>
          </a:xfrm>
          <a:prstGeom prst="rect">
            <a:avLst/>
          </a:prstGeom>
        </p:spPr>
        <p:txBody>
          <a:bodyPr wrap="none">
            <a:spAutoFit/>
          </a:bodyPr>
          <a:lstStyle/>
          <a:p>
            <a:pPr algn="ctr"/>
            <a:r>
              <a:rPr lang="en-US" sz="24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Download NODEJS </a:t>
            </a:r>
          </a:p>
        </p:txBody>
      </p:sp>
    </p:spTree>
    <p:extLst>
      <p:ext uri="{BB962C8B-B14F-4D97-AF65-F5344CB8AC3E}">
        <p14:creationId xmlns:p14="http://schemas.microsoft.com/office/powerpoint/2010/main" val="9372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456193" y="2354199"/>
            <a:ext cx="11343615" cy="5532882"/>
          </a:xfrm>
          <a:prstGeom prst="rect">
            <a:avLst/>
          </a:prstGeom>
          <a:ln>
            <a:solidFill>
              <a:schemeClr val="bg1">
                <a:lumMod val="50000"/>
              </a:schemeClr>
            </a:solidFill>
          </a:ln>
        </p:spPr>
      </p:pic>
      <p:sp>
        <p:nvSpPr>
          <p:cNvPr id="2" name="Rectangle 1"/>
          <p:cNvSpPr/>
          <p:nvPr/>
        </p:nvSpPr>
        <p:spPr>
          <a:xfrm>
            <a:off x="1886964" y="1490043"/>
            <a:ext cx="12482071" cy="461665"/>
          </a:xfrm>
          <a:prstGeom prst="rect">
            <a:avLst/>
          </a:prstGeom>
        </p:spPr>
        <p:txBody>
          <a:bodyPr wrap="none">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Babel is a translator that is used for converting ES6 specific standard to ES5 standard. </a:t>
            </a:r>
          </a:p>
        </p:txBody>
      </p:sp>
      <p:sp>
        <p:nvSpPr>
          <p:cNvPr id="3" name="Title 2"/>
          <p:cNvSpPr>
            <a:spLocks noGrp="1"/>
          </p:cNvSpPr>
          <p:nvPr>
            <p:ph type="title"/>
          </p:nvPr>
        </p:nvSpPr>
        <p:spPr/>
        <p:txBody>
          <a:bodyPr>
            <a:normAutofit/>
          </a:bodyPr>
          <a:lstStyle/>
          <a:p>
            <a:r>
              <a:rPr lang="en-US" dirty="0"/>
              <a:t>Setting up TypeScript—BABEL</a:t>
            </a:r>
          </a:p>
        </p:txBody>
      </p:sp>
      <p:pic>
        <p:nvPicPr>
          <p:cNvPr id="11" name="Picture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7875" y="885621"/>
            <a:ext cx="4597120" cy="253920"/>
          </a:xfrm>
          <a:prstGeom prst="rect">
            <a:avLst/>
          </a:prstGeom>
        </p:spPr>
      </p:pic>
    </p:spTree>
    <p:extLst>
      <p:ext uri="{BB962C8B-B14F-4D97-AF65-F5344CB8AC3E}">
        <p14:creationId xmlns:p14="http://schemas.microsoft.com/office/powerpoint/2010/main" val="381154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14403"/>
          <a:stretch/>
        </p:blipFill>
        <p:spPr>
          <a:xfrm>
            <a:off x="1416921" y="2330967"/>
            <a:ext cx="13479027" cy="4103695"/>
          </a:xfrm>
          <a:prstGeom prst="rect">
            <a:avLst/>
          </a:prstGeom>
          <a:ln>
            <a:solidFill>
              <a:schemeClr val="bg1">
                <a:lumMod val="50000"/>
              </a:schemeClr>
            </a:solidFill>
          </a:ln>
        </p:spPr>
      </p:pic>
      <p:sp>
        <p:nvSpPr>
          <p:cNvPr id="2" name="Title 1"/>
          <p:cNvSpPr>
            <a:spLocks noGrp="1"/>
          </p:cNvSpPr>
          <p:nvPr>
            <p:ph type="title"/>
          </p:nvPr>
        </p:nvSpPr>
        <p:spPr/>
        <p:txBody>
          <a:bodyPr>
            <a:normAutofit/>
          </a:bodyPr>
          <a:lstStyle/>
          <a:p>
            <a:r>
              <a:rPr lang="en-US" dirty="0"/>
              <a:t>Getting TypeScript</a:t>
            </a:r>
          </a:p>
        </p:txBody>
      </p:sp>
      <p:pic>
        <p:nvPicPr>
          <p:cNvPr id="10" name="Picture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7875" y="885621"/>
            <a:ext cx="4597120" cy="253920"/>
          </a:xfrm>
          <a:prstGeom prst="rect">
            <a:avLst/>
          </a:prstGeom>
        </p:spPr>
      </p:pic>
    </p:spTree>
    <p:extLst>
      <p:ext uri="{BB962C8B-B14F-4D97-AF65-F5344CB8AC3E}">
        <p14:creationId xmlns:p14="http://schemas.microsoft.com/office/powerpoint/2010/main" val="40432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up TypeScript</a:t>
            </a:r>
          </a:p>
        </p:txBody>
      </p:sp>
      <p:grpSp>
        <p:nvGrpSpPr>
          <p:cNvPr id="32" name="Group 31"/>
          <p:cNvGrpSpPr/>
          <p:nvPr/>
        </p:nvGrpSpPr>
        <p:grpSpPr>
          <a:xfrm>
            <a:off x="1361649" y="1952240"/>
            <a:ext cx="13589572" cy="6648658"/>
            <a:chOff x="1467793" y="1497957"/>
            <a:chExt cx="13589572" cy="6648658"/>
          </a:xfrm>
        </p:grpSpPr>
        <p:pic>
          <p:nvPicPr>
            <p:cNvPr id="3" name="Picture 2"/>
            <p:cNvPicPr>
              <a:picLocks noChangeAspect="1"/>
            </p:cNvPicPr>
            <p:nvPr/>
          </p:nvPicPr>
          <p:blipFill rotWithShape="1">
            <a:blip r:embed="rId3" cstate="screen">
              <a:extLst>
                <a:ext uri="{28A0092B-C50C-407E-A947-70E740481C1C}">
                  <a14:useLocalDpi xmlns:a14="http://schemas.microsoft.com/office/drawing/2010/main"/>
                </a:ext>
              </a:extLst>
            </a:blip>
            <a:srcRect b="16377"/>
            <a:stretch/>
          </p:blipFill>
          <p:spPr>
            <a:xfrm>
              <a:off x="1467793" y="2244421"/>
              <a:ext cx="13589572" cy="5902194"/>
            </a:xfrm>
            <a:prstGeom prst="rect">
              <a:avLst/>
            </a:prstGeom>
          </p:spPr>
        </p:pic>
        <p:grpSp>
          <p:nvGrpSpPr>
            <p:cNvPr id="17" name="Group 16"/>
            <p:cNvGrpSpPr/>
            <p:nvPr/>
          </p:nvGrpSpPr>
          <p:grpSpPr>
            <a:xfrm>
              <a:off x="1467793" y="1497957"/>
              <a:ext cx="13585252" cy="6634144"/>
              <a:chOff x="2135443" y="2758168"/>
              <a:chExt cx="10532179" cy="5184319"/>
            </a:xfrm>
          </p:grpSpPr>
          <p:sp>
            <p:nvSpPr>
              <p:cNvPr id="19" name="Freeform 166"/>
              <p:cNvSpPr/>
              <p:nvPr/>
            </p:nvSpPr>
            <p:spPr>
              <a:xfrm>
                <a:off x="9348735" y="5194437"/>
                <a:ext cx="3286494" cy="2748050"/>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p:nvGrpSpPr>
            <p:grpSpPr>
              <a:xfrm>
                <a:off x="2135443" y="2758168"/>
                <a:ext cx="10532179" cy="583332"/>
                <a:chOff x="2135443" y="2758168"/>
                <a:chExt cx="10532179" cy="583332"/>
              </a:xfrm>
            </p:grpSpPr>
            <p:sp>
              <p:nvSpPr>
                <p:cNvPr id="21" name="Round Same Side Corner Rectangle 168"/>
                <p:cNvSpPr/>
                <p:nvPr/>
              </p:nvSpPr>
              <p:spPr>
                <a:xfrm>
                  <a:off x="2135443" y="2758168"/>
                  <a:ext cx="10532179" cy="583332"/>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p:cNvGrpSpPr/>
                <p:nvPr/>
              </p:nvGrpSpPr>
              <p:grpSpPr>
                <a:xfrm>
                  <a:off x="11502604" y="2936873"/>
                  <a:ext cx="1030511" cy="275773"/>
                  <a:chOff x="11502604" y="2936873"/>
                  <a:chExt cx="1030511" cy="275773"/>
                </a:xfrm>
              </p:grpSpPr>
              <p:sp>
                <p:nvSpPr>
                  <p:cNvPr id="29" name="Oval 28"/>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2223489" y="2956383"/>
                  <a:ext cx="1998776" cy="299291"/>
                  <a:chOff x="2223489" y="2956383"/>
                  <a:chExt cx="1998776" cy="299291"/>
                </a:xfrm>
              </p:grpSpPr>
              <p:sp>
                <p:nvSpPr>
                  <p:cNvPr id="24" name="TextBox 23"/>
                  <p:cNvSpPr txBox="1"/>
                  <p:nvPr/>
                </p:nvSpPr>
                <p:spPr>
                  <a:xfrm>
                    <a:off x="2710184" y="2956383"/>
                    <a:ext cx="1512081"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Command Prompt</a:t>
                    </a:r>
                  </a:p>
                </p:txBody>
              </p:sp>
              <p:grpSp>
                <p:nvGrpSpPr>
                  <p:cNvPr id="25" name="Group 24"/>
                  <p:cNvGrpSpPr/>
                  <p:nvPr/>
                </p:nvGrpSpPr>
                <p:grpSpPr>
                  <a:xfrm>
                    <a:off x="2223489" y="2956738"/>
                    <a:ext cx="510185" cy="298936"/>
                    <a:chOff x="2217139" y="2907524"/>
                    <a:chExt cx="510185" cy="298936"/>
                  </a:xfrm>
                </p:grpSpPr>
                <p:sp>
                  <p:nvSpPr>
                    <p:cNvPr id="26" name="Rectangle 25"/>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217139" y="2934317"/>
                      <a:ext cx="421910"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C:\&gt;_</a:t>
                      </a:r>
                    </a:p>
                  </p:txBody>
                </p:sp>
              </p:grpSp>
            </p:grpSp>
          </p:grpSp>
        </p:grpSp>
      </p:grpSp>
      <p:pic>
        <p:nvPicPr>
          <p:cNvPr id="36" name="Picture 3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857875" y="885621"/>
            <a:ext cx="4597120" cy="253920"/>
          </a:xfrm>
          <a:prstGeom prst="rect">
            <a:avLst/>
          </a:prstGeom>
        </p:spPr>
      </p:pic>
      <p:sp>
        <p:nvSpPr>
          <p:cNvPr id="4" name="Rectangle 3"/>
          <p:cNvSpPr/>
          <p:nvPr/>
        </p:nvSpPr>
        <p:spPr>
          <a:xfrm>
            <a:off x="5957712" y="1204829"/>
            <a:ext cx="4393126" cy="461665"/>
          </a:xfrm>
          <a:prstGeom prst="rect">
            <a:avLst/>
          </a:prstGeom>
        </p:spPr>
        <p:txBody>
          <a:bodyPr wrap="none">
            <a:spAutoFit/>
          </a:bodyPr>
          <a:lstStyle/>
          <a:p>
            <a:pPr algn="ctr"/>
            <a:r>
              <a:rPr lang="en-US" sz="24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CREATE PACKAGE.JSON FILE</a:t>
            </a:r>
          </a:p>
        </p:txBody>
      </p:sp>
    </p:spTree>
    <p:extLst>
      <p:ext uri="{BB962C8B-B14F-4D97-AF65-F5344CB8AC3E}">
        <p14:creationId xmlns:p14="http://schemas.microsoft.com/office/powerpoint/2010/main" val="364447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406960" y="2083353"/>
            <a:ext cx="11442080" cy="6383338"/>
            <a:chOff x="1467793" y="1497957"/>
            <a:chExt cx="12438230" cy="6939072"/>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67793" y="2252919"/>
              <a:ext cx="12438230" cy="6184110"/>
            </a:xfrm>
            <a:prstGeom prst="rect">
              <a:avLst/>
            </a:prstGeom>
          </p:spPr>
        </p:pic>
        <p:grpSp>
          <p:nvGrpSpPr>
            <p:cNvPr id="7" name="Group 6"/>
            <p:cNvGrpSpPr/>
            <p:nvPr/>
          </p:nvGrpSpPr>
          <p:grpSpPr>
            <a:xfrm>
              <a:off x="1467793" y="1497957"/>
              <a:ext cx="12438230" cy="6939072"/>
              <a:chOff x="2135443" y="2758168"/>
              <a:chExt cx="10532179" cy="5422608"/>
            </a:xfrm>
          </p:grpSpPr>
          <p:sp>
            <p:nvSpPr>
              <p:cNvPr id="8" name="Freeform 166"/>
              <p:cNvSpPr/>
              <p:nvPr/>
            </p:nvSpPr>
            <p:spPr>
              <a:xfrm>
                <a:off x="9381128" y="5432726"/>
                <a:ext cx="3286494" cy="2748050"/>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135443" y="2758168"/>
                <a:ext cx="10532179" cy="583332"/>
                <a:chOff x="2135443" y="2758168"/>
                <a:chExt cx="10532179" cy="583332"/>
              </a:xfrm>
            </p:grpSpPr>
            <p:sp>
              <p:nvSpPr>
                <p:cNvPr id="10" name="Round Same Side Corner Rectangle 168"/>
                <p:cNvSpPr/>
                <p:nvPr/>
              </p:nvSpPr>
              <p:spPr>
                <a:xfrm>
                  <a:off x="2135443" y="2758168"/>
                  <a:ext cx="10532179" cy="583332"/>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p:cNvGrpSpPr/>
                <p:nvPr/>
              </p:nvGrpSpPr>
              <p:grpSpPr>
                <a:xfrm>
                  <a:off x="11502604" y="2936873"/>
                  <a:ext cx="1030511" cy="275773"/>
                  <a:chOff x="11502604" y="2936873"/>
                  <a:chExt cx="1030511" cy="275773"/>
                </a:xfrm>
              </p:grpSpPr>
              <p:sp>
                <p:nvSpPr>
                  <p:cNvPr id="18" name="Oval 17"/>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a:off x="2223489" y="2956383"/>
                  <a:ext cx="1998776" cy="299291"/>
                  <a:chOff x="2223489" y="2956383"/>
                  <a:chExt cx="1998776" cy="299291"/>
                </a:xfrm>
              </p:grpSpPr>
              <p:sp>
                <p:nvSpPr>
                  <p:cNvPr id="13" name="TextBox 12"/>
                  <p:cNvSpPr txBox="1"/>
                  <p:nvPr/>
                </p:nvSpPr>
                <p:spPr>
                  <a:xfrm>
                    <a:off x="2710184" y="2956383"/>
                    <a:ext cx="1512081"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Command Prompt</a:t>
                    </a:r>
                  </a:p>
                </p:txBody>
              </p:sp>
              <p:grpSp>
                <p:nvGrpSpPr>
                  <p:cNvPr id="14" name="Group 13"/>
                  <p:cNvGrpSpPr/>
                  <p:nvPr/>
                </p:nvGrpSpPr>
                <p:grpSpPr>
                  <a:xfrm>
                    <a:off x="2223489" y="2956738"/>
                    <a:ext cx="510185" cy="298936"/>
                    <a:chOff x="2217139" y="2907524"/>
                    <a:chExt cx="510185" cy="298936"/>
                  </a:xfrm>
                </p:grpSpPr>
                <p:sp>
                  <p:nvSpPr>
                    <p:cNvPr id="15" name="Rectangle 14"/>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217139" y="2934317"/>
                      <a:ext cx="421910"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C:\&gt;_</a:t>
                      </a:r>
                    </a:p>
                  </p:txBody>
                </p:sp>
              </p:grpSp>
            </p:grpSp>
          </p:grpSp>
        </p:grpSp>
      </p:grpSp>
      <p:sp>
        <p:nvSpPr>
          <p:cNvPr id="2" name="Title 1"/>
          <p:cNvSpPr>
            <a:spLocks noGrp="1"/>
          </p:cNvSpPr>
          <p:nvPr>
            <p:ph type="title"/>
          </p:nvPr>
        </p:nvSpPr>
        <p:spPr/>
        <p:txBody>
          <a:bodyPr>
            <a:normAutofit/>
          </a:bodyPr>
          <a:lstStyle/>
          <a:p>
            <a:r>
              <a:rPr lang="en-US" dirty="0"/>
              <a:t>Setting up TypeScript (Contd.)</a:t>
            </a:r>
          </a:p>
        </p:txBody>
      </p:sp>
      <p:pic>
        <p:nvPicPr>
          <p:cNvPr id="27" name="Picture 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50510" y="885621"/>
            <a:ext cx="6211850" cy="253920"/>
          </a:xfrm>
          <a:prstGeom prst="rect">
            <a:avLst/>
          </a:prstGeom>
        </p:spPr>
      </p:pic>
      <p:sp>
        <p:nvSpPr>
          <p:cNvPr id="3" name="Rectangle 2"/>
          <p:cNvSpPr/>
          <p:nvPr/>
        </p:nvSpPr>
        <p:spPr>
          <a:xfrm>
            <a:off x="5931438" y="1366000"/>
            <a:ext cx="4393126" cy="461665"/>
          </a:xfrm>
          <a:prstGeom prst="rect">
            <a:avLst/>
          </a:prstGeom>
        </p:spPr>
        <p:txBody>
          <a:bodyPr wrap="none">
            <a:spAutoFit/>
          </a:bodyPr>
          <a:lstStyle/>
          <a:p>
            <a:pPr algn="ctr"/>
            <a:r>
              <a:rPr lang="en-US" sz="24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CREATE PACKAGE.JSON FILE</a:t>
            </a:r>
          </a:p>
        </p:txBody>
      </p:sp>
    </p:spTree>
    <p:extLst>
      <p:ext uri="{BB962C8B-B14F-4D97-AF65-F5344CB8AC3E}">
        <p14:creationId xmlns:p14="http://schemas.microsoft.com/office/powerpoint/2010/main" val="1093692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050338" y="847560"/>
            <a:ext cx="2163512"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10924"/>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194038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26745" y="1676697"/>
            <a:ext cx="12378947" cy="535531"/>
          </a:xfrm>
        </p:spPr>
        <p:txBody>
          <a:bodyPr/>
          <a:lstStyle/>
          <a:p>
            <a:r>
              <a:rPr lang="en-US" dirty="0"/>
              <a:t>Introduction to TypeScript</a:t>
            </a:r>
          </a:p>
        </p:txBody>
      </p:sp>
      <p:sp>
        <p:nvSpPr>
          <p:cNvPr id="3" name="Text Placeholder 2"/>
          <p:cNvSpPr>
            <a:spLocks noGrp="1"/>
          </p:cNvSpPr>
          <p:nvPr>
            <p:ph type="body" sz="quarter" idx="13"/>
          </p:nvPr>
        </p:nvSpPr>
        <p:spPr/>
        <p:txBody>
          <a:bodyPr/>
          <a:lstStyle/>
          <a:p>
            <a:r>
              <a:rPr lang="en-US" dirty="0"/>
              <a:t>Topic 2—Nodemon</a:t>
            </a:r>
          </a:p>
        </p:txBody>
      </p:sp>
    </p:spTree>
    <p:extLst>
      <p:ext uri="{BB962C8B-B14F-4D97-AF65-F5344CB8AC3E}">
        <p14:creationId xmlns:p14="http://schemas.microsoft.com/office/powerpoint/2010/main" val="1023556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57696" y="3608380"/>
            <a:ext cx="6540609" cy="3442697"/>
          </a:xfrm>
          <a:prstGeom prst="rect">
            <a:avLst/>
          </a:prstGeom>
          <a:ln>
            <a:solidFill>
              <a:schemeClr val="bg1">
                <a:lumMod val="50000"/>
              </a:schemeClr>
            </a:solidFill>
          </a:ln>
        </p:spPr>
      </p:pic>
      <p:sp>
        <p:nvSpPr>
          <p:cNvPr id="3" name="Rectangle 2"/>
          <p:cNvSpPr/>
          <p:nvPr/>
        </p:nvSpPr>
        <p:spPr>
          <a:xfrm>
            <a:off x="1036884" y="1606929"/>
            <a:ext cx="14182232" cy="1107996"/>
          </a:xfrm>
          <a:prstGeom prst="rect">
            <a:avLst/>
          </a:prstGeom>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Nodemon is a utility that will monitor for any changes in your source and automatically restart your server. It is perfect for development. You can install it using </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hlinkClick r:id="rId3"/>
              </a:rPr>
              <a:t>npm</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 name="Text Placeholder 5"/>
          <p:cNvSpPr>
            <a:spLocks noGrp="1"/>
          </p:cNvSpPr>
          <p:nvPr>
            <p:ph type="body" sz="quarter" idx="10"/>
          </p:nvPr>
        </p:nvSpPr>
        <p:spPr>
          <a:xfrm>
            <a:off x="2" y="190279"/>
            <a:ext cx="16255998" cy="670312"/>
          </a:xfrm>
        </p:spPr>
        <p:txBody>
          <a:bodyPr>
            <a:normAutofit/>
          </a:body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Introduction to Nodemon</a:t>
            </a:r>
          </a:p>
        </p:txBody>
      </p:sp>
      <p:pic>
        <p:nvPicPr>
          <p:cNvPr id="7" name="Picture 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302252" y="723431"/>
            <a:ext cx="5651498" cy="274320"/>
          </a:xfrm>
          <a:prstGeom prst="rect">
            <a:avLst/>
          </a:prstGeom>
        </p:spPr>
      </p:pic>
    </p:spTree>
    <p:extLst>
      <p:ext uri="{BB962C8B-B14F-4D97-AF65-F5344CB8AC3E}">
        <p14:creationId xmlns:p14="http://schemas.microsoft.com/office/powerpoint/2010/main" val="653718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5890942" y="5467726"/>
            <a:ext cx="4474117" cy="499357"/>
          </a:xfrm>
          <a:prstGeom prst="roundRect">
            <a:avLst/>
          </a:prstGeom>
          <a:solidFill>
            <a:schemeClr val="bg1">
              <a:lumMod val="95000"/>
            </a:schemeClr>
          </a:solidFill>
          <a:ln>
            <a:solidFill>
              <a:schemeClr val="bg1">
                <a:lumMod val="75000"/>
              </a:schemeClr>
            </a:solidFill>
          </a:ln>
          <a:effectLst/>
        </p:spPr>
        <p:txBody>
          <a:bodyPr vert="horz" wrap="square" lIns="121920" tIns="60960" rIns="121920" bIns="60960" numCol="1" anchor="ctr" anchorCtr="0" compatLnSpc="1">
            <a:prstTxWarp prst="textNoShape">
              <a:avLst/>
            </a:prstTxWarp>
            <a:spAutoFit/>
          </a:bodyPr>
          <a:lstStyle/>
          <a:p>
            <a:pPr algn="ctr" eaLnBrk="0" fontAlgn="base" hangingPunct="0">
              <a:spcBef>
                <a:spcPct val="0"/>
              </a:spcBef>
              <a:spcAft>
                <a:spcPct val="0"/>
              </a:spcAft>
            </a:pPr>
            <a:r>
              <a:rPr lang="en-US" altLang="en-US" sz="2133" dirty="0">
                <a:solidFill>
                  <a:schemeClr val="tx1">
                    <a:lumMod val="75000"/>
                    <a:lumOff val="25000"/>
                  </a:schemeClr>
                </a:solidFill>
                <a:latin typeface="courier"/>
              </a:rPr>
              <a:t>npm install -g nodemon</a:t>
            </a:r>
            <a:r>
              <a:rPr lang="en-US" altLang="en-US" sz="1067" dirty="0">
                <a:solidFill>
                  <a:schemeClr val="tx1">
                    <a:lumMod val="75000"/>
                    <a:lumOff val="25000"/>
                  </a:schemeClr>
                </a:solidFill>
              </a:rPr>
              <a:t> </a:t>
            </a:r>
            <a:endParaRPr lang="en-US" altLang="en-US" dirty="0">
              <a:solidFill>
                <a:schemeClr val="tx1">
                  <a:lumMod val="75000"/>
                  <a:lumOff val="25000"/>
                </a:schemeClr>
              </a:solidFill>
              <a:latin typeface="Arial" panose="020B0604020202020204" pitchFamily="34" charset="0"/>
            </a:endParaRPr>
          </a:p>
        </p:txBody>
      </p:sp>
      <p:sp>
        <p:nvSpPr>
          <p:cNvPr id="2" name="Rectangle 1"/>
          <p:cNvSpPr/>
          <p:nvPr/>
        </p:nvSpPr>
        <p:spPr>
          <a:xfrm>
            <a:off x="2482126" y="2040353"/>
            <a:ext cx="11291749" cy="2249270"/>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Just use Nodemon instead of node to run your code, and now your process will automatically restart when your code changes. </a:t>
            </a:r>
          </a:p>
          <a:p>
            <a:pPr marL="342900" indent="-342900">
              <a:lnSpc>
                <a:spcPct val="150000"/>
              </a:lnSpc>
              <a:buFont typeface="Arial" panose="020B0604020202020204" pitchFamily="34" charset="0"/>
              <a:buChar char="•"/>
            </a:pP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anose="020B0604020202020204" pitchFamily="34" charset="0"/>
              <a:buChar char="•"/>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 install, get node.js., and then from your terminal run:</a:t>
            </a:r>
          </a:p>
        </p:txBody>
      </p:sp>
      <p:sp>
        <p:nvSpPr>
          <p:cNvPr id="6" name="Text Placeholder 5"/>
          <p:cNvSpPr>
            <a:spLocks noGrp="1"/>
          </p:cNvSpPr>
          <p:nvPr>
            <p:ph type="body" sz="quarter" idx="10"/>
          </p:nvPr>
        </p:nvSpPr>
        <p:spPr>
          <a:xfrm>
            <a:off x="2" y="190279"/>
            <a:ext cx="16255998" cy="670312"/>
          </a:xfrm>
        </p:spPr>
        <p:txBody>
          <a:bodyPr>
            <a:normAutofit/>
          </a:bodyPr>
          <a:lstStyle/>
          <a:p>
            <a:pPr algn="ctr"/>
            <a:r>
              <a:rPr lang="en-US"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Introduction to Nodemon (Contd.)</a:t>
            </a:r>
          </a:p>
        </p:txBody>
      </p:sp>
      <p:pic>
        <p:nvPicPr>
          <p:cNvPr id="8" name="Picture 7"/>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540252" y="723431"/>
            <a:ext cx="7175498" cy="274320"/>
          </a:xfrm>
          <a:prstGeom prst="rect">
            <a:avLst/>
          </a:prstGeom>
        </p:spPr>
      </p:pic>
    </p:spTree>
    <p:extLst>
      <p:ext uri="{BB962C8B-B14F-4D97-AF65-F5344CB8AC3E}">
        <p14:creationId xmlns:p14="http://schemas.microsoft.com/office/powerpoint/2010/main" val="166715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851730" y="832074"/>
            <a:ext cx="2560728" cy="274320"/>
          </a:xfrm>
          <a:prstGeom prst="rect">
            <a:avLst/>
          </a:prstGeom>
        </p:spPr>
      </p:pic>
      <p:sp>
        <p:nvSpPr>
          <p:cNvPr id="5" name="TextBox 4"/>
          <p:cNvSpPr txBox="1"/>
          <p:nvPr/>
        </p:nvSpPr>
        <p:spPr>
          <a:xfrm>
            <a:off x="4155215" y="1491646"/>
            <a:ext cx="7945573" cy="461665"/>
          </a:xfrm>
          <a:prstGeom prst="rect">
            <a:avLst/>
          </a:prstGeom>
          <a:noFill/>
        </p:spPr>
        <p:txBody>
          <a:bodyPr wrap="none" rtlCol="0">
            <a:spAutoFit/>
          </a:bodyPr>
          <a:lstStyle/>
          <a:p>
            <a:pPr algn="ct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Angular 17, JavaScript is replaced by TypeScript (TS).</a:t>
            </a:r>
          </a:p>
        </p:txBody>
      </p:sp>
      <p:sp>
        <p:nvSpPr>
          <p:cNvPr id="8" name="Rectangle 7"/>
          <p:cNvSpPr/>
          <p:nvPr/>
        </p:nvSpPr>
        <p:spPr>
          <a:xfrm>
            <a:off x="3577459" y="2273309"/>
            <a:ext cx="9101081" cy="461665"/>
          </a:xfrm>
          <a:prstGeom prst="rect">
            <a:avLst/>
          </a:prstGeom>
          <a:noFill/>
        </p:spPr>
        <p:txBody>
          <a:bodyPr wrap="none" rtlCol="0">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TypeScript 1.0 was released on April 2014, with ES6 alignment.</a:t>
            </a:r>
          </a:p>
        </p:txBody>
      </p:sp>
      <p:grpSp>
        <p:nvGrpSpPr>
          <p:cNvPr id="3" name="Group 2"/>
          <p:cNvGrpSpPr/>
          <p:nvPr/>
        </p:nvGrpSpPr>
        <p:grpSpPr>
          <a:xfrm>
            <a:off x="2648346" y="3054972"/>
            <a:ext cx="10959308" cy="4913308"/>
            <a:chOff x="3027683" y="3054972"/>
            <a:chExt cx="10959308" cy="4913308"/>
          </a:xfrm>
        </p:grpSpPr>
        <p:pic>
          <p:nvPicPr>
            <p:cNvPr id="2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7683" y="3054972"/>
              <a:ext cx="4913308" cy="49133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0991" y="4661079"/>
              <a:ext cx="6046000" cy="1478207"/>
            </a:xfrm>
            <a:prstGeom prst="rect">
              <a:avLst/>
            </a:prstGeom>
          </p:spPr>
        </p:pic>
      </p:grpSp>
    </p:spTree>
    <p:extLst>
      <p:ext uri="{BB962C8B-B14F-4D97-AF65-F5344CB8AC3E}">
        <p14:creationId xmlns:p14="http://schemas.microsoft.com/office/powerpoint/2010/main" val="1979077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Image result for restart of application icon 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950" y="2014447"/>
            <a:ext cx="1122746" cy="112274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p:cNvSpPr/>
          <p:nvPr/>
        </p:nvSpPr>
        <p:spPr>
          <a:xfrm>
            <a:off x="2004039" y="2413274"/>
            <a:ext cx="5626471" cy="510778"/>
          </a:xfrm>
          <a:prstGeom prst="roundRect">
            <a:avLst/>
          </a:prstGeom>
          <a:solidFill>
            <a:schemeClr val="bg1">
              <a:lumMod val="95000"/>
            </a:schemeClr>
          </a:solidFill>
          <a:ln>
            <a:solidFill>
              <a:schemeClr val="bg1">
                <a:lumMod val="85000"/>
              </a:schemeClr>
            </a:solidFill>
          </a:ln>
          <a:effectLst/>
        </p:spPr>
        <p:txBody>
          <a:bodyPr vert="horz" wrap="square" lIns="121920" tIns="60960" rIns="121920" bIns="60960" numCol="1" anchor="ctr" anchorCtr="0" compatLnSpc="1">
            <a:prstTxWarp prst="textNoShape">
              <a:avLst/>
            </a:prstTxWarp>
            <a:spAutoFit/>
          </a:bodyPr>
          <a:lstStyle/>
          <a:p>
            <a:pPr eaLnBrk="0" fontAlgn="base" hangingPunct="0">
              <a:spcBef>
                <a:spcPct val="0"/>
              </a:spcBef>
              <a:spcAft>
                <a:spcPct val="0"/>
              </a:spcAft>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Automatic restarting of application</a:t>
            </a:r>
          </a:p>
        </p:txBody>
      </p:sp>
      <p:sp>
        <p:nvSpPr>
          <p:cNvPr id="14" name="Rectangle: Rounded Corners 13"/>
          <p:cNvSpPr/>
          <p:nvPr/>
        </p:nvSpPr>
        <p:spPr>
          <a:xfrm>
            <a:off x="2004039" y="3692204"/>
            <a:ext cx="5626471" cy="510778"/>
          </a:xfrm>
          <a:prstGeom prst="roundRect">
            <a:avLst/>
          </a:prstGeom>
          <a:solidFill>
            <a:schemeClr val="bg1">
              <a:lumMod val="95000"/>
            </a:schemeClr>
          </a:solidFill>
          <a:ln>
            <a:solidFill>
              <a:schemeClr val="bg1">
                <a:lumMod val="85000"/>
              </a:schemeClr>
            </a:solidFill>
          </a:ln>
          <a:effectLst/>
        </p:spPr>
        <p:txBody>
          <a:bodyPr vert="horz" wrap="square" lIns="121920" tIns="60960" rIns="121920" bIns="60960" numCol="1" anchor="ctr" anchorCtr="0" compatLnSpc="1">
            <a:prstTxWarp prst="textNoShape">
              <a:avLst/>
            </a:prstTxWarp>
            <a:spAutoFit/>
          </a:bodyPr>
          <a:lstStyle/>
          <a:p>
            <a:pPr eaLnBrk="0" fontAlgn="base" hangingPunct="0">
              <a:spcBef>
                <a:spcPct val="0"/>
              </a:spcBef>
              <a:spcAft>
                <a:spcPct val="0"/>
              </a:spcAft>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Detects default file extension to monitor</a:t>
            </a:r>
          </a:p>
        </p:txBody>
      </p:sp>
      <p:grpSp>
        <p:nvGrpSpPr>
          <p:cNvPr id="15" name="Group 14"/>
          <p:cNvGrpSpPr/>
          <p:nvPr/>
        </p:nvGrpSpPr>
        <p:grpSpPr>
          <a:xfrm>
            <a:off x="803686" y="3563371"/>
            <a:ext cx="939274" cy="880745"/>
            <a:chOff x="10101470" y="1808159"/>
            <a:chExt cx="1905000" cy="1905000"/>
          </a:xfrm>
        </p:grpSpPr>
        <p:pic>
          <p:nvPicPr>
            <p:cNvPr id="7176" name="Picture 8" descr="Image result for file extensi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9961" y="2130723"/>
              <a:ext cx="758251" cy="758251"/>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Image result for monitor icon png"/>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01470" y="1808159"/>
              <a:ext cx="1905000" cy="19050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ectangle: Rounded Corners 16"/>
          <p:cNvSpPr/>
          <p:nvPr/>
        </p:nvSpPr>
        <p:spPr>
          <a:xfrm>
            <a:off x="2004039" y="6890145"/>
            <a:ext cx="5626471" cy="510778"/>
          </a:xfrm>
          <a:prstGeom prst="roundRect">
            <a:avLst/>
          </a:prstGeom>
          <a:solidFill>
            <a:schemeClr val="bg1">
              <a:lumMod val="95000"/>
            </a:schemeClr>
          </a:solidFill>
          <a:ln>
            <a:solidFill>
              <a:schemeClr val="bg1">
                <a:lumMod val="85000"/>
              </a:schemeClr>
            </a:solidFill>
          </a:ln>
          <a:effectLst/>
        </p:spPr>
        <p:txBody>
          <a:bodyPr vert="horz" wrap="square" lIns="121920" tIns="60960" rIns="121920" bIns="60960" numCol="1" anchor="ctr" anchorCtr="0" compatLnSpc="1">
            <a:prstTxWarp prst="textNoShape">
              <a:avLst/>
            </a:prstTxWarp>
            <a:spAutoFit/>
          </a:bodyPr>
          <a:lstStyle/>
          <a:p>
            <a:pPr eaLnBrk="0" fontAlgn="base" hangingPunct="0">
              <a:spcBef>
                <a:spcPct val="0"/>
              </a:spcBef>
              <a:spcAft>
                <a:spcPct val="0"/>
              </a:spcAft>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Ignores specific files or directories</a:t>
            </a:r>
          </a:p>
        </p:txBody>
      </p:sp>
      <p:sp>
        <p:nvSpPr>
          <p:cNvPr id="16" name="Rectangle: Rounded Corners 15"/>
          <p:cNvSpPr/>
          <p:nvPr/>
        </p:nvSpPr>
        <p:spPr>
          <a:xfrm>
            <a:off x="2004039" y="4906483"/>
            <a:ext cx="5626471" cy="1280160"/>
          </a:xfrm>
          <a:prstGeom prst="roundRect">
            <a:avLst/>
          </a:prstGeom>
          <a:solidFill>
            <a:schemeClr val="bg1">
              <a:lumMod val="95000"/>
            </a:schemeClr>
          </a:solidFill>
          <a:ln>
            <a:solidFill>
              <a:schemeClr val="bg1">
                <a:lumMod val="85000"/>
              </a:schemeClr>
            </a:solidFill>
          </a:ln>
          <a:effectLst/>
        </p:spPr>
        <p:txBody>
          <a:bodyPr vert="horz" wrap="square" lIns="121920" tIns="60960" rIns="121920" bIns="60960" numCol="1" anchor="ctr" anchorCtr="0" compatLnSpc="1">
            <a:prstTxWarp prst="textNoShape">
              <a:avLst/>
            </a:prstTxWarp>
            <a:spAutoFit/>
          </a:bodyPr>
          <a:lstStyle/>
          <a:p>
            <a:pPr eaLnBrk="0" fontAlgn="base" hangingPunct="0">
              <a:spcBef>
                <a:spcPct val="0"/>
              </a:spcBef>
              <a:spcAft>
                <a:spcPct val="0"/>
              </a:spcAft>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Default support for node and CoffeeScript, but easy to run any executable (such as Python, Make, etc.)</a:t>
            </a:r>
          </a:p>
        </p:txBody>
      </p:sp>
      <p:grpSp>
        <p:nvGrpSpPr>
          <p:cNvPr id="22" name="Group 21"/>
          <p:cNvGrpSpPr/>
          <p:nvPr/>
        </p:nvGrpSpPr>
        <p:grpSpPr>
          <a:xfrm>
            <a:off x="642987" y="4870294"/>
            <a:ext cx="1260673" cy="1215345"/>
            <a:chOff x="214646" y="3710149"/>
            <a:chExt cx="1212676" cy="1169074"/>
          </a:xfrm>
        </p:grpSpPr>
        <p:pic>
          <p:nvPicPr>
            <p:cNvPr id="7180" name="Picture 12" descr="Image result for coffeescript icon"/>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4646" y="371014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Image result for node.js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7322" y="4159223"/>
              <a:ext cx="720000" cy="72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7184" name="Picture 16" descr="Related image"/>
          <p:cNvPicPr>
            <a:picLocks noChangeAspect="1" noChangeArrowheads="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7452" y="6511816"/>
            <a:ext cx="1011743" cy="1337758"/>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5"/>
          <p:cNvSpPr>
            <a:spLocks noGrp="1"/>
          </p:cNvSpPr>
          <p:nvPr>
            <p:ph type="body" sz="quarter" idx="10"/>
          </p:nvPr>
        </p:nvSpPr>
        <p:spPr>
          <a:xfrm>
            <a:off x="2" y="190279"/>
            <a:ext cx="16255998" cy="670312"/>
          </a:xfrm>
        </p:spPr>
        <p:txBody>
          <a:bodyPr>
            <a:normAutofit/>
          </a:bodyPr>
          <a:lstStyle/>
          <a:p>
            <a:pPr algn="ctr"/>
            <a:r>
              <a:rPr lang="en-US"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Features of Nodemon</a:t>
            </a:r>
          </a:p>
        </p:txBody>
      </p:sp>
      <p:pic>
        <p:nvPicPr>
          <p:cNvPr id="19" name="Picture 18"/>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6328000" y="723431"/>
            <a:ext cx="3600000" cy="274320"/>
          </a:xfrm>
          <a:prstGeom prst="rect">
            <a:avLst/>
          </a:prstGeom>
        </p:spPr>
      </p:pic>
      <p:sp>
        <p:nvSpPr>
          <p:cNvPr id="20" name="Content Placeholder 2"/>
          <p:cNvSpPr txBox="1">
            <a:spLocks/>
          </p:cNvSpPr>
          <p:nvPr/>
        </p:nvSpPr>
        <p:spPr>
          <a:xfrm>
            <a:off x="10037943" y="6815285"/>
            <a:ext cx="5412261" cy="476726"/>
          </a:xfrm>
          <a:prstGeom prst="roundRect">
            <a:avLst/>
          </a:prstGeom>
          <a:solidFill>
            <a:schemeClr val="bg1">
              <a:lumMod val="95000"/>
            </a:schemeClr>
          </a:solidFill>
          <a:ln>
            <a:solidFill>
              <a:schemeClr val="bg1">
                <a:lumMod val="85000"/>
              </a:schemeClr>
            </a:solidFill>
          </a:ln>
        </p:spPr>
        <p:txBody>
          <a:bodyPr wrap="square">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r>
              <a:rPr lang="en-IN" sz="2200" dirty="0">
                <a:solidFill>
                  <a:schemeClr val="tx1">
                    <a:lumMod val="75000"/>
                    <a:lumOff val="25000"/>
                  </a:schemeClr>
                </a:solidFill>
              </a:rPr>
              <a:t>Open source and available on GitHub</a:t>
            </a:r>
          </a:p>
        </p:txBody>
      </p:sp>
      <p:pic>
        <p:nvPicPr>
          <p:cNvPr id="21" name="Picture 2" descr="Image result for project monitoring icon"/>
          <p:cNvPicPr>
            <a:picLocks noChangeAspect="1" noChangeArrowheads="1"/>
          </p:cNvPicPr>
          <p:nvPr/>
        </p:nvPicPr>
        <p:blipFill>
          <a:blip r:embed="rId9" cstate="print">
            <a:extLst>
              <a:ext uri="{BEBA8EAE-BF5A-486C-A8C5-ECC9F3942E4B}">
                <a14:imgProps xmlns:a14="http://schemas.microsoft.com/office/drawing/2010/main">
                  <a14:imgLayer r:embed="rId10">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8694639" y="2155156"/>
            <a:ext cx="845498" cy="84549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p:cNvSpPr/>
          <p:nvPr/>
        </p:nvSpPr>
        <p:spPr>
          <a:xfrm>
            <a:off x="10037943" y="2369743"/>
            <a:ext cx="5412261" cy="476726"/>
          </a:xfrm>
          <a:prstGeom prst="roundRect">
            <a:avLst/>
          </a:prstGeom>
          <a:solidFill>
            <a:schemeClr val="bg1">
              <a:lumMod val="95000"/>
            </a:schemeClr>
          </a:solidFill>
          <a:ln>
            <a:solidFill>
              <a:schemeClr val="bg1">
                <a:lumMod val="85000"/>
              </a:schemeClr>
            </a:solidFill>
          </a:ln>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Watches specific directories</a:t>
            </a:r>
          </a:p>
        </p:txBody>
      </p:sp>
      <p:pic>
        <p:nvPicPr>
          <p:cNvPr id="24" name="Picture 4" descr="Image result for server applications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58630" y="3550118"/>
            <a:ext cx="917517" cy="91751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Rounded Corners 24"/>
          <p:cNvSpPr/>
          <p:nvPr/>
        </p:nvSpPr>
        <p:spPr>
          <a:xfrm>
            <a:off x="10006825" y="3402875"/>
            <a:ext cx="5412261" cy="851297"/>
          </a:xfrm>
          <a:prstGeom prst="roundRect">
            <a:avLst/>
          </a:prstGeom>
          <a:solidFill>
            <a:schemeClr val="bg1">
              <a:lumMod val="95000"/>
            </a:schemeClr>
          </a:solidFill>
          <a:ln>
            <a:solidFill>
              <a:schemeClr val="bg1">
                <a:lumMod val="85000"/>
              </a:schemeClr>
            </a:solidFill>
          </a:ln>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Works with server applications or one time run utilities and Read-Eval-Print-Loop (REPLs)</a:t>
            </a:r>
          </a:p>
        </p:txBody>
      </p:sp>
      <p:pic>
        <p:nvPicPr>
          <p:cNvPr id="26" name="Picture 6" descr="Image result for node.j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76372" y="5017099"/>
            <a:ext cx="1682033" cy="841017"/>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Rounded Corners 26"/>
          <p:cNvSpPr/>
          <p:nvPr/>
        </p:nvSpPr>
        <p:spPr>
          <a:xfrm>
            <a:off x="10037943" y="5200535"/>
            <a:ext cx="5412261" cy="476726"/>
          </a:xfrm>
          <a:prstGeom prst="roundRect">
            <a:avLst/>
          </a:prstGeom>
          <a:solidFill>
            <a:schemeClr val="bg1">
              <a:lumMod val="95000"/>
            </a:schemeClr>
          </a:solidFill>
          <a:ln>
            <a:solidFill>
              <a:schemeClr val="bg1">
                <a:lumMod val="85000"/>
              </a:schemeClr>
            </a:solidFill>
          </a:ln>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Required in node apps</a:t>
            </a:r>
          </a:p>
        </p:txBody>
      </p:sp>
      <p:grpSp>
        <p:nvGrpSpPr>
          <p:cNvPr id="28" name="Group 27"/>
          <p:cNvGrpSpPr/>
          <p:nvPr/>
        </p:nvGrpSpPr>
        <p:grpSpPr>
          <a:xfrm>
            <a:off x="8592281" y="6407581"/>
            <a:ext cx="1050215" cy="1316443"/>
            <a:chOff x="953877" y="6994692"/>
            <a:chExt cx="1449043" cy="1373716"/>
          </a:xfrm>
        </p:grpSpPr>
        <p:pic>
          <p:nvPicPr>
            <p:cNvPr id="29" name="Picture 10" descr="Image result for open sourc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64753" y="6994692"/>
              <a:ext cx="827290" cy="82729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Image result for github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53877" y="7821982"/>
              <a:ext cx="1449043" cy="5464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28036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04288" y="847560"/>
            <a:ext cx="2455612"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10924"/>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210455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26745" y="1676697"/>
            <a:ext cx="12378947" cy="535531"/>
          </a:xfrm>
        </p:spPr>
        <p:txBody>
          <a:bodyPr/>
          <a:lstStyle/>
          <a:p>
            <a:r>
              <a:rPr lang="en-US" dirty="0"/>
              <a:t>Introduction to TypeScript</a:t>
            </a:r>
          </a:p>
        </p:txBody>
      </p:sp>
      <p:sp>
        <p:nvSpPr>
          <p:cNvPr id="3" name="Text Placeholder 2"/>
          <p:cNvSpPr>
            <a:spLocks noGrp="1"/>
          </p:cNvSpPr>
          <p:nvPr>
            <p:ph type="body" sz="quarter" idx="13"/>
          </p:nvPr>
        </p:nvSpPr>
        <p:spPr/>
        <p:txBody>
          <a:bodyPr/>
          <a:lstStyle/>
          <a:p>
            <a:r>
              <a:rPr lang="en-US" dirty="0"/>
              <a:t>Topic 3—String Template</a:t>
            </a:r>
          </a:p>
        </p:txBody>
      </p:sp>
    </p:spTree>
    <p:extLst>
      <p:ext uri="{BB962C8B-B14F-4D97-AF65-F5344CB8AC3E}">
        <p14:creationId xmlns:p14="http://schemas.microsoft.com/office/powerpoint/2010/main" val="3024094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7081" y="1593758"/>
            <a:ext cx="12519389" cy="587277"/>
          </a:xfrm>
          <a:prstGeom prst="rect">
            <a:avLst/>
          </a:prstGeom>
        </p:spPr>
        <p:txBody>
          <a:bodyPr wrap="none">
            <a:spAutoFit/>
          </a:bodyPr>
          <a:lstStyle/>
          <a:p>
            <a:pPr marL="342900" indent="-342900">
              <a:lnSpc>
                <a:spcPct val="150000"/>
              </a:lnSpc>
              <a:buFont typeface="Arial" panose="020B0604020202020204" pitchFamily="34" charset="0"/>
              <a:buChar char="•"/>
            </a:pP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TypeScript</a:t>
            </a: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Template Strings bring a solution to the limitations of JavaScript strings. </a:t>
            </a:r>
          </a:p>
        </p:txBody>
      </p:sp>
      <p:pic>
        <p:nvPicPr>
          <p:cNvPr id="11268" name="Picture 4" descr="Image result for pyth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3821" y="4839186"/>
            <a:ext cx="4815408" cy="208872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Image result for ruby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1521" y="4799751"/>
            <a:ext cx="1853829" cy="21281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07081" y="2777042"/>
            <a:ext cx="12949898" cy="114127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Strings in JavaScript have been historically limited, lacking the capabilities one might expect coming from languages like Python or Ruby. </a:t>
            </a:r>
          </a:p>
        </p:txBody>
      </p:sp>
      <p:sp>
        <p:nvSpPr>
          <p:cNvPr id="7" name="Text Placeholder 5"/>
          <p:cNvSpPr>
            <a:spLocks noGrp="1"/>
          </p:cNvSpPr>
          <p:nvPr>
            <p:ph type="body" sz="quarter" idx="10"/>
          </p:nvPr>
        </p:nvSpPr>
        <p:spPr>
          <a:xfrm>
            <a:off x="2" y="190279"/>
            <a:ext cx="16255998" cy="670312"/>
          </a:xfrm>
        </p:spPr>
        <p:txBody>
          <a:bodyPr>
            <a:normAutofit/>
          </a:body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TypeScript Strings Template</a:t>
            </a:r>
          </a:p>
        </p:txBody>
      </p:sp>
      <p:pic>
        <p:nvPicPr>
          <p:cNvPr id="8" name="Picture 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221479" y="723431"/>
            <a:ext cx="5853871" cy="274320"/>
          </a:xfrm>
          <a:prstGeom prst="rect">
            <a:avLst/>
          </a:prstGeom>
        </p:spPr>
      </p:pic>
    </p:spTree>
    <p:extLst>
      <p:ext uri="{BB962C8B-B14F-4D97-AF65-F5344CB8AC3E}">
        <p14:creationId xmlns:p14="http://schemas.microsoft.com/office/powerpoint/2010/main" val="3404688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139843" y="1266924"/>
            <a:ext cx="13976314" cy="430887"/>
          </a:xfrm>
          <a:prstGeom prst="rect">
            <a:avLst/>
          </a:prstGeom>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Template Strings introduce a way to define strings with domain-specific languages (DSLs), bringing better:</a:t>
            </a:r>
          </a:p>
        </p:txBody>
      </p:sp>
      <p:sp>
        <p:nvSpPr>
          <p:cNvPr id="4" name="Rectangle 3"/>
          <p:cNvSpPr/>
          <p:nvPr/>
        </p:nvSpPr>
        <p:spPr>
          <a:xfrm>
            <a:off x="1269119" y="7067511"/>
            <a:ext cx="13717762" cy="1107996"/>
          </a:xfrm>
          <a:prstGeom prst="rect">
            <a:avLst/>
          </a:prstGeom>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Rather than stuffing yet another feature into Strings, as we know them today, Template Strings introduce a completely different way of solving these problems.</a:t>
            </a:r>
          </a:p>
        </p:txBody>
      </p:sp>
      <p:sp>
        <p:nvSpPr>
          <p:cNvPr id="26" name="Text Placeholder 5"/>
          <p:cNvSpPr>
            <a:spLocks noGrp="1"/>
          </p:cNvSpPr>
          <p:nvPr>
            <p:ph type="body" sz="quarter" idx="10"/>
          </p:nvPr>
        </p:nvSpPr>
        <p:spPr>
          <a:xfrm>
            <a:off x="2" y="190279"/>
            <a:ext cx="16255998" cy="670312"/>
          </a:xfrm>
        </p:spPr>
        <p:txBody>
          <a:bodyPr>
            <a:normAutofit/>
          </a:body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TypeScript Strings Template</a:t>
            </a:r>
          </a:p>
        </p:txBody>
      </p:sp>
      <p:pic>
        <p:nvPicPr>
          <p:cNvPr id="27" name="Picture 2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221479" y="723431"/>
            <a:ext cx="5853871" cy="274320"/>
          </a:xfrm>
          <a:prstGeom prst="rect">
            <a:avLst/>
          </a:prstGeom>
        </p:spPr>
      </p:pic>
      <p:grpSp>
        <p:nvGrpSpPr>
          <p:cNvPr id="20" name="Group 19"/>
          <p:cNvGrpSpPr/>
          <p:nvPr/>
        </p:nvGrpSpPr>
        <p:grpSpPr>
          <a:xfrm>
            <a:off x="1879522" y="2264348"/>
            <a:ext cx="12537783" cy="4188567"/>
            <a:chOff x="1794107" y="2748424"/>
            <a:chExt cx="12537783" cy="4188567"/>
          </a:xfrm>
        </p:grpSpPr>
        <p:grpSp>
          <p:nvGrpSpPr>
            <p:cNvPr id="5" name="Group 4"/>
            <p:cNvGrpSpPr/>
            <p:nvPr/>
          </p:nvGrpSpPr>
          <p:grpSpPr>
            <a:xfrm>
              <a:off x="6481120" y="2765286"/>
              <a:ext cx="3580796" cy="3583028"/>
              <a:chOff x="4669367" y="1989667"/>
              <a:chExt cx="6790267" cy="6794500"/>
            </a:xfrm>
          </p:grpSpPr>
          <p:sp>
            <p:nvSpPr>
              <p:cNvPr id="6" name="Freeform 3"/>
              <p:cNvSpPr>
                <a:spLocks/>
              </p:cNvSpPr>
              <p:nvPr/>
            </p:nvSpPr>
            <p:spPr bwMode="auto">
              <a:xfrm>
                <a:off x="8064500" y="1989667"/>
                <a:ext cx="3225800" cy="3318933"/>
              </a:xfrm>
              <a:custGeom>
                <a:avLst/>
                <a:gdLst>
                  <a:gd name="T0" fmla="*/ 1524 w 1524"/>
                  <a:gd name="T1" fmla="*/ 1110 h 1568"/>
                  <a:gd name="T2" fmla="*/ 1480 w 1524"/>
                  <a:gd name="T3" fmla="*/ 992 h 1568"/>
                  <a:gd name="T4" fmla="*/ 1428 w 1524"/>
                  <a:gd name="T5" fmla="*/ 878 h 1568"/>
                  <a:gd name="T6" fmla="*/ 1368 w 1524"/>
                  <a:gd name="T7" fmla="*/ 768 h 1568"/>
                  <a:gd name="T8" fmla="*/ 1298 w 1524"/>
                  <a:gd name="T9" fmla="*/ 666 h 1568"/>
                  <a:gd name="T10" fmla="*/ 1222 w 1524"/>
                  <a:gd name="T11" fmla="*/ 568 h 1568"/>
                  <a:gd name="T12" fmla="*/ 1138 w 1524"/>
                  <a:gd name="T13" fmla="*/ 476 h 1568"/>
                  <a:gd name="T14" fmla="*/ 1048 w 1524"/>
                  <a:gd name="T15" fmla="*/ 392 h 1568"/>
                  <a:gd name="T16" fmla="*/ 952 w 1524"/>
                  <a:gd name="T17" fmla="*/ 314 h 1568"/>
                  <a:gd name="T18" fmla="*/ 850 w 1524"/>
                  <a:gd name="T19" fmla="*/ 244 h 1568"/>
                  <a:gd name="T20" fmla="*/ 742 w 1524"/>
                  <a:gd name="T21" fmla="*/ 182 h 1568"/>
                  <a:gd name="T22" fmla="*/ 628 w 1524"/>
                  <a:gd name="T23" fmla="*/ 128 h 1568"/>
                  <a:gd name="T24" fmla="*/ 510 w 1524"/>
                  <a:gd name="T25" fmla="*/ 84 h 1568"/>
                  <a:gd name="T26" fmla="*/ 388 w 1524"/>
                  <a:gd name="T27" fmla="*/ 48 h 1568"/>
                  <a:gd name="T28" fmla="*/ 262 w 1524"/>
                  <a:gd name="T29" fmla="*/ 22 h 1568"/>
                  <a:gd name="T30" fmla="*/ 132 w 1524"/>
                  <a:gd name="T31" fmla="*/ 6 h 1568"/>
                  <a:gd name="T32" fmla="*/ 0 w 1524"/>
                  <a:gd name="T33" fmla="*/ 0 h 1568"/>
                  <a:gd name="T34" fmla="*/ 376 w 1524"/>
                  <a:gd name="T35" fmla="*/ 320 h 1568"/>
                  <a:gd name="T36" fmla="*/ 0 w 1524"/>
                  <a:gd name="T37" fmla="*/ 640 h 1568"/>
                  <a:gd name="T38" fmla="*/ 0 w 1524"/>
                  <a:gd name="T39" fmla="*/ 640 h 1568"/>
                  <a:gd name="T40" fmla="*/ 80 w 1524"/>
                  <a:gd name="T41" fmla="*/ 644 h 1568"/>
                  <a:gd name="T42" fmla="*/ 158 w 1524"/>
                  <a:gd name="T43" fmla="*/ 654 h 1568"/>
                  <a:gd name="T44" fmla="*/ 234 w 1524"/>
                  <a:gd name="T45" fmla="*/ 668 h 1568"/>
                  <a:gd name="T46" fmla="*/ 306 w 1524"/>
                  <a:gd name="T47" fmla="*/ 690 h 1568"/>
                  <a:gd name="T48" fmla="*/ 378 w 1524"/>
                  <a:gd name="T49" fmla="*/ 718 h 1568"/>
                  <a:gd name="T50" fmla="*/ 446 w 1524"/>
                  <a:gd name="T51" fmla="*/ 750 h 1568"/>
                  <a:gd name="T52" fmla="*/ 510 w 1524"/>
                  <a:gd name="T53" fmla="*/ 788 h 1568"/>
                  <a:gd name="T54" fmla="*/ 572 w 1524"/>
                  <a:gd name="T55" fmla="*/ 830 h 1568"/>
                  <a:gd name="T56" fmla="*/ 630 w 1524"/>
                  <a:gd name="T57" fmla="*/ 876 h 1568"/>
                  <a:gd name="T58" fmla="*/ 684 w 1524"/>
                  <a:gd name="T59" fmla="*/ 926 h 1568"/>
                  <a:gd name="T60" fmla="*/ 734 w 1524"/>
                  <a:gd name="T61" fmla="*/ 982 h 1568"/>
                  <a:gd name="T62" fmla="*/ 780 w 1524"/>
                  <a:gd name="T63" fmla="*/ 1040 h 1568"/>
                  <a:gd name="T64" fmla="*/ 822 w 1524"/>
                  <a:gd name="T65" fmla="*/ 1102 h 1568"/>
                  <a:gd name="T66" fmla="*/ 858 w 1524"/>
                  <a:gd name="T67" fmla="*/ 1168 h 1568"/>
                  <a:gd name="T68" fmla="*/ 888 w 1524"/>
                  <a:gd name="T69" fmla="*/ 1238 h 1568"/>
                  <a:gd name="T70" fmla="*/ 914 w 1524"/>
                  <a:gd name="T71" fmla="*/ 1308 h 1568"/>
                  <a:gd name="T72" fmla="*/ 1336 w 1524"/>
                  <a:gd name="T73" fmla="*/ 1568 h 1568"/>
                  <a:gd name="T74" fmla="*/ 1524 w 1524"/>
                  <a:gd name="T75" fmla="*/ 111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4" h="1568">
                    <a:moveTo>
                      <a:pt x="1524" y="1110"/>
                    </a:moveTo>
                    <a:lnTo>
                      <a:pt x="1524" y="1110"/>
                    </a:lnTo>
                    <a:lnTo>
                      <a:pt x="1504" y="1050"/>
                    </a:lnTo>
                    <a:lnTo>
                      <a:pt x="1480" y="992"/>
                    </a:lnTo>
                    <a:lnTo>
                      <a:pt x="1456" y="934"/>
                    </a:lnTo>
                    <a:lnTo>
                      <a:pt x="1428" y="878"/>
                    </a:lnTo>
                    <a:lnTo>
                      <a:pt x="1398" y="822"/>
                    </a:lnTo>
                    <a:lnTo>
                      <a:pt x="1368" y="768"/>
                    </a:lnTo>
                    <a:lnTo>
                      <a:pt x="1334" y="716"/>
                    </a:lnTo>
                    <a:lnTo>
                      <a:pt x="1298" y="666"/>
                    </a:lnTo>
                    <a:lnTo>
                      <a:pt x="1262" y="616"/>
                    </a:lnTo>
                    <a:lnTo>
                      <a:pt x="1222" y="568"/>
                    </a:lnTo>
                    <a:lnTo>
                      <a:pt x="1182" y="522"/>
                    </a:lnTo>
                    <a:lnTo>
                      <a:pt x="1138" y="476"/>
                    </a:lnTo>
                    <a:lnTo>
                      <a:pt x="1094" y="432"/>
                    </a:lnTo>
                    <a:lnTo>
                      <a:pt x="1048" y="392"/>
                    </a:lnTo>
                    <a:lnTo>
                      <a:pt x="1000" y="352"/>
                    </a:lnTo>
                    <a:lnTo>
                      <a:pt x="952" y="314"/>
                    </a:lnTo>
                    <a:lnTo>
                      <a:pt x="902" y="278"/>
                    </a:lnTo>
                    <a:lnTo>
                      <a:pt x="850" y="244"/>
                    </a:lnTo>
                    <a:lnTo>
                      <a:pt x="796" y="212"/>
                    </a:lnTo>
                    <a:lnTo>
                      <a:pt x="742" y="182"/>
                    </a:lnTo>
                    <a:lnTo>
                      <a:pt x="686" y="154"/>
                    </a:lnTo>
                    <a:lnTo>
                      <a:pt x="628" y="128"/>
                    </a:lnTo>
                    <a:lnTo>
                      <a:pt x="570" y="104"/>
                    </a:lnTo>
                    <a:lnTo>
                      <a:pt x="510" y="84"/>
                    </a:lnTo>
                    <a:lnTo>
                      <a:pt x="450" y="64"/>
                    </a:lnTo>
                    <a:lnTo>
                      <a:pt x="388" y="48"/>
                    </a:lnTo>
                    <a:lnTo>
                      <a:pt x="326" y="34"/>
                    </a:lnTo>
                    <a:lnTo>
                      <a:pt x="262" y="22"/>
                    </a:lnTo>
                    <a:lnTo>
                      <a:pt x="198" y="12"/>
                    </a:lnTo>
                    <a:lnTo>
                      <a:pt x="132" y="6"/>
                    </a:lnTo>
                    <a:lnTo>
                      <a:pt x="66" y="2"/>
                    </a:lnTo>
                    <a:lnTo>
                      <a:pt x="0" y="0"/>
                    </a:lnTo>
                    <a:lnTo>
                      <a:pt x="0" y="0"/>
                    </a:lnTo>
                    <a:lnTo>
                      <a:pt x="376" y="320"/>
                    </a:lnTo>
                    <a:lnTo>
                      <a:pt x="188" y="480"/>
                    </a:lnTo>
                    <a:lnTo>
                      <a:pt x="0" y="640"/>
                    </a:lnTo>
                    <a:lnTo>
                      <a:pt x="0" y="640"/>
                    </a:lnTo>
                    <a:lnTo>
                      <a:pt x="0" y="640"/>
                    </a:lnTo>
                    <a:lnTo>
                      <a:pt x="40" y="642"/>
                    </a:lnTo>
                    <a:lnTo>
                      <a:pt x="80" y="644"/>
                    </a:lnTo>
                    <a:lnTo>
                      <a:pt x="118" y="648"/>
                    </a:lnTo>
                    <a:lnTo>
                      <a:pt x="158" y="654"/>
                    </a:lnTo>
                    <a:lnTo>
                      <a:pt x="196" y="660"/>
                    </a:lnTo>
                    <a:lnTo>
                      <a:pt x="234" y="668"/>
                    </a:lnTo>
                    <a:lnTo>
                      <a:pt x="270" y="678"/>
                    </a:lnTo>
                    <a:lnTo>
                      <a:pt x="306" y="690"/>
                    </a:lnTo>
                    <a:lnTo>
                      <a:pt x="342" y="704"/>
                    </a:lnTo>
                    <a:lnTo>
                      <a:pt x="378" y="718"/>
                    </a:lnTo>
                    <a:lnTo>
                      <a:pt x="412" y="732"/>
                    </a:lnTo>
                    <a:lnTo>
                      <a:pt x="446" y="750"/>
                    </a:lnTo>
                    <a:lnTo>
                      <a:pt x="478" y="768"/>
                    </a:lnTo>
                    <a:lnTo>
                      <a:pt x="510" y="788"/>
                    </a:lnTo>
                    <a:lnTo>
                      <a:pt x="542" y="808"/>
                    </a:lnTo>
                    <a:lnTo>
                      <a:pt x="572" y="830"/>
                    </a:lnTo>
                    <a:lnTo>
                      <a:pt x="602" y="852"/>
                    </a:lnTo>
                    <a:lnTo>
                      <a:pt x="630" y="876"/>
                    </a:lnTo>
                    <a:lnTo>
                      <a:pt x="658" y="900"/>
                    </a:lnTo>
                    <a:lnTo>
                      <a:pt x="684" y="926"/>
                    </a:lnTo>
                    <a:lnTo>
                      <a:pt x="710" y="954"/>
                    </a:lnTo>
                    <a:lnTo>
                      <a:pt x="734" y="982"/>
                    </a:lnTo>
                    <a:lnTo>
                      <a:pt x="758" y="1010"/>
                    </a:lnTo>
                    <a:lnTo>
                      <a:pt x="780" y="1040"/>
                    </a:lnTo>
                    <a:lnTo>
                      <a:pt x="802" y="1072"/>
                    </a:lnTo>
                    <a:lnTo>
                      <a:pt x="822" y="1102"/>
                    </a:lnTo>
                    <a:lnTo>
                      <a:pt x="840" y="1136"/>
                    </a:lnTo>
                    <a:lnTo>
                      <a:pt x="858" y="1168"/>
                    </a:lnTo>
                    <a:lnTo>
                      <a:pt x="874" y="1202"/>
                    </a:lnTo>
                    <a:lnTo>
                      <a:pt x="888" y="1238"/>
                    </a:lnTo>
                    <a:lnTo>
                      <a:pt x="902" y="1272"/>
                    </a:lnTo>
                    <a:lnTo>
                      <a:pt x="914" y="1308"/>
                    </a:lnTo>
                    <a:lnTo>
                      <a:pt x="1126" y="1438"/>
                    </a:lnTo>
                    <a:lnTo>
                      <a:pt x="1336" y="1568"/>
                    </a:lnTo>
                    <a:lnTo>
                      <a:pt x="1430" y="1338"/>
                    </a:lnTo>
                    <a:lnTo>
                      <a:pt x="1524" y="1110"/>
                    </a:lnTo>
                    <a:close/>
                  </a:path>
                </a:pathLst>
              </a:custGeom>
              <a:solidFill>
                <a:srgbClr val="F8CBAD"/>
              </a:solidFill>
              <a:ln w="12700" cmpd="sng">
                <a:solidFill>
                  <a:schemeClr val="bg1"/>
                </a:solidFill>
                <a:prstDash val="solid"/>
                <a:round/>
                <a:headEnd/>
                <a:tailEnd/>
              </a:ln>
            </p:spPr>
            <p:txBody>
              <a:bodyPr/>
              <a:lstStyle/>
              <a:p>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Freeform 4"/>
              <p:cNvSpPr>
                <a:spLocks/>
              </p:cNvSpPr>
              <p:nvPr/>
            </p:nvSpPr>
            <p:spPr bwMode="auto">
              <a:xfrm>
                <a:off x="5820834" y="7031567"/>
                <a:ext cx="4237567" cy="1752600"/>
              </a:xfrm>
              <a:custGeom>
                <a:avLst/>
                <a:gdLst>
                  <a:gd name="T0" fmla="*/ 116 w 2002"/>
                  <a:gd name="T1" fmla="*/ 518 h 828"/>
                  <a:gd name="T2" fmla="*/ 222 w 2002"/>
                  <a:gd name="T3" fmla="*/ 590 h 828"/>
                  <a:gd name="T4" fmla="*/ 332 w 2002"/>
                  <a:gd name="T5" fmla="*/ 650 h 828"/>
                  <a:gd name="T6" fmla="*/ 444 w 2002"/>
                  <a:gd name="T7" fmla="*/ 704 h 828"/>
                  <a:gd name="T8" fmla="*/ 560 w 2002"/>
                  <a:gd name="T9" fmla="*/ 746 h 828"/>
                  <a:gd name="T10" fmla="*/ 680 w 2002"/>
                  <a:gd name="T11" fmla="*/ 782 h 828"/>
                  <a:gd name="T12" fmla="*/ 802 w 2002"/>
                  <a:gd name="T13" fmla="*/ 806 h 828"/>
                  <a:gd name="T14" fmla="*/ 924 w 2002"/>
                  <a:gd name="T15" fmla="*/ 822 h 828"/>
                  <a:gd name="T16" fmla="*/ 1048 w 2002"/>
                  <a:gd name="T17" fmla="*/ 828 h 828"/>
                  <a:gd name="T18" fmla="*/ 1172 w 2002"/>
                  <a:gd name="T19" fmla="*/ 824 h 828"/>
                  <a:gd name="T20" fmla="*/ 1296 w 2002"/>
                  <a:gd name="T21" fmla="*/ 810 h 828"/>
                  <a:gd name="T22" fmla="*/ 1420 w 2002"/>
                  <a:gd name="T23" fmla="*/ 788 h 828"/>
                  <a:gd name="T24" fmla="*/ 1540 w 2002"/>
                  <a:gd name="T25" fmla="*/ 754 h 828"/>
                  <a:gd name="T26" fmla="*/ 1660 w 2002"/>
                  <a:gd name="T27" fmla="*/ 712 h 828"/>
                  <a:gd name="T28" fmla="*/ 1778 w 2002"/>
                  <a:gd name="T29" fmla="*/ 658 h 828"/>
                  <a:gd name="T30" fmla="*/ 1892 w 2002"/>
                  <a:gd name="T31" fmla="*/ 594 h 828"/>
                  <a:gd name="T32" fmla="*/ 2002 w 2002"/>
                  <a:gd name="T33" fmla="*/ 522 h 828"/>
                  <a:gd name="T34" fmla="*/ 1510 w 2002"/>
                  <a:gd name="T35" fmla="*/ 484 h 828"/>
                  <a:gd name="T36" fmla="*/ 1626 w 2002"/>
                  <a:gd name="T37" fmla="*/ 4 h 828"/>
                  <a:gd name="T38" fmla="*/ 1626 w 2002"/>
                  <a:gd name="T39" fmla="*/ 4 h 828"/>
                  <a:gd name="T40" fmla="*/ 1560 w 2002"/>
                  <a:gd name="T41" fmla="*/ 48 h 828"/>
                  <a:gd name="T42" fmla="*/ 1492 w 2002"/>
                  <a:gd name="T43" fmla="*/ 86 h 828"/>
                  <a:gd name="T44" fmla="*/ 1420 w 2002"/>
                  <a:gd name="T45" fmla="*/ 118 h 828"/>
                  <a:gd name="T46" fmla="*/ 1348 w 2002"/>
                  <a:gd name="T47" fmla="*/ 144 h 828"/>
                  <a:gd name="T48" fmla="*/ 1276 w 2002"/>
                  <a:gd name="T49" fmla="*/ 164 h 828"/>
                  <a:gd name="T50" fmla="*/ 1202 w 2002"/>
                  <a:gd name="T51" fmla="*/ 178 h 828"/>
                  <a:gd name="T52" fmla="*/ 1126 w 2002"/>
                  <a:gd name="T53" fmla="*/ 184 h 828"/>
                  <a:gd name="T54" fmla="*/ 1052 w 2002"/>
                  <a:gd name="T55" fmla="*/ 188 h 828"/>
                  <a:gd name="T56" fmla="*/ 978 w 2002"/>
                  <a:gd name="T57" fmla="*/ 184 h 828"/>
                  <a:gd name="T58" fmla="*/ 904 w 2002"/>
                  <a:gd name="T59" fmla="*/ 174 h 828"/>
                  <a:gd name="T60" fmla="*/ 832 w 2002"/>
                  <a:gd name="T61" fmla="*/ 160 h 828"/>
                  <a:gd name="T62" fmla="*/ 760 w 2002"/>
                  <a:gd name="T63" fmla="*/ 138 h 828"/>
                  <a:gd name="T64" fmla="*/ 690 w 2002"/>
                  <a:gd name="T65" fmla="*/ 112 h 828"/>
                  <a:gd name="T66" fmla="*/ 622 w 2002"/>
                  <a:gd name="T67" fmla="*/ 80 h 828"/>
                  <a:gd name="T68" fmla="*/ 556 w 2002"/>
                  <a:gd name="T69" fmla="*/ 44 h 828"/>
                  <a:gd name="T70" fmla="*/ 494 w 2002"/>
                  <a:gd name="T71" fmla="*/ 0 h 828"/>
                  <a:gd name="T72" fmla="*/ 0 w 2002"/>
                  <a:gd name="T73" fmla="*/ 40 h 828"/>
                  <a:gd name="T74" fmla="*/ 116 w 2002"/>
                  <a:gd name="T75" fmla="*/ 51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2" h="828">
                    <a:moveTo>
                      <a:pt x="116" y="518"/>
                    </a:moveTo>
                    <a:lnTo>
                      <a:pt x="116" y="518"/>
                    </a:lnTo>
                    <a:lnTo>
                      <a:pt x="168" y="556"/>
                    </a:lnTo>
                    <a:lnTo>
                      <a:pt x="222" y="590"/>
                    </a:lnTo>
                    <a:lnTo>
                      <a:pt x="276" y="622"/>
                    </a:lnTo>
                    <a:lnTo>
                      <a:pt x="332" y="650"/>
                    </a:lnTo>
                    <a:lnTo>
                      <a:pt x="388" y="678"/>
                    </a:lnTo>
                    <a:lnTo>
                      <a:pt x="444" y="704"/>
                    </a:lnTo>
                    <a:lnTo>
                      <a:pt x="502" y="726"/>
                    </a:lnTo>
                    <a:lnTo>
                      <a:pt x="560" y="746"/>
                    </a:lnTo>
                    <a:lnTo>
                      <a:pt x="620" y="766"/>
                    </a:lnTo>
                    <a:lnTo>
                      <a:pt x="680" y="782"/>
                    </a:lnTo>
                    <a:lnTo>
                      <a:pt x="740" y="794"/>
                    </a:lnTo>
                    <a:lnTo>
                      <a:pt x="802" y="806"/>
                    </a:lnTo>
                    <a:lnTo>
                      <a:pt x="862" y="814"/>
                    </a:lnTo>
                    <a:lnTo>
                      <a:pt x="924" y="822"/>
                    </a:lnTo>
                    <a:lnTo>
                      <a:pt x="986" y="826"/>
                    </a:lnTo>
                    <a:lnTo>
                      <a:pt x="1048" y="828"/>
                    </a:lnTo>
                    <a:lnTo>
                      <a:pt x="1110" y="826"/>
                    </a:lnTo>
                    <a:lnTo>
                      <a:pt x="1172" y="824"/>
                    </a:lnTo>
                    <a:lnTo>
                      <a:pt x="1234" y="818"/>
                    </a:lnTo>
                    <a:lnTo>
                      <a:pt x="1296" y="810"/>
                    </a:lnTo>
                    <a:lnTo>
                      <a:pt x="1358" y="800"/>
                    </a:lnTo>
                    <a:lnTo>
                      <a:pt x="1420" y="788"/>
                    </a:lnTo>
                    <a:lnTo>
                      <a:pt x="1480" y="772"/>
                    </a:lnTo>
                    <a:lnTo>
                      <a:pt x="1540" y="754"/>
                    </a:lnTo>
                    <a:lnTo>
                      <a:pt x="1600" y="734"/>
                    </a:lnTo>
                    <a:lnTo>
                      <a:pt x="1660" y="712"/>
                    </a:lnTo>
                    <a:lnTo>
                      <a:pt x="1720" y="686"/>
                    </a:lnTo>
                    <a:lnTo>
                      <a:pt x="1778" y="658"/>
                    </a:lnTo>
                    <a:lnTo>
                      <a:pt x="1836" y="628"/>
                    </a:lnTo>
                    <a:lnTo>
                      <a:pt x="1892" y="594"/>
                    </a:lnTo>
                    <a:lnTo>
                      <a:pt x="1948" y="560"/>
                    </a:lnTo>
                    <a:lnTo>
                      <a:pt x="2002" y="522"/>
                    </a:lnTo>
                    <a:lnTo>
                      <a:pt x="2002" y="522"/>
                    </a:lnTo>
                    <a:lnTo>
                      <a:pt x="1510" y="484"/>
                    </a:lnTo>
                    <a:lnTo>
                      <a:pt x="1568" y="244"/>
                    </a:lnTo>
                    <a:lnTo>
                      <a:pt x="1626" y="4"/>
                    </a:lnTo>
                    <a:lnTo>
                      <a:pt x="1626" y="4"/>
                    </a:lnTo>
                    <a:lnTo>
                      <a:pt x="1626" y="4"/>
                    </a:lnTo>
                    <a:lnTo>
                      <a:pt x="1592" y="26"/>
                    </a:lnTo>
                    <a:lnTo>
                      <a:pt x="1560" y="48"/>
                    </a:lnTo>
                    <a:lnTo>
                      <a:pt x="1526" y="68"/>
                    </a:lnTo>
                    <a:lnTo>
                      <a:pt x="1492" y="86"/>
                    </a:lnTo>
                    <a:lnTo>
                      <a:pt x="1456" y="102"/>
                    </a:lnTo>
                    <a:lnTo>
                      <a:pt x="1420" y="118"/>
                    </a:lnTo>
                    <a:lnTo>
                      <a:pt x="1384" y="132"/>
                    </a:lnTo>
                    <a:lnTo>
                      <a:pt x="1348" y="144"/>
                    </a:lnTo>
                    <a:lnTo>
                      <a:pt x="1312" y="154"/>
                    </a:lnTo>
                    <a:lnTo>
                      <a:pt x="1276" y="164"/>
                    </a:lnTo>
                    <a:lnTo>
                      <a:pt x="1238" y="170"/>
                    </a:lnTo>
                    <a:lnTo>
                      <a:pt x="1202" y="178"/>
                    </a:lnTo>
                    <a:lnTo>
                      <a:pt x="1164" y="182"/>
                    </a:lnTo>
                    <a:lnTo>
                      <a:pt x="1126" y="184"/>
                    </a:lnTo>
                    <a:lnTo>
                      <a:pt x="1090" y="186"/>
                    </a:lnTo>
                    <a:lnTo>
                      <a:pt x="1052" y="188"/>
                    </a:lnTo>
                    <a:lnTo>
                      <a:pt x="1016" y="186"/>
                    </a:lnTo>
                    <a:lnTo>
                      <a:pt x="978" y="184"/>
                    </a:lnTo>
                    <a:lnTo>
                      <a:pt x="940" y="180"/>
                    </a:lnTo>
                    <a:lnTo>
                      <a:pt x="904" y="174"/>
                    </a:lnTo>
                    <a:lnTo>
                      <a:pt x="868" y="168"/>
                    </a:lnTo>
                    <a:lnTo>
                      <a:pt x="832" y="160"/>
                    </a:lnTo>
                    <a:lnTo>
                      <a:pt x="796" y="150"/>
                    </a:lnTo>
                    <a:lnTo>
                      <a:pt x="760" y="138"/>
                    </a:lnTo>
                    <a:lnTo>
                      <a:pt x="724" y="126"/>
                    </a:lnTo>
                    <a:lnTo>
                      <a:pt x="690" y="112"/>
                    </a:lnTo>
                    <a:lnTo>
                      <a:pt x="656" y="98"/>
                    </a:lnTo>
                    <a:lnTo>
                      <a:pt x="622" y="80"/>
                    </a:lnTo>
                    <a:lnTo>
                      <a:pt x="588" y="62"/>
                    </a:lnTo>
                    <a:lnTo>
                      <a:pt x="556" y="44"/>
                    </a:lnTo>
                    <a:lnTo>
                      <a:pt x="524" y="22"/>
                    </a:lnTo>
                    <a:lnTo>
                      <a:pt x="494" y="0"/>
                    </a:lnTo>
                    <a:lnTo>
                      <a:pt x="246" y="20"/>
                    </a:lnTo>
                    <a:lnTo>
                      <a:pt x="0" y="40"/>
                    </a:lnTo>
                    <a:lnTo>
                      <a:pt x="58" y="280"/>
                    </a:lnTo>
                    <a:lnTo>
                      <a:pt x="116" y="518"/>
                    </a:lnTo>
                    <a:close/>
                  </a:path>
                </a:pathLst>
              </a:custGeom>
              <a:solidFill>
                <a:srgbClr val="F6958E"/>
              </a:solidFill>
              <a:ln w="12700" cmpd="sng">
                <a:solidFill>
                  <a:schemeClr val="bg1"/>
                </a:solidFill>
                <a:prstDash val="solid"/>
                <a:round/>
                <a:headEnd/>
                <a:tailEnd/>
              </a:ln>
            </p:spPr>
            <p:txBody>
              <a:bodyPr/>
              <a:lstStyle/>
              <a:p>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Freeform 5"/>
              <p:cNvSpPr>
                <a:spLocks/>
              </p:cNvSpPr>
              <p:nvPr/>
            </p:nvSpPr>
            <p:spPr bwMode="auto">
              <a:xfrm>
                <a:off x="4838701" y="1989667"/>
                <a:ext cx="4025900" cy="2760133"/>
              </a:xfrm>
              <a:custGeom>
                <a:avLst/>
                <a:gdLst>
                  <a:gd name="T0" fmla="*/ 1526 w 1902"/>
                  <a:gd name="T1" fmla="*/ 0 h 1304"/>
                  <a:gd name="T2" fmla="*/ 1400 w 1902"/>
                  <a:gd name="T3" fmla="*/ 6 h 1304"/>
                  <a:gd name="T4" fmla="*/ 1276 w 1902"/>
                  <a:gd name="T5" fmla="*/ 20 h 1304"/>
                  <a:gd name="T6" fmla="*/ 1154 w 1902"/>
                  <a:gd name="T7" fmla="*/ 44 h 1304"/>
                  <a:gd name="T8" fmla="*/ 1034 w 1902"/>
                  <a:gd name="T9" fmla="*/ 76 h 1304"/>
                  <a:gd name="T10" fmla="*/ 918 w 1902"/>
                  <a:gd name="T11" fmla="*/ 120 h 1304"/>
                  <a:gd name="T12" fmla="*/ 804 w 1902"/>
                  <a:gd name="T13" fmla="*/ 170 h 1304"/>
                  <a:gd name="T14" fmla="*/ 696 w 1902"/>
                  <a:gd name="T15" fmla="*/ 230 h 1304"/>
                  <a:gd name="T16" fmla="*/ 592 w 1902"/>
                  <a:gd name="T17" fmla="*/ 298 h 1304"/>
                  <a:gd name="T18" fmla="*/ 494 w 1902"/>
                  <a:gd name="T19" fmla="*/ 374 h 1304"/>
                  <a:gd name="T20" fmla="*/ 402 w 1902"/>
                  <a:gd name="T21" fmla="*/ 458 h 1304"/>
                  <a:gd name="T22" fmla="*/ 316 w 1902"/>
                  <a:gd name="T23" fmla="*/ 548 h 1304"/>
                  <a:gd name="T24" fmla="*/ 236 w 1902"/>
                  <a:gd name="T25" fmla="*/ 648 h 1304"/>
                  <a:gd name="T26" fmla="*/ 164 w 1902"/>
                  <a:gd name="T27" fmla="*/ 752 h 1304"/>
                  <a:gd name="T28" fmla="*/ 102 w 1902"/>
                  <a:gd name="T29" fmla="*/ 864 h 1304"/>
                  <a:gd name="T30" fmla="*/ 46 w 1902"/>
                  <a:gd name="T31" fmla="*/ 982 h 1304"/>
                  <a:gd name="T32" fmla="*/ 0 w 1902"/>
                  <a:gd name="T33" fmla="*/ 1106 h 1304"/>
                  <a:gd name="T34" fmla="*/ 420 w 1902"/>
                  <a:gd name="T35" fmla="*/ 848 h 1304"/>
                  <a:gd name="T36" fmla="*/ 608 w 1902"/>
                  <a:gd name="T37" fmla="*/ 1304 h 1304"/>
                  <a:gd name="T38" fmla="*/ 608 w 1902"/>
                  <a:gd name="T39" fmla="*/ 1304 h 1304"/>
                  <a:gd name="T40" fmla="*/ 636 w 1902"/>
                  <a:gd name="T41" fmla="*/ 1230 h 1304"/>
                  <a:gd name="T42" fmla="*/ 670 w 1902"/>
                  <a:gd name="T43" fmla="*/ 1158 h 1304"/>
                  <a:gd name="T44" fmla="*/ 708 w 1902"/>
                  <a:gd name="T45" fmla="*/ 1092 h 1304"/>
                  <a:gd name="T46" fmla="*/ 750 w 1902"/>
                  <a:gd name="T47" fmla="*/ 1028 h 1304"/>
                  <a:gd name="T48" fmla="*/ 798 w 1902"/>
                  <a:gd name="T49" fmla="*/ 970 h 1304"/>
                  <a:gd name="T50" fmla="*/ 850 w 1902"/>
                  <a:gd name="T51" fmla="*/ 914 h 1304"/>
                  <a:gd name="T52" fmla="*/ 906 w 1902"/>
                  <a:gd name="T53" fmla="*/ 864 h 1304"/>
                  <a:gd name="T54" fmla="*/ 964 w 1902"/>
                  <a:gd name="T55" fmla="*/ 818 h 1304"/>
                  <a:gd name="T56" fmla="*/ 1028 w 1902"/>
                  <a:gd name="T57" fmla="*/ 778 h 1304"/>
                  <a:gd name="T58" fmla="*/ 1092 w 1902"/>
                  <a:gd name="T59" fmla="*/ 742 h 1304"/>
                  <a:gd name="T60" fmla="*/ 1160 w 1902"/>
                  <a:gd name="T61" fmla="*/ 712 h 1304"/>
                  <a:gd name="T62" fmla="*/ 1230 w 1902"/>
                  <a:gd name="T63" fmla="*/ 686 h 1304"/>
                  <a:gd name="T64" fmla="*/ 1302 w 1902"/>
                  <a:gd name="T65" fmla="*/ 666 h 1304"/>
                  <a:gd name="T66" fmla="*/ 1376 w 1902"/>
                  <a:gd name="T67" fmla="*/ 652 h 1304"/>
                  <a:gd name="T68" fmla="*/ 1450 w 1902"/>
                  <a:gd name="T69" fmla="*/ 644 h 1304"/>
                  <a:gd name="T70" fmla="*/ 1526 w 1902"/>
                  <a:gd name="T71" fmla="*/ 640 h 1304"/>
                  <a:gd name="T72" fmla="*/ 1902 w 1902"/>
                  <a:gd name="T73" fmla="*/ 320 h 1304"/>
                  <a:gd name="T74" fmla="*/ 1526 w 1902"/>
                  <a:gd name="T75" fmla="*/ 0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2" h="1304">
                    <a:moveTo>
                      <a:pt x="1526" y="0"/>
                    </a:moveTo>
                    <a:lnTo>
                      <a:pt x="1526" y="0"/>
                    </a:lnTo>
                    <a:lnTo>
                      <a:pt x="1464" y="2"/>
                    </a:lnTo>
                    <a:lnTo>
                      <a:pt x="1400" y="6"/>
                    </a:lnTo>
                    <a:lnTo>
                      <a:pt x="1338" y="12"/>
                    </a:lnTo>
                    <a:lnTo>
                      <a:pt x="1276" y="20"/>
                    </a:lnTo>
                    <a:lnTo>
                      <a:pt x="1214" y="30"/>
                    </a:lnTo>
                    <a:lnTo>
                      <a:pt x="1154" y="44"/>
                    </a:lnTo>
                    <a:lnTo>
                      <a:pt x="1094" y="60"/>
                    </a:lnTo>
                    <a:lnTo>
                      <a:pt x="1034" y="76"/>
                    </a:lnTo>
                    <a:lnTo>
                      <a:pt x="974" y="96"/>
                    </a:lnTo>
                    <a:lnTo>
                      <a:pt x="918" y="120"/>
                    </a:lnTo>
                    <a:lnTo>
                      <a:pt x="860" y="144"/>
                    </a:lnTo>
                    <a:lnTo>
                      <a:pt x="804" y="170"/>
                    </a:lnTo>
                    <a:lnTo>
                      <a:pt x="750" y="200"/>
                    </a:lnTo>
                    <a:lnTo>
                      <a:pt x="696" y="230"/>
                    </a:lnTo>
                    <a:lnTo>
                      <a:pt x="644" y="264"/>
                    </a:lnTo>
                    <a:lnTo>
                      <a:pt x="592" y="298"/>
                    </a:lnTo>
                    <a:lnTo>
                      <a:pt x="542" y="336"/>
                    </a:lnTo>
                    <a:lnTo>
                      <a:pt x="494" y="374"/>
                    </a:lnTo>
                    <a:lnTo>
                      <a:pt x="448" y="416"/>
                    </a:lnTo>
                    <a:lnTo>
                      <a:pt x="402" y="458"/>
                    </a:lnTo>
                    <a:lnTo>
                      <a:pt x="358" y="502"/>
                    </a:lnTo>
                    <a:lnTo>
                      <a:pt x="316" y="548"/>
                    </a:lnTo>
                    <a:lnTo>
                      <a:pt x="276" y="598"/>
                    </a:lnTo>
                    <a:lnTo>
                      <a:pt x="236" y="648"/>
                    </a:lnTo>
                    <a:lnTo>
                      <a:pt x="200" y="698"/>
                    </a:lnTo>
                    <a:lnTo>
                      <a:pt x="164" y="752"/>
                    </a:lnTo>
                    <a:lnTo>
                      <a:pt x="132" y="808"/>
                    </a:lnTo>
                    <a:lnTo>
                      <a:pt x="102" y="864"/>
                    </a:lnTo>
                    <a:lnTo>
                      <a:pt x="72" y="922"/>
                    </a:lnTo>
                    <a:lnTo>
                      <a:pt x="46" y="982"/>
                    </a:lnTo>
                    <a:lnTo>
                      <a:pt x="22" y="1044"/>
                    </a:lnTo>
                    <a:lnTo>
                      <a:pt x="0" y="1106"/>
                    </a:lnTo>
                    <a:lnTo>
                      <a:pt x="0" y="1106"/>
                    </a:lnTo>
                    <a:lnTo>
                      <a:pt x="420" y="848"/>
                    </a:lnTo>
                    <a:lnTo>
                      <a:pt x="514" y="1076"/>
                    </a:lnTo>
                    <a:lnTo>
                      <a:pt x="608" y="1304"/>
                    </a:lnTo>
                    <a:lnTo>
                      <a:pt x="608" y="1304"/>
                    </a:lnTo>
                    <a:lnTo>
                      <a:pt x="608" y="1304"/>
                    </a:lnTo>
                    <a:lnTo>
                      <a:pt x="622" y="1266"/>
                    </a:lnTo>
                    <a:lnTo>
                      <a:pt x="636" y="1230"/>
                    </a:lnTo>
                    <a:lnTo>
                      <a:pt x="652" y="1194"/>
                    </a:lnTo>
                    <a:lnTo>
                      <a:pt x="670" y="1158"/>
                    </a:lnTo>
                    <a:lnTo>
                      <a:pt x="688" y="1124"/>
                    </a:lnTo>
                    <a:lnTo>
                      <a:pt x="708" y="1092"/>
                    </a:lnTo>
                    <a:lnTo>
                      <a:pt x="728" y="1060"/>
                    </a:lnTo>
                    <a:lnTo>
                      <a:pt x="750" y="1028"/>
                    </a:lnTo>
                    <a:lnTo>
                      <a:pt x="774" y="998"/>
                    </a:lnTo>
                    <a:lnTo>
                      <a:pt x="798" y="970"/>
                    </a:lnTo>
                    <a:lnTo>
                      <a:pt x="824" y="942"/>
                    </a:lnTo>
                    <a:lnTo>
                      <a:pt x="850" y="914"/>
                    </a:lnTo>
                    <a:lnTo>
                      <a:pt x="878" y="888"/>
                    </a:lnTo>
                    <a:lnTo>
                      <a:pt x="906" y="864"/>
                    </a:lnTo>
                    <a:lnTo>
                      <a:pt x="934" y="840"/>
                    </a:lnTo>
                    <a:lnTo>
                      <a:pt x="964" y="818"/>
                    </a:lnTo>
                    <a:lnTo>
                      <a:pt x="996" y="798"/>
                    </a:lnTo>
                    <a:lnTo>
                      <a:pt x="1028" y="778"/>
                    </a:lnTo>
                    <a:lnTo>
                      <a:pt x="1060" y="760"/>
                    </a:lnTo>
                    <a:lnTo>
                      <a:pt x="1092" y="742"/>
                    </a:lnTo>
                    <a:lnTo>
                      <a:pt x="1126" y="726"/>
                    </a:lnTo>
                    <a:lnTo>
                      <a:pt x="1160" y="712"/>
                    </a:lnTo>
                    <a:lnTo>
                      <a:pt x="1194" y="698"/>
                    </a:lnTo>
                    <a:lnTo>
                      <a:pt x="1230" y="686"/>
                    </a:lnTo>
                    <a:lnTo>
                      <a:pt x="1266" y="676"/>
                    </a:lnTo>
                    <a:lnTo>
                      <a:pt x="1302" y="666"/>
                    </a:lnTo>
                    <a:lnTo>
                      <a:pt x="1338" y="658"/>
                    </a:lnTo>
                    <a:lnTo>
                      <a:pt x="1376" y="652"/>
                    </a:lnTo>
                    <a:lnTo>
                      <a:pt x="1414" y="646"/>
                    </a:lnTo>
                    <a:lnTo>
                      <a:pt x="1450" y="644"/>
                    </a:lnTo>
                    <a:lnTo>
                      <a:pt x="1488" y="642"/>
                    </a:lnTo>
                    <a:lnTo>
                      <a:pt x="1526" y="640"/>
                    </a:lnTo>
                    <a:lnTo>
                      <a:pt x="1714" y="480"/>
                    </a:lnTo>
                    <a:lnTo>
                      <a:pt x="1902" y="320"/>
                    </a:lnTo>
                    <a:lnTo>
                      <a:pt x="1714" y="160"/>
                    </a:lnTo>
                    <a:lnTo>
                      <a:pt x="1526" y="0"/>
                    </a:lnTo>
                    <a:close/>
                  </a:path>
                </a:pathLst>
              </a:custGeom>
              <a:solidFill>
                <a:srgbClr val="C5E0B4"/>
              </a:solidFill>
              <a:ln w="12700" cmpd="sng">
                <a:solidFill>
                  <a:schemeClr val="bg1"/>
                </a:solidFill>
                <a:prstDash val="solid"/>
                <a:round/>
                <a:headEnd/>
                <a:tailEnd/>
              </a:ln>
            </p:spPr>
            <p:txBody>
              <a:bodyPr/>
              <a:lstStyle/>
              <a:p>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6"/>
              <p:cNvSpPr>
                <a:spLocks/>
              </p:cNvSpPr>
              <p:nvPr/>
            </p:nvSpPr>
            <p:spPr bwMode="auto">
              <a:xfrm>
                <a:off x="4669367" y="3784600"/>
                <a:ext cx="2192867" cy="4343400"/>
              </a:xfrm>
              <a:custGeom>
                <a:avLst/>
                <a:gdLst>
                  <a:gd name="T0" fmla="*/ 80 w 1036"/>
                  <a:gd name="T1" fmla="*/ 260 h 2052"/>
                  <a:gd name="T2" fmla="*/ 46 w 1036"/>
                  <a:gd name="T3" fmla="*/ 380 h 2052"/>
                  <a:gd name="T4" fmla="*/ 22 w 1036"/>
                  <a:gd name="T5" fmla="*/ 504 h 2052"/>
                  <a:gd name="T6" fmla="*/ 6 w 1036"/>
                  <a:gd name="T7" fmla="*/ 628 h 2052"/>
                  <a:gd name="T8" fmla="*/ 0 w 1036"/>
                  <a:gd name="T9" fmla="*/ 752 h 2052"/>
                  <a:gd name="T10" fmla="*/ 6 w 1036"/>
                  <a:gd name="T11" fmla="*/ 876 h 2052"/>
                  <a:gd name="T12" fmla="*/ 20 w 1036"/>
                  <a:gd name="T13" fmla="*/ 998 h 2052"/>
                  <a:gd name="T14" fmla="*/ 42 w 1036"/>
                  <a:gd name="T15" fmla="*/ 1120 h 2052"/>
                  <a:gd name="T16" fmla="*/ 74 w 1036"/>
                  <a:gd name="T17" fmla="*/ 1240 h 2052"/>
                  <a:gd name="T18" fmla="*/ 116 w 1036"/>
                  <a:gd name="T19" fmla="*/ 1356 h 2052"/>
                  <a:gd name="T20" fmla="*/ 168 w 1036"/>
                  <a:gd name="T21" fmla="*/ 1470 h 2052"/>
                  <a:gd name="T22" fmla="*/ 228 w 1036"/>
                  <a:gd name="T23" fmla="*/ 1580 h 2052"/>
                  <a:gd name="T24" fmla="*/ 296 w 1036"/>
                  <a:gd name="T25" fmla="*/ 1686 h 2052"/>
                  <a:gd name="T26" fmla="*/ 374 w 1036"/>
                  <a:gd name="T27" fmla="*/ 1786 h 2052"/>
                  <a:gd name="T28" fmla="*/ 462 w 1036"/>
                  <a:gd name="T29" fmla="*/ 1882 h 2052"/>
                  <a:gd name="T30" fmla="*/ 556 w 1036"/>
                  <a:gd name="T31" fmla="*/ 1970 h 2052"/>
                  <a:gd name="T32" fmla="*/ 660 w 1036"/>
                  <a:gd name="T33" fmla="*/ 2052 h 2052"/>
                  <a:gd name="T34" fmla="*/ 544 w 1036"/>
                  <a:gd name="T35" fmla="*/ 1574 h 2052"/>
                  <a:gd name="T36" fmla="*/ 1036 w 1036"/>
                  <a:gd name="T37" fmla="*/ 1536 h 2052"/>
                  <a:gd name="T38" fmla="*/ 1036 w 1036"/>
                  <a:gd name="T39" fmla="*/ 1536 h 2052"/>
                  <a:gd name="T40" fmla="*/ 974 w 1036"/>
                  <a:gd name="T41" fmla="*/ 1486 h 2052"/>
                  <a:gd name="T42" fmla="*/ 918 w 1036"/>
                  <a:gd name="T43" fmla="*/ 1432 h 2052"/>
                  <a:gd name="T44" fmla="*/ 866 w 1036"/>
                  <a:gd name="T45" fmla="*/ 1376 h 2052"/>
                  <a:gd name="T46" fmla="*/ 818 w 1036"/>
                  <a:gd name="T47" fmla="*/ 1314 h 2052"/>
                  <a:gd name="T48" fmla="*/ 776 w 1036"/>
                  <a:gd name="T49" fmla="*/ 1252 h 2052"/>
                  <a:gd name="T50" fmla="*/ 740 w 1036"/>
                  <a:gd name="T51" fmla="*/ 1186 h 2052"/>
                  <a:gd name="T52" fmla="*/ 710 w 1036"/>
                  <a:gd name="T53" fmla="*/ 1116 h 2052"/>
                  <a:gd name="T54" fmla="*/ 686 w 1036"/>
                  <a:gd name="T55" fmla="*/ 1046 h 2052"/>
                  <a:gd name="T56" fmla="*/ 666 w 1036"/>
                  <a:gd name="T57" fmla="*/ 974 h 2052"/>
                  <a:gd name="T58" fmla="*/ 652 w 1036"/>
                  <a:gd name="T59" fmla="*/ 902 h 2052"/>
                  <a:gd name="T60" fmla="*/ 644 w 1036"/>
                  <a:gd name="T61" fmla="*/ 828 h 2052"/>
                  <a:gd name="T62" fmla="*/ 640 w 1036"/>
                  <a:gd name="T63" fmla="*/ 754 h 2052"/>
                  <a:gd name="T64" fmla="*/ 644 w 1036"/>
                  <a:gd name="T65" fmla="*/ 678 h 2052"/>
                  <a:gd name="T66" fmla="*/ 654 w 1036"/>
                  <a:gd name="T67" fmla="*/ 604 h 2052"/>
                  <a:gd name="T68" fmla="*/ 668 w 1036"/>
                  <a:gd name="T69" fmla="*/ 530 h 2052"/>
                  <a:gd name="T70" fmla="*/ 690 w 1036"/>
                  <a:gd name="T71" fmla="*/ 458 h 2052"/>
                  <a:gd name="T72" fmla="*/ 500 w 1036"/>
                  <a:gd name="T73" fmla="*/ 0 h 2052"/>
                  <a:gd name="T74" fmla="*/ 80 w 1036"/>
                  <a:gd name="T75" fmla="*/ 26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6" h="2052">
                    <a:moveTo>
                      <a:pt x="80" y="260"/>
                    </a:moveTo>
                    <a:lnTo>
                      <a:pt x="80" y="260"/>
                    </a:lnTo>
                    <a:lnTo>
                      <a:pt x="62" y="320"/>
                    </a:lnTo>
                    <a:lnTo>
                      <a:pt x="46" y="380"/>
                    </a:lnTo>
                    <a:lnTo>
                      <a:pt x="32" y="442"/>
                    </a:lnTo>
                    <a:lnTo>
                      <a:pt x="22" y="504"/>
                    </a:lnTo>
                    <a:lnTo>
                      <a:pt x="12" y="566"/>
                    </a:lnTo>
                    <a:lnTo>
                      <a:pt x="6" y="628"/>
                    </a:lnTo>
                    <a:lnTo>
                      <a:pt x="2" y="690"/>
                    </a:lnTo>
                    <a:lnTo>
                      <a:pt x="0" y="752"/>
                    </a:lnTo>
                    <a:lnTo>
                      <a:pt x="2" y="814"/>
                    </a:lnTo>
                    <a:lnTo>
                      <a:pt x="6" y="876"/>
                    </a:lnTo>
                    <a:lnTo>
                      <a:pt x="10" y="938"/>
                    </a:lnTo>
                    <a:lnTo>
                      <a:pt x="20" y="998"/>
                    </a:lnTo>
                    <a:lnTo>
                      <a:pt x="30" y="1060"/>
                    </a:lnTo>
                    <a:lnTo>
                      <a:pt x="42" y="1120"/>
                    </a:lnTo>
                    <a:lnTo>
                      <a:pt x="58" y="1180"/>
                    </a:lnTo>
                    <a:lnTo>
                      <a:pt x="74" y="1240"/>
                    </a:lnTo>
                    <a:lnTo>
                      <a:pt x="94" y="1298"/>
                    </a:lnTo>
                    <a:lnTo>
                      <a:pt x="116" y="1356"/>
                    </a:lnTo>
                    <a:lnTo>
                      <a:pt x="142" y="1414"/>
                    </a:lnTo>
                    <a:lnTo>
                      <a:pt x="168" y="1470"/>
                    </a:lnTo>
                    <a:lnTo>
                      <a:pt x="196" y="1526"/>
                    </a:lnTo>
                    <a:lnTo>
                      <a:pt x="228" y="1580"/>
                    </a:lnTo>
                    <a:lnTo>
                      <a:pt x="262" y="1634"/>
                    </a:lnTo>
                    <a:lnTo>
                      <a:pt x="296" y="1686"/>
                    </a:lnTo>
                    <a:lnTo>
                      <a:pt x="334" y="1738"/>
                    </a:lnTo>
                    <a:lnTo>
                      <a:pt x="374" y="1786"/>
                    </a:lnTo>
                    <a:lnTo>
                      <a:pt x="418" y="1836"/>
                    </a:lnTo>
                    <a:lnTo>
                      <a:pt x="462" y="1882"/>
                    </a:lnTo>
                    <a:lnTo>
                      <a:pt x="508" y="1928"/>
                    </a:lnTo>
                    <a:lnTo>
                      <a:pt x="556" y="1970"/>
                    </a:lnTo>
                    <a:lnTo>
                      <a:pt x="608" y="2012"/>
                    </a:lnTo>
                    <a:lnTo>
                      <a:pt x="660" y="2052"/>
                    </a:lnTo>
                    <a:lnTo>
                      <a:pt x="660" y="2052"/>
                    </a:lnTo>
                    <a:lnTo>
                      <a:pt x="544" y="1574"/>
                    </a:lnTo>
                    <a:lnTo>
                      <a:pt x="790" y="1554"/>
                    </a:lnTo>
                    <a:lnTo>
                      <a:pt x="1036" y="1536"/>
                    </a:lnTo>
                    <a:lnTo>
                      <a:pt x="1036" y="1536"/>
                    </a:lnTo>
                    <a:lnTo>
                      <a:pt x="1036" y="1536"/>
                    </a:lnTo>
                    <a:lnTo>
                      <a:pt x="1006" y="1512"/>
                    </a:lnTo>
                    <a:lnTo>
                      <a:pt x="974" y="1486"/>
                    </a:lnTo>
                    <a:lnTo>
                      <a:pt x="946" y="1460"/>
                    </a:lnTo>
                    <a:lnTo>
                      <a:pt x="918" y="1432"/>
                    </a:lnTo>
                    <a:lnTo>
                      <a:pt x="890" y="1404"/>
                    </a:lnTo>
                    <a:lnTo>
                      <a:pt x="866" y="1376"/>
                    </a:lnTo>
                    <a:lnTo>
                      <a:pt x="842" y="1346"/>
                    </a:lnTo>
                    <a:lnTo>
                      <a:pt x="818" y="1314"/>
                    </a:lnTo>
                    <a:lnTo>
                      <a:pt x="796" y="1284"/>
                    </a:lnTo>
                    <a:lnTo>
                      <a:pt x="776" y="1252"/>
                    </a:lnTo>
                    <a:lnTo>
                      <a:pt x="758" y="1218"/>
                    </a:lnTo>
                    <a:lnTo>
                      <a:pt x="740" y="1186"/>
                    </a:lnTo>
                    <a:lnTo>
                      <a:pt x="724" y="1152"/>
                    </a:lnTo>
                    <a:lnTo>
                      <a:pt x="710" y="1116"/>
                    </a:lnTo>
                    <a:lnTo>
                      <a:pt x="698" y="1082"/>
                    </a:lnTo>
                    <a:lnTo>
                      <a:pt x="686" y="1046"/>
                    </a:lnTo>
                    <a:lnTo>
                      <a:pt x="674" y="1010"/>
                    </a:lnTo>
                    <a:lnTo>
                      <a:pt x="666" y="974"/>
                    </a:lnTo>
                    <a:lnTo>
                      <a:pt x="658" y="938"/>
                    </a:lnTo>
                    <a:lnTo>
                      <a:pt x="652" y="902"/>
                    </a:lnTo>
                    <a:lnTo>
                      <a:pt x="646" y="864"/>
                    </a:lnTo>
                    <a:lnTo>
                      <a:pt x="644" y="828"/>
                    </a:lnTo>
                    <a:lnTo>
                      <a:pt x="642" y="790"/>
                    </a:lnTo>
                    <a:lnTo>
                      <a:pt x="640" y="754"/>
                    </a:lnTo>
                    <a:lnTo>
                      <a:pt x="642" y="716"/>
                    </a:lnTo>
                    <a:lnTo>
                      <a:pt x="644" y="678"/>
                    </a:lnTo>
                    <a:lnTo>
                      <a:pt x="648" y="642"/>
                    </a:lnTo>
                    <a:lnTo>
                      <a:pt x="654" y="604"/>
                    </a:lnTo>
                    <a:lnTo>
                      <a:pt x="660" y="568"/>
                    </a:lnTo>
                    <a:lnTo>
                      <a:pt x="668" y="530"/>
                    </a:lnTo>
                    <a:lnTo>
                      <a:pt x="678" y="494"/>
                    </a:lnTo>
                    <a:lnTo>
                      <a:pt x="690" y="458"/>
                    </a:lnTo>
                    <a:lnTo>
                      <a:pt x="594" y="228"/>
                    </a:lnTo>
                    <a:lnTo>
                      <a:pt x="500" y="0"/>
                    </a:lnTo>
                    <a:lnTo>
                      <a:pt x="290" y="130"/>
                    </a:lnTo>
                    <a:lnTo>
                      <a:pt x="80" y="260"/>
                    </a:lnTo>
                    <a:close/>
                  </a:path>
                </a:pathLst>
              </a:custGeom>
              <a:solidFill>
                <a:srgbClr val="86D4DE"/>
              </a:solidFill>
              <a:ln w="12700" cmpd="sng">
                <a:solidFill>
                  <a:schemeClr val="bg1"/>
                </a:solidFill>
                <a:prstDash val="solid"/>
                <a:round/>
                <a:headEnd/>
                <a:tailEnd/>
              </a:ln>
            </p:spPr>
            <p:txBody>
              <a:bodyPr/>
              <a:lstStyle/>
              <a:p>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Freeform 7"/>
              <p:cNvSpPr>
                <a:spLocks/>
              </p:cNvSpPr>
              <p:nvPr/>
            </p:nvSpPr>
            <p:spPr bwMode="auto">
              <a:xfrm>
                <a:off x="9012767" y="4343400"/>
                <a:ext cx="2446867" cy="3793067"/>
              </a:xfrm>
              <a:custGeom>
                <a:avLst/>
                <a:gdLst>
                  <a:gd name="T0" fmla="*/ 492 w 1156"/>
                  <a:gd name="T1" fmla="*/ 1792 h 1792"/>
                  <a:gd name="T2" fmla="*/ 592 w 1156"/>
                  <a:gd name="T3" fmla="*/ 1714 h 1792"/>
                  <a:gd name="T4" fmla="*/ 684 w 1156"/>
                  <a:gd name="T5" fmla="*/ 1630 h 1792"/>
                  <a:gd name="T6" fmla="*/ 770 w 1156"/>
                  <a:gd name="T7" fmla="*/ 1538 h 1792"/>
                  <a:gd name="T8" fmla="*/ 846 w 1156"/>
                  <a:gd name="T9" fmla="*/ 1440 h 1792"/>
                  <a:gd name="T10" fmla="*/ 916 w 1156"/>
                  <a:gd name="T11" fmla="*/ 1338 h 1792"/>
                  <a:gd name="T12" fmla="*/ 976 w 1156"/>
                  <a:gd name="T13" fmla="*/ 1230 h 1792"/>
                  <a:gd name="T14" fmla="*/ 1030 w 1156"/>
                  <a:gd name="T15" fmla="*/ 1118 h 1792"/>
                  <a:gd name="T16" fmla="*/ 1074 w 1156"/>
                  <a:gd name="T17" fmla="*/ 1002 h 1792"/>
                  <a:gd name="T18" fmla="*/ 1108 w 1156"/>
                  <a:gd name="T19" fmla="*/ 884 h 1792"/>
                  <a:gd name="T20" fmla="*/ 1134 w 1156"/>
                  <a:gd name="T21" fmla="*/ 762 h 1792"/>
                  <a:gd name="T22" fmla="*/ 1150 w 1156"/>
                  <a:gd name="T23" fmla="*/ 636 h 1792"/>
                  <a:gd name="T24" fmla="*/ 1156 w 1156"/>
                  <a:gd name="T25" fmla="*/ 510 h 1792"/>
                  <a:gd name="T26" fmla="*/ 1152 w 1156"/>
                  <a:gd name="T27" fmla="*/ 384 h 1792"/>
                  <a:gd name="T28" fmla="*/ 1138 w 1156"/>
                  <a:gd name="T29" fmla="*/ 256 h 1792"/>
                  <a:gd name="T30" fmla="*/ 1114 w 1156"/>
                  <a:gd name="T31" fmla="*/ 128 h 1792"/>
                  <a:gd name="T32" fmla="*/ 1078 w 1156"/>
                  <a:gd name="T33" fmla="*/ 0 h 1792"/>
                  <a:gd name="T34" fmla="*/ 890 w 1156"/>
                  <a:gd name="T35" fmla="*/ 456 h 1792"/>
                  <a:gd name="T36" fmla="*/ 470 w 1156"/>
                  <a:gd name="T37" fmla="*/ 198 h 1792"/>
                  <a:gd name="T38" fmla="*/ 468 w 1156"/>
                  <a:gd name="T39" fmla="*/ 198 h 1792"/>
                  <a:gd name="T40" fmla="*/ 490 w 1156"/>
                  <a:gd name="T41" fmla="*/ 274 h 1792"/>
                  <a:gd name="T42" fmla="*/ 506 w 1156"/>
                  <a:gd name="T43" fmla="*/ 352 h 1792"/>
                  <a:gd name="T44" fmla="*/ 514 w 1156"/>
                  <a:gd name="T45" fmla="*/ 428 h 1792"/>
                  <a:gd name="T46" fmla="*/ 516 w 1156"/>
                  <a:gd name="T47" fmla="*/ 504 h 1792"/>
                  <a:gd name="T48" fmla="*/ 512 w 1156"/>
                  <a:gd name="T49" fmla="*/ 580 h 1792"/>
                  <a:gd name="T50" fmla="*/ 502 w 1156"/>
                  <a:gd name="T51" fmla="*/ 656 h 1792"/>
                  <a:gd name="T52" fmla="*/ 488 w 1156"/>
                  <a:gd name="T53" fmla="*/ 728 h 1792"/>
                  <a:gd name="T54" fmla="*/ 466 w 1156"/>
                  <a:gd name="T55" fmla="*/ 800 h 1792"/>
                  <a:gd name="T56" fmla="*/ 440 w 1156"/>
                  <a:gd name="T57" fmla="*/ 870 h 1792"/>
                  <a:gd name="T58" fmla="*/ 408 w 1156"/>
                  <a:gd name="T59" fmla="*/ 938 h 1792"/>
                  <a:gd name="T60" fmla="*/ 372 w 1156"/>
                  <a:gd name="T61" fmla="*/ 1002 h 1792"/>
                  <a:gd name="T62" fmla="*/ 330 w 1156"/>
                  <a:gd name="T63" fmla="*/ 1064 h 1792"/>
                  <a:gd name="T64" fmla="*/ 282 w 1156"/>
                  <a:gd name="T65" fmla="*/ 1122 h 1792"/>
                  <a:gd name="T66" fmla="*/ 232 w 1156"/>
                  <a:gd name="T67" fmla="*/ 1176 h 1792"/>
                  <a:gd name="T68" fmla="*/ 176 w 1156"/>
                  <a:gd name="T69" fmla="*/ 1228 h 1792"/>
                  <a:gd name="T70" fmla="*/ 116 w 1156"/>
                  <a:gd name="T71" fmla="*/ 1274 h 1792"/>
                  <a:gd name="T72" fmla="*/ 0 w 1156"/>
                  <a:gd name="T73" fmla="*/ 1756 h 1792"/>
                  <a:gd name="T74" fmla="*/ 492 w 1156"/>
                  <a:gd name="T75" fmla="*/ 1792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6" h="1792">
                    <a:moveTo>
                      <a:pt x="492" y="1792"/>
                    </a:moveTo>
                    <a:lnTo>
                      <a:pt x="492" y="1792"/>
                    </a:lnTo>
                    <a:lnTo>
                      <a:pt x="544" y="1754"/>
                    </a:lnTo>
                    <a:lnTo>
                      <a:pt x="592" y="1714"/>
                    </a:lnTo>
                    <a:lnTo>
                      <a:pt x="640" y="1672"/>
                    </a:lnTo>
                    <a:lnTo>
                      <a:pt x="684" y="1630"/>
                    </a:lnTo>
                    <a:lnTo>
                      <a:pt x="728" y="1584"/>
                    </a:lnTo>
                    <a:lnTo>
                      <a:pt x="770" y="1538"/>
                    </a:lnTo>
                    <a:lnTo>
                      <a:pt x="808" y="1490"/>
                    </a:lnTo>
                    <a:lnTo>
                      <a:pt x="846" y="1440"/>
                    </a:lnTo>
                    <a:lnTo>
                      <a:pt x="882" y="1390"/>
                    </a:lnTo>
                    <a:lnTo>
                      <a:pt x="916" y="1338"/>
                    </a:lnTo>
                    <a:lnTo>
                      <a:pt x="948" y="1284"/>
                    </a:lnTo>
                    <a:lnTo>
                      <a:pt x="976" y="1230"/>
                    </a:lnTo>
                    <a:lnTo>
                      <a:pt x="1004" y="1174"/>
                    </a:lnTo>
                    <a:lnTo>
                      <a:pt x="1030" y="1118"/>
                    </a:lnTo>
                    <a:lnTo>
                      <a:pt x="1052" y="1060"/>
                    </a:lnTo>
                    <a:lnTo>
                      <a:pt x="1074" y="1002"/>
                    </a:lnTo>
                    <a:lnTo>
                      <a:pt x="1092" y="944"/>
                    </a:lnTo>
                    <a:lnTo>
                      <a:pt x="1108" y="884"/>
                    </a:lnTo>
                    <a:lnTo>
                      <a:pt x="1122" y="822"/>
                    </a:lnTo>
                    <a:lnTo>
                      <a:pt x="1134" y="762"/>
                    </a:lnTo>
                    <a:lnTo>
                      <a:pt x="1144" y="700"/>
                    </a:lnTo>
                    <a:lnTo>
                      <a:pt x="1150" y="636"/>
                    </a:lnTo>
                    <a:lnTo>
                      <a:pt x="1154" y="574"/>
                    </a:lnTo>
                    <a:lnTo>
                      <a:pt x="1156" y="510"/>
                    </a:lnTo>
                    <a:lnTo>
                      <a:pt x="1156" y="448"/>
                    </a:lnTo>
                    <a:lnTo>
                      <a:pt x="1152" y="384"/>
                    </a:lnTo>
                    <a:lnTo>
                      <a:pt x="1146" y="320"/>
                    </a:lnTo>
                    <a:lnTo>
                      <a:pt x="1138" y="256"/>
                    </a:lnTo>
                    <a:lnTo>
                      <a:pt x="1126" y="192"/>
                    </a:lnTo>
                    <a:lnTo>
                      <a:pt x="1114" y="128"/>
                    </a:lnTo>
                    <a:lnTo>
                      <a:pt x="1096" y="64"/>
                    </a:lnTo>
                    <a:lnTo>
                      <a:pt x="1078" y="0"/>
                    </a:lnTo>
                    <a:lnTo>
                      <a:pt x="1078" y="0"/>
                    </a:lnTo>
                    <a:lnTo>
                      <a:pt x="890" y="456"/>
                    </a:lnTo>
                    <a:lnTo>
                      <a:pt x="680" y="328"/>
                    </a:lnTo>
                    <a:lnTo>
                      <a:pt x="470" y="198"/>
                    </a:lnTo>
                    <a:lnTo>
                      <a:pt x="468" y="198"/>
                    </a:lnTo>
                    <a:lnTo>
                      <a:pt x="468" y="198"/>
                    </a:lnTo>
                    <a:lnTo>
                      <a:pt x="480" y="236"/>
                    </a:lnTo>
                    <a:lnTo>
                      <a:pt x="490" y="274"/>
                    </a:lnTo>
                    <a:lnTo>
                      <a:pt x="498" y="314"/>
                    </a:lnTo>
                    <a:lnTo>
                      <a:pt x="506" y="352"/>
                    </a:lnTo>
                    <a:lnTo>
                      <a:pt x="510" y="390"/>
                    </a:lnTo>
                    <a:lnTo>
                      <a:pt x="514" y="428"/>
                    </a:lnTo>
                    <a:lnTo>
                      <a:pt x="516" y="466"/>
                    </a:lnTo>
                    <a:lnTo>
                      <a:pt x="516" y="504"/>
                    </a:lnTo>
                    <a:lnTo>
                      <a:pt x="514" y="542"/>
                    </a:lnTo>
                    <a:lnTo>
                      <a:pt x="512" y="580"/>
                    </a:lnTo>
                    <a:lnTo>
                      <a:pt x="508" y="618"/>
                    </a:lnTo>
                    <a:lnTo>
                      <a:pt x="502" y="656"/>
                    </a:lnTo>
                    <a:lnTo>
                      <a:pt x="496" y="692"/>
                    </a:lnTo>
                    <a:lnTo>
                      <a:pt x="488" y="728"/>
                    </a:lnTo>
                    <a:lnTo>
                      <a:pt x="478" y="764"/>
                    </a:lnTo>
                    <a:lnTo>
                      <a:pt x="466" y="800"/>
                    </a:lnTo>
                    <a:lnTo>
                      <a:pt x="454" y="836"/>
                    </a:lnTo>
                    <a:lnTo>
                      <a:pt x="440" y="870"/>
                    </a:lnTo>
                    <a:lnTo>
                      <a:pt x="424" y="904"/>
                    </a:lnTo>
                    <a:lnTo>
                      <a:pt x="408" y="938"/>
                    </a:lnTo>
                    <a:lnTo>
                      <a:pt x="390" y="970"/>
                    </a:lnTo>
                    <a:lnTo>
                      <a:pt x="372" y="1002"/>
                    </a:lnTo>
                    <a:lnTo>
                      <a:pt x="350" y="1032"/>
                    </a:lnTo>
                    <a:lnTo>
                      <a:pt x="330" y="1064"/>
                    </a:lnTo>
                    <a:lnTo>
                      <a:pt x="306" y="1094"/>
                    </a:lnTo>
                    <a:lnTo>
                      <a:pt x="282" y="1122"/>
                    </a:lnTo>
                    <a:lnTo>
                      <a:pt x="258" y="1150"/>
                    </a:lnTo>
                    <a:lnTo>
                      <a:pt x="232" y="1176"/>
                    </a:lnTo>
                    <a:lnTo>
                      <a:pt x="204" y="1202"/>
                    </a:lnTo>
                    <a:lnTo>
                      <a:pt x="176" y="1228"/>
                    </a:lnTo>
                    <a:lnTo>
                      <a:pt x="146" y="1252"/>
                    </a:lnTo>
                    <a:lnTo>
                      <a:pt x="116" y="1274"/>
                    </a:lnTo>
                    <a:lnTo>
                      <a:pt x="58" y="1516"/>
                    </a:lnTo>
                    <a:lnTo>
                      <a:pt x="0" y="1756"/>
                    </a:lnTo>
                    <a:lnTo>
                      <a:pt x="246" y="1774"/>
                    </a:lnTo>
                    <a:lnTo>
                      <a:pt x="492" y="1792"/>
                    </a:lnTo>
                    <a:close/>
                  </a:path>
                </a:pathLst>
              </a:custGeom>
              <a:solidFill>
                <a:srgbClr val="7794A1"/>
              </a:solidFill>
              <a:ln w="12700" cmpd="sng">
                <a:solidFill>
                  <a:schemeClr val="bg1"/>
                </a:solidFill>
                <a:prstDash val="solid"/>
                <a:round/>
                <a:headEnd/>
                <a:tailEnd/>
              </a:ln>
            </p:spPr>
            <p:txBody>
              <a:bodyPr/>
              <a:lstStyle/>
              <a:p>
                <a:endPar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4" name="Rectangle 13"/>
            <p:cNvSpPr/>
            <p:nvPr/>
          </p:nvSpPr>
          <p:spPr>
            <a:xfrm>
              <a:off x="3637201" y="2748424"/>
              <a:ext cx="3656770" cy="430887"/>
            </a:xfrm>
            <a:prstGeom prst="rect">
              <a:avLst/>
            </a:prstGeom>
          </p:spPr>
          <p:txBody>
            <a:bodyPr wrap="none">
              <a:spAutoFit/>
            </a:bodyPr>
            <a:lstStyle/>
            <a:p>
              <a:pPr lvl="2"/>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String interpolation</a:t>
              </a:r>
            </a:p>
          </p:txBody>
        </p:sp>
        <p:sp>
          <p:nvSpPr>
            <p:cNvPr id="15" name="Oval 14"/>
            <p:cNvSpPr/>
            <p:nvPr/>
          </p:nvSpPr>
          <p:spPr>
            <a:xfrm>
              <a:off x="7338619" y="2860063"/>
              <a:ext cx="540000" cy="540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21" name="Oval 20"/>
            <p:cNvSpPr/>
            <p:nvPr/>
          </p:nvSpPr>
          <p:spPr>
            <a:xfrm>
              <a:off x="9072169" y="3107713"/>
              <a:ext cx="540000" cy="540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25" name="Oval 24"/>
            <p:cNvSpPr/>
            <p:nvPr/>
          </p:nvSpPr>
          <p:spPr>
            <a:xfrm>
              <a:off x="9434119" y="4993663"/>
              <a:ext cx="540000" cy="540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28" name="Oval 27"/>
            <p:cNvSpPr/>
            <p:nvPr/>
          </p:nvSpPr>
          <p:spPr>
            <a:xfrm>
              <a:off x="7814869" y="5850913"/>
              <a:ext cx="540000" cy="540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a:t>
              </a:r>
            </a:p>
          </p:txBody>
        </p:sp>
        <p:sp>
          <p:nvSpPr>
            <p:cNvPr id="31" name="Oval 30"/>
            <p:cNvSpPr/>
            <p:nvPr/>
          </p:nvSpPr>
          <p:spPr>
            <a:xfrm>
              <a:off x="6443269" y="4536463"/>
              <a:ext cx="540000" cy="540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a:t>
              </a:r>
            </a:p>
          </p:txBody>
        </p:sp>
        <p:sp>
          <p:nvSpPr>
            <p:cNvPr id="3" name="Rectangle 2"/>
            <p:cNvSpPr/>
            <p:nvPr/>
          </p:nvSpPr>
          <p:spPr>
            <a:xfrm>
              <a:off x="9704119" y="3068822"/>
              <a:ext cx="3253583" cy="430887"/>
            </a:xfrm>
            <a:prstGeom prst="rect">
              <a:avLst/>
            </a:prstGeom>
          </p:spPr>
          <p:txBody>
            <a:bodyPr wrap="non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Embedded Expressions</a:t>
              </a:r>
            </a:p>
          </p:txBody>
        </p:sp>
        <p:sp>
          <p:nvSpPr>
            <p:cNvPr id="11" name="Rectangle 10"/>
            <p:cNvSpPr/>
            <p:nvPr/>
          </p:nvSpPr>
          <p:spPr>
            <a:xfrm>
              <a:off x="10120481" y="5112623"/>
              <a:ext cx="4211409" cy="430887"/>
            </a:xfrm>
            <a:prstGeom prst="rect">
              <a:avLst/>
            </a:prstGeom>
          </p:spPr>
          <p:txBody>
            <a:bodyPr wrap="non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Multiline Strings without hacks</a:t>
              </a:r>
            </a:p>
          </p:txBody>
        </p:sp>
        <p:sp>
          <p:nvSpPr>
            <p:cNvPr id="12" name="Rectangle 11"/>
            <p:cNvSpPr/>
            <p:nvPr/>
          </p:nvSpPr>
          <p:spPr>
            <a:xfrm>
              <a:off x="6846389" y="6506104"/>
              <a:ext cx="2476960" cy="430887"/>
            </a:xfrm>
            <a:prstGeom prst="rect">
              <a:avLst/>
            </a:prstGeom>
          </p:spPr>
          <p:txBody>
            <a:bodyPr wrap="non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String Formatting</a:t>
              </a:r>
            </a:p>
          </p:txBody>
        </p:sp>
        <p:sp>
          <p:nvSpPr>
            <p:cNvPr id="13" name="Rectangle 12"/>
            <p:cNvSpPr/>
            <p:nvPr/>
          </p:nvSpPr>
          <p:spPr>
            <a:xfrm>
              <a:off x="1794107" y="4536463"/>
              <a:ext cx="4509656" cy="769441"/>
            </a:xfrm>
            <a:prstGeom prst="rect">
              <a:avLst/>
            </a:prstGeom>
          </p:spPr>
          <p:txBody>
            <a:bodyPr wrap="square">
              <a:spAutoFit/>
            </a:bodyPr>
            <a:lstStyle/>
            <a:p>
              <a:pPr algn="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String tagging for safe HTML escaping, localization and more</a:t>
              </a:r>
            </a:p>
          </p:txBody>
        </p:sp>
      </p:grpSp>
    </p:spTree>
    <p:extLst>
      <p:ext uri="{BB962C8B-B14F-4D97-AF65-F5344CB8AC3E}">
        <p14:creationId xmlns:p14="http://schemas.microsoft.com/office/powerpoint/2010/main" val="207999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18368" y="1242664"/>
            <a:ext cx="12019265" cy="1248660"/>
          </a:xfrm>
        </p:spPr>
        <p:txBody>
          <a:bodyPr vert="horz" lIns="91440" tIns="0" rIns="0" bIns="0" rtlCol="0" anchor="ctr" anchorCtr="0">
            <a:noAutofit/>
          </a:bodyPr>
          <a:lstStyle/>
          <a:p>
            <a:pPr algn="ct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TypeScript, as in JavaScript, string values are normally wrapped with double or single quotes.</a:t>
            </a:r>
          </a:p>
        </p:txBody>
      </p:sp>
      <p:pic>
        <p:nvPicPr>
          <p:cNvPr id="14" name="Picture 1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111179" y="723431"/>
            <a:ext cx="8074472" cy="274320"/>
          </a:xfrm>
          <a:prstGeom prst="rect">
            <a:avLst/>
          </a:prstGeom>
        </p:spPr>
      </p:pic>
      <p:grpSp>
        <p:nvGrpSpPr>
          <p:cNvPr id="15" name="Group 14"/>
          <p:cNvGrpSpPr/>
          <p:nvPr/>
        </p:nvGrpSpPr>
        <p:grpSpPr>
          <a:xfrm>
            <a:off x="2861910" y="3446766"/>
            <a:ext cx="10532179" cy="3359997"/>
            <a:chOff x="3235597" y="2988142"/>
            <a:chExt cx="10532179" cy="3359997"/>
          </a:xfrm>
        </p:grpSpPr>
        <p:grpSp>
          <p:nvGrpSpPr>
            <p:cNvPr id="16" name="Group 15"/>
            <p:cNvGrpSpPr/>
            <p:nvPr/>
          </p:nvGrpSpPr>
          <p:grpSpPr>
            <a:xfrm>
              <a:off x="3235597" y="2988142"/>
              <a:ext cx="10532179" cy="3359997"/>
              <a:chOff x="2135443" y="2758168"/>
              <a:chExt cx="10532179" cy="3359997"/>
            </a:xfrm>
          </p:grpSpPr>
          <p:sp>
            <p:nvSpPr>
              <p:cNvPr id="18" name="Rectangle 17"/>
              <p:cNvSpPr/>
              <p:nvPr/>
            </p:nvSpPr>
            <p:spPr>
              <a:xfrm>
                <a:off x="2135443" y="3376351"/>
                <a:ext cx="10532179" cy="2741814"/>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66"/>
              <p:cNvSpPr/>
              <p:nvPr/>
            </p:nvSpPr>
            <p:spPr>
              <a:xfrm>
                <a:off x="8342363" y="4890369"/>
                <a:ext cx="4325257" cy="1227796"/>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p:nvGrpSpPr>
            <p:grpSpPr>
              <a:xfrm>
                <a:off x="2135443" y="2758168"/>
                <a:ext cx="10532179" cy="638628"/>
                <a:chOff x="2135443" y="2758168"/>
                <a:chExt cx="10532179" cy="638628"/>
              </a:xfrm>
            </p:grpSpPr>
            <p:sp>
              <p:nvSpPr>
                <p:cNvPr id="21"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p:cNvGrpSpPr/>
                <p:nvPr/>
              </p:nvGrpSpPr>
              <p:grpSpPr>
                <a:xfrm>
                  <a:off x="11502604" y="2936873"/>
                  <a:ext cx="1030511" cy="275773"/>
                  <a:chOff x="11502604" y="2936873"/>
                  <a:chExt cx="1030511" cy="275773"/>
                </a:xfrm>
              </p:grpSpPr>
              <p:sp>
                <p:nvSpPr>
                  <p:cNvPr id="29" name="Oval 28"/>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2223489" y="2956383"/>
                  <a:ext cx="2133428" cy="299291"/>
                  <a:chOff x="2223489" y="2956383"/>
                  <a:chExt cx="2133428" cy="299291"/>
                </a:xfrm>
              </p:grpSpPr>
              <p:sp>
                <p:nvSpPr>
                  <p:cNvPr id="24" name="TextBox 23"/>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5" name="Group 24"/>
                  <p:cNvGrpSpPr/>
                  <p:nvPr/>
                </p:nvGrpSpPr>
                <p:grpSpPr>
                  <a:xfrm>
                    <a:off x="2223489" y="2956738"/>
                    <a:ext cx="510185" cy="298936"/>
                    <a:chOff x="2217139" y="2907524"/>
                    <a:chExt cx="510185" cy="298936"/>
                  </a:xfrm>
                </p:grpSpPr>
                <p:sp>
                  <p:nvSpPr>
                    <p:cNvPr id="26" name="Rectangle 25"/>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7" name="TextBox 16"/>
            <p:cNvSpPr txBox="1"/>
            <p:nvPr/>
          </p:nvSpPr>
          <p:spPr>
            <a:xfrm>
              <a:off x="3520554" y="3799137"/>
              <a:ext cx="9962263" cy="1938992"/>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 TypeScript code</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“This is a string value”</a:t>
              </a:r>
            </a:p>
            <a:p>
              <a:r>
                <a:rPr lang="en-US" sz="2000" dirty="0">
                  <a:solidFill>
                    <a:schemeClr val="bg1"/>
                  </a:solidFill>
                  <a:latin typeface="Courier New" panose="02070309020205020404" pitchFamily="49" charset="0"/>
                  <a:cs typeface="Courier New" panose="02070309020205020404" pitchFamily="49" charset="0"/>
                </a:rPr>
                <a:t>‘This is also a string value’</a:t>
              </a:r>
            </a:p>
            <a:p>
              <a:r>
                <a:rPr lang="en-US" sz="2000" dirty="0">
                  <a:solidFill>
                    <a:schemeClr val="bg1"/>
                  </a:solidFill>
                  <a:latin typeface="Courier New" panose="02070309020205020404" pitchFamily="49" charset="0"/>
                  <a:cs typeface="Courier New" panose="02070309020205020404" pitchFamily="49" charset="0"/>
                </a:rPr>
                <a:t>‘And so it this one, isn’t it?’</a:t>
              </a:r>
            </a:p>
            <a:p>
              <a:r>
                <a:rPr lang="en-US" sz="2000" dirty="0">
                  <a:solidFill>
                    <a:schemeClr val="bg1"/>
                  </a:solidFill>
                  <a:latin typeface="Courier New" panose="02070309020205020404" pitchFamily="49" charset="0"/>
                  <a:cs typeface="Courier New" panose="02070309020205020404" pitchFamily="49" charset="0"/>
                </a:rPr>
                <a:t>‘And so it this one, isn\’t it</a:t>
              </a:r>
            </a:p>
          </p:txBody>
        </p:sp>
      </p:grpSp>
      <p:sp>
        <p:nvSpPr>
          <p:cNvPr id="32" name="Text Placeholder 5"/>
          <p:cNvSpPr>
            <a:spLocks noGrp="1"/>
          </p:cNvSpPr>
          <p:nvPr>
            <p:ph type="body" sz="quarter" idx="10"/>
          </p:nvPr>
        </p:nvSpPr>
        <p:spPr>
          <a:xfrm>
            <a:off x="2" y="190279"/>
            <a:ext cx="16255998" cy="670312"/>
          </a:xfrm>
        </p:spPr>
        <p:txBody>
          <a:bodyPr>
            <a:normAutofit/>
          </a:body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TypeScript Strings Template—Example</a:t>
            </a:r>
          </a:p>
        </p:txBody>
      </p:sp>
    </p:spTree>
    <p:extLst>
      <p:ext uri="{BB962C8B-B14F-4D97-AF65-F5344CB8AC3E}">
        <p14:creationId xmlns:p14="http://schemas.microsoft.com/office/powerpoint/2010/main" val="2562883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Text Placeholder 5"/>
          <p:cNvSpPr>
            <a:spLocks noGrp="1"/>
          </p:cNvSpPr>
          <p:nvPr>
            <p:ph type="body" sz="quarter" idx="11"/>
          </p:nvPr>
        </p:nvSpPr>
        <p:spPr>
          <a:xfrm>
            <a:off x="2" y="190279"/>
            <a:ext cx="16255998" cy="670312"/>
          </a:xfrm>
        </p:spPr>
        <p:txBody>
          <a:bodyPr>
            <a:normAutofit/>
          </a:bodyPr>
          <a:lstStyle/>
          <a:p>
            <a:pPr marL="0" indent="0" algn="ctr">
              <a:buNone/>
            </a:pP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TypeScript Strings Template</a:t>
            </a:r>
          </a:p>
        </p:txBody>
      </p:sp>
      <p:sp>
        <p:nvSpPr>
          <p:cNvPr id="3" name="Text Placeholder 2"/>
          <p:cNvSpPr>
            <a:spLocks noGrp="1"/>
          </p:cNvSpPr>
          <p:nvPr>
            <p:ph type="body" sz="quarter" idx="10"/>
          </p:nvPr>
        </p:nvSpPr>
        <p:spPr>
          <a:xfrm>
            <a:off x="1356732" y="1530903"/>
            <a:ext cx="13542536" cy="519496"/>
          </a:xfrm>
        </p:spPr>
        <p:txBody>
          <a:bodyPr anchor="t">
            <a:noAutofit/>
          </a:bodyPr>
          <a:lstStyle/>
          <a:p>
            <a:pPr algn="ctr">
              <a:lnSpc>
                <a:spcPct val="10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 can also use backtics to create </a:t>
            </a: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string templates</a:t>
            </a: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which will be rendered as they are.</a:t>
            </a:r>
          </a:p>
        </p:txBody>
      </p:sp>
      <p:pic>
        <p:nvPicPr>
          <p:cNvPr id="23" name="Picture 2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221479" y="723431"/>
            <a:ext cx="5853871" cy="274320"/>
          </a:xfrm>
          <a:prstGeom prst="rect">
            <a:avLst/>
          </a:prstGeom>
        </p:spPr>
      </p:pic>
      <p:grpSp>
        <p:nvGrpSpPr>
          <p:cNvPr id="24" name="Group 23"/>
          <p:cNvGrpSpPr/>
          <p:nvPr/>
        </p:nvGrpSpPr>
        <p:grpSpPr>
          <a:xfrm>
            <a:off x="2881711" y="2720711"/>
            <a:ext cx="10533406" cy="4288870"/>
            <a:chOff x="3235597" y="2988142"/>
            <a:chExt cx="10533406" cy="4288870"/>
          </a:xfrm>
        </p:grpSpPr>
        <p:grpSp>
          <p:nvGrpSpPr>
            <p:cNvPr id="25" name="Group 24"/>
            <p:cNvGrpSpPr/>
            <p:nvPr/>
          </p:nvGrpSpPr>
          <p:grpSpPr>
            <a:xfrm>
              <a:off x="3235597" y="2988142"/>
              <a:ext cx="10533406" cy="4213030"/>
              <a:chOff x="2135443" y="2758168"/>
              <a:chExt cx="10533406" cy="4213030"/>
            </a:xfrm>
          </p:grpSpPr>
          <p:sp>
            <p:nvSpPr>
              <p:cNvPr id="27" name="Rectangle 26"/>
              <p:cNvSpPr/>
              <p:nvPr/>
            </p:nvSpPr>
            <p:spPr>
              <a:xfrm>
                <a:off x="2135443" y="3376350"/>
                <a:ext cx="10532179" cy="3594103"/>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166"/>
              <p:cNvSpPr/>
              <p:nvPr/>
            </p:nvSpPr>
            <p:spPr>
              <a:xfrm>
                <a:off x="8343592" y="5743402"/>
                <a:ext cx="4325257" cy="1227796"/>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p:cNvGrpSpPr/>
              <p:nvPr/>
            </p:nvGrpSpPr>
            <p:grpSpPr>
              <a:xfrm>
                <a:off x="2135443" y="2758168"/>
                <a:ext cx="10532179" cy="638628"/>
                <a:chOff x="2135443" y="2758168"/>
                <a:chExt cx="10532179" cy="638628"/>
              </a:xfrm>
            </p:grpSpPr>
            <p:sp>
              <p:nvSpPr>
                <p:cNvPr id="30"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11502604" y="2936873"/>
                  <a:ext cx="1030511" cy="275773"/>
                  <a:chOff x="11502604" y="2936873"/>
                  <a:chExt cx="1030511" cy="275773"/>
                </a:xfrm>
              </p:grpSpPr>
              <p:sp>
                <p:nvSpPr>
                  <p:cNvPr id="38" name="Oval 37"/>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2223489" y="2956383"/>
                  <a:ext cx="2133428" cy="299291"/>
                  <a:chOff x="2223489" y="2956383"/>
                  <a:chExt cx="2133428" cy="299291"/>
                </a:xfrm>
              </p:grpSpPr>
              <p:sp>
                <p:nvSpPr>
                  <p:cNvPr id="33" name="TextBox 32"/>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34" name="Group 33"/>
                  <p:cNvGrpSpPr/>
                  <p:nvPr/>
                </p:nvGrpSpPr>
                <p:grpSpPr>
                  <a:xfrm>
                    <a:off x="2223489" y="2956738"/>
                    <a:ext cx="510185" cy="298936"/>
                    <a:chOff x="2217139" y="2907524"/>
                    <a:chExt cx="510185" cy="298936"/>
                  </a:xfrm>
                </p:grpSpPr>
                <p:sp>
                  <p:nvSpPr>
                    <p:cNvPr id="35" name="Rectangle 34"/>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26" name="TextBox 25"/>
            <p:cNvSpPr txBox="1"/>
            <p:nvPr/>
          </p:nvSpPr>
          <p:spPr>
            <a:xfrm>
              <a:off x="3520554" y="3799137"/>
              <a:ext cx="9962263" cy="3477875"/>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 TypeScript code</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let myScript = ‘</a:t>
              </a:r>
            </a:p>
            <a:p>
              <a:r>
                <a:rPr lang="en-US" sz="2000" dirty="0">
                  <a:solidFill>
                    <a:schemeClr val="bg1"/>
                  </a:solidFill>
                  <a:latin typeface="Courier New" panose="02070309020205020404" pitchFamily="49" charset="0"/>
                  <a:cs typeface="Courier New" panose="02070309020205020404" pitchFamily="49" charset="0"/>
                </a:rPr>
                <a:t>Whose woods these are I think I know.</a:t>
              </a:r>
            </a:p>
            <a:p>
              <a:r>
                <a:rPr lang="en-US" sz="2000" dirty="0">
                  <a:solidFill>
                    <a:schemeClr val="bg1"/>
                  </a:solidFill>
                  <a:latin typeface="Courier New" panose="02070309020205020404" pitchFamily="49" charset="0"/>
                  <a:cs typeface="Courier New" panose="02070309020205020404" pitchFamily="49" charset="0"/>
                </a:rPr>
                <a:t>His house is in the village though;</a:t>
              </a:r>
            </a:p>
            <a:p>
              <a:r>
                <a:rPr lang="en-US" sz="2000" dirty="0">
                  <a:solidFill>
                    <a:schemeClr val="bg1"/>
                  </a:solidFill>
                  <a:latin typeface="Courier New" panose="02070309020205020404" pitchFamily="49" charset="0"/>
                  <a:cs typeface="Courier New" panose="02070309020205020404" pitchFamily="49" charset="0"/>
                </a:rPr>
                <a:t>He will not see me stopping here</a:t>
              </a:r>
            </a:p>
            <a:p>
              <a:r>
                <a:rPr lang="en-US" sz="2000" dirty="0">
                  <a:solidFill>
                    <a:schemeClr val="bg1"/>
                  </a:solidFill>
                  <a:latin typeface="Courier New" panose="02070309020205020404" pitchFamily="49" charset="0"/>
                  <a:cs typeface="Courier New" panose="02070309020205020404" pitchFamily="49" charset="0"/>
                </a:rPr>
                <a:t>To watch his woods fill up with snow.</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				Robert Frost’</a:t>
              </a:r>
            </a:p>
            <a:p>
              <a:endParaRPr lang="en-US" sz="2000" dirty="0">
                <a:solidFill>
                  <a:schemeClr val="bg1"/>
                </a:solidFill>
                <a:latin typeface="Courier New" panose="02070309020205020404" pitchFamily="49" charset="0"/>
                <a:cs typeface="Courier New" panose="02070309020205020404" pitchFamily="49" charset="0"/>
              </a:endParaRPr>
            </a:p>
            <a:p>
              <a:endParaRPr lang="en-US" sz="2000" dirty="0">
                <a:solidFill>
                  <a:schemeClr val="bg1"/>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66032789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Text Placeholder 5"/>
          <p:cNvSpPr>
            <a:spLocks noGrp="1"/>
          </p:cNvSpPr>
          <p:nvPr>
            <p:ph type="body" sz="quarter" idx="11"/>
          </p:nvPr>
        </p:nvSpPr>
        <p:spPr>
          <a:xfrm>
            <a:off x="2" y="190279"/>
            <a:ext cx="16255998" cy="670312"/>
          </a:xfrm>
        </p:spPr>
        <p:txBody>
          <a:bodyPr>
            <a:normAutofit/>
          </a:bodyPr>
          <a:lstStyle/>
          <a:p>
            <a:pPr marL="0" indent="0" algn="ctr">
              <a:buNone/>
            </a:pP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TypeScript Strings Template—Example</a:t>
            </a:r>
          </a:p>
        </p:txBody>
      </p:sp>
      <p:sp>
        <p:nvSpPr>
          <p:cNvPr id="3" name="Text Placeholder 2"/>
          <p:cNvSpPr>
            <a:spLocks noGrp="1"/>
          </p:cNvSpPr>
          <p:nvPr>
            <p:ph type="body" sz="quarter" idx="10"/>
          </p:nvPr>
        </p:nvSpPr>
        <p:spPr>
          <a:xfrm>
            <a:off x="2147765" y="1412138"/>
            <a:ext cx="12001299" cy="332399"/>
          </a:xfrm>
        </p:spPr>
        <p:txBody>
          <a:bodyPr wrap="none">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String templates can contain placeholders for variable data as seen in the example:</a:t>
            </a:r>
          </a:p>
        </p:txBody>
      </p:sp>
      <p:sp>
        <p:nvSpPr>
          <p:cNvPr id="5" name="Rectangle 4"/>
          <p:cNvSpPr/>
          <p:nvPr/>
        </p:nvSpPr>
        <p:spPr>
          <a:xfrm>
            <a:off x="1133146" y="6870940"/>
            <a:ext cx="13989705" cy="1107996"/>
          </a:xfrm>
          <a:prstGeom prst="rect">
            <a:avLst/>
          </a:prstGeom>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data collected by the </a:t>
            </a:r>
            <a:r>
              <a:rPr lang="en-IN" sz="22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prompt</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is assigned to variable </a:t>
            </a:r>
            <a:r>
              <a:rPr lang="en-IN" sz="22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theName</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which then is embedded in the ${ } template and displayed along with the data from variable greetings.</a:t>
            </a:r>
          </a:p>
        </p:txBody>
      </p:sp>
      <p:grpSp>
        <p:nvGrpSpPr>
          <p:cNvPr id="9" name="Group 8"/>
          <p:cNvGrpSpPr/>
          <p:nvPr/>
        </p:nvGrpSpPr>
        <p:grpSpPr>
          <a:xfrm>
            <a:off x="2861911" y="2357703"/>
            <a:ext cx="10532179" cy="3359997"/>
            <a:chOff x="3235597" y="2988142"/>
            <a:chExt cx="10532179" cy="3359997"/>
          </a:xfrm>
        </p:grpSpPr>
        <p:grpSp>
          <p:nvGrpSpPr>
            <p:cNvPr id="10" name="Group 9"/>
            <p:cNvGrpSpPr/>
            <p:nvPr/>
          </p:nvGrpSpPr>
          <p:grpSpPr>
            <a:xfrm>
              <a:off x="3235597" y="2988142"/>
              <a:ext cx="10532179" cy="3359997"/>
              <a:chOff x="2135443" y="2758168"/>
              <a:chExt cx="10532179" cy="3359997"/>
            </a:xfrm>
          </p:grpSpPr>
          <p:sp>
            <p:nvSpPr>
              <p:cNvPr id="12" name="Rectangle 11"/>
              <p:cNvSpPr/>
              <p:nvPr/>
            </p:nvSpPr>
            <p:spPr>
              <a:xfrm>
                <a:off x="2135443" y="3376351"/>
                <a:ext cx="10532179" cy="2741814"/>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66"/>
              <p:cNvSpPr/>
              <p:nvPr/>
            </p:nvSpPr>
            <p:spPr>
              <a:xfrm>
                <a:off x="8342363" y="4890369"/>
                <a:ext cx="4325257" cy="1227796"/>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2135443" y="2758168"/>
                <a:ext cx="10532179" cy="638628"/>
                <a:chOff x="2135443" y="2758168"/>
                <a:chExt cx="10532179" cy="638628"/>
              </a:xfrm>
            </p:grpSpPr>
            <p:sp>
              <p:nvSpPr>
                <p:cNvPr id="15"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11502604" y="2936873"/>
                  <a:ext cx="1030511" cy="275773"/>
                  <a:chOff x="11502604" y="2936873"/>
                  <a:chExt cx="1030511" cy="275773"/>
                </a:xfrm>
              </p:grpSpPr>
              <p:sp>
                <p:nvSpPr>
                  <p:cNvPr id="23" name="Oval 22"/>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2223489" y="2956383"/>
                  <a:ext cx="2133428" cy="299291"/>
                  <a:chOff x="2223489" y="2956383"/>
                  <a:chExt cx="2133428" cy="299291"/>
                </a:xfrm>
              </p:grpSpPr>
              <p:sp>
                <p:nvSpPr>
                  <p:cNvPr id="18" name="TextBox 17"/>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9" name="Group 18"/>
                  <p:cNvGrpSpPr/>
                  <p:nvPr/>
                </p:nvGrpSpPr>
                <p:grpSpPr>
                  <a:xfrm>
                    <a:off x="2223489" y="2956738"/>
                    <a:ext cx="510185" cy="298936"/>
                    <a:chOff x="2217139" y="2907524"/>
                    <a:chExt cx="510185" cy="298936"/>
                  </a:xfrm>
                </p:grpSpPr>
                <p:sp>
                  <p:nvSpPr>
                    <p:cNvPr id="20" name="Rectangle 19"/>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1" name="TextBox 10"/>
            <p:cNvSpPr txBox="1"/>
            <p:nvPr/>
          </p:nvSpPr>
          <p:spPr>
            <a:xfrm>
              <a:off x="3520554" y="3761037"/>
              <a:ext cx="9962263" cy="2246769"/>
            </a:xfrm>
            <a:prstGeom prst="rect">
              <a:avLst/>
            </a:prstGeom>
            <a:noFill/>
          </p:spPr>
          <p:txBody>
            <a:bodyPr wrap="square" rtlCol="0">
              <a:spAutoFit/>
            </a:bodyPr>
            <a:lstStyle/>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//Typescript code</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let theName: string = prompt(“What is your name?”);</a:t>
              </a:r>
            </a:p>
            <a:p>
              <a:r>
                <a:rPr lang="en-US" sz="2000" dirty="0">
                  <a:solidFill>
                    <a:schemeClr val="bg1"/>
                  </a:solidFill>
                  <a:latin typeface="Courier New" panose="02070309020205020404" pitchFamily="49" charset="0"/>
                  <a:cs typeface="Courier New" panose="02070309020205020404" pitchFamily="49" charset="0"/>
                </a:rPr>
                <a:t>let greetings: string = ‘Hello ${theName}, I’m so happy to see you!’;</a:t>
              </a:r>
            </a:p>
            <a:p>
              <a:r>
                <a:rPr lang="en-US" sz="2000" dirty="0">
                  <a:solidFill>
                    <a:schemeClr val="bg1"/>
                  </a:solidFill>
                  <a:latin typeface="Courier New" panose="02070309020205020404" pitchFamily="49" charset="0"/>
                  <a:cs typeface="Courier New" panose="02070309020205020404" pitchFamily="49" charset="0"/>
                </a:rPr>
                <a:t>alert(greetings);</a:t>
              </a:r>
            </a:p>
          </p:txBody>
        </p:sp>
      </p:grpSp>
      <p:pic>
        <p:nvPicPr>
          <p:cNvPr id="26" name="Picture 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067758" y="723431"/>
            <a:ext cx="8161314" cy="274320"/>
          </a:xfrm>
          <a:prstGeom prst="rect">
            <a:avLst/>
          </a:prstGeom>
        </p:spPr>
      </p:pic>
    </p:spTree>
    <p:extLst>
      <p:ext uri="{BB962C8B-B14F-4D97-AF65-F5344CB8AC3E}">
        <p14:creationId xmlns:p14="http://schemas.microsoft.com/office/powerpoint/2010/main" val="294793198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67788" y="847560"/>
            <a:ext cx="2328612"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10335"/>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1180221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26745" y="1676697"/>
            <a:ext cx="12378947" cy="535531"/>
          </a:xfrm>
        </p:spPr>
        <p:txBody>
          <a:bodyPr/>
          <a:lstStyle/>
          <a:p>
            <a:r>
              <a:rPr lang="en-US" dirty="0"/>
              <a:t>Introduction to TypeScript</a:t>
            </a:r>
          </a:p>
        </p:txBody>
      </p:sp>
      <p:sp>
        <p:nvSpPr>
          <p:cNvPr id="3" name="Text Placeholder 2"/>
          <p:cNvSpPr>
            <a:spLocks noGrp="1"/>
          </p:cNvSpPr>
          <p:nvPr>
            <p:ph type="body" sz="quarter" idx="13"/>
          </p:nvPr>
        </p:nvSpPr>
        <p:spPr/>
        <p:txBody>
          <a:bodyPr/>
          <a:lstStyle/>
          <a:p>
            <a:r>
              <a:rPr lang="en-US" dirty="0"/>
              <a:t>Topic 4—var, let, and const Keyword</a:t>
            </a:r>
          </a:p>
        </p:txBody>
      </p:sp>
    </p:spTree>
    <p:extLst>
      <p:ext uri="{BB962C8B-B14F-4D97-AF65-F5344CB8AC3E}">
        <p14:creationId xmlns:p14="http://schemas.microsoft.com/office/powerpoint/2010/main" val="159946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5"/>
          </p:nvPr>
        </p:nvSpPr>
        <p:spPr>
          <a:xfrm>
            <a:off x="4988934" y="2275724"/>
            <a:ext cx="8946989" cy="586248"/>
          </a:xfrm>
        </p:spPr>
        <p:txBody>
          <a:bodyPr anchor="ctr"/>
          <a:lstStyle/>
          <a:p>
            <a:pPr lvl="0"/>
            <a:r>
              <a:rPr lang="en-US" kern="0" dirty="0"/>
              <a:t>The need for TypeScript</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17837" y="2340248"/>
            <a:ext cx="457414" cy="457200"/>
          </a:xfrm>
          <a:prstGeom prst="rect">
            <a:avLst/>
          </a:prstGeom>
        </p:spPr>
      </p:pic>
      <p:pic>
        <p:nvPicPr>
          <p:cNvPr id="20" name="Picture 19"/>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17837" y="3166088"/>
            <a:ext cx="457414" cy="457200"/>
          </a:xfrm>
          <a:prstGeom prst="rect">
            <a:avLst/>
          </a:prstGeom>
        </p:spPr>
      </p:pic>
      <p:pic>
        <p:nvPicPr>
          <p:cNvPr id="21" name="Picture 20"/>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17837" y="3991928"/>
            <a:ext cx="457414" cy="457200"/>
          </a:xfrm>
          <a:prstGeom prst="rect">
            <a:avLst/>
          </a:prstGeom>
        </p:spPr>
      </p:pic>
      <p:pic>
        <p:nvPicPr>
          <p:cNvPr id="22" name="Picture 21"/>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17837" y="4817768"/>
            <a:ext cx="457414" cy="457200"/>
          </a:xfrm>
          <a:prstGeom prst="rect">
            <a:avLst/>
          </a:prstGeom>
        </p:spPr>
      </p:pic>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17837" y="5643608"/>
            <a:ext cx="457414" cy="457200"/>
          </a:xfrm>
          <a:prstGeom prst="rect">
            <a:avLst/>
          </a:prstGeom>
        </p:spPr>
      </p:pic>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17837" y="6469448"/>
            <a:ext cx="457414" cy="457200"/>
          </a:xfrm>
          <a:prstGeom prst="rect">
            <a:avLst/>
          </a:prstGeom>
        </p:spPr>
      </p:pic>
      <p:pic>
        <p:nvPicPr>
          <p:cNvPr id="25" name="Picture 24"/>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17837" y="7295289"/>
            <a:ext cx="457414" cy="457200"/>
          </a:xfrm>
          <a:prstGeom prst="rect">
            <a:avLst/>
          </a:prstGeom>
        </p:spPr>
      </p:pic>
      <p:sp>
        <p:nvSpPr>
          <p:cNvPr id="26" name="Text Placeholder 3"/>
          <p:cNvSpPr>
            <a:spLocks noGrp="1"/>
          </p:cNvSpPr>
          <p:nvPr>
            <p:ph type="body" sz="quarter" idx="35"/>
          </p:nvPr>
        </p:nvSpPr>
        <p:spPr>
          <a:xfrm>
            <a:off x="4988934" y="3105897"/>
            <a:ext cx="8946989" cy="586248"/>
          </a:xfrm>
        </p:spPr>
        <p:txBody>
          <a:bodyPr anchor="ctr"/>
          <a:lstStyle/>
          <a:p>
            <a:pPr lvl="0"/>
            <a:r>
              <a:rPr lang="en-US" kern="0" dirty="0"/>
              <a:t>The necessity for Nodemon in TypeScript</a:t>
            </a:r>
          </a:p>
        </p:txBody>
      </p:sp>
      <p:sp>
        <p:nvSpPr>
          <p:cNvPr id="27" name="Text Placeholder 3"/>
          <p:cNvSpPr>
            <a:spLocks noGrp="1"/>
          </p:cNvSpPr>
          <p:nvPr>
            <p:ph type="body" sz="quarter" idx="35"/>
          </p:nvPr>
        </p:nvSpPr>
        <p:spPr>
          <a:xfrm>
            <a:off x="4988934" y="3936070"/>
            <a:ext cx="8946989" cy="586248"/>
          </a:xfrm>
        </p:spPr>
        <p:txBody>
          <a:bodyPr anchor="ctr"/>
          <a:lstStyle/>
          <a:p>
            <a:pPr lvl="0"/>
            <a:r>
              <a:rPr lang="en-US" kern="0" dirty="0"/>
              <a:t>The usage of String Templates</a:t>
            </a:r>
          </a:p>
        </p:txBody>
      </p:sp>
      <p:sp>
        <p:nvSpPr>
          <p:cNvPr id="28" name="Text Placeholder 3"/>
          <p:cNvSpPr>
            <a:spLocks noGrp="1"/>
          </p:cNvSpPr>
          <p:nvPr>
            <p:ph type="body" sz="quarter" idx="35"/>
          </p:nvPr>
        </p:nvSpPr>
        <p:spPr>
          <a:xfrm>
            <a:off x="4988934" y="4766243"/>
            <a:ext cx="8946989" cy="586248"/>
          </a:xfrm>
        </p:spPr>
        <p:txBody>
          <a:bodyPr anchor="ctr"/>
          <a:lstStyle/>
          <a:p>
            <a:pPr lvl="0"/>
            <a:r>
              <a:rPr lang="en-US" kern="0" dirty="0"/>
              <a:t>The usage of var, let and const type</a:t>
            </a:r>
          </a:p>
        </p:txBody>
      </p:sp>
      <p:sp>
        <p:nvSpPr>
          <p:cNvPr id="29" name="Text Placeholder 3"/>
          <p:cNvSpPr>
            <a:spLocks noGrp="1"/>
          </p:cNvSpPr>
          <p:nvPr>
            <p:ph type="body" sz="quarter" idx="35"/>
          </p:nvPr>
        </p:nvSpPr>
        <p:spPr>
          <a:xfrm>
            <a:off x="4988934" y="5596416"/>
            <a:ext cx="8946989" cy="586248"/>
          </a:xfrm>
        </p:spPr>
        <p:txBody>
          <a:bodyPr anchor="ctr"/>
          <a:lstStyle/>
          <a:p>
            <a:pPr lvl="0"/>
            <a:r>
              <a:rPr lang="en-US" kern="0" dirty="0"/>
              <a:t>Knowledge of class and interface</a:t>
            </a:r>
          </a:p>
        </p:txBody>
      </p:sp>
      <p:sp>
        <p:nvSpPr>
          <p:cNvPr id="30" name="Text Placeholder 3"/>
          <p:cNvSpPr>
            <a:spLocks noGrp="1"/>
          </p:cNvSpPr>
          <p:nvPr>
            <p:ph type="body" sz="quarter" idx="35"/>
          </p:nvPr>
        </p:nvSpPr>
        <p:spPr>
          <a:xfrm>
            <a:off x="4988934" y="6426589"/>
            <a:ext cx="8946989" cy="586248"/>
          </a:xfrm>
        </p:spPr>
        <p:txBody>
          <a:bodyPr anchor="ctr"/>
          <a:lstStyle/>
          <a:p>
            <a:pPr lvl="0"/>
            <a:r>
              <a:rPr lang="en-US" kern="0" dirty="0"/>
              <a:t>Knowledge of class and interface</a:t>
            </a:r>
          </a:p>
        </p:txBody>
      </p:sp>
      <p:sp>
        <p:nvSpPr>
          <p:cNvPr id="31" name="Text Placeholder 3"/>
          <p:cNvSpPr>
            <a:spLocks noGrp="1"/>
          </p:cNvSpPr>
          <p:nvPr>
            <p:ph type="body" sz="quarter" idx="35"/>
          </p:nvPr>
        </p:nvSpPr>
        <p:spPr>
          <a:xfrm>
            <a:off x="4988934" y="7256762"/>
            <a:ext cx="8946989" cy="586248"/>
          </a:xfrm>
        </p:spPr>
        <p:txBody>
          <a:bodyPr anchor="ctr"/>
          <a:lstStyle/>
          <a:p>
            <a:pPr lvl="0"/>
            <a:r>
              <a:rPr lang="en-US" kern="0" dirty="0"/>
              <a:t>The usage of new collection types, maps, and sets</a:t>
            </a:r>
          </a:p>
        </p:txBody>
      </p:sp>
    </p:spTree>
    <p:extLst>
      <p:ext uri="{BB962C8B-B14F-4D97-AF65-F5344CB8AC3E}">
        <p14:creationId xmlns:p14="http://schemas.microsoft.com/office/powerpoint/2010/main" val="4257339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1969" y="1140719"/>
            <a:ext cx="12210091" cy="3647152"/>
          </a:xfrm>
          <a:prstGeom prst="rect">
            <a:avLst/>
          </a:prstGeom>
        </p:spPr>
        <p:txBody>
          <a:bodyPr wrap="square" anchor="ctr">
            <a:spAutoFit/>
          </a:bodyPr>
          <a:lstStyle/>
          <a:p>
            <a:pPr marL="342900" indent="-342900">
              <a:lnSpc>
                <a:spcPct val="150000"/>
              </a:lnSpc>
              <a:buFont typeface="Arial" panose="020B0604020202020204" pitchFamily="34" charset="0"/>
              <a:buChar char="•"/>
            </a:pPr>
            <a:r>
              <a:rPr lang="en-IN"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var</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variables in JavaScript are function scoped.</a:t>
            </a:r>
          </a:p>
          <a:p>
            <a:pPr marL="342900" indent="-342900">
              <a:lnSpc>
                <a:spcPct val="150000"/>
              </a:lnSpc>
              <a:buFont typeface="Arial" panose="020B0604020202020204" pitchFamily="34" charset="0"/>
              <a:buChar char="•"/>
            </a:pP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This is different from many other languages (C# / Java etc.) where the variables are block scoped. </a:t>
            </a:r>
          </a:p>
          <a:p>
            <a:pPr marL="342900" indent="-342900">
              <a:lnSpc>
                <a:spcPct val="150000"/>
              </a:lnSpc>
              <a:buFont typeface="Arial" panose="020B0604020202020204" pitchFamily="34" charset="0"/>
              <a:buChar char="•"/>
            </a:pP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If you bring a block scoped mindset to JavaScript, you would expect the following to print 123. Instead, it will print 456.</a:t>
            </a:r>
          </a:p>
        </p:txBody>
      </p:sp>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var</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627171" y="723431"/>
            <a:ext cx="1043493" cy="274320"/>
          </a:xfrm>
          <a:prstGeom prst="rect">
            <a:avLst/>
          </a:prstGeom>
        </p:spPr>
      </p:pic>
      <p:grpSp>
        <p:nvGrpSpPr>
          <p:cNvPr id="9" name="Group 8"/>
          <p:cNvGrpSpPr/>
          <p:nvPr/>
        </p:nvGrpSpPr>
        <p:grpSpPr>
          <a:xfrm>
            <a:off x="2920924" y="5387522"/>
            <a:ext cx="10532179" cy="2666029"/>
            <a:chOff x="3235597" y="2988142"/>
            <a:chExt cx="10532179" cy="2666029"/>
          </a:xfrm>
        </p:grpSpPr>
        <p:grpSp>
          <p:nvGrpSpPr>
            <p:cNvPr id="10" name="Group 9"/>
            <p:cNvGrpSpPr/>
            <p:nvPr/>
          </p:nvGrpSpPr>
          <p:grpSpPr>
            <a:xfrm>
              <a:off x="3235597" y="2988142"/>
              <a:ext cx="10532179" cy="2666029"/>
              <a:chOff x="2135443" y="2758168"/>
              <a:chExt cx="10532179" cy="2666029"/>
            </a:xfrm>
          </p:grpSpPr>
          <p:sp>
            <p:nvSpPr>
              <p:cNvPr id="12" name="Rectangle 11"/>
              <p:cNvSpPr/>
              <p:nvPr/>
            </p:nvSpPr>
            <p:spPr>
              <a:xfrm>
                <a:off x="2135443" y="3376350"/>
                <a:ext cx="10532179" cy="2047847"/>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66"/>
              <p:cNvSpPr/>
              <p:nvPr/>
            </p:nvSpPr>
            <p:spPr>
              <a:xfrm>
                <a:off x="8342363" y="4196401"/>
                <a:ext cx="4325257" cy="1227796"/>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2135443" y="2758168"/>
                <a:ext cx="10532179" cy="638628"/>
                <a:chOff x="2135443" y="2758168"/>
                <a:chExt cx="10532179" cy="638628"/>
              </a:xfrm>
            </p:grpSpPr>
            <p:sp>
              <p:nvSpPr>
                <p:cNvPr id="15"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11502604" y="2936873"/>
                  <a:ext cx="1030511" cy="275773"/>
                  <a:chOff x="11502604" y="2936873"/>
                  <a:chExt cx="1030511" cy="275773"/>
                </a:xfrm>
              </p:grpSpPr>
              <p:sp>
                <p:nvSpPr>
                  <p:cNvPr id="23" name="Oval 22"/>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2223489" y="2956383"/>
                  <a:ext cx="2133428" cy="299291"/>
                  <a:chOff x="2223489" y="2956383"/>
                  <a:chExt cx="2133428" cy="299291"/>
                </a:xfrm>
              </p:grpSpPr>
              <p:sp>
                <p:nvSpPr>
                  <p:cNvPr id="18" name="TextBox 17"/>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9" name="Group 18"/>
                  <p:cNvGrpSpPr/>
                  <p:nvPr/>
                </p:nvGrpSpPr>
                <p:grpSpPr>
                  <a:xfrm>
                    <a:off x="2223489" y="2956738"/>
                    <a:ext cx="510185" cy="298936"/>
                    <a:chOff x="2217139" y="2907524"/>
                    <a:chExt cx="510185" cy="298936"/>
                  </a:xfrm>
                </p:grpSpPr>
                <p:sp>
                  <p:nvSpPr>
                    <p:cNvPr id="20" name="Rectangle 19"/>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1" name="TextBox 10"/>
            <p:cNvSpPr txBox="1"/>
            <p:nvPr/>
          </p:nvSpPr>
          <p:spPr>
            <a:xfrm>
              <a:off x="3520554" y="3761037"/>
              <a:ext cx="9962263" cy="1631216"/>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var foo = 123;</a:t>
              </a:r>
            </a:p>
            <a:p>
              <a:r>
                <a:rPr lang="en-US" sz="2000" dirty="0">
                  <a:solidFill>
                    <a:schemeClr val="bg1"/>
                  </a:solidFill>
                  <a:latin typeface="Courier New" panose="02070309020205020404" pitchFamily="49" charset="0"/>
                  <a:cs typeface="Courier New" panose="02070309020205020404" pitchFamily="49" charset="0"/>
                </a:rPr>
                <a:t>if (true) {</a:t>
              </a:r>
            </a:p>
            <a:p>
              <a:r>
                <a:rPr lang="en-US" sz="2000" dirty="0">
                  <a:solidFill>
                    <a:schemeClr val="bg1"/>
                  </a:solidFill>
                  <a:latin typeface="Courier New" panose="02070309020205020404" pitchFamily="49" charset="0"/>
                  <a:cs typeface="Courier New" panose="02070309020205020404" pitchFamily="49" charset="0"/>
                </a:rPr>
                <a:t>	var foo = 456;</a:t>
              </a:r>
            </a:p>
            <a:p>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 console.log(foo); //456</a:t>
              </a:r>
            </a:p>
          </p:txBody>
        </p:sp>
      </p:grpSp>
    </p:spTree>
    <p:extLst>
      <p:ext uri="{BB962C8B-B14F-4D97-AF65-F5344CB8AC3E}">
        <p14:creationId xmlns:p14="http://schemas.microsoft.com/office/powerpoint/2010/main" val="530792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416" y="1278431"/>
            <a:ext cx="13039708" cy="1053878"/>
          </a:xfrm>
          <a:prstGeom prst="rect">
            <a:avLst/>
          </a:prstGeom>
          <a:solidFill>
            <a:schemeClr val="accent1">
              <a:lumMod val="20000"/>
              <a:lumOff val="80000"/>
            </a:schemeClr>
          </a:solidFill>
          <a:ln>
            <a:solidFill>
              <a:schemeClr val="bg1">
                <a:lumMod val="50000"/>
              </a:schemeClr>
            </a:solidFill>
          </a:ln>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Developers introduced the </a:t>
            </a:r>
            <a:r>
              <a:rPr lang="en-IN" sz="22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let</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statements because there were problems with </a:t>
            </a:r>
            <a:r>
              <a:rPr lang="en-IN" sz="22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var</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statements. Apart from the keyword used, </a:t>
            </a:r>
            <a:r>
              <a:rPr lang="en-IN" sz="22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let</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statements are written the same way as </a:t>
            </a:r>
            <a:r>
              <a:rPr lang="en-IN" sz="22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var</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statements.</a:t>
            </a:r>
          </a:p>
        </p:txBody>
      </p:sp>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let Declaration</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380923" y="723431"/>
            <a:ext cx="3478694" cy="274320"/>
          </a:xfrm>
          <a:prstGeom prst="rect">
            <a:avLst/>
          </a:prstGeom>
        </p:spPr>
      </p:pic>
      <p:grpSp>
        <p:nvGrpSpPr>
          <p:cNvPr id="15" name="Group 14"/>
          <p:cNvGrpSpPr/>
          <p:nvPr/>
        </p:nvGrpSpPr>
        <p:grpSpPr>
          <a:xfrm>
            <a:off x="3340000" y="2835582"/>
            <a:ext cx="9576000" cy="1182450"/>
            <a:chOff x="3334977" y="4856538"/>
            <a:chExt cx="9576000" cy="1182450"/>
          </a:xfrm>
        </p:grpSpPr>
        <p:grpSp>
          <p:nvGrpSpPr>
            <p:cNvPr id="9" name="Group 8"/>
            <p:cNvGrpSpPr/>
            <p:nvPr/>
          </p:nvGrpSpPr>
          <p:grpSpPr>
            <a:xfrm>
              <a:off x="3334977" y="4856539"/>
              <a:ext cx="9576000" cy="1182449"/>
              <a:chOff x="3533641" y="5513437"/>
              <a:chExt cx="9576000" cy="3717935"/>
            </a:xfrm>
          </p:grpSpPr>
          <p:sp>
            <p:nvSpPr>
              <p:cNvPr id="10" name="Rectangle 9"/>
              <p:cNvSpPr/>
              <p:nvPr/>
            </p:nvSpPr>
            <p:spPr>
              <a:xfrm rot="16200000">
                <a:off x="6737641" y="2309437"/>
                <a:ext cx="3168000" cy="957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3617844" y="5615707"/>
                <a:ext cx="9407594" cy="361566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4" name="Rectangle 13"/>
            <p:cNvSpPr/>
            <p:nvPr/>
          </p:nvSpPr>
          <p:spPr>
            <a:xfrm>
              <a:off x="4058977" y="4856538"/>
              <a:ext cx="8128000" cy="1055161"/>
            </a:xfrm>
            <a:prstGeom prst="rect">
              <a:avLst/>
            </a:prstGeom>
          </p:spPr>
          <p:txBody>
            <a:bodyPr>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let hello = "Hello!";</a:t>
              </a:r>
            </a:p>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key difference is not in the syntax, but in the semantics. </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9" name="Group 18"/>
          <p:cNvGrpSpPr/>
          <p:nvPr/>
        </p:nvGrpSpPr>
        <p:grpSpPr>
          <a:xfrm>
            <a:off x="1452575" y="5352593"/>
            <a:ext cx="331794" cy="1933875"/>
            <a:chOff x="1018752" y="5486668"/>
            <a:chExt cx="199197" cy="1261670"/>
          </a:xfrm>
        </p:grpSpPr>
        <p:sp>
          <p:nvSpPr>
            <p:cNvPr id="18" name="Rectangle 17"/>
            <p:cNvSpPr/>
            <p:nvPr/>
          </p:nvSpPr>
          <p:spPr>
            <a:xfrm>
              <a:off x="1092102" y="5486668"/>
              <a:ext cx="45719" cy="1261670"/>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endParaRPr>
            </a:p>
          </p:txBody>
        </p:sp>
        <p:sp>
          <p:nvSpPr>
            <p:cNvPr id="16" name="Oval 15"/>
            <p:cNvSpPr/>
            <p:nvPr/>
          </p:nvSpPr>
          <p:spPr>
            <a:xfrm>
              <a:off x="1025531" y="6350616"/>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endParaRPr>
            </a:p>
          </p:txBody>
        </p:sp>
        <p:sp>
          <p:nvSpPr>
            <p:cNvPr id="17" name="Oval 16"/>
            <p:cNvSpPr/>
            <p:nvPr/>
          </p:nvSpPr>
          <p:spPr>
            <a:xfrm>
              <a:off x="1018752" y="5737660"/>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endParaRPr>
            </a:p>
          </p:txBody>
        </p:sp>
      </p:grpSp>
      <p:sp>
        <p:nvSpPr>
          <p:cNvPr id="20" name="Rectangle 19"/>
          <p:cNvSpPr/>
          <p:nvPr/>
        </p:nvSpPr>
        <p:spPr>
          <a:xfrm>
            <a:off x="1877523" y="5654489"/>
            <a:ext cx="12500953" cy="430887"/>
          </a:xfrm>
          <a:prstGeom prst="rect">
            <a:avLst/>
          </a:prstGeom>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When a variable is declared using let, it uses what some call lexical-scoping or block scoping.</a:t>
            </a:r>
          </a:p>
        </p:txBody>
      </p:sp>
      <p:sp>
        <p:nvSpPr>
          <p:cNvPr id="21" name="Rectangle 20"/>
          <p:cNvSpPr/>
          <p:nvPr/>
        </p:nvSpPr>
        <p:spPr>
          <a:xfrm>
            <a:off x="1877523" y="6517027"/>
            <a:ext cx="13117257" cy="1053878"/>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Unlike variables declared with var, whose scopes leak out to their containing function, block-scoped variables are not visible outside of their nearest containing block or for-loop.</a:t>
            </a:r>
          </a:p>
        </p:txBody>
      </p:sp>
      <p:sp>
        <p:nvSpPr>
          <p:cNvPr id="22" name="Rectangle 21"/>
          <p:cNvSpPr/>
          <p:nvPr/>
        </p:nvSpPr>
        <p:spPr>
          <a:xfrm>
            <a:off x="1463866" y="4675102"/>
            <a:ext cx="2206053" cy="461665"/>
          </a:xfrm>
          <a:prstGeom prst="rect">
            <a:avLst/>
          </a:prstGeom>
        </p:spPr>
        <p:txBody>
          <a:bodyPr wrap="none">
            <a:spAutoFit/>
          </a:bodyPr>
          <a:lstStyle/>
          <a:p>
            <a:r>
              <a:rPr lang="en-IN" sz="2400" b="1"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Block scoping</a:t>
            </a:r>
          </a:p>
        </p:txBody>
      </p:sp>
    </p:spTree>
    <p:extLst>
      <p:ext uri="{BB962C8B-B14F-4D97-AF65-F5344CB8AC3E}">
        <p14:creationId xmlns:p14="http://schemas.microsoft.com/office/powerpoint/2010/main" val="1054174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18571" y="1248967"/>
            <a:ext cx="5998693" cy="430887"/>
          </a:xfrm>
          <a:prstGeom prst="rect">
            <a:avLst/>
          </a:prstGeom>
        </p:spPr>
        <p:txBody>
          <a:bodyPr wrap="non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same example is demonstrated with let:</a:t>
            </a:r>
          </a:p>
        </p:txBody>
      </p:sp>
      <p:sp>
        <p:nvSpPr>
          <p:cNvPr id="7" name="Rectangle 6"/>
          <p:cNvSpPr/>
          <p:nvPr/>
        </p:nvSpPr>
        <p:spPr>
          <a:xfrm>
            <a:off x="1718571" y="5022528"/>
            <a:ext cx="10581764" cy="430887"/>
          </a:xfrm>
          <a:prstGeom prst="rect">
            <a:avLst/>
          </a:prstGeom>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Another place where let would save you from errors is loops:</a:t>
            </a:r>
          </a:p>
        </p:txBody>
      </p:sp>
      <p:sp>
        <p:nvSpPr>
          <p:cNvPr id="11"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let Declaration—Example</a:t>
            </a:r>
          </a:p>
        </p:txBody>
      </p:sp>
      <p:pic>
        <p:nvPicPr>
          <p:cNvPr id="12" name="Picture 11"/>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359402" y="723431"/>
            <a:ext cx="5537198" cy="274320"/>
          </a:xfrm>
          <a:prstGeom prst="rect">
            <a:avLst/>
          </a:prstGeom>
        </p:spPr>
      </p:pic>
      <p:grpSp>
        <p:nvGrpSpPr>
          <p:cNvPr id="13" name="Group 12"/>
          <p:cNvGrpSpPr/>
          <p:nvPr/>
        </p:nvGrpSpPr>
        <p:grpSpPr>
          <a:xfrm>
            <a:off x="2871456" y="1913147"/>
            <a:ext cx="10532179" cy="2666029"/>
            <a:chOff x="3235597" y="2988142"/>
            <a:chExt cx="10532179" cy="2666029"/>
          </a:xfrm>
        </p:grpSpPr>
        <p:grpSp>
          <p:nvGrpSpPr>
            <p:cNvPr id="14" name="Group 13"/>
            <p:cNvGrpSpPr/>
            <p:nvPr/>
          </p:nvGrpSpPr>
          <p:grpSpPr>
            <a:xfrm>
              <a:off x="3235597" y="2988142"/>
              <a:ext cx="10532179" cy="2666029"/>
              <a:chOff x="2135443" y="2758168"/>
              <a:chExt cx="10532179" cy="2666029"/>
            </a:xfrm>
          </p:grpSpPr>
          <p:sp>
            <p:nvSpPr>
              <p:cNvPr id="16" name="Rectangle 15"/>
              <p:cNvSpPr/>
              <p:nvPr/>
            </p:nvSpPr>
            <p:spPr>
              <a:xfrm>
                <a:off x="2135443" y="3376350"/>
                <a:ext cx="10532179" cy="2047847"/>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6"/>
              <p:cNvSpPr/>
              <p:nvPr/>
            </p:nvSpPr>
            <p:spPr>
              <a:xfrm>
                <a:off x="8342363" y="4196401"/>
                <a:ext cx="4325257" cy="1227796"/>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2135443" y="2758168"/>
                <a:ext cx="10532179" cy="638628"/>
                <a:chOff x="2135443" y="2758168"/>
                <a:chExt cx="10532179" cy="638628"/>
              </a:xfrm>
            </p:grpSpPr>
            <p:sp>
              <p:nvSpPr>
                <p:cNvPr id="19"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p:nvGrpSpPr>
              <p:grpSpPr>
                <a:xfrm>
                  <a:off x="11502604" y="2936873"/>
                  <a:ext cx="1030511" cy="275773"/>
                  <a:chOff x="11502604" y="2936873"/>
                  <a:chExt cx="1030511" cy="275773"/>
                </a:xfrm>
              </p:grpSpPr>
              <p:sp>
                <p:nvSpPr>
                  <p:cNvPr id="27" name="Oval 26"/>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p:cNvGrpSpPr/>
                <p:nvPr/>
              </p:nvGrpSpPr>
              <p:grpSpPr>
                <a:xfrm>
                  <a:off x="2223489" y="2956383"/>
                  <a:ext cx="2133428" cy="299291"/>
                  <a:chOff x="2223489" y="2956383"/>
                  <a:chExt cx="2133428" cy="299291"/>
                </a:xfrm>
              </p:grpSpPr>
              <p:sp>
                <p:nvSpPr>
                  <p:cNvPr id="22" name="TextBox 21"/>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3" name="Group 22"/>
                  <p:cNvGrpSpPr/>
                  <p:nvPr/>
                </p:nvGrpSpPr>
                <p:grpSpPr>
                  <a:xfrm>
                    <a:off x="2223489" y="2956738"/>
                    <a:ext cx="510185" cy="298936"/>
                    <a:chOff x="2217139" y="2907524"/>
                    <a:chExt cx="510185" cy="298936"/>
                  </a:xfrm>
                </p:grpSpPr>
                <p:sp>
                  <p:nvSpPr>
                    <p:cNvPr id="24" name="Rectangle 23"/>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5" name="TextBox 14"/>
            <p:cNvSpPr txBox="1"/>
            <p:nvPr/>
          </p:nvSpPr>
          <p:spPr>
            <a:xfrm>
              <a:off x="3520554" y="3761037"/>
              <a:ext cx="9962263" cy="1631216"/>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let foo = 123;</a:t>
              </a:r>
            </a:p>
            <a:p>
              <a:r>
                <a:rPr lang="en-US" sz="2000" dirty="0">
                  <a:solidFill>
                    <a:schemeClr val="bg1"/>
                  </a:solidFill>
                  <a:latin typeface="Courier New" panose="02070309020205020404" pitchFamily="49" charset="0"/>
                  <a:cs typeface="Courier New" panose="02070309020205020404" pitchFamily="49" charset="0"/>
                </a:rPr>
                <a:t>if (true) {</a:t>
              </a:r>
            </a:p>
            <a:p>
              <a:r>
                <a:rPr lang="en-US" sz="2000" dirty="0">
                  <a:solidFill>
                    <a:schemeClr val="bg1"/>
                  </a:solidFill>
                  <a:latin typeface="Courier New" panose="02070309020205020404" pitchFamily="49" charset="0"/>
                  <a:cs typeface="Courier New" panose="02070309020205020404" pitchFamily="49" charset="0"/>
                </a:rPr>
                <a:t>	let foo = 456;</a:t>
              </a:r>
            </a:p>
            <a:p>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console.log(foo); //123</a:t>
              </a:r>
            </a:p>
          </p:txBody>
        </p:sp>
      </p:grpSp>
      <p:grpSp>
        <p:nvGrpSpPr>
          <p:cNvPr id="30" name="Group 29"/>
          <p:cNvGrpSpPr/>
          <p:nvPr/>
        </p:nvGrpSpPr>
        <p:grpSpPr>
          <a:xfrm>
            <a:off x="2861911" y="5693985"/>
            <a:ext cx="10532179" cy="2711887"/>
            <a:chOff x="3235597" y="2988142"/>
            <a:chExt cx="10532179" cy="2711887"/>
          </a:xfrm>
        </p:grpSpPr>
        <p:grpSp>
          <p:nvGrpSpPr>
            <p:cNvPr id="31" name="Group 30"/>
            <p:cNvGrpSpPr/>
            <p:nvPr/>
          </p:nvGrpSpPr>
          <p:grpSpPr>
            <a:xfrm>
              <a:off x="3235597" y="2988142"/>
              <a:ext cx="10532179" cy="2666029"/>
              <a:chOff x="2135443" y="2758168"/>
              <a:chExt cx="10532179" cy="2666029"/>
            </a:xfrm>
          </p:grpSpPr>
          <p:sp>
            <p:nvSpPr>
              <p:cNvPr id="33" name="Rectangle 32"/>
              <p:cNvSpPr/>
              <p:nvPr/>
            </p:nvSpPr>
            <p:spPr>
              <a:xfrm>
                <a:off x="2135443" y="3376350"/>
                <a:ext cx="10532179" cy="2047847"/>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6"/>
              <p:cNvSpPr/>
              <p:nvPr/>
            </p:nvSpPr>
            <p:spPr>
              <a:xfrm>
                <a:off x="8342363" y="4196401"/>
                <a:ext cx="4325257" cy="1227796"/>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2135443" y="2758168"/>
                <a:ext cx="10532179" cy="638628"/>
                <a:chOff x="2135443" y="2758168"/>
                <a:chExt cx="10532179" cy="638628"/>
              </a:xfrm>
            </p:grpSpPr>
            <p:sp>
              <p:nvSpPr>
                <p:cNvPr id="36"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11502604" y="2936873"/>
                  <a:ext cx="1030511" cy="275773"/>
                  <a:chOff x="11502604" y="2936873"/>
                  <a:chExt cx="1030511" cy="275773"/>
                </a:xfrm>
              </p:grpSpPr>
              <p:sp>
                <p:nvSpPr>
                  <p:cNvPr id="44" name="Oval 43"/>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p:cNvGrpSpPr/>
                <p:nvPr/>
              </p:nvGrpSpPr>
              <p:grpSpPr>
                <a:xfrm>
                  <a:off x="2223489" y="2956383"/>
                  <a:ext cx="2133428" cy="299291"/>
                  <a:chOff x="2223489" y="2956383"/>
                  <a:chExt cx="2133428" cy="299291"/>
                </a:xfrm>
              </p:grpSpPr>
              <p:sp>
                <p:nvSpPr>
                  <p:cNvPr id="39" name="TextBox 38"/>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40" name="Group 39"/>
                  <p:cNvGrpSpPr/>
                  <p:nvPr/>
                </p:nvGrpSpPr>
                <p:grpSpPr>
                  <a:xfrm>
                    <a:off x="2223489" y="2956738"/>
                    <a:ext cx="510185" cy="298936"/>
                    <a:chOff x="2217139" y="2907524"/>
                    <a:chExt cx="510185" cy="298936"/>
                  </a:xfrm>
                </p:grpSpPr>
                <p:sp>
                  <p:nvSpPr>
                    <p:cNvPr id="41" name="Rectangle 40"/>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32" name="TextBox 31"/>
            <p:cNvSpPr txBox="1"/>
            <p:nvPr/>
          </p:nvSpPr>
          <p:spPr>
            <a:xfrm>
              <a:off x="3520554" y="3761037"/>
              <a:ext cx="9962263" cy="1938992"/>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var index = 0;</a:t>
              </a:r>
            </a:p>
            <a:p>
              <a:r>
                <a:rPr lang="en-US" sz="2000" dirty="0">
                  <a:solidFill>
                    <a:schemeClr val="bg1"/>
                  </a:solidFill>
                  <a:latin typeface="Courier New" panose="02070309020205020404" pitchFamily="49" charset="0"/>
                  <a:cs typeface="Courier New" panose="02070309020205020404" pitchFamily="49" charset="0"/>
                </a:rPr>
                <a:t>var array = [1,2,3];</a:t>
              </a:r>
            </a:p>
            <a:p>
              <a:r>
                <a:rPr lang="en-US" sz="2000" dirty="0">
                  <a:solidFill>
                    <a:schemeClr val="bg1"/>
                  </a:solidFill>
                  <a:latin typeface="Courier New" panose="02070309020205020404" pitchFamily="49" charset="0"/>
                  <a:cs typeface="Courier New" panose="02070309020205020404" pitchFamily="49" charset="0"/>
                </a:rPr>
                <a:t>for (let index = 0; index &lt; array.length; index++)</a:t>
              </a:r>
            </a:p>
            <a:p>
              <a:r>
                <a:rPr lang="en-US" sz="2000" dirty="0">
                  <a:solidFill>
                    <a:schemeClr val="bg1"/>
                  </a:solidFill>
                  <a:latin typeface="Courier New" panose="02070309020205020404" pitchFamily="49" charset="0"/>
                  <a:cs typeface="Courier New" panose="02070309020205020404" pitchFamily="49" charset="0"/>
                </a:rPr>
                <a:t>	console.log(array[index]);</a:t>
              </a:r>
            </a:p>
            <a:p>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console.log(index); //0</a:t>
              </a:r>
            </a:p>
          </p:txBody>
        </p:sp>
      </p:grpSp>
    </p:spTree>
    <p:extLst>
      <p:ext uri="{BB962C8B-B14F-4D97-AF65-F5344CB8AC3E}">
        <p14:creationId xmlns:p14="http://schemas.microsoft.com/office/powerpoint/2010/main" val="1708644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11514"/>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4292665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const Declaration</a:t>
            </a:r>
          </a:p>
        </p:txBody>
      </p:sp>
      <p:pic>
        <p:nvPicPr>
          <p:cNvPr id="7" name="Picture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319935" y="723431"/>
            <a:ext cx="3757126" cy="274320"/>
          </a:xfrm>
          <a:prstGeom prst="rect">
            <a:avLst/>
          </a:prstGeom>
        </p:spPr>
      </p:pic>
      <p:sp>
        <p:nvSpPr>
          <p:cNvPr id="9" name="Rectangle 8"/>
          <p:cNvSpPr/>
          <p:nvPr/>
        </p:nvSpPr>
        <p:spPr>
          <a:xfrm flipH="1">
            <a:off x="1381200" y="1306715"/>
            <a:ext cx="59924" cy="3487855"/>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p:nvSpPr>
        <p:spPr>
          <a:xfrm>
            <a:off x="1314953" y="2481434"/>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p:cNvSpPr/>
          <p:nvPr/>
        </p:nvSpPr>
        <p:spPr>
          <a:xfrm>
            <a:off x="1314953" y="1541807"/>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p:cNvSpPr/>
          <p:nvPr/>
        </p:nvSpPr>
        <p:spPr>
          <a:xfrm>
            <a:off x="1308787" y="3162650"/>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13" name="Oval 12"/>
          <p:cNvSpPr/>
          <p:nvPr/>
        </p:nvSpPr>
        <p:spPr>
          <a:xfrm>
            <a:off x="1296051" y="4202895"/>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2" name="Rectangle 1"/>
          <p:cNvSpPr/>
          <p:nvPr/>
        </p:nvSpPr>
        <p:spPr>
          <a:xfrm>
            <a:off x="1705956" y="1384719"/>
            <a:ext cx="11499822" cy="830997"/>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const is a welcome addition offered by ES6 / TypeScript. It allows you to be immutable with variables. </a:t>
            </a:r>
          </a:p>
        </p:txBody>
      </p:sp>
      <p:sp>
        <p:nvSpPr>
          <p:cNvPr id="14" name="Rectangle 13"/>
          <p:cNvSpPr/>
          <p:nvPr/>
        </p:nvSpPr>
        <p:spPr>
          <a:xfrm>
            <a:off x="1705956" y="2402347"/>
            <a:ext cx="12764131" cy="461665"/>
          </a:xfrm>
          <a:prstGeom prst="rect">
            <a:avLst/>
          </a:prstGeom>
        </p:spPr>
        <p:txBody>
          <a:bodyPr wrap="square">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good from a documentation as well as a runtime perspective. </a:t>
            </a:r>
          </a:p>
        </p:txBody>
      </p:sp>
      <p:sp>
        <p:nvSpPr>
          <p:cNvPr id="15" name="Rectangle 14"/>
          <p:cNvSpPr/>
          <p:nvPr/>
        </p:nvSpPr>
        <p:spPr>
          <a:xfrm>
            <a:off x="1705956" y="3050643"/>
            <a:ext cx="13662709" cy="830997"/>
          </a:xfrm>
          <a:prstGeom prst="rect">
            <a:avLst/>
          </a:prstGeom>
        </p:spPr>
        <p:txBody>
          <a:bodyPr wrap="square">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 use const, just replace var with const:</a:t>
            </a:r>
          </a:p>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const foo = 123;</a:t>
            </a:r>
          </a:p>
        </p:txBody>
      </p:sp>
      <p:sp>
        <p:nvSpPr>
          <p:cNvPr id="16" name="Rectangle 15"/>
          <p:cNvSpPr/>
          <p:nvPr/>
        </p:nvSpPr>
        <p:spPr>
          <a:xfrm>
            <a:off x="1705956" y="4068272"/>
            <a:ext cx="13357350" cy="461665"/>
          </a:xfrm>
          <a:prstGeom prst="rect">
            <a:avLst/>
          </a:prstGeom>
        </p:spPr>
        <p:txBody>
          <a:bodyPr wrap="square">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Using const is good for both readability and maintainability. It avoids using magic literals.</a:t>
            </a:r>
          </a:p>
        </p:txBody>
      </p:sp>
      <p:grpSp>
        <p:nvGrpSpPr>
          <p:cNvPr id="18" name="Group 17"/>
          <p:cNvGrpSpPr/>
          <p:nvPr/>
        </p:nvGrpSpPr>
        <p:grpSpPr>
          <a:xfrm>
            <a:off x="3556211" y="5403848"/>
            <a:ext cx="9284573" cy="2772795"/>
            <a:chOff x="3235597" y="2988142"/>
            <a:chExt cx="10532179" cy="3236141"/>
          </a:xfrm>
        </p:grpSpPr>
        <p:grpSp>
          <p:nvGrpSpPr>
            <p:cNvPr id="19" name="Group 18"/>
            <p:cNvGrpSpPr/>
            <p:nvPr/>
          </p:nvGrpSpPr>
          <p:grpSpPr>
            <a:xfrm>
              <a:off x="3235597" y="2988142"/>
              <a:ext cx="10532179" cy="3236141"/>
              <a:chOff x="2135443" y="2758168"/>
              <a:chExt cx="10532179" cy="3236141"/>
            </a:xfrm>
          </p:grpSpPr>
          <p:sp>
            <p:nvSpPr>
              <p:cNvPr id="21" name="Rectangle 20"/>
              <p:cNvSpPr/>
              <p:nvPr/>
            </p:nvSpPr>
            <p:spPr>
              <a:xfrm>
                <a:off x="2135443" y="3376350"/>
                <a:ext cx="10532179" cy="2617959"/>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166"/>
              <p:cNvSpPr/>
              <p:nvPr/>
            </p:nvSpPr>
            <p:spPr>
              <a:xfrm>
                <a:off x="8342365" y="4766513"/>
                <a:ext cx="4325257" cy="1227796"/>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2135443" y="2758168"/>
                <a:ext cx="10532179" cy="638628"/>
                <a:chOff x="2135443" y="2758168"/>
                <a:chExt cx="10532179" cy="638628"/>
              </a:xfrm>
            </p:grpSpPr>
            <p:sp>
              <p:nvSpPr>
                <p:cNvPr id="24"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p:cNvGrpSpPr/>
                <p:nvPr/>
              </p:nvGrpSpPr>
              <p:grpSpPr>
                <a:xfrm>
                  <a:off x="11502604" y="2936873"/>
                  <a:ext cx="1030511" cy="275773"/>
                  <a:chOff x="11502604" y="2936873"/>
                  <a:chExt cx="1030511" cy="275773"/>
                </a:xfrm>
              </p:grpSpPr>
              <p:sp>
                <p:nvSpPr>
                  <p:cNvPr id="32" name="Oval 31"/>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2223489" y="2956383"/>
                  <a:ext cx="2133428" cy="299291"/>
                  <a:chOff x="2223489" y="2956383"/>
                  <a:chExt cx="2133428" cy="299291"/>
                </a:xfrm>
              </p:grpSpPr>
              <p:sp>
                <p:nvSpPr>
                  <p:cNvPr id="27" name="TextBox 26"/>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8" name="Group 27"/>
                  <p:cNvGrpSpPr/>
                  <p:nvPr/>
                </p:nvGrpSpPr>
                <p:grpSpPr>
                  <a:xfrm>
                    <a:off x="2223489" y="2956738"/>
                    <a:ext cx="510185" cy="298936"/>
                    <a:chOff x="2217139" y="2907524"/>
                    <a:chExt cx="510185" cy="298936"/>
                  </a:xfrm>
                </p:grpSpPr>
                <p:sp>
                  <p:nvSpPr>
                    <p:cNvPr id="29" name="Rectangle 28"/>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20" name="TextBox 19"/>
            <p:cNvSpPr txBox="1"/>
            <p:nvPr/>
          </p:nvSpPr>
          <p:spPr>
            <a:xfrm>
              <a:off x="3395235" y="3669738"/>
              <a:ext cx="9962263" cy="2554545"/>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 Low readability</a:t>
              </a:r>
            </a:p>
            <a:p>
              <a:r>
                <a:rPr lang="en-US" sz="2000" dirty="0">
                  <a:solidFill>
                    <a:schemeClr val="bg1"/>
                  </a:solidFill>
                  <a:latin typeface="Courier New" panose="02070309020205020404" pitchFamily="49" charset="0"/>
                  <a:cs typeface="Courier New" panose="02070309020205020404" pitchFamily="49" charset="0"/>
                </a:rPr>
                <a:t> if (x&gt;10){</a:t>
              </a:r>
            </a:p>
            <a:p>
              <a:r>
                <a:rPr lang="en-US" sz="2000" dirty="0">
                  <a:solidFill>
                    <a:schemeClr val="bg1"/>
                  </a:solidFill>
                  <a:latin typeface="Courier New" panose="02070309020205020404" pitchFamily="49" charset="0"/>
                  <a:cs typeface="Courier New" panose="02070309020205020404" pitchFamily="49" charset="0"/>
                </a:rPr>
                <a: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//Better!</a:t>
              </a:r>
            </a:p>
            <a:p>
              <a:r>
                <a:rPr lang="en-US" sz="2000" dirty="0">
                  <a:solidFill>
                    <a:schemeClr val="bg1"/>
                  </a:solidFill>
                  <a:latin typeface="Courier New" panose="02070309020205020404" pitchFamily="49" charset="0"/>
                  <a:cs typeface="Courier New" panose="02070309020205020404" pitchFamily="49" charset="0"/>
                </a:rPr>
                <a:t>const maxRows = 10;</a:t>
              </a:r>
            </a:p>
            <a:p>
              <a:r>
                <a:rPr lang="en-US" sz="2000" dirty="0">
                  <a:solidFill>
                    <a:schemeClr val="bg1"/>
                  </a:solidFill>
                  <a:latin typeface="Courier New" panose="02070309020205020404" pitchFamily="49" charset="0"/>
                  <a:cs typeface="Courier New" panose="02070309020205020404" pitchFamily="49" charset="0"/>
                </a:rPr>
                <a:t>if(x&gt;maxRows) {</a:t>
              </a:r>
            </a:p>
            <a:p>
              <a:r>
                <a:rPr lang="en-US" sz="2000" dirty="0">
                  <a:solidFill>
                    <a:schemeClr val="bg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48764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4943538" y="4789845"/>
            <a:ext cx="7283328" cy="469916"/>
          </a:xfrm>
          <a:prstGeom prst="roundRect">
            <a:avLst/>
          </a:prstGeom>
          <a:solidFill>
            <a:schemeClr val="bg1">
              <a:lumMod val="95000"/>
            </a:schemeClr>
          </a:solidFill>
          <a:ln w="28575">
            <a:solidFill>
              <a:srgbClr val="1EA185"/>
            </a:solidFill>
          </a:ln>
        </p:spPr>
        <p:txBody>
          <a:bodyPr wrap="square">
            <a:spAutoFit/>
          </a:bodyPr>
          <a:lstStyle/>
          <a:p>
            <a:pPr algn="ctr" defTabSz="1219170">
              <a:lnSpc>
                <a:spcPct val="90000"/>
              </a:lnSpc>
              <a:spcBef>
                <a:spcPts val="1333"/>
              </a:spcBef>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a:t>
            </a:r>
            <a:r>
              <a:rPr lang="en-IN" sz="24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const</a:t>
            </a: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is block scoped like the let declaration:</a:t>
            </a:r>
          </a:p>
        </p:txBody>
      </p:sp>
      <p:sp>
        <p:nvSpPr>
          <p:cNvPr id="8"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const Declaration (Contd.)</a:t>
            </a:r>
          </a:p>
        </p:txBody>
      </p:sp>
      <p:pic>
        <p:nvPicPr>
          <p:cNvPr id="9" name="Picture 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485156" y="723431"/>
            <a:ext cx="5426684" cy="274320"/>
          </a:xfrm>
          <a:prstGeom prst="rect">
            <a:avLst/>
          </a:prstGeom>
        </p:spPr>
      </p:pic>
      <p:sp>
        <p:nvSpPr>
          <p:cNvPr id="15" name="Rectangle 14"/>
          <p:cNvSpPr/>
          <p:nvPr/>
        </p:nvSpPr>
        <p:spPr>
          <a:xfrm>
            <a:off x="1606804" y="1315816"/>
            <a:ext cx="45719" cy="2468880"/>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Oval 15"/>
          <p:cNvSpPr/>
          <p:nvPr/>
        </p:nvSpPr>
        <p:spPr>
          <a:xfrm>
            <a:off x="1546880" y="1508811"/>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Oval 17"/>
          <p:cNvSpPr/>
          <p:nvPr/>
        </p:nvSpPr>
        <p:spPr>
          <a:xfrm>
            <a:off x="1531057" y="2566923"/>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19" name="Oval 18"/>
          <p:cNvSpPr/>
          <p:nvPr/>
        </p:nvSpPr>
        <p:spPr>
          <a:xfrm>
            <a:off x="1546254" y="3328555"/>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20" name="Rectangle 19"/>
          <p:cNvSpPr/>
          <p:nvPr/>
        </p:nvSpPr>
        <p:spPr>
          <a:xfrm>
            <a:off x="1739298" y="1401717"/>
            <a:ext cx="12528495" cy="769441"/>
          </a:xfrm>
          <a:prstGeom prst="rect">
            <a:avLst/>
          </a:prstGeom>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They are like let declarations, but as the name implies, their value cannot be changed once they are bound. </a:t>
            </a:r>
          </a:p>
        </p:txBody>
      </p:sp>
      <p:sp>
        <p:nvSpPr>
          <p:cNvPr id="22" name="Rectangle 21"/>
          <p:cNvSpPr/>
          <p:nvPr/>
        </p:nvSpPr>
        <p:spPr>
          <a:xfrm>
            <a:off x="1738672" y="2384071"/>
            <a:ext cx="13751608" cy="430887"/>
          </a:xfrm>
          <a:prstGeom prst="rect">
            <a:avLst/>
          </a:prstGeom>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other words, they have the same scoping rules as let, but you can’t reassign to them.</a:t>
            </a:r>
          </a:p>
        </p:txBody>
      </p:sp>
      <p:sp>
        <p:nvSpPr>
          <p:cNvPr id="23" name="Rectangle 22"/>
          <p:cNvSpPr/>
          <p:nvPr/>
        </p:nvSpPr>
        <p:spPr>
          <a:xfrm>
            <a:off x="1723475" y="3128468"/>
            <a:ext cx="13751608" cy="430887"/>
          </a:xfrm>
          <a:prstGeom prst="rect">
            <a:avLst/>
          </a:prstGeom>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should not be confused with the idea that the values they refer to are immutable.</a:t>
            </a:r>
          </a:p>
        </p:txBody>
      </p:sp>
      <p:grpSp>
        <p:nvGrpSpPr>
          <p:cNvPr id="25" name="Group 24"/>
          <p:cNvGrpSpPr/>
          <p:nvPr/>
        </p:nvGrpSpPr>
        <p:grpSpPr>
          <a:xfrm>
            <a:off x="2859705" y="5605595"/>
            <a:ext cx="10536590" cy="2788667"/>
            <a:chOff x="3235597" y="2988142"/>
            <a:chExt cx="10536590" cy="2788667"/>
          </a:xfrm>
        </p:grpSpPr>
        <p:grpSp>
          <p:nvGrpSpPr>
            <p:cNvPr id="26" name="Group 25"/>
            <p:cNvGrpSpPr/>
            <p:nvPr/>
          </p:nvGrpSpPr>
          <p:grpSpPr>
            <a:xfrm>
              <a:off x="3235597" y="2988142"/>
              <a:ext cx="10536590" cy="2788667"/>
              <a:chOff x="2135443" y="2758168"/>
              <a:chExt cx="10536590" cy="2788667"/>
            </a:xfrm>
          </p:grpSpPr>
          <p:sp>
            <p:nvSpPr>
              <p:cNvPr id="28" name="Rectangle 27"/>
              <p:cNvSpPr/>
              <p:nvPr/>
            </p:nvSpPr>
            <p:spPr>
              <a:xfrm>
                <a:off x="2135443" y="3376350"/>
                <a:ext cx="10532179" cy="2170485"/>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166"/>
              <p:cNvSpPr/>
              <p:nvPr/>
            </p:nvSpPr>
            <p:spPr>
              <a:xfrm>
                <a:off x="8346776" y="4319039"/>
                <a:ext cx="4325257" cy="1227796"/>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2135443" y="2758168"/>
                <a:ext cx="10532179" cy="638628"/>
                <a:chOff x="2135443" y="2758168"/>
                <a:chExt cx="10532179" cy="638628"/>
              </a:xfrm>
            </p:grpSpPr>
            <p:sp>
              <p:nvSpPr>
                <p:cNvPr id="31"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p:cNvGrpSpPr/>
                <p:nvPr/>
              </p:nvGrpSpPr>
              <p:grpSpPr>
                <a:xfrm>
                  <a:off x="11502604" y="2936873"/>
                  <a:ext cx="1030511" cy="275773"/>
                  <a:chOff x="11502604" y="2936873"/>
                  <a:chExt cx="1030511" cy="275773"/>
                </a:xfrm>
              </p:grpSpPr>
              <p:sp>
                <p:nvSpPr>
                  <p:cNvPr id="39" name="Oval 38"/>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p:cNvGrpSpPr/>
                <p:nvPr/>
              </p:nvGrpSpPr>
              <p:grpSpPr>
                <a:xfrm>
                  <a:off x="2223489" y="2956383"/>
                  <a:ext cx="2133428" cy="299291"/>
                  <a:chOff x="2223489" y="2956383"/>
                  <a:chExt cx="2133428" cy="299291"/>
                </a:xfrm>
              </p:grpSpPr>
              <p:sp>
                <p:nvSpPr>
                  <p:cNvPr id="34" name="TextBox 33"/>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35" name="Group 34"/>
                  <p:cNvGrpSpPr/>
                  <p:nvPr/>
                </p:nvGrpSpPr>
                <p:grpSpPr>
                  <a:xfrm>
                    <a:off x="2223489" y="2956738"/>
                    <a:ext cx="510185" cy="298936"/>
                    <a:chOff x="2217139" y="2907524"/>
                    <a:chExt cx="510185" cy="298936"/>
                  </a:xfrm>
                </p:grpSpPr>
                <p:sp>
                  <p:nvSpPr>
                    <p:cNvPr id="36" name="Rectangle 35"/>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27" name="TextBox 26"/>
            <p:cNvSpPr txBox="1"/>
            <p:nvPr/>
          </p:nvSpPr>
          <p:spPr>
            <a:xfrm>
              <a:off x="3395235" y="3695138"/>
              <a:ext cx="9962263" cy="1938992"/>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const foo = 123;</a:t>
              </a:r>
            </a:p>
            <a:p>
              <a:r>
                <a:rPr lang="en-US" sz="2000" dirty="0">
                  <a:solidFill>
                    <a:schemeClr val="bg1"/>
                  </a:solidFill>
                  <a:latin typeface="Courier New" panose="02070309020205020404" pitchFamily="49" charset="0"/>
                  <a:cs typeface="Courier New" panose="02070309020205020404" pitchFamily="49" charset="0"/>
                </a:rPr>
                <a:t>if(true) {</a:t>
              </a:r>
            </a:p>
            <a:p>
              <a:r>
                <a:rPr lang="en-US" sz="2000" dirty="0">
                  <a:solidFill>
                    <a:schemeClr val="bg1"/>
                  </a:solidFill>
                  <a:latin typeface="Courier New" panose="02070309020205020404" pitchFamily="49" charset="0"/>
                  <a:cs typeface="Courier New" panose="02070309020205020404" pitchFamily="49" charset="0"/>
                </a:rPr>
                <a:t>	const foo = 456; //Allowed as itsa new variable limited to this ‘if’ block</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3382197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let vs. const</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761975" y="723431"/>
            <a:ext cx="2732050" cy="274320"/>
          </a:xfrm>
          <a:prstGeom prst="rect">
            <a:avLst/>
          </a:prstGeom>
        </p:spPr>
      </p:pic>
      <p:sp>
        <p:nvSpPr>
          <p:cNvPr id="11" name="Rectangle 10"/>
          <p:cNvSpPr/>
          <p:nvPr/>
        </p:nvSpPr>
        <p:spPr>
          <a:xfrm>
            <a:off x="2063720" y="1527046"/>
            <a:ext cx="12128560" cy="1200329"/>
          </a:xfrm>
          <a:prstGeom prst="rect">
            <a:avLst/>
          </a:prstGeom>
        </p:spPr>
        <p:txBody>
          <a:bodyPr wrap="square">
            <a:spAutoFit/>
          </a:bodyPr>
          <a:lstStyle/>
          <a:p>
            <a:pPr algn="ctr">
              <a:lnSpc>
                <a:spcPct val="150000"/>
              </a:lnSpc>
            </a:pP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Applying the principle of least privilege, all declarations other than those you plan to modify should use const. </a:t>
            </a:r>
          </a:p>
        </p:txBody>
      </p:sp>
      <p:sp>
        <p:nvSpPr>
          <p:cNvPr id="12" name="Rectangle 11"/>
          <p:cNvSpPr/>
          <p:nvPr/>
        </p:nvSpPr>
        <p:spPr>
          <a:xfrm>
            <a:off x="2993334" y="4246246"/>
            <a:ext cx="4955039" cy="1754326"/>
          </a:xfrm>
          <a:prstGeom prst="rect">
            <a:avLst/>
          </a:prstGeom>
        </p:spPr>
        <p:txBody>
          <a:bodyPr wrap="square">
            <a:spAutoFit/>
          </a:bodyPr>
          <a:lstStyle/>
          <a:p>
            <a:pPr>
              <a:lnSpc>
                <a:spcPct val="150000"/>
              </a:lnSpc>
            </a:pP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Using const also makes code more predictable when reasoning about flow of data.</a:t>
            </a:r>
          </a:p>
        </p:txBody>
      </p:sp>
      <p:sp>
        <p:nvSpPr>
          <p:cNvPr id="13" name="Rectangle 12"/>
          <p:cNvSpPr/>
          <p:nvPr/>
        </p:nvSpPr>
        <p:spPr>
          <a:xfrm>
            <a:off x="8968517" y="4246246"/>
            <a:ext cx="5006129" cy="1754326"/>
          </a:xfrm>
          <a:prstGeom prst="rect">
            <a:avLst/>
          </a:prstGeom>
        </p:spPr>
        <p:txBody>
          <a:bodyPr wrap="square">
            <a:spAutoFit/>
          </a:bodyPr>
          <a:lstStyle/>
          <a:p>
            <a:pPr>
              <a:lnSpc>
                <a:spcPct val="150000"/>
              </a:lnSpc>
            </a:pP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On the other hand, let is shorter to write than var, and many users will prefer its brevity. </a:t>
            </a:r>
          </a:p>
        </p:txBody>
      </p:sp>
      <p:cxnSp>
        <p:nvCxnSpPr>
          <p:cNvPr id="3" name="Straight Connector 2"/>
          <p:cNvCxnSpPr/>
          <p:nvPr/>
        </p:nvCxnSpPr>
        <p:spPr>
          <a:xfrm>
            <a:off x="8128000" y="3393830"/>
            <a:ext cx="0" cy="316462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63289" y="3995289"/>
            <a:ext cx="1192942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30295" y="3393830"/>
            <a:ext cx="1649787" cy="461665"/>
          </a:xfrm>
          <a:prstGeom prst="rect">
            <a:avLst/>
          </a:prstGeom>
        </p:spPr>
        <p:txBody>
          <a:bodyPr wrap="square">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const</a:t>
            </a:r>
          </a:p>
        </p:txBody>
      </p:sp>
      <p:sp>
        <p:nvSpPr>
          <p:cNvPr id="20" name="Rectangle 19"/>
          <p:cNvSpPr/>
          <p:nvPr/>
        </p:nvSpPr>
        <p:spPr>
          <a:xfrm>
            <a:off x="10136428" y="3393830"/>
            <a:ext cx="1922693" cy="461665"/>
          </a:xfrm>
          <a:prstGeom prst="rect">
            <a:avLst/>
          </a:prstGeom>
        </p:spPr>
        <p:txBody>
          <a:bodyPr wrap="square">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let</a:t>
            </a:r>
          </a:p>
        </p:txBody>
      </p:sp>
    </p:spTree>
    <p:extLst>
      <p:ext uri="{BB962C8B-B14F-4D97-AF65-F5344CB8AC3E}">
        <p14:creationId xmlns:p14="http://schemas.microsoft.com/office/powerpoint/2010/main" val="1651728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10924"/>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1261706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Firefox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2823" y="5628571"/>
            <a:ext cx="2065001" cy="206500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google chrome png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2878" y="5628571"/>
            <a:ext cx="1727049" cy="172704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Debugging TypeScript in Firefox or Chrome</a:t>
            </a:r>
          </a:p>
        </p:txBody>
      </p:sp>
      <p:pic>
        <p:nvPicPr>
          <p:cNvPr id="7" name="Picture 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775295" y="723431"/>
            <a:ext cx="8772807" cy="274320"/>
          </a:xfrm>
          <a:prstGeom prst="rect">
            <a:avLst/>
          </a:prstGeom>
        </p:spPr>
      </p:pic>
      <p:grpSp>
        <p:nvGrpSpPr>
          <p:cNvPr id="9" name="Group 8"/>
          <p:cNvGrpSpPr/>
          <p:nvPr/>
        </p:nvGrpSpPr>
        <p:grpSpPr>
          <a:xfrm>
            <a:off x="1897795" y="2052024"/>
            <a:ext cx="12527805" cy="3076780"/>
            <a:chOff x="1105970" y="3859531"/>
            <a:chExt cx="14046945" cy="1255118"/>
          </a:xfrm>
          <a:solidFill>
            <a:schemeClr val="accent3">
              <a:lumMod val="75000"/>
            </a:schemeClr>
          </a:solidFill>
        </p:grpSpPr>
        <p:grpSp>
          <p:nvGrpSpPr>
            <p:cNvPr id="10" name="Group 9"/>
            <p:cNvGrpSpPr/>
            <p:nvPr/>
          </p:nvGrpSpPr>
          <p:grpSpPr>
            <a:xfrm>
              <a:off x="1105970" y="3859531"/>
              <a:ext cx="14046945" cy="1188000"/>
              <a:chOff x="1701055" y="3859531"/>
              <a:chExt cx="12891991" cy="1188000"/>
            </a:xfrm>
            <a:grpFill/>
          </p:grpSpPr>
          <p:sp>
            <p:nvSpPr>
              <p:cNvPr id="12" name="Rounded Rectangle 43"/>
              <p:cNvSpPr/>
              <p:nvPr/>
            </p:nvSpPr>
            <p:spPr>
              <a:xfrm>
                <a:off x="1701055" y="3859531"/>
                <a:ext cx="12891991" cy="1188000"/>
              </a:xfrm>
              <a:prstGeom prst="roundRect">
                <a:avLst>
                  <a:gd name="adj" fmla="val 8013"/>
                </a:avLst>
              </a:prstGeom>
              <a:solidFill>
                <a:srgbClr val="44B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ounded Rectangle 44"/>
              <p:cNvSpPr/>
              <p:nvPr/>
            </p:nvSpPr>
            <p:spPr>
              <a:xfrm>
                <a:off x="1758578" y="3921761"/>
                <a:ext cx="12776944" cy="1057119"/>
              </a:xfrm>
              <a:prstGeom prst="roundRect">
                <a:avLst>
                  <a:gd name="adj" fmla="val 8013"/>
                </a:avLst>
              </a:prstGeom>
              <a:solidFill>
                <a:srgbClr val="44B3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1" name="Rectangle 10"/>
            <p:cNvSpPr/>
            <p:nvPr/>
          </p:nvSpPr>
          <p:spPr>
            <a:xfrm>
              <a:off x="1632392" y="4044590"/>
              <a:ext cx="13075372" cy="1070059"/>
            </a:xfrm>
            <a:prstGeom prst="rect">
              <a:avLst/>
            </a:prstGeom>
            <a:noFill/>
          </p:spPr>
          <p:txBody>
            <a:bodyPr wrap="square">
              <a:spAutoFit/>
            </a:bodyPr>
            <a:lstStyle/>
            <a:p>
              <a:pPr algn="ctr">
                <a:lnSpc>
                  <a:spcPct val="150000"/>
                </a:lnSpc>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Firefox and Chrome have built-in debuggers, so you can easily debug the generated JavaScript. However, if you want to develop in the language you have programmed (be it TypeScript, Dart, or CoffeeScript), you need another option.</a:t>
              </a:r>
            </a:p>
          </p:txBody>
        </p:sp>
      </p:grpSp>
    </p:spTree>
    <p:extLst>
      <p:ext uri="{BB962C8B-B14F-4D97-AF65-F5344CB8AC3E}">
        <p14:creationId xmlns:p14="http://schemas.microsoft.com/office/powerpoint/2010/main" val="571086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Image result for visual studio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0025" y="5230906"/>
            <a:ext cx="5605272" cy="9415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53621" y="1189075"/>
            <a:ext cx="2397760" cy="461665"/>
          </a:xfrm>
          <a:prstGeom prst="rect">
            <a:avLst/>
          </a:prstGeom>
        </p:spPr>
        <p:txBody>
          <a:bodyPr wrap="square">
            <a:spAutoFit/>
          </a:bodyPr>
          <a:lstStyle/>
          <a:p>
            <a:r>
              <a:rPr lang="en-IN" sz="2400" b="1"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Source Maps:</a:t>
            </a:r>
          </a:p>
        </p:txBody>
      </p:sp>
      <p:sp>
        <p:nvSpPr>
          <p:cNvPr id="8"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Debugging TypeScript in Firefox or Chrome (Contd.)</a:t>
            </a:r>
          </a:p>
        </p:txBody>
      </p:sp>
      <p:sp>
        <p:nvSpPr>
          <p:cNvPr id="10" name="Rectangle: Rounded Corners 9"/>
          <p:cNvSpPr/>
          <p:nvPr/>
        </p:nvSpPr>
        <p:spPr>
          <a:xfrm>
            <a:off x="4280600" y="1939539"/>
            <a:ext cx="10743938" cy="2349579"/>
          </a:xfrm>
          <a:prstGeom prst="roundRect">
            <a:avLst/>
          </a:prstGeom>
          <a:solidFill>
            <a:schemeClr val="accent1">
              <a:lumMod val="20000"/>
              <a:lumOff val="80000"/>
            </a:schemeClr>
          </a:solidFill>
          <a:ln>
            <a:noFill/>
          </a:ln>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All major browsers support source maps now, but may require you to jump through a couple hoops. A source map is basically what it says—a map from one language to another. So the debugger can run the JavaScript code, but shows you the line that actually generated it.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006" y="2279332"/>
            <a:ext cx="1821375" cy="1821375"/>
          </a:xfrm>
          <a:prstGeom prst="rect">
            <a:avLst/>
          </a:prstGeom>
        </p:spPr>
      </p:pic>
      <p:sp>
        <p:nvSpPr>
          <p:cNvPr id="12" name="Rectangle: Rounded Corners 11"/>
          <p:cNvSpPr/>
          <p:nvPr/>
        </p:nvSpPr>
        <p:spPr>
          <a:xfrm>
            <a:off x="1442807" y="6739666"/>
            <a:ext cx="13039708" cy="1276945"/>
          </a:xfrm>
          <a:prstGeom prst="roundRect">
            <a:avLst/>
          </a:prstGeom>
          <a:solidFill>
            <a:schemeClr val="accent1">
              <a:lumMod val="20000"/>
              <a:lumOff val="80000"/>
            </a:schemeClr>
          </a:solidFill>
          <a:ln>
            <a:noFill/>
          </a:ln>
        </p:spPr>
        <p:txBody>
          <a:bodyPr wrap="square">
            <a:spAutoFit/>
          </a:bodyPr>
          <a:lstStyle/>
          <a:p>
            <a:pPr algn="ctr">
              <a:lnSpc>
                <a:spcPct val="150000"/>
              </a:lnSpc>
            </a:pP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First you need to tell Visual Studio to generate a source map for your TypeScript project. Right click your Project file in Solution Explorer and select Properties.</a:t>
            </a:r>
          </a:p>
        </p:txBody>
      </p:sp>
      <p:pic>
        <p:nvPicPr>
          <p:cNvPr id="11" name="Picture 1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734397" y="723431"/>
            <a:ext cx="10854604" cy="274320"/>
          </a:xfrm>
          <a:prstGeom prst="rect">
            <a:avLst/>
          </a:prstGeom>
        </p:spPr>
      </p:pic>
    </p:spTree>
    <p:extLst>
      <p:ext uri="{BB962C8B-B14F-4D97-AF65-F5344CB8AC3E}">
        <p14:creationId xmlns:p14="http://schemas.microsoft.com/office/powerpoint/2010/main" val="40568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26745" y="1676697"/>
            <a:ext cx="12378947" cy="535531"/>
          </a:xfrm>
        </p:spPr>
        <p:txBody>
          <a:bodyPr/>
          <a:lstStyle/>
          <a:p>
            <a:r>
              <a:rPr lang="en-US" dirty="0"/>
              <a:t>Introduction to TypeScript</a:t>
            </a:r>
          </a:p>
        </p:txBody>
      </p:sp>
      <p:sp>
        <p:nvSpPr>
          <p:cNvPr id="3" name="Text Placeholder 2"/>
          <p:cNvSpPr>
            <a:spLocks noGrp="1"/>
          </p:cNvSpPr>
          <p:nvPr>
            <p:ph type="body" sz="quarter" idx="13"/>
          </p:nvPr>
        </p:nvSpPr>
        <p:spPr/>
        <p:txBody>
          <a:bodyPr/>
          <a:lstStyle/>
          <a:p>
            <a:r>
              <a:rPr lang="en-US" dirty="0"/>
              <a:t>Topic 1—The Need for TypeScript</a:t>
            </a:r>
          </a:p>
        </p:txBody>
      </p:sp>
    </p:spTree>
    <p:extLst>
      <p:ext uri="{BB962C8B-B14F-4D97-AF65-F5344CB8AC3E}">
        <p14:creationId xmlns:p14="http://schemas.microsoft.com/office/powerpoint/2010/main" val="3367249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806156" y="847560"/>
            <a:ext cx="2651876"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01152"/>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1206186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40"/>
          <p:cNvSpPr>
            <a:spLocks/>
          </p:cNvSpPr>
          <p:nvPr/>
        </p:nvSpPr>
        <p:spPr bwMode="auto">
          <a:xfrm rot="10800000">
            <a:off x="1553467" y="5759311"/>
            <a:ext cx="411092" cy="642825"/>
          </a:xfrm>
          <a:custGeom>
            <a:avLst/>
            <a:gdLst>
              <a:gd name="T0" fmla="*/ 259 w 259"/>
              <a:gd name="T1" fmla="*/ 384 h 405"/>
              <a:gd name="T2" fmla="*/ 35 w 259"/>
              <a:gd name="T3" fmla="*/ 0 h 405"/>
              <a:gd name="T4" fmla="*/ 0 w 259"/>
              <a:gd name="T5" fmla="*/ 21 h 405"/>
              <a:gd name="T6" fmla="*/ 222 w 259"/>
              <a:gd name="T7" fmla="*/ 405 h 405"/>
              <a:gd name="T8" fmla="*/ 259 w 259"/>
              <a:gd name="T9" fmla="*/ 384 h 405"/>
            </a:gdLst>
            <a:ahLst/>
            <a:cxnLst>
              <a:cxn ang="0">
                <a:pos x="T0" y="T1"/>
              </a:cxn>
              <a:cxn ang="0">
                <a:pos x="T2" y="T3"/>
              </a:cxn>
              <a:cxn ang="0">
                <a:pos x="T4" y="T5"/>
              </a:cxn>
              <a:cxn ang="0">
                <a:pos x="T6" y="T7"/>
              </a:cxn>
              <a:cxn ang="0">
                <a:pos x="T8" y="T9"/>
              </a:cxn>
            </a:cxnLst>
            <a:rect l="0" t="0" r="r" b="b"/>
            <a:pathLst>
              <a:path w="259" h="405">
                <a:moveTo>
                  <a:pt x="259" y="384"/>
                </a:moveTo>
                <a:lnTo>
                  <a:pt x="35" y="0"/>
                </a:lnTo>
                <a:lnTo>
                  <a:pt x="0" y="21"/>
                </a:lnTo>
                <a:lnTo>
                  <a:pt x="222" y="405"/>
                </a:lnTo>
                <a:lnTo>
                  <a:pt x="259" y="384"/>
                </a:lnTo>
                <a:close/>
              </a:path>
            </a:pathLst>
          </a:custGeom>
          <a:solidFill>
            <a:schemeClr val="tx2">
              <a:lumMod val="60000"/>
              <a:lumOff val="40000"/>
            </a:schemeClr>
          </a:solidFill>
          <a:ln>
            <a:noFill/>
          </a:ln>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42"/>
          <p:cNvSpPr>
            <a:spLocks/>
          </p:cNvSpPr>
          <p:nvPr/>
        </p:nvSpPr>
        <p:spPr bwMode="auto">
          <a:xfrm rot="10800000">
            <a:off x="2070902" y="5243462"/>
            <a:ext cx="642826" cy="409504"/>
          </a:xfrm>
          <a:custGeom>
            <a:avLst/>
            <a:gdLst>
              <a:gd name="T0" fmla="*/ 405 w 405"/>
              <a:gd name="T1" fmla="*/ 223 h 258"/>
              <a:gd name="T2" fmla="*/ 20 w 405"/>
              <a:gd name="T3" fmla="*/ 0 h 258"/>
              <a:gd name="T4" fmla="*/ 0 w 405"/>
              <a:gd name="T5" fmla="*/ 36 h 258"/>
              <a:gd name="T6" fmla="*/ 384 w 405"/>
              <a:gd name="T7" fmla="*/ 258 h 258"/>
              <a:gd name="T8" fmla="*/ 405 w 405"/>
              <a:gd name="T9" fmla="*/ 223 h 258"/>
            </a:gdLst>
            <a:ahLst/>
            <a:cxnLst>
              <a:cxn ang="0">
                <a:pos x="T0" y="T1"/>
              </a:cxn>
              <a:cxn ang="0">
                <a:pos x="T2" y="T3"/>
              </a:cxn>
              <a:cxn ang="0">
                <a:pos x="T4" y="T5"/>
              </a:cxn>
              <a:cxn ang="0">
                <a:pos x="T6" y="T7"/>
              </a:cxn>
              <a:cxn ang="0">
                <a:pos x="T8" y="T9"/>
              </a:cxn>
            </a:cxnLst>
            <a:rect l="0" t="0" r="r" b="b"/>
            <a:pathLst>
              <a:path w="405" h="258">
                <a:moveTo>
                  <a:pt x="405" y="223"/>
                </a:moveTo>
                <a:lnTo>
                  <a:pt x="20" y="0"/>
                </a:lnTo>
                <a:lnTo>
                  <a:pt x="0" y="36"/>
                </a:lnTo>
                <a:lnTo>
                  <a:pt x="384" y="258"/>
                </a:lnTo>
                <a:lnTo>
                  <a:pt x="405" y="223"/>
                </a:lnTo>
                <a:close/>
              </a:path>
            </a:pathLst>
          </a:custGeom>
          <a:solidFill>
            <a:srgbClr val="4DB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45"/>
          <p:cNvSpPr>
            <a:spLocks noChangeArrowheads="1"/>
          </p:cNvSpPr>
          <p:nvPr/>
        </p:nvSpPr>
        <p:spPr bwMode="auto">
          <a:xfrm rot="10800000">
            <a:off x="2283060" y="4529181"/>
            <a:ext cx="707902" cy="63489"/>
          </a:xfrm>
          <a:prstGeom prst="rect">
            <a:avLst/>
          </a:pr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Freeform 46"/>
          <p:cNvSpPr>
            <a:spLocks/>
          </p:cNvSpPr>
          <p:nvPr/>
        </p:nvSpPr>
        <p:spPr bwMode="auto">
          <a:xfrm rot="10800000">
            <a:off x="2070901" y="3514974"/>
            <a:ext cx="642826" cy="411091"/>
          </a:xfrm>
          <a:custGeom>
            <a:avLst/>
            <a:gdLst>
              <a:gd name="T0" fmla="*/ 384 w 405"/>
              <a:gd name="T1" fmla="*/ 0 h 259"/>
              <a:gd name="T2" fmla="*/ 0 w 405"/>
              <a:gd name="T3" fmla="*/ 224 h 259"/>
              <a:gd name="T4" fmla="*/ 20 w 405"/>
              <a:gd name="T5" fmla="*/ 259 h 259"/>
              <a:gd name="T6" fmla="*/ 405 w 405"/>
              <a:gd name="T7" fmla="*/ 37 h 259"/>
              <a:gd name="T8" fmla="*/ 384 w 405"/>
              <a:gd name="T9" fmla="*/ 0 h 259"/>
            </a:gdLst>
            <a:ahLst/>
            <a:cxnLst>
              <a:cxn ang="0">
                <a:pos x="T0" y="T1"/>
              </a:cxn>
              <a:cxn ang="0">
                <a:pos x="T2" y="T3"/>
              </a:cxn>
              <a:cxn ang="0">
                <a:pos x="T4" y="T5"/>
              </a:cxn>
              <a:cxn ang="0">
                <a:pos x="T6" y="T7"/>
              </a:cxn>
              <a:cxn ang="0">
                <a:pos x="T8" y="T9"/>
              </a:cxn>
            </a:cxnLst>
            <a:rect l="0" t="0" r="r" b="b"/>
            <a:pathLst>
              <a:path w="405" h="259">
                <a:moveTo>
                  <a:pt x="384" y="0"/>
                </a:moveTo>
                <a:lnTo>
                  <a:pt x="0" y="224"/>
                </a:lnTo>
                <a:lnTo>
                  <a:pt x="20" y="259"/>
                </a:lnTo>
                <a:lnTo>
                  <a:pt x="405" y="37"/>
                </a:lnTo>
                <a:lnTo>
                  <a:pt x="384" y="0"/>
                </a:lnTo>
                <a:close/>
              </a:path>
            </a:pathLst>
          </a:custGeom>
          <a:solidFill>
            <a:srgbClr val="FFB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Freeform 48"/>
          <p:cNvSpPr>
            <a:spLocks/>
          </p:cNvSpPr>
          <p:nvPr/>
        </p:nvSpPr>
        <p:spPr bwMode="auto">
          <a:xfrm rot="10800000">
            <a:off x="1553466" y="2764218"/>
            <a:ext cx="411092" cy="644413"/>
          </a:xfrm>
          <a:custGeom>
            <a:avLst/>
            <a:gdLst>
              <a:gd name="T0" fmla="*/ 222 w 259"/>
              <a:gd name="T1" fmla="*/ 0 h 406"/>
              <a:gd name="T2" fmla="*/ 0 w 259"/>
              <a:gd name="T3" fmla="*/ 385 h 406"/>
              <a:gd name="T4" fmla="*/ 35 w 259"/>
              <a:gd name="T5" fmla="*/ 406 h 406"/>
              <a:gd name="T6" fmla="*/ 259 w 259"/>
              <a:gd name="T7" fmla="*/ 20 h 406"/>
              <a:gd name="T8" fmla="*/ 222 w 259"/>
              <a:gd name="T9" fmla="*/ 0 h 406"/>
            </a:gdLst>
            <a:ahLst/>
            <a:cxnLst>
              <a:cxn ang="0">
                <a:pos x="T0" y="T1"/>
              </a:cxn>
              <a:cxn ang="0">
                <a:pos x="T2" y="T3"/>
              </a:cxn>
              <a:cxn ang="0">
                <a:pos x="T4" y="T5"/>
              </a:cxn>
              <a:cxn ang="0">
                <a:pos x="T6" y="T7"/>
              </a:cxn>
              <a:cxn ang="0">
                <a:pos x="T8" y="T9"/>
              </a:cxn>
            </a:cxnLst>
            <a:rect l="0" t="0" r="r" b="b"/>
            <a:pathLst>
              <a:path w="259" h="406">
                <a:moveTo>
                  <a:pt x="222" y="0"/>
                </a:moveTo>
                <a:lnTo>
                  <a:pt x="0" y="385"/>
                </a:lnTo>
                <a:lnTo>
                  <a:pt x="35" y="406"/>
                </a:lnTo>
                <a:lnTo>
                  <a:pt x="259" y="20"/>
                </a:lnTo>
                <a:lnTo>
                  <a:pt x="222" y="0"/>
                </a:lnTo>
                <a:close/>
              </a:path>
            </a:pathLst>
          </a:custGeom>
          <a:solidFill>
            <a:schemeClr val="tx2">
              <a:lumMod val="40000"/>
              <a:lumOff val="60000"/>
            </a:schemeClr>
          </a:solidFill>
          <a:ln>
            <a:noFill/>
          </a:ln>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50"/>
          <p:cNvSpPr>
            <a:spLocks/>
          </p:cNvSpPr>
          <p:nvPr/>
        </p:nvSpPr>
        <p:spPr bwMode="auto">
          <a:xfrm rot="10800000">
            <a:off x="2045505" y="2510262"/>
            <a:ext cx="1258669" cy="4174400"/>
          </a:xfrm>
          <a:custGeom>
            <a:avLst/>
            <a:gdLst>
              <a:gd name="T0" fmla="*/ 524 w 542"/>
              <a:gd name="T1" fmla="*/ 1778 h 1802"/>
              <a:gd name="T2" fmla="*/ 164 w 542"/>
              <a:gd name="T3" fmla="*/ 1415 h 1802"/>
              <a:gd name="T4" fmla="*/ 28 w 542"/>
              <a:gd name="T5" fmla="*/ 907 h 1802"/>
              <a:gd name="T6" fmla="*/ 170 w 542"/>
              <a:gd name="T7" fmla="*/ 389 h 1802"/>
              <a:gd name="T8" fmla="*/ 542 w 542"/>
              <a:gd name="T9" fmla="*/ 25 h 1802"/>
              <a:gd name="T10" fmla="*/ 528 w 542"/>
              <a:gd name="T11" fmla="*/ 0 h 1802"/>
              <a:gd name="T12" fmla="*/ 146 w 542"/>
              <a:gd name="T13" fmla="*/ 375 h 1802"/>
              <a:gd name="T14" fmla="*/ 0 w 542"/>
              <a:gd name="T15" fmla="*/ 907 h 1802"/>
              <a:gd name="T16" fmla="*/ 140 w 542"/>
              <a:gd name="T17" fmla="*/ 1429 h 1802"/>
              <a:gd name="T18" fmla="*/ 509 w 542"/>
              <a:gd name="T19" fmla="*/ 1802 h 1802"/>
              <a:gd name="T20" fmla="*/ 524 w 542"/>
              <a:gd name="T21" fmla="*/ 1778 h 1802"/>
              <a:gd name="T22" fmla="*/ 524 w 542"/>
              <a:gd name="T23" fmla="*/ 1778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2" h="1802">
                <a:moveTo>
                  <a:pt x="524" y="1778"/>
                </a:moveTo>
                <a:cubicBezTo>
                  <a:pt x="375" y="1690"/>
                  <a:pt x="251" y="1564"/>
                  <a:pt x="164" y="1415"/>
                </a:cubicBezTo>
                <a:cubicBezTo>
                  <a:pt x="78" y="1266"/>
                  <a:pt x="28" y="1092"/>
                  <a:pt x="28" y="907"/>
                </a:cubicBezTo>
                <a:cubicBezTo>
                  <a:pt x="28" y="718"/>
                  <a:pt x="80" y="541"/>
                  <a:pt x="170" y="389"/>
                </a:cubicBezTo>
                <a:cubicBezTo>
                  <a:pt x="260" y="238"/>
                  <a:pt x="389" y="112"/>
                  <a:pt x="542" y="25"/>
                </a:cubicBezTo>
                <a:cubicBezTo>
                  <a:pt x="528" y="0"/>
                  <a:pt x="528" y="0"/>
                  <a:pt x="528" y="0"/>
                </a:cubicBezTo>
                <a:cubicBezTo>
                  <a:pt x="371" y="90"/>
                  <a:pt x="239" y="219"/>
                  <a:pt x="146" y="375"/>
                </a:cubicBezTo>
                <a:cubicBezTo>
                  <a:pt x="53" y="530"/>
                  <a:pt x="0" y="712"/>
                  <a:pt x="0" y="907"/>
                </a:cubicBezTo>
                <a:cubicBezTo>
                  <a:pt x="0" y="1097"/>
                  <a:pt x="51" y="1276"/>
                  <a:pt x="140" y="1429"/>
                </a:cubicBezTo>
                <a:cubicBezTo>
                  <a:pt x="230" y="1583"/>
                  <a:pt x="357" y="1711"/>
                  <a:pt x="509" y="1802"/>
                </a:cubicBezTo>
                <a:cubicBezTo>
                  <a:pt x="524" y="1778"/>
                  <a:pt x="524" y="1778"/>
                  <a:pt x="524" y="1778"/>
                </a:cubicBezTo>
                <a:cubicBezTo>
                  <a:pt x="524" y="1778"/>
                  <a:pt x="524" y="1778"/>
                  <a:pt x="524" y="1778"/>
                </a:cubicBezTo>
              </a:path>
            </a:pathLst>
          </a:custGeom>
          <a:solidFill>
            <a:schemeClr val="bg2">
              <a:lumMod val="75000"/>
            </a:schemeClr>
          </a:solidFill>
          <a:ln>
            <a:noFill/>
          </a:ln>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3" name="Picture 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2453422" y="6148180"/>
            <a:ext cx="71426" cy="7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Freeform 39"/>
          <p:cNvSpPr>
            <a:spLocks/>
          </p:cNvSpPr>
          <p:nvPr/>
        </p:nvSpPr>
        <p:spPr bwMode="auto">
          <a:xfrm rot="10800000">
            <a:off x="1566163" y="3364189"/>
            <a:ext cx="738060" cy="2439563"/>
          </a:xfrm>
          <a:custGeom>
            <a:avLst/>
            <a:gdLst>
              <a:gd name="T0" fmla="*/ 304 w 318"/>
              <a:gd name="T1" fmla="*/ 0 h 1053"/>
              <a:gd name="T2" fmla="*/ 83 w 318"/>
              <a:gd name="T3" fmla="*/ 219 h 1053"/>
              <a:gd name="T4" fmla="*/ 0 w 318"/>
              <a:gd name="T5" fmla="*/ 527 h 1053"/>
              <a:gd name="T6" fmla="*/ 83 w 318"/>
              <a:gd name="T7" fmla="*/ 835 h 1053"/>
              <a:gd name="T8" fmla="*/ 304 w 318"/>
              <a:gd name="T9" fmla="*/ 1053 h 1053"/>
              <a:gd name="T10" fmla="*/ 318 w 318"/>
              <a:gd name="T11" fmla="*/ 1029 h 1053"/>
              <a:gd name="T12" fmla="*/ 108 w 318"/>
              <a:gd name="T13" fmla="*/ 821 h 1053"/>
              <a:gd name="T14" fmla="*/ 28 w 318"/>
              <a:gd name="T15" fmla="*/ 527 h 1053"/>
              <a:gd name="T16" fmla="*/ 108 w 318"/>
              <a:gd name="T17" fmla="*/ 233 h 1053"/>
              <a:gd name="T18" fmla="*/ 318 w 318"/>
              <a:gd name="T19" fmla="*/ 24 h 1053"/>
              <a:gd name="T20" fmla="*/ 304 w 318"/>
              <a:gd name="T21" fmla="*/ 0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053">
                <a:moveTo>
                  <a:pt x="304" y="0"/>
                </a:moveTo>
                <a:cubicBezTo>
                  <a:pt x="213" y="53"/>
                  <a:pt x="137" y="128"/>
                  <a:pt x="83" y="219"/>
                </a:cubicBezTo>
                <a:cubicBezTo>
                  <a:pt x="30" y="309"/>
                  <a:pt x="0" y="414"/>
                  <a:pt x="0" y="527"/>
                </a:cubicBezTo>
                <a:cubicBezTo>
                  <a:pt x="0" y="639"/>
                  <a:pt x="30" y="745"/>
                  <a:pt x="83" y="835"/>
                </a:cubicBezTo>
                <a:cubicBezTo>
                  <a:pt x="137" y="925"/>
                  <a:pt x="213" y="1001"/>
                  <a:pt x="304" y="1053"/>
                </a:cubicBezTo>
                <a:cubicBezTo>
                  <a:pt x="318" y="1029"/>
                  <a:pt x="318" y="1029"/>
                  <a:pt x="318" y="1029"/>
                </a:cubicBezTo>
                <a:cubicBezTo>
                  <a:pt x="231" y="979"/>
                  <a:pt x="158" y="907"/>
                  <a:pt x="108" y="821"/>
                </a:cubicBezTo>
                <a:cubicBezTo>
                  <a:pt x="57" y="734"/>
                  <a:pt x="28" y="634"/>
                  <a:pt x="28" y="527"/>
                </a:cubicBezTo>
                <a:cubicBezTo>
                  <a:pt x="28" y="419"/>
                  <a:pt x="57" y="319"/>
                  <a:pt x="108" y="233"/>
                </a:cubicBezTo>
                <a:cubicBezTo>
                  <a:pt x="158" y="147"/>
                  <a:pt x="231" y="75"/>
                  <a:pt x="318" y="24"/>
                </a:cubicBezTo>
                <a:lnTo>
                  <a:pt x="304" y="0"/>
                </a:lnTo>
                <a:close/>
              </a:path>
            </a:pathLst>
          </a:custGeom>
          <a:solidFill>
            <a:schemeClr val="bg2">
              <a:lumMod val="75000"/>
            </a:schemeClr>
          </a:solidFill>
          <a:ln>
            <a:noFill/>
          </a:ln>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5" name="Group 34"/>
          <p:cNvGrpSpPr/>
          <p:nvPr/>
        </p:nvGrpSpPr>
        <p:grpSpPr>
          <a:xfrm>
            <a:off x="1689171" y="2136070"/>
            <a:ext cx="844408" cy="842449"/>
            <a:chOff x="3607745" y="1769662"/>
            <a:chExt cx="844555" cy="842595"/>
          </a:xfrm>
        </p:grpSpPr>
        <p:sp>
          <p:nvSpPr>
            <p:cNvPr id="36" name="Freeform 83"/>
            <p:cNvSpPr>
              <a:spLocks/>
            </p:cNvSpPr>
            <p:nvPr/>
          </p:nvSpPr>
          <p:spPr bwMode="auto">
            <a:xfrm rot="10800000">
              <a:off x="3607745" y="1769662"/>
              <a:ext cx="844555" cy="84259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bg1"/>
            </a:solidFill>
            <a:ln>
              <a:noFill/>
            </a:ln>
            <a:effectLst>
              <a:outerShdw blurRad="50800" dist="38100" dir="5400000" algn="t" rotWithShape="0">
                <a:schemeClr val="bg1">
                  <a:lumMod val="85000"/>
                  <a:alpha val="47000"/>
                </a:schemeClr>
              </a:outerShdw>
            </a:effec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Freeform 83"/>
            <p:cNvSpPr>
              <a:spLocks/>
            </p:cNvSpPr>
            <p:nvPr/>
          </p:nvSpPr>
          <p:spPr bwMode="auto">
            <a:xfrm rot="10800000">
              <a:off x="3687916" y="1849647"/>
              <a:ext cx="684213" cy="68262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rgbClr val="8D6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8" name="Group 37"/>
          <p:cNvGrpSpPr/>
          <p:nvPr/>
        </p:nvGrpSpPr>
        <p:grpSpPr>
          <a:xfrm>
            <a:off x="2501035" y="2976765"/>
            <a:ext cx="844408" cy="842449"/>
            <a:chOff x="4419750" y="2610503"/>
            <a:chExt cx="844555" cy="842595"/>
          </a:xfrm>
        </p:grpSpPr>
        <p:sp>
          <p:nvSpPr>
            <p:cNvPr id="39" name="Freeform 83"/>
            <p:cNvSpPr>
              <a:spLocks/>
            </p:cNvSpPr>
            <p:nvPr/>
          </p:nvSpPr>
          <p:spPr bwMode="auto">
            <a:xfrm rot="10800000">
              <a:off x="4419750" y="2610503"/>
              <a:ext cx="844555" cy="84259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bg1"/>
            </a:solidFill>
            <a:ln>
              <a:noFill/>
            </a:ln>
            <a:effectLst>
              <a:outerShdw blurRad="50800" dist="38100" dir="5400000" algn="t" rotWithShape="0">
                <a:schemeClr val="bg1">
                  <a:lumMod val="85000"/>
                  <a:alpha val="47000"/>
                </a:schemeClr>
              </a:outerShdw>
            </a:effec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83"/>
            <p:cNvSpPr>
              <a:spLocks/>
            </p:cNvSpPr>
            <p:nvPr/>
          </p:nvSpPr>
          <p:spPr bwMode="auto">
            <a:xfrm rot="10800000">
              <a:off x="4499921" y="2690488"/>
              <a:ext cx="684213" cy="68262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rgbClr val="FFB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1" name="Group 40"/>
          <p:cNvGrpSpPr/>
          <p:nvPr/>
        </p:nvGrpSpPr>
        <p:grpSpPr>
          <a:xfrm>
            <a:off x="2868068" y="4134972"/>
            <a:ext cx="844408" cy="842449"/>
            <a:chOff x="4786847" y="3768911"/>
            <a:chExt cx="844555" cy="842595"/>
          </a:xfrm>
        </p:grpSpPr>
        <p:sp>
          <p:nvSpPr>
            <p:cNvPr id="42" name="Freeform 83"/>
            <p:cNvSpPr>
              <a:spLocks/>
            </p:cNvSpPr>
            <p:nvPr/>
          </p:nvSpPr>
          <p:spPr bwMode="auto">
            <a:xfrm rot="10800000">
              <a:off x="4786847" y="3768911"/>
              <a:ext cx="844555" cy="84259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bg1"/>
            </a:solidFill>
            <a:ln>
              <a:noFill/>
            </a:ln>
            <a:effectLst>
              <a:outerShdw blurRad="50800" dist="38100" dir="5400000" algn="t" rotWithShape="0">
                <a:schemeClr val="bg1">
                  <a:lumMod val="85000"/>
                  <a:alpha val="47000"/>
                </a:schemeClr>
              </a:outerShdw>
            </a:effec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83"/>
            <p:cNvSpPr>
              <a:spLocks/>
            </p:cNvSpPr>
            <p:nvPr/>
          </p:nvSpPr>
          <p:spPr bwMode="auto">
            <a:xfrm rot="10800000">
              <a:off x="4867018" y="3848896"/>
              <a:ext cx="684213" cy="68262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p:cNvGrpSpPr/>
          <p:nvPr/>
        </p:nvGrpSpPr>
        <p:grpSpPr>
          <a:xfrm>
            <a:off x="2503568" y="5326365"/>
            <a:ext cx="844408" cy="842449"/>
            <a:chOff x="4422284" y="4960510"/>
            <a:chExt cx="844555" cy="842595"/>
          </a:xfrm>
        </p:grpSpPr>
        <p:sp>
          <p:nvSpPr>
            <p:cNvPr id="45" name="Freeform 83"/>
            <p:cNvSpPr>
              <a:spLocks/>
            </p:cNvSpPr>
            <p:nvPr/>
          </p:nvSpPr>
          <p:spPr bwMode="auto">
            <a:xfrm rot="10800000">
              <a:off x="4422284" y="4960510"/>
              <a:ext cx="844555" cy="84259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bg1"/>
            </a:solidFill>
            <a:ln>
              <a:noFill/>
            </a:ln>
            <a:effectLst>
              <a:outerShdw blurRad="50800" dist="38100" dir="5400000" algn="t" rotWithShape="0">
                <a:schemeClr val="bg1">
                  <a:lumMod val="85000"/>
                  <a:alpha val="47000"/>
                </a:schemeClr>
              </a:outerShdw>
            </a:effec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Freeform 83"/>
            <p:cNvSpPr>
              <a:spLocks/>
            </p:cNvSpPr>
            <p:nvPr/>
          </p:nvSpPr>
          <p:spPr bwMode="auto">
            <a:xfrm rot="10800000">
              <a:off x="4502455" y="5040495"/>
              <a:ext cx="684213" cy="68262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rgbClr val="4DB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Group 46"/>
          <p:cNvGrpSpPr/>
          <p:nvPr/>
        </p:nvGrpSpPr>
        <p:grpSpPr>
          <a:xfrm>
            <a:off x="1634086" y="6127023"/>
            <a:ext cx="844408" cy="842449"/>
            <a:chOff x="3552651" y="5761307"/>
            <a:chExt cx="844555" cy="842595"/>
          </a:xfrm>
        </p:grpSpPr>
        <p:sp>
          <p:nvSpPr>
            <p:cNvPr id="48" name="Freeform 83"/>
            <p:cNvSpPr>
              <a:spLocks/>
            </p:cNvSpPr>
            <p:nvPr/>
          </p:nvSpPr>
          <p:spPr bwMode="auto">
            <a:xfrm rot="10800000">
              <a:off x="3552651" y="5761307"/>
              <a:ext cx="844555" cy="84259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bg1"/>
            </a:solidFill>
            <a:ln>
              <a:noFill/>
            </a:ln>
            <a:effectLst>
              <a:outerShdw blurRad="50800" dist="38100" dir="5400000" algn="t" rotWithShape="0">
                <a:schemeClr val="bg1">
                  <a:lumMod val="85000"/>
                  <a:alpha val="47000"/>
                </a:schemeClr>
              </a:outerShdw>
            </a:effectLst>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Freeform 83"/>
            <p:cNvSpPr>
              <a:spLocks/>
            </p:cNvSpPr>
            <p:nvPr/>
          </p:nvSpPr>
          <p:spPr bwMode="auto">
            <a:xfrm rot="10800000">
              <a:off x="3632822" y="5841292"/>
              <a:ext cx="684213" cy="68262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tx2">
                <a:lumMod val="60000"/>
                <a:lumOff val="40000"/>
              </a:schemeClr>
            </a:solidFill>
            <a:ln>
              <a:noFill/>
            </a:ln>
          </p:spPr>
          <p:txBody>
            <a:bodyPr vert="horz" wrap="square" lIns="91424" tIns="45712" rIns="91424" bIns="45712" numCol="1" anchor="t" anchorCtr="0" compatLnSpc="1">
              <a:prstTxWarp prst="textNoShape">
                <a:avLst/>
              </a:prstTxWarp>
            </a:bodyPr>
            <a:lstStyle/>
            <a:p>
              <a:endParaRPr lang="en-GB"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0" name="Rectangle 49"/>
          <p:cNvSpPr/>
          <p:nvPr/>
        </p:nvSpPr>
        <p:spPr>
          <a:xfrm>
            <a:off x="2466077" y="2133673"/>
            <a:ext cx="13078723"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rest parameter syntax allows you to represent an indefinite number of arguments as an array.</a:t>
            </a:r>
          </a:p>
        </p:txBody>
      </p:sp>
      <p:sp>
        <p:nvSpPr>
          <p:cNvPr id="51" name="TextBox 50"/>
          <p:cNvSpPr txBox="1"/>
          <p:nvPr/>
        </p:nvSpPr>
        <p:spPr>
          <a:xfrm>
            <a:off x="26247" y="4059423"/>
            <a:ext cx="2076450" cy="769441"/>
          </a:xfrm>
          <a:prstGeom prst="rect">
            <a:avLst/>
          </a:prstGeom>
          <a:noFill/>
        </p:spPr>
        <p:txBody>
          <a:bodyPr wrap="square" rtlCol="0">
            <a:spAutoFit/>
          </a:bodyPr>
          <a:lstStyle/>
          <a:p>
            <a:pPr algn="r"/>
            <a:r>
              <a:rPr lang="en-IN"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Rest Parameters</a:t>
            </a:r>
          </a:p>
        </p:txBody>
      </p:sp>
      <p:sp>
        <p:nvSpPr>
          <p:cNvPr id="52" name="Rectangle 51"/>
          <p:cNvSpPr/>
          <p:nvPr/>
        </p:nvSpPr>
        <p:spPr>
          <a:xfrm>
            <a:off x="3304174" y="2928191"/>
            <a:ext cx="12691480" cy="707886"/>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Rest parameters (denoted by ... argumentName for the last argument) allow you to quickly accept multiple arguments in your function and get them as an array.</a:t>
            </a:r>
          </a:p>
        </p:txBody>
      </p:sp>
      <p:sp>
        <p:nvSpPr>
          <p:cNvPr id="53" name="Rectangle 52"/>
          <p:cNvSpPr/>
          <p:nvPr/>
        </p:nvSpPr>
        <p:spPr>
          <a:xfrm>
            <a:off x="3712476" y="4214943"/>
            <a:ext cx="11965674" cy="707886"/>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Required, optional, and default parameters all have one thing in common: they talk about one parameter at a time. </a:t>
            </a:r>
          </a:p>
        </p:txBody>
      </p:sp>
      <p:sp>
        <p:nvSpPr>
          <p:cNvPr id="54" name="Rectangle 53"/>
          <p:cNvSpPr/>
          <p:nvPr/>
        </p:nvSpPr>
        <p:spPr>
          <a:xfrm>
            <a:off x="3345443" y="5450164"/>
            <a:ext cx="11965674" cy="707886"/>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Sometimes, you want to work with multiple parameters as a group, or you may not know how many parameters a function will ultimately take.</a:t>
            </a:r>
          </a:p>
        </p:txBody>
      </p:sp>
      <p:sp>
        <p:nvSpPr>
          <p:cNvPr id="55" name="Rectangle 54"/>
          <p:cNvSpPr/>
          <p:nvPr/>
        </p:nvSpPr>
        <p:spPr>
          <a:xfrm>
            <a:off x="2596920" y="6533670"/>
            <a:ext cx="11965674" cy="707886"/>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JavaScript, you can work with the arguments directly using the arguments variable that is visible inside every function body.</a:t>
            </a:r>
          </a:p>
        </p:txBody>
      </p:sp>
      <p:sp>
        <p:nvSpPr>
          <p:cNvPr id="56"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Rest Parameter</a:t>
            </a:r>
          </a:p>
        </p:txBody>
      </p:sp>
      <p:pic>
        <p:nvPicPr>
          <p:cNvPr id="58" name="Picture 5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88349" y="723431"/>
            <a:ext cx="3268494" cy="274320"/>
          </a:xfrm>
          <a:prstGeom prst="rect">
            <a:avLst/>
          </a:prstGeom>
        </p:spPr>
      </p:pic>
    </p:spTree>
    <p:extLst>
      <p:ext uri="{BB962C8B-B14F-4D97-AF65-F5344CB8AC3E}">
        <p14:creationId xmlns:p14="http://schemas.microsoft.com/office/powerpoint/2010/main" val="828995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4512" y="3463396"/>
            <a:ext cx="8219558" cy="430887"/>
          </a:xfrm>
          <a:prstGeom prst="rect">
            <a:avLst/>
          </a:prstGeom>
        </p:spPr>
        <p:txBody>
          <a:bodyPr wrap="non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results in the same apply function call, that you'd expect:</a:t>
            </a:r>
          </a:p>
        </p:txBody>
      </p:sp>
      <p:sp>
        <p:nvSpPr>
          <p:cNvPr id="9" name="Rectangle 8"/>
          <p:cNvSpPr/>
          <p:nvPr/>
        </p:nvSpPr>
        <p:spPr>
          <a:xfrm>
            <a:off x="1285005" y="7408666"/>
            <a:ext cx="3194272" cy="430887"/>
          </a:xfrm>
          <a:prstGeom prst="rect">
            <a:avLst/>
          </a:prstGeom>
        </p:spPr>
        <p:txBody>
          <a:bodyPr wrap="none">
            <a:spAutoFit/>
          </a:bodyPr>
          <a:lstStyle/>
          <a:p>
            <a:r>
              <a:rPr lang="en-IN"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With Rest Parameter:</a:t>
            </a:r>
          </a:p>
        </p:txBody>
      </p:sp>
      <p:sp>
        <p:nvSpPr>
          <p:cNvPr id="11"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Examples for Rest Parameter and Without Rest Parameter</a:t>
            </a:r>
          </a:p>
        </p:txBody>
      </p:sp>
      <p:pic>
        <p:nvPicPr>
          <p:cNvPr id="12" name="Picture 11"/>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915160" y="723431"/>
            <a:ext cx="12425680" cy="274320"/>
          </a:xfrm>
          <a:prstGeom prst="rect">
            <a:avLst/>
          </a:prstGeom>
        </p:spPr>
      </p:pic>
      <p:grpSp>
        <p:nvGrpSpPr>
          <p:cNvPr id="50" name="Group 49"/>
          <p:cNvGrpSpPr/>
          <p:nvPr/>
        </p:nvGrpSpPr>
        <p:grpSpPr>
          <a:xfrm>
            <a:off x="2903305" y="1071189"/>
            <a:ext cx="10532179" cy="2091991"/>
            <a:chOff x="3235597" y="2988142"/>
            <a:chExt cx="10532179" cy="2091991"/>
          </a:xfrm>
        </p:grpSpPr>
        <p:grpSp>
          <p:nvGrpSpPr>
            <p:cNvPr id="51" name="Group 50"/>
            <p:cNvGrpSpPr/>
            <p:nvPr/>
          </p:nvGrpSpPr>
          <p:grpSpPr>
            <a:xfrm>
              <a:off x="3235597" y="2988142"/>
              <a:ext cx="10532179" cy="2074976"/>
              <a:chOff x="2135443" y="2758168"/>
              <a:chExt cx="10532179" cy="2074976"/>
            </a:xfrm>
          </p:grpSpPr>
          <p:sp>
            <p:nvSpPr>
              <p:cNvPr id="53" name="Rectangle 52"/>
              <p:cNvSpPr/>
              <p:nvPr/>
            </p:nvSpPr>
            <p:spPr>
              <a:xfrm>
                <a:off x="2135443" y="3376351"/>
                <a:ext cx="10532179" cy="1453420"/>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166"/>
              <p:cNvSpPr/>
              <p:nvPr/>
            </p:nvSpPr>
            <p:spPr>
              <a:xfrm>
                <a:off x="8342365" y="3830826"/>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p:cNvGrpSpPr/>
              <p:nvPr/>
            </p:nvGrpSpPr>
            <p:grpSpPr>
              <a:xfrm>
                <a:off x="2135443" y="2758168"/>
                <a:ext cx="10532179" cy="638628"/>
                <a:chOff x="2135443" y="2758168"/>
                <a:chExt cx="10532179" cy="638628"/>
              </a:xfrm>
            </p:grpSpPr>
            <p:sp>
              <p:nvSpPr>
                <p:cNvPr id="56"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p:cNvGrpSpPr/>
                <p:nvPr/>
              </p:nvGrpSpPr>
              <p:grpSpPr>
                <a:xfrm>
                  <a:off x="11502604" y="2936873"/>
                  <a:ext cx="1030511" cy="275773"/>
                  <a:chOff x="11502604" y="2936873"/>
                  <a:chExt cx="1030511" cy="275773"/>
                </a:xfrm>
              </p:grpSpPr>
              <p:sp>
                <p:nvSpPr>
                  <p:cNvPr id="64" name="Oval 63"/>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p:cNvGrpSpPr/>
                <p:nvPr/>
              </p:nvGrpSpPr>
              <p:grpSpPr>
                <a:xfrm>
                  <a:off x="2223489" y="2956383"/>
                  <a:ext cx="2133428" cy="299291"/>
                  <a:chOff x="2223489" y="2956383"/>
                  <a:chExt cx="2133428" cy="299291"/>
                </a:xfrm>
              </p:grpSpPr>
              <p:sp>
                <p:nvSpPr>
                  <p:cNvPr id="59" name="TextBox 58"/>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60" name="Group 59"/>
                  <p:cNvGrpSpPr/>
                  <p:nvPr/>
                </p:nvGrpSpPr>
                <p:grpSpPr>
                  <a:xfrm>
                    <a:off x="2223489" y="2956738"/>
                    <a:ext cx="510185" cy="298936"/>
                    <a:chOff x="2217139" y="2907524"/>
                    <a:chExt cx="510185" cy="298936"/>
                  </a:xfrm>
                </p:grpSpPr>
                <p:sp>
                  <p:nvSpPr>
                    <p:cNvPr id="61" name="Rectangle 60"/>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52" name="TextBox 51"/>
            <p:cNvSpPr txBox="1"/>
            <p:nvPr/>
          </p:nvSpPr>
          <p:spPr>
            <a:xfrm>
              <a:off x="3395235" y="3695138"/>
              <a:ext cx="9962263" cy="1384995"/>
            </a:xfrm>
            <a:prstGeom prst="rect">
              <a:avLst/>
            </a:prstGeom>
            <a:no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function foo(x:number, y:number, z:number){</a:t>
              </a:r>
            </a:p>
            <a:p>
              <a:r>
                <a:rPr lang="en-US" sz="1400" dirty="0">
                  <a:solidFill>
                    <a:schemeClr val="bg1"/>
                  </a:solidFill>
                  <a:latin typeface="Courier New" panose="02070309020205020404" pitchFamily="49" charset="0"/>
                  <a:cs typeface="Courier New" panose="02070309020205020404" pitchFamily="49" charset="0"/>
                </a:rPr>
                <a:t>  console.log(x,y,z);</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var args:number[,] = [0,1,2];</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(&lt;any&gt;foo)(…args);</a:t>
              </a:r>
            </a:p>
          </p:txBody>
        </p:sp>
      </p:grpSp>
      <p:grpSp>
        <p:nvGrpSpPr>
          <p:cNvPr id="67" name="Group 66"/>
          <p:cNvGrpSpPr/>
          <p:nvPr/>
        </p:nvGrpSpPr>
        <p:grpSpPr>
          <a:xfrm>
            <a:off x="2856750" y="3965393"/>
            <a:ext cx="10532179" cy="2174151"/>
            <a:chOff x="3235597" y="2988142"/>
            <a:chExt cx="10532179" cy="2174151"/>
          </a:xfrm>
        </p:grpSpPr>
        <p:grpSp>
          <p:nvGrpSpPr>
            <p:cNvPr id="68" name="Group 67"/>
            <p:cNvGrpSpPr/>
            <p:nvPr/>
          </p:nvGrpSpPr>
          <p:grpSpPr>
            <a:xfrm>
              <a:off x="3235597" y="2988142"/>
              <a:ext cx="10532179" cy="2174151"/>
              <a:chOff x="2135443" y="2758168"/>
              <a:chExt cx="10532179" cy="2174151"/>
            </a:xfrm>
          </p:grpSpPr>
          <p:sp>
            <p:nvSpPr>
              <p:cNvPr id="70" name="Rectangle 69"/>
              <p:cNvSpPr/>
              <p:nvPr/>
            </p:nvSpPr>
            <p:spPr>
              <a:xfrm>
                <a:off x="2135443" y="3376350"/>
                <a:ext cx="10532179" cy="1555969"/>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166"/>
              <p:cNvSpPr/>
              <p:nvPr/>
            </p:nvSpPr>
            <p:spPr>
              <a:xfrm>
                <a:off x="8342365" y="3890310"/>
                <a:ext cx="4325257" cy="1035764"/>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p:cNvGrpSpPr/>
              <p:nvPr/>
            </p:nvGrpSpPr>
            <p:grpSpPr>
              <a:xfrm>
                <a:off x="2135443" y="2758168"/>
                <a:ext cx="10532179" cy="638628"/>
                <a:chOff x="2135443" y="2758168"/>
                <a:chExt cx="10532179" cy="638628"/>
              </a:xfrm>
            </p:grpSpPr>
            <p:sp>
              <p:nvSpPr>
                <p:cNvPr id="73"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4" name="Group 73"/>
                <p:cNvGrpSpPr/>
                <p:nvPr/>
              </p:nvGrpSpPr>
              <p:grpSpPr>
                <a:xfrm>
                  <a:off x="11502604" y="2936873"/>
                  <a:ext cx="1030511" cy="275773"/>
                  <a:chOff x="11502604" y="2936873"/>
                  <a:chExt cx="1030511" cy="275773"/>
                </a:xfrm>
              </p:grpSpPr>
              <p:sp>
                <p:nvSpPr>
                  <p:cNvPr id="81" name="Oval 80"/>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 name="Group 74"/>
                <p:cNvGrpSpPr/>
                <p:nvPr/>
              </p:nvGrpSpPr>
              <p:grpSpPr>
                <a:xfrm>
                  <a:off x="2223489" y="2956383"/>
                  <a:ext cx="2133428" cy="299291"/>
                  <a:chOff x="2223489" y="2956383"/>
                  <a:chExt cx="2133428" cy="299291"/>
                </a:xfrm>
              </p:grpSpPr>
              <p:sp>
                <p:nvSpPr>
                  <p:cNvPr id="76" name="TextBox 75"/>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77" name="Group 76"/>
                  <p:cNvGrpSpPr/>
                  <p:nvPr/>
                </p:nvGrpSpPr>
                <p:grpSpPr>
                  <a:xfrm>
                    <a:off x="2223489" y="2956738"/>
                    <a:ext cx="510185" cy="298936"/>
                    <a:chOff x="2217139" y="2907524"/>
                    <a:chExt cx="510185" cy="298936"/>
                  </a:xfrm>
                </p:grpSpPr>
                <p:sp>
                  <p:nvSpPr>
                    <p:cNvPr id="78" name="Rectangle 77"/>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69" name="TextBox 68"/>
            <p:cNvSpPr txBox="1"/>
            <p:nvPr/>
          </p:nvSpPr>
          <p:spPr>
            <a:xfrm>
              <a:off x="3395235" y="3695138"/>
              <a:ext cx="9962263" cy="1384995"/>
            </a:xfrm>
            <a:prstGeom prst="rect">
              <a:avLst/>
            </a:prstGeom>
            <a:no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function foo(x, y, z){</a:t>
              </a:r>
            </a:p>
            <a:p>
              <a:r>
                <a:rPr lang="en-US" sz="1400" dirty="0">
                  <a:solidFill>
                    <a:schemeClr val="bg1"/>
                  </a:solidFill>
                  <a:latin typeface="Courier New" panose="02070309020205020404" pitchFamily="49" charset="0"/>
                  <a:cs typeface="Courier New" panose="02070309020205020404" pitchFamily="49" charset="0"/>
                </a:rPr>
                <a:t>  console.log(x,y,z);</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var args = [0,1,2];</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foo.apply(void 0, args);</a:t>
              </a:r>
            </a:p>
          </p:txBody>
        </p:sp>
      </p:grpSp>
      <p:grpSp>
        <p:nvGrpSpPr>
          <p:cNvPr id="84" name="Group 83"/>
          <p:cNvGrpSpPr/>
          <p:nvPr/>
        </p:nvGrpSpPr>
        <p:grpSpPr>
          <a:xfrm>
            <a:off x="4664536" y="6497088"/>
            <a:ext cx="10439068" cy="2090526"/>
            <a:chOff x="3235597" y="2988142"/>
            <a:chExt cx="10532179" cy="2174151"/>
          </a:xfrm>
        </p:grpSpPr>
        <p:grpSp>
          <p:nvGrpSpPr>
            <p:cNvPr id="85" name="Group 84"/>
            <p:cNvGrpSpPr/>
            <p:nvPr/>
          </p:nvGrpSpPr>
          <p:grpSpPr>
            <a:xfrm>
              <a:off x="3235597" y="2988142"/>
              <a:ext cx="10532179" cy="2174151"/>
              <a:chOff x="2135443" y="2758168"/>
              <a:chExt cx="10532179" cy="2174151"/>
            </a:xfrm>
          </p:grpSpPr>
          <p:sp>
            <p:nvSpPr>
              <p:cNvPr id="87" name="Rectangle 86"/>
              <p:cNvSpPr/>
              <p:nvPr/>
            </p:nvSpPr>
            <p:spPr>
              <a:xfrm>
                <a:off x="2135443" y="3376350"/>
                <a:ext cx="10532179" cy="1555969"/>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reeform 166"/>
              <p:cNvSpPr/>
              <p:nvPr/>
            </p:nvSpPr>
            <p:spPr>
              <a:xfrm>
                <a:off x="8342365" y="3890310"/>
                <a:ext cx="4325257" cy="1035764"/>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p:cNvGrpSpPr/>
              <p:nvPr/>
            </p:nvGrpSpPr>
            <p:grpSpPr>
              <a:xfrm>
                <a:off x="2135443" y="2758168"/>
                <a:ext cx="10532179" cy="638628"/>
                <a:chOff x="2135443" y="2758168"/>
                <a:chExt cx="10532179" cy="638628"/>
              </a:xfrm>
            </p:grpSpPr>
            <p:sp>
              <p:nvSpPr>
                <p:cNvPr id="90"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90"/>
                <p:cNvGrpSpPr/>
                <p:nvPr/>
              </p:nvGrpSpPr>
              <p:grpSpPr>
                <a:xfrm>
                  <a:off x="11502604" y="2936873"/>
                  <a:ext cx="1030511" cy="275773"/>
                  <a:chOff x="11502604" y="2936873"/>
                  <a:chExt cx="1030511" cy="275773"/>
                </a:xfrm>
              </p:grpSpPr>
              <p:sp>
                <p:nvSpPr>
                  <p:cNvPr id="98" name="Oval 97"/>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Group 91"/>
                <p:cNvGrpSpPr/>
                <p:nvPr/>
              </p:nvGrpSpPr>
              <p:grpSpPr>
                <a:xfrm>
                  <a:off x="2223489" y="2956383"/>
                  <a:ext cx="2133428" cy="299291"/>
                  <a:chOff x="2223489" y="2956383"/>
                  <a:chExt cx="2133428" cy="299291"/>
                </a:xfrm>
              </p:grpSpPr>
              <p:sp>
                <p:nvSpPr>
                  <p:cNvPr id="93" name="TextBox 92"/>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94" name="Group 93"/>
                  <p:cNvGrpSpPr/>
                  <p:nvPr/>
                </p:nvGrpSpPr>
                <p:grpSpPr>
                  <a:xfrm>
                    <a:off x="2223489" y="2956738"/>
                    <a:ext cx="510185" cy="298936"/>
                    <a:chOff x="2217139" y="2907524"/>
                    <a:chExt cx="510185" cy="298936"/>
                  </a:xfrm>
                </p:grpSpPr>
                <p:sp>
                  <p:nvSpPr>
                    <p:cNvPr id="95" name="Rectangle 94"/>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86" name="TextBox 85"/>
            <p:cNvSpPr txBox="1"/>
            <p:nvPr/>
          </p:nvSpPr>
          <p:spPr>
            <a:xfrm>
              <a:off x="3395235" y="3695138"/>
              <a:ext cx="9962263" cy="1384995"/>
            </a:xfrm>
            <a:prstGeom prst="rect">
              <a:avLst/>
            </a:prstGeom>
            <a:no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function foo(…x: number[]){</a:t>
              </a:r>
            </a:p>
            <a:p>
              <a:r>
                <a:rPr lang="en-US" sz="1400" dirty="0">
                  <a:solidFill>
                    <a:schemeClr val="bg1"/>
                  </a:solidFill>
                  <a:latin typeface="Courier New" panose="02070309020205020404" pitchFamily="49" charset="0"/>
                  <a:cs typeface="Courier New" panose="02070309020205020404" pitchFamily="49" charset="0"/>
                </a:rPr>
                <a:t>  console.log(JSON.stringify(x));</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var args:number[] = [0,1,2];</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foo(…args);</a:t>
              </a:r>
            </a:p>
          </p:txBody>
        </p:sp>
      </p:grpSp>
    </p:spTree>
    <p:extLst>
      <p:ext uri="{BB962C8B-B14F-4D97-AF65-F5344CB8AC3E}">
        <p14:creationId xmlns:p14="http://schemas.microsoft.com/office/powerpoint/2010/main" val="1791201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664" y="883339"/>
            <a:ext cx="13194528" cy="1200329"/>
          </a:xfrm>
          <a:prstGeom prst="rect">
            <a:avLst/>
          </a:prstGeom>
        </p:spPr>
        <p:txBody>
          <a:bodyPr wrap="square">
            <a:spAutoFit/>
          </a:bodyPr>
          <a:lstStyle/>
          <a:p>
            <a:pPr>
              <a:lnSpc>
                <a:spcPct val="150000"/>
              </a:lnSpc>
            </a:pP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spread operator is the opposite of destructuring. It allows you to spread an array into another array, or an object into another object. For example:</a:t>
            </a:r>
          </a:p>
        </p:txBody>
      </p:sp>
      <p:sp>
        <p:nvSpPr>
          <p:cNvPr id="7" name="Rectangle 6"/>
          <p:cNvSpPr/>
          <p:nvPr/>
        </p:nvSpPr>
        <p:spPr>
          <a:xfrm>
            <a:off x="1447664" y="4555811"/>
            <a:ext cx="13025081" cy="1107996"/>
          </a:xfrm>
          <a:prstGeom prst="rect">
            <a:avLst/>
          </a:prstGeom>
        </p:spPr>
        <p:txBody>
          <a:bodyPr wrap="square">
            <a:spAutoFit/>
          </a:bodyPr>
          <a:lstStyle/>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gives bothPlus the value [0, 1, 2, 3, 4, 5]. Spreading creates a shallow copy of first and second. The values are not changed by the spread.</a:t>
            </a:r>
          </a:p>
        </p:txBody>
      </p:sp>
      <p:sp>
        <p:nvSpPr>
          <p:cNvPr id="8" name="Rectangle 7"/>
          <p:cNvSpPr/>
          <p:nvPr/>
        </p:nvSpPr>
        <p:spPr>
          <a:xfrm>
            <a:off x="1447664" y="5889170"/>
            <a:ext cx="8128000" cy="430887"/>
          </a:xfrm>
          <a:prstGeom prst="rect">
            <a:avLst/>
          </a:prstGeom>
        </p:spPr>
        <p:txBody>
          <a:bodyPr>
            <a:spAutoFit/>
          </a:bodyPr>
          <a:lstStyle/>
          <a:p>
            <a:r>
              <a:rPr lang="en-IN"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 can also spread objects:</a:t>
            </a:r>
          </a:p>
        </p:txBody>
      </p:sp>
      <p:sp>
        <p:nvSpPr>
          <p:cNvPr id="9"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Spread Operator</a:t>
            </a:r>
          </a:p>
        </p:txBody>
      </p:sp>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400800" y="723431"/>
            <a:ext cx="3482939" cy="274320"/>
          </a:xfrm>
          <a:prstGeom prst="rect">
            <a:avLst/>
          </a:prstGeom>
        </p:spPr>
      </p:pic>
      <p:grpSp>
        <p:nvGrpSpPr>
          <p:cNvPr id="13" name="Group 12"/>
          <p:cNvGrpSpPr/>
          <p:nvPr/>
        </p:nvGrpSpPr>
        <p:grpSpPr>
          <a:xfrm>
            <a:off x="2876179" y="2247373"/>
            <a:ext cx="10532179" cy="2074976"/>
            <a:chOff x="3235597" y="2988142"/>
            <a:chExt cx="10532179" cy="2074976"/>
          </a:xfrm>
        </p:grpSpPr>
        <p:grpSp>
          <p:nvGrpSpPr>
            <p:cNvPr id="14" name="Group 13"/>
            <p:cNvGrpSpPr/>
            <p:nvPr/>
          </p:nvGrpSpPr>
          <p:grpSpPr>
            <a:xfrm>
              <a:off x="3235597" y="2988142"/>
              <a:ext cx="10532179" cy="2074976"/>
              <a:chOff x="2135443" y="2758168"/>
              <a:chExt cx="10532179" cy="2074976"/>
            </a:xfrm>
          </p:grpSpPr>
          <p:sp>
            <p:nvSpPr>
              <p:cNvPr id="16" name="Rectangle 15"/>
              <p:cNvSpPr/>
              <p:nvPr/>
            </p:nvSpPr>
            <p:spPr>
              <a:xfrm>
                <a:off x="2135443" y="3376351"/>
                <a:ext cx="10532179" cy="1453420"/>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6"/>
              <p:cNvSpPr/>
              <p:nvPr/>
            </p:nvSpPr>
            <p:spPr>
              <a:xfrm>
                <a:off x="8342365" y="3830826"/>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2135443" y="2758168"/>
                <a:ext cx="10532179" cy="638628"/>
                <a:chOff x="2135443" y="2758168"/>
                <a:chExt cx="10532179" cy="638628"/>
              </a:xfrm>
            </p:grpSpPr>
            <p:sp>
              <p:nvSpPr>
                <p:cNvPr id="19"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p:nvGrpSpPr>
              <p:grpSpPr>
                <a:xfrm>
                  <a:off x="11502604" y="2936873"/>
                  <a:ext cx="1030511" cy="275773"/>
                  <a:chOff x="11502604" y="2936873"/>
                  <a:chExt cx="1030511" cy="275773"/>
                </a:xfrm>
              </p:grpSpPr>
              <p:sp>
                <p:nvSpPr>
                  <p:cNvPr id="27" name="Oval 26"/>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p:cNvGrpSpPr/>
                <p:nvPr/>
              </p:nvGrpSpPr>
              <p:grpSpPr>
                <a:xfrm>
                  <a:off x="2223489" y="2956383"/>
                  <a:ext cx="2133428" cy="299291"/>
                  <a:chOff x="2223489" y="2956383"/>
                  <a:chExt cx="2133428" cy="299291"/>
                </a:xfrm>
              </p:grpSpPr>
              <p:sp>
                <p:nvSpPr>
                  <p:cNvPr id="22" name="TextBox 21"/>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3" name="Group 22"/>
                  <p:cNvGrpSpPr/>
                  <p:nvPr/>
                </p:nvGrpSpPr>
                <p:grpSpPr>
                  <a:xfrm>
                    <a:off x="2223489" y="2956738"/>
                    <a:ext cx="510185" cy="298936"/>
                    <a:chOff x="2217139" y="2907524"/>
                    <a:chExt cx="510185" cy="298936"/>
                  </a:xfrm>
                </p:grpSpPr>
                <p:sp>
                  <p:nvSpPr>
                    <p:cNvPr id="24" name="Rectangle 23"/>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5" name="TextBox 14"/>
            <p:cNvSpPr txBox="1"/>
            <p:nvPr/>
          </p:nvSpPr>
          <p:spPr>
            <a:xfrm>
              <a:off x="3395235" y="3695138"/>
              <a:ext cx="9962263" cy="1015663"/>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let first = [1,2];</a:t>
              </a:r>
            </a:p>
            <a:p>
              <a:r>
                <a:rPr lang="en-US" sz="2000" dirty="0">
                  <a:solidFill>
                    <a:schemeClr val="bg1"/>
                  </a:solidFill>
                  <a:latin typeface="Courier New" panose="02070309020205020404" pitchFamily="49" charset="0"/>
                  <a:cs typeface="Courier New" panose="02070309020205020404" pitchFamily="49" charset="0"/>
                </a:rPr>
                <a:t>let second = [3,4]</a:t>
              </a:r>
            </a:p>
            <a:p>
              <a:r>
                <a:rPr lang="en-US" sz="2000" dirty="0">
                  <a:solidFill>
                    <a:schemeClr val="bg1"/>
                  </a:solidFill>
                  <a:latin typeface="Courier New" panose="02070309020205020404" pitchFamily="49" charset="0"/>
                  <a:cs typeface="Courier New" panose="02070309020205020404" pitchFamily="49" charset="0"/>
                </a:rPr>
                <a:t>let bothPlus = [0, ...first, ...second, 5]; </a:t>
              </a:r>
            </a:p>
          </p:txBody>
        </p:sp>
      </p:grpSp>
      <p:grpSp>
        <p:nvGrpSpPr>
          <p:cNvPr id="30" name="Group 29"/>
          <p:cNvGrpSpPr/>
          <p:nvPr/>
        </p:nvGrpSpPr>
        <p:grpSpPr>
          <a:xfrm>
            <a:off x="2861911" y="6578707"/>
            <a:ext cx="10532179" cy="2074976"/>
            <a:chOff x="3235597" y="2988142"/>
            <a:chExt cx="10532179" cy="2074976"/>
          </a:xfrm>
        </p:grpSpPr>
        <p:grpSp>
          <p:nvGrpSpPr>
            <p:cNvPr id="31" name="Group 30"/>
            <p:cNvGrpSpPr/>
            <p:nvPr/>
          </p:nvGrpSpPr>
          <p:grpSpPr>
            <a:xfrm>
              <a:off x="3235597" y="2988142"/>
              <a:ext cx="10532179" cy="2074976"/>
              <a:chOff x="2135443" y="2758168"/>
              <a:chExt cx="10532179" cy="2074976"/>
            </a:xfrm>
          </p:grpSpPr>
          <p:sp>
            <p:nvSpPr>
              <p:cNvPr id="33" name="Rectangle 32"/>
              <p:cNvSpPr/>
              <p:nvPr/>
            </p:nvSpPr>
            <p:spPr>
              <a:xfrm>
                <a:off x="2135443" y="3376351"/>
                <a:ext cx="10532179" cy="1453420"/>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6"/>
              <p:cNvSpPr/>
              <p:nvPr/>
            </p:nvSpPr>
            <p:spPr>
              <a:xfrm>
                <a:off x="8342365" y="3830826"/>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2135443" y="2758168"/>
                <a:ext cx="10532179" cy="638628"/>
                <a:chOff x="2135443" y="2758168"/>
                <a:chExt cx="10532179" cy="638628"/>
              </a:xfrm>
            </p:grpSpPr>
            <p:sp>
              <p:nvSpPr>
                <p:cNvPr id="36"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11502604" y="2936873"/>
                  <a:ext cx="1030511" cy="275773"/>
                  <a:chOff x="11502604" y="2936873"/>
                  <a:chExt cx="1030511" cy="275773"/>
                </a:xfrm>
              </p:grpSpPr>
              <p:sp>
                <p:nvSpPr>
                  <p:cNvPr id="44" name="Oval 43"/>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p:cNvGrpSpPr/>
                <p:nvPr/>
              </p:nvGrpSpPr>
              <p:grpSpPr>
                <a:xfrm>
                  <a:off x="2223489" y="2956383"/>
                  <a:ext cx="2133428" cy="299291"/>
                  <a:chOff x="2223489" y="2956383"/>
                  <a:chExt cx="2133428" cy="299291"/>
                </a:xfrm>
              </p:grpSpPr>
              <p:sp>
                <p:nvSpPr>
                  <p:cNvPr id="39" name="TextBox 38"/>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40" name="Group 39"/>
                  <p:cNvGrpSpPr/>
                  <p:nvPr/>
                </p:nvGrpSpPr>
                <p:grpSpPr>
                  <a:xfrm>
                    <a:off x="2223489" y="2956738"/>
                    <a:ext cx="510185" cy="298936"/>
                    <a:chOff x="2217139" y="2907524"/>
                    <a:chExt cx="510185" cy="298936"/>
                  </a:xfrm>
                </p:grpSpPr>
                <p:sp>
                  <p:nvSpPr>
                    <p:cNvPr id="41" name="Rectangle 40"/>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32" name="TextBox 31"/>
            <p:cNvSpPr txBox="1"/>
            <p:nvPr/>
          </p:nvSpPr>
          <p:spPr>
            <a:xfrm>
              <a:off x="3395235" y="3695138"/>
              <a:ext cx="9962263" cy="707886"/>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let defaults = {food: “spicy”, price: “$$”, ambiance: “noisy”};</a:t>
              </a:r>
            </a:p>
            <a:p>
              <a:r>
                <a:rPr lang="en-US" sz="2000" dirty="0">
                  <a:solidFill>
                    <a:schemeClr val="bg1"/>
                  </a:solidFill>
                  <a:latin typeface="Courier New" panose="02070309020205020404" pitchFamily="49" charset="0"/>
                  <a:cs typeface="Courier New" panose="02070309020205020404" pitchFamily="49" charset="0"/>
                </a:rPr>
                <a:t>let search = {...defaults, food: “rich”};</a:t>
              </a:r>
            </a:p>
          </p:txBody>
        </p:sp>
      </p:grpSp>
    </p:spTree>
    <p:extLst>
      <p:ext uri="{BB962C8B-B14F-4D97-AF65-F5344CB8AC3E}">
        <p14:creationId xmlns:p14="http://schemas.microsoft.com/office/powerpoint/2010/main" val="3730187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74197" y="4101152"/>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2719404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8500" y="1205059"/>
            <a:ext cx="14638528" cy="105387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Described as the fat arrow (because -&gt; is a thin arrow and =&gt; is a fat arrow) and also called a lambda function (because of other languages). </a:t>
            </a:r>
          </a:p>
        </p:txBody>
      </p:sp>
      <p:sp>
        <p:nvSpPr>
          <p:cNvPr id="5" name="Rectangle 4"/>
          <p:cNvSpPr/>
          <p:nvPr/>
        </p:nvSpPr>
        <p:spPr>
          <a:xfrm>
            <a:off x="698500" y="3191515"/>
            <a:ext cx="13544804" cy="546047"/>
          </a:xfrm>
          <a:prstGeom prst="rect">
            <a:avLst/>
          </a:prstGeom>
        </p:spPr>
        <p:txBody>
          <a:bodyPr wrap="square">
            <a:spAutoFit/>
          </a:bodyPr>
          <a:lstStyle/>
          <a:p>
            <a:pPr marL="285750" indent="-28575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Another commonly used feature is the fat arrow function ()=&gt;something.</a:t>
            </a:r>
          </a:p>
        </p:txBody>
      </p:sp>
      <p:sp>
        <p:nvSpPr>
          <p:cNvPr id="6" name="TextBox 5"/>
          <p:cNvSpPr txBox="1"/>
          <p:nvPr/>
        </p:nvSpPr>
        <p:spPr>
          <a:xfrm>
            <a:off x="6039460" y="2185128"/>
            <a:ext cx="2462513" cy="830446"/>
          </a:xfrm>
          <a:prstGeom prst="rect">
            <a:avLst/>
          </a:prstGeom>
          <a:solidFill>
            <a:schemeClr val="bg1">
              <a:lumMod val="95000"/>
            </a:schemeClr>
          </a:solidFill>
          <a:ln>
            <a:solidFill>
              <a:schemeClr val="bg1">
                <a:lumMod val="50000"/>
              </a:schemeClr>
            </a:solidFill>
          </a:ln>
        </p:spPr>
        <p:txBody>
          <a:bodyPr wrap="square" rtlCol="0">
            <a:spAutoFit/>
          </a:bodyPr>
          <a:lstStyle/>
          <a:p>
            <a:r>
              <a:rPr lang="en-IN" sz="4800" dirty="0">
                <a:latin typeface="Courier New" panose="02070309020205020404" pitchFamily="49" charset="0"/>
                <a:cs typeface="Courier New" panose="02070309020205020404" pitchFamily="49" charset="0"/>
              </a:rPr>
              <a:t>()=&gt;{}</a:t>
            </a:r>
          </a:p>
        </p:txBody>
      </p:sp>
      <p:sp>
        <p:nvSpPr>
          <p:cNvPr id="7"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Arrow Functions</a:t>
            </a:r>
          </a:p>
        </p:txBody>
      </p:sp>
      <p:pic>
        <p:nvPicPr>
          <p:cNvPr id="8" name="Picture 7"/>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400800" y="723431"/>
            <a:ext cx="3482939" cy="274320"/>
          </a:xfrm>
          <a:prstGeom prst="rect">
            <a:avLst/>
          </a:prstGeom>
        </p:spPr>
      </p:pic>
      <p:grpSp>
        <p:nvGrpSpPr>
          <p:cNvPr id="9" name="Group 8"/>
          <p:cNvGrpSpPr/>
          <p:nvPr/>
        </p:nvGrpSpPr>
        <p:grpSpPr>
          <a:xfrm>
            <a:off x="2651062" y="4705874"/>
            <a:ext cx="400782" cy="792736"/>
            <a:chOff x="1194011" y="2467004"/>
            <a:chExt cx="400782" cy="792736"/>
          </a:xfrm>
        </p:grpSpPr>
        <p:cxnSp>
          <p:nvCxnSpPr>
            <p:cNvPr id="10" name="Straight Connector 9"/>
            <p:cNvCxnSpPr/>
            <p:nvPr/>
          </p:nvCxnSpPr>
          <p:spPr>
            <a:xfrm>
              <a:off x="1194011" y="2467004"/>
              <a:ext cx="0" cy="747016"/>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5331" y="3214020"/>
              <a:ext cx="288022" cy="0"/>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503353" y="3168300"/>
              <a:ext cx="91440" cy="91440"/>
            </a:xfrm>
            <a:prstGeom prst="ellipse">
              <a:avLst/>
            </a:prstGeom>
            <a:solidFill>
              <a:srgbClr val="5EB9C2"/>
            </a:solidFill>
            <a:ln>
              <a:solidFill>
                <a:srgbClr val="5E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endParaRPr>
            </a:p>
          </p:txBody>
        </p:sp>
      </p:grpSp>
      <p:grpSp>
        <p:nvGrpSpPr>
          <p:cNvPr id="13" name="Group 12"/>
          <p:cNvGrpSpPr/>
          <p:nvPr/>
        </p:nvGrpSpPr>
        <p:grpSpPr>
          <a:xfrm>
            <a:off x="2642384" y="3847536"/>
            <a:ext cx="6217920" cy="914400"/>
            <a:chOff x="8763784" y="3037416"/>
            <a:chExt cx="6217920" cy="914400"/>
          </a:xfrm>
        </p:grpSpPr>
        <p:sp>
          <p:nvSpPr>
            <p:cNvPr id="14" name="Rectangle 13"/>
            <p:cNvSpPr/>
            <p:nvPr/>
          </p:nvSpPr>
          <p:spPr>
            <a:xfrm>
              <a:off x="8763784" y="3037416"/>
              <a:ext cx="6217920" cy="914400"/>
            </a:xfrm>
            <a:prstGeom prst="rect">
              <a:avLst/>
            </a:prstGeom>
            <a:solidFill>
              <a:srgbClr val="5E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endParaRPr>
            </a:p>
          </p:txBody>
        </p:sp>
        <p:sp>
          <p:nvSpPr>
            <p:cNvPr id="15" name="TextBox 14"/>
            <p:cNvSpPr txBox="1"/>
            <p:nvPr/>
          </p:nvSpPr>
          <p:spPr>
            <a:xfrm>
              <a:off x="8937793" y="3290951"/>
              <a:ext cx="4309128" cy="430887"/>
            </a:xfrm>
            <a:prstGeom prst="rect">
              <a:avLst/>
            </a:prstGeom>
            <a:noFill/>
          </p:spPr>
          <p:txBody>
            <a:bodyPr wrap="none" rtlCol="0">
              <a:spAutoFit/>
            </a:bodyPr>
            <a:lstStyle/>
            <a:p>
              <a:pPr defTabSz="1219170"/>
              <a:r>
                <a:rPr lang="en-US" sz="2200" dirty="0">
                  <a:solidFill>
                    <a:srgbClr val="404040"/>
                  </a:solidFill>
                  <a:latin typeface="Open Sans" panose="020B0606030504020204" pitchFamily="34" charset="0"/>
                  <a:ea typeface="Open Sans" panose="020B0606030504020204" pitchFamily="34" charset="0"/>
                  <a:cs typeface="Open Sans" panose="020B0606030504020204" pitchFamily="34" charset="0"/>
                </a:rPr>
                <a:t>The advantage of a fat arrow is:</a:t>
              </a:r>
            </a:p>
          </p:txBody>
        </p:sp>
      </p:grpSp>
      <p:sp>
        <p:nvSpPr>
          <p:cNvPr id="16" name="TextBox 15"/>
          <p:cNvSpPr txBox="1"/>
          <p:nvPr/>
        </p:nvSpPr>
        <p:spPr>
          <a:xfrm>
            <a:off x="3111788" y="5175892"/>
            <a:ext cx="5748516" cy="553998"/>
          </a:xfrm>
          <a:prstGeom prst="rect">
            <a:avLst/>
          </a:prstGeom>
          <a:noFill/>
        </p:spPr>
        <p:txBody>
          <a:bodyPr wrap="square" rtlCol="0" anchor="ctr" anchorCtr="0">
            <a:spAutoFit/>
          </a:bodyPr>
          <a:lstStyle/>
          <a:p>
            <a:pPr defTabSz="1219170">
              <a:lnSpc>
                <a:spcPct val="150000"/>
              </a:lnSpc>
              <a:buSzPct val="80000"/>
            </a:pPr>
            <a:r>
              <a:rPr lang="en-US" sz="2200" dirty="0">
                <a:solidFill>
                  <a:srgbClr val="404040"/>
                </a:solidFill>
                <a:latin typeface="Open Sans" panose="020B0606030504020204" pitchFamily="34" charset="0"/>
                <a:ea typeface="Open Sans" panose="020B0606030504020204" pitchFamily="34" charset="0"/>
                <a:cs typeface="Open Sans" panose="020B0606030504020204" pitchFamily="34" charset="0"/>
              </a:rPr>
              <a:t>You don't need to keep typing function</a:t>
            </a:r>
          </a:p>
        </p:txBody>
      </p:sp>
      <p:sp>
        <p:nvSpPr>
          <p:cNvPr id="17" name="TextBox 16"/>
          <p:cNvSpPr txBox="1"/>
          <p:nvPr/>
        </p:nvSpPr>
        <p:spPr>
          <a:xfrm>
            <a:off x="3102724" y="5927789"/>
            <a:ext cx="6080392" cy="546047"/>
          </a:xfrm>
          <a:prstGeom prst="rect">
            <a:avLst/>
          </a:prstGeom>
          <a:noFill/>
        </p:spPr>
        <p:txBody>
          <a:bodyPr wrap="square" rtlCol="0" anchor="ctr" anchorCtr="0">
            <a:spAutoFit/>
          </a:bodyPr>
          <a:lstStyle/>
          <a:p>
            <a:pPr defTabSz="1219170">
              <a:lnSpc>
                <a:spcPct val="150000"/>
              </a:lnSpc>
              <a:buSzPct val="80000"/>
            </a:pPr>
            <a:r>
              <a:rPr lang="en-US" sz="2200" dirty="0">
                <a:solidFill>
                  <a:srgbClr val="404040"/>
                </a:solidFill>
                <a:latin typeface="Open Sans" panose="020B0606030504020204" pitchFamily="34" charset="0"/>
                <a:ea typeface="Open Sans" panose="020B0606030504020204" pitchFamily="34" charset="0"/>
                <a:cs typeface="Open Sans" panose="020B0606030504020204" pitchFamily="34" charset="0"/>
              </a:rPr>
              <a:t>It lexically captures the meaning of this</a:t>
            </a:r>
          </a:p>
        </p:txBody>
      </p:sp>
      <p:sp>
        <p:nvSpPr>
          <p:cNvPr id="18" name="TextBox 17"/>
          <p:cNvSpPr txBox="1"/>
          <p:nvPr/>
        </p:nvSpPr>
        <p:spPr>
          <a:xfrm>
            <a:off x="3111788" y="6629990"/>
            <a:ext cx="6431303" cy="546047"/>
          </a:xfrm>
          <a:prstGeom prst="rect">
            <a:avLst/>
          </a:prstGeom>
          <a:noFill/>
        </p:spPr>
        <p:txBody>
          <a:bodyPr wrap="square" rtlCol="0" anchor="ctr" anchorCtr="0">
            <a:spAutoFit/>
          </a:bodyPr>
          <a:lstStyle/>
          <a:p>
            <a:pPr defTabSz="1219170">
              <a:lnSpc>
                <a:spcPct val="150000"/>
              </a:lnSpc>
              <a:buSzPct val="80000"/>
            </a:pPr>
            <a:r>
              <a:rPr lang="en-US" sz="2200" dirty="0">
                <a:solidFill>
                  <a:srgbClr val="404040"/>
                </a:solidFill>
                <a:latin typeface="Open Sans" panose="020B0606030504020204" pitchFamily="34" charset="0"/>
                <a:ea typeface="Open Sans" panose="020B0606030504020204" pitchFamily="34" charset="0"/>
                <a:cs typeface="Open Sans" panose="020B0606030504020204" pitchFamily="34" charset="0"/>
              </a:rPr>
              <a:t>It lexically captures the meaning of arguments</a:t>
            </a:r>
          </a:p>
        </p:txBody>
      </p:sp>
      <p:grpSp>
        <p:nvGrpSpPr>
          <p:cNvPr id="19" name="Group 18"/>
          <p:cNvGrpSpPr/>
          <p:nvPr/>
        </p:nvGrpSpPr>
        <p:grpSpPr>
          <a:xfrm>
            <a:off x="2654227" y="5453796"/>
            <a:ext cx="400782" cy="792736"/>
            <a:chOff x="1194011" y="2467004"/>
            <a:chExt cx="400782" cy="792736"/>
          </a:xfrm>
        </p:grpSpPr>
        <p:cxnSp>
          <p:nvCxnSpPr>
            <p:cNvPr id="20" name="Straight Connector 19"/>
            <p:cNvCxnSpPr/>
            <p:nvPr/>
          </p:nvCxnSpPr>
          <p:spPr>
            <a:xfrm>
              <a:off x="1194011" y="2467004"/>
              <a:ext cx="0" cy="747016"/>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5331" y="3214020"/>
              <a:ext cx="288022" cy="0"/>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503353" y="3168300"/>
              <a:ext cx="91440" cy="91440"/>
            </a:xfrm>
            <a:prstGeom prst="ellipse">
              <a:avLst/>
            </a:prstGeom>
            <a:solidFill>
              <a:srgbClr val="5EB9C2"/>
            </a:solidFill>
            <a:ln>
              <a:solidFill>
                <a:srgbClr val="5E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endParaRPr>
            </a:p>
          </p:txBody>
        </p:sp>
      </p:grpSp>
      <p:grpSp>
        <p:nvGrpSpPr>
          <p:cNvPr id="23" name="Group 22"/>
          <p:cNvGrpSpPr/>
          <p:nvPr/>
        </p:nvGrpSpPr>
        <p:grpSpPr>
          <a:xfrm>
            <a:off x="2651062" y="6201717"/>
            <a:ext cx="400782" cy="792736"/>
            <a:chOff x="1194011" y="2467004"/>
            <a:chExt cx="400782" cy="792736"/>
          </a:xfrm>
        </p:grpSpPr>
        <p:cxnSp>
          <p:nvCxnSpPr>
            <p:cNvPr id="24" name="Straight Connector 23"/>
            <p:cNvCxnSpPr/>
            <p:nvPr/>
          </p:nvCxnSpPr>
          <p:spPr>
            <a:xfrm>
              <a:off x="1194011" y="2467004"/>
              <a:ext cx="0" cy="747016"/>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15331" y="3214020"/>
              <a:ext cx="288022" cy="0"/>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503353" y="3168300"/>
              <a:ext cx="91440" cy="91440"/>
            </a:xfrm>
            <a:prstGeom prst="ellipse">
              <a:avLst/>
            </a:prstGeom>
            <a:solidFill>
              <a:srgbClr val="5EB9C2"/>
            </a:solidFill>
            <a:ln>
              <a:solidFill>
                <a:srgbClr val="5E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endParaRPr>
            </a:p>
          </p:txBody>
        </p:sp>
      </p:grpSp>
      <p:grpSp>
        <p:nvGrpSpPr>
          <p:cNvPr id="27" name="Group 26"/>
          <p:cNvGrpSpPr/>
          <p:nvPr/>
        </p:nvGrpSpPr>
        <p:grpSpPr>
          <a:xfrm>
            <a:off x="2651062" y="6921384"/>
            <a:ext cx="400782" cy="801385"/>
            <a:chOff x="1194011" y="2467004"/>
            <a:chExt cx="400782" cy="792736"/>
          </a:xfrm>
        </p:grpSpPr>
        <p:cxnSp>
          <p:nvCxnSpPr>
            <p:cNvPr id="28" name="Straight Connector 27"/>
            <p:cNvCxnSpPr/>
            <p:nvPr/>
          </p:nvCxnSpPr>
          <p:spPr>
            <a:xfrm>
              <a:off x="1194011" y="2467004"/>
              <a:ext cx="0" cy="747016"/>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5331" y="3214020"/>
              <a:ext cx="288022" cy="0"/>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503353" y="3168300"/>
              <a:ext cx="91440" cy="91440"/>
            </a:xfrm>
            <a:prstGeom prst="ellipse">
              <a:avLst/>
            </a:prstGeom>
            <a:solidFill>
              <a:srgbClr val="5EB9C2"/>
            </a:solidFill>
            <a:ln>
              <a:solidFill>
                <a:srgbClr val="5E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endParaRPr>
            </a:p>
          </p:txBody>
        </p:sp>
      </p:grpSp>
      <p:sp>
        <p:nvSpPr>
          <p:cNvPr id="31" name="TextBox 30"/>
          <p:cNvSpPr txBox="1"/>
          <p:nvPr/>
        </p:nvSpPr>
        <p:spPr>
          <a:xfrm>
            <a:off x="3102724" y="7224266"/>
            <a:ext cx="11140580" cy="1615827"/>
          </a:xfrm>
          <a:prstGeom prst="rect">
            <a:avLst/>
          </a:prstGeom>
          <a:noFill/>
        </p:spPr>
        <p:txBody>
          <a:bodyPr wrap="square" rtlCol="0" anchor="ctr" anchorCtr="0">
            <a:spAutoFit/>
          </a:bodyPr>
          <a:lstStyle/>
          <a:p>
            <a:pPr defTabSz="1219170">
              <a:lnSpc>
                <a:spcPct val="150000"/>
              </a:lnSpc>
              <a:buSzPct val="80000"/>
            </a:pPr>
            <a:r>
              <a:rPr lang="en-US" sz="2200" dirty="0">
                <a:solidFill>
                  <a:srgbClr val="404040"/>
                </a:solidFill>
                <a:latin typeface="Open Sans" panose="020B0606030504020204" pitchFamily="34" charset="0"/>
                <a:ea typeface="Open Sans" panose="020B0606030504020204" pitchFamily="34" charset="0"/>
                <a:cs typeface="Open Sans" panose="020B0606030504020204" pitchFamily="34" charset="0"/>
              </a:rPr>
              <a:t>For a language that claims to be functional, in JavaScript you tend to be typing function quite a lot. The fat arrow makes it simple for you to create a function</a:t>
            </a:r>
          </a:p>
          <a:p>
            <a:pPr algn="ctr" defTabSz="1219170">
              <a:lnSpc>
                <a:spcPct val="150000"/>
              </a:lnSpc>
              <a:buSzPct val="80000"/>
            </a:pPr>
            <a:r>
              <a:rPr lang="en-IN" sz="2200" dirty="0">
                <a:solidFill>
                  <a:srgbClr val="404040"/>
                </a:solidFill>
                <a:latin typeface="Open Sans Semibold" panose="020B0706030804020204" pitchFamily="34" charset="0"/>
                <a:ea typeface="Open Sans Semibold" panose="020B0706030804020204" pitchFamily="34" charset="0"/>
                <a:cs typeface="Open Sans Semibold" panose="020B0706030804020204" pitchFamily="34" charset="0"/>
              </a:rPr>
              <a:t>var inc = (x)=&gt;x+1;</a:t>
            </a:r>
            <a:endParaRPr lang="en-US" sz="2200" dirty="0">
              <a:solidFill>
                <a:srgbClr val="40404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05212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7277" y="1187450"/>
            <a:ext cx="13141446" cy="1107996"/>
          </a:xfrm>
          <a:prstGeom prst="rect">
            <a:avLst/>
          </a:prstGeom>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has traditionally been a pain point in JavaScript. Fat arrows fix it by capturing the meaning of this loop from the surrounding context.</a:t>
            </a:r>
          </a:p>
        </p:txBody>
      </p:sp>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this Loop </a:t>
            </a:r>
          </a:p>
        </p:txBody>
      </p:sp>
      <p:pic>
        <p:nvPicPr>
          <p:cNvPr id="7" name="Picture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219950" y="723431"/>
            <a:ext cx="1905000" cy="274320"/>
          </a:xfrm>
          <a:prstGeom prst="rect">
            <a:avLst/>
          </a:prstGeom>
        </p:spPr>
      </p:pic>
      <p:grpSp>
        <p:nvGrpSpPr>
          <p:cNvPr id="9" name="Group 8"/>
          <p:cNvGrpSpPr/>
          <p:nvPr/>
        </p:nvGrpSpPr>
        <p:grpSpPr>
          <a:xfrm>
            <a:off x="2861911" y="3079881"/>
            <a:ext cx="10532179" cy="3846553"/>
            <a:chOff x="3235597" y="2988142"/>
            <a:chExt cx="10532179" cy="3846553"/>
          </a:xfrm>
        </p:grpSpPr>
        <p:grpSp>
          <p:nvGrpSpPr>
            <p:cNvPr id="10" name="Group 9"/>
            <p:cNvGrpSpPr/>
            <p:nvPr/>
          </p:nvGrpSpPr>
          <p:grpSpPr>
            <a:xfrm>
              <a:off x="3235597" y="2988142"/>
              <a:ext cx="10532179" cy="3846553"/>
              <a:chOff x="2135443" y="2758168"/>
              <a:chExt cx="10532179" cy="3846553"/>
            </a:xfrm>
          </p:grpSpPr>
          <p:sp>
            <p:nvSpPr>
              <p:cNvPr id="12" name="Rectangle 11"/>
              <p:cNvSpPr/>
              <p:nvPr/>
            </p:nvSpPr>
            <p:spPr>
              <a:xfrm>
                <a:off x="2135443" y="3376351"/>
                <a:ext cx="10532179" cy="3228370"/>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66"/>
              <p:cNvSpPr/>
              <p:nvPr/>
            </p:nvSpPr>
            <p:spPr>
              <a:xfrm>
                <a:off x="8342365" y="5602403"/>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2135443" y="2758168"/>
                <a:ext cx="10532179" cy="638628"/>
                <a:chOff x="2135443" y="2758168"/>
                <a:chExt cx="10532179" cy="638628"/>
              </a:xfrm>
            </p:grpSpPr>
            <p:sp>
              <p:nvSpPr>
                <p:cNvPr id="15"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11502604" y="2936873"/>
                  <a:ext cx="1030511" cy="275773"/>
                  <a:chOff x="11502604" y="2936873"/>
                  <a:chExt cx="1030511" cy="275773"/>
                </a:xfrm>
              </p:grpSpPr>
              <p:sp>
                <p:nvSpPr>
                  <p:cNvPr id="23" name="Oval 22"/>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2223489" y="2956383"/>
                  <a:ext cx="2133428" cy="299291"/>
                  <a:chOff x="2223489" y="2956383"/>
                  <a:chExt cx="2133428" cy="299291"/>
                </a:xfrm>
              </p:grpSpPr>
              <p:sp>
                <p:nvSpPr>
                  <p:cNvPr id="18" name="TextBox 17"/>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9" name="Group 18"/>
                  <p:cNvGrpSpPr/>
                  <p:nvPr/>
                </p:nvGrpSpPr>
                <p:grpSpPr>
                  <a:xfrm>
                    <a:off x="2223489" y="2956738"/>
                    <a:ext cx="510185" cy="298936"/>
                    <a:chOff x="2217139" y="2907524"/>
                    <a:chExt cx="510185" cy="298936"/>
                  </a:xfrm>
                </p:grpSpPr>
                <p:sp>
                  <p:nvSpPr>
                    <p:cNvPr id="20" name="Rectangle 19"/>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1" name="TextBox 10"/>
            <p:cNvSpPr txBox="1"/>
            <p:nvPr/>
          </p:nvSpPr>
          <p:spPr>
            <a:xfrm>
              <a:off x="3395235" y="3695138"/>
              <a:ext cx="9962263" cy="2862322"/>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function Person(age) {</a:t>
              </a:r>
            </a:p>
            <a:p>
              <a:r>
                <a:rPr lang="en-US" sz="2000" dirty="0">
                  <a:solidFill>
                    <a:schemeClr val="bg1"/>
                  </a:solidFill>
                  <a:latin typeface="Courier New" panose="02070309020205020404" pitchFamily="49" charset="0"/>
                  <a:cs typeface="Courier New" panose="02070309020205020404" pitchFamily="49" charset="0"/>
                </a:rPr>
                <a:t>   this.age = age;</a:t>
              </a:r>
            </a:p>
            <a:p>
              <a:r>
                <a:rPr lang="en-US" sz="2000" dirty="0">
                  <a:solidFill>
                    <a:schemeClr val="bg1"/>
                  </a:solidFill>
                  <a:latin typeface="Courier New" panose="02070309020205020404" pitchFamily="49" charset="0"/>
                  <a:cs typeface="Courier New" panose="02070309020205020404" pitchFamily="49" charset="0"/>
                </a:rPr>
                <a:t>   this.growOld = () =&gt; {</a:t>
              </a:r>
            </a:p>
            <a:p>
              <a:r>
                <a:rPr lang="en-US" sz="2000" dirty="0">
                  <a:solidFill>
                    <a:schemeClr val="bg1"/>
                  </a:solidFill>
                  <a:latin typeface="Courier New" panose="02070309020205020404" pitchFamily="49" charset="0"/>
                  <a:cs typeface="Courier New" panose="02070309020205020404" pitchFamily="49" charset="0"/>
                </a:rPr>
                <a:t>     this.age++;</a:t>
              </a:r>
            </a:p>
            <a:p>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var person = new Person(1);</a:t>
              </a:r>
            </a:p>
            <a:p>
              <a:r>
                <a:rPr lang="en-US" sz="2000" dirty="0">
                  <a:solidFill>
                    <a:schemeClr val="bg1"/>
                  </a:solidFill>
                  <a:latin typeface="Courier New" panose="02070309020205020404" pitchFamily="49" charset="0"/>
                  <a:cs typeface="Courier New" panose="02070309020205020404" pitchFamily="49" charset="0"/>
                </a:rPr>
                <a:t>setTimeout(person.growOld,1000);</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setTimeout(function() { console.log(person.age);}, 2000); //2</a:t>
              </a:r>
            </a:p>
          </p:txBody>
        </p:sp>
      </p:grpSp>
    </p:spTree>
    <p:extLst>
      <p:ext uri="{BB962C8B-B14F-4D97-AF65-F5344CB8AC3E}">
        <p14:creationId xmlns:p14="http://schemas.microsoft.com/office/powerpoint/2010/main" val="4104490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10924"/>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2527915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for…of</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441324" y="723431"/>
            <a:ext cx="1492469" cy="274320"/>
          </a:xfrm>
          <a:prstGeom prst="rect">
            <a:avLst/>
          </a:prstGeom>
        </p:spPr>
      </p:pic>
      <p:sp>
        <p:nvSpPr>
          <p:cNvPr id="10" name="Round Same Side Corner Rectangle 124"/>
          <p:cNvSpPr/>
          <p:nvPr/>
        </p:nvSpPr>
        <p:spPr>
          <a:xfrm rot="10800000" flipH="1">
            <a:off x="1013564" y="1199193"/>
            <a:ext cx="73131" cy="609061"/>
          </a:xfrm>
          <a:prstGeom prst="round2SameRect">
            <a:avLst>
              <a:gd name="adj1" fmla="val 50000"/>
              <a:gd name="adj2" fmla="val 50000"/>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lIns="146279" tIns="73140" rIns="146279" bIns="73140" rtlCol="0" anchor="ctr"/>
          <a:lstStyle/>
          <a:p>
            <a:pPr algn="ctr" defTabSz="1219017"/>
            <a:endParaRPr lang="bg-BG" sz="2400" dirty="0">
              <a:solidFill>
                <a:srgbClr val="445469"/>
              </a:solidFill>
            </a:endParaRPr>
          </a:p>
        </p:txBody>
      </p:sp>
      <p:sp>
        <p:nvSpPr>
          <p:cNvPr id="11" name="Round Same Side Corner Rectangle 124"/>
          <p:cNvSpPr/>
          <p:nvPr/>
        </p:nvSpPr>
        <p:spPr>
          <a:xfrm rot="10800000" flipH="1">
            <a:off x="1013564" y="2910214"/>
            <a:ext cx="73131" cy="609061"/>
          </a:xfrm>
          <a:prstGeom prst="round2SameRect">
            <a:avLst>
              <a:gd name="adj1" fmla="val 50000"/>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6279" tIns="73140" rIns="146279" bIns="73140" rtlCol="0" anchor="ctr"/>
          <a:lstStyle/>
          <a:p>
            <a:pPr algn="ctr" defTabSz="1219017"/>
            <a:endParaRPr lang="bg-BG" sz="2400" dirty="0">
              <a:solidFill>
                <a:srgbClr val="445469"/>
              </a:solidFill>
            </a:endParaRPr>
          </a:p>
        </p:txBody>
      </p:sp>
      <p:sp>
        <p:nvSpPr>
          <p:cNvPr id="12" name="Round Same Side Corner Rectangle 124"/>
          <p:cNvSpPr/>
          <p:nvPr/>
        </p:nvSpPr>
        <p:spPr>
          <a:xfrm rot="10800000" flipH="1">
            <a:off x="1013563" y="2174698"/>
            <a:ext cx="73131" cy="609061"/>
          </a:xfrm>
          <a:prstGeom prst="round2SameRect">
            <a:avLst>
              <a:gd name="adj1" fmla="val 50000"/>
              <a:gd name="adj2" fmla="val 50000"/>
            </a:avLst>
          </a:prstGeom>
          <a:solidFill>
            <a:srgbClr val="BD392F"/>
          </a:solidFill>
          <a:ln>
            <a:noFill/>
          </a:ln>
        </p:spPr>
        <p:style>
          <a:lnRef idx="2">
            <a:schemeClr val="accent1">
              <a:shade val="50000"/>
            </a:schemeClr>
          </a:lnRef>
          <a:fillRef idx="1">
            <a:schemeClr val="accent1"/>
          </a:fillRef>
          <a:effectRef idx="0">
            <a:schemeClr val="accent1"/>
          </a:effectRef>
          <a:fontRef idx="minor">
            <a:schemeClr val="lt1"/>
          </a:fontRef>
        </p:style>
        <p:txBody>
          <a:bodyPr lIns="146279" tIns="73140" rIns="146279" bIns="73140" rtlCol="0" anchor="ctr"/>
          <a:lstStyle/>
          <a:p>
            <a:pPr algn="ctr" defTabSz="1219017"/>
            <a:endParaRPr lang="bg-BG" sz="2400" dirty="0">
              <a:solidFill>
                <a:srgbClr val="445469"/>
              </a:solidFill>
            </a:endParaRPr>
          </a:p>
        </p:txBody>
      </p:sp>
      <p:sp>
        <p:nvSpPr>
          <p:cNvPr id="13" name="Rectangle 12"/>
          <p:cNvSpPr/>
          <p:nvPr/>
        </p:nvSpPr>
        <p:spPr>
          <a:xfrm>
            <a:off x="1095627" y="1320604"/>
            <a:ext cx="14272766" cy="769441"/>
          </a:xfrm>
          <a:prstGeom prst="rect">
            <a:avLst/>
          </a:prstGeom>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common error experienced by JavaScript developers is that </a:t>
            </a:r>
            <a:r>
              <a:rPr lang="en-IN" sz="22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for...in </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for an array does not iterate over the array items.</a:t>
            </a:r>
          </a:p>
        </p:txBody>
      </p:sp>
      <p:sp>
        <p:nvSpPr>
          <p:cNvPr id="14" name="Rectangle 13"/>
          <p:cNvSpPr/>
          <p:nvPr/>
        </p:nvSpPr>
        <p:spPr>
          <a:xfrm>
            <a:off x="1155301" y="2279174"/>
            <a:ext cx="10581898" cy="430887"/>
          </a:xfrm>
          <a:prstGeom prst="rect">
            <a:avLst/>
          </a:prstGeom>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Instead, it iterates over the keys of the object passed in.</a:t>
            </a:r>
          </a:p>
        </p:txBody>
      </p:sp>
      <p:sp>
        <p:nvSpPr>
          <p:cNvPr id="15" name="Rectangle 14"/>
          <p:cNvSpPr/>
          <p:nvPr/>
        </p:nvSpPr>
        <p:spPr>
          <a:xfrm>
            <a:off x="1155301" y="3014689"/>
            <a:ext cx="12949474" cy="430887"/>
          </a:xfrm>
          <a:prstGeom prst="rect">
            <a:avLst/>
          </a:prstGeom>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demonstrated in the example. Here you would expect 9,2,5, but you get the indexes 0,1,2:</a:t>
            </a:r>
          </a:p>
        </p:txBody>
      </p:sp>
      <p:grpSp>
        <p:nvGrpSpPr>
          <p:cNvPr id="17" name="Group 16"/>
          <p:cNvGrpSpPr/>
          <p:nvPr/>
        </p:nvGrpSpPr>
        <p:grpSpPr>
          <a:xfrm>
            <a:off x="3216561" y="3491280"/>
            <a:ext cx="10532180" cy="2111875"/>
            <a:chOff x="3235596" y="2988142"/>
            <a:chExt cx="10532180" cy="2111875"/>
          </a:xfrm>
        </p:grpSpPr>
        <p:grpSp>
          <p:nvGrpSpPr>
            <p:cNvPr id="18" name="Group 17"/>
            <p:cNvGrpSpPr/>
            <p:nvPr/>
          </p:nvGrpSpPr>
          <p:grpSpPr>
            <a:xfrm>
              <a:off x="3235596" y="2988142"/>
              <a:ext cx="10532180" cy="2111875"/>
              <a:chOff x="2135442" y="2758168"/>
              <a:chExt cx="10532180" cy="2111875"/>
            </a:xfrm>
          </p:grpSpPr>
          <p:sp>
            <p:nvSpPr>
              <p:cNvPr id="20" name="Rectangle 19"/>
              <p:cNvSpPr/>
              <p:nvPr/>
            </p:nvSpPr>
            <p:spPr>
              <a:xfrm>
                <a:off x="2135442" y="3240176"/>
                <a:ext cx="10532179" cy="1629867"/>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166"/>
              <p:cNvSpPr/>
              <p:nvPr/>
            </p:nvSpPr>
            <p:spPr>
              <a:xfrm>
                <a:off x="8342365" y="3867715"/>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p:cNvGrpSpPr/>
              <p:nvPr/>
            </p:nvGrpSpPr>
            <p:grpSpPr>
              <a:xfrm>
                <a:off x="2135443" y="2758168"/>
                <a:ext cx="10532179" cy="638628"/>
                <a:chOff x="2135443" y="2758168"/>
                <a:chExt cx="10532179" cy="638628"/>
              </a:xfrm>
            </p:grpSpPr>
            <p:sp>
              <p:nvSpPr>
                <p:cNvPr id="23"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11502604" y="2936873"/>
                  <a:ext cx="1030511" cy="275773"/>
                  <a:chOff x="11502604" y="2936873"/>
                  <a:chExt cx="1030511" cy="275773"/>
                </a:xfrm>
              </p:grpSpPr>
              <p:sp>
                <p:nvSpPr>
                  <p:cNvPr id="31" name="Oval 30"/>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2223489" y="2956383"/>
                  <a:ext cx="2133428" cy="299291"/>
                  <a:chOff x="2223489" y="2956383"/>
                  <a:chExt cx="2133428" cy="299291"/>
                </a:xfrm>
              </p:grpSpPr>
              <p:sp>
                <p:nvSpPr>
                  <p:cNvPr id="26" name="TextBox 25"/>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7" name="Group 26"/>
                  <p:cNvGrpSpPr/>
                  <p:nvPr/>
                </p:nvGrpSpPr>
                <p:grpSpPr>
                  <a:xfrm>
                    <a:off x="2223489" y="2956738"/>
                    <a:ext cx="510185" cy="298936"/>
                    <a:chOff x="2217139" y="2907524"/>
                    <a:chExt cx="510185" cy="298936"/>
                  </a:xfrm>
                </p:grpSpPr>
                <p:sp>
                  <p:nvSpPr>
                    <p:cNvPr id="28" name="Rectangle 27"/>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9" name="TextBox 18"/>
            <p:cNvSpPr txBox="1"/>
            <p:nvPr/>
          </p:nvSpPr>
          <p:spPr>
            <a:xfrm>
              <a:off x="3395235" y="3695138"/>
              <a:ext cx="9962263" cy="1323439"/>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var someArray = [9,2,5];</a:t>
              </a:r>
            </a:p>
            <a:p>
              <a:r>
                <a:rPr lang="en-US" sz="2000" dirty="0">
                  <a:solidFill>
                    <a:schemeClr val="bg1"/>
                  </a:solidFill>
                  <a:latin typeface="Courier New" panose="02070309020205020404" pitchFamily="49" charset="0"/>
                  <a:cs typeface="Courier New" panose="02070309020205020404" pitchFamily="49" charset="0"/>
                </a:rPr>
                <a:t>for (var item in someArray) {</a:t>
              </a:r>
            </a:p>
            <a:p>
              <a:r>
                <a:rPr lang="en-US" sz="2000" dirty="0">
                  <a:solidFill>
                    <a:schemeClr val="bg1"/>
                  </a:solidFill>
                  <a:latin typeface="Courier New" panose="02070309020205020404" pitchFamily="49" charset="0"/>
                  <a:cs typeface="Courier New" panose="02070309020205020404" pitchFamily="49" charset="0"/>
                </a:rPr>
                <a:t>	console.log(item); //0,1,2</a:t>
              </a:r>
            </a:p>
            <a:p>
              <a:r>
                <a:rPr lang="en-US" sz="2000" dirty="0">
                  <a:solidFill>
                    <a:schemeClr val="bg1"/>
                  </a:solidFill>
                  <a:latin typeface="Courier New" panose="02070309020205020404" pitchFamily="49" charset="0"/>
                  <a:cs typeface="Courier New" panose="02070309020205020404" pitchFamily="49" charset="0"/>
                </a:rPr>
                <a:t>}</a:t>
              </a:r>
            </a:p>
          </p:txBody>
        </p:sp>
      </p:grpSp>
      <p:sp>
        <p:nvSpPr>
          <p:cNvPr id="34" name="Round Same Side Corner Rectangle 124"/>
          <p:cNvSpPr/>
          <p:nvPr/>
        </p:nvSpPr>
        <p:spPr>
          <a:xfrm rot="10800000" flipH="1">
            <a:off x="1013563" y="5764261"/>
            <a:ext cx="73131" cy="609061"/>
          </a:xfrm>
          <a:prstGeom prst="round2SameRect">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46279" tIns="73140" rIns="146279" bIns="73140" rtlCol="0" anchor="ctr"/>
          <a:lstStyle/>
          <a:p>
            <a:pPr algn="ctr" defTabSz="1219017"/>
            <a:endParaRPr lang="bg-BG" sz="2400" dirty="0">
              <a:solidFill>
                <a:srgbClr val="445469"/>
              </a:solidFill>
            </a:endParaRPr>
          </a:p>
        </p:txBody>
      </p:sp>
      <p:sp>
        <p:nvSpPr>
          <p:cNvPr id="35" name="Rectangle 34"/>
          <p:cNvSpPr/>
          <p:nvPr/>
        </p:nvSpPr>
        <p:spPr>
          <a:xfrm>
            <a:off x="1177997" y="5748206"/>
            <a:ext cx="14561356" cy="769441"/>
          </a:xfrm>
          <a:prstGeom prst="rect">
            <a:avLst/>
          </a:prstGeom>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one of the reasons why for...of exists in TypeScript (and ES6). The following iterates over the array correctly logging out the members as expected:</a:t>
            </a:r>
          </a:p>
        </p:txBody>
      </p:sp>
      <p:grpSp>
        <p:nvGrpSpPr>
          <p:cNvPr id="36" name="Group 35"/>
          <p:cNvGrpSpPr/>
          <p:nvPr/>
        </p:nvGrpSpPr>
        <p:grpSpPr>
          <a:xfrm>
            <a:off x="3091241" y="6545764"/>
            <a:ext cx="10532179" cy="2053500"/>
            <a:chOff x="3235597" y="2988142"/>
            <a:chExt cx="10532179" cy="2053500"/>
          </a:xfrm>
        </p:grpSpPr>
        <p:grpSp>
          <p:nvGrpSpPr>
            <p:cNvPr id="37" name="Group 36"/>
            <p:cNvGrpSpPr/>
            <p:nvPr/>
          </p:nvGrpSpPr>
          <p:grpSpPr>
            <a:xfrm>
              <a:off x="3235597" y="2988142"/>
              <a:ext cx="10532179" cy="2053500"/>
              <a:chOff x="2135443" y="2758168"/>
              <a:chExt cx="10532179" cy="2053500"/>
            </a:xfrm>
          </p:grpSpPr>
          <p:sp>
            <p:nvSpPr>
              <p:cNvPr id="39" name="Rectangle 38"/>
              <p:cNvSpPr/>
              <p:nvPr/>
            </p:nvSpPr>
            <p:spPr>
              <a:xfrm>
                <a:off x="2135443" y="3181801"/>
                <a:ext cx="10532179" cy="1629867"/>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166"/>
              <p:cNvSpPr/>
              <p:nvPr/>
            </p:nvSpPr>
            <p:spPr>
              <a:xfrm>
                <a:off x="8342365" y="3809350"/>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2135443" y="2758168"/>
                <a:ext cx="10532179" cy="638628"/>
                <a:chOff x="2135443" y="2758168"/>
                <a:chExt cx="10532179" cy="638628"/>
              </a:xfrm>
            </p:grpSpPr>
            <p:sp>
              <p:nvSpPr>
                <p:cNvPr id="42"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p:cNvGrpSpPr/>
                <p:nvPr/>
              </p:nvGrpSpPr>
              <p:grpSpPr>
                <a:xfrm>
                  <a:off x="11502604" y="2936873"/>
                  <a:ext cx="1030511" cy="275773"/>
                  <a:chOff x="11502604" y="2936873"/>
                  <a:chExt cx="1030511" cy="275773"/>
                </a:xfrm>
              </p:grpSpPr>
              <p:sp>
                <p:nvSpPr>
                  <p:cNvPr id="50" name="Oval 49"/>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2223489" y="2956383"/>
                  <a:ext cx="2133428" cy="299291"/>
                  <a:chOff x="2223489" y="2956383"/>
                  <a:chExt cx="2133428" cy="299291"/>
                </a:xfrm>
              </p:grpSpPr>
              <p:sp>
                <p:nvSpPr>
                  <p:cNvPr id="45" name="TextBox 44"/>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46" name="Group 45"/>
                  <p:cNvGrpSpPr/>
                  <p:nvPr/>
                </p:nvGrpSpPr>
                <p:grpSpPr>
                  <a:xfrm>
                    <a:off x="2223489" y="2956738"/>
                    <a:ext cx="510185" cy="298936"/>
                    <a:chOff x="2217139" y="2907524"/>
                    <a:chExt cx="510185" cy="298936"/>
                  </a:xfrm>
                </p:grpSpPr>
                <p:sp>
                  <p:nvSpPr>
                    <p:cNvPr id="47" name="Rectangle 46"/>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38" name="TextBox 37"/>
            <p:cNvSpPr txBox="1"/>
            <p:nvPr/>
          </p:nvSpPr>
          <p:spPr>
            <a:xfrm>
              <a:off x="3395235" y="3695138"/>
              <a:ext cx="9962263" cy="1323439"/>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var someArray = [9,2,5];</a:t>
              </a:r>
            </a:p>
            <a:p>
              <a:r>
                <a:rPr lang="en-US" sz="2000" dirty="0">
                  <a:solidFill>
                    <a:schemeClr val="bg1"/>
                  </a:solidFill>
                  <a:latin typeface="Courier New" panose="02070309020205020404" pitchFamily="49" charset="0"/>
                  <a:cs typeface="Courier New" panose="02070309020205020404" pitchFamily="49" charset="0"/>
                </a:rPr>
                <a:t>for (var item of someArray) {</a:t>
              </a:r>
            </a:p>
            <a:p>
              <a:r>
                <a:rPr lang="en-US" sz="2000" dirty="0">
                  <a:solidFill>
                    <a:schemeClr val="bg1"/>
                  </a:solidFill>
                  <a:latin typeface="Courier New" panose="02070309020205020404" pitchFamily="49" charset="0"/>
                  <a:cs typeface="Courier New" panose="02070309020205020404" pitchFamily="49" charset="0"/>
                </a:rPr>
                <a:t>	console.log(item); //9,2,5</a:t>
              </a:r>
            </a:p>
            <a:p>
              <a:r>
                <a:rPr lang="en-US" sz="2000" dirty="0">
                  <a:solidFill>
                    <a:schemeClr val="bg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423127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01152"/>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28896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00269"/>
            <a:ext cx="16258032" cy="665045"/>
          </a:xfrm>
        </p:spPr>
        <p:txBody>
          <a:bodyPr>
            <a:normAutofit/>
          </a:bodyPr>
          <a:lstStyle/>
          <a:p>
            <a:r>
              <a:rPr lang="en-US" dirty="0"/>
              <a:t>What's Good With JavaScript?</a:t>
            </a:r>
          </a:p>
        </p:txBody>
      </p:sp>
      <p:grpSp>
        <p:nvGrpSpPr>
          <p:cNvPr id="12" name="Group 11"/>
          <p:cNvGrpSpPr/>
          <p:nvPr/>
        </p:nvGrpSpPr>
        <p:grpSpPr>
          <a:xfrm>
            <a:off x="4112841" y="2216000"/>
            <a:ext cx="2325380" cy="2796002"/>
            <a:chOff x="4261667" y="2179080"/>
            <a:chExt cx="2325380" cy="2796002"/>
          </a:xfrm>
        </p:grpSpPr>
        <p:sp>
          <p:nvSpPr>
            <p:cNvPr id="6" name="Oval 5"/>
            <p:cNvSpPr/>
            <p:nvPr/>
          </p:nvSpPr>
          <p:spPr>
            <a:xfrm>
              <a:off x="4261667" y="2179080"/>
              <a:ext cx="2141951" cy="2141951"/>
            </a:xfrm>
            <a:prstGeom prst="ellips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9959" y="2693212"/>
              <a:ext cx="1305369" cy="1160382"/>
            </a:xfrm>
            <a:prstGeom prst="rect">
              <a:avLst/>
            </a:prstGeom>
          </p:spPr>
        </p:pic>
        <p:sp>
          <p:nvSpPr>
            <p:cNvPr id="11" name="TextBox 10"/>
            <p:cNvSpPr txBox="1"/>
            <p:nvPr/>
          </p:nvSpPr>
          <p:spPr>
            <a:xfrm>
              <a:off x="4261667" y="4513417"/>
              <a:ext cx="2325380" cy="461665"/>
            </a:xfrm>
            <a:prstGeom prst="rect">
              <a:avLst/>
            </a:prstGeom>
            <a:noFill/>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It’s everywhere</a:t>
              </a:r>
            </a:p>
          </p:txBody>
        </p:sp>
      </p:grpSp>
      <p:grpSp>
        <p:nvGrpSpPr>
          <p:cNvPr id="15" name="Group 14"/>
          <p:cNvGrpSpPr/>
          <p:nvPr/>
        </p:nvGrpSpPr>
        <p:grpSpPr>
          <a:xfrm>
            <a:off x="8668301" y="2216000"/>
            <a:ext cx="4025317" cy="2797105"/>
            <a:chOff x="7848495" y="1965054"/>
            <a:chExt cx="4025317" cy="2797105"/>
          </a:xfrm>
        </p:grpSpPr>
        <p:grpSp>
          <p:nvGrpSpPr>
            <p:cNvPr id="14" name="Group 13"/>
            <p:cNvGrpSpPr/>
            <p:nvPr/>
          </p:nvGrpSpPr>
          <p:grpSpPr>
            <a:xfrm>
              <a:off x="8790179" y="1965054"/>
              <a:ext cx="2141951" cy="2141951"/>
              <a:chOff x="3383166" y="4846040"/>
              <a:chExt cx="2141951" cy="2141951"/>
            </a:xfrm>
          </p:grpSpPr>
          <p:sp>
            <p:nvSpPr>
              <p:cNvPr id="25" name="Oval 24"/>
              <p:cNvSpPr/>
              <p:nvPr/>
            </p:nvSpPr>
            <p:spPr>
              <a:xfrm>
                <a:off x="3383166" y="4846040"/>
                <a:ext cx="2141951" cy="2141951"/>
              </a:xfrm>
              <a:prstGeom prst="ellips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600015" y="5062890"/>
                <a:ext cx="1708252" cy="1708252"/>
              </a:xfrm>
              <a:prstGeom prst="rect">
                <a:avLst/>
              </a:prstGeom>
            </p:spPr>
          </p:pic>
        </p:grpSp>
        <p:sp>
          <p:nvSpPr>
            <p:cNvPr id="26" name="TextBox 25"/>
            <p:cNvSpPr txBox="1"/>
            <p:nvPr/>
          </p:nvSpPr>
          <p:spPr>
            <a:xfrm>
              <a:off x="7848495" y="4300494"/>
              <a:ext cx="4025317" cy="461665"/>
            </a:xfrm>
            <a:prstGeom prst="rect">
              <a:avLst/>
            </a:prstGeom>
            <a:noFill/>
          </p:spPr>
          <p:txBody>
            <a:bodyPr wrap="square" rtlCol="0">
              <a:spAutoFit/>
            </a:bodyPr>
            <a:lstStyle/>
            <a:p>
              <a:pPr algn="ct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Huge amount of Libraries</a:t>
              </a:r>
            </a:p>
          </p:txBody>
        </p:sp>
      </p:grpSp>
      <p:grpSp>
        <p:nvGrpSpPr>
          <p:cNvPr id="2" name="Group 1"/>
          <p:cNvGrpSpPr/>
          <p:nvPr/>
        </p:nvGrpSpPr>
        <p:grpSpPr>
          <a:xfrm>
            <a:off x="6964241" y="5547274"/>
            <a:ext cx="2327518" cy="2615780"/>
            <a:chOff x="6396397" y="5074308"/>
            <a:chExt cx="2327518" cy="2615780"/>
          </a:xfrm>
        </p:grpSpPr>
        <p:sp>
          <p:nvSpPr>
            <p:cNvPr id="18" name="Rectangle 17"/>
            <p:cNvSpPr/>
            <p:nvPr/>
          </p:nvSpPr>
          <p:spPr>
            <a:xfrm>
              <a:off x="7017539" y="7228423"/>
              <a:ext cx="1270156" cy="461665"/>
            </a:xfrm>
            <a:prstGeom prst="rect">
              <a:avLst/>
            </a:prstGeom>
            <a:noFill/>
          </p:spPr>
          <p:txBody>
            <a:bodyPr wrap="none" rtlCol="0">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Flexible</a:t>
              </a:r>
            </a:p>
          </p:txBody>
        </p:sp>
        <p:grpSp>
          <p:nvGrpSpPr>
            <p:cNvPr id="23" name="Group 22"/>
            <p:cNvGrpSpPr/>
            <p:nvPr/>
          </p:nvGrpSpPr>
          <p:grpSpPr>
            <a:xfrm>
              <a:off x="6396397" y="5074308"/>
              <a:ext cx="2327518" cy="2327518"/>
              <a:chOff x="6424182" y="5046682"/>
              <a:chExt cx="2327518" cy="2327518"/>
            </a:xfrm>
          </p:grpSpPr>
          <p:sp>
            <p:nvSpPr>
              <p:cNvPr id="29" name="Oval 28"/>
              <p:cNvSpPr/>
              <p:nvPr/>
            </p:nvSpPr>
            <p:spPr>
              <a:xfrm>
                <a:off x="6516966" y="5074308"/>
                <a:ext cx="2141951" cy="2141951"/>
              </a:xfrm>
              <a:prstGeom prst="ellips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182" y="5046682"/>
                <a:ext cx="2327518" cy="2327518"/>
              </a:xfrm>
              <a:prstGeom prst="rect">
                <a:avLst/>
              </a:prstGeom>
            </p:spPr>
          </p:pic>
        </p:grpSp>
      </p:grpSp>
      <p:pic>
        <p:nvPicPr>
          <p:cNvPr id="24" name="Picture 2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111470" y="869855"/>
            <a:ext cx="6089930" cy="253920"/>
          </a:xfrm>
          <a:prstGeom prst="rect">
            <a:avLst/>
          </a:prstGeom>
        </p:spPr>
      </p:pic>
    </p:spTree>
    <p:extLst>
      <p:ext uri="{BB962C8B-B14F-4D97-AF65-F5344CB8AC3E}">
        <p14:creationId xmlns:p14="http://schemas.microsoft.com/office/powerpoint/2010/main" val="1839364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26745" y="1676697"/>
            <a:ext cx="12378947" cy="535531"/>
          </a:xfrm>
        </p:spPr>
        <p:txBody>
          <a:bodyPr/>
          <a:lstStyle/>
          <a:p>
            <a:r>
              <a:rPr lang="en-US" dirty="0"/>
              <a:t>Introduction to TypeScript</a:t>
            </a:r>
          </a:p>
        </p:txBody>
      </p:sp>
      <p:sp>
        <p:nvSpPr>
          <p:cNvPr id="3" name="Text Placeholder 2"/>
          <p:cNvSpPr>
            <a:spLocks noGrp="1"/>
          </p:cNvSpPr>
          <p:nvPr>
            <p:ph type="body" sz="quarter" idx="13"/>
          </p:nvPr>
        </p:nvSpPr>
        <p:spPr/>
        <p:txBody>
          <a:bodyPr/>
          <a:lstStyle/>
          <a:p>
            <a:r>
              <a:rPr lang="en-US" dirty="0"/>
              <a:t>Topic 5 — Class Interfaces</a:t>
            </a:r>
          </a:p>
        </p:txBody>
      </p:sp>
    </p:spTree>
    <p:extLst>
      <p:ext uri="{BB962C8B-B14F-4D97-AF65-F5344CB8AC3E}">
        <p14:creationId xmlns:p14="http://schemas.microsoft.com/office/powerpoint/2010/main" val="21866553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Introduction to Classes</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761822" y="723431"/>
            <a:ext cx="4759286" cy="274320"/>
          </a:xfrm>
          <a:prstGeom prst="rect">
            <a:avLst/>
          </a:prstGeom>
        </p:spPr>
      </p:pic>
      <p:sp>
        <p:nvSpPr>
          <p:cNvPr id="7" name="Rectangle 6"/>
          <p:cNvSpPr/>
          <p:nvPr/>
        </p:nvSpPr>
        <p:spPr>
          <a:xfrm>
            <a:off x="908523" y="1642999"/>
            <a:ext cx="14465884" cy="1561710"/>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Traditional JavaScript uses functions and prototype-based inheritance to build up reusable components. But this may feel a bit awkward to programmers who are more comfortable with an object-oriented approach, where classes inherit functionality and objects are built from these classes.</a:t>
            </a:r>
          </a:p>
        </p:txBody>
      </p:sp>
      <p:sp>
        <p:nvSpPr>
          <p:cNvPr id="8" name="Rectangle 7"/>
          <p:cNvSpPr/>
          <p:nvPr/>
        </p:nvSpPr>
        <p:spPr>
          <a:xfrm>
            <a:off x="908523" y="4268074"/>
            <a:ext cx="14465884" cy="1053878"/>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Starting with ECMAScript 2015, also known as ECMAScript 6, JavaScript programmers will be able to build their applications using this object-oriented class-based approach. </a:t>
            </a:r>
          </a:p>
        </p:txBody>
      </p:sp>
      <p:sp>
        <p:nvSpPr>
          <p:cNvPr id="9" name="Rectangle 8"/>
          <p:cNvSpPr/>
          <p:nvPr/>
        </p:nvSpPr>
        <p:spPr>
          <a:xfrm>
            <a:off x="895059" y="6080851"/>
            <a:ext cx="14465884" cy="1053878"/>
          </a:xfrm>
          <a:prstGeom prst="rect">
            <a:avLst/>
          </a:prstGeom>
        </p:spPr>
        <p:txBody>
          <a:bodyPr wrap="square">
            <a:spAutoFit/>
          </a:bodyPr>
          <a:lstStyle/>
          <a:p>
            <a:pPr>
              <a:lnSpc>
                <a:spcPct val="150000"/>
              </a:lnSpc>
            </a:pP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t>
            </a: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TypeScript, developers use these techniques now, and compile them down to JavaScript that works across all major browsers and platforms, without having to wait for the next version of JavaScript.</a:t>
            </a:r>
          </a:p>
        </p:txBody>
      </p:sp>
      <p:sp>
        <p:nvSpPr>
          <p:cNvPr id="14" name="Round Same Side Corner Rectangle 124"/>
          <p:cNvSpPr/>
          <p:nvPr/>
        </p:nvSpPr>
        <p:spPr>
          <a:xfrm rot="10800000" flipH="1">
            <a:off x="721735" y="1749580"/>
            <a:ext cx="73131" cy="1440000"/>
          </a:xfrm>
          <a:prstGeom prst="round2SameRect">
            <a:avLst>
              <a:gd name="adj1" fmla="val 50000"/>
              <a:gd name="adj2" fmla="val 50000"/>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lIns="146279" tIns="73140" rIns="146279" bIns="73140" rtlCol="0" anchor="ctr"/>
          <a:lstStyle/>
          <a:p>
            <a:pPr algn="ctr" defTabSz="1219017"/>
            <a:endParaRPr lang="bg-BG" sz="2400" dirty="0">
              <a:solidFill>
                <a:srgbClr val="445469"/>
              </a:solidFill>
            </a:endParaRPr>
          </a:p>
        </p:txBody>
      </p:sp>
      <p:sp>
        <p:nvSpPr>
          <p:cNvPr id="15" name="Round Same Side Corner Rectangle 124"/>
          <p:cNvSpPr/>
          <p:nvPr/>
        </p:nvSpPr>
        <p:spPr>
          <a:xfrm rot="10800000" flipH="1">
            <a:off x="702279" y="4268074"/>
            <a:ext cx="73131" cy="1080000"/>
          </a:xfrm>
          <a:prstGeom prst="round2SameRect">
            <a:avLst>
              <a:gd name="adj1" fmla="val 50000"/>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146279" tIns="73140" rIns="146279" bIns="73140" rtlCol="0" anchor="ctr"/>
          <a:lstStyle/>
          <a:p>
            <a:pPr algn="ctr" defTabSz="1219017"/>
            <a:endParaRPr lang="bg-BG" sz="2400" dirty="0">
              <a:solidFill>
                <a:srgbClr val="445469"/>
              </a:solidFill>
            </a:endParaRPr>
          </a:p>
        </p:txBody>
      </p:sp>
      <p:sp>
        <p:nvSpPr>
          <p:cNvPr id="16" name="Round Same Side Corner Rectangle 124"/>
          <p:cNvSpPr/>
          <p:nvPr/>
        </p:nvSpPr>
        <p:spPr>
          <a:xfrm rot="10800000" flipH="1">
            <a:off x="679580" y="6054729"/>
            <a:ext cx="73131" cy="1080000"/>
          </a:xfrm>
          <a:prstGeom prst="round2SameRect">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46279" tIns="73140" rIns="146279" bIns="73140" rtlCol="0" anchor="ctr"/>
          <a:lstStyle/>
          <a:p>
            <a:pPr algn="ctr" defTabSz="1219017"/>
            <a:endParaRPr lang="bg-BG" sz="2400" dirty="0">
              <a:solidFill>
                <a:srgbClr val="445469"/>
              </a:solidFill>
            </a:endParaRPr>
          </a:p>
        </p:txBody>
      </p:sp>
    </p:spTree>
    <p:extLst>
      <p:ext uri="{BB962C8B-B14F-4D97-AF65-F5344CB8AC3E}">
        <p14:creationId xmlns:p14="http://schemas.microsoft.com/office/powerpoint/2010/main" val="1725868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Importance of Classes</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761822" y="723431"/>
            <a:ext cx="4759286" cy="274320"/>
          </a:xfrm>
          <a:prstGeom prst="rect">
            <a:avLst/>
          </a:prstGeom>
        </p:spPr>
      </p:pic>
      <p:grpSp>
        <p:nvGrpSpPr>
          <p:cNvPr id="3" name="Group 2"/>
          <p:cNvGrpSpPr/>
          <p:nvPr/>
        </p:nvGrpSpPr>
        <p:grpSpPr>
          <a:xfrm>
            <a:off x="1053445" y="1421871"/>
            <a:ext cx="13960581" cy="4960002"/>
            <a:chOff x="2874950" y="1431777"/>
            <a:chExt cx="13960581" cy="4960002"/>
          </a:xfrm>
        </p:grpSpPr>
        <p:sp>
          <p:nvSpPr>
            <p:cNvPr id="7" name="Oval 6"/>
            <p:cNvSpPr/>
            <p:nvPr/>
          </p:nvSpPr>
          <p:spPr>
            <a:xfrm>
              <a:off x="2993919" y="1656995"/>
              <a:ext cx="832946" cy="832946"/>
            </a:xfrm>
            <a:prstGeom prst="ellipse">
              <a:avLst/>
            </a:prstGeom>
            <a:solidFill>
              <a:srgbClr val="FF8F7B"/>
            </a:solidFill>
            <a:ln>
              <a:solidFill>
                <a:srgbClr val="FF8F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2874950" y="1540809"/>
              <a:ext cx="13960581" cy="1065325"/>
              <a:chOff x="2001215" y="1398845"/>
              <a:chExt cx="13960581" cy="1065325"/>
            </a:xfrm>
          </p:grpSpPr>
          <p:cxnSp>
            <p:nvCxnSpPr>
              <p:cNvPr id="9" name="line"/>
              <p:cNvCxnSpPr/>
              <p:nvPr/>
            </p:nvCxnSpPr>
            <p:spPr>
              <a:xfrm flipV="1">
                <a:off x="3042024" y="2041106"/>
                <a:ext cx="12919772" cy="28139"/>
              </a:xfrm>
              <a:prstGeom prst="line">
                <a:avLst/>
              </a:prstGeom>
              <a:noFill/>
              <a:ln w="19050">
                <a:solidFill>
                  <a:srgbClr val="FF8F7B"/>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0" name="curve"/>
              <p:cNvSpPr/>
              <p:nvPr/>
            </p:nvSpPr>
            <p:spPr>
              <a:xfrm>
                <a:off x="2001215" y="1398845"/>
                <a:ext cx="1065046" cy="1065325"/>
              </a:xfrm>
              <a:prstGeom prst="arc">
                <a:avLst>
                  <a:gd name="adj1" fmla="val 918567"/>
                  <a:gd name="adj2" fmla="val 9672644"/>
                </a:avLst>
              </a:prstGeom>
              <a:noFill/>
              <a:ln w="19050">
                <a:solidFill>
                  <a:srgbClr val="FF8F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grpSp>
        <p:cxnSp>
          <p:nvCxnSpPr>
            <p:cNvPr id="11" name="line"/>
            <p:cNvCxnSpPr/>
            <p:nvPr/>
          </p:nvCxnSpPr>
          <p:spPr>
            <a:xfrm>
              <a:off x="3435516" y="2592545"/>
              <a:ext cx="0" cy="3799234"/>
            </a:xfrm>
            <a:prstGeom prst="line">
              <a:avLst/>
            </a:prstGeom>
            <a:noFill/>
            <a:ln w="19050">
              <a:solidFill>
                <a:srgbClr val="FF8F7B"/>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 name="Rectangle 1"/>
            <p:cNvSpPr/>
            <p:nvPr/>
          </p:nvSpPr>
          <p:spPr>
            <a:xfrm>
              <a:off x="3939031" y="1431777"/>
              <a:ext cx="12047877" cy="600164"/>
            </a:xfrm>
            <a:prstGeom prst="rect">
              <a:avLst/>
            </a:prstGeom>
          </p:spPr>
          <p:txBody>
            <a:bodyPr wrap="square">
              <a:spAutoFit/>
            </a:bodyPr>
            <a:lstStyle/>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reason why it's important to have classes in JavaScript as a first class item is that:</a:t>
              </a:r>
            </a:p>
          </p:txBody>
        </p:sp>
      </p:grpSp>
      <p:sp>
        <p:nvSpPr>
          <p:cNvPr id="12" name="Rectangle 11"/>
          <p:cNvSpPr/>
          <p:nvPr/>
        </p:nvSpPr>
        <p:spPr>
          <a:xfrm>
            <a:off x="2005360" y="2451350"/>
            <a:ext cx="13304978" cy="4154984"/>
          </a:xfrm>
          <a:prstGeom prst="rect">
            <a:avLst/>
          </a:prstGeom>
        </p:spPr>
        <p:txBody>
          <a:bodyPr wrap="square">
            <a:spAutoFit/>
          </a:bodyPr>
          <a:lstStyle/>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Classes offer a useful structural abstraction.</a:t>
            </a:r>
          </a:p>
          <a:p>
            <a:pPr>
              <a:lnSpc>
                <a:spcPct val="150000"/>
              </a:lnSpc>
            </a:pP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Provides a consistent way for developers to use classes instead of every framework (emberjs, reactjs etc.) coming up with their own version.</a:t>
            </a:r>
          </a:p>
          <a:p>
            <a:pPr>
              <a:lnSpc>
                <a:spcPct val="150000"/>
              </a:lnSpc>
            </a:pP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Object Oriented developers already understand classes.</a:t>
            </a:r>
          </a:p>
          <a:p>
            <a:pPr>
              <a:lnSpc>
                <a:spcPct val="150000"/>
              </a:lnSpc>
            </a:pP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Finally, JavaScript developers can have class. Here, there is a basic class called Point.</a:t>
            </a:r>
          </a:p>
        </p:txBody>
      </p:sp>
    </p:spTree>
    <p:extLst>
      <p:ext uri="{BB962C8B-B14F-4D97-AF65-F5344CB8AC3E}">
        <p14:creationId xmlns:p14="http://schemas.microsoft.com/office/powerpoint/2010/main" val="2790498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Classes </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048001" y="723431"/>
            <a:ext cx="2160000" cy="274320"/>
          </a:xfrm>
          <a:prstGeom prst="rect">
            <a:avLst/>
          </a:prstGeom>
        </p:spPr>
      </p:pic>
      <p:grpSp>
        <p:nvGrpSpPr>
          <p:cNvPr id="8" name="Group 7"/>
          <p:cNvGrpSpPr/>
          <p:nvPr/>
        </p:nvGrpSpPr>
        <p:grpSpPr>
          <a:xfrm>
            <a:off x="2988911" y="1673143"/>
            <a:ext cx="10532179" cy="6264358"/>
            <a:chOff x="3235597" y="2988142"/>
            <a:chExt cx="10532179" cy="6264358"/>
          </a:xfrm>
        </p:grpSpPr>
        <p:grpSp>
          <p:nvGrpSpPr>
            <p:cNvPr id="9" name="Group 8"/>
            <p:cNvGrpSpPr/>
            <p:nvPr/>
          </p:nvGrpSpPr>
          <p:grpSpPr>
            <a:xfrm>
              <a:off x="3235597" y="2988142"/>
              <a:ext cx="10532179" cy="6264358"/>
              <a:chOff x="2135443" y="2758168"/>
              <a:chExt cx="10532179" cy="6264358"/>
            </a:xfrm>
          </p:grpSpPr>
          <p:sp>
            <p:nvSpPr>
              <p:cNvPr id="11" name="Rectangle 10"/>
              <p:cNvSpPr/>
              <p:nvPr/>
            </p:nvSpPr>
            <p:spPr>
              <a:xfrm>
                <a:off x="2135443" y="3376352"/>
                <a:ext cx="10532179" cy="5646174"/>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66"/>
              <p:cNvSpPr/>
              <p:nvPr/>
            </p:nvSpPr>
            <p:spPr>
              <a:xfrm>
                <a:off x="8342365" y="8020208"/>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2135443" y="2758168"/>
                <a:ext cx="10532179" cy="638628"/>
                <a:chOff x="2135443" y="2758168"/>
                <a:chExt cx="10532179" cy="638628"/>
              </a:xfrm>
            </p:grpSpPr>
            <p:sp>
              <p:nvSpPr>
                <p:cNvPr id="14"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1502604" y="2936873"/>
                  <a:ext cx="1030511" cy="275773"/>
                  <a:chOff x="11502604" y="2936873"/>
                  <a:chExt cx="1030511" cy="275773"/>
                </a:xfrm>
              </p:grpSpPr>
              <p:sp>
                <p:nvSpPr>
                  <p:cNvPr id="22" name="Oval 21"/>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2223489" y="2956383"/>
                  <a:ext cx="2133428" cy="299291"/>
                  <a:chOff x="2223489" y="2956383"/>
                  <a:chExt cx="2133428" cy="299291"/>
                </a:xfrm>
              </p:grpSpPr>
              <p:sp>
                <p:nvSpPr>
                  <p:cNvPr id="17" name="TextBox 16"/>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8" name="Group 17"/>
                  <p:cNvGrpSpPr/>
                  <p:nvPr/>
                </p:nvGrpSpPr>
                <p:grpSpPr>
                  <a:xfrm>
                    <a:off x="2223489" y="2956738"/>
                    <a:ext cx="510185" cy="298936"/>
                    <a:chOff x="2217139" y="2907524"/>
                    <a:chExt cx="510185" cy="298936"/>
                  </a:xfrm>
                </p:grpSpPr>
                <p:sp>
                  <p:nvSpPr>
                    <p:cNvPr id="19" name="Rectangle 18"/>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0" name="TextBox 9"/>
            <p:cNvSpPr txBox="1"/>
            <p:nvPr/>
          </p:nvSpPr>
          <p:spPr>
            <a:xfrm>
              <a:off x="3395235" y="3875440"/>
              <a:ext cx="9962263" cy="5016758"/>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class Point {</a:t>
              </a:r>
            </a:p>
            <a:p>
              <a:r>
                <a:rPr lang="en-US" sz="2000" dirty="0">
                  <a:solidFill>
                    <a:schemeClr val="bg1"/>
                  </a:solidFill>
                  <a:latin typeface="Courier New" panose="02070309020205020404" pitchFamily="49" charset="0"/>
                  <a:cs typeface="Courier New" panose="02070309020205020404" pitchFamily="49" charset="0"/>
                </a:rPr>
                <a:t>	x: number;</a:t>
              </a:r>
            </a:p>
            <a:p>
              <a:r>
                <a:rPr lang="en-US" sz="2000" dirty="0">
                  <a:solidFill>
                    <a:schemeClr val="bg1"/>
                  </a:solidFill>
                  <a:latin typeface="Courier New" panose="02070309020205020404" pitchFamily="49" charset="0"/>
                  <a:cs typeface="Courier New" panose="02070309020205020404" pitchFamily="49" charset="0"/>
                </a:rPr>
                <a:t>	y: number;</a:t>
              </a:r>
            </a:p>
            <a:p>
              <a:r>
                <a:rPr lang="en-US" sz="2000" dirty="0">
                  <a:solidFill>
                    <a:schemeClr val="bg1"/>
                  </a:solidFill>
                  <a:latin typeface="Courier New" panose="02070309020205020404" pitchFamily="49" charset="0"/>
                  <a:cs typeface="Courier New" panose="02070309020205020404" pitchFamily="49" charset="0"/>
                </a:rPr>
                <a:t>	constructor(x:number, y:number) {</a:t>
              </a:r>
            </a:p>
            <a:p>
              <a:r>
                <a:rPr lang="en-US" sz="2000" dirty="0">
                  <a:solidFill>
                    <a:schemeClr val="bg1"/>
                  </a:solidFill>
                  <a:latin typeface="Courier New" panose="02070309020205020404" pitchFamily="49" charset="0"/>
                  <a:cs typeface="Courier New" panose="02070309020205020404" pitchFamily="49" charset="0"/>
                </a:rPr>
                <a:t>		this.x = x;</a:t>
              </a:r>
            </a:p>
            <a:p>
              <a:r>
                <a:rPr lang="en-US" sz="2000" dirty="0">
                  <a:solidFill>
                    <a:schemeClr val="bg1"/>
                  </a:solidFill>
                  <a:latin typeface="Courier New" panose="02070309020205020404" pitchFamily="49" charset="0"/>
                  <a:cs typeface="Courier New" panose="02070309020205020404" pitchFamily="49" charset="0"/>
                </a:rPr>
                <a:t>		this.y = y;</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	add(point: Point){</a:t>
              </a:r>
            </a:p>
            <a:p>
              <a:r>
                <a:rPr lang="en-US" sz="2000" dirty="0">
                  <a:solidFill>
                    <a:schemeClr val="bg1"/>
                  </a:solidFill>
                  <a:latin typeface="Courier New" panose="02070309020205020404" pitchFamily="49" charset="0"/>
                  <a:cs typeface="Courier New" panose="02070309020205020404" pitchFamily="49" charset="0"/>
                </a:rPr>
                <a:t>		return new Point(this.x + point.x, this.y + point.y);</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var p1 = new Point(0,10);</a:t>
              </a:r>
            </a:p>
            <a:p>
              <a:r>
                <a:rPr lang="en-US" sz="2000" dirty="0">
                  <a:solidFill>
                    <a:schemeClr val="bg1"/>
                  </a:solidFill>
                  <a:latin typeface="Courier New" panose="02070309020205020404" pitchFamily="49" charset="0"/>
                  <a:cs typeface="Courier New" panose="02070309020205020404" pitchFamily="49" charset="0"/>
                </a:rPr>
                <a:t>var p2 = new Point(10,20);</a:t>
              </a:r>
            </a:p>
            <a:p>
              <a:r>
                <a:rPr lang="en-US" sz="2000" dirty="0">
                  <a:solidFill>
                    <a:schemeClr val="bg1"/>
                  </a:solidFill>
                  <a:latin typeface="Courier New" panose="02070309020205020404" pitchFamily="49" charset="0"/>
                  <a:cs typeface="Courier New" panose="02070309020205020404" pitchFamily="49" charset="0"/>
                </a:rPr>
                <a:t>var p3 = p1.add(p2); // {x:10,y:30}</a:t>
              </a:r>
            </a:p>
          </p:txBody>
        </p:sp>
      </p:grpSp>
    </p:spTree>
    <p:extLst>
      <p:ext uri="{BB962C8B-B14F-4D97-AF65-F5344CB8AC3E}">
        <p14:creationId xmlns:p14="http://schemas.microsoft.com/office/powerpoint/2010/main" val="145888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74197" y="4101152"/>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41945517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Interfaces</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039777" y="723431"/>
            <a:ext cx="2313543" cy="274320"/>
          </a:xfrm>
          <a:prstGeom prst="rect">
            <a:avLst/>
          </a:prstGeom>
        </p:spPr>
      </p:pic>
      <p:grpSp>
        <p:nvGrpSpPr>
          <p:cNvPr id="2" name="Group 1"/>
          <p:cNvGrpSpPr/>
          <p:nvPr/>
        </p:nvGrpSpPr>
        <p:grpSpPr>
          <a:xfrm>
            <a:off x="961265" y="1652607"/>
            <a:ext cx="13201239" cy="1080462"/>
            <a:chOff x="2191104" y="4679513"/>
            <a:chExt cx="8236399" cy="1080462"/>
          </a:xfrm>
        </p:grpSpPr>
        <p:sp>
          <p:nvSpPr>
            <p:cNvPr id="32" name="Rectangle 17"/>
            <p:cNvSpPr>
              <a:spLocks noChangeArrowheads="1"/>
            </p:cNvSpPr>
            <p:nvPr/>
          </p:nvSpPr>
          <p:spPr bwMode="auto">
            <a:xfrm>
              <a:off x="2191104" y="4679513"/>
              <a:ext cx="204711" cy="1058516"/>
            </a:xfrm>
            <a:prstGeom prst="rect">
              <a:avLst/>
            </a:prstGeom>
            <a:solidFill>
              <a:srgbClr val="D9DE04"/>
            </a:solidFill>
            <a:ln>
              <a:noFill/>
            </a:ln>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00000"/>
                </a:lnSpc>
                <a:spcBef>
                  <a:spcPts val="0"/>
                </a:spcBef>
                <a:spcAft>
                  <a:spcPts val="0"/>
                </a:spcAft>
                <a:buClrTx/>
                <a:buSzTx/>
                <a:buFontTx/>
                <a:buNone/>
                <a:tabLst/>
                <a:defRPr/>
              </a:pPr>
              <a:endParaRPr kumimoji="0" lang="en-GB" sz="2457" b="0" i="0" u="none" strike="noStrike" kern="0" cap="none" spc="0" normalizeH="0" baseline="0" noProof="0" dirty="0">
                <a:ln>
                  <a:noFill/>
                </a:ln>
                <a:solidFill>
                  <a:prstClr val="black"/>
                </a:solidFill>
                <a:effectLst/>
                <a:uLnTx/>
                <a:uFillTx/>
              </a:endParaRPr>
            </a:p>
          </p:txBody>
        </p:sp>
        <p:sp>
          <p:nvSpPr>
            <p:cNvPr id="35" name="Rectangle 16"/>
            <p:cNvSpPr>
              <a:spLocks noChangeArrowheads="1"/>
            </p:cNvSpPr>
            <p:nvPr/>
          </p:nvSpPr>
          <p:spPr bwMode="auto">
            <a:xfrm>
              <a:off x="2395815" y="4696696"/>
              <a:ext cx="8031688" cy="1063279"/>
            </a:xfrm>
            <a:prstGeom prst="rect">
              <a:avLst/>
            </a:prstGeom>
            <a:solidFill>
              <a:sysClr val="window" lastClr="FFFFFF">
                <a:lumMod val="95000"/>
              </a:sysClr>
            </a:solidFill>
            <a:ln>
              <a:noFill/>
            </a:ln>
          </p:spPr>
          <p:txBody>
            <a:bodyPr vert="horz" wrap="square" lIns="91440" tIns="45720" rIns="91440" bIns="45720" numCol="1" anchor="ctr" anchorCtr="0" compatLnSpc="1">
              <a:prstTxWarp prst="textNoShape">
                <a:avLst/>
              </a:prstTxWarp>
            </a:bodyPr>
            <a:lstStyle/>
            <a:p>
              <a:pPr lvl="0" defTabSz="1248305"/>
              <a:r>
                <a:rPr lang="en-US"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One of TypeScript’s core principles is that type-checking focuses on the shape that values have. </a:t>
              </a:r>
            </a:p>
          </p:txBody>
        </p:sp>
      </p:grpSp>
      <p:grpSp>
        <p:nvGrpSpPr>
          <p:cNvPr id="36" name="Group 35"/>
          <p:cNvGrpSpPr/>
          <p:nvPr/>
        </p:nvGrpSpPr>
        <p:grpSpPr>
          <a:xfrm>
            <a:off x="961265" y="3405109"/>
            <a:ext cx="13143841" cy="1063279"/>
            <a:chOff x="2191104" y="4679513"/>
            <a:chExt cx="8200588" cy="1063279"/>
          </a:xfrm>
        </p:grpSpPr>
        <p:sp>
          <p:nvSpPr>
            <p:cNvPr id="37" name="Rectangle 17"/>
            <p:cNvSpPr>
              <a:spLocks noChangeArrowheads="1"/>
            </p:cNvSpPr>
            <p:nvPr/>
          </p:nvSpPr>
          <p:spPr bwMode="auto">
            <a:xfrm>
              <a:off x="2191104" y="4679513"/>
              <a:ext cx="204711" cy="1058516"/>
            </a:xfrm>
            <a:prstGeom prst="rect">
              <a:avLst/>
            </a:prstGeom>
            <a:solidFill>
              <a:srgbClr val="36B8D6"/>
            </a:solidFill>
            <a:ln>
              <a:noFill/>
            </a:ln>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00000"/>
                </a:lnSpc>
                <a:spcBef>
                  <a:spcPts val="0"/>
                </a:spcBef>
                <a:spcAft>
                  <a:spcPts val="0"/>
                </a:spcAft>
                <a:buClrTx/>
                <a:buSzTx/>
                <a:buFontTx/>
                <a:buNone/>
                <a:tabLst/>
                <a:defRPr/>
              </a:pPr>
              <a:endParaRPr kumimoji="0" lang="en-GB" sz="2457" b="0" i="0" u="none" strike="noStrike" kern="0" cap="none" spc="0" normalizeH="0" baseline="0" noProof="0" dirty="0">
                <a:ln>
                  <a:noFill/>
                </a:ln>
                <a:solidFill>
                  <a:prstClr val="black"/>
                </a:solidFill>
                <a:effectLst/>
                <a:uLnTx/>
                <a:uFillTx/>
              </a:endParaRPr>
            </a:p>
          </p:txBody>
        </p:sp>
        <p:sp>
          <p:nvSpPr>
            <p:cNvPr id="38" name="Rectangle 16"/>
            <p:cNvSpPr>
              <a:spLocks noChangeArrowheads="1"/>
            </p:cNvSpPr>
            <p:nvPr/>
          </p:nvSpPr>
          <p:spPr bwMode="auto">
            <a:xfrm>
              <a:off x="2360004" y="4679513"/>
              <a:ext cx="8031688" cy="1063279"/>
            </a:xfrm>
            <a:prstGeom prst="rect">
              <a:avLst/>
            </a:prstGeom>
            <a:solidFill>
              <a:sysClr val="window" lastClr="FFFFFF">
                <a:lumMod val="95000"/>
              </a:sysClr>
            </a:solidFill>
            <a:ln>
              <a:noFill/>
            </a:ln>
          </p:spPr>
          <p:txBody>
            <a:bodyPr vert="horz" wrap="square" lIns="91440" tIns="45720" rIns="91440" bIns="45720" numCol="1" anchor="ctr" anchorCtr="0" compatLnSpc="1">
              <a:prstTxWarp prst="textNoShape">
                <a:avLst/>
              </a:prstTxWarp>
            </a:bodyPr>
            <a:lstStyle/>
            <a:p>
              <a:pPr defTabSz="1248305"/>
              <a:r>
                <a:rPr lang="en-US"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sometimes called “duck typing” or “structural subtyping.”</a:t>
              </a:r>
            </a:p>
          </p:txBody>
        </p:sp>
      </p:grpSp>
      <p:grpSp>
        <p:nvGrpSpPr>
          <p:cNvPr id="39" name="Group 38"/>
          <p:cNvGrpSpPr/>
          <p:nvPr/>
        </p:nvGrpSpPr>
        <p:grpSpPr>
          <a:xfrm>
            <a:off x="961265" y="5157611"/>
            <a:ext cx="13143841" cy="1063279"/>
            <a:chOff x="2191104" y="4679513"/>
            <a:chExt cx="8200588" cy="1063279"/>
          </a:xfrm>
        </p:grpSpPr>
        <p:sp>
          <p:nvSpPr>
            <p:cNvPr id="40" name="Rectangle 17"/>
            <p:cNvSpPr>
              <a:spLocks noChangeArrowheads="1"/>
            </p:cNvSpPr>
            <p:nvPr/>
          </p:nvSpPr>
          <p:spPr bwMode="auto">
            <a:xfrm>
              <a:off x="2191104" y="4679513"/>
              <a:ext cx="204711" cy="1058516"/>
            </a:xfrm>
            <a:prstGeom prst="rect">
              <a:avLst/>
            </a:pr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00000"/>
                </a:lnSpc>
                <a:spcBef>
                  <a:spcPts val="0"/>
                </a:spcBef>
                <a:spcAft>
                  <a:spcPts val="0"/>
                </a:spcAft>
                <a:buClrTx/>
                <a:buSzTx/>
                <a:buFontTx/>
                <a:buNone/>
                <a:tabLst/>
                <a:defRPr/>
              </a:pPr>
              <a:endParaRPr kumimoji="0" lang="en-GB" sz="2457" b="0" i="0" u="none" strike="noStrike" kern="0" cap="none" spc="0" normalizeH="0" baseline="0" noProof="0" dirty="0">
                <a:ln>
                  <a:noFill/>
                </a:ln>
                <a:solidFill>
                  <a:prstClr val="black"/>
                </a:solidFill>
                <a:effectLst/>
                <a:uLnTx/>
                <a:uFillTx/>
              </a:endParaRPr>
            </a:p>
          </p:txBody>
        </p:sp>
        <p:sp>
          <p:nvSpPr>
            <p:cNvPr id="41" name="Rectangle 16"/>
            <p:cNvSpPr>
              <a:spLocks noChangeArrowheads="1"/>
            </p:cNvSpPr>
            <p:nvPr/>
          </p:nvSpPr>
          <p:spPr bwMode="auto">
            <a:xfrm>
              <a:off x="2360004" y="4679513"/>
              <a:ext cx="8031688" cy="1063279"/>
            </a:xfrm>
            <a:prstGeom prst="rect">
              <a:avLst/>
            </a:prstGeom>
            <a:solidFill>
              <a:sysClr val="window" lastClr="FFFFFF">
                <a:lumMod val="95000"/>
              </a:sysClr>
            </a:solidFill>
            <a:ln>
              <a:noFill/>
            </a:ln>
          </p:spPr>
          <p:txBody>
            <a:bodyPr vert="horz" wrap="square" lIns="91440" tIns="45720" rIns="91440" bIns="45720" numCol="1" anchor="ctr" anchorCtr="0" compatLnSpc="1">
              <a:prstTxWarp prst="textNoShape">
                <a:avLst/>
              </a:prstTxWarp>
            </a:bodyPr>
            <a:lstStyle/>
            <a:p>
              <a:pPr lvl="0" defTabSz="1248305"/>
              <a:r>
                <a:rPr lang="en-US"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TypeScript, interfaces fill the role of naming these types and are used as a powerful way of defining contracts within your code as well as contracts with code outside of your project.</a:t>
              </a:r>
            </a:p>
          </p:txBody>
        </p:sp>
      </p:grpSp>
      <p:grpSp>
        <p:nvGrpSpPr>
          <p:cNvPr id="42" name="Group 41"/>
          <p:cNvGrpSpPr/>
          <p:nvPr/>
        </p:nvGrpSpPr>
        <p:grpSpPr>
          <a:xfrm>
            <a:off x="961265" y="6910114"/>
            <a:ext cx="13143841" cy="1063279"/>
            <a:chOff x="2191104" y="4679513"/>
            <a:chExt cx="8200588" cy="1063279"/>
          </a:xfrm>
        </p:grpSpPr>
        <p:sp>
          <p:nvSpPr>
            <p:cNvPr id="43" name="Rectangle 17"/>
            <p:cNvSpPr>
              <a:spLocks noChangeArrowheads="1"/>
            </p:cNvSpPr>
            <p:nvPr/>
          </p:nvSpPr>
          <p:spPr bwMode="auto">
            <a:xfrm>
              <a:off x="2191104" y="4679513"/>
              <a:ext cx="204711" cy="1058516"/>
            </a:xfrm>
            <a:prstGeom prst="rect">
              <a:avLst/>
            </a:prstGeom>
            <a:solidFill>
              <a:srgbClr val="1EA185"/>
            </a:solidFill>
            <a:ln>
              <a:noFill/>
            </a:ln>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00000"/>
                </a:lnSpc>
                <a:spcBef>
                  <a:spcPts val="0"/>
                </a:spcBef>
                <a:spcAft>
                  <a:spcPts val="0"/>
                </a:spcAft>
                <a:buClrTx/>
                <a:buSzTx/>
                <a:buFontTx/>
                <a:buNone/>
                <a:tabLst/>
                <a:defRPr/>
              </a:pPr>
              <a:endParaRPr kumimoji="0" lang="en-GB" sz="2457" b="0" i="0" u="none" strike="noStrike" kern="0" cap="none" spc="0" normalizeH="0" baseline="0" noProof="0" dirty="0">
                <a:ln>
                  <a:noFill/>
                </a:ln>
                <a:solidFill>
                  <a:prstClr val="black"/>
                </a:solidFill>
                <a:effectLst/>
                <a:uLnTx/>
                <a:uFillTx/>
              </a:endParaRPr>
            </a:p>
          </p:txBody>
        </p:sp>
        <p:sp>
          <p:nvSpPr>
            <p:cNvPr id="44" name="Rectangle 16"/>
            <p:cNvSpPr>
              <a:spLocks noChangeArrowheads="1"/>
            </p:cNvSpPr>
            <p:nvPr/>
          </p:nvSpPr>
          <p:spPr bwMode="auto">
            <a:xfrm>
              <a:off x="2360004" y="4679513"/>
              <a:ext cx="8031688" cy="1063279"/>
            </a:xfrm>
            <a:prstGeom prst="rect">
              <a:avLst/>
            </a:prstGeom>
            <a:solidFill>
              <a:sysClr val="window" lastClr="FFFFFF">
                <a:lumMod val="95000"/>
              </a:sysClr>
            </a:solidFill>
            <a:ln>
              <a:noFill/>
            </a:ln>
          </p:spPr>
          <p:txBody>
            <a:bodyPr vert="horz" wrap="square" lIns="91440" tIns="45720" rIns="91440" bIns="45720" numCol="1" anchor="ctr" anchorCtr="0" compatLnSpc="1">
              <a:prstTxWarp prst="textNoShape">
                <a:avLst/>
              </a:prstTxWarp>
            </a:bodyPr>
            <a:lstStyle/>
            <a:p>
              <a:pPr defTabSz="1248305"/>
              <a:r>
                <a:rPr lang="en-US"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Interfaces have zero runtime JS impact. There is a lot of power in TypeScript interfaces to declare the structure of variables.</a:t>
              </a:r>
            </a:p>
          </p:txBody>
        </p:sp>
      </p:grpSp>
    </p:spTree>
    <p:extLst>
      <p:ext uri="{BB962C8B-B14F-4D97-AF65-F5344CB8AC3E}">
        <p14:creationId xmlns:p14="http://schemas.microsoft.com/office/powerpoint/2010/main" val="106208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00234" y="7177636"/>
            <a:ext cx="14808200" cy="1107996"/>
          </a:xfrm>
          <a:prstGeom prst="rect">
            <a:avLst/>
          </a:prstGeom>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However, the advantage of Sample B is that if someone authors a library that builds on the myPoint library to add new members, they can easily add to the existing declaration of myPoint.</a:t>
            </a:r>
          </a:p>
        </p:txBody>
      </p:sp>
      <p:sp>
        <p:nvSpPr>
          <p:cNvPr id="4" name="Rectangle 3"/>
          <p:cNvSpPr/>
          <p:nvPr/>
        </p:nvSpPr>
        <p:spPr>
          <a:xfrm>
            <a:off x="735733" y="1330848"/>
            <a:ext cx="14784534" cy="430887"/>
          </a:xfrm>
          <a:prstGeom prst="rect">
            <a:avLst/>
          </a:prstGeom>
        </p:spPr>
        <p:txBody>
          <a:bodyPr wrap="square">
            <a:spAutoFit/>
          </a:bodyP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two samples are equivalent declarations, the first uses an inline annotation, the second uses an interface.</a:t>
            </a:r>
          </a:p>
        </p:txBody>
      </p:sp>
      <p:sp>
        <p:nvSpPr>
          <p:cNvPr id="8"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Interfaces</a:t>
            </a:r>
          </a:p>
        </p:txBody>
      </p:sp>
      <p:pic>
        <p:nvPicPr>
          <p:cNvPr id="9" name="Picture 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039777" y="723431"/>
            <a:ext cx="2313543" cy="274320"/>
          </a:xfrm>
          <a:prstGeom prst="rect">
            <a:avLst/>
          </a:prstGeom>
        </p:spPr>
      </p:pic>
      <p:grpSp>
        <p:nvGrpSpPr>
          <p:cNvPr id="11" name="Group 10"/>
          <p:cNvGrpSpPr/>
          <p:nvPr/>
        </p:nvGrpSpPr>
        <p:grpSpPr>
          <a:xfrm>
            <a:off x="2963565" y="2398368"/>
            <a:ext cx="10532179" cy="3811932"/>
            <a:chOff x="3235597" y="2988142"/>
            <a:chExt cx="10532179" cy="3811932"/>
          </a:xfrm>
        </p:grpSpPr>
        <p:grpSp>
          <p:nvGrpSpPr>
            <p:cNvPr id="12" name="Group 11"/>
            <p:cNvGrpSpPr/>
            <p:nvPr/>
          </p:nvGrpSpPr>
          <p:grpSpPr>
            <a:xfrm>
              <a:off x="3235597" y="2988142"/>
              <a:ext cx="10532179" cy="3811932"/>
              <a:chOff x="2135443" y="2758168"/>
              <a:chExt cx="10532179" cy="3811932"/>
            </a:xfrm>
          </p:grpSpPr>
          <p:sp>
            <p:nvSpPr>
              <p:cNvPr id="14" name="Rectangle 13"/>
              <p:cNvSpPr/>
              <p:nvPr/>
            </p:nvSpPr>
            <p:spPr>
              <a:xfrm>
                <a:off x="2135443" y="3376351"/>
                <a:ext cx="10532179" cy="3193749"/>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66"/>
              <p:cNvSpPr/>
              <p:nvPr/>
            </p:nvSpPr>
            <p:spPr>
              <a:xfrm>
                <a:off x="8342365" y="5567782"/>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135443" y="2758168"/>
                <a:ext cx="10532179" cy="638628"/>
                <a:chOff x="2135443" y="2758168"/>
                <a:chExt cx="10532179" cy="638628"/>
              </a:xfrm>
            </p:grpSpPr>
            <p:sp>
              <p:nvSpPr>
                <p:cNvPr id="17"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11502604" y="2936873"/>
                  <a:ext cx="1030511" cy="275773"/>
                  <a:chOff x="11502604" y="2936873"/>
                  <a:chExt cx="1030511" cy="275773"/>
                </a:xfrm>
              </p:grpSpPr>
              <p:sp>
                <p:nvSpPr>
                  <p:cNvPr id="25" name="Oval 24"/>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2223489" y="2956383"/>
                  <a:ext cx="2133428" cy="299291"/>
                  <a:chOff x="2223489" y="2956383"/>
                  <a:chExt cx="2133428" cy="299291"/>
                </a:xfrm>
              </p:grpSpPr>
              <p:sp>
                <p:nvSpPr>
                  <p:cNvPr id="20" name="TextBox 19"/>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1" name="Group 20"/>
                  <p:cNvGrpSpPr/>
                  <p:nvPr/>
                </p:nvGrpSpPr>
                <p:grpSpPr>
                  <a:xfrm>
                    <a:off x="2223489" y="2956738"/>
                    <a:ext cx="510185" cy="298936"/>
                    <a:chOff x="2217139" y="2907524"/>
                    <a:chExt cx="510185" cy="298936"/>
                  </a:xfrm>
                </p:grpSpPr>
                <p:sp>
                  <p:nvSpPr>
                    <p:cNvPr id="22" name="Rectangle 21"/>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3" name="TextBox 12"/>
            <p:cNvSpPr txBox="1"/>
            <p:nvPr/>
          </p:nvSpPr>
          <p:spPr>
            <a:xfrm>
              <a:off x="3395235" y="3695138"/>
              <a:ext cx="9962263" cy="2862322"/>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 Sample A</a:t>
              </a:r>
            </a:p>
            <a:p>
              <a:r>
                <a:rPr lang="en-US" sz="2000" dirty="0">
                  <a:solidFill>
                    <a:schemeClr val="bg1"/>
                  </a:solidFill>
                  <a:latin typeface="Courier New" panose="02070309020205020404" pitchFamily="49" charset="0"/>
                  <a:cs typeface="Courier New" panose="02070309020205020404" pitchFamily="49" charset="0"/>
                </a:rPr>
                <a:t>declare var myPoint: {x: number; y: number;};</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 Sample B</a:t>
              </a:r>
            </a:p>
            <a:p>
              <a:r>
                <a:rPr lang="en-US" sz="2000" dirty="0">
                  <a:solidFill>
                    <a:schemeClr val="bg1"/>
                  </a:solidFill>
                  <a:latin typeface="Courier New" panose="02070309020205020404" pitchFamily="49" charset="0"/>
                  <a:cs typeface="Courier New" panose="02070309020205020404" pitchFamily="49" charset="0"/>
                </a:rPr>
                <a:t>interface Point {</a:t>
              </a:r>
            </a:p>
            <a:p>
              <a:r>
                <a:rPr lang="en-US" sz="2000" dirty="0">
                  <a:solidFill>
                    <a:schemeClr val="bg1"/>
                  </a:solidFill>
                  <a:latin typeface="Courier New" panose="02070309020205020404" pitchFamily="49" charset="0"/>
                  <a:cs typeface="Courier New" panose="02070309020205020404" pitchFamily="49" charset="0"/>
                </a:rPr>
                <a:t>	x: number; y:number;</a:t>
              </a:r>
            </a:p>
            <a:p>
              <a:r>
                <a:rPr lang="en-US" sz="2000" dirty="0">
                  <a:solidFill>
                    <a:schemeClr val="bg1"/>
                  </a:solidFill>
                  <a:latin typeface="Courier New" panose="02070309020205020404" pitchFamily="49" charset="0"/>
                  <a:cs typeface="Courier New" panose="02070309020205020404" pitchFamily="49" charset="0"/>
                </a:rPr>
                <a: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declare var myPoint: Point;</a:t>
              </a:r>
            </a:p>
          </p:txBody>
        </p:sp>
      </p:grpSp>
    </p:spTree>
    <p:extLst>
      <p:ext uri="{BB962C8B-B14F-4D97-AF65-F5344CB8AC3E}">
        <p14:creationId xmlns:p14="http://schemas.microsoft.com/office/powerpoint/2010/main" val="4007043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Classes Can Implement Interfaces</a:t>
            </a:r>
          </a:p>
        </p:txBody>
      </p:sp>
      <p:pic>
        <p:nvPicPr>
          <p:cNvPr id="7" name="Picture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726236" y="723431"/>
            <a:ext cx="7028761" cy="274320"/>
          </a:xfrm>
          <a:prstGeom prst="rect">
            <a:avLst/>
          </a:prstGeom>
        </p:spPr>
      </p:pic>
      <p:grpSp>
        <p:nvGrpSpPr>
          <p:cNvPr id="8" name="Group 7"/>
          <p:cNvGrpSpPr/>
          <p:nvPr/>
        </p:nvGrpSpPr>
        <p:grpSpPr>
          <a:xfrm>
            <a:off x="1095912" y="1570619"/>
            <a:ext cx="14254335" cy="1200036"/>
            <a:chOff x="1105970" y="3859531"/>
            <a:chExt cx="14046945" cy="1626283"/>
          </a:xfrm>
          <a:solidFill>
            <a:schemeClr val="accent3">
              <a:lumMod val="75000"/>
            </a:schemeClr>
          </a:solidFill>
        </p:grpSpPr>
        <p:grpSp>
          <p:nvGrpSpPr>
            <p:cNvPr id="9" name="Group 8"/>
            <p:cNvGrpSpPr/>
            <p:nvPr/>
          </p:nvGrpSpPr>
          <p:grpSpPr>
            <a:xfrm>
              <a:off x="1105970" y="3859531"/>
              <a:ext cx="14046945" cy="1626283"/>
              <a:chOff x="1701055" y="3859531"/>
              <a:chExt cx="12891991" cy="1626283"/>
            </a:xfrm>
            <a:grpFill/>
          </p:grpSpPr>
          <p:sp>
            <p:nvSpPr>
              <p:cNvPr id="11" name="Rounded Rectangle 43"/>
              <p:cNvSpPr/>
              <p:nvPr/>
            </p:nvSpPr>
            <p:spPr>
              <a:xfrm>
                <a:off x="1701055" y="3859531"/>
                <a:ext cx="12891991" cy="1188000"/>
              </a:xfrm>
              <a:prstGeom prst="roundRect">
                <a:avLst>
                  <a:gd name="adj" fmla="val 8013"/>
                </a:avLst>
              </a:prstGeom>
              <a:solidFill>
                <a:srgbClr val="44B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Rounded Rectangle 44"/>
              <p:cNvSpPr/>
              <p:nvPr/>
            </p:nvSpPr>
            <p:spPr>
              <a:xfrm>
                <a:off x="1758578" y="3921762"/>
                <a:ext cx="12776945" cy="1564052"/>
              </a:xfrm>
              <a:prstGeom prst="roundRect">
                <a:avLst>
                  <a:gd name="adj" fmla="val 8013"/>
                </a:avLst>
              </a:prstGeom>
              <a:solidFill>
                <a:srgbClr val="44B3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0" name="Rectangle 9"/>
            <p:cNvSpPr/>
            <p:nvPr/>
          </p:nvSpPr>
          <p:spPr>
            <a:xfrm>
              <a:off x="1591757" y="3984261"/>
              <a:ext cx="13075372" cy="1501552"/>
            </a:xfrm>
            <a:prstGeom prst="rect">
              <a:avLst/>
            </a:prstGeom>
            <a:noFill/>
          </p:spPr>
          <p:txBody>
            <a:bodyPr wrap="square">
              <a:spAutoFit/>
            </a:bodyPr>
            <a:lstStyle/>
            <a:p>
              <a:pPr algn="ctr">
                <a:lnSpc>
                  <a:spcPct val="150000"/>
                </a:lnSpc>
              </a:pPr>
              <a:r>
                <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If you want to use classes that must follow an object structure that someone declared for you in an interface, you can use the implements keyword to ensure compatibility.</a:t>
              </a:r>
            </a:p>
          </p:txBody>
        </p:sp>
      </p:grpSp>
      <p:grpSp>
        <p:nvGrpSpPr>
          <p:cNvPr id="14" name="Group 13"/>
          <p:cNvGrpSpPr/>
          <p:nvPr/>
        </p:nvGrpSpPr>
        <p:grpSpPr>
          <a:xfrm>
            <a:off x="2861911" y="3247917"/>
            <a:ext cx="10532179" cy="3877095"/>
            <a:chOff x="3235597" y="2988142"/>
            <a:chExt cx="10532179" cy="3877095"/>
          </a:xfrm>
        </p:grpSpPr>
        <p:grpSp>
          <p:nvGrpSpPr>
            <p:cNvPr id="15" name="Group 14"/>
            <p:cNvGrpSpPr/>
            <p:nvPr/>
          </p:nvGrpSpPr>
          <p:grpSpPr>
            <a:xfrm>
              <a:off x="3235597" y="2988142"/>
              <a:ext cx="10532179" cy="3811932"/>
              <a:chOff x="2135443" y="2758168"/>
              <a:chExt cx="10532179" cy="3811932"/>
            </a:xfrm>
          </p:grpSpPr>
          <p:sp>
            <p:nvSpPr>
              <p:cNvPr id="17" name="Rectangle 16"/>
              <p:cNvSpPr/>
              <p:nvPr/>
            </p:nvSpPr>
            <p:spPr>
              <a:xfrm>
                <a:off x="2135443" y="3376351"/>
                <a:ext cx="10532179" cy="3193749"/>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66"/>
              <p:cNvSpPr/>
              <p:nvPr/>
            </p:nvSpPr>
            <p:spPr>
              <a:xfrm>
                <a:off x="8342365" y="5567782"/>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2135443" y="2758168"/>
                <a:ext cx="10532179" cy="638628"/>
                <a:chOff x="2135443" y="2758168"/>
                <a:chExt cx="10532179" cy="638628"/>
              </a:xfrm>
            </p:grpSpPr>
            <p:sp>
              <p:nvSpPr>
                <p:cNvPr id="20"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p:cNvGrpSpPr/>
                <p:nvPr/>
              </p:nvGrpSpPr>
              <p:grpSpPr>
                <a:xfrm>
                  <a:off x="11502604" y="2936873"/>
                  <a:ext cx="1030511" cy="275773"/>
                  <a:chOff x="11502604" y="2936873"/>
                  <a:chExt cx="1030511" cy="275773"/>
                </a:xfrm>
              </p:grpSpPr>
              <p:sp>
                <p:nvSpPr>
                  <p:cNvPr id="28" name="Oval 27"/>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p:nvPr/>
              </p:nvGrpSpPr>
              <p:grpSpPr>
                <a:xfrm>
                  <a:off x="2223489" y="2956383"/>
                  <a:ext cx="2133428" cy="299291"/>
                  <a:chOff x="2223489" y="2956383"/>
                  <a:chExt cx="2133428" cy="299291"/>
                </a:xfrm>
              </p:grpSpPr>
              <p:sp>
                <p:nvSpPr>
                  <p:cNvPr id="23" name="TextBox 22"/>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4" name="Group 23"/>
                  <p:cNvGrpSpPr/>
                  <p:nvPr/>
                </p:nvGrpSpPr>
                <p:grpSpPr>
                  <a:xfrm>
                    <a:off x="2223489" y="2956738"/>
                    <a:ext cx="510185" cy="298936"/>
                    <a:chOff x="2217139" y="2907524"/>
                    <a:chExt cx="510185" cy="298936"/>
                  </a:xfrm>
                </p:grpSpPr>
                <p:sp>
                  <p:nvSpPr>
                    <p:cNvPr id="25" name="Rectangle 24"/>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6" name="TextBox 15"/>
            <p:cNvSpPr txBox="1"/>
            <p:nvPr/>
          </p:nvSpPr>
          <p:spPr>
            <a:xfrm>
              <a:off x="3395235" y="3695138"/>
              <a:ext cx="9962263" cy="3170099"/>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interface Point{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	x: number; y: number;</a:t>
              </a:r>
            </a:p>
            <a:p>
              <a:r>
                <a:rPr lang="en-US" sz="2000" dirty="0">
                  <a:solidFill>
                    <a:schemeClr val="bg1"/>
                  </a:solidFill>
                  <a:latin typeface="Courier New" panose="02070309020205020404" pitchFamily="49" charset="0"/>
                  <a:cs typeface="Courier New" panose="02070309020205020404" pitchFamily="49" charset="0"/>
                </a:rPr>
                <a: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class MyPoint implements Point{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	x: number; y: number; //Same as Point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3578242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202515"/>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41515895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Introduction to Generics </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596569" y="723431"/>
            <a:ext cx="5144877" cy="274320"/>
          </a:xfrm>
          <a:prstGeom prst="rect">
            <a:avLst/>
          </a:prstGeom>
        </p:spPr>
      </p:pic>
      <p:grpSp>
        <p:nvGrpSpPr>
          <p:cNvPr id="39" name="Group 38"/>
          <p:cNvGrpSpPr/>
          <p:nvPr/>
        </p:nvGrpSpPr>
        <p:grpSpPr>
          <a:xfrm>
            <a:off x="727800" y="1496965"/>
            <a:ext cx="14661358" cy="1063279"/>
            <a:chOff x="766710" y="1808250"/>
            <a:chExt cx="14661358" cy="1063279"/>
          </a:xfrm>
        </p:grpSpPr>
        <p:sp>
          <p:nvSpPr>
            <p:cNvPr id="28" name="Rectangle 17"/>
            <p:cNvSpPr>
              <a:spLocks noChangeArrowheads="1"/>
            </p:cNvSpPr>
            <p:nvPr/>
          </p:nvSpPr>
          <p:spPr bwMode="auto">
            <a:xfrm>
              <a:off x="766710" y="1808250"/>
              <a:ext cx="216000" cy="1058516"/>
            </a:xfrm>
            <a:prstGeom prst="rect">
              <a:avLst/>
            </a:prstGeom>
            <a:solidFill>
              <a:srgbClr val="D9DE04"/>
            </a:solidFill>
            <a:ln>
              <a:noFill/>
            </a:ln>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00000"/>
                </a:lnSpc>
                <a:spcBef>
                  <a:spcPts val="0"/>
                </a:spcBef>
                <a:spcAft>
                  <a:spcPts val="0"/>
                </a:spcAft>
                <a:buClrTx/>
                <a:buSzTx/>
                <a:buFontTx/>
                <a:buNone/>
                <a:tabLst/>
                <a:defRPr/>
              </a:pPr>
              <a:endParaRPr kumimoji="0" lang="en-GB" sz="2457" b="0" i="0" u="none" strike="noStrike" kern="0" cap="none" spc="0" normalizeH="0" baseline="0" noProof="0" dirty="0">
                <a:ln>
                  <a:noFill/>
                </a:ln>
                <a:solidFill>
                  <a:prstClr val="black"/>
                </a:solidFill>
                <a:effectLst/>
                <a:uLnTx/>
                <a:uFillTx/>
              </a:endParaRPr>
            </a:p>
          </p:txBody>
        </p:sp>
        <p:sp>
          <p:nvSpPr>
            <p:cNvPr id="29" name="Rectangle 28"/>
            <p:cNvSpPr>
              <a:spLocks noChangeArrowheads="1"/>
            </p:cNvSpPr>
            <p:nvPr/>
          </p:nvSpPr>
          <p:spPr bwMode="auto">
            <a:xfrm>
              <a:off x="979057" y="1808250"/>
              <a:ext cx="14449011" cy="1063279"/>
            </a:xfrm>
            <a:prstGeom prst="rect">
              <a:avLst/>
            </a:prstGeom>
            <a:solidFill>
              <a:sysClr val="window" lastClr="FFFFFF">
                <a:lumMod val="95000"/>
              </a:sysClr>
            </a:solidFill>
            <a:ln>
              <a:noFill/>
            </a:ln>
          </p:spPr>
          <p:txBody>
            <a:bodyPr vert="horz" wrap="square" lIns="91440" tIns="45720" rIns="91440" bIns="45720" numCol="1" anchor="ctr" anchorCtr="0" compatLnSpc="1">
              <a:prstTxWarp prst="textNoShape">
                <a:avLst/>
              </a:prstTxWarp>
            </a:bodyPr>
            <a:lstStyle/>
            <a:p>
              <a:pPr lvl="0" defTabSz="1248305"/>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major part of software engineering is building components that not only have well-defined and consistent APIs but are also reusable. </a:t>
              </a:r>
            </a:p>
          </p:txBody>
        </p:sp>
      </p:grpSp>
      <p:grpSp>
        <p:nvGrpSpPr>
          <p:cNvPr id="4" name="Group 3"/>
          <p:cNvGrpSpPr/>
          <p:nvPr/>
        </p:nvGrpSpPr>
        <p:grpSpPr>
          <a:xfrm>
            <a:off x="727800" y="3230011"/>
            <a:ext cx="14661358" cy="1063279"/>
            <a:chOff x="766710" y="3165161"/>
            <a:chExt cx="14661358" cy="1063279"/>
          </a:xfrm>
        </p:grpSpPr>
        <p:sp>
          <p:nvSpPr>
            <p:cNvPr id="31" name="Rectangle 17"/>
            <p:cNvSpPr>
              <a:spLocks noChangeArrowheads="1"/>
            </p:cNvSpPr>
            <p:nvPr/>
          </p:nvSpPr>
          <p:spPr bwMode="auto">
            <a:xfrm>
              <a:off x="766710" y="3165161"/>
              <a:ext cx="216000" cy="1058516"/>
            </a:xfrm>
            <a:prstGeom prst="rect">
              <a:avLst/>
            </a:prstGeom>
            <a:solidFill>
              <a:srgbClr val="36B8D6"/>
            </a:solidFill>
            <a:ln>
              <a:noFill/>
            </a:ln>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00000"/>
                </a:lnSpc>
                <a:spcBef>
                  <a:spcPts val="0"/>
                </a:spcBef>
                <a:spcAft>
                  <a:spcPts val="0"/>
                </a:spcAft>
                <a:buClrTx/>
                <a:buSzTx/>
                <a:buFontTx/>
                <a:buNone/>
                <a:tabLst/>
                <a:defRPr/>
              </a:pPr>
              <a:endParaRPr kumimoji="0" lang="en-GB" sz="2457" b="0" i="0" u="none" strike="noStrike" kern="0" cap="none" spc="0" normalizeH="0" baseline="0" noProof="0" dirty="0">
                <a:ln>
                  <a:noFill/>
                </a:ln>
                <a:solidFill>
                  <a:prstClr val="black"/>
                </a:solidFill>
                <a:effectLst/>
                <a:uLnTx/>
                <a:uFillTx/>
              </a:endParaRPr>
            </a:p>
          </p:txBody>
        </p:sp>
        <p:sp>
          <p:nvSpPr>
            <p:cNvPr id="32" name="Rectangle 16"/>
            <p:cNvSpPr>
              <a:spLocks noChangeArrowheads="1"/>
            </p:cNvSpPr>
            <p:nvPr/>
          </p:nvSpPr>
          <p:spPr bwMode="auto">
            <a:xfrm>
              <a:off x="979057" y="3165161"/>
              <a:ext cx="14449011" cy="1063279"/>
            </a:xfrm>
            <a:prstGeom prst="rect">
              <a:avLst/>
            </a:prstGeom>
            <a:solidFill>
              <a:sysClr val="window" lastClr="FFFFFF">
                <a:lumMod val="95000"/>
              </a:sysClr>
            </a:solidFill>
            <a:ln>
              <a:noFill/>
            </a:ln>
          </p:spPr>
          <p:txBody>
            <a:bodyPr vert="horz" wrap="square" lIns="91440" tIns="45720" rIns="91440" bIns="45720" numCol="1" anchor="ctr" anchorCtr="0" compatLnSpc="1">
              <a:prstTxWarp prst="textNoShape">
                <a:avLst/>
              </a:prstTxWarp>
            </a:bodyPr>
            <a:lstStyle/>
            <a:p>
              <a:pPr lvl="0" defTabSz="1248305"/>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Components that are capable of working on the data of today as well as the data of tomorrow will give you the most flexible capabilities for building up large software systems.</a:t>
              </a:r>
            </a:p>
          </p:txBody>
        </p:sp>
      </p:grpSp>
      <p:grpSp>
        <p:nvGrpSpPr>
          <p:cNvPr id="3" name="Group 2"/>
          <p:cNvGrpSpPr/>
          <p:nvPr/>
        </p:nvGrpSpPr>
        <p:grpSpPr>
          <a:xfrm>
            <a:off x="727800" y="4963057"/>
            <a:ext cx="14661358" cy="1063279"/>
            <a:chOff x="766710" y="4522072"/>
            <a:chExt cx="14661358" cy="1063279"/>
          </a:xfrm>
        </p:grpSpPr>
        <p:sp>
          <p:nvSpPr>
            <p:cNvPr id="34" name="Rectangle 17"/>
            <p:cNvSpPr>
              <a:spLocks noChangeArrowheads="1"/>
            </p:cNvSpPr>
            <p:nvPr/>
          </p:nvSpPr>
          <p:spPr bwMode="auto">
            <a:xfrm>
              <a:off x="766710" y="4522072"/>
              <a:ext cx="216000" cy="1058516"/>
            </a:xfrm>
            <a:prstGeom prst="rect">
              <a:avLst/>
            </a:pr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00000"/>
                </a:lnSpc>
                <a:spcBef>
                  <a:spcPts val="0"/>
                </a:spcBef>
                <a:spcAft>
                  <a:spcPts val="0"/>
                </a:spcAft>
                <a:buClrTx/>
                <a:buSzTx/>
                <a:buFontTx/>
                <a:buNone/>
                <a:tabLst/>
                <a:defRPr/>
              </a:pPr>
              <a:endParaRPr kumimoji="0" lang="en-GB" sz="2457" b="0" i="0" u="none" strike="noStrike" kern="0" cap="none" spc="0" normalizeH="0" baseline="0" noProof="0" dirty="0">
                <a:ln>
                  <a:noFill/>
                </a:ln>
                <a:solidFill>
                  <a:prstClr val="black"/>
                </a:solidFill>
                <a:effectLst/>
                <a:uLnTx/>
                <a:uFillTx/>
              </a:endParaRPr>
            </a:p>
          </p:txBody>
        </p:sp>
        <p:sp>
          <p:nvSpPr>
            <p:cNvPr id="35" name="Rectangle 16"/>
            <p:cNvSpPr>
              <a:spLocks noChangeArrowheads="1"/>
            </p:cNvSpPr>
            <p:nvPr/>
          </p:nvSpPr>
          <p:spPr bwMode="auto">
            <a:xfrm>
              <a:off x="979057" y="4522072"/>
              <a:ext cx="14449011" cy="1063279"/>
            </a:xfrm>
            <a:prstGeom prst="rect">
              <a:avLst/>
            </a:prstGeom>
            <a:solidFill>
              <a:sysClr val="window" lastClr="FFFFFF">
                <a:lumMod val="95000"/>
              </a:sysClr>
            </a:solidFill>
            <a:ln>
              <a:noFill/>
            </a:ln>
          </p:spPr>
          <p:txBody>
            <a:bodyPr vert="horz" wrap="square" lIns="91440" tIns="45720" rIns="91440" bIns="45720" numCol="1" anchor="ctr" anchorCtr="0" compatLnSpc="1">
              <a:prstTxWarp prst="textNoShape">
                <a:avLst/>
              </a:prstTxWarp>
            </a:bodyPr>
            <a:lstStyle/>
            <a:p>
              <a:pPr defTabSz="1248305"/>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languages like C# and Java, one of the main tools in the toolbox for creating reusable components is generics, that is, being able to create a component that can work over a variety of types rather than a single one.</a:t>
              </a:r>
            </a:p>
          </p:txBody>
        </p:sp>
      </p:grpSp>
      <p:grpSp>
        <p:nvGrpSpPr>
          <p:cNvPr id="2" name="Group 1"/>
          <p:cNvGrpSpPr/>
          <p:nvPr/>
        </p:nvGrpSpPr>
        <p:grpSpPr>
          <a:xfrm>
            <a:off x="708345" y="6696104"/>
            <a:ext cx="14661358" cy="1063279"/>
            <a:chOff x="766710" y="5878983"/>
            <a:chExt cx="14661358" cy="1063279"/>
          </a:xfrm>
        </p:grpSpPr>
        <p:sp>
          <p:nvSpPr>
            <p:cNvPr id="37" name="Rectangle 17"/>
            <p:cNvSpPr>
              <a:spLocks noChangeArrowheads="1"/>
            </p:cNvSpPr>
            <p:nvPr/>
          </p:nvSpPr>
          <p:spPr bwMode="auto">
            <a:xfrm>
              <a:off x="766710" y="5878983"/>
              <a:ext cx="216000" cy="1058516"/>
            </a:xfrm>
            <a:prstGeom prst="rect">
              <a:avLst/>
            </a:prstGeom>
            <a:solidFill>
              <a:srgbClr val="1EA185"/>
            </a:solidFill>
            <a:ln>
              <a:noFill/>
            </a:ln>
          </p:spPr>
          <p:txBody>
            <a:bodyPr vert="horz" wrap="square" lIns="91440" tIns="45720" rIns="91440" bIns="45720" numCol="1" anchor="t" anchorCtr="0" compatLnSpc="1">
              <a:prstTxWarp prst="textNoShape">
                <a:avLst/>
              </a:prstTxWarp>
            </a:bodyPr>
            <a:lstStyle/>
            <a:p>
              <a:pPr marL="0" marR="0" lvl="0" indent="0" defTabSz="1248305" eaLnBrk="1" fontAlgn="auto" latinLnBrk="0" hangingPunct="1">
                <a:lnSpc>
                  <a:spcPct val="100000"/>
                </a:lnSpc>
                <a:spcBef>
                  <a:spcPts val="0"/>
                </a:spcBef>
                <a:spcAft>
                  <a:spcPts val="0"/>
                </a:spcAft>
                <a:buClrTx/>
                <a:buSzTx/>
                <a:buFontTx/>
                <a:buNone/>
                <a:tabLst/>
                <a:defRPr/>
              </a:pPr>
              <a:endParaRPr kumimoji="0" lang="en-GB" sz="2457" b="0" i="0" u="none" strike="noStrike" kern="0" cap="none" spc="0" normalizeH="0" baseline="0" noProof="0" dirty="0">
                <a:ln>
                  <a:noFill/>
                </a:ln>
                <a:solidFill>
                  <a:prstClr val="black"/>
                </a:solidFill>
                <a:effectLst/>
                <a:uLnTx/>
                <a:uFillTx/>
              </a:endParaRPr>
            </a:p>
          </p:txBody>
        </p:sp>
        <p:sp>
          <p:nvSpPr>
            <p:cNvPr id="38" name="Rectangle 16"/>
            <p:cNvSpPr>
              <a:spLocks noChangeArrowheads="1"/>
            </p:cNvSpPr>
            <p:nvPr/>
          </p:nvSpPr>
          <p:spPr bwMode="auto">
            <a:xfrm>
              <a:off x="979057" y="5878983"/>
              <a:ext cx="14449011" cy="1063279"/>
            </a:xfrm>
            <a:prstGeom prst="rect">
              <a:avLst/>
            </a:prstGeom>
            <a:solidFill>
              <a:sysClr val="window" lastClr="FFFFFF">
                <a:lumMod val="95000"/>
              </a:sysClr>
            </a:solidFill>
            <a:ln>
              <a:noFill/>
            </a:ln>
          </p:spPr>
          <p:txBody>
            <a:bodyPr vert="horz" wrap="square" lIns="91440" tIns="45720" rIns="91440" bIns="45720" numCol="1" anchor="ctr" anchorCtr="0" compatLnSpc="1">
              <a:prstTxWarp prst="textNoShape">
                <a:avLst/>
              </a:prstTxWarp>
            </a:bodyPr>
            <a:lstStyle/>
            <a:p>
              <a:pPr defTabSz="1248305"/>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allows users to consume these components and use their own types.</a:t>
              </a:r>
            </a:p>
          </p:txBody>
        </p:sp>
      </p:grpSp>
    </p:spTree>
    <p:extLst>
      <p:ext uri="{BB962C8B-B14F-4D97-AF65-F5344CB8AC3E}">
        <p14:creationId xmlns:p14="http://schemas.microsoft.com/office/powerpoint/2010/main" val="323224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691347" y="1528514"/>
            <a:ext cx="2406428" cy="2702449"/>
            <a:chOff x="4054144" y="1967200"/>
            <a:chExt cx="2406428" cy="2702449"/>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099" y="1967200"/>
              <a:ext cx="2318473" cy="2137657"/>
            </a:xfrm>
            <a:prstGeom prst="rect">
              <a:avLst/>
            </a:prstGeom>
          </p:spPr>
        </p:pic>
        <p:sp>
          <p:nvSpPr>
            <p:cNvPr id="20" name="TextBox 19"/>
            <p:cNvSpPr txBox="1"/>
            <p:nvPr/>
          </p:nvSpPr>
          <p:spPr>
            <a:xfrm>
              <a:off x="4054144" y="4207984"/>
              <a:ext cx="2406428" cy="461665"/>
            </a:xfrm>
            <a:prstGeom prst="rect">
              <a:avLst/>
            </a:prstGeom>
            <a:noFill/>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Dynamic typing</a:t>
              </a:r>
            </a:p>
          </p:txBody>
        </p:sp>
      </p:grpSp>
      <p:grpSp>
        <p:nvGrpSpPr>
          <p:cNvPr id="6" name="Group 5"/>
          <p:cNvGrpSpPr/>
          <p:nvPr/>
        </p:nvGrpSpPr>
        <p:grpSpPr>
          <a:xfrm>
            <a:off x="9589214" y="1463693"/>
            <a:ext cx="2979711" cy="2767270"/>
            <a:chOff x="8423468" y="1962425"/>
            <a:chExt cx="2979711" cy="2767270"/>
          </a:xfrm>
        </p:grpSpPr>
        <p:grpSp>
          <p:nvGrpSpPr>
            <p:cNvPr id="21" name="Group 20"/>
            <p:cNvGrpSpPr/>
            <p:nvPr/>
          </p:nvGrpSpPr>
          <p:grpSpPr>
            <a:xfrm>
              <a:off x="8423468" y="1965054"/>
              <a:ext cx="2979711" cy="2764641"/>
              <a:chOff x="8388681" y="1965054"/>
              <a:chExt cx="2979711" cy="2764641"/>
            </a:xfrm>
          </p:grpSpPr>
          <p:sp>
            <p:nvSpPr>
              <p:cNvPr id="30" name="Oval 29"/>
              <p:cNvSpPr/>
              <p:nvPr/>
            </p:nvSpPr>
            <p:spPr>
              <a:xfrm>
                <a:off x="8790179" y="1965054"/>
                <a:ext cx="2141951" cy="2141951"/>
              </a:xfrm>
              <a:prstGeom prst="ellips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p:cNvSpPr txBox="1"/>
              <p:nvPr/>
            </p:nvSpPr>
            <p:spPr>
              <a:xfrm>
                <a:off x="8388681" y="4268030"/>
                <a:ext cx="2979711" cy="461665"/>
              </a:xfrm>
              <a:prstGeom prst="rect">
                <a:avLst/>
              </a:prstGeom>
              <a:noFill/>
            </p:spPr>
            <p:txBody>
              <a:bodyPr wrap="square" rtlCol="0">
                <a:spAutoFit/>
              </a:bodyPr>
              <a:lstStyle/>
              <a:p>
                <a:pPr algn="ct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modularity</a:t>
                </a:r>
              </a:p>
            </p:txBody>
          </p:sp>
        </p:grpSp>
        <p:pic>
          <p:nvPicPr>
            <p:cNvPr id="5" name="Picture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824966" y="1962425"/>
              <a:ext cx="2176716" cy="2176716"/>
            </a:xfrm>
            <a:prstGeom prst="rect">
              <a:avLst/>
            </a:prstGeom>
          </p:spPr>
        </p:pic>
      </p:grpSp>
      <p:grpSp>
        <p:nvGrpSpPr>
          <p:cNvPr id="7" name="Group 6"/>
          <p:cNvGrpSpPr/>
          <p:nvPr/>
        </p:nvGrpSpPr>
        <p:grpSpPr>
          <a:xfrm>
            <a:off x="4576344" y="3922842"/>
            <a:ext cx="7105343" cy="3004523"/>
            <a:chOff x="5466634" y="5101934"/>
            <a:chExt cx="7105343" cy="3004523"/>
          </a:xfrm>
        </p:grpSpPr>
        <p:grpSp>
          <p:nvGrpSpPr>
            <p:cNvPr id="32" name="Group 31"/>
            <p:cNvGrpSpPr/>
            <p:nvPr/>
          </p:nvGrpSpPr>
          <p:grpSpPr>
            <a:xfrm>
              <a:off x="5466634" y="5101934"/>
              <a:ext cx="7105343" cy="3004523"/>
              <a:chOff x="5967675" y="5074308"/>
              <a:chExt cx="7105343" cy="3004523"/>
            </a:xfrm>
          </p:grpSpPr>
          <p:sp>
            <p:nvSpPr>
              <p:cNvPr id="33" name="Rectangle 32"/>
              <p:cNvSpPr/>
              <p:nvPr/>
            </p:nvSpPr>
            <p:spPr>
              <a:xfrm>
                <a:off x="5967675" y="7247834"/>
                <a:ext cx="7105343" cy="830997"/>
              </a:xfrm>
              <a:prstGeom prst="rect">
                <a:avLst/>
              </a:prstGeom>
              <a:noFill/>
            </p:spPr>
            <p:txBody>
              <a:bodyPr wrap="none" rtlCol="0">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Verbose patterns </a:t>
                </a:r>
              </a:p>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(Immediately Invoked Function Expression (IIFE))</a:t>
                </a:r>
              </a:p>
            </p:txBody>
          </p:sp>
          <p:sp>
            <p:nvSpPr>
              <p:cNvPr id="35" name="Oval 34"/>
              <p:cNvSpPr/>
              <p:nvPr/>
            </p:nvSpPr>
            <p:spPr>
              <a:xfrm>
                <a:off x="8449372" y="5074308"/>
                <a:ext cx="2141951" cy="2141951"/>
              </a:xfrm>
              <a:prstGeom prst="ellips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27" name="Picture 6" descr="Image result for Verbose pattern icon"/>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9000" b="80000" l="11750" r="88500"/>
                      </a14:imgEffect>
                    </a14:imgLayer>
                  </a14:imgProps>
                </a:ext>
                <a:ext uri="{28A0092B-C50C-407E-A947-70E740481C1C}">
                  <a14:useLocalDpi xmlns:a14="http://schemas.microsoft.com/office/drawing/2010/main" val="0"/>
                </a:ext>
              </a:extLst>
            </a:blip>
            <a:srcRect l="10234" t="17351" r="10602" b="19246"/>
            <a:stretch/>
          </p:blipFill>
          <p:spPr bwMode="auto">
            <a:xfrm>
              <a:off x="8237132" y="5565914"/>
              <a:ext cx="1564348" cy="13156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p:cNvGrpSpPr/>
          <p:nvPr/>
        </p:nvGrpSpPr>
        <p:grpSpPr>
          <a:xfrm>
            <a:off x="3559405" y="7457014"/>
            <a:ext cx="8861750" cy="1004231"/>
            <a:chOff x="3787481" y="7292337"/>
            <a:chExt cx="8861750" cy="1004231"/>
          </a:xfrm>
        </p:grpSpPr>
        <p:grpSp>
          <p:nvGrpSpPr>
            <p:cNvPr id="38" name="Group 37"/>
            <p:cNvGrpSpPr/>
            <p:nvPr/>
          </p:nvGrpSpPr>
          <p:grpSpPr>
            <a:xfrm>
              <a:off x="3787481" y="7500027"/>
              <a:ext cx="8861750" cy="796541"/>
              <a:chOff x="847758" y="5015326"/>
              <a:chExt cx="8861750" cy="796541"/>
            </a:xfrm>
          </p:grpSpPr>
          <p:sp>
            <p:nvSpPr>
              <p:cNvPr id="40" name="Rounded Rectangle 32"/>
              <p:cNvSpPr/>
              <p:nvPr/>
            </p:nvSpPr>
            <p:spPr>
              <a:xfrm>
                <a:off x="847758" y="5015326"/>
                <a:ext cx="8781444" cy="796541"/>
              </a:xfrm>
              <a:prstGeom prst="roundRect">
                <a:avLst>
                  <a:gd name="adj" fmla="val 4792"/>
                </a:avLst>
              </a:prstGeom>
              <a:solidFill>
                <a:schemeClr val="bg1">
                  <a:lumMod val="85000"/>
                </a:schemeClr>
              </a:solidFill>
              <a:ln w="41275" cap="rnd">
                <a:solidFill>
                  <a:srgbClr val="D9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ounded Rectangle 28"/>
              <p:cNvSpPr/>
              <p:nvPr/>
            </p:nvSpPr>
            <p:spPr>
              <a:xfrm>
                <a:off x="1125227" y="5095287"/>
                <a:ext cx="8584281" cy="636618"/>
              </a:xfrm>
              <a:prstGeom prst="roundRect">
                <a:avLst>
                  <a:gd name="adj" fmla="val 4792"/>
                </a:avLst>
              </a:prstGeom>
              <a:noFill/>
              <a:ln w="41275"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JavaScript development scales badly</a:t>
                </a:r>
              </a:p>
            </p:txBody>
          </p:sp>
        </p:grpSp>
        <p:sp>
          <p:nvSpPr>
            <p:cNvPr id="39" name="Snip and Round Single Corner Rectangle 29"/>
            <p:cNvSpPr/>
            <p:nvPr/>
          </p:nvSpPr>
          <p:spPr>
            <a:xfrm>
              <a:off x="3787481" y="7292337"/>
              <a:ext cx="1651602" cy="495342"/>
            </a:xfrm>
            <a:prstGeom prst="snipRoundRect">
              <a:avLst>
                <a:gd name="adj1" fmla="val 16667"/>
                <a:gd name="adj2" fmla="val 32955"/>
              </a:avLst>
            </a:prstGeom>
            <a:solidFill>
              <a:schemeClr val="tx2">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In short:</a:t>
              </a:r>
            </a:p>
          </p:txBody>
        </p:sp>
      </p:grpSp>
      <p:sp>
        <p:nvSpPr>
          <p:cNvPr id="28" name="Title 2"/>
          <p:cNvSpPr>
            <a:spLocks noGrp="1"/>
          </p:cNvSpPr>
          <p:nvPr>
            <p:ph type="title"/>
          </p:nvPr>
        </p:nvSpPr>
        <p:spPr>
          <a:xfrm>
            <a:off x="0" y="300269"/>
            <a:ext cx="16258032" cy="665045"/>
          </a:xfrm>
        </p:spPr>
        <p:txBody>
          <a:bodyPr>
            <a:normAutofit/>
          </a:bodyPr>
          <a:lstStyle/>
          <a:p>
            <a:r>
              <a:rPr lang="en-US" dirty="0"/>
              <a:t>What's Wrong With JavaScript?</a:t>
            </a:r>
          </a:p>
        </p:txBody>
      </p:sp>
      <p:pic>
        <p:nvPicPr>
          <p:cNvPr id="36" name="Picture 3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510081" y="847572"/>
            <a:ext cx="7291394" cy="253920"/>
          </a:xfrm>
          <a:prstGeom prst="rect">
            <a:avLst/>
          </a:prstGeom>
        </p:spPr>
      </p:pic>
    </p:spTree>
    <p:extLst>
      <p:ext uri="{BB962C8B-B14F-4D97-AF65-F5344CB8AC3E}">
        <p14:creationId xmlns:p14="http://schemas.microsoft.com/office/powerpoint/2010/main" val="560774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Introduction to Generics </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596569" y="723431"/>
            <a:ext cx="5144877" cy="274320"/>
          </a:xfrm>
          <a:prstGeom prst="rect">
            <a:avLst/>
          </a:prstGeom>
        </p:spPr>
      </p:pic>
      <p:sp>
        <p:nvSpPr>
          <p:cNvPr id="2" name="Rectangle: Rounded Corners 1"/>
          <p:cNvSpPr/>
          <p:nvPr/>
        </p:nvSpPr>
        <p:spPr>
          <a:xfrm>
            <a:off x="1991002" y="1857134"/>
            <a:ext cx="12639398" cy="1125224"/>
          </a:xfrm>
          <a:prstGeom prst="roundRect">
            <a:avLst>
              <a:gd name="adj" fmla="val 11040"/>
            </a:avLst>
          </a:prstGeom>
          <a:solidFill>
            <a:schemeClr val="bg1">
              <a:lumMod val="95000"/>
            </a:schemeClr>
          </a:solidFill>
          <a:ln>
            <a:solidFill>
              <a:schemeClr val="bg1">
                <a:lumMod val="50000"/>
              </a:schemeClr>
            </a:solidFill>
          </a:ln>
        </p:spPr>
        <p:txBody>
          <a:bodyPr wrap="square">
            <a:spAutoFit/>
          </a:bodyPr>
          <a:lstStyle/>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key motivation for generics is to provide meaningful type constraints between members. </a:t>
            </a:r>
            <a:r>
              <a:rPr lang="en-IN"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members can be:</a:t>
            </a:r>
          </a:p>
        </p:txBody>
      </p:sp>
      <p:sp>
        <p:nvSpPr>
          <p:cNvPr id="7" name="Rectangle 6"/>
          <p:cNvSpPr/>
          <p:nvPr/>
        </p:nvSpPr>
        <p:spPr>
          <a:xfrm>
            <a:off x="2003846" y="3173057"/>
            <a:ext cx="3592723" cy="2800767"/>
          </a:xfrm>
          <a:prstGeom prst="rect">
            <a:avLst/>
          </a:prstGeom>
        </p:spPr>
        <p:txBody>
          <a:bodyPr wrap="square">
            <a:spAutoFit/>
          </a:bodyPr>
          <a:lstStyle/>
          <a:p>
            <a:pPr marL="285750" indent="-285750">
              <a:lnSpc>
                <a:spcPct val="20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class instance members</a:t>
            </a:r>
          </a:p>
          <a:p>
            <a:pPr marL="285750" indent="-285750">
              <a:lnSpc>
                <a:spcPct val="20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class methods</a:t>
            </a:r>
          </a:p>
          <a:p>
            <a:pPr marL="285750" indent="-285750">
              <a:lnSpc>
                <a:spcPct val="20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function arguments</a:t>
            </a:r>
          </a:p>
          <a:p>
            <a:pPr marL="285750" indent="-285750">
              <a:lnSpc>
                <a:spcPct val="20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function return value</a:t>
            </a:r>
          </a:p>
        </p:txBody>
      </p:sp>
    </p:spTree>
    <p:extLst>
      <p:ext uri="{BB962C8B-B14F-4D97-AF65-F5344CB8AC3E}">
        <p14:creationId xmlns:p14="http://schemas.microsoft.com/office/powerpoint/2010/main" val="73003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Generics </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048001" y="723431"/>
            <a:ext cx="2160000" cy="274320"/>
          </a:xfrm>
          <a:prstGeom prst="rect">
            <a:avLst/>
          </a:prstGeom>
        </p:spPr>
      </p:pic>
      <p:grpSp>
        <p:nvGrpSpPr>
          <p:cNvPr id="8" name="Group 7"/>
          <p:cNvGrpSpPr/>
          <p:nvPr/>
        </p:nvGrpSpPr>
        <p:grpSpPr>
          <a:xfrm>
            <a:off x="3052411" y="1628604"/>
            <a:ext cx="10532179" cy="5229396"/>
            <a:chOff x="3235597" y="2988142"/>
            <a:chExt cx="10532179" cy="5229396"/>
          </a:xfrm>
        </p:grpSpPr>
        <p:grpSp>
          <p:nvGrpSpPr>
            <p:cNvPr id="9" name="Group 8"/>
            <p:cNvGrpSpPr/>
            <p:nvPr/>
          </p:nvGrpSpPr>
          <p:grpSpPr>
            <a:xfrm>
              <a:off x="3235597" y="2988142"/>
              <a:ext cx="10532179" cy="5229396"/>
              <a:chOff x="2135443" y="2758168"/>
              <a:chExt cx="10532179" cy="5229396"/>
            </a:xfrm>
          </p:grpSpPr>
          <p:sp>
            <p:nvSpPr>
              <p:cNvPr id="11" name="Rectangle 10"/>
              <p:cNvSpPr/>
              <p:nvPr/>
            </p:nvSpPr>
            <p:spPr>
              <a:xfrm>
                <a:off x="2135443" y="3376351"/>
                <a:ext cx="10532179" cy="4611213"/>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66"/>
              <p:cNvSpPr/>
              <p:nvPr/>
            </p:nvSpPr>
            <p:spPr>
              <a:xfrm>
                <a:off x="8342365" y="6985246"/>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2135443" y="2758168"/>
                <a:ext cx="10532179" cy="638628"/>
                <a:chOff x="2135443" y="2758168"/>
                <a:chExt cx="10532179" cy="638628"/>
              </a:xfrm>
            </p:grpSpPr>
            <p:sp>
              <p:nvSpPr>
                <p:cNvPr id="14"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1502604" y="2936873"/>
                  <a:ext cx="1030511" cy="275773"/>
                  <a:chOff x="11502604" y="2936873"/>
                  <a:chExt cx="1030511" cy="275773"/>
                </a:xfrm>
              </p:grpSpPr>
              <p:sp>
                <p:nvSpPr>
                  <p:cNvPr id="22" name="Oval 21"/>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2223489" y="2956383"/>
                  <a:ext cx="2133428" cy="299291"/>
                  <a:chOff x="2223489" y="2956383"/>
                  <a:chExt cx="2133428" cy="299291"/>
                </a:xfrm>
              </p:grpSpPr>
              <p:sp>
                <p:nvSpPr>
                  <p:cNvPr id="17" name="TextBox 16"/>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8" name="Group 17"/>
                  <p:cNvGrpSpPr/>
                  <p:nvPr/>
                </p:nvGrpSpPr>
                <p:grpSpPr>
                  <a:xfrm>
                    <a:off x="2223489" y="2956738"/>
                    <a:ext cx="510185" cy="298936"/>
                    <a:chOff x="2217139" y="2907524"/>
                    <a:chExt cx="510185" cy="298936"/>
                  </a:xfrm>
                </p:grpSpPr>
                <p:sp>
                  <p:nvSpPr>
                    <p:cNvPr id="19" name="Rectangle 18"/>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0" name="TextBox 9"/>
            <p:cNvSpPr txBox="1"/>
            <p:nvPr/>
          </p:nvSpPr>
          <p:spPr>
            <a:xfrm>
              <a:off x="3395235" y="3875440"/>
              <a:ext cx="9962263" cy="4093428"/>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class QueueNumber {</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	private data = [];</a:t>
              </a:r>
            </a:p>
            <a:p>
              <a:r>
                <a:rPr lang="en-US" sz="2000" dirty="0">
                  <a:solidFill>
                    <a:schemeClr val="bg1"/>
                  </a:solidFill>
                  <a:latin typeface="Courier New" panose="02070309020205020404" pitchFamily="49" charset="0"/>
                  <a:cs typeface="Courier New" panose="02070309020205020404" pitchFamily="49" charset="0"/>
                </a:rPr>
                <a:t>	push = (item:number) =&gt; this.data.push(item);</a:t>
              </a:r>
            </a:p>
            <a:p>
              <a:r>
                <a:rPr lang="en-US" sz="2000" dirty="0">
                  <a:solidFill>
                    <a:schemeClr val="bg1"/>
                  </a:solidFill>
                  <a:latin typeface="Courier New" panose="02070309020205020404" pitchFamily="49" charset="0"/>
                  <a:cs typeface="Courier New" panose="02070309020205020404" pitchFamily="49" charset="0"/>
                </a:rPr>
                <a:t>	pop = (): number =&gt; this.data.shift();</a:t>
              </a:r>
            </a:p>
            <a:p>
              <a:r>
                <a:rPr lang="en-US" sz="2000" dirty="0">
                  <a:solidFill>
                    <a:schemeClr val="bg1"/>
                  </a:solidFill>
                  <a:latin typeface="Courier New" panose="02070309020205020404" pitchFamily="49" charset="0"/>
                  <a:cs typeface="Courier New" panose="02070309020205020404" pitchFamily="49" charset="0"/>
                </a:rPr>
                <a: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const queue = new QueueNumber();</a:t>
              </a:r>
            </a:p>
            <a:p>
              <a:r>
                <a:rPr lang="en-US" sz="2000" dirty="0">
                  <a:solidFill>
                    <a:schemeClr val="bg1"/>
                  </a:solidFill>
                  <a:latin typeface="Courier New" panose="02070309020205020404" pitchFamily="49" charset="0"/>
                  <a:cs typeface="Courier New" panose="02070309020205020404" pitchFamily="49" charset="0"/>
                </a:rPr>
                <a:t>queue.push(0);</a:t>
              </a:r>
            </a:p>
            <a:p>
              <a:r>
                <a:rPr lang="en-US" sz="2000" dirty="0">
                  <a:solidFill>
                    <a:schemeClr val="bg1"/>
                  </a:solidFill>
                  <a:latin typeface="Courier New" panose="02070309020205020404" pitchFamily="49" charset="0"/>
                  <a:cs typeface="Courier New" panose="02070309020205020404" pitchFamily="49" charset="0"/>
                </a:rPr>
                <a:t>queue.push(“1”); //ERROR : cannot push a string. Only numbers allowed</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 ^ if that is fixed the rest would be fine too</a:t>
              </a:r>
            </a:p>
          </p:txBody>
        </p:sp>
      </p:grpSp>
    </p:spTree>
    <p:extLst>
      <p:ext uri="{BB962C8B-B14F-4D97-AF65-F5344CB8AC3E}">
        <p14:creationId xmlns:p14="http://schemas.microsoft.com/office/powerpoint/2010/main" val="1631452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01152"/>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944803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26745" y="1676697"/>
            <a:ext cx="12378947" cy="535531"/>
          </a:xfrm>
        </p:spPr>
        <p:txBody>
          <a:bodyPr/>
          <a:lstStyle/>
          <a:p>
            <a:r>
              <a:rPr lang="en-US" dirty="0"/>
              <a:t>Introduction to TypeScript</a:t>
            </a:r>
          </a:p>
        </p:txBody>
      </p:sp>
      <p:sp>
        <p:nvSpPr>
          <p:cNvPr id="3" name="Text Placeholder 2"/>
          <p:cNvSpPr>
            <a:spLocks noGrp="1"/>
          </p:cNvSpPr>
          <p:nvPr>
            <p:ph type="body" sz="quarter" idx="13"/>
          </p:nvPr>
        </p:nvSpPr>
        <p:spPr/>
        <p:txBody>
          <a:bodyPr/>
          <a:lstStyle/>
          <a:p>
            <a:r>
              <a:rPr lang="en-US" dirty="0"/>
              <a:t>Topic 6—Object Destructuring</a:t>
            </a:r>
          </a:p>
        </p:txBody>
      </p:sp>
    </p:spTree>
    <p:extLst>
      <p:ext uri="{BB962C8B-B14F-4D97-AF65-F5344CB8AC3E}">
        <p14:creationId xmlns:p14="http://schemas.microsoft.com/office/powerpoint/2010/main" val="23229630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Introduction to Object Literal </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177928" y="723431"/>
            <a:ext cx="6147412" cy="274320"/>
          </a:xfrm>
          <a:prstGeom prst="rect">
            <a:avLst/>
          </a:prstGeom>
        </p:spPr>
      </p:pic>
      <p:sp>
        <p:nvSpPr>
          <p:cNvPr id="7" name="Rectangle 6"/>
          <p:cNvSpPr/>
          <p:nvPr/>
        </p:nvSpPr>
        <p:spPr>
          <a:xfrm>
            <a:off x="1851108" y="1615814"/>
            <a:ext cx="12905127" cy="1107996"/>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ECMAScript 6 makes declaring object literals even more succinct by providing shorthand syntax for initializing properties from variables and defining function methods.</a:t>
            </a:r>
          </a:p>
        </p:txBody>
      </p:sp>
      <p:sp>
        <p:nvSpPr>
          <p:cNvPr id="8" name="Rectangle 7"/>
          <p:cNvSpPr/>
          <p:nvPr/>
        </p:nvSpPr>
        <p:spPr>
          <a:xfrm>
            <a:off x="1851108" y="3119692"/>
            <a:ext cx="12849764" cy="600164"/>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also enables the ability to have computed property keys in an object literal definition.</a:t>
            </a:r>
          </a:p>
        </p:txBody>
      </p:sp>
      <p:sp>
        <p:nvSpPr>
          <p:cNvPr id="9" name="Rectangle 8"/>
          <p:cNvSpPr/>
          <p:nvPr/>
        </p:nvSpPr>
        <p:spPr>
          <a:xfrm>
            <a:off x="1851108" y="4115738"/>
            <a:ext cx="12866945" cy="600164"/>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object literal may very well be one of the best and the most popular features in JavaScript. </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30719" t="30638" r="33740" b="33821"/>
          <a:stretch/>
        </p:blipFill>
        <p:spPr>
          <a:xfrm>
            <a:off x="1066409" y="1680225"/>
            <a:ext cx="457200" cy="457200"/>
          </a:xfrm>
          <a:prstGeom prst="ellipse">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30719" t="30638" r="33740" b="33821"/>
          <a:stretch/>
        </p:blipFill>
        <p:spPr>
          <a:xfrm>
            <a:off x="1066409" y="3160826"/>
            <a:ext cx="457200" cy="457200"/>
          </a:xfrm>
          <a:prstGeom prst="ellipse">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30719" t="30638" r="33740" b="33821"/>
          <a:stretch/>
        </p:blipFill>
        <p:spPr>
          <a:xfrm>
            <a:off x="1066409" y="4178073"/>
            <a:ext cx="457200" cy="457200"/>
          </a:xfrm>
          <a:prstGeom prst="ellipse">
            <a:avLst/>
          </a:prstGeom>
        </p:spPr>
      </p:pic>
      <p:sp>
        <p:nvSpPr>
          <p:cNvPr id="13" name="Rectangle 12"/>
          <p:cNvSpPr/>
          <p:nvPr/>
        </p:nvSpPr>
        <p:spPr>
          <a:xfrm>
            <a:off x="1851108" y="5111784"/>
            <a:ext cx="12866945" cy="1107996"/>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It’s a superset of JSON, which has now become the de facto standard for data transport on the web, quickly replacing XML.</a:t>
            </a: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30719" t="30638" r="33740" b="33821"/>
          <a:stretch/>
        </p:blipFill>
        <p:spPr>
          <a:xfrm>
            <a:off x="1066409" y="5185328"/>
            <a:ext cx="457200" cy="457200"/>
          </a:xfrm>
          <a:prstGeom prst="ellipse">
            <a:avLst/>
          </a:prstGeom>
        </p:spPr>
      </p:pic>
      <p:sp>
        <p:nvSpPr>
          <p:cNvPr id="15" name="Rectangle 14"/>
          <p:cNvSpPr/>
          <p:nvPr/>
        </p:nvSpPr>
        <p:spPr>
          <a:xfrm>
            <a:off x="1851108" y="6615662"/>
            <a:ext cx="13093193" cy="1107996"/>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great thing about object literals is that they make it easy to assemble an arbitrarily nested and dynamic data object with a definition syntax that is human-readable because it’s so succinct.</a:t>
            </a: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30719" t="30638" r="33740" b="33821"/>
          <a:stretch/>
        </p:blipFill>
        <p:spPr>
          <a:xfrm>
            <a:off x="1066409" y="6615662"/>
            <a:ext cx="457200" cy="457200"/>
          </a:xfrm>
          <a:prstGeom prst="ellipse">
            <a:avLst/>
          </a:prstGeom>
        </p:spPr>
      </p:pic>
    </p:spTree>
    <p:extLst>
      <p:ext uri="{BB962C8B-B14F-4D97-AF65-F5344CB8AC3E}">
        <p14:creationId xmlns:p14="http://schemas.microsoft.com/office/powerpoint/2010/main" val="28423534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01152"/>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4010321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Demo</a:t>
            </a:r>
          </a:p>
        </p:txBody>
      </p:sp>
      <p:pic>
        <p:nvPicPr>
          <p:cNvPr id="5" name="Picture 4"/>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546554" y="723431"/>
            <a:ext cx="1255923" cy="274320"/>
          </a:xfrm>
          <a:prstGeom prst="rect">
            <a:avLst/>
          </a:prstGeom>
        </p:spPr>
      </p:pic>
      <p:grpSp>
        <p:nvGrpSpPr>
          <p:cNvPr id="10" name="Group 9"/>
          <p:cNvGrpSpPr/>
          <p:nvPr/>
        </p:nvGrpSpPr>
        <p:grpSpPr>
          <a:xfrm>
            <a:off x="3014311" y="1393743"/>
            <a:ext cx="10532179" cy="6816896"/>
            <a:chOff x="3235597" y="2988142"/>
            <a:chExt cx="10532179" cy="6816896"/>
          </a:xfrm>
        </p:grpSpPr>
        <p:grpSp>
          <p:nvGrpSpPr>
            <p:cNvPr id="11" name="Group 10"/>
            <p:cNvGrpSpPr/>
            <p:nvPr/>
          </p:nvGrpSpPr>
          <p:grpSpPr>
            <a:xfrm>
              <a:off x="3235597" y="2988142"/>
              <a:ext cx="10532179" cy="6816896"/>
              <a:chOff x="2135443" y="2758168"/>
              <a:chExt cx="10532179" cy="6816896"/>
            </a:xfrm>
          </p:grpSpPr>
          <p:sp>
            <p:nvSpPr>
              <p:cNvPr id="13" name="Rectangle 12"/>
              <p:cNvSpPr/>
              <p:nvPr/>
            </p:nvSpPr>
            <p:spPr>
              <a:xfrm>
                <a:off x="2135443" y="3376351"/>
                <a:ext cx="10532179" cy="6198713"/>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6"/>
              <p:cNvSpPr/>
              <p:nvPr/>
            </p:nvSpPr>
            <p:spPr>
              <a:xfrm>
                <a:off x="8342365" y="8572746"/>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2135443" y="2758168"/>
                <a:ext cx="10532179" cy="638628"/>
                <a:chOff x="2135443" y="2758168"/>
                <a:chExt cx="10532179" cy="638628"/>
              </a:xfrm>
            </p:grpSpPr>
            <p:sp>
              <p:nvSpPr>
                <p:cNvPr id="16"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a:xfrm>
                  <a:off x="11502604" y="2936873"/>
                  <a:ext cx="1030511" cy="275773"/>
                  <a:chOff x="11502604" y="2936873"/>
                  <a:chExt cx="1030511" cy="275773"/>
                </a:xfrm>
              </p:grpSpPr>
              <p:sp>
                <p:nvSpPr>
                  <p:cNvPr id="24" name="Oval 23"/>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2223489" y="2956383"/>
                  <a:ext cx="2133428" cy="299291"/>
                  <a:chOff x="2223489" y="2956383"/>
                  <a:chExt cx="2133428" cy="299291"/>
                </a:xfrm>
              </p:grpSpPr>
              <p:sp>
                <p:nvSpPr>
                  <p:cNvPr id="19" name="TextBox 18"/>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0" name="Group 19"/>
                  <p:cNvGrpSpPr/>
                  <p:nvPr/>
                </p:nvGrpSpPr>
                <p:grpSpPr>
                  <a:xfrm>
                    <a:off x="2223489" y="2956738"/>
                    <a:ext cx="510185" cy="298936"/>
                    <a:chOff x="2217139" y="2907524"/>
                    <a:chExt cx="510185" cy="298936"/>
                  </a:xfrm>
                </p:grpSpPr>
                <p:sp>
                  <p:nvSpPr>
                    <p:cNvPr id="21" name="Rectangle 20"/>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2" name="TextBox 11"/>
            <p:cNvSpPr txBox="1"/>
            <p:nvPr/>
          </p:nvSpPr>
          <p:spPr>
            <a:xfrm>
              <a:off x="3395235" y="3875440"/>
              <a:ext cx="9962263" cy="5632311"/>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var age = 25;</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function printHello () {</a:t>
              </a:r>
            </a:p>
            <a:p>
              <a:r>
                <a:rPr lang="en-US" sz="2000" dirty="0">
                  <a:solidFill>
                    <a:schemeClr val="bg1"/>
                  </a:solidFill>
                  <a:latin typeface="Courier New" panose="02070309020205020404" pitchFamily="49" charset="0"/>
                  <a:cs typeface="Courier New" panose="02070309020205020404" pitchFamily="49" charset="0"/>
                </a:rPr>
                <a:t>	console.log("Hello");</a:t>
              </a:r>
            </a:p>
            <a:p>
              <a:r>
                <a:rPr lang="en-US" sz="2000" dirty="0">
                  <a:solidFill>
                    <a:schemeClr val="bg1"/>
                  </a:solidFill>
                  <a:latin typeface="Courier New" panose="02070309020205020404" pitchFamily="49" charset="0"/>
                  <a:cs typeface="Courier New" panose="02070309020205020404" pitchFamily="49" charset="0"/>
                </a:rPr>
                <a: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var person = {</a:t>
              </a:r>
            </a:p>
            <a:p>
              <a:r>
                <a:rPr lang="en-US" sz="2000" dirty="0">
                  <a:solidFill>
                    <a:schemeClr val="bg1"/>
                  </a:solidFill>
                  <a:latin typeface="Courier New" panose="02070309020205020404" pitchFamily="49" charset="0"/>
                  <a:cs typeface="Courier New" panose="02070309020205020404" pitchFamily="49" charset="0"/>
                </a:rPr>
                <a:t>	name: 'Admin',</a:t>
              </a:r>
            </a:p>
            <a:p>
              <a:r>
                <a:rPr lang="en-US" sz="2000" dirty="0">
                  <a:solidFill>
                    <a:schemeClr val="bg1"/>
                  </a:solidFill>
                  <a:latin typeface="Courier New" panose="02070309020205020404" pitchFamily="49" charset="0"/>
                  <a:cs typeface="Courier New" panose="02070309020205020404" pitchFamily="49" charset="0"/>
                </a:rPr>
                <a:t>	age,</a:t>
              </a:r>
            </a:p>
            <a:p>
              <a:r>
                <a:rPr lang="en-US" sz="2000" dirty="0">
                  <a:solidFill>
                    <a:schemeClr val="bg1"/>
                  </a:solidFill>
                  <a:latin typeface="Courier New" panose="02070309020205020404" pitchFamily="49" charset="0"/>
                  <a:cs typeface="Courier New" panose="02070309020205020404" pitchFamily="49" charset="0"/>
                </a:rPr>
                <a:t>	printHello,</a:t>
              </a:r>
            </a:p>
            <a:p>
              <a:r>
                <a:rPr lang="en-US" sz="2000" dirty="0">
                  <a:solidFill>
                    <a:schemeClr val="bg1"/>
                  </a:solidFill>
                  <a:latin typeface="Courier New" panose="02070309020205020404" pitchFamily="49" charset="0"/>
                  <a:cs typeface="Courier New" panose="02070309020205020404" pitchFamily="49" charset="0"/>
                </a:rPr>
                <a:t>	['hello' + (age + 2)]: 'I am here',</a:t>
              </a:r>
            </a:p>
            <a:p>
              <a:r>
                <a:rPr lang="en-US" sz="2000" dirty="0">
                  <a:solidFill>
                    <a:schemeClr val="bg1"/>
                  </a:solidFill>
                  <a:latin typeface="Courier New" panose="02070309020205020404" pitchFamily="49" charset="0"/>
                  <a:cs typeface="Courier New" panose="02070309020205020404" pitchFamily="49" charset="0"/>
                </a:rPr>
                <a:t>	printAge () {</a:t>
              </a:r>
            </a:p>
            <a:p>
              <a:r>
                <a:rPr lang="en-US" sz="2000" dirty="0">
                  <a:solidFill>
                    <a:schemeClr val="bg1"/>
                  </a:solidFill>
                  <a:latin typeface="Courier New" panose="02070309020205020404" pitchFamily="49" charset="0"/>
                  <a:cs typeface="Courier New" panose="02070309020205020404" pitchFamily="49" charset="0"/>
                </a:rPr>
                <a:t>		console.log(this.age);</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 console.log(person.hello27);</a:t>
              </a:r>
            </a:p>
            <a:p>
              <a:r>
                <a:rPr lang="en-US" sz="2000" dirty="0">
                  <a:solidFill>
                    <a:schemeClr val="bg1"/>
                  </a:solidFill>
                  <a:latin typeface="Courier New" panose="02070309020205020404" pitchFamily="49" charset="0"/>
                  <a:cs typeface="Courier New" panose="02070309020205020404" pitchFamily="49" charset="0"/>
                </a:rPr>
                <a:t>person.printAge();</a:t>
              </a:r>
            </a:p>
          </p:txBody>
        </p:sp>
      </p:grpSp>
    </p:spTree>
    <p:extLst>
      <p:ext uri="{BB962C8B-B14F-4D97-AF65-F5344CB8AC3E}">
        <p14:creationId xmlns:p14="http://schemas.microsoft.com/office/powerpoint/2010/main" val="604928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1200" y="1368425"/>
            <a:ext cx="14946885" cy="364715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TypeScript supports the following forms of Destructuring (literally named after de-structuring, that is, breaking up the structure):</a:t>
            </a:r>
          </a:p>
          <a:p>
            <a:pPr marL="800100" lvl="1" indent="-342900">
              <a:lnSpc>
                <a:spcPct val="150000"/>
              </a:lnSpc>
              <a:buFont typeface="Courier New" panose="02070309020205020404" pitchFamily="49" charset="0"/>
              <a:buChar char="o"/>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Object Destructuring</a:t>
            </a:r>
          </a:p>
          <a:p>
            <a:pPr marL="800100" lvl="1" indent="-342900">
              <a:lnSpc>
                <a:spcPct val="150000"/>
              </a:lnSpc>
              <a:buFont typeface="Courier New" panose="02070309020205020404" pitchFamily="49" charset="0"/>
              <a:buChar char="o"/>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Array Destructuring</a:t>
            </a:r>
          </a:p>
          <a:p>
            <a:pPr marL="342900" indent="-342900">
              <a:lnSpc>
                <a:spcPct val="150000"/>
              </a:lnSpc>
              <a:buFont typeface="Arial" panose="020B0604020202020204" pitchFamily="34" charset="0"/>
              <a:buChar char="•"/>
            </a:pP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is easy to think of destructuring as an inverse of structuring. The method of structuring in JavaScript is the object literal.</a:t>
            </a:r>
          </a:p>
        </p:txBody>
      </p:sp>
      <p:sp>
        <p:nvSpPr>
          <p:cNvPr id="6"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Introduction to Destructuring</a:t>
            </a:r>
          </a:p>
        </p:txBody>
      </p:sp>
      <p:pic>
        <p:nvPicPr>
          <p:cNvPr id="7" name="Picture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056742" y="723431"/>
            <a:ext cx="6400800" cy="274320"/>
          </a:xfrm>
          <a:prstGeom prst="rect">
            <a:avLst/>
          </a:prstGeom>
        </p:spPr>
      </p:pic>
      <p:grpSp>
        <p:nvGrpSpPr>
          <p:cNvPr id="11" name="Group 10"/>
          <p:cNvGrpSpPr/>
          <p:nvPr/>
        </p:nvGrpSpPr>
        <p:grpSpPr>
          <a:xfrm>
            <a:off x="3209696" y="5355445"/>
            <a:ext cx="10532179" cy="2705224"/>
            <a:chOff x="3235597" y="2988142"/>
            <a:chExt cx="10532179" cy="2705224"/>
          </a:xfrm>
        </p:grpSpPr>
        <p:grpSp>
          <p:nvGrpSpPr>
            <p:cNvPr id="12" name="Group 11"/>
            <p:cNvGrpSpPr/>
            <p:nvPr/>
          </p:nvGrpSpPr>
          <p:grpSpPr>
            <a:xfrm>
              <a:off x="3235597" y="2988142"/>
              <a:ext cx="10532179" cy="2705224"/>
              <a:chOff x="2135443" y="2758168"/>
              <a:chExt cx="10532179" cy="2705224"/>
            </a:xfrm>
          </p:grpSpPr>
          <p:sp>
            <p:nvSpPr>
              <p:cNvPr id="14" name="Rectangle 13"/>
              <p:cNvSpPr/>
              <p:nvPr/>
            </p:nvSpPr>
            <p:spPr>
              <a:xfrm>
                <a:off x="2135443" y="3376352"/>
                <a:ext cx="10532179" cy="2080859"/>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66"/>
              <p:cNvSpPr/>
              <p:nvPr/>
            </p:nvSpPr>
            <p:spPr>
              <a:xfrm>
                <a:off x="8342365" y="4641112"/>
                <a:ext cx="4325257" cy="822280"/>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135443" y="2758168"/>
                <a:ext cx="10532179" cy="638628"/>
                <a:chOff x="2135443" y="2758168"/>
                <a:chExt cx="10532179" cy="638628"/>
              </a:xfrm>
            </p:grpSpPr>
            <p:sp>
              <p:nvSpPr>
                <p:cNvPr id="17"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11502604" y="2936873"/>
                  <a:ext cx="1030511" cy="275773"/>
                  <a:chOff x="11502604" y="2936873"/>
                  <a:chExt cx="1030511" cy="275773"/>
                </a:xfrm>
              </p:grpSpPr>
              <p:sp>
                <p:nvSpPr>
                  <p:cNvPr id="25" name="Oval 24"/>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2223489" y="2956383"/>
                  <a:ext cx="2133428" cy="299291"/>
                  <a:chOff x="2223489" y="2956383"/>
                  <a:chExt cx="2133428" cy="299291"/>
                </a:xfrm>
              </p:grpSpPr>
              <p:sp>
                <p:nvSpPr>
                  <p:cNvPr id="20" name="TextBox 19"/>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1" name="Group 20"/>
                  <p:cNvGrpSpPr/>
                  <p:nvPr/>
                </p:nvGrpSpPr>
                <p:grpSpPr>
                  <a:xfrm>
                    <a:off x="2223489" y="2956738"/>
                    <a:ext cx="510185" cy="298936"/>
                    <a:chOff x="2217139" y="2907524"/>
                    <a:chExt cx="510185" cy="298936"/>
                  </a:xfrm>
                </p:grpSpPr>
                <p:sp>
                  <p:nvSpPr>
                    <p:cNvPr id="22" name="Rectangle 21"/>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3" name="TextBox 12"/>
            <p:cNvSpPr txBox="1"/>
            <p:nvPr/>
          </p:nvSpPr>
          <p:spPr>
            <a:xfrm>
              <a:off x="3395235" y="3875440"/>
              <a:ext cx="9962263" cy="1631216"/>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Var foo = {</a:t>
              </a:r>
            </a:p>
            <a:p>
              <a:r>
                <a:rPr lang="en-US" sz="2000" dirty="0">
                  <a:solidFill>
                    <a:schemeClr val="bg1"/>
                  </a:solidFill>
                  <a:latin typeface="Courier New" panose="02070309020205020404" pitchFamily="49" charset="0"/>
                  <a:cs typeface="Courier New" panose="02070309020205020404" pitchFamily="49" charset="0"/>
                </a:rPr>
                <a:t>	bar: {</a:t>
              </a:r>
            </a:p>
            <a:p>
              <a:r>
                <a:rPr lang="en-US" sz="2000" dirty="0">
                  <a:solidFill>
                    <a:schemeClr val="bg1"/>
                  </a:solidFill>
                  <a:latin typeface="Courier New" panose="02070309020205020404" pitchFamily="49" charset="0"/>
                  <a:cs typeface="Courier New" panose="02070309020205020404" pitchFamily="49" charset="0"/>
                </a:rPr>
                <a:t> 		bas: 123</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33977463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1355" y="1624978"/>
            <a:ext cx="15213291" cy="1053878"/>
          </a:xfrm>
          <a:prstGeom prst="rect">
            <a:avLst/>
          </a:prstGeom>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Destructuring is useful because it allows you to do in a single line, what would otherwise require multiple lines. Consider the following case:</a:t>
            </a:r>
          </a:p>
        </p:txBody>
      </p:sp>
      <p:sp>
        <p:nvSpPr>
          <p:cNvPr id="6"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Object Destructuring</a:t>
            </a:r>
          </a:p>
        </p:txBody>
      </p:sp>
      <p:pic>
        <p:nvPicPr>
          <p:cNvPr id="7" name="Picture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982158" y="723431"/>
            <a:ext cx="4296579" cy="274320"/>
          </a:xfrm>
          <a:prstGeom prst="rect">
            <a:avLst/>
          </a:prstGeom>
        </p:spPr>
      </p:pic>
      <p:grpSp>
        <p:nvGrpSpPr>
          <p:cNvPr id="9" name="Group 8"/>
          <p:cNvGrpSpPr/>
          <p:nvPr/>
        </p:nvGrpSpPr>
        <p:grpSpPr>
          <a:xfrm>
            <a:off x="3039055" y="3717843"/>
            <a:ext cx="10532179" cy="3184401"/>
            <a:chOff x="3235597" y="2988142"/>
            <a:chExt cx="10532179" cy="3184401"/>
          </a:xfrm>
        </p:grpSpPr>
        <p:grpSp>
          <p:nvGrpSpPr>
            <p:cNvPr id="10" name="Group 9"/>
            <p:cNvGrpSpPr/>
            <p:nvPr/>
          </p:nvGrpSpPr>
          <p:grpSpPr>
            <a:xfrm>
              <a:off x="3235597" y="2988142"/>
              <a:ext cx="10532179" cy="3184401"/>
              <a:chOff x="2135443" y="2758168"/>
              <a:chExt cx="10532179" cy="3184401"/>
            </a:xfrm>
          </p:grpSpPr>
          <p:sp>
            <p:nvSpPr>
              <p:cNvPr id="12" name="Rectangle 11"/>
              <p:cNvSpPr/>
              <p:nvPr/>
            </p:nvSpPr>
            <p:spPr>
              <a:xfrm>
                <a:off x="2135443" y="3376352"/>
                <a:ext cx="10532179" cy="2560073"/>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66"/>
              <p:cNvSpPr/>
              <p:nvPr/>
            </p:nvSpPr>
            <p:spPr>
              <a:xfrm>
                <a:off x="8342365" y="5120289"/>
                <a:ext cx="4325257" cy="822280"/>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2135443" y="2758168"/>
                <a:ext cx="10532179" cy="638628"/>
                <a:chOff x="2135443" y="2758168"/>
                <a:chExt cx="10532179" cy="638628"/>
              </a:xfrm>
            </p:grpSpPr>
            <p:sp>
              <p:nvSpPr>
                <p:cNvPr id="15"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11502604" y="2936873"/>
                  <a:ext cx="1030511" cy="275773"/>
                  <a:chOff x="11502604" y="2936873"/>
                  <a:chExt cx="1030511" cy="275773"/>
                </a:xfrm>
              </p:grpSpPr>
              <p:sp>
                <p:nvSpPr>
                  <p:cNvPr id="23" name="Oval 22"/>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2223489" y="2956383"/>
                  <a:ext cx="2133428" cy="299291"/>
                  <a:chOff x="2223489" y="2956383"/>
                  <a:chExt cx="2133428" cy="299291"/>
                </a:xfrm>
              </p:grpSpPr>
              <p:sp>
                <p:nvSpPr>
                  <p:cNvPr id="18" name="TextBox 17"/>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9" name="Group 18"/>
                  <p:cNvGrpSpPr/>
                  <p:nvPr/>
                </p:nvGrpSpPr>
                <p:grpSpPr>
                  <a:xfrm>
                    <a:off x="2223489" y="2956738"/>
                    <a:ext cx="510185" cy="298936"/>
                    <a:chOff x="2217139" y="2907524"/>
                    <a:chExt cx="510185" cy="298936"/>
                  </a:xfrm>
                </p:grpSpPr>
                <p:sp>
                  <p:nvSpPr>
                    <p:cNvPr id="20" name="Rectangle 19"/>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1" name="TextBox 10"/>
            <p:cNvSpPr txBox="1"/>
            <p:nvPr/>
          </p:nvSpPr>
          <p:spPr>
            <a:xfrm>
              <a:off x="3395235" y="3875440"/>
              <a:ext cx="9962263" cy="1938992"/>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var rect = {x:0, y:10, width:15, height:20};</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//Destructuring assignment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var {x,y,width,height} = rect;</a:t>
              </a:r>
            </a:p>
            <a:p>
              <a:r>
                <a:rPr lang="en-US" sz="2000" dirty="0">
                  <a:solidFill>
                    <a:schemeClr val="bg1"/>
                  </a:solidFill>
                  <a:latin typeface="Courier New" panose="02070309020205020404" pitchFamily="49" charset="0"/>
                  <a:cs typeface="Courier New" panose="02070309020205020404" pitchFamily="49" charset="0"/>
                </a:rPr>
                <a:t>console.log(x,y,width,height); //0,10,15,20</a:t>
              </a:r>
            </a:p>
          </p:txBody>
        </p:sp>
      </p:grpSp>
    </p:spTree>
    <p:extLst>
      <p:ext uri="{BB962C8B-B14F-4D97-AF65-F5344CB8AC3E}">
        <p14:creationId xmlns:p14="http://schemas.microsoft.com/office/powerpoint/2010/main" val="475410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1200" y="5088111"/>
            <a:ext cx="5685500"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Array Destructuring with rest:</a:t>
            </a:r>
          </a:p>
        </p:txBody>
      </p:sp>
      <p:sp>
        <p:nvSpPr>
          <p:cNvPr id="7" name="Rectangle 6"/>
          <p:cNvSpPr/>
          <p:nvPr/>
        </p:nvSpPr>
        <p:spPr>
          <a:xfrm>
            <a:off x="711200" y="1368425"/>
            <a:ext cx="14130020" cy="1107996"/>
          </a:xfrm>
          <a:prstGeom prst="rect">
            <a:avLst/>
          </a:prstGeom>
        </p:spPr>
        <p:txBody>
          <a:bodyPr wrap="square">
            <a:spAutoFit/>
          </a:bodyPr>
          <a:lstStyle/>
          <a:p>
            <a:pPr marL="285750" indent="-28575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common programming question: "How to swap two variables without using a third one?" </a:t>
            </a:r>
          </a:p>
          <a:p>
            <a:pPr marL="285750" indent="-285750">
              <a:lnSpc>
                <a:spcPct val="150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TypeScript solution:</a:t>
            </a:r>
          </a:p>
        </p:txBody>
      </p:sp>
      <p:sp>
        <p:nvSpPr>
          <p:cNvPr id="8"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Array Destructuring</a:t>
            </a:r>
          </a:p>
        </p:txBody>
      </p:sp>
      <p:pic>
        <p:nvPicPr>
          <p:cNvPr id="9" name="Picture 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982158" y="723431"/>
            <a:ext cx="4296579" cy="274320"/>
          </a:xfrm>
          <a:prstGeom prst="rect">
            <a:avLst/>
          </a:prstGeom>
        </p:spPr>
      </p:pic>
      <p:grpSp>
        <p:nvGrpSpPr>
          <p:cNvPr id="12" name="Group 11"/>
          <p:cNvGrpSpPr/>
          <p:nvPr/>
        </p:nvGrpSpPr>
        <p:grpSpPr>
          <a:xfrm>
            <a:off x="2620611" y="2656094"/>
            <a:ext cx="10532179" cy="2110831"/>
            <a:chOff x="3235597" y="2988142"/>
            <a:chExt cx="10532179" cy="2110831"/>
          </a:xfrm>
        </p:grpSpPr>
        <p:grpSp>
          <p:nvGrpSpPr>
            <p:cNvPr id="13" name="Group 12"/>
            <p:cNvGrpSpPr/>
            <p:nvPr/>
          </p:nvGrpSpPr>
          <p:grpSpPr>
            <a:xfrm>
              <a:off x="3235597" y="2988142"/>
              <a:ext cx="10532179" cy="2110831"/>
              <a:chOff x="2135443" y="2758168"/>
              <a:chExt cx="10532179" cy="2110831"/>
            </a:xfrm>
          </p:grpSpPr>
          <p:sp>
            <p:nvSpPr>
              <p:cNvPr id="15" name="Rectangle 14"/>
              <p:cNvSpPr/>
              <p:nvPr/>
            </p:nvSpPr>
            <p:spPr>
              <a:xfrm>
                <a:off x="2135443" y="3376353"/>
                <a:ext cx="10532179" cy="1492646"/>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66"/>
              <p:cNvSpPr/>
              <p:nvPr/>
            </p:nvSpPr>
            <p:spPr>
              <a:xfrm>
                <a:off x="8342365" y="4046719"/>
                <a:ext cx="4325257" cy="822280"/>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a:xfrm>
                <a:off x="2135443" y="2758168"/>
                <a:ext cx="10532179" cy="638628"/>
                <a:chOff x="2135443" y="2758168"/>
                <a:chExt cx="10532179" cy="638628"/>
              </a:xfrm>
            </p:grpSpPr>
            <p:sp>
              <p:nvSpPr>
                <p:cNvPr id="18"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11502604" y="2936873"/>
                  <a:ext cx="1030511" cy="275773"/>
                  <a:chOff x="11502604" y="2936873"/>
                  <a:chExt cx="1030511" cy="275773"/>
                </a:xfrm>
              </p:grpSpPr>
              <p:sp>
                <p:nvSpPr>
                  <p:cNvPr id="26" name="Oval 25"/>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2223489" y="2956383"/>
                  <a:ext cx="2133428" cy="299291"/>
                  <a:chOff x="2223489" y="2956383"/>
                  <a:chExt cx="2133428" cy="299291"/>
                </a:xfrm>
              </p:grpSpPr>
              <p:sp>
                <p:nvSpPr>
                  <p:cNvPr id="21" name="TextBox 20"/>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2" name="Group 21"/>
                  <p:cNvGrpSpPr/>
                  <p:nvPr/>
                </p:nvGrpSpPr>
                <p:grpSpPr>
                  <a:xfrm>
                    <a:off x="2223489" y="2956738"/>
                    <a:ext cx="510185" cy="298936"/>
                    <a:chOff x="2217139" y="2907524"/>
                    <a:chExt cx="510185" cy="298936"/>
                  </a:xfrm>
                </p:grpSpPr>
                <p:sp>
                  <p:nvSpPr>
                    <p:cNvPr id="23" name="Rectangle 22"/>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4" name="TextBox 13"/>
            <p:cNvSpPr txBox="1"/>
            <p:nvPr/>
          </p:nvSpPr>
          <p:spPr>
            <a:xfrm>
              <a:off x="3395235" y="3875440"/>
              <a:ext cx="9962263" cy="1015663"/>
            </a:xfrm>
            <a:prstGeom prst="rect">
              <a:avLst/>
            </a:prstGeom>
            <a:noFill/>
          </p:spPr>
          <p:txBody>
            <a:bodyPr wrap="square" rtlCol="0">
              <a:spAutoFit/>
            </a:bodyPr>
            <a:lstStyle/>
            <a:p>
              <a:r>
                <a:rPr lang="es-ES" sz="2000" dirty="0">
                  <a:solidFill>
                    <a:schemeClr val="bg1"/>
                  </a:solidFill>
                  <a:latin typeface="Courier New" panose="02070309020205020404" pitchFamily="49" charset="0"/>
                  <a:cs typeface="Courier New" panose="02070309020205020404" pitchFamily="49" charset="0"/>
                </a:rPr>
                <a:t>var x = 1, y = 2;</a:t>
              </a:r>
            </a:p>
            <a:p>
              <a:r>
                <a:rPr lang="es-ES" sz="2000" dirty="0">
                  <a:solidFill>
                    <a:schemeClr val="bg1"/>
                  </a:solidFill>
                  <a:latin typeface="Courier New" panose="02070309020205020404" pitchFamily="49" charset="0"/>
                  <a:cs typeface="Courier New" panose="02070309020205020404" pitchFamily="49" charset="0"/>
                </a:rPr>
                <a:t>[x, y] = [y, x];</a:t>
              </a:r>
            </a:p>
            <a:p>
              <a:r>
                <a:rPr lang="es-ES" sz="2000" dirty="0">
                  <a:solidFill>
                    <a:schemeClr val="bg1"/>
                  </a:solidFill>
                  <a:latin typeface="Courier New" panose="02070309020205020404" pitchFamily="49" charset="0"/>
                  <a:cs typeface="Courier New" panose="02070309020205020404" pitchFamily="49" charset="0"/>
                </a:rPr>
                <a:t>console.log(x, y); // 2,1</a:t>
              </a:r>
            </a:p>
          </p:txBody>
        </p:sp>
      </p:grpSp>
      <p:grpSp>
        <p:nvGrpSpPr>
          <p:cNvPr id="29" name="Group 28"/>
          <p:cNvGrpSpPr/>
          <p:nvPr/>
        </p:nvGrpSpPr>
        <p:grpSpPr>
          <a:xfrm>
            <a:off x="2620611" y="5809406"/>
            <a:ext cx="10532179" cy="2110831"/>
            <a:chOff x="3235597" y="2988142"/>
            <a:chExt cx="10532179" cy="2110831"/>
          </a:xfrm>
        </p:grpSpPr>
        <p:grpSp>
          <p:nvGrpSpPr>
            <p:cNvPr id="30" name="Group 29"/>
            <p:cNvGrpSpPr/>
            <p:nvPr/>
          </p:nvGrpSpPr>
          <p:grpSpPr>
            <a:xfrm>
              <a:off x="3235597" y="2988142"/>
              <a:ext cx="10532179" cy="2110831"/>
              <a:chOff x="2135443" y="2758168"/>
              <a:chExt cx="10532179" cy="2110831"/>
            </a:xfrm>
          </p:grpSpPr>
          <p:sp>
            <p:nvSpPr>
              <p:cNvPr id="32" name="Rectangle 31"/>
              <p:cNvSpPr/>
              <p:nvPr/>
            </p:nvSpPr>
            <p:spPr>
              <a:xfrm>
                <a:off x="2135443" y="3376353"/>
                <a:ext cx="10532179" cy="1492646"/>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166"/>
              <p:cNvSpPr/>
              <p:nvPr/>
            </p:nvSpPr>
            <p:spPr>
              <a:xfrm>
                <a:off x="8342365" y="4046719"/>
                <a:ext cx="4325257" cy="822280"/>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135443" y="2758168"/>
                <a:ext cx="10532179" cy="638628"/>
                <a:chOff x="2135443" y="2758168"/>
                <a:chExt cx="10532179" cy="638628"/>
              </a:xfrm>
            </p:grpSpPr>
            <p:sp>
              <p:nvSpPr>
                <p:cNvPr id="35"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p:cNvGrpSpPr/>
                <p:nvPr/>
              </p:nvGrpSpPr>
              <p:grpSpPr>
                <a:xfrm>
                  <a:off x="11502604" y="2936873"/>
                  <a:ext cx="1030511" cy="275773"/>
                  <a:chOff x="11502604" y="2936873"/>
                  <a:chExt cx="1030511" cy="275773"/>
                </a:xfrm>
              </p:grpSpPr>
              <p:sp>
                <p:nvSpPr>
                  <p:cNvPr id="43" name="Oval 42"/>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2223489" y="2956383"/>
                  <a:ext cx="2133428" cy="299291"/>
                  <a:chOff x="2223489" y="2956383"/>
                  <a:chExt cx="2133428" cy="299291"/>
                </a:xfrm>
              </p:grpSpPr>
              <p:sp>
                <p:nvSpPr>
                  <p:cNvPr id="38" name="TextBox 37"/>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39" name="Group 38"/>
                  <p:cNvGrpSpPr/>
                  <p:nvPr/>
                </p:nvGrpSpPr>
                <p:grpSpPr>
                  <a:xfrm>
                    <a:off x="2223489" y="2956738"/>
                    <a:ext cx="510185" cy="298936"/>
                    <a:chOff x="2217139" y="2907524"/>
                    <a:chExt cx="510185" cy="298936"/>
                  </a:xfrm>
                </p:grpSpPr>
                <p:sp>
                  <p:nvSpPr>
                    <p:cNvPr id="40" name="Rectangle 39"/>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31" name="TextBox 30"/>
            <p:cNvSpPr txBox="1"/>
            <p:nvPr/>
          </p:nvSpPr>
          <p:spPr>
            <a:xfrm>
              <a:off x="3395235" y="3875440"/>
              <a:ext cx="9962263" cy="1015663"/>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var [x, y, ...remaining] = [1, 2, 3, 4];</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console.log(x, y, remaining); //1, 2, [3,4] </a:t>
              </a:r>
            </a:p>
          </p:txBody>
        </p:sp>
      </p:grpSp>
    </p:spTree>
    <p:extLst>
      <p:ext uri="{BB962C8B-B14F-4D97-AF65-F5344CB8AC3E}">
        <p14:creationId xmlns:p14="http://schemas.microsoft.com/office/powerpoint/2010/main" val="406912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032199" y="2234943"/>
            <a:ext cx="5232792" cy="1080000"/>
            <a:chOff x="1008313" y="2239004"/>
            <a:chExt cx="5232792" cy="1080000"/>
          </a:xfrm>
        </p:grpSpPr>
        <p:sp>
          <p:nvSpPr>
            <p:cNvPr id="16" name="Rectangle 15"/>
            <p:cNvSpPr/>
            <p:nvPr/>
          </p:nvSpPr>
          <p:spPr>
            <a:xfrm>
              <a:off x="2234988" y="2444710"/>
              <a:ext cx="4006117" cy="830997"/>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Scalable HTML5 client-side development</a:t>
              </a:r>
            </a:p>
          </p:txBody>
        </p:sp>
        <p:pic>
          <p:nvPicPr>
            <p:cNvPr id="4098" name="Picture 2" descr="Image result for HTML5 development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313" y="2239004"/>
              <a:ext cx="1080000" cy="108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2032199" y="4536147"/>
            <a:ext cx="4744061" cy="1080000"/>
            <a:chOff x="1008313" y="4540207"/>
            <a:chExt cx="4744061" cy="1080000"/>
          </a:xfrm>
        </p:grpSpPr>
        <p:grpSp>
          <p:nvGrpSpPr>
            <p:cNvPr id="2" name="Group 1"/>
            <p:cNvGrpSpPr/>
            <p:nvPr/>
          </p:nvGrpSpPr>
          <p:grpSpPr>
            <a:xfrm>
              <a:off x="1008313" y="4540207"/>
              <a:ext cx="1080000" cy="1080000"/>
              <a:chOff x="2635645" y="2390308"/>
              <a:chExt cx="1152000" cy="1152000"/>
            </a:xfrm>
          </p:grpSpPr>
          <p:sp>
            <p:nvSpPr>
              <p:cNvPr id="20" name="Flowchart: Connector 19"/>
              <p:cNvSpPr/>
              <p:nvPr/>
            </p:nvSpPr>
            <p:spPr>
              <a:xfrm>
                <a:off x="2635645" y="2390308"/>
                <a:ext cx="1152000" cy="1152000"/>
              </a:xfrm>
              <a:prstGeom prst="flowChartConnector">
                <a:avLst/>
              </a:prstGeom>
              <a:solidFill>
                <a:srgbClr val="3E4959"/>
              </a:solidFill>
              <a:ln>
                <a:solidFill>
                  <a:srgbClr val="3E4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100" name="Picture 4" descr="Image result for modular icon"/>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backgroundRemoval t="0" b="100000" l="0" r="96970"/>
                        </a14:imgEffect>
                      </a14:imgLayer>
                    </a14:imgProps>
                  </a:ext>
                  <a:ext uri="{28A0092B-C50C-407E-A947-70E740481C1C}">
                    <a14:useLocalDpi xmlns:a14="http://schemas.microsoft.com/office/drawing/2010/main" val="0"/>
                  </a:ext>
                </a:extLst>
              </a:blip>
              <a:srcRect/>
              <a:stretch>
                <a:fillRect/>
              </a:stretch>
            </p:blipFill>
            <p:spPr bwMode="auto">
              <a:xfrm>
                <a:off x="2774897" y="2539685"/>
                <a:ext cx="900000" cy="853247"/>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1"/>
            <p:cNvSpPr/>
            <p:nvPr/>
          </p:nvSpPr>
          <p:spPr>
            <a:xfrm>
              <a:off x="2234988" y="4949951"/>
              <a:ext cx="3517386" cy="461665"/>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Modular development</a:t>
              </a:r>
            </a:p>
          </p:txBody>
        </p:sp>
      </p:grpSp>
      <p:grpSp>
        <p:nvGrpSpPr>
          <p:cNvPr id="30" name="Group 29"/>
          <p:cNvGrpSpPr/>
          <p:nvPr/>
        </p:nvGrpSpPr>
        <p:grpSpPr>
          <a:xfrm>
            <a:off x="2032199" y="6837350"/>
            <a:ext cx="6099895" cy="1080000"/>
            <a:chOff x="1008313" y="6841411"/>
            <a:chExt cx="6099895" cy="1080000"/>
          </a:xfrm>
        </p:grpSpPr>
        <p:pic>
          <p:nvPicPr>
            <p:cNvPr id="4102" name="Picture 6" descr="Image result for Learn programming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313" y="6841411"/>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234988" y="7168805"/>
              <a:ext cx="4873220" cy="461665"/>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Easy learning for Java Developer</a:t>
              </a:r>
            </a:p>
          </p:txBody>
        </p:sp>
      </p:grpSp>
      <p:sp>
        <p:nvSpPr>
          <p:cNvPr id="7" name="Title 6"/>
          <p:cNvSpPr>
            <a:spLocks noGrp="1"/>
          </p:cNvSpPr>
          <p:nvPr>
            <p:ph type="title"/>
          </p:nvPr>
        </p:nvSpPr>
        <p:spPr/>
        <p:txBody>
          <a:bodyPr>
            <a:normAutofit/>
          </a:bodyPr>
          <a:lstStyle/>
          <a:p>
            <a:r>
              <a:rPr lang="en-US" dirty="0"/>
              <a:t>Advantages of TS Over JS</a:t>
            </a:r>
          </a:p>
        </p:txBody>
      </p:sp>
      <p:grpSp>
        <p:nvGrpSpPr>
          <p:cNvPr id="10" name="Group 9"/>
          <p:cNvGrpSpPr/>
          <p:nvPr/>
        </p:nvGrpSpPr>
        <p:grpSpPr>
          <a:xfrm>
            <a:off x="8732609" y="2239004"/>
            <a:ext cx="5882033" cy="1080000"/>
            <a:chOff x="7960093" y="2239004"/>
            <a:chExt cx="5882033" cy="1080000"/>
          </a:xfrm>
        </p:grpSpPr>
        <p:sp>
          <p:nvSpPr>
            <p:cNvPr id="12" name="Rectangle 11"/>
            <p:cNvSpPr/>
            <p:nvPr/>
          </p:nvSpPr>
          <p:spPr>
            <a:xfrm>
              <a:off x="9297128" y="2444709"/>
              <a:ext cx="4544998" cy="830997"/>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Non-invasive (existing Libs, browser support)</a:t>
              </a:r>
            </a:p>
          </p:txBody>
        </p:sp>
        <p:grpSp>
          <p:nvGrpSpPr>
            <p:cNvPr id="13" name="Group 12"/>
            <p:cNvGrpSpPr/>
            <p:nvPr/>
          </p:nvGrpSpPr>
          <p:grpSpPr>
            <a:xfrm>
              <a:off x="7960093" y="2239004"/>
              <a:ext cx="1080000" cy="1080000"/>
              <a:chOff x="899448" y="5100023"/>
              <a:chExt cx="1152000" cy="1152000"/>
            </a:xfrm>
          </p:grpSpPr>
          <p:sp>
            <p:nvSpPr>
              <p:cNvPr id="17" name="Flowchart: Connector 16"/>
              <p:cNvSpPr/>
              <p:nvPr/>
            </p:nvSpPr>
            <p:spPr>
              <a:xfrm>
                <a:off x="899448" y="5100023"/>
                <a:ext cx="1152000" cy="1152000"/>
              </a:xfrm>
              <a:prstGeom prst="flowChartConnector">
                <a:avLst/>
              </a:prstGeom>
              <a:solidFill>
                <a:srgbClr val="3E4959"/>
              </a:solidFill>
              <a:ln>
                <a:solidFill>
                  <a:srgbClr val="3E4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Picture 8" descr="Image result for browser support icon"/>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1061448" y="5301779"/>
                <a:ext cx="828000" cy="8280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 name="Group 10"/>
          <p:cNvGrpSpPr/>
          <p:nvPr/>
        </p:nvGrpSpPr>
        <p:grpSpPr>
          <a:xfrm>
            <a:off x="8732609" y="4540208"/>
            <a:ext cx="4400074" cy="1080000"/>
            <a:chOff x="7960093" y="4540207"/>
            <a:chExt cx="4400074" cy="1080000"/>
          </a:xfrm>
        </p:grpSpPr>
        <p:sp>
          <p:nvSpPr>
            <p:cNvPr id="19" name="Rectangle 18"/>
            <p:cNvSpPr/>
            <p:nvPr/>
          </p:nvSpPr>
          <p:spPr>
            <a:xfrm>
              <a:off x="9297128" y="4800623"/>
              <a:ext cx="3063039" cy="461665"/>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Long-term vision</a:t>
              </a:r>
            </a:p>
          </p:txBody>
        </p:sp>
        <p:grpSp>
          <p:nvGrpSpPr>
            <p:cNvPr id="21" name="Group 20"/>
            <p:cNvGrpSpPr/>
            <p:nvPr/>
          </p:nvGrpSpPr>
          <p:grpSpPr>
            <a:xfrm>
              <a:off x="7960093" y="4540207"/>
              <a:ext cx="1080000" cy="1080000"/>
              <a:chOff x="1015003" y="3627495"/>
              <a:chExt cx="1536000" cy="1536000"/>
            </a:xfrm>
          </p:grpSpPr>
          <p:sp>
            <p:nvSpPr>
              <p:cNvPr id="24" name="Flowchart: Connector 23"/>
              <p:cNvSpPr/>
              <p:nvPr/>
            </p:nvSpPr>
            <p:spPr>
              <a:xfrm>
                <a:off x="1015003" y="3627495"/>
                <a:ext cx="1536000" cy="1536000"/>
              </a:xfrm>
              <a:prstGeom prst="flowChartConnector">
                <a:avLst/>
              </a:prstGeom>
              <a:solidFill>
                <a:srgbClr val="3E4959"/>
              </a:solidFill>
              <a:ln>
                <a:solidFill>
                  <a:srgbClr val="3E4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Picture 4" descr="Image result for long term"/>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1212011" y="3867495"/>
                <a:ext cx="1056000" cy="10560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5" name="Group 14"/>
          <p:cNvGrpSpPr/>
          <p:nvPr/>
        </p:nvGrpSpPr>
        <p:grpSpPr>
          <a:xfrm>
            <a:off x="8732609" y="6841411"/>
            <a:ext cx="3674860" cy="1080000"/>
            <a:chOff x="7960093" y="6841411"/>
            <a:chExt cx="3674860" cy="1080000"/>
          </a:xfrm>
        </p:grpSpPr>
        <p:sp>
          <p:nvSpPr>
            <p:cNvPr id="26" name="Rectangle 25"/>
            <p:cNvSpPr/>
            <p:nvPr/>
          </p:nvSpPr>
          <p:spPr>
            <a:xfrm>
              <a:off x="9297128" y="7146518"/>
              <a:ext cx="2337825" cy="461665"/>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Clean output</a:t>
              </a:r>
            </a:p>
          </p:txBody>
        </p:sp>
        <p:grpSp>
          <p:nvGrpSpPr>
            <p:cNvPr id="27" name="Group 26"/>
            <p:cNvGrpSpPr/>
            <p:nvPr/>
          </p:nvGrpSpPr>
          <p:grpSpPr>
            <a:xfrm>
              <a:off x="7960093" y="6841411"/>
              <a:ext cx="1080000" cy="1080000"/>
              <a:chOff x="1023840" y="5403286"/>
              <a:chExt cx="1536000" cy="1536000"/>
            </a:xfrm>
          </p:grpSpPr>
          <p:sp>
            <p:nvSpPr>
              <p:cNvPr id="28" name="Flowchart: Connector 27"/>
              <p:cNvSpPr/>
              <p:nvPr/>
            </p:nvSpPr>
            <p:spPr>
              <a:xfrm>
                <a:off x="1023840" y="5403286"/>
                <a:ext cx="1536000" cy="1536000"/>
              </a:xfrm>
              <a:prstGeom prst="flowChartConnector">
                <a:avLst/>
              </a:prstGeom>
              <a:solidFill>
                <a:srgbClr val="3E4959"/>
              </a:solidFill>
              <a:ln>
                <a:solidFill>
                  <a:srgbClr val="3E4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9" name="Picture 6" descr="Image result for JavaScript output icon"/>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239840" y="5613512"/>
                <a:ext cx="1104000" cy="110400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33" name="Picture 32"/>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5492470" y="885621"/>
            <a:ext cx="5327930" cy="253920"/>
          </a:xfrm>
          <a:prstGeom prst="rect">
            <a:avLst/>
          </a:prstGeom>
        </p:spPr>
      </p:pic>
    </p:spTree>
    <p:extLst>
      <p:ext uri="{BB962C8B-B14F-4D97-AF65-F5344CB8AC3E}">
        <p14:creationId xmlns:p14="http://schemas.microsoft.com/office/powerpoint/2010/main" val="3821952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090792"/>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321447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Introduction to TypeScript Module System</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89802" y="723431"/>
            <a:ext cx="8747393" cy="274320"/>
          </a:xfrm>
          <a:prstGeom prst="rect">
            <a:avLst/>
          </a:prstGeom>
        </p:spPr>
      </p:pic>
      <p:sp>
        <p:nvSpPr>
          <p:cNvPr id="7" name="Rectangle 6"/>
          <p:cNvSpPr/>
          <p:nvPr/>
        </p:nvSpPr>
        <p:spPr>
          <a:xfrm>
            <a:off x="843123" y="1579634"/>
            <a:ext cx="14760000" cy="1053878"/>
          </a:xfrm>
          <a:prstGeom prst="rect">
            <a:avLst/>
          </a:prstGeom>
          <a:solidFill>
            <a:schemeClr val="accent5">
              <a:lumMod val="20000"/>
              <a:lumOff val="80000"/>
            </a:schemeClr>
          </a:solidFill>
          <a:ln w="57150">
            <a:noFill/>
          </a:ln>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Modules provide the possibility to group related logic, encapsulate it, structure your code, and prevent pollution of the global namespace.</a:t>
            </a:r>
          </a:p>
        </p:txBody>
      </p:sp>
      <p:sp>
        <p:nvSpPr>
          <p:cNvPr id="8" name="Rectangle 7"/>
          <p:cNvSpPr/>
          <p:nvPr/>
        </p:nvSpPr>
        <p:spPr>
          <a:xfrm>
            <a:off x="843123" y="3303915"/>
            <a:ext cx="14760000" cy="1053878"/>
          </a:xfrm>
          <a:prstGeom prst="rect">
            <a:avLst/>
          </a:prstGeom>
          <a:solidFill>
            <a:schemeClr val="accent5">
              <a:lumMod val="20000"/>
              <a:lumOff val="80000"/>
            </a:schemeClr>
          </a:solidFill>
          <a:ln w="57150">
            <a:noFill/>
          </a:ln>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Modules can provide functionality that is only visible inside the module, and they can provide functionality that is visible from the outside using the export keyword.</a:t>
            </a:r>
          </a:p>
        </p:txBody>
      </p:sp>
      <p:sp>
        <p:nvSpPr>
          <p:cNvPr id="9" name="Rectangle 8"/>
          <p:cNvSpPr/>
          <p:nvPr/>
        </p:nvSpPr>
        <p:spPr>
          <a:xfrm>
            <a:off x="843123" y="5028196"/>
            <a:ext cx="14760000" cy="1053878"/>
          </a:xfrm>
          <a:prstGeom prst="rect">
            <a:avLst/>
          </a:prstGeom>
          <a:solidFill>
            <a:schemeClr val="accent5">
              <a:lumMod val="20000"/>
              <a:lumOff val="80000"/>
            </a:schemeClr>
          </a:solidFill>
          <a:ln w="57150">
            <a:noFill/>
          </a:ln>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Modules are declarative; the relationships between modules are specified in terms of imports and exports at the file level.</a:t>
            </a:r>
          </a:p>
        </p:txBody>
      </p:sp>
      <p:sp>
        <p:nvSpPr>
          <p:cNvPr id="13" name="Rectangle 12"/>
          <p:cNvSpPr/>
          <p:nvPr/>
        </p:nvSpPr>
        <p:spPr>
          <a:xfrm>
            <a:off x="817124" y="6752478"/>
            <a:ext cx="14760000" cy="1053878"/>
          </a:xfrm>
          <a:prstGeom prst="rect">
            <a:avLst/>
          </a:prstGeom>
          <a:solidFill>
            <a:schemeClr val="accent5">
              <a:lumMod val="20000"/>
              <a:lumOff val="80000"/>
            </a:schemeClr>
          </a:solidFill>
          <a:ln w="57150">
            <a:noFill/>
          </a:ln>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TypeScript, just as in ECMAScript 2015, any file containing a top-level import or export is considered a module.</a:t>
            </a:r>
          </a:p>
        </p:txBody>
      </p:sp>
      <p:cxnSp>
        <p:nvCxnSpPr>
          <p:cNvPr id="3" name="Straight Connector 2"/>
          <p:cNvCxnSpPr/>
          <p:nvPr/>
        </p:nvCxnSpPr>
        <p:spPr>
          <a:xfrm>
            <a:off x="817124" y="1579634"/>
            <a:ext cx="25999" cy="6226722"/>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1884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74761" y="1159845"/>
            <a:ext cx="11506480" cy="1107996"/>
          </a:xfrm>
          <a:prstGeom prst="rect">
            <a:avLst/>
          </a:prstGeom>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Any declaration (such as a variable, function, class, type alias, or interface) can be exported by adding the export keyword.</a:t>
            </a:r>
          </a:p>
        </p:txBody>
      </p:sp>
      <p:sp>
        <p:nvSpPr>
          <p:cNvPr id="8"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Exporting a Declaration</a:t>
            </a:r>
          </a:p>
        </p:txBody>
      </p:sp>
      <p:pic>
        <p:nvPicPr>
          <p:cNvPr id="9" name="Picture 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717754" y="723431"/>
            <a:ext cx="4935557" cy="274320"/>
          </a:xfrm>
          <a:prstGeom prst="rect">
            <a:avLst/>
          </a:prstGeom>
        </p:spPr>
      </p:pic>
      <p:grpSp>
        <p:nvGrpSpPr>
          <p:cNvPr id="11" name="Group 10"/>
          <p:cNvGrpSpPr/>
          <p:nvPr/>
        </p:nvGrpSpPr>
        <p:grpSpPr>
          <a:xfrm>
            <a:off x="2607656" y="2445219"/>
            <a:ext cx="10532179" cy="2110831"/>
            <a:chOff x="3235597" y="2988142"/>
            <a:chExt cx="10532179" cy="2110831"/>
          </a:xfrm>
        </p:grpSpPr>
        <p:grpSp>
          <p:nvGrpSpPr>
            <p:cNvPr id="13" name="Group 12"/>
            <p:cNvGrpSpPr/>
            <p:nvPr/>
          </p:nvGrpSpPr>
          <p:grpSpPr>
            <a:xfrm>
              <a:off x="3235597" y="2988142"/>
              <a:ext cx="10532179" cy="2110831"/>
              <a:chOff x="2135443" y="2758168"/>
              <a:chExt cx="10532179" cy="2110831"/>
            </a:xfrm>
          </p:grpSpPr>
          <p:sp>
            <p:nvSpPr>
              <p:cNvPr id="15" name="Rectangle 14"/>
              <p:cNvSpPr/>
              <p:nvPr/>
            </p:nvSpPr>
            <p:spPr>
              <a:xfrm>
                <a:off x="2135443" y="3376353"/>
                <a:ext cx="10532179" cy="1492646"/>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66"/>
              <p:cNvSpPr/>
              <p:nvPr/>
            </p:nvSpPr>
            <p:spPr>
              <a:xfrm>
                <a:off x="8342365" y="4046719"/>
                <a:ext cx="4325257" cy="822280"/>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a:xfrm>
                <a:off x="2135443" y="2758168"/>
                <a:ext cx="10532179" cy="638628"/>
                <a:chOff x="2135443" y="2758168"/>
                <a:chExt cx="10532179" cy="638628"/>
              </a:xfrm>
            </p:grpSpPr>
            <p:sp>
              <p:nvSpPr>
                <p:cNvPr id="18"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11502604" y="2936873"/>
                  <a:ext cx="1030511" cy="275773"/>
                  <a:chOff x="11502604" y="2936873"/>
                  <a:chExt cx="1030511" cy="275773"/>
                </a:xfrm>
              </p:grpSpPr>
              <p:sp>
                <p:nvSpPr>
                  <p:cNvPr id="26" name="Oval 25"/>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2223489" y="2956383"/>
                  <a:ext cx="2133428" cy="299291"/>
                  <a:chOff x="2223489" y="2956383"/>
                  <a:chExt cx="2133428" cy="299291"/>
                </a:xfrm>
              </p:grpSpPr>
              <p:sp>
                <p:nvSpPr>
                  <p:cNvPr id="21" name="TextBox 20"/>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22" name="Group 21"/>
                  <p:cNvGrpSpPr/>
                  <p:nvPr/>
                </p:nvGrpSpPr>
                <p:grpSpPr>
                  <a:xfrm>
                    <a:off x="2223489" y="2956738"/>
                    <a:ext cx="510185" cy="298936"/>
                    <a:chOff x="2217139" y="2907524"/>
                    <a:chExt cx="510185" cy="298936"/>
                  </a:xfrm>
                </p:grpSpPr>
                <p:sp>
                  <p:nvSpPr>
                    <p:cNvPr id="23" name="Rectangle 22"/>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4" name="TextBox 13"/>
            <p:cNvSpPr txBox="1"/>
            <p:nvPr/>
          </p:nvSpPr>
          <p:spPr>
            <a:xfrm>
              <a:off x="3395235" y="3875440"/>
              <a:ext cx="9962263" cy="1015663"/>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export interface StringValidator {</a:t>
              </a:r>
            </a:p>
            <a:p>
              <a:r>
                <a:rPr lang="en-US" sz="2000" dirty="0">
                  <a:solidFill>
                    <a:schemeClr val="bg1"/>
                  </a:solidFill>
                  <a:latin typeface="Courier New" panose="02070309020205020404" pitchFamily="49" charset="0"/>
                  <a:cs typeface="Courier New" panose="02070309020205020404" pitchFamily="49" charset="0"/>
                </a:rPr>
                <a:t>	isAcceptable(s: string) : Boolean;</a:t>
              </a:r>
            </a:p>
            <a:p>
              <a:r>
                <a:rPr lang="en-US" sz="2000" dirty="0">
                  <a:solidFill>
                    <a:schemeClr val="bg1"/>
                  </a:solidFill>
                  <a:latin typeface="Courier New" panose="02070309020205020404" pitchFamily="49" charset="0"/>
                  <a:cs typeface="Courier New" panose="02070309020205020404" pitchFamily="49" charset="0"/>
                </a:rPr>
                <a:t>}</a:t>
              </a:r>
            </a:p>
          </p:txBody>
        </p:sp>
      </p:grpSp>
      <p:grpSp>
        <p:nvGrpSpPr>
          <p:cNvPr id="29" name="Group 28"/>
          <p:cNvGrpSpPr/>
          <p:nvPr/>
        </p:nvGrpSpPr>
        <p:grpSpPr>
          <a:xfrm>
            <a:off x="2607656" y="4924957"/>
            <a:ext cx="10532179" cy="3134067"/>
            <a:chOff x="3235597" y="2988142"/>
            <a:chExt cx="10532179" cy="3134067"/>
          </a:xfrm>
        </p:grpSpPr>
        <p:grpSp>
          <p:nvGrpSpPr>
            <p:cNvPr id="30" name="Group 29"/>
            <p:cNvGrpSpPr/>
            <p:nvPr/>
          </p:nvGrpSpPr>
          <p:grpSpPr>
            <a:xfrm>
              <a:off x="3235597" y="2988142"/>
              <a:ext cx="10532179" cy="3134067"/>
              <a:chOff x="2135443" y="2758168"/>
              <a:chExt cx="10532179" cy="3134067"/>
            </a:xfrm>
          </p:grpSpPr>
          <p:sp>
            <p:nvSpPr>
              <p:cNvPr id="32" name="Rectangle 31"/>
              <p:cNvSpPr/>
              <p:nvPr/>
            </p:nvSpPr>
            <p:spPr>
              <a:xfrm>
                <a:off x="2135443" y="3376353"/>
                <a:ext cx="10532179" cy="2515882"/>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166"/>
              <p:cNvSpPr/>
              <p:nvPr/>
            </p:nvSpPr>
            <p:spPr>
              <a:xfrm>
                <a:off x="8342365" y="5069955"/>
                <a:ext cx="4325257" cy="822280"/>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135443" y="2758168"/>
                <a:ext cx="10532179" cy="638628"/>
                <a:chOff x="2135443" y="2758168"/>
                <a:chExt cx="10532179" cy="638628"/>
              </a:xfrm>
            </p:grpSpPr>
            <p:sp>
              <p:nvSpPr>
                <p:cNvPr id="35"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p:cNvGrpSpPr/>
                <p:nvPr/>
              </p:nvGrpSpPr>
              <p:grpSpPr>
                <a:xfrm>
                  <a:off x="11502604" y="2936873"/>
                  <a:ext cx="1030511" cy="275773"/>
                  <a:chOff x="11502604" y="2936873"/>
                  <a:chExt cx="1030511" cy="275773"/>
                </a:xfrm>
              </p:grpSpPr>
              <p:sp>
                <p:nvSpPr>
                  <p:cNvPr id="43" name="Oval 42"/>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2223489" y="2956383"/>
                  <a:ext cx="2133428" cy="299291"/>
                  <a:chOff x="2223489" y="2956383"/>
                  <a:chExt cx="2133428" cy="299291"/>
                </a:xfrm>
              </p:grpSpPr>
              <p:sp>
                <p:nvSpPr>
                  <p:cNvPr id="38" name="TextBox 37"/>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39" name="Group 38"/>
                  <p:cNvGrpSpPr/>
                  <p:nvPr/>
                </p:nvGrpSpPr>
                <p:grpSpPr>
                  <a:xfrm>
                    <a:off x="2223489" y="2956738"/>
                    <a:ext cx="510185" cy="298936"/>
                    <a:chOff x="2217139" y="2907524"/>
                    <a:chExt cx="510185" cy="298936"/>
                  </a:xfrm>
                </p:grpSpPr>
                <p:sp>
                  <p:nvSpPr>
                    <p:cNvPr id="40" name="Rectangle 39"/>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31" name="TextBox 30"/>
            <p:cNvSpPr txBox="1"/>
            <p:nvPr/>
          </p:nvSpPr>
          <p:spPr>
            <a:xfrm>
              <a:off x="3395235" y="3875440"/>
              <a:ext cx="9962263" cy="2246769"/>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export const numberRegexp = /^ [0-9] +$/;</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export class ZipCodeValidator implements StringValidator {</a:t>
              </a:r>
            </a:p>
            <a:p>
              <a:r>
                <a:rPr lang="en-US" sz="2000" dirty="0">
                  <a:solidFill>
                    <a:schemeClr val="bg1"/>
                  </a:solidFill>
                  <a:latin typeface="Courier New" panose="02070309020205020404" pitchFamily="49" charset="0"/>
                  <a:cs typeface="Courier New" panose="02070309020205020404" pitchFamily="49" charset="0"/>
                </a:rPr>
                <a:t>   isAcceptable(s: string) {</a:t>
              </a:r>
            </a:p>
            <a:p>
              <a:r>
                <a:rPr lang="en-US" sz="2000" dirty="0">
                  <a:solidFill>
                    <a:schemeClr val="bg1"/>
                  </a:solidFill>
                  <a:latin typeface="Courier New" panose="02070309020205020404" pitchFamily="49" charset="0"/>
                  <a:cs typeface="Courier New" panose="02070309020205020404" pitchFamily="49" charset="0"/>
                </a:rPr>
                <a:t>		return s.length === 5 &amp;&amp; numberRegexp.test (s);</a:t>
              </a:r>
            </a:p>
            <a:p>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33964330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832439" y="4110924"/>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21243030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26745" y="1676697"/>
            <a:ext cx="12378947" cy="535531"/>
          </a:xfrm>
        </p:spPr>
        <p:txBody>
          <a:bodyPr/>
          <a:lstStyle/>
          <a:p>
            <a:r>
              <a:rPr lang="en-US" dirty="0"/>
              <a:t>Introduction to TypeScript</a:t>
            </a:r>
          </a:p>
        </p:txBody>
      </p:sp>
      <p:sp>
        <p:nvSpPr>
          <p:cNvPr id="3" name="Text Placeholder 2"/>
          <p:cNvSpPr>
            <a:spLocks noGrp="1"/>
          </p:cNvSpPr>
          <p:nvPr>
            <p:ph type="body" sz="quarter" idx="13"/>
          </p:nvPr>
        </p:nvSpPr>
        <p:spPr/>
        <p:txBody>
          <a:bodyPr/>
          <a:lstStyle/>
          <a:p>
            <a:r>
              <a:rPr lang="en-US" dirty="0"/>
              <a:t>Topic 7—Maps and Sets</a:t>
            </a:r>
          </a:p>
        </p:txBody>
      </p:sp>
    </p:spTree>
    <p:extLst>
      <p:ext uri="{BB962C8B-B14F-4D97-AF65-F5344CB8AC3E}">
        <p14:creationId xmlns:p14="http://schemas.microsoft.com/office/powerpoint/2010/main" val="35939294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Map</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605757" y="723431"/>
            <a:ext cx="1059679" cy="274320"/>
          </a:xfrm>
          <a:prstGeom prst="rect">
            <a:avLst/>
          </a:prstGeom>
        </p:spPr>
      </p:pic>
      <p:sp>
        <p:nvSpPr>
          <p:cNvPr id="7" name="Rectangle 6"/>
          <p:cNvSpPr/>
          <p:nvPr/>
        </p:nvSpPr>
        <p:spPr>
          <a:xfrm>
            <a:off x="911502" y="2018376"/>
            <a:ext cx="14448188" cy="435702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814602" y="2086614"/>
            <a:ext cx="14632172" cy="725138"/>
            <a:chOff x="1295400" y="8157038"/>
            <a:chExt cx="13663054" cy="725138"/>
          </a:xfrm>
        </p:grpSpPr>
        <p:cxnSp>
          <p:nvCxnSpPr>
            <p:cNvPr id="9" name="Straight Connector 8"/>
            <p:cNvCxnSpPr/>
            <p:nvPr/>
          </p:nvCxnSpPr>
          <p:spPr>
            <a:xfrm>
              <a:off x="8214013" y="8207262"/>
              <a:ext cx="0" cy="37793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061613" y="8577376"/>
              <a:ext cx="304800" cy="3048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76"/>
            <p:cNvSpPr/>
            <p:nvPr/>
          </p:nvSpPr>
          <p:spPr>
            <a:xfrm>
              <a:off x="1295400" y="8157038"/>
              <a:ext cx="13663054" cy="250362"/>
            </a:xfrm>
            <a:prstGeom prst="round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3500000" scaled="1"/>
              <a:tileRect/>
            </a:gra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a:off x="814602" y="1530903"/>
            <a:ext cx="14632172" cy="547897"/>
            <a:chOff x="1295400" y="1825727"/>
            <a:chExt cx="13663054" cy="418381"/>
          </a:xfrm>
        </p:grpSpPr>
        <p:sp>
          <p:nvSpPr>
            <p:cNvPr id="13" name="Rounded Rectangle 78"/>
            <p:cNvSpPr/>
            <p:nvPr/>
          </p:nvSpPr>
          <p:spPr>
            <a:xfrm>
              <a:off x="7539099" y="1848190"/>
              <a:ext cx="1175657" cy="357637"/>
            </a:xfrm>
            <a:prstGeom prst="roundRect">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79"/>
            <p:cNvSpPr/>
            <p:nvPr/>
          </p:nvSpPr>
          <p:spPr>
            <a:xfrm>
              <a:off x="7938241" y="1825727"/>
              <a:ext cx="377372" cy="138375"/>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80"/>
            <p:cNvSpPr/>
            <p:nvPr/>
          </p:nvSpPr>
          <p:spPr>
            <a:xfrm>
              <a:off x="1295400" y="2117684"/>
              <a:ext cx="13663054" cy="126424"/>
            </a:xfrm>
            <a:prstGeom prst="round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3500000" scaled="1"/>
              <a:tileRect/>
            </a:gra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p:cNvSpPr/>
          <p:nvPr/>
        </p:nvSpPr>
        <p:spPr>
          <a:xfrm>
            <a:off x="2006258" y="3002646"/>
            <a:ext cx="13079277" cy="769441"/>
          </a:xfrm>
          <a:prstGeom prst="rect">
            <a:avLst/>
          </a:prstGeom>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JavaScript has always had a very spartan standard library. But, a data structure for mapping values to values is not available.</a:t>
            </a:r>
          </a:p>
        </p:txBody>
      </p:sp>
      <p:sp>
        <p:nvSpPr>
          <p:cNvPr id="17" name="Rectangle 16"/>
          <p:cNvSpPr/>
          <p:nvPr/>
        </p:nvSpPr>
        <p:spPr>
          <a:xfrm>
            <a:off x="2006258" y="4097968"/>
            <a:ext cx="12914385" cy="769441"/>
          </a:xfrm>
          <a:prstGeom prst="rect">
            <a:avLst/>
          </a:prstGeom>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best you can get in ECMAScript 5 is a map from strings to arbitrary values, by abusing objects. Even then there are several pitfalls that can trip you up.</a:t>
            </a:r>
          </a:p>
        </p:txBody>
      </p:sp>
      <p:sp>
        <p:nvSpPr>
          <p:cNvPr id="18" name="Rectangle 17"/>
          <p:cNvSpPr/>
          <p:nvPr/>
        </p:nvSpPr>
        <p:spPr>
          <a:xfrm>
            <a:off x="2006258" y="5193290"/>
            <a:ext cx="13079277" cy="430887"/>
          </a:xfrm>
          <a:prstGeom prst="rect">
            <a:avLst/>
          </a:prstGeom>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Map data structure in ECMAScript 6 lets you use arbitrary values as keys.</a:t>
            </a:r>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l="30719" t="30638" r="33740" b="33821"/>
          <a:stretch/>
        </p:blipFill>
        <p:spPr>
          <a:xfrm>
            <a:off x="1272008" y="2997375"/>
            <a:ext cx="457200" cy="457200"/>
          </a:xfrm>
          <a:prstGeom prst="ellipse">
            <a:avLst/>
          </a:prstGeom>
        </p:spPr>
      </p:pic>
      <p:pic>
        <p:nvPicPr>
          <p:cNvPr id="20" name="Picture 19"/>
          <p:cNvPicPr>
            <a:picLocks noChangeAspect="1"/>
          </p:cNvPicPr>
          <p:nvPr/>
        </p:nvPicPr>
        <p:blipFill rotWithShape="1">
          <a:blip r:embed="rId3" cstate="print">
            <a:extLst>
              <a:ext uri="{28A0092B-C50C-407E-A947-70E740481C1C}">
                <a14:useLocalDpi xmlns:a14="http://schemas.microsoft.com/office/drawing/2010/main" val="0"/>
              </a:ext>
            </a:extLst>
          </a:blip>
          <a:srcRect l="30719" t="30638" r="33740" b="33821"/>
          <a:stretch/>
        </p:blipFill>
        <p:spPr>
          <a:xfrm>
            <a:off x="1258778" y="4070761"/>
            <a:ext cx="457200" cy="457200"/>
          </a:xfrm>
          <a:prstGeom prst="ellipse">
            <a:avLst/>
          </a:prstGeom>
        </p:spPr>
      </p:pic>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30719" t="30638" r="33740" b="33821"/>
          <a:stretch/>
        </p:blipFill>
        <p:spPr>
          <a:xfrm>
            <a:off x="1258778" y="5147494"/>
            <a:ext cx="457200" cy="457200"/>
          </a:xfrm>
          <a:prstGeom prst="ellipse">
            <a:avLst/>
          </a:prstGeom>
        </p:spPr>
      </p:pic>
    </p:spTree>
    <p:extLst>
      <p:ext uri="{BB962C8B-B14F-4D97-AF65-F5344CB8AC3E}">
        <p14:creationId xmlns:p14="http://schemas.microsoft.com/office/powerpoint/2010/main" val="25441415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6147707" y="1366389"/>
            <a:ext cx="3960586" cy="476726"/>
          </a:xfrm>
          <a:prstGeom prst="roundRect">
            <a:avLst/>
          </a:prstGeom>
          <a:noFill/>
          <a:ln>
            <a:noFill/>
          </a:ln>
        </p:spPr>
        <p:txBody>
          <a:bodyPr wrap="square" anchor="ctr">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Working with single entries:</a:t>
            </a:r>
          </a:p>
        </p:txBody>
      </p:sp>
      <p:sp>
        <p:nvSpPr>
          <p:cNvPr id="5"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Basic Operations</a:t>
            </a:r>
          </a:p>
        </p:txBody>
      </p:sp>
      <p:pic>
        <p:nvPicPr>
          <p:cNvPr id="7" name="Picture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459167" y="723431"/>
            <a:ext cx="3472774" cy="274320"/>
          </a:xfrm>
          <a:prstGeom prst="rect">
            <a:avLst/>
          </a:prstGeom>
        </p:spPr>
      </p:pic>
      <p:grpSp>
        <p:nvGrpSpPr>
          <p:cNvPr id="9" name="Group 8"/>
          <p:cNvGrpSpPr/>
          <p:nvPr/>
        </p:nvGrpSpPr>
        <p:grpSpPr>
          <a:xfrm>
            <a:off x="2861911" y="2324502"/>
            <a:ext cx="10532179" cy="4494996"/>
            <a:chOff x="3235597" y="2988142"/>
            <a:chExt cx="10532179" cy="4494996"/>
          </a:xfrm>
        </p:grpSpPr>
        <p:grpSp>
          <p:nvGrpSpPr>
            <p:cNvPr id="10" name="Group 9"/>
            <p:cNvGrpSpPr/>
            <p:nvPr/>
          </p:nvGrpSpPr>
          <p:grpSpPr>
            <a:xfrm>
              <a:off x="3235597" y="2988142"/>
              <a:ext cx="10532179" cy="4494996"/>
              <a:chOff x="2135443" y="2758168"/>
              <a:chExt cx="10532179" cy="4494996"/>
            </a:xfrm>
          </p:grpSpPr>
          <p:sp>
            <p:nvSpPr>
              <p:cNvPr id="12" name="Rectangle 11"/>
              <p:cNvSpPr/>
              <p:nvPr/>
            </p:nvSpPr>
            <p:spPr>
              <a:xfrm>
                <a:off x="2135443" y="3376351"/>
                <a:ext cx="10532179" cy="3876813"/>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66"/>
              <p:cNvSpPr/>
              <p:nvPr/>
            </p:nvSpPr>
            <p:spPr>
              <a:xfrm>
                <a:off x="8342365" y="6250846"/>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2135443" y="2758168"/>
                <a:ext cx="10532179" cy="638628"/>
                <a:chOff x="2135443" y="2758168"/>
                <a:chExt cx="10532179" cy="638628"/>
              </a:xfrm>
            </p:grpSpPr>
            <p:sp>
              <p:nvSpPr>
                <p:cNvPr id="15"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11502604" y="2936873"/>
                  <a:ext cx="1030511" cy="275773"/>
                  <a:chOff x="11502604" y="2936873"/>
                  <a:chExt cx="1030511" cy="275773"/>
                </a:xfrm>
              </p:grpSpPr>
              <p:sp>
                <p:nvSpPr>
                  <p:cNvPr id="23" name="Oval 22"/>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2223489" y="2956383"/>
                  <a:ext cx="2133428" cy="299291"/>
                  <a:chOff x="2223489" y="2956383"/>
                  <a:chExt cx="2133428" cy="299291"/>
                </a:xfrm>
              </p:grpSpPr>
              <p:sp>
                <p:nvSpPr>
                  <p:cNvPr id="18" name="TextBox 17"/>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9" name="Group 18"/>
                  <p:cNvGrpSpPr/>
                  <p:nvPr/>
                </p:nvGrpSpPr>
                <p:grpSpPr>
                  <a:xfrm>
                    <a:off x="2223489" y="2956738"/>
                    <a:ext cx="510185" cy="298936"/>
                    <a:chOff x="2217139" y="2907524"/>
                    <a:chExt cx="510185" cy="298936"/>
                  </a:xfrm>
                </p:grpSpPr>
                <p:sp>
                  <p:nvSpPr>
                    <p:cNvPr id="20" name="Rectangle 19"/>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1" name="TextBox 10"/>
            <p:cNvSpPr txBox="1"/>
            <p:nvPr/>
          </p:nvSpPr>
          <p:spPr>
            <a:xfrm>
              <a:off x="3395235" y="3695138"/>
              <a:ext cx="9962263" cy="3477875"/>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&gt; let map = new Map();</a:t>
              </a:r>
            </a:p>
            <a:p>
              <a:r>
                <a:rPr lang="en-US" sz="2000" dirty="0">
                  <a:solidFill>
                    <a:schemeClr val="bg1"/>
                  </a:solidFill>
                  <a:latin typeface="Courier New" panose="02070309020205020404" pitchFamily="49" charset="0"/>
                  <a:cs typeface="Courier New" panose="02070309020205020404" pitchFamily="49" charset="0"/>
                </a:rPr>
                <a:t>&gt; map.set(‘foo’, 123);</a:t>
              </a:r>
            </a:p>
            <a:p>
              <a:r>
                <a:rPr lang="en-US" sz="2000" dirty="0">
                  <a:solidFill>
                    <a:schemeClr val="bg1"/>
                  </a:solidFill>
                  <a:latin typeface="Courier New" panose="02070309020205020404" pitchFamily="49" charset="0"/>
                  <a:cs typeface="Courier New" panose="02070309020205020404" pitchFamily="49" charset="0"/>
                </a:rPr>
                <a:t>&gt; map.get(‘foo’)</a:t>
              </a:r>
            </a:p>
            <a:p>
              <a:r>
                <a:rPr lang="en-US" sz="2000" dirty="0">
                  <a:solidFill>
                    <a:schemeClr val="bg1"/>
                  </a:solidFill>
                  <a:latin typeface="Courier New" panose="02070309020205020404" pitchFamily="49" charset="0"/>
                  <a:cs typeface="Courier New" panose="02070309020205020404" pitchFamily="49" charset="0"/>
                </a:rPr>
                <a:t>123</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&gt; map.has(‘foo’)</a:t>
              </a:r>
            </a:p>
            <a:p>
              <a:r>
                <a:rPr lang="en-US" sz="2000" dirty="0">
                  <a:solidFill>
                    <a:schemeClr val="bg1"/>
                  </a:solidFill>
                  <a:latin typeface="Courier New" panose="02070309020205020404" pitchFamily="49" charset="0"/>
                  <a:cs typeface="Courier New" panose="02070309020205020404" pitchFamily="49" charset="0"/>
                </a:rPr>
                <a:t>true</a:t>
              </a:r>
            </a:p>
            <a:p>
              <a:r>
                <a:rPr lang="en-US" sz="2000" dirty="0">
                  <a:solidFill>
                    <a:schemeClr val="bg1"/>
                  </a:solidFill>
                  <a:latin typeface="Courier New" panose="02070309020205020404" pitchFamily="49" charset="0"/>
                  <a:cs typeface="Courier New" panose="02070309020205020404" pitchFamily="49" charset="0"/>
                </a:rPr>
                <a:t>&gt; map.delete(‘foo’)</a:t>
              </a:r>
            </a:p>
            <a:p>
              <a:r>
                <a:rPr lang="en-US" sz="2000" dirty="0">
                  <a:solidFill>
                    <a:schemeClr val="bg1"/>
                  </a:solidFill>
                  <a:latin typeface="Courier New" panose="02070309020205020404" pitchFamily="49" charset="0"/>
                  <a:cs typeface="Courier New" panose="02070309020205020404" pitchFamily="49" charset="0"/>
                </a:rPr>
                <a:t>true</a:t>
              </a:r>
            </a:p>
            <a:p>
              <a:r>
                <a:rPr lang="en-US" sz="2000" dirty="0">
                  <a:solidFill>
                    <a:schemeClr val="bg1"/>
                  </a:solidFill>
                  <a:latin typeface="Courier New" panose="02070309020205020404" pitchFamily="49" charset="0"/>
                  <a:cs typeface="Courier New" panose="02070309020205020404" pitchFamily="49" charset="0"/>
                </a:rPr>
                <a:t>&gt; map.has(‘foo’)</a:t>
              </a:r>
            </a:p>
            <a:p>
              <a:r>
                <a:rPr lang="en-US" sz="2000" dirty="0">
                  <a:solidFill>
                    <a:schemeClr val="bg1"/>
                  </a:solidFill>
                  <a:latin typeface="Courier New" panose="02070309020205020404" pitchFamily="49" charset="0"/>
                  <a:cs typeface="Courier New" panose="02070309020205020404" pitchFamily="49" charset="0"/>
                </a:rPr>
                <a:t>false</a:t>
              </a:r>
            </a:p>
          </p:txBody>
        </p:sp>
      </p:grpSp>
    </p:spTree>
    <p:extLst>
      <p:ext uri="{BB962C8B-B14F-4D97-AF65-F5344CB8AC3E}">
        <p14:creationId xmlns:p14="http://schemas.microsoft.com/office/powerpoint/2010/main" val="2896226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Set</a:t>
            </a:r>
          </a:p>
        </p:txBody>
      </p:sp>
      <p:pic>
        <p:nvPicPr>
          <p:cNvPr id="5" name="Picture 4"/>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635239" y="723431"/>
            <a:ext cx="986791" cy="274320"/>
          </a:xfrm>
          <a:prstGeom prst="rect">
            <a:avLst/>
          </a:prstGeom>
        </p:spPr>
      </p:pic>
      <p:grpSp>
        <p:nvGrpSpPr>
          <p:cNvPr id="10" name="Group 9"/>
          <p:cNvGrpSpPr/>
          <p:nvPr/>
        </p:nvGrpSpPr>
        <p:grpSpPr>
          <a:xfrm>
            <a:off x="698500" y="1716036"/>
            <a:ext cx="12340392" cy="677033"/>
            <a:chOff x="1703854" y="1601268"/>
            <a:chExt cx="12340392" cy="677033"/>
          </a:xfrm>
        </p:grpSpPr>
        <p:sp>
          <p:nvSpPr>
            <p:cNvPr id="7" name="Rectangle 5"/>
            <p:cNvSpPr>
              <a:spLocks noChangeArrowheads="1"/>
            </p:cNvSpPr>
            <p:nvPr/>
          </p:nvSpPr>
          <p:spPr bwMode="auto">
            <a:xfrm>
              <a:off x="2131025" y="1744961"/>
              <a:ext cx="603504" cy="533340"/>
            </a:xfrm>
            <a:prstGeom prst="rect">
              <a:avLst/>
            </a:prstGeom>
            <a:solidFill>
              <a:srgbClr val="44B3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flipV="1">
              <a:off x="1703854" y="1601268"/>
              <a:ext cx="427171" cy="671686"/>
            </a:xfrm>
            <a:custGeom>
              <a:avLst/>
              <a:gdLst>
                <a:gd name="T0" fmla="*/ 342 w 342"/>
                <a:gd name="T1" fmla="*/ 0 h 569"/>
                <a:gd name="T2" fmla="*/ 0 w 342"/>
                <a:gd name="T3" fmla="*/ 528 h 569"/>
                <a:gd name="T4" fmla="*/ 45 w 342"/>
                <a:gd name="T5" fmla="*/ 569 h 569"/>
                <a:gd name="T6" fmla="*/ 342 w 342"/>
                <a:gd name="T7" fmla="*/ 427 h 569"/>
                <a:gd name="T8" fmla="*/ 342 w 342"/>
                <a:gd name="T9" fmla="*/ 0 h 569"/>
                <a:gd name="connsiteX0" fmla="*/ 10000 w 10000"/>
                <a:gd name="connsiteY0" fmla="*/ 0 h 9451"/>
                <a:gd name="connsiteX1" fmla="*/ 0 w 10000"/>
                <a:gd name="connsiteY1" fmla="*/ 9279 h 9451"/>
                <a:gd name="connsiteX2" fmla="*/ 99 w 10000"/>
                <a:gd name="connsiteY2" fmla="*/ 9451 h 9451"/>
                <a:gd name="connsiteX3" fmla="*/ 10000 w 10000"/>
                <a:gd name="connsiteY3" fmla="*/ 7504 h 9451"/>
                <a:gd name="connsiteX4" fmla="*/ 10000 w 10000"/>
                <a:gd name="connsiteY4" fmla="*/ 0 h 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451">
                  <a:moveTo>
                    <a:pt x="10000" y="0"/>
                  </a:moveTo>
                  <a:lnTo>
                    <a:pt x="0" y="9279"/>
                  </a:lnTo>
                  <a:cubicBezTo>
                    <a:pt x="33" y="9336"/>
                    <a:pt x="66" y="9394"/>
                    <a:pt x="99" y="9451"/>
                  </a:cubicBezTo>
                  <a:lnTo>
                    <a:pt x="10000" y="7504"/>
                  </a:lnTo>
                  <a:lnTo>
                    <a:pt x="10000" y="0"/>
                  </a:lnTo>
                  <a:close/>
                </a:path>
              </a:pathLst>
            </a:custGeom>
            <a:solidFill>
              <a:srgbClr val="369A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9" name="直接连接符 84"/>
            <p:cNvCxnSpPr/>
            <p:nvPr/>
          </p:nvCxnSpPr>
          <p:spPr>
            <a:xfrm flipV="1">
              <a:off x="2690461" y="2227802"/>
              <a:ext cx="11353785" cy="31005"/>
            </a:xfrm>
            <a:prstGeom prst="line">
              <a:avLst/>
            </a:prstGeom>
            <a:noFill/>
            <a:ln w="19050">
              <a:solidFill>
                <a:srgbClr val="44B3C2"/>
              </a:solidFill>
              <a:tailEnd type="oval"/>
            </a:ln>
          </p:spPr>
          <p:style>
            <a:lnRef idx="2">
              <a:schemeClr val="accent1">
                <a:shade val="50000"/>
              </a:schemeClr>
            </a:lnRef>
            <a:fillRef idx="1">
              <a:schemeClr val="accent1"/>
            </a:fillRef>
            <a:effectRef idx="0">
              <a:schemeClr val="accent1"/>
            </a:effectRef>
            <a:fontRef idx="minor">
              <a:schemeClr val="lt1"/>
            </a:fontRef>
          </p:style>
        </p:cxnSp>
      </p:grpSp>
      <p:sp>
        <p:nvSpPr>
          <p:cNvPr id="11" name="Rectangle 10"/>
          <p:cNvSpPr/>
          <p:nvPr/>
        </p:nvSpPr>
        <p:spPr>
          <a:xfrm>
            <a:off x="1834681" y="1820379"/>
            <a:ext cx="13079277" cy="546047"/>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ECMAScript 5 doesn’t have a set data structure, either. There are two possible work-arounds:</a:t>
            </a:r>
          </a:p>
        </p:txBody>
      </p:sp>
      <p:sp>
        <p:nvSpPr>
          <p:cNvPr id="13" name="Rectangle 12"/>
          <p:cNvSpPr/>
          <p:nvPr/>
        </p:nvSpPr>
        <p:spPr>
          <a:xfrm>
            <a:off x="1729175" y="2674283"/>
            <a:ext cx="13968025" cy="54604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 the keys of an object to store the elements of a set of strings.</a:t>
            </a:r>
          </a:p>
        </p:txBody>
      </p:sp>
      <p:sp>
        <p:nvSpPr>
          <p:cNvPr id="14" name="Rectangle 13"/>
          <p:cNvSpPr/>
          <p:nvPr/>
        </p:nvSpPr>
        <p:spPr>
          <a:xfrm>
            <a:off x="1729175" y="3489499"/>
            <a:ext cx="13968025" cy="105387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Store (arbitrary) set elements in an array: Check whether it contains an element via indexOf(), remove elements via filter(), etc. </a:t>
            </a:r>
          </a:p>
        </p:txBody>
      </p:sp>
      <p:sp>
        <p:nvSpPr>
          <p:cNvPr id="15" name="Rectangle 14"/>
          <p:cNvSpPr/>
          <p:nvPr/>
        </p:nvSpPr>
        <p:spPr>
          <a:xfrm>
            <a:off x="1729175" y="4766380"/>
            <a:ext cx="13968025" cy="105387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not a very fast solution, but it’s easy to implement. One issue to be aware of is that indexOf() can’t find the value NaN.</a:t>
            </a:r>
          </a:p>
        </p:txBody>
      </p:sp>
      <p:sp>
        <p:nvSpPr>
          <p:cNvPr id="16" name="Rectangle 15"/>
          <p:cNvSpPr/>
          <p:nvPr/>
        </p:nvSpPr>
        <p:spPr>
          <a:xfrm>
            <a:off x="1729175" y="6043260"/>
            <a:ext cx="13968025" cy="105387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ECMAScript 6 has the data structure Set, which works for arbitrary values, is fast and handles NaN correctly.</a:t>
            </a:r>
          </a:p>
        </p:txBody>
      </p:sp>
    </p:spTree>
    <p:extLst>
      <p:ext uri="{BB962C8B-B14F-4D97-AF65-F5344CB8AC3E}">
        <p14:creationId xmlns:p14="http://schemas.microsoft.com/office/powerpoint/2010/main" val="14156652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709326" y="3747352"/>
            <a:ext cx="601447" cy="584775"/>
          </a:xfrm>
          <a:prstGeom prst="rect">
            <a:avLst/>
          </a:prstGeom>
          <a:noFill/>
        </p:spPr>
        <p:txBody>
          <a:bodyPr wrap="none" rtlCol="0" anchor="ctr">
            <a:spAutoFit/>
          </a:bodyPr>
          <a:lstStyle/>
          <a:p>
            <a:pPr algn="ctr" defTabSz="1625620"/>
            <a:r>
              <a:rPr lang="en-US" sz="3200" b="1" dirty="0">
                <a:solidFill>
                  <a:srgbClr val="FFFFFF"/>
                </a:solidFill>
              </a:rPr>
              <a:t>01</a:t>
            </a:r>
          </a:p>
        </p:txBody>
      </p:sp>
      <p:sp>
        <p:nvSpPr>
          <p:cNvPr id="17" name="TextBox 16"/>
          <p:cNvSpPr txBox="1"/>
          <p:nvPr/>
        </p:nvSpPr>
        <p:spPr>
          <a:xfrm>
            <a:off x="6777764" y="5621086"/>
            <a:ext cx="601447" cy="584775"/>
          </a:xfrm>
          <a:prstGeom prst="rect">
            <a:avLst/>
          </a:prstGeom>
          <a:noFill/>
        </p:spPr>
        <p:txBody>
          <a:bodyPr wrap="none" rtlCol="0" anchor="ctr">
            <a:spAutoFit/>
          </a:bodyPr>
          <a:lstStyle/>
          <a:p>
            <a:pPr algn="ctr" defTabSz="1625620"/>
            <a:r>
              <a:rPr lang="en-US" sz="3200" b="1" dirty="0">
                <a:solidFill>
                  <a:srgbClr val="FFFFFF"/>
                </a:solidFill>
              </a:rPr>
              <a:t>04</a:t>
            </a:r>
          </a:p>
        </p:txBody>
      </p:sp>
      <p:sp>
        <p:nvSpPr>
          <p:cNvPr id="18" name="TextBox 17"/>
          <p:cNvSpPr txBox="1"/>
          <p:nvPr/>
        </p:nvSpPr>
        <p:spPr>
          <a:xfrm>
            <a:off x="10166029" y="5621086"/>
            <a:ext cx="5324552" cy="2631490"/>
          </a:xfrm>
          <a:prstGeom prst="rect">
            <a:avLst/>
          </a:prstGeom>
          <a:noFill/>
        </p:spPr>
        <p:txBody>
          <a:bodyPr wrap="square" numCol="1" spcCol="640080" rtlCol="0">
            <a:spAutoFit/>
          </a:bodyPr>
          <a:lstStyle>
            <a:defPPr>
              <a:defRPr lang="en-US"/>
            </a:defPPr>
            <a:lvl1pPr algn="r" defTabSz="1625620">
              <a:defRPr sz="2200">
                <a:solidFill>
                  <a:srgbClr val="44494E"/>
                </a:solidFill>
                <a:latin typeface="Open Sans" panose="020B0606030504020204" pitchFamily="34" charset="0"/>
                <a:ea typeface="Open Sans" panose="020B0606030504020204" pitchFamily="34" charset="0"/>
                <a:cs typeface="Open Sans" panose="020B0606030504020204" pitchFamily="34" charset="0"/>
              </a:defRPr>
            </a:lvl1pPr>
          </a:lstStyle>
          <a:p>
            <a:pPr algn="l">
              <a:lnSpc>
                <a:spcPct val="150000"/>
              </a:lnSpc>
            </a:pPr>
            <a:r>
              <a:rPr lang="en-IN" dirty="0">
                <a:solidFill>
                  <a:schemeClr val="tx1">
                    <a:lumMod val="75000"/>
                    <a:lumOff val="25000"/>
                  </a:schemeClr>
                </a:solidFill>
              </a:rPr>
              <a:t>Store (arbitrary) set elements in an array: </a:t>
            </a:r>
          </a:p>
          <a:p>
            <a:pPr algn="l">
              <a:lnSpc>
                <a:spcPct val="150000"/>
              </a:lnSpc>
            </a:pPr>
            <a:r>
              <a:rPr lang="en-IN" dirty="0">
                <a:solidFill>
                  <a:schemeClr val="tx1">
                    <a:lumMod val="75000"/>
                    <a:lumOff val="25000"/>
                  </a:schemeClr>
                </a:solidFill>
              </a:rPr>
              <a:t>Check whether it contains an element via indexOf(), remove elements via filter(), etc. </a:t>
            </a:r>
            <a:endParaRPr lang="en-US" dirty="0">
              <a:solidFill>
                <a:schemeClr val="tx1">
                  <a:lumMod val="75000"/>
                  <a:lumOff val="25000"/>
                </a:schemeClr>
              </a:solidFill>
            </a:endParaRPr>
          </a:p>
        </p:txBody>
      </p:sp>
      <p:sp>
        <p:nvSpPr>
          <p:cNvPr id="19" name="TextBox 18"/>
          <p:cNvSpPr txBox="1"/>
          <p:nvPr/>
        </p:nvSpPr>
        <p:spPr>
          <a:xfrm>
            <a:off x="10166029" y="2285728"/>
            <a:ext cx="4642640" cy="1107996"/>
          </a:xfrm>
          <a:prstGeom prst="rect">
            <a:avLst/>
          </a:prstGeom>
          <a:noFill/>
        </p:spPr>
        <p:txBody>
          <a:bodyPr wrap="square" numCol="1" spcCol="640080" rtlCol="0">
            <a:spAutoFit/>
          </a:bodyPr>
          <a:lstStyle/>
          <a:p>
            <a:pPr defTabSz="1625620">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 the keys of an object to store the elements of a set of strings.</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p:cNvSpPr txBox="1"/>
          <p:nvPr/>
        </p:nvSpPr>
        <p:spPr>
          <a:xfrm>
            <a:off x="906684" y="5633837"/>
            <a:ext cx="5267143" cy="2123658"/>
          </a:xfrm>
          <a:prstGeom prst="rect">
            <a:avLst/>
          </a:prstGeom>
          <a:noFill/>
        </p:spPr>
        <p:txBody>
          <a:bodyPr wrap="square" numCol="1" spcCol="640080" rtlCol="0">
            <a:spAutoFit/>
          </a:bodyPr>
          <a:lstStyle>
            <a:defPPr>
              <a:defRPr lang="en-US"/>
            </a:defPPr>
            <a:lvl1pPr algn="r" defTabSz="1625620">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en-IN" dirty="0"/>
              <a:t>This is not a very fast solution, but it’s easy to implement. One issue to be aware of is that indexOf() can’t find the value NaN.</a:t>
            </a:r>
            <a:endParaRPr lang="en-US" dirty="0"/>
          </a:p>
        </p:txBody>
      </p:sp>
      <p:sp>
        <p:nvSpPr>
          <p:cNvPr id="32" name="TextBox 31"/>
          <p:cNvSpPr txBox="1"/>
          <p:nvPr/>
        </p:nvSpPr>
        <p:spPr>
          <a:xfrm>
            <a:off x="1011054" y="2031813"/>
            <a:ext cx="5099631" cy="1615827"/>
          </a:xfrm>
          <a:prstGeom prst="rect">
            <a:avLst/>
          </a:prstGeom>
          <a:noFill/>
        </p:spPr>
        <p:txBody>
          <a:bodyPr wrap="square" numCol="1" spcCol="640080" rtlCol="0">
            <a:spAutoFit/>
          </a:bodyPr>
          <a:lstStyle>
            <a:defPPr>
              <a:defRPr lang="en-US"/>
            </a:defPPr>
            <a:lvl1pPr algn="r" defTabSz="1625620">
              <a:defRPr sz="2200">
                <a:solidFill>
                  <a:srgbClr val="44494E"/>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en-IN" dirty="0">
                <a:solidFill>
                  <a:schemeClr val="tx1">
                    <a:lumMod val="75000"/>
                    <a:lumOff val="25000"/>
                  </a:schemeClr>
                </a:solidFill>
              </a:rPr>
              <a:t>ECMAScript 6 has the data structure Set which works for arbitrary values, is fast, and handles NaN correctly.</a:t>
            </a:r>
            <a:endParaRPr lang="en-US" dirty="0">
              <a:solidFill>
                <a:schemeClr val="tx1">
                  <a:lumMod val="75000"/>
                  <a:lumOff val="25000"/>
                </a:schemeClr>
              </a:solidFill>
            </a:endParaRPr>
          </a:p>
        </p:txBody>
      </p:sp>
      <p:grpSp>
        <p:nvGrpSpPr>
          <p:cNvPr id="5" name="Group 4"/>
          <p:cNvGrpSpPr/>
          <p:nvPr/>
        </p:nvGrpSpPr>
        <p:grpSpPr>
          <a:xfrm>
            <a:off x="6253738" y="2719442"/>
            <a:ext cx="3748525" cy="3705117"/>
            <a:chOff x="6194243" y="3118785"/>
            <a:chExt cx="3748525" cy="3705117"/>
          </a:xfrm>
        </p:grpSpPr>
        <p:sp>
          <p:nvSpPr>
            <p:cNvPr id="13" name="Oval 13"/>
            <p:cNvSpPr>
              <a:spLocks noChangeArrowheads="1"/>
            </p:cNvSpPr>
            <p:nvPr/>
          </p:nvSpPr>
          <p:spPr bwMode="auto">
            <a:xfrm>
              <a:off x="7353071" y="4255911"/>
              <a:ext cx="1430868" cy="1430866"/>
            </a:xfrm>
            <a:prstGeom prst="ellipse">
              <a:avLst/>
            </a:prstGeom>
            <a:solidFill>
              <a:schemeClr val="bg2">
                <a:lumMod val="75000"/>
              </a:schemeClr>
            </a:solidFill>
            <a:ln>
              <a:noFill/>
            </a:ln>
          </p:spPr>
          <p:txBody>
            <a:bodyPr vert="horz" wrap="square" lIns="162560" tIns="81280" rIns="162560" bIns="81280" numCol="1" anchor="ctr" anchorCtr="0" compatLnSpc="1">
              <a:prstTxWarp prst="textNoShape">
                <a:avLst/>
              </a:prstTxWarp>
            </a:bodyPr>
            <a:lstStyle/>
            <a:p>
              <a:pPr algn="ctr" defTabSz="1625620"/>
              <a:r>
                <a:rPr lang="en-US" sz="2400" b="1" dirty="0">
                  <a:solidFill>
                    <a:srgbClr val="44494E"/>
                  </a:solidFill>
                  <a:latin typeface="Open Sans" panose="020B0606030504020204" pitchFamily="34" charset="0"/>
                  <a:ea typeface="Open Sans" panose="020B0606030504020204" pitchFamily="34" charset="0"/>
                  <a:cs typeface="Open Sans" panose="020B0606030504020204" pitchFamily="34" charset="0"/>
                </a:rPr>
                <a:t>Set</a:t>
              </a:r>
            </a:p>
          </p:txBody>
        </p:sp>
        <p:grpSp>
          <p:nvGrpSpPr>
            <p:cNvPr id="2" name="Group 1"/>
            <p:cNvGrpSpPr/>
            <p:nvPr/>
          </p:nvGrpSpPr>
          <p:grpSpPr>
            <a:xfrm>
              <a:off x="6194243" y="3118785"/>
              <a:ext cx="3748525" cy="3705117"/>
              <a:chOff x="5689601" y="2401715"/>
              <a:chExt cx="4876799" cy="4820325"/>
            </a:xfrm>
          </p:grpSpPr>
          <p:grpSp>
            <p:nvGrpSpPr>
              <p:cNvPr id="33" name="Group 32"/>
              <p:cNvGrpSpPr/>
              <p:nvPr/>
            </p:nvGrpSpPr>
            <p:grpSpPr>
              <a:xfrm>
                <a:off x="5689601" y="2401715"/>
                <a:ext cx="2203668" cy="2313979"/>
                <a:chOff x="2970212" y="1274762"/>
                <a:chExt cx="1363663" cy="1431925"/>
              </a:xfrm>
              <a:solidFill>
                <a:schemeClr val="tx2">
                  <a:lumMod val="60000"/>
                  <a:lumOff val="40000"/>
                </a:schemeClr>
              </a:solidFill>
            </p:grpSpPr>
            <p:sp>
              <p:nvSpPr>
                <p:cNvPr id="34" name="Freeform 6"/>
                <p:cNvSpPr>
                  <a:spLocks/>
                </p:cNvSpPr>
                <p:nvPr/>
              </p:nvSpPr>
              <p:spPr bwMode="auto">
                <a:xfrm>
                  <a:off x="2971800" y="1274762"/>
                  <a:ext cx="1362075" cy="1431925"/>
                </a:xfrm>
                <a:custGeom>
                  <a:avLst/>
                  <a:gdLst>
                    <a:gd name="T0" fmla="*/ 0 w 761"/>
                    <a:gd name="T1" fmla="*/ 800 h 800"/>
                    <a:gd name="T2" fmla="*/ 149 w 761"/>
                    <a:gd name="T3" fmla="*/ 800 h 800"/>
                    <a:gd name="T4" fmla="*/ 761 w 761"/>
                    <a:gd name="T5" fmla="*/ 149 h 800"/>
                    <a:gd name="T6" fmla="*/ 761 w 761"/>
                    <a:gd name="T7" fmla="*/ 0 h 800"/>
                    <a:gd name="T8" fmla="*/ 0 w 761"/>
                    <a:gd name="T9" fmla="*/ 800 h 800"/>
                  </a:gdLst>
                  <a:ahLst/>
                  <a:cxnLst>
                    <a:cxn ang="0">
                      <a:pos x="T0" y="T1"/>
                    </a:cxn>
                    <a:cxn ang="0">
                      <a:pos x="T2" y="T3"/>
                    </a:cxn>
                    <a:cxn ang="0">
                      <a:pos x="T4" y="T5"/>
                    </a:cxn>
                    <a:cxn ang="0">
                      <a:pos x="T6" y="T7"/>
                    </a:cxn>
                    <a:cxn ang="0">
                      <a:pos x="T8" y="T9"/>
                    </a:cxn>
                  </a:cxnLst>
                  <a:rect l="0" t="0" r="r" b="b"/>
                  <a:pathLst>
                    <a:path w="761" h="800">
                      <a:moveTo>
                        <a:pt x="0" y="800"/>
                      </a:moveTo>
                      <a:cubicBezTo>
                        <a:pt x="149" y="800"/>
                        <a:pt x="149" y="800"/>
                        <a:pt x="149" y="800"/>
                      </a:cubicBezTo>
                      <a:cubicBezTo>
                        <a:pt x="167" y="462"/>
                        <a:pt x="429" y="188"/>
                        <a:pt x="761" y="149"/>
                      </a:cubicBezTo>
                      <a:cubicBezTo>
                        <a:pt x="761" y="0"/>
                        <a:pt x="761" y="0"/>
                        <a:pt x="761" y="0"/>
                      </a:cubicBezTo>
                      <a:cubicBezTo>
                        <a:pt x="347" y="40"/>
                        <a:pt x="20" y="380"/>
                        <a:pt x="0" y="800"/>
                      </a:cubicBez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5" name="Freeform 10"/>
                <p:cNvSpPr>
                  <a:spLocks/>
                </p:cNvSpPr>
                <p:nvPr/>
              </p:nvSpPr>
              <p:spPr bwMode="auto">
                <a:xfrm>
                  <a:off x="2970212" y="1371600"/>
                  <a:ext cx="544513" cy="549275"/>
                </a:xfrm>
                <a:custGeom>
                  <a:avLst/>
                  <a:gdLst>
                    <a:gd name="T0" fmla="*/ 343 w 343"/>
                    <a:gd name="T1" fmla="*/ 256 h 346"/>
                    <a:gd name="T2" fmla="*/ 203 w 343"/>
                    <a:gd name="T3" fmla="*/ 108 h 346"/>
                    <a:gd name="T4" fmla="*/ 311 w 343"/>
                    <a:gd name="T5" fmla="*/ 0 h 346"/>
                    <a:gd name="T6" fmla="*/ 0 w 343"/>
                    <a:gd name="T7" fmla="*/ 0 h 346"/>
                    <a:gd name="T8" fmla="*/ 0 w 343"/>
                    <a:gd name="T9" fmla="*/ 311 h 346"/>
                    <a:gd name="T10" fmla="*/ 110 w 343"/>
                    <a:gd name="T11" fmla="*/ 202 h 346"/>
                    <a:gd name="T12" fmla="*/ 248 w 343"/>
                    <a:gd name="T13" fmla="*/ 346 h 346"/>
                    <a:gd name="T14" fmla="*/ 343 w 343"/>
                    <a:gd name="T15" fmla="*/ 256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3" h="346">
                      <a:moveTo>
                        <a:pt x="343" y="256"/>
                      </a:moveTo>
                      <a:lnTo>
                        <a:pt x="203" y="108"/>
                      </a:lnTo>
                      <a:lnTo>
                        <a:pt x="311" y="0"/>
                      </a:lnTo>
                      <a:lnTo>
                        <a:pt x="0" y="0"/>
                      </a:lnTo>
                      <a:lnTo>
                        <a:pt x="0" y="311"/>
                      </a:lnTo>
                      <a:lnTo>
                        <a:pt x="110" y="202"/>
                      </a:lnTo>
                      <a:lnTo>
                        <a:pt x="248" y="346"/>
                      </a:lnTo>
                      <a:lnTo>
                        <a:pt x="343" y="256"/>
                      </a:ln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36" name="Group 35"/>
              <p:cNvGrpSpPr/>
              <p:nvPr/>
            </p:nvGrpSpPr>
            <p:grpSpPr>
              <a:xfrm>
                <a:off x="8390951" y="2404279"/>
                <a:ext cx="2172882" cy="2311413"/>
                <a:chOff x="4641850" y="1276350"/>
                <a:chExt cx="1344613" cy="1430338"/>
              </a:xfrm>
              <a:solidFill>
                <a:srgbClr val="86D4DE"/>
              </a:solidFill>
            </p:grpSpPr>
            <p:sp>
              <p:nvSpPr>
                <p:cNvPr id="37" name="Freeform 7"/>
                <p:cNvSpPr>
                  <a:spLocks/>
                </p:cNvSpPr>
                <p:nvPr/>
              </p:nvSpPr>
              <p:spPr bwMode="auto">
                <a:xfrm>
                  <a:off x="4641850" y="1276350"/>
                  <a:ext cx="1343025" cy="1430338"/>
                </a:xfrm>
                <a:custGeom>
                  <a:avLst/>
                  <a:gdLst>
                    <a:gd name="T0" fmla="*/ 0 w 750"/>
                    <a:gd name="T1" fmla="*/ 0 h 799"/>
                    <a:gd name="T2" fmla="*/ 0 w 750"/>
                    <a:gd name="T3" fmla="*/ 149 h 799"/>
                    <a:gd name="T4" fmla="*/ 601 w 750"/>
                    <a:gd name="T5" fmla="*/ 799 h 799"/>
                    <a:gd name="T6" fmla="*/ 750 w 750"/>
                    <a:gd name="T7" fmla="*/ 799 h 799"/>
                    <a:gd name="T8" fmla="*/ 0 w 750"/>
                    <a:gd name="T9" fmla="*/ 0 h 799"/>
                  </a:gdLst>
                  <a:ahLst/>
                  <a:cxnLst>
                    <a:cxn ang="0">
                      <a:pos x="T0" y="T1"/>
                    </a:cxn>
                    <a:cxn ang="0">
                      <a:pos x="T2" y="T3"/>
                    </a:cxn>
                    <a:cxn ang="0">
                      <a:pos x="T4" y="T5"/>
                    </a:cxn>
                    <a:cxn ang="0">
                      <a:pos x="T6" y="T7"/>
                    </a:cxn>
                    <a:cxn ang="0">
                      <a:pos x="T8" y="T9"/>
                    </a:cxn>
                  </a:cxnLst>
                  <a:rect l="0" t="0" r="r" b="b"/>
                  <a:pathLst>
                    <a:path w="750" h="799">
                      <a:moveTo>
                        <a:pt x="0" y="0"/>
                      </a:moveTo>
                      <a:cubicBezTo>
                        <a:pt x="0" y="149"/>
                        <a:pt x="0" y="149"/>
                        <a:pt x="0" y="149"/>
                      </a:cubicBezTo>
                      <a:cubicBezTo>
                        <a:pt x="327" y="193"/>
                        <a:pt x="583" y="464"/>
                        <a:pt x="601" y="799"/>
                      </a:cubicBezTo>
                      <a:cubicBezTo>
                        <a:pt x="750" y="799"/>
                        <a:pt x="750" y="799"/>
                        <a:pt x="750" y="799"/>
                      </a:cubicBezTo>
                      <a:cubicBezTo>
                        <a:pt x="731" y="383"/>
                        <a:pt x="409" y="45"/>
                        <a:pt x="0" y="0"/>
                      </a:cubicBez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8" name="Freeform 11"/>
                <p:cNvSpPr>
                  <a:spLocks/>
                </p:cNvSpPr>
                <p:nvPr/>
              </p:nvSpPr>
              <p:spPr bwMode="auto">
                <a:xfrm>
                  <a:off x="5438775" y="1374775"/>
                  <a:ext cx="547688" cy="542925"/>
                </a:xfrm>
                <a:custGeom>
                  <a:avLst/>
                  <a:gdLst>
                    <a:gd name="T0" fmla="*/ 89 w 345"/>
                    <a:gd name="T1" fmla="*/ 342 h 342"/>
                    <a:gd name="T2" fmla="*/ 236 w 345"/>
                    <a:gd name="T3" fmla="*/ 202 h 342"/>
                    <a:gd name="T4" fmla="*/ 345 w 345"/>
                    <a:gd name="T5" fmla="*/ 311 h 342"/>
                    <a:gd name="T6" fmla="*/ 345 w 345"/>
                    <a:gd name="T7" fmla="*/ 0 h 342"/>
                    <a:gd name="T8" fmla="*/ 34 w 345"/>
                    <a:gd name="T9" fmla="*/ 0 h 342"/>
                    <a:gd name="T10" fmla="*/ 144 w 345"/>
                    <a:gd name="T11" fmla="*/ 109 h 342"/>
                    <a:gd name="T12" fmla="*/ 0 w 345"/>
                    <a:gd name="T13" fmla="*/ 247 h 342"/>
                    <a:gd name="T14" fmla="*/ 89 w 345"/>
                    <a:gd name="T15" fmla="*/ 342 h 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5" h="342">
                      <a:moveTo>
                        <a:pt x="89" y="342"/>
                      </a:moveTo>
                      <a:lnTo>
                        <a:pt x="236" y="202"/>
                      </a:lnTo>
                      <a:lnTo>
                        <a:pt x="345" y="311"/>
                      </a:lnTo>
                      <a:lnTo>
                        <a:pt x="345" y="0"/>
                      </a:lnTo>
                      <a:lnTo>
                        <a:pt x="34" y="0"/>
                      </a:lnTo>
                      <a:lnTo>
                        <a:pt x="144" y="109"/>
                      </a:lnTo>
                      <a:lnTo>
                        <a:pt x="0" y="247"/>
                      </a:lnTo>
                      <a:lnTo>
                        <a:pt x="89" y="342"/>
                      </a:ln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39" name="Group 38"/>
              <p:cNvGrpSpPr/>
              <p:nvPr/>
            </p:nvGrpSpPr>
            <p:grpSpPr>
              <a:xfrm>
                <a:off x="8390951" y="5187687"/>
                <a:ext cx="2175449" cy="2024089"/>
                <a:chOff x="4641850" y="3027363"/>
                <a:chExt cx="1346201" cy="1252537"/>
              </a:xfrm>
              <a:solidFill>
                <a:srgbClr val="F6958E"/>
              </a:solidFill>
            </p:grpSpPr>
            <p:sp>
              <p:nvSpPr>
                <p:cNvPr id="40" name="Freeform 9"/>
                <p:cNvSpPr>
                  <a:spLocks/>
                </p:cNvSpPr>
                <p:nvPr/>
              </p:nvSpPr>
              <p:spPr bwMode="auto">
                <a:xfrm>
                  <a:off x="4641850" y="3027363"/>
                  <a:ext cx="1322388" cy="1244600"/>
                </a:xfrm>
                <a:custGeom>
                  <a:avLst/>
                  <a:gdLst>
                    <a:gd name="T0" fmla="*/ 739 w 739"/>
                    <a:gd name="T1" fmla="*/ 0 h 695"/>
                    <a:gd name="T2" fmla="*/ 588 w 739"/>
                    <a:gd name="T3" fmla="*/ 0 h 695"/>
                    <a:gd name="T4" fmla="*/ 0 w 739"/>
                    <a:gd name="T5" fmla="*/ 546 h 695"/>
                    <a:gd name="T6" fmla="*/ 0 w 739"/>
                    <a:gd name="T7" fmla="*/ 695 h 695"/>
                    <a:gd name="T8" fmla="*/ 739 w 739"/>
                    <a:gd name="T9" fmla="*/ 0 h 695"/>
                  </a:gdLst>
                  <a:ahLst/>
                  <a:cxnLst>
                    <a:cxn ang="0">
                      <a:pos x="T0" y="T1"/>
                    </a:cxn>
                    <a:cxn ang="0">
                      <a:pos x="T2" y="T3"/>
                    </a:cxn>
                    <a:cxn ang="0">
                      <a:pos x="T4" y="T5"/>
                    </a:cxn>
                    <a:cxn ang="0">
                      <a:pos x="T6" y="T7"/>
                    </a:cxn>
                    <a:cxn ang="0">
                      <a:pos x="T8" y="T9"/>
                    </a:cxn>
                  </a:cxnLst>
                  <a:rect l="0" t="0" r="r" b="b"/>
                  <a:pathLst>
                    <a:path w="739" h="695">
                      <a:moveTo>
                        <a:pt x="739" y="0"/>
                      </a:moveTo>
                      <a:cubicBezTo>
                        <a:pt x="588" y="0"/>
                        <a:pt x="588" y="0"/>
                        <a:pt x="588" y="0"/>
                      </a:cubicBezTo>
                      <a:cubicBezTo>
                        <a:pt x="529" y="286"/>
                        <a:pt x="293" y="508"/>
                        <a:pt x="0" y="546"/>
                      </a:cubicBezTo>
                      <a:cubicBezTo>
                        <a:pt x="0" y="695"/>
                        <a:pt x="0" y="695"/>
                        <a:pt x="0" y="695"/>
                      </a:cubicBezTo>
                      <a:cubicBezTo>
                        <a:pt x="374" y="655"/>
                        <a:pt x="676" y="367"/>
                        <a:pt x="739" y="0"/>
                      </a:cubicBez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1" name="Freeform 12"/>
                <p:cNvSpPr>
                  <a:spLocks/>
                </p:cNvSpPr>
                <p:nvPr/>
              </p:nvSpPr>
              <p:spPr bwMode="auto">
                <a:xfrm>
                  <a:off x="5443538" y="3733800"/>
                  <a:ext cx="544513" cy="546100"/>
                </a:xfrm>
                <a:custGeom>
                  <a:avLst/>
                  <a:gdLst>
                    <a:gd name="T0" fmla="*/ 0 w 343"/>
                    <a:gd name="T1" fmla="*/ 90 h 344"/>
                    <a:gd name="T2" fmla="*/ 140 w 343"/>
                    <a:gd name="T3" fmla="*/ 236 h 344"/>
                    <a:gd name="T4" fmla="*/ 32 w 343"/>
                    <a:gd name="T5" fmla="*/ 344 h 344"/>
                    <a:gd name="T6" fmla="*/ 343 w 343"/>
                    <a:gd name="T7" fmla="*/ 344 h 344"/>
                    <a:gd name="T8" fmla="*/ 343 w 343"/>
                    <a:gd name="T9" fmla="*/ 33 h 344"/>
                    <a:gd name="T10" fmla="*/ 232 w 343"/>
                    <a:gd name="T11" fmla="*/ 144 h 344"/>
                    <a:gd name="T12" fmla="*/ 95 w 343"/>
                    <a:gd name="T13" fmla="*/ 0 h 344"/>
                    <a:gd name="T14" fmla="*/ 0 w 343"/>
                    <a:gd name="T15" fmla="*/ 9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3" h="344">
                      <a:moveTo>
                        <a:pt x="0" y="90"/>
                      </a:moveTo>
                      <a:lnTo>
                        <a:pt x="140" y="236"/>
                      </a:lnTo>
                      <a:lnTo>
                        <a:pt x="32" y="344"/>
                      </a:lnTo>
                      <a:lnTo>
                        <a:pt x="343" y="344"/>
                      </a:lnTo>
                      <a:lnTo>
                        <a:pt x="343" y="33"/>
                      </a:lnTo>
                      <a:lnTo>
                        <a:pt x="232" y="144"/>
                      </a:lnTo>
                      <a:lnTo>
                        <a:pt x="95" y="0"/>
                      </a:lnTo>
                      <a:lnTo>
                        <a:pt x="0" y="90"/>
                      </a:ln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42" name="Group 41"/>
              <p:cNvGrpSpPr/>
              <p:nvPr/>
            </p:nvGrpSpPr>
            <p:grpSpPr>
              <a:xfrm>
                <a:off x="5692166" y="5187688"/>
                <a:ext cx="2201100" cy="2034352"/>
                <a:chOff x="2971800" y="3027363"/>
                <a:chExt cx="1362075" cy="1258888"/>
              </a:xfrm>
              <a:solidFill>
                <a:srgbClr val="C5E0B4"/>
              </a:solidFill>
            </p:grpSpPr>
            <p:sp>
              <p:nvSpPr>
                <p:cNvPr id="43" name="Freeform 65"/>
                <p:cNvSpPr>
                  <a:spLocks/>
                </p:cNvSpPr>
                <p:nvPr/>
              </p:nvSpPr>
              <p:spPr bwMode="auto">
                <a:xfrm>
                  <a:off x="2990850" y="3027363"/>
                  <a:ext cx="1343025" cy="1246188"/>
                </a:xfrm>
                <a:custGeom>
                  <a:avLst/>
                  <a:gdLst>
                    <a:gd name="T0" fmla="*/ 151 w 750"/>
                    <a:gd name="T1" fmla="*/ 0 h 696"/>
                    <a:gd name="T2" fmla="*/ 0 w 750"/>
                    <a:gd name="T3" fmla="*/ 0 h 696"/>
                    <a:gd name="T4" fmla="*/ 750 w 750"/>
                    <a:gd name="T5" fmla="*/ 696 h 696"/>
                    <a:gd name="T6" fmla="*/ 750 w 750"/>
                    <a:gd name="T7" fmla="*/ 548 h 696"/>
                    <a:gd name="T8" fmla="*/ 151 w 750"/>
                    <a:gd name="T9" fmla="*/ 0 h 696"/>
                  </a:gdLst>
                  <a:ahLst/>
                  <a:cxnLst>
                    <a:cxn ang="0">
                      <a:pos x="T0" y="T1"/>
                    </a:cxn>
                    <a:cxn ang="0">
                      <a:pos x="T2" y="T3"/>
                    </a:cxn>
                    <a:cxn ang="0">
                      <a:pos x="T4" y="T5"/>
                    </a:cxn>
                    <a:cxn ang="0">
                      <a:pos x="T6" y="T7"/>
                    </a:cxn>
                    <a:cxn ang="0">
                      <a:pos x="T8" y="T9"/>
                    </a:cxn>
                  </a:cxnLst>
                  <a:rect l="0" t="0" r="r" b="b"/>
                  <a:pathLst>
                    <a:path w="750" h="696">
                      <a:moveTo>
                        <a:pt x="151" y="0"/>
                      </a:moveTo>
                      <a:cubicBezTo>
                        <a:pt x="0" y="0"/>
                        <a:pt x="0" y="0"/>
                        <a:pt x="0" y="0"/>
                      </a:cubicBezTo>
                      <a:cubicBezTo>
                        <a:pt x="63" y="371"/>
                        <a:pt x="370" y="660"/>
                        <a:pt x="750" y="696"/>
                      </a:cubicBezTo>
                      <a:cubicBezTo>
                        <a:pt x="750" y="548"/>
                        <a:pt x="750" y="548"/>
                        <a:pt x="750" y="548"/>
                      </a:cubicBezTo>
                      <a:cubicBezTo>
                        <a:pt x="452" y="513"/>
                        <a:pt x="211" y="289"/>
                        <a:pt x="151" y="0"/>
                      </a:cubicBez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4" name="Freeform 13"/>
                <p:cNvSpPr>
                  <a:spLocks/>
                </p:cNvSpPr>
                <p:nvPr/>
              </p:nvSpPr>
              <p:spPr bwMode="auto">
                <a:xfrm>
                  <a:off x="2971800" y="3741738"/>
                  <a:ext cx="547688" cy="544513"/>
                </a:xfrm>
                <a:custGeom>
                  <a:avLst/>
                  <a:gdLst>
                    <a:gd name="T0" fmla="*/ 256 w 345"/>
                    <a:gd name="T1" fmla="*/ 0 h 343"/>
                    <a:gd name="T2" fmla="*/ 108 w 345"/>
                    <a:gd name="T3" fmla="*/ 140 h 343"/>
                    <a:gd name="T4" fmla="*/ 0 w 345"/>
                    <a:gd name="T5" fmla="*/ 32 h 343"/>
                    <a:gd name="T6" fmla="*/ 0 w 345"/>
                    <a:gd name="T7" fmla="*/ 343 h 343"/>
                    <a:gd name="T8" fmla="*/ 311 w 345"/>
                    <a:gd name="T9" fmla="*/ 343 h 343"/>
                    <a:gd name="T10" fmla="*/ 201 w 345"/>
                    <a:gd name="T11" fmla="*/ 232 h 343"/>
                    <a:gd name="T12" fmla="*/ 345 w 345"/>
                    <a:gd name="T13" fmla="*/ 95 h 343"/>
                    <a:gd name="T14" fmla="*/ 256 w 345"/>
                    <a:gd name="T15" fmla="*/ 0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5" h="343">
                      <a:moveTo>
                        <a:pt x="256" y="0"/>
                      </a:moveTo>
                      <a:lnTo>
                        <a:pt x="108" y="140"/>
                      </a:lnTo>
                      <a:lnTo>
                        <a:pt x="0" y="32"/>
                      </a:lnTo>
                      <a:lnTo>
                        <a:pt x="0" y="343"/>
                      </a:lnTo>
                      <a:lnTo>
                        <a:pt x="311" y="343"/>
                      </a:lnTo>
                      <a:lnTo>
                        <a:pt x="201" y="232"/>
                      </a:lnTo>
                      <a:lnTo>
                        <a:pt x="345" y="95"/>
                      </a:lnTo>
                      <a:lnTo>
                        <a:pt x="256" y="0"/>
                      </a:lnTo>
                      <a:close/>
                    </a:path>
                  </a:pathLst>
                </a:custGeom>
                <a:grp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grpSp>
      <p:sp>
        <p:nvSpPr>
          <p:cNvPr id="24"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Set (Contd.)</a:t>
            </a:r>
          </a:p>
        </p:txBody>
      </p:sp>
      <p:pic>
        <p:nvPicPr>
          <p:cNvPr id="25" name="Picture 24"/>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823709" y="723431"/>
            <a:ext cx="2609852" cy="274320"/>
          </a:xfrm>
          <a:prstGeom prst="rect">
            <a:avLst/>
          </a:prstGeom>
        </p:spPr>
      </p:pic>
    </p:spTree>
    <p:extLst>
      <p:ext uri="{BB962C8B-B14F-4D97-AF65-F5344CB8AC3E}">
        <p14:creationId xmlns:p14="http://schemas.microsoft.com/office/powerpoint/2010/main" val="21027565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200" y="1260703"/>
            <a:ext cx="14788388" cy="2462213"/>
          </a:xfrm>
          <a:prstGeom prst="rect">
            <a:avLst/>
          </a:prstGeom>
        </p:spPr>
        <p:txBody>
          <a:bodyPr wrap="square" anchor="ctr">
            <a:spAutoFit/>
          </a:bodyPr>
          <a:lstStyle/>
          <a:p>
            <a:pPr marL="285750" indent="-285750">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 can set up a set via an iterable over the elements that make up the set. For example, via an array:</a:t>
            </a:r>
          </a:p>
          <a:p>
            <a:pPr marL="285750" indent="-285750">
              <a:buFont typeface="Arial" panose="020B0604020202020204" pitchFamily="34" charset="0"/>
              <a:buChar char="•"/>
            </a:pP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IN" sz="2200" dirty="0">
                <a:solidFill>
                  <a:schemeClr val="tx1">
                    <a:lumMod val="75000"/>
                    <a:lumOff val="25000"/>
                  </a:schemeClr>
                </a:solidFill>
                <a:latin typeface="Courier New" panose="02070309020205020404" pitchFamily="49" charset="0"/>
                <a:ea typeface="Open Sans" panose="020B0606030504020204" pitchFamily="34" charset="0"/>
                <a:cs typeface="Courier New" panose="02070309020205020404" pitchFamily="49" charset="0"/>
              </a:rPr>
              <a:t>    let set = new Set(['red', 'green', 'blue']);</a:t>
            </a:r>
          </a:p>
          <a:p>
            <a:pPr marL="285750" indent="-285750">
              <a:buFont typeface="Arial" panose="020B0604020202020204" pitchFamily="34" charset="0"/>
              <a:buChar char="•"/>
            </a:pPr>
            <a:endParaRPr lang="en-IN" sz="2200" dirty="0">
              <a:solidFill>
                <a:schemeClr val="tx1">
                  <a:lumMod val="75000"/>
                  <a:lumOff val="25000"/>
                </a:schemeClr>
              </a:solidFill>
              <a:latin typeface="Courier New" panose="02070309020205020404" pitchFamily="49" charset="0"/>
              <a:ea typeface="Open Sans" panose="020B0606030504020204" pitchFamily="34" charset="0"/>
              <a:cs typeface="Courier New" panose="02070309020205020404" pitchFamily="49" charset="0"/>
            </a:endParaRPr>
          </a:p>
          <a:p>
            <a:pPr marL="285750" indent="-285750">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Alternatively, the add method is chainable:</a:t>
            </a:r>
          </a:p>
          <a:p>
            <a:pPr marL="285750" indent="-285750">
              <a:buFont typeface="Arial" panose="020B0604020202020204" pitchFamily="34" charset="0"/>
              <a:buChar char="•"/>
            </a:pP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IN" sz="2200" dirty="0">
                <a:solidFill>
                  <a:schemeClr val="tx1">
                    <a:lumMod val="75000"/>
                    <a:lumOff val="25000"/>
                  </a:schemeClr>
                </a:solidFill>
                <a:latin typeface="Courier New" panose="02070309020205020404" pitchFamily="49" charset="0"/>
                <a:ea typeface="Open Sans" panose="020B0606030504020204" pitchFamily="34" charset="0"/>
                <a:cs typeface="Courier New" panose="02070309020205020404" pitchFamily="49" charset="0"/>
              </a:rPr>
              <a:t>           let set = new Set().add('red').add('green').add('blue');</a:t>
            </a:r>
          </a:p>
        </p:txBody>
      </p:sp>
      <p:sp>
        <p:nvSpPr>
          <p:cNvPr id="6" name="Text Placeholder 5"/>
          <p:cNvSpPr txBox="1">
            <a:spLocks/>
          </p:cNvSpPr>
          <p:nvPr/>
        </p:nvSpPr>
        <p:spPr>
          <a:xfrm>
            <a:off x="2" y="190279"/>
            <a:ext cx="16255998" cy="670312"/>
          </a:xfrm>
          <a:prstGeom prst="rect">
            <a:avLst/>
          </a:prstGeom>
        </p:spPr>
        <p:txBody>
          <a:bodyPr vert="horz" lIns="91440" tIns="0" rIns="0" bIns="0" rtlCol="0" anchor="ctr" anchorCtr="0">
            <a:normAutofit/>
          </a:bodyPr>
          <a:lstStyle>
            <a:lvl1pPr marL="0" indent="0" algn="l" defTabSz="1219170" rtl="0" eaLnBrk="1" latinLnBrk="0" hangingPunct="1">
              <a:lnSpc>
                <a:spcPct val="90000"/>
              </a:lnSpc>
              <a:spcBef>
                <a:spcPts val="1333"/>
              </a:spcBef>
              <a:buFont typeface="Arial" panose="020B0604020202020204" pitchFamily="34" charset="0"/>
              <a:buNone/>
              <a:defRPr lang="en-US" sz="3169" b="0" kern="1200" smtClean="0">
                <a:solidFill>
                  <a:schemeClr val="tx1"/>
                </a:solidFill>
                <a:latin typeface="+mn-lt"/>
                <a:ea typeface="+mn-ea"/>
                <a:cs typeface="+mn-cs"/>
              </a:defRPr>
            </a:lvl1pPr>
            <a:lvl2pPr marL="566299" indent="0" algn="l" defTabSz="1219170" rtl="0" eaLnBrk="1" latinLnBrk="0" hangingPunct="1">
              <a:lnSpc>
                <a:spcPct val="90000"/>
              </a:lnSpc>
              <a:spcBef>
                <a:spcPts val="667"/>
              </a:spcBef>
              <a:buFont typeface="Arial" panose="020B0604020202020204" pitchFamily="34" charset="0"/>
              <a:buNone/>
              <a:defRPr sz="3200" kern="1200">
                <a:solidFill>
                  <a:schemeClr val="tx1"/>
                </a:solidFill>
                <a:latin typeface="+mn-lt"/>
                <a:ea typeface="+mn-ea"/>
                <a:cs typeface="+mn-cs"/>
              </a:defRPr>
            </a:lvl2pPr>
            <a:lvl3pPr marL="1132601" indent="0" algn="l"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3pPr>
            <a:lvl4pPr marL="1698900"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4pPr>
            <a:lvl5pPr marL="2265202" indent="0" algn="l"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a:r>
              <a:rPr lang="en-US" sz="3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Setting up a Set</a:t>
            </a:r>
          </a:p>
        </p:txBody>
      </p:sp>
      <p:pic>
        <p:nvPicPr>
          <p:cNvPr id="7" name="Picture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563171" y="723431"/>
            <a:ext cx="3281584" cy="274320"/>
          </a:xfrm>
          <a:prstGeom prst="rect">
            <a:avLst/>
          </a:prstGeom>
        </p:spPr>
      </p:pic>
      <p:grpSp>
        <p:nvGrpSpPr>
          <p:cNvPr id="8" name="Group 7"/>
          <p:cNvGrpSpPr/>
          <p:nvPr/>
        </p:nvGrpSpPr>
        <p:grpSpPr>
          <a:xfrm>
            <a:off x="2937873" y="3985868"/>
            <a:ext cx="10532179" cy="3811932"/>
            <a:chOff x="3235597" y="2988142"/>
            <a:chExt cx="10532179" cy="3811932"/>
          </a:xfrm>
        </p:grpSpPr>
        <p:grpSp>
          <p:nvGrpSpPr>
            <p:cNvPr id="10" name="Group 9"/>
            <p:cNvGrpSpPr/>
            <p:nvPr/>
          </p:nvGrpSpPr>
          <p:grpSpPr>
            <a:xfrm>
              <a:off x="3235597" y="2988142"/>
              <a:ext cx="10532179" cy="3811932"/>
              <a:chOff x="2135443" y="2758168"/>
              <a:chExt cx="10532179" cy="3811932"/>
            </a:xfrm>
          </p:grpSpPr>
          <p:sp>
            <p:nvSpPr>
              <p:cNvPr id="12" name="Rectangle 11"/>
              <p:cNvSpPr/>
              <p:nvPr/>
            </p:nvSpPr>
            <p:spPr>
              <a:xfrm>
                <a:off x="2135443" y="3376351"/>
                <a:ext cx="10532179" cy="3193749"/>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66"/>
              <p:cNvSpPr/>
              <p:nvPr/>
            </p:nvSpPr>
            <p:spPr>
              <a:xfrm>
                <a:off x="8342365" y="5567782"/>
                <a:ext cx="4325257" cy="100231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2135443" y="2758168"/>
                <a:ext cx="10532179" cy="638628"/>
                <a:chOff x="2135443" y="2758168"/>
                <a:chExt cx="10532179" cy="638628"/>
              </a:xfrm>
            </p:grpSpPr>
            <p:sp>
              <p:nvSpPr>
                <p:cNvPr id="15"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11502604" y="2936873"/>
                  <a:ext cx="1030511" cy="275773"/>
                  <a:chOff x="11502604" y="2936873"/>
                  <a:chExt cx="1030511" cy="275773"/>
                </a:xfrm>
              </p:grpSpPr>
              <p:sp>
                <p:nvSpPr>
                  <p:cNvPr id="23" name="Oval 22"/>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2223489" y="2956383"/>
                  <a:ext cx="2133428" cy="299291"/>
                  <a:chOff x="2223489" y="2956383"/>
                  <a:chExt cx="2133428" cy="299291"/>
                </a:xfrm>
              </p:grpSpPr>
              <p:sp>
                <p:nvSpPr>
                  <p:cNvPr id="18" name="TextBox 17"/>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9" name="Group 18"/>
                  <p:cNvGrpSpPr/>
                  <p:nvPr/>
                </p:nvGrpSpPr>
                <p:grpSpPr>
                  <a:xfrm>
                    <a:off x="2223489" y="2956738"/>
                    <a:ext cx="510185" cy="298936"/>
                    <a:chOff x="2217139" y="2907524"/>
                    <a:chExt cx="510185" cy="298936"/>
                  </a:xfrm>
                </p:grpSpPr>
                <p:sp>
                  <p:nvSpPr>
                    <p:cNvPr id="20" name="Rectangle 19"/>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1" name="TextBox 10"/>
            <p:cNvSpPr txBox="1"/>
            <p:nvPr/>
          </p:nvSpPr>
          <p:spPr>
            <a:xfrm>
              <a:off x="3395235" y="3695138"/>
              <a:ext cx="9962263" cy="2862322"/>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&gt; let set = new Set();</a:t>
              </a:r>
            </a:p>
            <a:p>
              <a:r>
                <a:rPr lang="en-US" sz="2000" dirty="0">
                  <a:solidFill>
                    <a:schemeClr val="bg1"/>
                  </a:solidFill>
                  <a:latin typeface="Courier New" panose="02070309020205020404" pitchFamily="49" charset="0"/>
                  <a:cs typeface="Courier New" panose="02070309020205020404" pitchFamily="49" charset="0"/>
                </a:rPr>
                <a:t>&gt; set.add (‘red’)</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&gt; set.has(‘red)</a:t>
              </a:r>
            </a:p>
            <a:p>
              <a:r>
                <a:rPr lang="en-US" sz="2000" dirty="0">
                  <a:solidFill>
                    <a:schemeClr val="bg1"/>
                  </a:solidFill>
                  <a:latin typeface="Courier New" panose="02070309020205020404" pitchFamily="49" charset="0"/>
                  <a:cs typeface="Courier New" panose="02070309020205020404" pitchFamily="49" charset="0"/>
                </a:rPr>
                <a:t>true</a:t>
              </a:r>
            </a:p>
            <a:p>
              <a:r>
                <a:rPr lang="en-US" sz="2000" dirty="0">
                  <a:solidFill>
                    <a:schemeClr val="bg1"/>
                  </a:solidFill>
                  <a:latin typeface="Courier New" panose="02070309020205020404" pitchFamily="49" charset="0"/>
                  <a:cs typeface="Courier New" panose="02070309020205020404" pitchFamily="49" charset="0"/>
                </a:rPr>
                <a:t>&gt; set.delete(‘red’)</a:t>
              </a:r>
            </a:p>
            <a:p>
              <a:r>
                <a:rPr lang="en-US" sz="2000" dirty="0">
                  <a:solidFill>
                    <a:schemeClr val="bg1"/>
                  </a:solidFill>
                  <a:latin typeface="Courier New" panose="02070309020205020404" pitchFamily="49" charset="0"/>
                  <a:cs typeface="Courier New" panose="02070309020205020404" pitchFamily="49" charset="0"/>
                </a:rPr>
                <a:t>true</a:t>
              </a:r>
            </a:p>
            <a:p>
              <a:r>
                <a:rPr lang="en-US" sz="2000" dirty="0">
                  <a:solidFill>
                    <a:schemeClr val="bg1"/>
                  </a:solidFill>
                  <a:latin typeface="Courier New" panose="02070309020205020404" pitchFamily="49" charset="0"/>
                  <a:cs typeface="Courier New" panose="02070309020205020404" pitchFamily="49" charset="0"/>
                </a:rPr>
                <a:t>&gt; set.has(‘red’)</a:t>
              </a:r>
            </a:p>
            <a:p>
              <a:r>
                <a:rPr lang="en-US" sz="2000" dirty="0">
                  <a:solidFill>
                    <a:schemeClr val="bg1"/>
                  </a:solidFill>
                  <a:latin typeface="Courier New" panose="02070309020205020404" pitchFamily="49" charset="0"/>
                  <a:cs typeface="Courier New" panose="02070309020205020404" pitchFamily="49" charset="0"/>
                </a:rPr>
                <a:t>true</a:t>
              </a:r>
            </a:p>
          </p:txBody>
        </p:sp>
      </p:grpSp>
    </p:spTree>
    <p:extLst>
      <p:ext uri="{BB962C8B-B14F-4D97-AF65-F5344CB8AC3E}">
        <p14:creationId xmlns:p14="http://schemas.microsoft.com/office/powerpoint/2010/main" val="330464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040288" y="3772673"/>
            <a:ext cx="4028854" cy="1080000"/>
            <a:chOff x="1867450" y="3772673"/>
            <a:chExt cx="4028854" cy="1080000"/>
          </a:xfrm>
        </p:grpSpPr>
        <p:sp>
          <p:nvSpPr>
            <p:cNvPr id="22" name="Rectangle 21"/>
            <p:cNvSpPr/>
            <p:nvPr/>
          </p:nvSpPr>
          <p:spPr>
            <a:xfrm>
              <a:off x="3114076" y="4027285"/>
              <a:ext cx="2782228" cy="461665"/>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Optionally typed</a:t>
              </a:r>
            </a:p>
          </p:txBody>
        </p:sp>
        <p:grpSp>
          <p:nvGrpSpPr>
            <p:cNvPr id="11" name="Group 10"/>
            <p:cNvGrpSpPr/>
            <p:nvPr/>
          </p:nvGrpSpPr>
          <p:grpSpPr>
            <a:xfrm>
              <a:off x="1867450" y="3772673"/>
              <a:ext cx="1080000" cy="1080000"/>
              <a:chOff x="1208118" y="3716696"/>
              <a:chExt cx="1536000" cy="1536000"/>
            </a:xfrm>
          </p:grpSpPr>
          <p:sp>
            <p:nvSpPr>
              <p:cNvPr id="20" name="Flowchart: Connector 19"/>
              <p:cNvSpPr/>
              <p:nvPr/>
            </p:nvSpPr>
            <p:spPr>
              <a:xfrm>
                <a:off x="1208118" y="3716696"/>
                <a:ext cx="1536000" cy="1536000"/>
              </a:xfrm>
              <a:prstGeom prst="flowChartConnector">
                <a:avLst/>
              </a:prstGeom>
              <a:solidFill>
                <a:srgbClr val="3E4959"/>
              </a:solidFill>
              <a:ln>
                <a:solidFill>
                  <a:srgbClr val="3E4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24" name="Picture 4" descr="Image result for long term"/>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1423029" y="3956696"/>
                <a:ext cx="1056000" cy="10560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 name="Group 9"/>
          <p:cNvGrpSpPr/>
          <p:nvPr/>
        </p:nvGrpSpPr>
        <p:grpSpPr>
          <a:xfrm>
            <a:off x="3040288" y="2179460"/>
            <a:ext cx="4605994" cy="1080000"/>
            <a:chOff x="1810573" y="2179460"/>
            <a:chExt cx="4605994" cy="1080000"/>
          </a:xfrm>
        </p:grpSpPr>
        <p:sp>
          <p:nvSpPr>
            <p:cNvPr id="16" name="Rectangle 15"/>
            <p:cNvSpPr/>
            <p:nvPr/>
          </p:nvSpPr>
          <p:spPr>
            <a:xfrm>
              <a:off x="3012033" y="2440717"/>
              <a:ext cx="3404534" cy="461665"/>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Superset of JavaScript</a:t>
              </a:r>
            </a:p>
          </p:txBody>
        </p:sp>
        <p:pic>
          <p:nvPicPr>
            <p:cNvPr id="6146" name="Picture 2" descr="Image result for superset of javascript"/>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0573" y="2179460"/>
              <a:ext cx="1083956" cy="108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8919290" y="2007226"/>
            <a:ext cx="4521478" cy="1080000"/>
            <a:chOff x="1882966" y="4820763"/>
            <a:chExt cx="4521478" cy="1080000"/>
          </a:xfrm>
        </p:grpSpPr>
        <p:sp>
          <p:nvSpPr>
            <p:cNvPr id="23" name="Rectangle 22"/>
            <p:cNvSpPr/>
            <p:nvPr/>
          </p:nvSpPr>
          <p:spPr>
            <a:xfrm>
              <a:off x="3114075" y="5266578"/>
              <a:ext cx="3290369" cy="461665"/>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Compiles to ES3/ES5</a:t>
              </a:r>
            </a:p>
          </p:txBody>
        </p:sp>
        <p:grpSp>
          <p:nvGrpSpPr>
            <p:cNvPr id="5" name="Group 4"/>
            <p:cNvGrpSpPr/>
            <p:nvPr/>
          </p:nvGrpSpPr>
          <p:grpSpPr>
            <a:xfrm>
              <a:off x="1882966" y="4820763"/>
              <a:ext cx="1080000" cy="1080000"/>
              <a:chOff x="965710" y="3920579"/>
              <a:chExt cx="1152000" cy="1152000"/>
            </a:xfrm>
          </p:grpSpPr>
          <p:sp>
            <p:nvSpPr>
              <p:cNvPr id="17" name="Flowchart: Connector 16"/>
              <p:cNvSpPr/>
              <p:nvPr/>
            </p:nvSpPr>
            <p:spPr>
              <a:xfrm>
                <a:off x="965710" y="3920579"/>
                <a:ext cx="1152000" cy="1152000"/>
              </a:xfrm>
              <a:prstGeom prst="flowChartConnector">
                <a:avLst/>
              </a:prstGeom>
              <a:solidFill>
                <a:srgbClr val="3E4959"/>
              </a:solidFill>
              <a:ln>
                <a:solidFill>
                  <a:srgbClr val="3E4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150"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8005" y="4008544"/>
                <a:ext cx="967409" cy="96740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 name="Group 3"/>
          <p:cNvGrpSpPr/>
          <p:nvPr/>
        </p:nvGrpSpPr>
        <p:grpSpPr>
          <a:xfrm>
            <a:off x="8919290" y="3731943"/>
            <a:ext cx="4344571" cy="1080000"/>
            <a:chOff x="8194070" y="2272419"/>
            <a:chExt cx="4344571" cy="1080000"/>
          </a:xfrm>
        </p:grpSpPr>
        <p:grpSp>
          <p:nvGrpSpPr>
            <p:cNvPr id="8" name="Group 7"/>
            <p:cNvGrpSpPr/>
            <p:nvPr/>
          </p:nvGrpSpPr>
          <p:grpSpPr>
            <a:xfrm>
              <a:off x="8194070" y="2272419"/>
              <a:ext cx="1080000" cy="1080000"/>
              <a:chOff x="6244592" y="3659164"/>
              <a:chExt cx="1152000" cy="1152000"/>
            </a:xfrm>
          </p:grpSpPr>
          <p:sp>
            <p:nvSpPr>
              <p:cNvPr id="19" name="Flowchart: Connector 18"/>
              <p:cNvSpPr/>
              <p:nvPr/>
            </p:nvSpPr>
            <p:spPr>
              <a:xfrm>
                <a:off x="6244592" y="3659164"/>
                <a:ext cx="1152000" cy="1152000"/>
              </a:xfrm>
              <a:prstGeom prst="flowChartConnector">
                <a:avLst/>
              </a:prstGeom>
              <a:solidFill>
                <a:srgbClr val="3E4959"/>
              </a:solidFill>
              <a:ln>
                <a:solidFill>
                  <a:srgbClr val="3E4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3836" y="3920579"/>
                <a:ext cx="720000" cy="720000"/>
              </a:xfrm>
              <a:prstGeom prst="rect">
                <a:avLst/>
              </a:prstGeom>
            </p:spPr>
          </p:pic>
          <p:pic>
            <p:nvPicPr>
              <p:cNvPr id="6154" name="Picture 10" descr="Image result for runtime icon"/>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6828715" y="3724695"/>
                <a:ext cx="391767" cy="39176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8"/>
            <p:cNvSpPr/>
            <p:nvPr/>
          </p:nvSpPr>
          <p:spPr>
            <a:xfrm>
              <a:off x="9386401" y="2612364"/>
              <a:ext cx="3152240" cy="461665"/>
            </a:xfrm>
            <a:prstGeom prst="rect">
              <a:avLst/>
            </a:prstGeom>
          </p:spPr>
          <p:txBody>
            <a:bodyPr wrap="square">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 special runtime</a:t>
              </a:r>
            </a:p>
          </p:txBody>
        </p:sp>
      </p:grpSp>
      <p:grpSp>
        <p:nvGrpSpPr>
          <p:cNvPr id="2" name="Group 1"/>
          <p:cNvGrpSpPr/>
          <p:nvPr/>
        </p:nvGrpSpPr>
        <p:grpSpPr>
          <a:xfrm>
            <a:off x="3562647" y="5776923"/>
            <a:ext cx="8814495" cy="1558534"/>
            <a:chOff x="3754430" y="6834432"/>
            <a:chExt cx="8814495" cy="1558534"/>
          </a:xfrm>
        </p:grpSpPr>
        <p:grpSp>
          <p:nvGrpSpPr>
            <p:cNvPr id="30" name="Group 29"/>
            <p:cNvGrpSpPr/>
            <p:nvPr/>
          </p:nvGrpSpPr>
          <p:grpSpPr>
            <a:xfrm>
              <a:off x="3787481" y="6834432"/>
              <a:ext cx="8781444" cy="1558534"/>
              <a:chOff x="847758" y="4349731"/>
              <a:chExt cx="8781444" cy="1558534"/>
            </a:xfrm>
          </p:grpSpPr>
          <p:sp>
            <p:nvSpPr>
              <p:cNvPr id="31" name="Rounded Rectangle 32"/>
              <p:cNvSpPr/>
              <p:nvPr/>
            </p:nvSpPr>
            <p:spPr>
              <a:xfrm>
                <a:off x="847758" y="4875733"/>
                <a:ext cx="8781444" cy="1032532"/>
              </a:xfrm>
              <a:prstGeom prst="roundRect">
                <a:avLst>
                  <a:gd name="adj" fmla="val 4792"/>
                </a:avLst>
              </a:prstGeom>
              <a:solidFill>
                <a:schemeClr val="bg1">
                  <a:lumMod val="85000"/>
                </a:schemeClr>
              </a:solidFill>
              <a:ln w="41275" cap="rnd">
                <a:solidFill>
                  <a:srgbClr val="D9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1083724" y="4349731"/>
                <a:ext cx="1499128" cy="461665"/>
              </a:xfrm>
              <a:prstGeom prst="rect">
                <a:avLst/>
              </a:prstGeom>
            </p:spPr>
            <p:txBody>
              <a:bodyPr wrap="none">
                <a:spAutoFit/>
              </a:body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sp>
            <p:nvSpPr>
              <p:cNvPr id="33" name="Rounded Rectangle 28"/>
              <p:cNvSpPr/>
              <p:nvPr/>
            </p:nvSpPr>
            <p:spPr>
              <a:xfrm>
                <a:off x="923915" y="5111724"/>
                <a:ext cx="8584281" cy="636618"/>
              </a:xfrm>
              <a:prstGeom prst="roundRect">
                <a:avLst>
                  <a:gd name="adj" fmla="val 4792"/>
                </a:avLst>
              </a:prstGeom>
              <a:noFill/>
              <a:ln w="41275"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Lightweight productivity booster</a:t>
                </a:r>
              </a:p>
            </p:txBody>
          </p:sp>
        </p:grpSp>
        <p:sp>
          <p:nvSpPr>
            <p:cNvPr id="34" name="Snip and Round Single Corner Rectangle 29"/>
            <p:cNvSpPr/>
            <p:nvPr/>
          </p:nvSpPr>
          <p:spPr>
            <a:xfrm>
              <a:off x="3754430" y="7163870"/>
              <a:ext cx="1651602" cy="495342"/>
            </a:xfrm>
            <a:prstGeom prst="snipRoundRect">
              <a:avLst>
                <a:gd name="adj1" fmla="val 16667"/>
                <a:gd name="adj2" fmla="val 32955"/>
              </a:avLst>
            </a:prstGeom>
            <a:solidFill>
              <a:schemeClr val="tx2">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In short:</a:t>
              </a:r>
            </a:p>
          </p:txBody>
        </p:sp>
      </p:grpSp>
      <p:sp>
        <p:nvSpPr>
          <p:cNvPr id="6" name="Title 5"/>
          <p:cNvSpPr>
            <a:spLocks noGrp="1"/>
          </p:cNvSpPr>
          <p:nvPr>
            <p:ph type="title"/>
          </p:nvPr>
        </p:nvSpPr>
        <p:spPr/>
        <p:txBody>
          <a:bodyPr>
            <a:normAutofit/>
          </a:bodyPr>
          <a:lstStyle/>
          <a:p>
            <a:r>
              <a:rPr lang="en-US" dirty="0"/>
              <a:t>TypeScript Features</a:t>
            </a:r>
          </a:p>
        </p:txBody>
      </p:sp>
      <p:pic>
        <p:nvPicPr>
          <p:cNvPr id="36" name="Picture 35"/>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086475" y="885621"/>
            <a:ext cx="4139920" cy="253920"/>
          </a:xfrm>
          <a:prstGeom prst="rect">
            <a:avLst/>
          </a:prstGeom>
        </p:spPr>
      </p:pic>
    </p:spTree>
    <p:extLst>
      <p:ext uri="{BB962C8B-B14F-4D97-AF65-F5344CB8AC3E}">
        <p14:creationId xmlns:p14="http://schemas.microsoft.com/office/powerpoint/2010/main" val="25837981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Box 10"/>
              <p:cNvSpPr txBox="1"/>
              <p:nvPr/>
            </p:nvSpPr>
            <p:spPr>
              <a:xfrm>
                <a:off x="7774236" y="4101152"/>
                <a:ext cx="1942244" cy="481207"/>
              </a:xfrm>
              <a:prstGeom prst="rect">
                <a:avLst/>
              </a:prstGeom>
              <a:noFill/>
            </p:spPr>
            <p:txBody>
              <a:bodyPr wrap="square" rtlCol="0">
                <a:spAutoFit/>
              </a:bodyPr>
              <a:lstStyle/>
              <a:p>
                <a:pPr algn="ctr"/>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34510877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35"/>
          </p:nvPr>
        </p:nvSpPr>
        <p:spPr>
          <a:xfrm>
            <a:off x="4620804" y="1799326"/>
            <a:ext cx="10847791" cy="457200"/>
          </a:xfrm>
        </p:spPr>
        <p:txBody>
          <a:bodyPr/>
          <a:lstStyle/>
          <a:p>
            <a:r>
              <a:rPr lang="en-US" dirty="0"/>
              <a:t>Typescript is ES-6 implementation, optionally typed, and a Superset of JavaScript. </a:t>
            </a: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2160" y="1783184"/>
            <a:ext cx="457414" cy="457200"/>
          </a:xfrm>
          <a:prstGeom prst="rect">
            <a:avLst/>
          </a:prstGeom>
        </p:spPr>
      </p:pic>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2160" y="2545824"/>
            <a:ext cx="457414" cy="457200"/>
          </a:xfrm>
          <a:prstGeom prst="rect">
            <a:avLst/>
          </a:prstGeom>
        </p:spPr>
      </p:pic>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2160" y="3655254"/>
            <a:ext cx="457414" cy="457200"/>
          </a:xfrm>
          <a:prstGeom prst="rect">
            <a:avLst/>
          </a:prstGeom>
        </p:spPr>
      </p:pic>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2160" y="5565402"/>
            <a:ext cx="457414" cy="457200"/>
          </a:xfrm>
          <a:prstGeom prst="rect">
            <a:avLst/>
          </a:prstGeom>
        </p:spPr>
      </p:pic>
      <p:sp>
        <p:nvSpPr>
          <p:cNvPr id="25" name="Text Placeholder 9"/>
          <p:cNvSpPr txBox="1">
            <a:spLocks/>
          </p:cNvSpPr>
          <p:nvPr/>
        </p:nvSpPr>
        <p:spPr>
          <a:xfrm>
            <a:off x="4620804" y="2558346"/>
            <a:ext cx="10847791" cy="822960"/>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Nodemon is a utility that will monitor for any changes in your source and automatically restart your server.</a:t>
            </a:r>
          </a:p>
        </p:txBody>
      </p:sp>
      <p:sp>
        <p:nvSpPr>
          <p:cNvPr id="26" name="Text Placeholder 9"/>
          <p:cNvSpPr txBox="1">
            <a:spLocks/>
          </p:cNvSpPr>
          <p:nvPr/>
        </p:nvSpPr>
        <p:spPr>
          <a:xfrm>
            <a:off x="4620804" y="3683126"/>
            <a:ext cx="10847791" cy="457200"/>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Strings Template introduce a completely different way of solving these problems.</a:t>
            </a:r>
          </a:p>
        </p:txBody>
      </p:sp>
      <p:sp>
        <p:nvSpPr>
          <p:cNvPr id="27" name="Text Placeholder 9"/>
          <p:cNvSpPr txBox="1">
            <a:spLocks/>
          </p:cNvSpPr>
          <p:nvPr/>
        </p:nvSpPr>
        <p:spPr>
          <a:xfrm>
            <a:off x="4620804" y="4442146"/>
            <a:ext cx="10847791" cy="822960"/>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let</a:t>
            </a:r>
            <a:r>
              <a:rPr lang="en-US" dirty="0"/>
              <a:t> is block-scoped variables and are not visible outside of their nearest containing block or for-loop. const allows you to be immutable with variables. </a:t>
            </a:r>
          </a:p>
        </p:txBody>
      </p:sp>
      <p:sp>
        <p:nvSpPr>
          <p:cNvPr id="28" name="Text Placeholder 9"/>
          <p:cNvSpPr txBox="1">
            <a:spLocks/>
          </p:cNvSpPr>
          <p:nvPr/>
        </p:nvSpPr>
        <p:spPr>
          <a:xfrm>
            <a:off x="4620804" y="5566926"/>
            <a:ext cx="10847792" cy="1131301"/>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Classes offer a useful structural abstraction. Interfaces fill the role of naming these types, and are used as a powerful way of defining contracts within your code as well as contracts with code outside of your project.</a:t>
            </a:r>
          </a:p>
        </p:txBody>
      </p:sp>
      <p:sp>
        <p:nvSpPr>
          <p:cNvPr id="29" name="Text Placeholder 9"/>
          <p:cNvSpPr txBox="1">
            <a:spLocks/>
          </p:cNvSpPr>
          <p:nvPr/>
        </p:nvSpPr>
        <p:spPr>
          <a:xfrm>
            <a:off x="4620804" y="7000047"/>
            <a:ext cx="10847792" cy="457200"/>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Set uses the keys of an object to store the elements of a set of strings.</a:t>
            </a:r>
          </a:p>
        </p:txBody>
      </p:sp>
      <p:sp>
        <p:nvSpPr>
          <p:cNvPr id="30" name="Text Placeholder 9"/>
          <p:cNvSpPr txBox="1">
            <a:spLocks/>
          </p:cNvSpPr>
          <p:nvPr/>
        </p:nvSpPr>
        <p:spPr>
          <a:xfrm>
            <a:off x="4620804" y="7759068"/>
            <a:ext cx="10847792" cy="457200"/>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Map and data structure in ECMAScript 6 lets you use arbitrary values as keys. </a:t>
            </a:r>
          </a:p>
        </p:txBody>
      </p:sp>
      <p:pic>
        <p:nvPicPr>
          <p:cNvPr id="31" name="Picture 30"/>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2160" y="4455972"/>
            <a:ext cx="457414" cy="457200"/>
          </a:xfrm>
          <a:prstGeom prst="rect">
            <a:avLst/>
          </a:prstGeom>
        </p:spPr>
      </p:pic>
      <p:pic>
        <p:nvPicPr>
          <p:cNvPr id="32" name="Picture 31"/>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2160" y="7672083"/>
            <a:ext cx="457414" cy="457200"/>
          </a:xfrm>
          <a:prstGeom prst="rect">
            <a:avLst/>
          </a:prstGeom>
        </p:spPr>
      </p:pic>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2160" y="6985046"/>
            <a:ext cx="457414" cy="457200"/>
          </a:xfrm>
          <a:prstGeom prst="rect">
            <a:avLst/>
          </a:prstGeom>
        </p:spPr>
      </p:pic>
    </p:spTree>
    <p:extLst>
      <p:ext uri="{BB962C8B-B14F-4D97-AF65-F5344CB8AC3E}">
        <p14:creationId xmlns:p14="http://schemas.microsoft.com/office/powerpoint/2010/main" val="8790162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675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normAutofit/>
          </a:bodyPr>
          <a:lstStyle/>
          <a:p>
            <a:r>
              <a:rPr lang="en-IN" dirty="0"/>
              <a:t>Which is NOT true about TypeScript?</a:t>
            </a:r>
          </a:p>
        </p:txBody>
      </p:sp>
      <p:sp>
        <p:nvSpPr>
          <p:cNvPr id="10" name="Text Placeholder 9"/>
          <p:cNvSpPr>
            <a:spLocks noGrp="1"/>
          </p:cNvSpPr>
          <p:nvPr>
            <p:ph type="body" sz="quarter" idx="27"/>
          </p:nvPr>
        </p:nvSpPr>
        <p:spPr/>
        <p:txBody>
          <a:bodyPr>
            <a:normAutofit/>
          </a:bodyPr>
          <a:lstStyle/>
          <a:p>
            <a:r>
              <a:rPr lang="en-IN" sz="2800" dirty="0">
                <a:ea typeface="Open Sans" panose="020B0606030504020204" pitchFamily="34" charset="0"/>
                <a:cs typeface="Open Sans" panose="020B0606030504020204" pitchFamily="34" charset="0"/>
              </a:rPr>
              <a:t>1</a:t>
            </a:r>
          </a:p>
        </p:txBody>
      </p:sp>
      <p:sp>
        <p:nvSpPr>
          <p:cNvPr id="11" name="Text Placeholder 10"/>
          <p:cNvSpPr>
            <a:spLocks noGrp="1"/>
          </p:cNvSpPr>
          <p:nvPr>
            <p:ph type="body" sz="quarter" idx="32"/>
          </p:nvPr>
        </p:nvSpPr>
        <p:spPr/>
        <p:txBody>
          <a:bodyPr/>
          <a:lstStyle/>
          <a:p>
            <a:r>
              <a:rPr lang="en-IN" dirty="0"/>
              <a:t>It is interpreted like JavaScript</a:t>
            </a:r>
          </a:p>
        </p:txBody>
      </p:sp>
      <p:sp>
        <p:nvSpPr>
          <p:cNvPr id="12" name="Text Placeholder 11"/>
          <p:cNvSpPr>
            <a:spLocks noGrp="1"/>
          </p:cNvSpPr>
          <p:nvPr>
            <p:ph type="body" sz="quarter" idx="33"/>
          </p:nvPr>
        </p:nvSpPr>
        <p:spPr/>
        <p:txBody>
          <a:bodyPr/>
          <a:lstStyle/>
          <a:p>
            <a:r>
              <a:rPr lang="en-IN" dirty="0"/>
              <a:t>It is a superset of JavaScript</a:t>
            </a:r>
          </a:p>
        </p:txBody>
      </p:sp>
      <p:sp>
        <p:nvSpPr>
          <p:cNvPr id="7" name="Text Placeholder 6"/>
          <p:cNvSpPr>
            <a:spLocks noGrp="1"/>
          </p:cNvSpPr>
          <p:nvPr>
            <p:ph type="body" sz="quarter" idx="34"/>
          </p:nvPr>
        </p:nvSpPr>
        <p:spPr/>
        <p:txBody>
          <a:bodyPr/>
          <a:lstStyle/>
          <a:p>
            <a:r>
              <a:rPr lang="en-IN" dirty="0"/>
              <a:t>It does support static data types</a:t>
            </a:r>
          </a:p>
        </p:txBody>
      </p:sp>
      <p:sp>
        <p:nvSpPr>
          <p:cNvPr id="8" name="Text Placeholder 7"/>
          <p:cNvSpPr>
            <a:spLocks noGrp="1"/>
          </p:cNvSpPr>
          <p:nvPr>
            <p:ph type="body" sz="quarter" idx="35"/>
          </p:nvPr>
        </p:nvSpPr>
        <p:spPr/>
        <p:txBody>
          <a:bodyPr/>
          <a:lstStyle/>
          <a:p>
            <a:r>
              <a:rPr lang="en-IN" dirty="0"/>
              <a:t>TypeScript is case sensitive</a:t>
            </a:r>
          </a:p>
        </p:txBody>
      </p:sp>
    </p:spTree>
    <p:extLst>
      <p:ext uri="{BB962C8B-B14F-4D97-AF65-F5344CB8AC3E}">
        <p14:creationId xmlns:p14="http://schemas.microsoft.com/office/powerpoint/2010/main" val="6303313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37"/>
          </p:nvPr>
        </p:nvSpPr>
        <p:spPr/>
        <p:txBody>
          <a:bodyPr>
            <a:normAutofit/>
          </a:bodyPr>
          <a:lstStyle/>
          <a:p>
            <a:r>
              <a:rPr lang="en-US" dirty="0"/>
              <a:t>a.</a:t>
            </a:r>
            <a:endParaRPr lang="en-IN" dirty="0"/>
          </a:p>
        </p:txBody>
      </p:sp>
      <p:sp>
        <p:nvSpPr>
          <p:cNvPr id="7" name="Text Placeholder 6"/>
          <p:cNvSpPr>
            <a:spLocks noGrp="1"/>
          </p:cNvSpPr>
          <p:nvPr>
            <p:ph type="body" sz="quarter" idx="27"/>
          </p:nvPr>
        </p:nvSpPr>
        <p:spPr/>
        <p:txBody>
          <a:bodyPr vert="horz" lIns="91440" tIns="45720" rIns="91440" bIns="45720" rtlCol="0" anchor="ctr">
            <a:normAutofit/>
          </a:bodyPr>
          <a:lstStyle/>
          <a:p>
            <a:r>
              <a:rPr lang="en-IN" sz="2800" dirty="0">
                <a:ea typeface="Open Sans" panose="020B0606030504020204" pitchFamily="34" charset="0"/>
                <a:cs typeface="Open Sans" panose="020B0606030504020204" pitchFamily="34" charset="0"/>
              </a:rPr>
              <a:t>1</a:t>
            </a:r>
          </a:p>
        </p:txBody>
      </p:sp>
      <p:sp>
        <p:nvSpPr>
          <p:cNvPr id="16" name="Text Placeholder 10"/>
          <p:cNvSpPr>
            <a:spLocks noGrp="1"/>
          </p:cNvSpPr>
          <p:nvPr>
            <p:ph type="body" sz="quarter" idx="32"/>
          </p:nvPr>
        </p:nvSpPr>
        <p:spPr/>
        <p:txBody>
          <a:bodyPr/>
          <a:lstStyle/>
          <a:p>
            <a:r>
              <a:rPr lang="en-IN" dirty="0"/>
              <a:t>It is interpreted like JavaScript</a:t>
            </a:r>
          </a:p>
        </p:txBody>
      </p:sp>
      <p:sp>
        <p:nvSpPr>
          <p:cNvPr id="17" name="Text Placeholder 11"/>
          <p:cNvSpPr>
            <a:spLocks noGrp="1"/>
          </p:cNvSpPr>
          <p:nvPr>
            <p:ph type="body" sz="quarter" idx="33"/>
          </p:nvPr>
        </p:nvSpPr>
        <p:spPr/>
        <p:txBody>
          <a:bodyPr/>
          <a:lstStyle/>
          <a:p>
            <a:r>
              <a:rPr lang="en-IN" dirty="0"/>
              <a:t>It is a superset of JavaScript</a:t>
            </a:r>
          </a:p>
        </p:txBody>
      </p:sp>
      <p:sp>
        <p:nvSpPr>
          <p:cNvPr id="18" name="Text Placeholder 6"/>
          <p:cNvSpPr>
            <a:spLocks noGrp="1"/>
          </p:cNvSpPr>
          <p:nvPr>
            <p:ph type="body" sz="quarter" idx="34"/>
          </p:nvPr>
        </p:nvSpPr>
        <p:spPr/>
        <p:txBody>
          <a:bodyPr/>
          <a:lstStyle/>
          <a:p>
            <a:r>
              <a:rPr lang="en-IN" dirty="0"/>
              <a:t>It does support static data types</a:t>
            </a:r>
          </a:p>
        </p:txBody>
      </p:sp>
      <p:sp>
        <p:nvSpPr>
          <p:cNvPr id="19" name="Text Placeholder 7"/>
          <p:cNvSpPr>
            <a:spLocks noGrp="1"/>
          </p:cNvSpPr>
          <p:nvPr>
            <p:ph type="body" sz="quarter" idx="35"/>
          </p:nvPr>
        </p:nvSpPr>
        <p:spPr/>
        <p:txBody>
          <a:bodyPr/>
          <a:lstStyle/>
          <a:p>
            <a:r>
              <a:rPr lang="en-IN" dirty="0"/>
              <a:t>TypeScript is case sensitive</a:t>
            </a:r>
          </a:p>
        </p:txBody>
      </p:sp>
      <p:sp>
        <p:nvSpPr>
          <p:cNvPr id="4" name="Text Placeholder 3"/>
          <p:cNvSpPr>
            <a:spLocks noGrp="1"/>
          </p:cNvSpPr>
          <p:nvPr>
            <p:ph type="body" sz="quarter" idx="15"/>
          </p:nvPr>
        </p:nvSpPr>
        <p:spPr/>
        <p:txBody>
          <a:bodyPr>
            <a:normAutofit/>
          </a:bodyPr>
          <a:lstStyle/>
          <a:p>
            <a:r>
              <a:rPr lang="en-IN" dirty="0"/>
              <a:t>Which is NOT true about TypeScript?</a:t>
            </a:r>
            <a:endParaRPr lang="en-US" dirty="0"/>
          </a:p>
        </p:txBody>
      </p:sp>
      <p:sp>
        <p:nvSpPr>
          <p:cNvPr id="6" name="Text Placeholder 5"/>
          <p:cNvSpPr>
            <a:spLocks noGrp="1"/>
          </p:cNvSpPr>
          <p:nvPr>
            <p:ph type="body" sz="quarter" idx="26"/>
          </p:nvPr>
        </p:nvSpPr>
        <p:spPr/>
        <p:txBody>
          <a:bodyPr>
            <a:normAutofit/>
          </a:bodyPr>
          <a:lstStyle/>
          <a:p>
            <a:r>
              <a:rPr lang="en-IN" sz="2800" dirty="0"/>
              <a:t>TS translate into JS using the interpreter by Babel or TSC. </a:t>
            </a:r>
          </a:p>
        </p:txBody>
      </p:sp>
    </p:spTree>
    <p:extLst>
      <p:ext uri="{BB962C8B-B14F-4D97-AF65-F5344CB8AC3E}">
        <p14:creationId xmlns:p14="http://schemas.microsoft.com/office/powerpoint/2010/main" val="17747916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IN" dirty="0"/>
              <a:t>What will be output of :</a:t>
            </a:r>
          </a:p>
          <a:p>
            <a:r>
              <a:rPr lang="en-IN" dirty="0"/>
              <a:t>var a:string=47; console.log(“Value of a= ”+a);</a:t>
            </a:r>
          </a:p>
        </p:txBody>
      </p:sp>
      <p:sp>
        <p:nvSpPr>
          <p:cNvPr id="7" name="Text Placeholder 6"/>
          <p:cNvSpPr>
            <a:spLocks noGrp="1"/>
          </p:cNvSpPr>
          <p:nvPr>
            <p:ph type="body" sz="quarter" idx="27"/>
          </p:nvPr>
        </p:nvSpPr>
        <p:spPr/>
        <p:txBody>
          <a:bodyPr/>
          <a:lstStyle/>
          <a:p>
            <a:r>
              <a:rPr lang="en-IN" dirty="0"/>
              <a:t>2</a:t>
            </a:r>
          </a:p>
        </p:txBody>
      </p:sp>
      <p:sp>
        <p:nvSpPr>
          <p:cNvPr id="14" name="Text Placeholder 7"/>
          <p:cNvSpPr>
            <a:spLocks noGrp="1"/>
          </p:cNvSpPr>
          <p:nvPr>
            <p:ph type="body" sz="quarter" idx="32"/>
          </p:nvPr>
        </p:nvSpPr>
        <p:spPr/>
        <p:txBody>
          <a:bodyPr/>
          <a:lstStyle/>
          <a:p>
            <a:r>
              <a:rPr lang="en-IN" dirty="0"/>
              <a:t>Value of a=47</a:t>
            </a:r>
          </a:p>
        </p:txBody>
      </p:sp>
      <p:sp>
        <p:nvSpPr>
          <p:cNvPr id="15" name="Text Placeholder 8"/>
          <p:cNvSpPr>
            <a:spLocks noGrp="1"/>
          </p:cNvSpPr>
          <p:nvPr>
            <p:ph type="body" sz="quarter" idx="33"/>
          </p:nvPr>
        </p:nvSpPr>
        <p:spPr/>
        <p:txBody>
          <a:bodyPr/>
          <a:lstStyle/>
          <a:p>
            <a:r>
              <a:rPr lang="en-IN" dirty="0"/>
              <a:t>Value of a=0</a:t>
            </a:r>
          </a:p>
        </p:txBody>
      </p:sp>
      <p:sp>
        <p:nvSpPr>
          <p:cNvPr id="16" name="Text Placeholder 9"/>
          <p:cNvSpPr>
            <a:spLocks noGrp="1"/>
          </p:cNvSpPr>
          <p:nvPr>
            <p:ph type="body" sz="quarter" idx="34"/>
          </p:nvPr>
        </p:nvSpPr>
        <p:spPr/>
        <p:txBody>
          <a:bodyPr/>
          <a:lstStyle/>
          <a:p>
            <a:r>
              <a:rPr lang="en-IN" dirty="0"/>
              <a:t>Value of a=</a:t>
            </a:r>
          </a:p>
        </p:txBody>
      </p:sp>
      <p:sp>
        <p:nvSpPr>
          <p:cNvPr id="17" name="Text Placeholder 10"/>
          <p:cNvSpPr>
            <a:spLocks noGrp="1"/>
          </p:cNvSpPr>
          <p:nvPr>
            <p:ph type="body" sz="quarter" idx="35"/>
          </p:nvPr>
        </p:nvSpPr>
        <p:spPr/>
        <p:txBody>
          <a:bodyPr/>
          <a:lstStyle/>
          <a:p>
            <a:r>
              <a:rPr lang="en-IN" dirty="0"/>
              <a:t>None of the above</a:t>
            </a:r>
          </a:p>
        </p:txBody>
      </p:sp>
    </p:spTree>
    <p:extLst>
      <p:ext uri="{BB962C8B-B14F-4D97-AF65-F5344CB8AC3E}">
        <p14:creationId xmlns:p14="http://schemas.microsoft.com/office/powerpoint/2010/main" val="2230860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37"/>
          </p:nvPr>
        </p:nvSpPr>
        <p:spPr/>
        <p:txBody>
          <a:bodyPr/>
          <a:lstStyle/>
          <a:p>
            <a:r>
              <a:rPr lang="en-IN" dirty="0"/>
              <a:t>d.</a:t>
            </a:r>
          </a:p>
        </p:txBody>
      </p:sp>
      <p:sp>
        <p:nvSpPr>
          <p:cNvPr id="5" name="Text Placeholder 4"/>
          <p:cNvSpPr>
            <a:spLocks noGrp="1"/>
          </p:cNvSpPr>
          <p:nvPr>
            <p:ph type="body" sz="quarter" idx="27"/>
          </p:nvPr>
        </p:nvSpPr>
        <p:spPr/>
        <p:txBody>
          <a:bodyPr/>
          <a:lstStyle/>
          <a:p>
            <a:r>
              <a:rPr lang="en-IN" dirty="0"/>
              <a:t>2</a:t>
            </a:r>
          </a:p>
        </p:txBody>
      </p:sp>
      <p:sp>
        <p:nvSpPr>
          <p:cNvPr id="20" name="Text Placeholder 7"/>
          <p:cNvSpPr>
            <a:spLocks noGrp="1"/>
          </p:cNvSpPr>
          <p:nvPr>
            <p:ph type="body" sz="quarter" idx="32"/>
          </p:nvPr>
        </p:nvSpPr>
        <p:spPr/>
        <p:txBody>
          <a:bodyPr/>
          <a:lstStyle/>
          <a:p>
            <a:r>
              <a:rPr lang="en-IN" dirty="0"/>
              <a:t>Value of a=47</a:t>
            </a:r>
          </a:p>
        </p:txBody>
      </p:sp>
      <p:sp>
        <p:nvSpPr>
          <p:cNvPr id="21" name="Text Placeholder 8"/>
          <p:cNvSpPr>
            <a:spLocks noGrp="1"/>
          </p:cNvSpPr>
          <p:nvPr>
            <p:ph type="body" sz="quarter" idx="33"/>
          </p:nvPr>
        </p:nvSpPr>
        <p:spPr/>
        <p:txBody>
          <a:bodyPr/>
          <a:lstStyle/>
          <a:p>
            <a:r>
              <a:rPr lang="en-IN" dirty="0"/>
              <a:t>Value of a=0</a:t>
            </a:r>
          </a:p>
        </p:txBody>
      </p:sp>
      <p:sp>
        <p:nvSpPr>
          <p:cNvPr id="22" name="Text Placeholder 9"/>
          <p:cNvSpPr>
            <a:spLocks noGrp="1"/>
          </p:cNvSpPr>
          <p:nvPr>
            <p:ph type="body" sz="quarter" idx="34"/>
          </p:nvPr>
        </p:nvSpPr>
        <p:spPr/>
        <p:txBody>
          <a:bodyPr/>
          <a:lstStyle/>
          <a:p>
            <a:r>
              <a:rPr lang="en-IN" dirty="0"/>
              <a:t>Value of a=</a:t>
            </a:r>
          </a:p>
        </p:txBody>
      </p:sp>
      <p:sp>
        <p:nvSpPr>
          <p:cNvPr id="23" name="Text Placeholder 10"/>
          <p:cNvSpPr>
            <a:spLocks noGrp="1"/>
          </p:cNvSpPr>
          <p:nvPr>
            <p:ph type="body" sz="quarter" idx="35"/>
          </p:nvPr>
        </p:nvSpPr>
        <p:spPr/>
        <p:txBody>
          <a:bodyPr/>
          <a:lstStyle/>
          <a:p>
            <a:r>
              <a:rPr lang="en-IN" dirty="0"/>
              <a:t>None of the above</a:t>
            </a:r>
          </a:p>
        </p:txBody>
      </p:sp>
      <p:sp>
        <p:nvSpPr>
          <p:cNvPr id="2" name="Text Placeholder 1"/>
          <p:cNvSpPr>
            <a:spLocks noGrp="1"/>
          </p:cNvSpPr>
          <p:nvPr>
            <p:ph type="body" sz="quarter" idx="15"/>
          </p:nvPr>
        </p:nvSpPr>
        <p:spPr/>
        <p:txBody>
          <a:bodyPr>
            <a:normAutofit/>
          </a:bodyPr>
          <a:lstStyle/>
          <a:p>
            <a:r>
              <a:rPr lang="en-IN" dirty="0"/>
              <a:t>What will be output of :</a:t>
            </a:r>
          </a:p>
          <a:p>
            <a:r>
              <a:rPr lang="en-IN" dirty="0"/>
              <a:t>var a:string=47; console.log(“Value of a= ”+a);</a:t>
            </a:r>
          </a:p>
        </p:txBody>
      </p:sp>
      <p:sp>
        <p:nvSpPr>
          <p:cNvPr id="4" name="Text Placeholder 3"/>
          <p:cNvSpPr>
            <a:spLocks noGrp="1"/>
          </p:cNvSpPr>
          <p:nvPr>
            <p:ph type="body" sz="quarter" idx="26"/>
          </p:nvPr>
        </p:nvSpPr>
        <p:spPr/>
        <p:txBody>
          <a:bodyPr/>
          <a:lstStyle/>
          <a:p>
            <a:r>
              <a:rPr lang="en-IN" sz="2800" dirty="0"/>
              <a:t>There</a:t>
            </a:r>
            <a:r>
              <a:rPr lang="en-IN" dirty="0"/>
              <a:t> is an error in line 1 of the code.</a:t>
            </a:r>
          </a:p>
        </p:txBody>
      </p:sp>
      <p:sp>
        <p:nvSpPr>
          <p:cNvPr id="19" name="TextBox 18"/>
          <p:cNvSpPr txBox="1"/>
          <p:nvPr/>
        </p:nvSpPr>
        <p:spPr>
          <a:xfrm>
            <a:off x="1650381" y="5463714"/>
            <a:ext cx="276038" cy="523220"/>
          </a:xfrm>
          <a:prstGeom prst="rect">
            <a:avLst/>
          </a:prstGeom>
          <a:noFill/>
        </p:spPr>
        <p:txBody>
          <a:bodyPr wrap="none" rtlCol="0">
            <a:spAutoFit/>
          </a:bodyPr>
          <a:lstStyle/>
          <a:p>
            <a:r>
              <a:rPr lang="en-US" sz="2800" dirty="0"/>
              <a:t>.</a:t>
            </a:r>
          </a:p>
        </p:txBody>
      </p:sp>
    </p:spTree>
    <p:extLst>
      <p:ext uri="{BB962C8B-B14F-4D97-AF65-F5344CB8AC3E}">
        <p14:creationId xmlns:p14="http://schemas.microsoft.com/office/powerpoint/2010/main" val="42550699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normAutofit/>
          </a:bodyPr>
          <a:lstStyle/>
          <a:p>
            <a:r>
              <a:rPr lang="en-IN" dirty="0"/>
              <a:t>class Bird {</a:t>
            </a:r>
          </a:p>
          <a:p>
            <a:r>
              <a:rPr lang="en-IN" dirty="0"/>
              <a:t>Bird () { console.log(“I am Bird”); }}</a:t>
            </a:r>
          </a:p>
          <a:p>
            <a:r>
              <a:rPr lang="en-IN" dirty="0"/>
              <a:t>What will be output of : var obj=new Bird();?</a:t>
            </a:r>
          </a:p>
        </p:txBody>
      </p:sp>
      <p:sp>
        <p:nvSpPr>
          <p:cNvPr id="7" name="Text Placeholder 6"/>
          <p:cNvSpPr>
            <a:spLocks noGrp="1"/>
          </p:cNvSpPr>
          <p:nvPr>
            <p:ph type="body" sz="quarter" idx="27"/>
          </p:nvPr>
        </p:nvSpPr>
        <p:spPr/>
        <p:txBody>
          <a:bodyPr/>
          <a:lstStyle/>
          <a:p>
            <a:r>
              <a:rPr lang="en-IN" dirty="0"/>
              <a:t>3</a:t>
            </a:r>
          </a:p>
        </p:txBody>
      </p:sp>
      <p:sp>
        <p:nvSpPr>
          <p:cNvPr id="14" name="Text Placeholder 7"/>
          <p:cNvSpPr>
            <a:spLocks noGrp="1"/>
          </p:cNvSpPr>
          <p:nvPr>
            <p:ph type="body" sz="quarter" idx="32"/>
          </p:nvPr>
        </p:nvSpPr>
        <p:spPr/>
        <p:txBody>
          <a:bodyPr/>
          <a:lstStyle/>
          <a:p>
            <a:r>
              <a:rPr lang="en-IN" dirty="0"/>
              <a:t>Error</a:t>
            </a:r>
          </a:p>
        </p:txBody>
      </p:sp>
      <p:sp>
        <p:nvSpPr>
          <p:cNvPr id="15" name="Text Placeholder 8"/>
          <p:cNvSpPr>
            <a:spLocks noGrp="1"/>
          </p:cNvSpPr>
          <p:nvPr>
            <p:ph type="body" sz="quarter" idx="33"/>
          </p:nvPr>
        </p:nvSpPr>
        <p:spPr/>
        <p:txBody>
          <a:bodyPr/>
          <a:lstStyle/>
          <a:p>
            <a:r>
              <a:rPr lang="en-IN" dirty="0"/>
              <a:t>I am Bird</a:t>
            </a:r>
          </a:p>
        </p:txBody>
      </p:sp>
      <p:sp>
        <p:nvSpPr>
          <p:cNvPr id="16" name="Text Placeholder 9"/>
          <p:cNvSpPr>
            <a:spLocks noGrp="1"/>
          </p:cNvSpPr>
          <p:nvPr>
            <p:ph type="body" sz="quarter" idx="34"/>
          </p:nvPr>
        </p:nvSpPr>
        <p:spPr/>
        <p:txBody>
          <a:bodyPr/>
          <a:lstStyle/>
          <a:p>
            <a:r>
              <a:rPr lang="en-IN" dirty="0"/>
              <a:t>Bird am I</a:t>
            </a:r>
          </a:p>
        </p:txBody>
      </p:sp>
      <p:sp>
        <p:nvSpPr>
          <p:cNvPr id="17" name="Text Placeholder 10"/>
          <p:cNvSpPr>
            <a:spLocks noGrp="1"/>
          </p:cNvSpPr>
          <p:nvPr>
            <p:ph type="body" sz="quarter" idx="35"/>
          </p:nvPr>
        </p:nvSpPr>
        <p:spPr/>
        <p:txBody>
          <a:bodyPr/>
          <a:lstStyle/>
          <a:p>
            <a:r>
              <a:rPr lang="en-IN" dirty="0"/>
              <a:t>None of the above</a:t>
            </a:r>
          </a:p>
        </p:txBody>
      </p:sp>
    </p:spTree>
    <p:extLst>
      <p:ext uri="{BB962C8B-B14F-4D97-AF65-F5344CB8AC3E}">
        <p14:creationId xmlns:p14="http://schemas.microsoft.com/office/powerpoint/2010/main" val="11455154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37"/>
          </p:nvPr>
        </p:nvSpPr>
        <p:spPr/>
        <p:txBody>
          <a:bodyPr/>
          <a:lstStyle/>
          <a:p>
            <a:r>
              <a:rPr lang="en-IN" dirty="0"/>
              <a:t>d.</a:t>
            </a:r>
          </a:p>
        </p:txBody>
      </p:sp>
      <p:sp>
        <p:nvSpPr>
          <p:cNvPr id="5" name="Text Placeholder 4"/>
          <p:cNvSpPr>
            <a:spLocks noGrp="1"/>
          </p:cNvSpPr>
          <p:nvPr>
            <p:ph type="body" sz="quarter" idx="27"/>
          </p:nvPr>
        </p:nvSpPr>
        <p:spPr/>
        <p:txBody>
          <a:bodyPr/>
          <a:lstStyle/>
          <a:p>
            <a:r>
              <a:rPr lang="en-IN" dirty="0"/>
              <a:t>3</a:t>
            </a:r>
          </a:p>
        </p:txBody>
      </p:sp>
      <p:sp>
        <p:nvSpPr>
          <p:cNvPr id="16" name="Text Placeholder 7"/>
          <p:cNvSpPr>
            <a:spLocks noGrp="1"/>
          </p:cNvSpPr>
          <p:nvPr>
            <p:ph type="body" sz="quarter" idx="32"/>
          </p:nvPr>
        </p:nvSpPr>
        <p:spPr/>
        <p:txBody>
          <a:bodyPr/>
          <a:lstStyle/>
          <a:p>
            <a:r>
              <a:rPr lang="en-IN" dirty="0"/>
              <a:t>Error</a:t>
            </a:r>
          </a:p>
        </p:txBody>
      </p:sp>
      <p:sp>
        <p:nvSpPr>
          <p:cNvPr id="17" name="Text Placeholder 8"/>
          <p:cNvSpPr>
            <a:spLocks noGrp="1"/>
          </p:cNvSpPr>
          <p:nvPr>
            <p:ph type="body" sz="quarter" idx="33"/>
          </p:nvPr>
        </p:nvSpPr>
        <p:spPr/>
        <p:txBody>
          <a:bodyPr/>
          <a:lstStyle/>
          <a:p>
            <a:r>
              <a:rPr lang="en-IN" dirty="0"/>
              <a:t>I am Bird</a:t>
            </a:r>
          </a:p>
        </p:txBody>
      </p:sp>
      <p:sp>
        <p:nvSpPr>
          <p:cNvPr id="24" name="Text Placeholder 9"/>
          <p:cNvSpPr>
            <a:spLocks noGrp="1"/>
          </p:cNvSpPr>
          <p:nvPr>
            <p:ph type="body" sz="quarter" idx="34"/>
          </p:nvPr>
        </p:nvSpPr>
        <p:spPr/>
        <p:txBody>
          <a:bodyPr/>
          <a:lstStyle/>
          <a:p>
            <a:r>
              <a:rPr lang="en-IN" dirty="0"/>
              <a:t>Bird am I</a:t>
            </a:r>
          </a:p>
        </p:txBody>
      </p:sp>
      <p:sp>
        <p:nvSpPr>
          <p:cNvPr id="25" name="Text Placeholder 10"/>
          <p:cNvSpPr>
            <a:spLocks noGrp="1"/>
          </p:cNvSpPr>
          <p:nvPr>
            <p:ph type="body" sz="quarter" idx="35"/>
          </p:nvPr>
        </p:nvSpPr>
        <p:spPr/>
        <p:txBody>
          <a:bodyPr/>
          <a:lstStyle/>
          <a:p>
            <a:r>
              <a:rPr lang="en-IN" dirty="0"/>
              <a:t>None of the above</a:t>
            </a:r>
          </a:p>
        </p:txBody>
      </p:sp>
      <p:sp>
        <p:nvSpPr>
          <p:cNvPr id="2" name="Text Placeholder 1"/>
          <p:cNvSpPr>
            <a:spLocks noGrp="1"/>
          </p:cNvSpPr>
          <p:nvPr>
            <p:ph type="body" sz="quarter" idx="15"/>
          </p:nvPr>
        </p:nvSpPr>
        <p:spPr/>
        <p:txBody>
          <a:bodyPr>
            <a:normAutofit/>
          </a:bodyPr>
          <a:lstStyle/>
          <a:p>
            <a:r>
              <a:rPr lang="en-IN" dirty="0"/>
              <a:t>class Bird {</a:t>
            </a:r>
          </a:p>
          <a:p>
            <a:r>
              <a:rPr lang="en-IN" dirty="0"/>
              <a:t>Bird () { console.log(“I am Bird”); }}</a:t>
            </a:r>
          </a:p>
          <a:p>
            <a:r>
              <a:rPr lang="en-IN" dirty="0"/>
              <a:t>What will be output of : var obj=new Bird();?</a:t>
            </a:r>
          </a:p>
        </p:txBody>
      </p:sp>
      <p:sp>
        <p:nvSpPr>
          <p:cNvPr id="4" name="Text Placeholder 3"/>
          <p:cNvSpPr>
            <a:spLocks noGrp="1"/>
          </p:cNvSpPr>
          <p:nvPr>
            <p:ph type="body" sz="quarter" idx="26"/>
          </p:nvPr>
        </p:nvSpPr>
        <p:spPr/>
        <p:txBody>
          <a:bodyPr/>
          <a:lstStyle/>
          <a:p>
            <a:r>
              <a:rPr lang="en-IN" dirty="0"/>
              <a:t>Constructor keyword is used to built constructor and not a function with same name as class.</a:t>
            </a:r>
          </a:p>
        </p:txBody>
      </p:sp>
    </p:spTree>
    <p:extLst>
      <p:ext uri="{BB962C8B-B14F-4D97-AF65-F5344CB8AC3E}">
        <p14:creationId xmlns:p14="http://schemas.microsoft.com/office/powerpoint/2010/main" val="16685661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normAutofit/>
          </a:bodyPr>
          <a:lstStyle/>
          <a:p>
            <a:r>
              <a:rPr lang="en-IN" dirty="0"/>
              <a:t>Output of: class MyClass {</a:t>
            </a:r>
          </a:p>
          <a:p>
            <a:r>
              <a:rPr lang="en-IN" dirty="0"/>
              <a:t>var a=12; }</a:t>
            </a:r>
          </a:p>
          <a:p>
            <a:r>
              <a:rPr lang="en-IN" dirty="0"/>
              <a:t>var obj=new MyClass(); console.log(“Value of a= ”+a);</a:t>
            </a:r>
          </a:p>
        </p:txBody>
      </p:sp>
      <p:sp>
        <p:nvSpPr>
          <p:cNvPr id="7" name="Text Placeholder 6"/>
          <p:cNvSpPr>
            <a:spLocks noGrp="1"/>
          </p:cNvSpPr>
          <p:nvPr>
            <p:ph type="body" sz="quarter" idx="27"/>
          </p:nvPr>
        </p:nvSpPr>
        <p:spPr/>
        <p:txBody>
          <a:bodyPr/>
          <a:lstStyle/>
          <a:p>
            <a:r>
              <a:rPr lang="en-IN" dirty="0"/>
              <a:t>4</a:t>
            </a:r>
          </a:p>
        </p:txBody>
      </p:sp>
      <p:sp>
        <p:nvSpPr>
          <p:cNvPr id="14" name="Text Placeholder 7"/>
          <p:cNvSpPr>
            <a:spLocks noGrp="1"/>
          </p:cNvSpPr>
          <p:nvPr>
            <p:ph type="body" sz="quarter" idx="32"/>
          </p:nvPr>
        </p:nvSpPr>
        <p:spPr/>
        <p:txBody>
          <a:bodyPr/>
          <a:lstStyle/>
          <a:p>
            <a:r>
              <a:rPr lang="en-IN" dirty="0"/>
              <a:t>Error</a:t>
            </a:r>
          </a:p>
        </p:txBody>
      </p:sp>
      <p:sp>
        <p:nvSpPr>
          <p:cNvPr id="15" name="Text Placeholder 8"/>
          <p:cNvSpPr>
            <a:spLocks noGrp="1"/>
          </p:cNvSpPr>
          <p:nvPr>
            <p:ph type="body" sz="quarter" idx="33"/>
          </p:nvPr>
        </p:nvSpPr>
        <p:spPr/>
        <p:txBody>
          <a:bodyPr/>
          <a:lstStyle/>
          <a:p>
            <a:r>
              <a:rPr lang="en-IN" dirty="0"/>
              <a:t>Value of a =12</a:t>
            </a:r>
          </a:p>
        </p:txBody>
      </p:sp>
      <p:sp>
        <p:nvSpPr>
          <p:cNvPr id="16" name="Text Placeholder 9"/>
          <p:cNvSpPr>
            <a:spLocks noGrp="1"/>
          </p:cNvSpPr>
          <p:nvPr>
            <p:ph type="body" sz="quarter" idx="34"/>
          </p:nvPr>
        </p:nvSpPr>
        <p:spPr/>
        <p:txBody>
          <a:bodyPr/>
          <a:lstStyle/>
          <a:p>
            <a:r>
              <a:rPr lang="en-IN" dirty="0"/>
              <a:t>A is private and cannot be accessed</a:t>
            </a:r>
          </a:p>
        </p:txBody>
      </p:sp>
      <p:sp>
        <p:nvSpPr>
          <p:cNvPr id="17" name="Text Placeholder 10"/>
          <p:cNvSpPr>
            <a:spLocks noGrp="1"/>
          </p:cNvSpPr>
          <p:nvPr>
            <p:ph type="body" sz="quarter" idx="35"/>
          </p:nvPr>
        </p:nvSpPr>
        <p:spPr/>
        <p:txBody>
          <a:bodyPr/>
          <a:lstStyle/>
          <a:p>
            <a:r>
              <a:rPr lang="en-IN" dirty="0"/>
              <a:t>None of the above</a:t>
            </a:r>
          </a:p>
        </p:txBody>
      </p:sp>
    </p:spTree>
    <p:extLst>
      <p:ext uri="{BB962C8B-B14F-4D97-AF65-F5344CB8AC3E}">
        <p14:creationId xmlns:p14="http://schemas.microsoft.com/office/powerpoint/2010/main" val="113347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5608320" y="2743200"/>
            <a:ext cx="5674405" cy="653432"/>
          </a:xfrm>
          <a:prstGeom prst="roundRect">
            <a:avLst>
              <a:gd name="adj" fmla="val 920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ECMAScript (ES)</a:t>
            </a:r>
          </a:p>
        </p:txBody>
      </p:sp>
      <p:sp>
        <p:nvSpPr>
          <p:cNvPr id="6" name="Rectangle: Rounded Corners 5"/>
          <p:cNvSpPr/>
          <p:nvPr/>
        </p:nvSpPr>
        <p:spPr>
          <a:xfrm>
            <a:off x="5608320" y="3675888"/>
            <a:ext cx="5674405" cy="653432"/>
          </a:xfrm>
          <a:prstGeom prst="roundRect">
            <a:avLst>
              <a:gd name="adj" fmla="val 9204"/>
            </a:avLst>
          </a:prstGeom>
          <a:solidFill>
            <a:srgbClr val="60D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JavaScript</a:t>
            </a:r>
          </a:p>
        </p:txBody>
      </p:sp>
      <p:sp>
        <p:nvSpPr>
          <p:cNvPr id="8" name="Rectangle: Rounded Corners 7"/>
          <p:cNvSpPr/>
          <p:nvPr/>
        </p:nvSpPr>
        <p:spPr>
          <a:xfrm>
            <a:off x="8631936" y="4608576"/>
            <a:ext cx="2650789" cy="560937"/>
          </a:xfrm>
          <a:prstGeom prst="roundRect">
            <a:avLst>
              <a:gd name="adj" fmla="val 9204"/>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ES6</a:t>
            </a:r>
          </a:p>
        </p:txBody>
      </p:sp>
      <p:sp>
        <p:nvSpPr>
          <p:cNvPr id="9" name="Rectangle: Rounded Corners 8"/>
          <p:cNvSpPr/>
          <p:nvPr/>
        </p:nvSpPr>
        <p:spPr>
          <a:xfrm>
            <a:off x="5608320" y="4622108"/>
            <a:ext cx="2650789" cy="560937"/>
          </a:xfrm>
          <a:prstGeom prst="roundRect">
            <a:avLst>
              <a:gd name="adj" fmla="val 9204"/>
            </a:avLst>
          </a:prstGeom>
          <a:noFill/>
          <a:ln w="28575">
            <a:solidFill>
              <a:srgbClr val="60D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ES6</a:t>
            </a:r>
          </a:p>
        </p:txBody>
      </p:sp>
      <p:sp>
        <p:nvSpPr>
          <p:cNvPr id="4" name="Isosceles Triangle 3"/>
          <p:cNvSpPr/>
          <p:nvPr/>
        </p:nvSpPr>
        <p:spPr>
          <a:xfrm rot="5400000">
            <a:off x="4474464" y="2926080"/>
            <a:ext cx="438912" cy="2438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Isosceles Triangle 9"/>
          <p:cNvSpPr/>
          <p:nvPr/>
        </p:nvSpPr>
        <p:spPr>
          <a:xfrm rot="5400000">
            <a:off x="4474464" y="3880684"/>
            <a:ext cx="438912" cy="2438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Isosceles Triangle 10"/>
          <p:cNvSpPr/>
          <p:nvPr/>
        </p:nvSpPr>
        <p:spPr>
          <a:xfrm>
            <a:off x="6821424" y="5529072"/>
            <a:ext cx="438912" cy="2438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Isosceles Triangle 11"/>
          <p:cNvSpPr/>
          <p:nvPr/>
        </p:nvSpPr>
        <p:spPr>
          <a:xfrm>
            <a:off x="9737874" y="5529072"/>
            <a:ext cx="438912" cy="2438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p:cNvSpPr txBox="1"/>
          <p:nvPr/>
        </p:nvSpPr>
        <p:spPr>
          <a:xfrm>
            <a:off x="2716749" y="2794582"/>
            <a:ext cx="1576072" cy="461665"/>
          </a:xfrm>
          <a:prstGeom prst="rect">
            <a:avLst/>
          </a:prstGeom>
          <a:noFill/>
        </p:spPr>
        <p:txBody>
          <a:bodyPr wrap="none" rtlCol="0">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Language</a:t>
            </a:r>
          </a:p>
        </p:txBody>
      </p:sp>
      <p:sp>
        <p:nvSpPr>
          <p:cNvPr id="14" name="TextBox 13"/>
          <p:cNvSpPr txBox="1"/>
          <p:nvPr/>
        </p:nvSpPr>
        <p:spPr>
          <a:xfrm>
            <a:off x="2716749" y="3587105"/>
            <a:ext cx="1855251" cy="830997"/>
          </a:xfrm>
          <a:prstGeom prst="rect">
            <a:avLst/>
          </a:prstGeom>
          <a:noFill/>
        </p:spPr>
        <p:txBody>
          <a:bodyPr wrap="none" rtlCol="0">
            <a:spAutoFit/>
          </a:bodyPr>
          <a:lstStyle/>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Dialect</a:t>
            </a:r>
          </a:p>
          <a:p>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(Follows ES)</a:t>
            </a:r>
          </a:p>
        </p:txBody>
      </p:sp>
      <p:sp>
        <p:nvSpPr>
          <p:cNvPr id="15" name="TextBox 14"/>
          <p:cNvSpPr txBox="1"/>
          <p:nvPr/>
        </p:nvSpPr>
        <p:spPr>
          <a:xfrm>
            <a:off x="5525641" y="5772912"/>
            <a:ext cx="2973464" cy="830997"/>
          </a:xfrm>
          <a:prstGeom prst="rect">
            <a:avLst/>
          </a:prstGeom>
          <a:noFill/>
        </p:spPr>
        <p:txBody>
          <a:bodyPr wrap="square" rtlCol="0">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Supported by all Browsers</a:t>
            </a:r>
          </a:p>
        </p:txBody>
      </p:sp>
      <p:sp>
        <p:nvSpPr>
          <p:cNvPr id="16" name="TextBox 15"/>
          <p:cNvSpPr txBox="1"/>
          <p:nvPr/>
        </p:nvSpPr>
        <p:spPr>
          <a:xfrm>
            <a:off x="8556119" y="5778528"/>
            <a:ext cx="2973464" cy="830997"/>
          </a:xfrm>
          <a:prstGeom prst="rect">
            <a:avLst/>
          </a:prstGeom>
          <a:noFill/>
        </p:spPr>
        <p:txBody>
          <a:bodyPr wrap="square" rtlCol="0">
            <a:spAutoFit/>
          </a:bodyPr>
          <a:lstStyle/>
          <a:p>
            <a:pPr algn="ctr"/>
            <a:r>
              <a:rPr lang="en-IN"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Needs polyfills, transpilers</a:t>
            </a:r>
          </a:p>
        </p:txBody>
      </p:sp>
      <p:sp>
        <p:nvSpPr>
          <p:cNvPr id="17" name="TextBox 16"/>
          <p:cNvSpPr txBox="1"/>
          <p:nvPr/>
        </p:nvSpPr>
        <p:spPr>
          <a:xfrm>
            <a:off x="6933714" y="1912203"/>
            <a:ext cx="2973464" cy="461665"/>
          </a:xfrm>
          <a:prstGeom prst="rect">
            <a:avLst/>
          </a:prstGeom>
          <a:noFill/>
        </p:spPr>
        <p:txBody>
          <a:bodyPr wrap="square" rtlCol="0">
            <a:spAutoFit/>
          </a:bodyPr>
          <a:lstStyle/>
          <a:p>
            <a:pPr algn="ct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ES5 vs ES6</a:t>
            </a:r>
          </a:p>
        </p:txBody>
      </p:sp>
      <p:sp>
        <p:nvSpPr>
          <p:cNvPr id="3" name="Title 2"/>
          <p:cNvSpPr>
            <a:spLocks noGrp="1"/>
          </p:cNvSpPr>
          <p:nvPr>
            <p:ph type="title"/>
          </p:nvPr>
        </p:nvSpPr>
        <p:spPr/>
        <p:txBody>
          <a:bodyPr>
            <a:normAutofit/>
          </a:bodyPr>
          <a:lstStyle/>
          <a:p>
            <a:r>
              <a:rPr lang="en-US" dirty="0"/>
              <a:t>Comparison Between ES5 vs. ES6</a:t>
            </a:r>
          </a:p>
        </p:txBody>
      </p:sp>
      <p:pic>
        <p:nvPicPr>
          <p:cNvPr id="22" name="Picture 21"/>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783287" y="885621"/>
            <a:ext cx="6746296" cy="253920"/>
          </a:xfrm>
          <a:prstGeom prst="rect">
            <a:avLst/>
          </a:prstGeom>
        </p:spPr>
      </p:pic>
    </p:spTree>
    <p:extLst>
      <p:ext uri="{BB962C8B-B14F-4D97-AF65-F5344CB8AC3E}">
        <p14:creationId xmlns:p14="http://schemas.microsoft.com/office/powerpoint/2010/main" val="28122690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37"/>
          </p:nvPr>
        </p:nvSpPr>
        <p:spPr/>
        <p:txBody>
          <a:bodyPr/>
          <a:lstStyle/>
          <a:p>
            <a:r>
              <a:rPr lang="en-US" dirty="0"/>
              <a:t>a.</a:t>
            </a:r>
            <a:endParaRPr lang="en-IN" dirty="0"/>
          </a:p>
        </p:txBody>
      </p:sp>
      <p:sp>
        <p:nvSpPr>
          <p:cNvPr id="5" name="Text Placeholder 4"/>
          <p:cNvSpPr>
            <a:spLocks noGrp="1"/>
          </p:cNvSpPr>
          <p:nvPr>
            <p:ph type="body" sz="quarter" idx="27"/>
          </p:nvPr>
        </p:nvSpPr>
        <p:spPr/>
        <p:txBody>
          <a:bodyPr/>
          <a:lstStyle/>
          <a:p>
            <a:r>
              <a:rPr lang="en-IN" dirty="0"/>
              <a:t>4</a:t>
            </a:r>
          </a:p>
        </p:txBody>
      </p:sp>
      <p:sp>
        <p:nvSpPr>
          <p:cNvPr id="16" name="Text Placeholder 7"/>
          <p:cNvSpPr>
            <a:spLocks noGrp="1"/>
          </p:cNvSpPr>
          <p:nvPr>
            <p:ph type="body" sz="quarter" idx="32"/>
          </p:nvPr>
        </p:nvSpPr>
        <p:spPr/>
        <p:txBody>
          <a:bodyPr/>
          <a:lstStyle/>
          <a:p>
            <a:r>
              <a:rPr lang="en-IN" dirty="0"/>
              <a:t>Error</a:t>
            </a:r>
          </a:p>
        </p:txBody>
      </p:sp>
      <p:sp>
        <p:nvSpPr>
          <p:cNvPr id="14" name="Text Placeholder 8"/>
          <p:cNvSpPr>
            <a:spLocks noGrp="1"/>
          </p:cNvSpPr>
          <p:nvPr>
            <p:ph type="body" sz="quarter" idx="33"/>
          </p:nvPr>
        </p:nvSpPr>
        <p:spPr/>
        <p:txBody>
          <a:bodyPr/>
          <a:lstStyle/>
          <a:p>
            <a:r>
              <a:rPr lang="en-IN" dirty="0"/>
              <a:t>Value of a =12</a:t>
            </a:r>
          </a:p>
        </p:txBody>
      </p:sp>
      <p:sp>
        <p:nvSpPr>
          <p:cNvPr id="15" name="Text Placeholder 9"/>
          <p:cNvSpPr>
            <a:spLocks noGrp="1"/>
          </p:cNvSpPr>
          <p:nvPr>
            <p:ph type="body" sz="quarter" idx="34"/>
          </p:nvPr>
        </p:nvSpPr>
        <p:spPr/>
        <p:txBody>
          <a:bodyPr/>
          <a:lstStyle/>
          <a:p>
            <a:r>
              <a:rPr lang="en-IN" dirty="0"/>
              <a:t>A is private and cannot be accessed</a:t>
            </a:r>
          </a:p>
        </p:txBody>
      </p:sp>
      <p:sp>
        <p:nvSpPr>
          <p:cNvPr id="25" name="Text Placeholder 10"/>
          <p:cNvSpPr>
            <a:spLocks noGrp="1"/>
          </p:cNvSpPr>
          <p:nvPr>
            <p:ph type="body" sz="quarter" idx="35"/>
          </p:nvPr>
        </p:nvSpPr>
        <p:spPr/>
        <p:txBody>
          <a:bodyPr/>
          <a:lstStyle/>
          <a:p>
            <a:r>
              <a:rPr lang="en-IN" dirty="0"/>
              <a:t>None of the above</a:t>
            </a:r>
          </a:p>
        </p:txBody>
      </p:sp>
      <p:sp>
        <p:nvSpPr>
          <p:cNvPr id="2" name="Text Placeholder 1"/>
          <p:cNvSpPr>
            <a:spLocks noGrp="1"/>
          </p:cNvSpPr>
          <p:nvPr>
            <p:ph type="body" sz="quarter" idx="15"/>
          </p:nvPr>
        </p:nvSpPr>
        <p:spPr/>
        <p:txBody>
          <a:bodyPr>
            <a:normAutofit/>
          </a:bodyPr>
          <a:lstStyle/>
          <a:p>
            <a:r>
              <a:rPr lang="en-IN" dirty="0"/>
              <a:t>Output of: class MyClass {</a:t>
            </a:r>
          </a:p>
          <a:p>
            <a:r>
              <a:rPr lang="en-IN" dirty="0"/>
              <a:t>var a=12; }</a:t>
            </a:r>
          </a:p>
          <a:p>
            <a:r>
              <a:rPr lang="en-IN" dirty="0"/>
              <a:t>var obj=new MyClass(); console.log(“Value of a= ”+a);</a:t>
            </a:r>
          </a:p>
        </p:txBody>
      </p:sp>
      <p:sp>
        <p:nvSpPr>
          <p:cNvPr id="4" name="Text Placeholder 3"/>
          <p:cNvSpPr>
            <a:spLocks noGrp="1"/>
          </p:cNvSpPr>
          <p:nvPr>
            <p:ph type="body" sz="quarter" idx="26"/>
          </p:nvPr>
        </p:nvSpPr>
        <p:spPr/>
        <p:txBody>
          <a:bodyPr/>
          <a:lstStyle/>
          <a:p>
            <a:r>
              <a:rPr lang="en-IN" dirty="0"/>
              <a:t>var cannot be used inside class.</a:t>
            </a:r>
          </a:p>
        </p:txBody>
      </p:sp>
    </p:spTree>
    <p:extLst>
      <p:ext uri="{BB962C8B-B14F-4D97-AF65-F5344CB8AC3E}">
        <p14:creationId xmlns:p14="http://schemas.microsoft.com/office/powerpoint/2010/main" val="14701921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normAutofit/>
          </a:bodyPr>
          <a:lstStyle/>
          <a:p>
            <a:r>
              <a:rPr lang="en-IN" dirty="0"/>
              <a:t>Program that converts a code from one high level language to another high level language is called_____.</a:t>
            </a:r>
          </a:p>
        </p:txBody>
      </p:sp>
      <p:sp>
        <p:nvSpPr>
          <p:cNvPr id="7" name="Text Placeholder 6"/>
          <p:cNvSpPr>
            <a:spLocks noGrp="1"/>
          </p:cNvSpPr>
          <p:nvPr>
            <p:ph type="body" sz="quarter" idx="27"/>
          </p:nvPr>
        </p:nvSpPr>
        <p:spPr/>
        <p:txBody>
          <a:bodyPr/>
          <a:lstStyle/>
          <a:p>
            <a:r>
              <a:rPr lang="en-IN" dirty="0"/>
              <a:t>5</a:t>
            </a:r>
          </a:p>
        </p:txBody>
      </p:sp>
      <p:sp>
        <p:nvSpPr>
          <p:cNvPr id="14" name="Text Placeholder 7"/>
          <p:cNvSpPr>
            <a:spLocks noGrp="1"/>
          </p:cNvSpPr>
          <p:nvPr>
            <p:ph type="body" sz="quarter" idx="32"/>
          </p:nvPr>
        </p:nvSpPr>
        <p:spPr/>
        <p:txBody>
          <a:bodyPr/>
          <a:lstStyle/>
          <a:p>
            <a:r>
              <a:rPr lang="en-IN" dirty="0"/>
              <a:t>Compiler</a:t>
            </a:r>
          </a:p>
        </p:txBody>
      </p:sp>
      <p:sp>
        <p:nvSpPr>
          <p:cNvPr id="15" name="Text Placeholder 8"/>
          <p:cNvSpPr>
            <a:spLocks noGrp="1"/>
          </p:cNvSpPr>
          <p:nvPr>
            <p:ph type="body" sz="quarter" idx="33"/>
          </p:nvPr>
        </p:nvSpPr>
        <p:spPr/>
        <p:txBody>
          <a:bodyPr/>
          <a:lstStyle/>
          <a:p>
            <a:r>
              <a:rPr lang="en-IN" dirty="0"/>
              <a:t>Decompiler</a:t>
            </a:r>
          </a:p>
        </p:txBody>
      </p:sp>
      <p:sp>
        <p:nvSpPr>
          <p:cNvPr id="16" name="Text Placeholder 9"/>
          <p:cNvSpPr>
            <a:spLocks noGrp="1"/>
          </p:cNvSpPr>
          <p:nvPr>
            <p:ph type="body" sz="quarter" idx="34"/>
          </p:nvPr>
        </p:nvSpPr>
        <p:spPr/>
        <p:txBody>
          <a:bodyPr/>
          <a:lstStyle/>
          <a:p>
            <a:r>
              <a:rPr lang="en-IN" dirty="0"/>
              <a:t>Inter translator</a:t>
            </a:r>
          </a:p>
        </p:txBody>
      </p:sp>
      <p:sp>
        <p:nvSpPr>
          <p:cNvPr id="17" name="Text Placeholder 10"/>
          <p:cNvSpPr>
            <a:spLocks noGrp="1"/>
          </p:cNvSpPr>
          <p:nvPr>
            <p:ph type="body" sz="quarter" idx="35"/>
          </p:nvPr>
        </p:nvSpPr>
        <p:spPr/>
        <p:txBody>
          <a:bodyPr/>
          <a:lstStyle/>
          <a:p>
            <a:r>
              <a:rPr lang="en-IN" dirty="0"/>
              <a:t>None of the above</a:t>
            </a:r>
          </a:p>
        </p:txBody>
      </p:sp>
    </p:spTree>
    <p:extLst>
      <p:ext uri="{BB962C8B-B14F-4D97-AF65-F5344CB8AC3E}">
        <p14:creationId xmlns:p14="http://schemas.microsoft.com/office/powerpoint/2010/main" val="35817728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37"/>
          </p:nvPr>
        </p:nvSpPr>
        <p:spPr/>
        <p:txBody>
          <a:bodyPr/>
          <a:lstStyle/>
          <a:p>
            <a:r>
              <a:rPr lang="en-US" dirty="0"/>
              <a:t>d.</a:t>
            </a:r>
            <a:endParaRPr lang="en-IN" dirty="0"/>
          </a:p>
        </p:txBody>
      </p:sp>
      <p:sp>
        <p:nvSpPr>
          <p:cNvPr id="5" name="Text Placeholder 4"/>
          <p:cNvSpPr>
            <a:spLocks noGrp="1"/>
          </p:cNvSpPr>
          <p:nvPr>
            <p:ph type="body" sz="quarter" idx="27"/>
          </p:nvPr>
        </p:nvSpPr>
        <p:spPr/>
        <p:txBody>
          <a:bodyPr/>
          <a:lstStyle/>
          <a:p>
            <a:r>
              <a:rPr lang="en-IN" dirty="0"/>
              <a:t>5</a:t>
            </a:r>
          </a:p>
        </p:txBody>
      </p:sp>
      <p:sp>
        <p:nvSpPr>
          <p:cNvPr id="20" name="Text Placeholder 7"/>
          <p:cNvSpPr>
            <a:spLocks noGrp="1"/>
          </p:cNvSpPr>
          <p:nvPr>
            <p:ph type="body" sz="quarter" idx="32"/>
          </p:nvPr>
        </p:nvSpPr>
        <p:spPr/>
        <p:txBody>
          <a:bodyPr/>
          <a:lstStyle/>
          <a:p>
            <a:r>
              <a:rPr lang="en-IN" dirty="0"/>
              <a:t>Compiler</a:t>
            </a:r>
          </a:p>
        </p:txBody>
      </p:sp>
      <p:sp>
        <p:nvSpPr>
          <p:cNvPr id="21" name="Text Placeholder 8"/>
          <p:cNvSpPr>
            <a:spLocks noGrp="1"/>
          </p:cNvSpPr>
          <p:nvPr>
            <p:ph type="body" sz="quarter" idx="33"/>
          </p:nvPr>
        </p:nvSpPr>
        <p:spPr/>
        <p:txBody>
          <a:bodyPr/>
          <a:lstStyle/>
          <a:p>
            <a:r>
              <a:rPr lang="en-IN" dirty="0"/>
              <a:t>Decompiler</a:t>
            </a:r>
          </a:p>
        </p:txBody>
      </p:sp>
      <p:sp>
        <p:nvSpPr>
          <p:cNvPr id="22" name="Text Placeholder 9"/>
          <p:cNvSpPr>
            <a:spLocks noGrp="1"/>
          </p:cNvSpPr>
          <p:nvPr>
            <p:ph type="body" sz="quarter" idx="34"/>
          </p:nvPr>
        </p:nvSpPr>
        <p:spPr/>
        <p:txBody>
          <a:bodyPr/>
          <a:lstStyle/>
          <a:p>
            <a:r>
              <a:rPr lang="en-IN" dirty="0"/>
              <a:t>Inter translator</a:t>
            </a:r>
          </a:p>
        </p:txBody>
      </p:sp>
      <p:sp>
        <p:nvSpPr>
          <p:cNvPr id="23" name="Text Placeholder 10"/>
          <p:cNvSpPr>
            <a:spLocks noGrp="1"/>
          </p:cNvSpPr>
          <p:nvPr>
            <p:ph type="body" sz="quarter" idx="35"/>
          </p:nvPr>
        </p:nvSpPr>
        <p:spPr/>
        <p:txBody>
          <a:bodyPr/>
          <a:lstStyle/>
          <a:p>
            <a:r>
              <a:rPr lang="en-IN" dirty="0"/>
              <a:t>None of the above</a:t>
            </a:r>
          </a:p>
        </p:txBody>
      </p:sp>
      <p:sp>
        <p:nvSpPr>
          <p:cNvPr id="17" name="Text Placeholder 5"/>
          <p:cNvSpPr>
            <a:spLocks noGrp="1"/>
          </p:cNvSpPr>
          <p:nvPr>
            <p:ph type="body" sz="quarter" idx="15"/>
          </p:nvPr>
        </p:nvSpPr>
        <p:spPr/>
        <p:txBody>
          <a:bodyPr>
            <a:normAutofit/>
          </a:bodyPr>
          <a:lstStyle/>
          <a:p>
            <a:r>
              <a:rPr lang="en-IN" dirty="0"/>
              <a:t>Program that converts a code from one high level language to another high level language is called_____.</a:t>
            </a:r>
          </a:p>
        </p:txBody>
      </p:sp>
      <p:sp>
        <p:nvSpPr>
          <p:cNvPr id="4" name="Text Placeholder 3"/>
          <p:cNvSpPr>
            <a:spLocks noGrp="1"/>
          </p:cNvSpPr>
          <p:nvPr>
            <p:ph type="body" sz="quarter" idx="26"/>
          </p:nvPr>
        </p:nvSpPr>
        <p:spPr/>
        <p:txBody>
          <a:bodyPr/>
          <a:lstStyle/>
          <a:p>
            <a:r>
              <a:rPr lang="en-IN" dirty="0"/>
              <a:t>Program that converts a code from one high level language to another high level language is called Transpiler.</a:t>
            </a:r>
          </a:p>
        </p:txBody>
      </p:sp>
    </p:spTree>
    <p:extLst>
      <p:ext uri="{BB962C8B-B14F-4D97-AF65-F5344CB8AC3E}">
        <p14:creationId xmlns:p14="http://schemas.microsoft.com/office/powerpoint/2010/main" val="10865921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24453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1636</TotalTime>
  <Words>5059</Words>
  <Application>Microsoft Macintosh PowerPoint</Application>
  <PresentationFormat>Custom</PresentationFormat>
  <Paragraphs>677</Paragraphs>
  <Slides>93</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3" baseType="lpstr">
      <vt:lpstr>Arial</vt:lpstr>
      <vt:lpstr>Calibri</vt:lpstr>
      <vt:lpstr>Calibri Light</vt:lpstr>
      <vt:lpstr>courier</vt:lpstr>
      <vt:lpstr>Courier New</vt:lpstr>
      <vt:lpstr>Open Sans</vt:lpstr>
      <vt:lpstr>Open Sans Extrabold</vt:lpstr>
      <vt:lpstr>Open Sans Semibold</vt:lpstr>
      <vt:lpstr>Custom Design</vt:lpstr>
      <vt:lpstr>Image</vt:lpstr>
      <vt:lpstr>PowerPoint Presentation</vt:lpstr>
      <vt:lpstr>Introduction</vt:lpstr>
      <vt:lpstr>PowerPoint Presentation</vt:lpstr>
      <vt:lpstr>PowerPoint Presentation</vt:lpstr>
      <vt:lpstr>What's Good With JavaScript?</vt:lpstr>
      <vt:lpstr>What's Wrong With JavaScript?</vt:lpstr>
      <vt:lpstr>Advantages of TS Over JS</vt:lpstr>
      <vt:lpstr>TypeScript Features</vt:lpstr>
      <vt:lpstr>Comparison Between ES5 vs. ES6</vt:lpstr>
      <vt:lpstr>Start And End With JavaScript</vt:lpstr>
      <vt:lpstr>Setting up TypeScript</vt:lpstr>
      <vt:lpstr>Setting up TypeScript—BABEL</vt:lpstr>
      <vt:lpstr>Getting TypeScript</vt:lpstr>
      <vt:lpstr>Setting up TypeScript</vt:lpstr>
      <vt:lpstr>Setting up TypeScript (Contd.)</vt:lpstr>
      <vt:lpstr>Lab—Demo</vt:lpstr>
      <vt:lpstr>PowerPoint Presentation</vt:lpstr>
      <vt:lpstr>PowerPoint Presentation</vt:lpstr>
      <vt:lpstr>PowerPoint Presentation</vt:lpstr>
      <vt:lpstr>PowerPoint Presentation</vt:lpstr>
      <vt:lpstr>Lab—Demo</vt:lpstr>
      <vt:lpstr>PowerPoint Presentation</vt:lpstr>
      <vt:lpstr>PowerPoint Presentation</vt:lpstr>
      <vt:lpstr>PowerPoint Presentation</vt:lpstr>
      <vt:lpstr>PowerPoint Presentation</vt:lpstr>
      <vt:lpstr>PowerPoint Presentation</vt:lpstr>
      <vt:lpstr>PowerPoint Presentation</vt:lpstr>
      <vt:lpstr>Lab—Demo</vt:lpstr>
      <vt:lpstr>PowerPoint Presentation</vt:lpstr>
      <vt:lpstr>PowerPoint Presentation</vt:lpstr>
      <vt:lpstr>PowerPoint Presentation</vt:lpstr>
      <vt:lpstr>PowerPoint Presentation</vt:lpstr>
      <vt:lpstr>Lab—Demo</vt:lpstr>
      <vt:lpstr>PowerPoint Presentation</vt:lpstr>
      <vt:lpstr>PowerPoint Presentation</vt:lpstr>
      <vt:lpstr>PowerPoint Presentation</vt:lpstr>
      <vt:lpstr>Lab—Demo</vt:lpstr>
      <vt:lpstr>PowerPoint Presentation</vt:lpstr>
      <vt:lpstr>PowerPoint Presentation</vt:lpstr>
      <vt:lpstr>Lab—Demo</vt:lpstr>
      <vt:lpstr>PowerPoint Presentation</vt:lpstr>
      <vt:lpstr>PowerPoint Presentation</vt:lpstr>
      <vt:lpstr>PowerPoint Presentation</vt:lpstr>
      <vt:lpstr>Lab—Demo</vt:lpstr>
      <vt:lpstr>PowerPoint Presentation</vt:lpstr>
      <vt:lpstr>PowerPoint Presentation</vt:lpstr>
      <vt:lpstr>Lab—Demo</vt:lpstr>
      <vt:lpstr>PowerPoint Presentation</vt:lpstr>
      <vt:lpstr>Lab—Demo</vt:lpstr>
      <vt:lpstr>PowerPoint Presentation</vt:lpstr>
      <vt:lpstr>PowerPoint Presentation</vt:lpstr>
      <vt:lpstr>PowerPoint Presentation</vt:lpstr>
      <vt:lpstr>PowerPoint Presentation</vt:lpstr>
      <vt:lpstr>Lab—Demo</vt:lpstr>
      <vt:lpstr>PowerPoint Presentation</vt:lpstr>
      <vt:lpstr>PowerPoint Presentation</vt:lpstr>
      <vt:lpstr>PowerPoint Presentation</vt:lpstr>
      <vt:lpstr>Lab—Demo</vt:lpstr>
      <vt:lpstr>PowerPoint Presentation</vt:lpstr>
      <vt:lpstr>PowerPoint Presentation</vt:lpstr>
      <vt:lpstr>PowerPoint Presentation</vt:lpstr>
      <vt:lpstr>Lab—Demo</vt:lpstr>
      <vt:lpstr>PowerPoint Presentation</vt:lpstr>
      <vt:lpstr>PowerPoint Presentation</vt:lpstr>
      <vt:lpstr>Lab—Demo</vt:lpstr>
      <vt:lpstr>PowerPoint Presentation</vt:lpstr>
      <vt:lpstr>PowerPoint Presentation</vt:lpstr>
      <vt:lpstr>PowerPoint Presentation</vt:lpstr>
      <vt:lpstr>PowerPoint Presentation</vt:lpstr>
      <vt:lpstr>Lab—Demo</vt:lpstr>
      <vt:lpstr>PowerPoint Presentation</vt:lpstr>
      <vt:lpstr>PowerPoint Presentation</vt:lpstr>
      <vt:lpstr>Lab—Demo</vt:lpstr>
      <vt:lpstr>PowerPoint Presentation</vt:lpstr>
      <vt:lpstr>PowerPoint Presentation</vt:lpstr>
      <vt:lpstr>PowerPoint Presentation</vt:lpstr>
      <vt:lpstr>PowerPoint Presentation</vt:lpstr>
      <vt:lpstr>PowerPoint Presentation</vt:lpstr>
      <vt:lpstr>PowerPoint Presentation</vt:lpstr>
      <vt:lpstr>Lab—Demo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amarjeet singh</cp:lastModifiedBy>
  <cp:revision>199</cp:revision>
  <dcterms:created xsi:type="dcterms:W3CDTF">2016-12-06T06:58:02Z</dcterms:created>
  <dcterms:modified xsi:type="dcterms:W3CDTF">2024-02-27T11:51:50Z</dcterms:modified>
</cp:coreProperties>
</file>