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1"/>
  </p:notesMasterIdLst>
  <p:sldIdLst>
    <p:sldId id="292" r:id="rId2"/>
    <p:sldId id="301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23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8" r:id="rId40"/>
    <p:sldId id="296" r:id="rId41"/>
    <p:sldId id="297" r:id="rId42"/>
    <p:sldId id="298" r:id="rId43"/>
    <p:sldId id="303" r:id="rId44"/>
    <p:sldId id="304" r:id="rId45"/>
    <p:sldId id="344" r:id="rId46"/>
    <p:sldId id="345" r:id="rId47"/>
    <p:sldId id="346" r:id="rId48"/>
    <p:sldId id="347" r:id="rId49"/>
    <p:sldId id="300" r:id="rId5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Joan" initials="DJ [2]" lastIdx="6" clrIdx="0">
    <p:extLst>
      <p:ext uri="{19B8F6BF-5375-455C-9EA6-DF929625EA0E}">
        <p15:presenceInfo xmlns:p15="http://schemas.microsoft.com/office/powerpoint/2012/main" userId="S-1-5-21-344113424-1144375074-249258821-6956" providerId="AD"/>
      </p:ext>
    </p:extLst>
  </p:cmAuthor>
  <p:cmAuthor id="2" name="Puja Sharma" initials="PS" lastIdx="3" clrIdx="1">
    <p:extLst>
      <p:ext uri="{19B8F6BF-5375-455C-9EA6-DF929625EA0E}">
        <p15:presenceInfo xmlns:p15="http://schemas.microsoft.com/office/powerpoint/2012/main" userId="S-1-5-21-344113424-1144375074-249258821-6926" providerId="AD"/>
      </p:ext>
    </p:extLst>
  </p:cmAuthor>
  <p:cmAuthor id="3" name="Beryl John" initials="BJ" lastIdx="10" clrIdx="2">
    <p:extLst>
      <p:ext uri="{19B8F6BF-5375-455C-9EA6-DF929625EA0E}">
        <p15:presenceInfo xmlns:p15="http://schemas.microsoft.com/office/powerpoint/2012/main" userId="Beryl 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DF"/>
    <a:srgbClr val="3F97C0"/>
    <a:srgbClr val="9CDAEB"/>
    <a:srgbClr val="FAC36F"/>
    <a:srgbClr val="F69E66"/>
    <a:srgbClr val="F38573"/>
    <a:srgbClr val="C8C8C8"/>
    <a:srgbClr val="255E73"/>
    <a:srgbClr val="494949"/>
    <a:srgbClr val="02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E5446-3B57-5845-AB2E-846AF67286BC}" v="1" dt="2024-02-27T11:54:16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7" autoAdjust="0"/>
    <p:restoredTop sz="94799" autoAdjust="0"/>
  </p:normalViewPr>
  <p:slideViewPr>
    <p:cSldViewPr snapToGrid="0">
      <p:cViewPr varScale="1">
        <p:scale>
          <a:sx n="71" d="100"/>
          <a:sy n="71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5DCE5446-3B57-5845-AB2E-846AF67286BC}"/>
    <pc:docChg chg="modSld">
      <pc:chgData name="amarjeet singh" userId="d84e554384c88249" providerId="LiveId" clId="{5DCE5446-3B57-5845-AB2E-846AF67286BC}" dt="2024-02-27T11:54:16.923" v="0"/>
      <pc:docMkLst>
        <pc:docMk/>
      </pc:docMkLst>
      <pc:sldChg chg="modSp">
        <pc:chgData name="amarjeet singh" userId="d84e554384c88249" providerId="LiveId" clId="{5DCE5446-3B57-5845-AB2E-846AF67286BC}" dt="2024-02-27T11:54:16.923" v="0"/>
        <pc:sldMkLst>
          <pc:docMk/>
          <pc:sldMk cId="915323079" sldId="292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915323079" sldId="292"/>
            <ac:spMk id="2" creationId="{00000000-0000-0000-0000-000000000000}"/>
          </ac:spMkLst>
        </pc:spChg>
        <pc:spChg chg="mod">
          <ac:chgData name="amarjeet singh" userId="d84e554384c88249" providerId="LiveId" clId="{5DCE5446-3B57-5845-AB2E-846AF67286BC}" dt="2024-02-27T11:54:16.923" v="0"/>
          <ac:spMkLst>
            <pc:docMk/>
            <pc:sldMk cId="915323079" sldId="292"/>
            <ac:spMk id="3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4257339732" sldId="301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4257339732" sldId="301"/>
            <ac:spMk id="5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2916702121" sldId="303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2916702121" sldId="303"/>
            <ac:spMk id="10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393170358" sldId="304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393170358" sldId="304"/>
            <ac:spMk id="6" creationId="{00000000-0000-0000-0000-000000000000}"/>
          </ac:spMkLst>
        </pc:spChg>
        <pc:spChg chg="mod">
          <ac:chgData name="amarjeet singh" userId="d84e554384c88249" providerId="LiveId" clId="{5DCE5446-3B57-5845-AB2E-846AF67286BC}" dt="2024-02-27T11:54:16.923" v="0"/>
          <ac:spMkLst>
            <pc:docMk/>
            <pc:sldMk cId="393170358" sldId="304"/>
            <ac:spMk id="7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1192432379" sldId="308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1192432379" sldId="308"/>
            <ac:spMk id="3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4180777283" sldId="310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4180777283" sldId="310"/>
            <ac:spMk id="16" creationId="{00000000-0000-0000-0000-000000000000}"/>
          </ac:spMkLst>
        </pc:spChg>
        <pc:spChg chg="mod">
          <ac:chgData name="amarjeet singh" userId="d84e554384c88249" providerId="LiveId" clId="{5DCE5446-3B57-5845-AB2E-846AF67286BC}" dt="2024-02-27T11:54:16.923" v="0"/>
          <ac:spMkLst>
            <pc:docMk/>
            <pc:sldMk cId="4180777283" sldId="310"/>
            <ac:spMk id="18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2221030172" sldId="311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2221030172" sldId="311"/>
            <ac:spMk id="7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3856836731" sldId="314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3856836731" sldId="314"/>
            <ac:spMk id="26" creationId="{00000000-0000-0000-0000-000000000000}"/>
          </ac:spMkLst>
        </pc:spChg>
        <pc:spChg chg="mod">
          <ac:chgData name="amarjeet singh" userId="d84e554384c88249" providerId="LiveId" clId="{5DCE5446-3B57-5845-AB2E-846AF67286BC}" dt="2024-02-27T11:54:16.923" v="0"/>
          <ac:spMkLst>
            <pc:docMk/>
            <pc:sldMk cId="3856836731" sldId="314"/>
            <ac:spMk id="27" creationId="{00000000-0000-0000-0000-000000000000}"/>
          </ac:spMkLst>
        </pc:spChg>
        <pc:spChg chg="mod">
          <ac:chgData name="amarjeet singh" userId="d84e554384c88249" providerId="LiveId" clId="{5DCE5446-3B57-5845-AB2E-846AF67286BC}" dt="2024-02-27T11:54:16.923" v="0"/>
          <ac:spMkLst>
            <pc:docMk/>
            <pc:sldMk cId="3856836731" sldId="314"/>
            <ac:spMk id="28" creationId="{00000000-0000-0000-0000-000000000000}"/>
          </ac:spMkLst>
        </pc:spChg>
        <pc:grpChg chg="mod">
          <ac:chgData name="amarjeet singh" userId="d84e554384c88249" providerId="LiveId" clId="{5DCE5446-3B57-5845-AB2E-846AF67286BC}" dt="2024-02-27T11:54:16.923" v="0"/>
          <ac:grpSpMkLst>
            <pc:docMk/>
            <pc:sldMk cId="3856836731" sldId="314"/>
            <ac:grpSpMk id="24" creationId="{00000000-0000-0000-0000-000000000000}"/>
          </ac:grpSpMkLst>
        </pc:grpChg>
        <pc:grpChg chg="mod">
          <ac:chgData name="amarjeet singh" userId="d84e554384c88249" providerId="LiveId" clId="{5DCE5446-3B57-5845-AB2E-846AF67286BC}" dt="2024-02-27T11:54:16.923" v="0"/>
          <ac:grpSpMkLst>
            <pc:docMk/>
            <pc:sldMk cId="3856836731" sldId="314"/>
            <ac:grpSpMk id="25" creationId="{00000000-0000-0000-0000-000000000000}"/>
          </ac:grpSpMkLst>
        </pc:grpChg>
      </pc:sldChg>
      <pc:sldChg chg="modNotes">
        <pc:chgData name="amarjeet singh" userId="d84e554384c88249" providerId="LiveId" clId="{5DCE5446-3B57-5845-AB2E-846AF67286BC}" dt="2024-02-27T11:54:16.923" v="0"/>
        <pc:sldMkLst>
          <pc:docMk/>
          <pc:sldMk cId="1447771753" sldId="319"/>
        </pc:sldMkLst>
      </pc:sldChg>
      <pc:sldChg chg="modSp modNotes">
        <pc:chgData name="amarjeet singh" userId="d84e554384c88249" providerId="LiveId" clId="{5DCE5446-3B57-5845-AB2E-846AF67286BC}" dt="2024-02-27T11:54:16.923" v="0"/>
        <pc:sldMkLst>
          <pc:docMk/>
          <pc:sldMk cId="1996186346" sldId="320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1996186346" sldId="320"/>
            <ac:spMk id="10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2725936759" sldId="321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2725936759" sldId="321"/>
            <ac:spMk id="28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616740776" sldId="326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616740776" sldId="326"/>
            <ac:spMk id="75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3110314526" sldId="342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3110314526" sldId="342"/>
            <ac:spMk id="35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972498494" sldId="346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972498494" sldId="346"/>
            <ac:spMk id="2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3678431634" sldId="347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3678431634" sldId="347"/>
            <ac:spMk id="8" creationId="{00000000-0000-0000-0000-000000000000}"/>
          </ac:spMkLst>
        </pc:spChg>
        <pc:spChg chg="mod">
          <ac:chgData name="amarjeet singh" userId="d84e554384c88249" providerId="LiveId" clId="{5DCE5446-3B57-5845-AB2E-846AF67286BC}" dt="2024-02-27T11:54:16.923" v="0"/>
          <ac:spMkLst>
            <pc:docMk/>
            <pc:sldMk cId="3678431634" sldId="347"/>
            <ac:spMk id="9" creationId="{00000000-0000-0000-0000-000000000000}"/>
          </ac:spMkLst>
        </pc:spChg>
      </pc:sldChg>
      <pc:sldChg chg="modSp">
        <pc:chgData name="amarjeet singh" userId="d84e554384c88249" providerId="LiveId" clId="{5DCE5446-3B57-5845-AB2E-846AF67286BC}" dt="2024-02-27T11:54:16.923" v="0"/>
        <pc:sldMkLst>
          <pc:docMk/>
          <pc:sldMk cId="373941052" sldId="348"/>
        </pc:sldMkLst>
        <pc:spChg chg="mod">
          <ac:chgData name="amarjeet singh" userId="d84e554384c88249" providerId="LiveId" clId="{5DCE5446-3B57-5845-AB2E-846AF67286BC}" dt="2024-02-27T11:54:16.923" v="0"/>
          <ac:spMkLst>
            <pc:docMk/>
            <pc:sldMk cId="373941052" sldId="348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D208-69C8-48BB-9A98-B0C017CC76A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D142C-6CE1-40B4-B784-A3FD6AB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Binding supported by Angular 17 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5DA7-63E1-4892-86FB-1B5D589AC0F0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92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Binding supported by Angular 17 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5DA7-63E1-4892-86FB-1B5D589AC0F0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Component to</a:t>
            </a:r>
            <a:r>
              <a:rPr lang="en-IN" baseline="0" dirty="0"/>
              <a:t> view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5DA7-63E1-4892-86FB-1B5D589AC0F0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1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Component to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5DA7-63E1-4892-86FB-1B5D589AC0F0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66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Component to view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5DA7-63E1-4892-86FB-1B5D589AC0F0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View to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5DA7-63E1-4892-86FB-1B5D589AC0F0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14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5DA7-63E1-4892-86FB-1B5D589AC0F0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88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5DA7-63E1-4892-86FB-1B5D589AC0F0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22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2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schemeClr val="bg1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687281" y="3289822"/>
            <a:ext cx="9486278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Lesson No—Name: Open Sans 28, Title Case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687281" y="2625331"/>
            <a:ext cx="9486278" cy="4431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Course Name: Open Sans 32,Title Case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6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</p:grpSp>
      <p:sp>
        <p:nvSpPr>
          <p:cNvPr id="80" name="Oval 79"/>
          <p:cNvSpPr/>
          <p:nvPr userDrawn="1"/>
        </p:nvSpPr>
        <p:spPr>
          <a:xfrm>
            <a:off x="3579463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1" name="Oval 80"/>
          <p:cNvSpPr/>
          <p:nvPr userDrawn="1"/>
        </p:nvSpPr>
        <p:spPr>
          <a:xfrm>
            <a:off x="60441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2" name="Oval 81"/>
          <p:cNvSpPr/>
          <p:nvPr userDrawn="1"/>
        </p:nvSpPr>
        <p:spPr>
          <a:xfrm>
            <a:off x="85173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3" name="Oval 82"/>
          <p:cNvSpPr/>
          <p:nvPr userDrawn="1"/>
        </p:nvSpPr>
        <p:spPr>
          <a:xfrm>
            <a:off x="11016162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592532"/>
            <a:ext cx="1171029" cy="86978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8" y="4501181"/>
            <a:ext cx="732697" cy="10882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8" y="4480191"/>
            <a:ext cx="1089313" cy="11301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62"/>
            <a:ext cx="1259043" cy="1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5198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2742873"/>
            <a:ext cx="2599593" cy="4642973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249459" y="2742873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249459" y="393557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249459" y="5128267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249459" y="6320965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20" y="885621"/>
            <a:ext cx="3359430" cy="25392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0709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" y="7677018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-1" y="4732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032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40" name="Oval 39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80"/>
            </a:p>
          </p:txBody>
        </p:sp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94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66257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65" tIns="56633" rIns="113265" bIns="56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7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5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6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" y="1425868"/>
            <a:ext cx="16230596" cy="7659509"/>
            <a:chOff x="4" y="1425868"/>
            <a:chExt cx="16230596" cy="7659509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4" y="1425868"/>
              <a:ext cx="16230596" cy="4611509"/>
              <a:chOff x="0" y="4531017"/>
              <a:chExt cx="16230596" cy="4611509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 userDrawn="1"/>
          </p:nvGrpSpPr>
          <p:grpSpPr>
            <a:xfrm>
              <a:off x="4" y="4473868"/>
              <a:ext cx="16230596" cy="4611509"/>
              <a:chOff x="0" y="4531017"/>
              <a:chExt cx="16230596" cy="4611509"/>
            </a:xfrm>
          </p:grpSpPr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</p:grpSp>
      <p:sp>
        <p:nvSpPr>
          <p:cNvPr id="15" name="Rectangle 14"/>
          <p:cNvSpPr/>
          <p:nvPr userDrawn="1"/>
        </p:nvSpPr>
        <p:spPr>
          <a:xfrm>
            <a:off x="1" y="-1219199"/>
            <a:ext cx="16256003" cy="4476749"/>
          </a:xfrm>
          <a:prstGeom prst="rect">
            <a:avLst/>
          </a:prstGeom>
          <a:solidFill>
            <a:srgbClr val="56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43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720"/>
            <a:ext cx="16256000" cy="450427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3238671"/>
            <a:ext cx="16256000" cy="130964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62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26745" y="1676697"/>
            <a:ext cx="12378947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6743" y="2380588"/>
            <a:ext cx="12378949" cy="4801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rgbClr val="0F547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Topic #—Topic Name/Description</a:t>
            </a:r>
          </a:p>
        </p:txBody>
      </p:sp>
    </p:spTree>
    <p:extLst>
      <p:ext uri="{BB962C8B-B14F-4D97-AF65-F5344CB8AC3E}">
        <p14:creationId xmlns:p14="http://schemas.microsoft.com/office/powerpoint/2010/main" val="18407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14334" y="2931744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014334" y="377501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014334" y="4618276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014334" y="5461542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1" y="3689716"/>
            <a:ext cx="2358074" cy="2358074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50" y="885621"/>
            <a:ext cx="4305300" cy="25392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674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Topic – Open Sans Extrabold - 32</a:t>
            </a:r>
          </a:p>
        </p:txBody>
      </p:sp>
    </p:spTree>
    <p:extLst>
      <p:ext uri="{BB962C8B-B14F-4D97-AF65-F5344CB8AC3E}">
        <p14:creationId xmlns:p14="http://schemas.microsoft.com/office/powerpoint/2010/main" val="37228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08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5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2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2" name="Rectangle 21"/>
          <p:cNvSpPr/>
          <p:nvPr userDrawn="1"/>
        </p:nvSpPr>
        <p:spPr>
          <a:xfrm>
            <a:off x="1463431" y="-24186"/>
            <a:ext cx="7101806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4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24186"/>
            <a:ext cx="166411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24186"/>
            <a:ext cx="1668997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7" name="Rectangle 26"/>
          <p:cNvSpPr/>
          <p:nvPr userDrawn="1"/>
        </p:nvSpPr>
        <p:spPr>
          <a:xfrm>
            <a:off x="12275205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</p:spTree>
    <p:extLst>
      <p:ext uri="{BB962C8B-B14F-4D97-AF65-F5344CB8AC3E}">
        <p14:creationId xmlns:p14="http://schemas.microsoft.com/office/powerpoint/2010/main" val="13798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10428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69" name="TextBox 68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87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34042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EFC9-254D-4480-89E4-509C5FCFE50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4AD7-029A-4562-BD52-3D580AB5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2" r:id="rId2"/>
    <p:sldLayoutId id="2147483730" r:id="rId3"/>
    <p:sldLayoutId id="2147483727" r:id="rId4"/>
    <p:sldLayoutId id="2147483734" r:id="rId5"/>
    <p:sldLayoutId id="2147483726" r:id="rId6"/>
    <p:sldLayoutId id="2147483724" r:id="rId7"/>
    <p:sldLayoutId id="2147483725" r:id="rId8"/>
    <p:sldLayoutId id="2147483732" r:id="rId9"/>
    <p:sldLayoutId id="2147483733" r:id="rId10"/>
    <p:sldLayoutId id="2147483731" r:id="rId11"/>
    <p:sldLayoutId id="2147483723" r:id="rId12"/>
    <p:sldLayoutId id="2147483735" r:id="rId13"/>
    <p:sldLayoutId id="21474837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87281" y="3289822"/>
            <a:ext cx="9486278" cy="387798"/>
          </a:xfrm>
        </p:spPr>
        <p:txBody>
          <a:bodyPr/>
          <a:lstStyle/>
          <a:p>
            <a:r>
              <a:rPr lang="en-IN" dirty="0"/>
              <a:t>Lesson 17—Binding and Events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7281" y="2625331"/>
            <a:ext cx="9486278" cy="443198"/>
          </a:xfrm>
        </p:spPr>
        <p:txBody>
          <a:bodyPr/>
          <a:lstStyle/>
          <a:p>
            <a:r>
              <a:rPr lang="en-US" dirty="0"/>
              <a:t>Angular 17</a:t>
            </a:r>
          </a:p>
        </p:txBody>
      </p:sp>
    </p:spTree>
    <p:extLst>
      <p:ext uri="{BB962C8B-B14F-4D97-AF65-F5344CB8AC3E}">
        <p14:creationId xmlns:p14="http://schemas.microsoft.com/office/powerpoint/2010/main" val="91532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400" y="2853509"/>
            <a:ext cx="2367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 Inline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87" y="850535"/>
            <a:ext cx="3954214" cy="2743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91839" y="1350020"/>
            <a:ext cx="10532179" cy="3147982"/>
            <a:chOff x="3235597" y="2988142"/>
            <a:chExt cx="10532179" cy="3147982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597" y="2988142"/>
              <a:ext cx="10532179" cy="3147982"/>
              <a:chOff x="2135443" y="2758168"/>
              <a:chExt cx="10532179" cy="314798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35443" y="3376351"/>
                <a:ext cx="10532179" cy="2529799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166"/>
              <p:cNvSpPr/>
              <p:nvPr/>
            </p:nvSpPr>
            <p:spPr>
              <a:xfrm>
                <a:off x="8342363" y="4661767"/>
                <a:ext cx="4325257" cy="1227796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6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2223489" y="2956383"/>
                  <a:ext cx="2618112" cy="338554"/>
                  <a:chOff x="2223489" y="2956383"/>
                  <a:chExt cx="2618112" cy="338554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710184" y="2956383"/>
                    <a:ext cx="213141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12" name="TextBox 11"/>
            <p:cNvSpPr txBox="1"/>
            <p:nvPr/>
          </p:nvSpPr>
          <p:spPr>
            <a:xfrm>
              <a:off x="3520554" y="3799137"/>
              <a:ext cx="996226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{Component} from 'angular2/core';</a:t>
              </a:r>
              <a:b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@Component({</a:t>
              </a:r>
              <a:b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selector: 'cars-app',</a:t>
              </a:r>
              <a:b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template: '&lt;h1&gt;Welcome&lt;/h1&gt;'</a:t>
              </a:r>
              <a:b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b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export class CarsApp {}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91839" y="4997453"/>
            <a:ext cx="10532179" cy="3048647"/>
            <a:chOff x="3235597" y="2988142"/>
            <a:chExt cx="10532179" cy="3048647"/>
          </a:xfrm>
        </p:grpSpPr>
        <p:grpSp>
          <p:nvGrpSpPr>
            <p:cNvPr id="29" name="Group 28"/>
            <p:cNvGrpSpPr/>
            <p:nvPr/>
          </p:nvGrpSpPr>
          <p:grpSpPr>
            <a:xfrm>
              <a:off x="3235597" y="2988142"/>
              <a:ext cx="10532179" cy="3048647"/>
              <a:chOff x="2135443" y="2758168"/>
              <a:chExt cx="10532179" cy="304864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35443" y="3376351"/>
                <a:ext cx="10532179" cy="2430464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166"/>
              <p:cNvSpPr/>
              <p:nvPr/>
            </p:nvSpPr>
            <p:spPr>
              <a:xfrm>
                <a:off x="8342363" y="4556258"/>
                <a:ext cx="4325257" cy="1227796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34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2223489" y="2956383"/>
                  <a:ext cx="2618112" cy="338554"/>
                  <a:chOff x="2223489" y="2956383"/>
                  <a:chExt cx="2618112" cy="338554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710184" y="2956383"/>
                    <a:ext cx="213141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30" name="TextBox 29"/>
            <p:cNvSpPr txBox="1"/>
            <p:nvPr/>
          </p:nvSpPr>
          <p:spPr>
            <a:xfrm>
              <a:off x="3520554" y="3799137"/>
              <a:ext cx="996226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{Component} from 'angular2/core';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@Component({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selector: 'cars-app',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templateUrl: 'components/cars/cars.component.html'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export class CarsApp {}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79179" y="6284976"/>
            <a:ext cx="245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Separate file</a:t>
            </a:r>
          </a:p>
        </p:txBody>
      </p:sp>
      <p:sp>
        <p:nvSpPr>
          <p:cNvPr id="2" name="Arrow: Right 1"/>
          <p:cNvSpPr/>
          <p:nvPr/>
        </p:nvSpPr>
        <p:spPr>
          <a:xfrm>
            <a:off x="2866293" y="2936629"/>
            <a:ext cx="615462" cy="246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Arrow: Right 45"/>
          <p:cNvSpPr/>
          <p:nvPr/>
        </p:nvSpPr>
        <p:spPr>
          <a:xfrm>
            <a:off x="2871472" y="6361706"/>
            <a:ext cx="615462" cy="246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Templates Syntax</a:t>
            </a:r>
          </a:p>
        </p:txBody>
      </p:sp>
    </p:spTree>
    <p:extLst>
      <p:ext uri="{BB962C8B-B14F-4D97-AF65-F5344CB8AC3E}">
        <p14:creationId xmlns:p14="http://schemas.microsoft.com/office/powerpoint/2010/main" val="148550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0820" y="1272444"/>
            <a:ext cx="12249149" cy="2063350"/>
            <a:chOff x="3330820" y="1697662"/>
            <a:chExt cx="12249149" cy="1159324"/>
          </a:xfrm>
        </p:grpSpPr>
        <p:sp>
          <p:nvSpPr>
            <p:cNvPr id="21" name="Rectangle: Rounded Corners 20"/>
            <p:cNvSpPr/>
            <p:nvPr/>
          </p:nvSpPr>
          <p:spPr>
            <a:xfrm>
              <a:off x="3330820" y="1697662"/>
              <a:ext cx="12249149" cy="1159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0559" y="1859834"/>
              <a:ext cx="11869670" cy="242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I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template helps to render HTML with some dynamic parts, depending on the data. 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074970"/>
            <a:ext cx="2038350" cy="2247900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53" y="868509"/>
            <a:ext cx="4165882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967395" y="3739130"/>
            <a:ext cx="12427925" cy="1109222"/>
            <a:chOff x="1105970" y="3859531"/>
            <a:chExt cx="18054187" cy="2374652"/>
          </a:xfrm>
          <a:solidFill>
            <a:schemeClr val="accent3">
              <a:lumMod val="75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1105970" y="3859531"/>
              <a:ext cx="18054187" cy="2374652"/>
              <a:chOff x="1701055" y="3859531"/>
              <a:chExt cx="16569754" cy="2374652"/>
            </a:xfrm>
            <a:grpFill/>
          </p:grpSpPr>
          <p:sp>
            <p:nvSpPr>
              <p:cNvPr id="27" name="Rounded Rectangle 43"/>
              <p:cNvSpPr/>
              <p:nvPr/>
            </p:nvSpPr>
            <p:spPr>
              <a:xfrm>
                <a:off x="1701055" y="3859531"/>
                <a:ext cx="12891991" cy="1188000"/>
              </a:xfrm>
              <a:prstGeom prst="roundRect">
                <a:avLst>
                  <a:gd name="adj" fmla="val 8013"/>
                </a:avLst>
              </a:prstGeom>
              <a:solidFill>
                <a:srgbClr val="44B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8" name="Rounded Rectangle 44"/>
              <p:cNvSpPr/>
              <p:nvPr/>
            </p:nvSpPr>
            <p:spPr>
              <a:xfrm>
                <a:off x="1758576" y="3921761"/>
                <a:ext cx="16512233" cy="2312422"/>
              </a:xfrm>
              <a:prstGeom prst="roundRect">
                <a:avLst>
                  <a:gd name="adj" fmla="val 8013"/>
                </a:avLst>
              </a:prstGeom>
              <a:solidFill>
                <a:srgbClr val="44B3C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527445" y="4257309"/>
              <a:ext cx="17632712" cy="1257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To be able to express those behaviors, Angular 17 comes with its own symbols: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37622" y="5005090"/>
            <a:ext cx="3617772" cy="3170099"/>
            <a:chOff x="6666539" y="4662489"/>
            <a:chExt cx="3617772" cy="3170099"/>
          </a:xfrm>
        </p:grpSpPr>
        <p:sp>
          <p:nvSpPr>
            <p:cNvPr id="10" name="Rectangle 9"/>
            <p:cNvSpPr/>
            <p:nvPr/>
          </p:nvSpPr>
          <p:spPr>
            <a:xfrm>
              <a:off x="6666539" y="4662489"/>
              <a:ext cx="806939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{{ }}</a:t>
              </a:r>
            </a:p>
            <a:p>
              <a:pPr algn="ctr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[]</a:t>
              </a:r>
            </a:p>
            <a:p>
              <a:pPr algn="ctr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()</a:t>
              </a:r>
            </a:p>
            <a:p>
              <a:pPr algn="ctr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#</a:t>
              </a:r>
            </a:p>
            <a:p>
              <a:pPr algn="ctr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58297" y="4894883"/>
              <a:ext cx="17379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Interpolation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7384" y="5465802"/>
              <a:ext cx="21929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Property Binding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7384" y="6073177"/>
              <a:ext cx="18213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Event Binding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7384" y="6636087"/>
              <a:ext cx="2586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Variable Declaration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97384" y="7184475"/>
              <a:ext cx="2583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Structural Directives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394166" y="5089884"/>
              <a:ext cx="264131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81285" y="5665857"/>
              <a:ext cx="264131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368404" y="6241830"/>
              <a:ext cx="264131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55523" y="6817803"/>
              <a:ext cx="264131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342642" y="7393776"/>
              <a:ext cx="264131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520558" y="2328113"/>
            <a:ext cx="112329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allows you to express data, property binding, event binding, and templating concerns.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Templates Symbols</a:t>
            </a:r>
          </a:p>
        </p:txBody>
      </p:sp>
    </p:spTree>
    <p:extLst>
      <p:ext uri="{BB962C8B-B14F-4D97-AF65-F5344CB8AC3E}">
        <p14:creationId xmlns:p14="http://schemas.microsoft.com/office/powerpoint/2010/main" val="385683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832439" y="4101152"/>
                <a:ext cx="1942244" cy="48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00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Binding and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2—Binding</a:t>
            </a:r>
          </a:p>
        </p:txBody>
      </p:sp>
    </p:spTree>
    <p:extLst>
      <p:ext uri="{BB962C8B-B14F-4D97-AF65-F5344CB8AC3E}">
        <p14:creationId xmlns:p14="http://schemas.microsoft.com/office/powerpoint/2010/main" val="202051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Image result for binding in \angula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28" y="2988699"/>
            <a:ext cx="5216315" cy="29350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70040" y="6219690"/>
            <a:ext cx="1353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39" y="858372"/>
            <a:ext cx="8097522" cy="27432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703385" y="1805697"/>
            <a:ext cx="14849231" cy="715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 is a mechanism for coordinating between what users see and data values in the application.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000560" y="6977300"/>
            <a:ext cx="14892216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pushing values to and pulling values from HTML, it will be easier to write, read, and maintain the application if you turn these chores over to a binding framework.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Binding and Component Data Binding</a:t>
            </a:r>
          </a:p>
        </p:txBody>
      </p:sp>
    </p:spTree>
    <p:extLst>
      <p:ext uri="{BB962C8B-B14F-4D97-AF65-F5344CB8AC3E}">
        <p14:creationId xmlns:p14="http://schemas.microsoft.com/office/powerpoint/2010/main" val="419894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8500" y="1823289"/>
            <a:ext cx="11299000" cy="1676043"/>
            <a:chOff x="1105970" y="3859529"/>
            <a:chExt cx="14963015" cy="1960400"/>
          </a:xfrm>
          <a:solidFill>
            <a:schemeClr val="accent3">
              <a:lumMod val="75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1105970" y="3859529"/>
              <a:ext cx="14963015" cy="1960400"/>
              <a:chOff x="1701055" y="3859529"/>
              <a:chExt cx="13732741" cy="1960400"/>
            </a:xfrm>
            <a:grpFill/>
          </p:grpSpPr>
          <p:sp>
            <p:nvSpPr>
              <p:cNvPr id="17" name="Rounded Rectangle 43"/>
              <p:cNvSpPr/>
              <p:nvPr/>
            </p:nvSpPr>
            <p:spPr>
              <a:xfrm>
                <a:off x="1701055" y="3859529"/>
                <a:ext cx="13732741" cy="1960400"/>
              </a:xfrm>
              <a:prstGeom prst="roundRect">
                <a:avLst>
                  <a:gd name="adj" fmla="val 8013"/>
                </a:avLst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" name="Rounded Rectangle 44"/>
              <p:cNvSpPr/>
              <p:nvPr/>
            </p:nvSpPr>
            <p:spPr>
              <a:xfrm>
                <a:off x="1828037" y="4010889"/>
                <a:ext cx="13513145" cy="1660168"/>
              </a:xfrm>
              <a:prstGeom prst="roundRect">
                <a:avLst>
                  <a:gd name="adj" fmla="val 801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576229" y="4061904"/>
              <a:ext cx="13075374" cy="133490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need to declare bindings between sources and target HTML elements to let the framework perform the task.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90358" y="4554491"/>
            <a:ext cx="7508732" cy="1642699"/>
            <a:chOff x="3404331" y="3832358"/>
            <a:chExt cx="7508732" cy="1642699"/>
          </a:xfrm>
        </p:grpSpPr>
        <p:grpSp>
          <p:nvGrpSpPr>
            <p:cNvPr id="8" name="Group 7"/>
            <p:cNvGrpSpPr/>
            <p:nvPr/>
          </p:nvGrpSpPr>
          <p:grpSpPr>
            <a:xfrm>
              <a:off x="3404331" y="4283834"/>
              <a:ext cx="1741182" cy="929901"/>
              <a:chOff x="360548" y="3884311"/>
              <a:chExt cx="1741182" cy="929901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360548" y="3884311"/>
                <a:ext cx="1741182" cy="92990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Source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92983" y="4288655"/>
                <a:ext cx="1276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Binding</a:t>
                </a:r>
                <a:endParaRPr lang="en-IN" sz="2000" dirty="0"/>
              </a:p>
            </p:txBody>
          </p:sp>
        </p:grpSp>
        <p:sp>
          <p:nvSpPr>
            <p:cNvPr id="9" name="Flowchart: Alternate Process 8"/>
            <p:cNvSpPr/>
            <p:nvPr/>
          </p:nvSpPr>
          <p:spPr>
            <a:xfrm>
              <a:off x="6211050" y="4301409"/>
              <a:ext cx="2461846" cy="773538"/>
            </a:xfrm>
            <a:prstGeom prst="flowChartAlternateProcess">
              <a:avLst/>
            </a:prstGeom>
            <a:solidFill>
              <a:srgbClr val="C79DA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Declare Bindings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683155" y="3832358"/>
              <a:ext cx="1229908" cy="1642699"/>
              <a:chOff x="9683155" y="3832358"/>
              <a:chExt cx="1229908" cy="164269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3155" y="3832358"/>
                <a:ext cx="1147076" cy="1147076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9839115" y="5013392"/>
                <a:ext cx="10739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Target</a:t>
                </a:r>
                <a:endParaRPr lang="en-I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Binding and Component Data Binding</a:t>
            </a:r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39" y="858372"/>
            <a:ext cx="809752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246617" y="3127019"/>
            <a:ext cx="3357155" cy="814736"/>
          </a:xfrm>
          <a:prstGeom prst="roundRect">
            <a:avLst/>
          </a:prstGeom>
          <a:solidFill>
            <a:srgbClr val="C79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{{Data binding}}</a:t>
            </a: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95" y="847560"/>
            <a:ext cx="1714500" cy="274320"/>
          </a:xfrm>
          <a:prstGeom prst="rect">
            <a:avLst/>
          </a:prstGeom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24" y="2719652"/>
            <a:ext cx="1629471" cy="16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/>
          <p:cNvSpPr/>
          <p:nvPr/>
        </p:nvSpPr>
        <p:spPr>
          <a:xfrm>
            <a:off x="3311119" y="1512605"/>
            <a:ext cx="9513651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Angular provides many types of data binding. 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2305428" y="4654621"/>
            <a:ext cx="11653331" cy="3557573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spcBef>
                <a:spcPts val="1333"/>
              </a:spcBef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 types can be grouped into three categories that are classified based on the direction of data flow between:</a:t>
            </a:r>
          </a:p>
          <a:p>
            <a:pPr marL="342900" indent="-342900" defTabSz="1219170">
              <a:lnSpc>
                <a:spcPct val="15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Source-to-view </a:t>
            </a:r>
          </a:p>
          <a:p>
            <a:pPr marL="342900" indent="-342900" defTabSz="1219170">
              <a:lnSpc>
                <a:spcPct val="15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View-to-source</a:t>
            </a:r>
          </a:p>
          <a:p>
            <a:pPr marL="342900" indent="-342900" defTabSz="1219170">
              <a:lnSpc>
                <a:spcPct val="15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two-way sequence it is ’view-to-source-to-view’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44777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3453318" y="1593595"/>
            <a:ext cx="9513651" cy="442674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Binding supported by Angular 17 are: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7472" y="2405539"/>
            <a:ext cx="4901057" cy="4366974"/>
            <a:chOff x="968540" y="2622295"/>
            <a:chExt cx="4901057" cy="436697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987590" y="2622295"/>
              <a:ext cx="4882007" cy="4426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Property Binding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87590" y="3407155"/>
              <a:ext cx="4882007" cy="4426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 Binding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968540" y="4192015"/>
              <a:ext cx="4882007" cy="4426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Style Binding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87590" y="4976875"/>
              <a:ext cx="4882007" cy="4426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Event Binding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87590" y="5761735"/>
              <a:ext cx="4882007" cy="4426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Two-Way Binding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987590" y="6546595"/>
              <a:ext cx="4882007" cy="4426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Component Binding</a:t>
              </a:r>
            </a:p>
          </p:txBody>
        </p:sp>
      </p:grpSp>
      <p:pic>
        <p:nvPicPr>
          <p:cNvPr id="17" name="Picture 1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00" y="837731"/>
            <a:ext cx="2160000" cy="2743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99618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78766" y="1404097"/>
            <a:ext cx="14994050" cy="1080001"/>
            <a:chOff x="-3155472" y="3149525"/>
            <a:chExt cx="14994050" cy="1080001"/>
          </a:xfrm>
        </p:grpSpPr>
        <p:sp>
          <p:nvSpPr>
            <p:cNvPr id="22" name="Rectangle 21"/>
            <p:cNvSpPr/>
            <p:nvPr/>
          </p:nvSpPr>
          <p:spPr>
            <a:xfrm>
              <a:off x="-3153856" y="3149526"/>
              <a:ext cx="14992434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3155472" y="3149525"/>
              <a:ext cx="72000" cy="1080000"/>
            </a:xfrm>
            <a:prstGeom prst="rect">
              <a:avLst/>
            </a:prstGeom>
            <a:solidFill>
              <a:srgbClr val="D4B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2903435" y="3331917"/>
              <a:ext cx="144676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 DOM property can be written via special attributes on HTML elements using square brackets []. An HTML attribute can start with anything.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0400" y="2669722"/>
            <a:ext cx="15012416" cy="1260000"/>
            <a:chOff x="-3155473" y="3149525"/>
            <a:chExt cx="11734500" cy="1260000"/>
          </a:xfrm>
        </p:grpSpPr>
        <p:sp>
          <p:nvSpPr>
            <p:cNvPr id="26" name="Rectangle 25"/>
            <p:cNvSpPr/>
            <p:nvPr/>
          </p:nvSpPr>
          <p:spPr>
            <a:xfrm>
              <a:off x="-3153855" y="3149525"/>
              <a:ext cx="11732882" cy="12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3155473" y="3149525"/>
              <a:ext cx="72000" cy="1260000"/>
            </a:xfrm>
            <a:prstGeom prst="rect">
              <a:avLst/>
            </a:prstGeom>
            <a:solidFill>
              <a:srgbClr val="1E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930691" y="3195025"/>
              <a:ext cx="11446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Angular 17 maintains the properties and attributes in sync when you use them, so if you are familiar with Angular 1.x directives, such as ng-hide, you can work directly with the hidden property and no more ng-hide is needed. 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8766" y="4115346"/>
            <a:ext cx="11735307" cy="933345"/>
            <a:chOff x="-3155472" y="3149526"/>
            <a:chExt cx="11735307" cy="933345"/>
          </a:xfrm>
        </p:grpSpPr>
        <p:sp>
          <p:nvSpPr>
            <p:cNvPr id="47" name="Rectangle 46"/>
            <p:cNvSpPr/>
            <p:nvPr/>
          </p:nvSpPr>
          <p:spPr>
            <a:xfrm>
              <a:off x="-3153856" y="3149526"/>
              <a:ext cx="11733691" cy="933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-3155472" y="3149526"/>
              <a:ext cx="72000" cy="933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2903437" y="3366301"/>
              <a:ext cx="11483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most common property binding sets an element property to a component property value. 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746987" y="3480401"/>
            <a:ext cx="81280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ng-hide="isHidden"&gt;Hidden element or not?&lt;/div&gt;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062329" y="6339740"/>
            <a:ext cx="10532179" cy="2132202"/>
            <a:chOff x="3235597" y="2988142"/>
            <a:chExt cx="10532179" cy="2132202"/>
          </a:xfrm>
        </p:grpSpPr>
        <p:grpSp>
          <p:nvGrpSpPr>
            <p:cNvPr id="55" name="Group 54"/>
            <p:cNvGrpSpPr/>
            <p:nvPr/>
          </p:nvGrpSpPr>
          <p:grpSpPr>
            <a:xfrm>
              <a:off x="3235597" y="2988142"/>
              <a:ext cx="10532179" cy="2132202"/>
              <a:chOff x="2135443" y="2758168"/>
              <a:chExt cx="10532179" cy="213220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135443" y="3376352"/>
                <a:ext cx="10532179" cy="1514018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166"/>
              <p:cNvSpPr/>
              <p:nvPr/>
            </p:nvSpPr>
            <p:spPr>
              <a:xfrm>
                <a:off x="8342363" y="4282172"/>
                <a:ext cx="4325257" cy="608197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60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68" name="Oval 67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2223489" y="2956383"/>
                  <a:ext cx="2618112" cy="338554"/>
                  <a:chOff x="2223489" y="2956383"/>
                  <a:chExt cx="2618112" cy="338554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710184" y="2956383"/>
                    <a:ext cx="213141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56" name="TextBox 55"/>
            <p:cNvSpPr txBox="1"/>
            <p:nvPr/>
          </p:nvSpPr>
          <p:spPr>
            <a:xfrm>
              <a:off x="3520554" y="3799137"/>
              <a:ext cx="99622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&lt;img [src]="heroImageUrl"&gt;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&lt;button [disabled]="isUnchanged"&gt;Cancel is disabled&lt;/button&gt;</a:t>
              </a:r>
            </a:p>
          </p:txBody>
        </p:sp>
      </p:grpSp>
      <p:pic>
        <p:nvPicPr>
          <p:cNvPr id="39" name="Picture 3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61" y="865917"/>
            <a:ext cx="3637328" cy="27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Property Binding</a:t>
            </a:r>
          </a:p>
        </p:txBody>
      </p:sp>
    </p:spTree>
    <p:extLst>
      <p:ext uri="{BB962C8B-B14F-4D97-AF65-F5344CB8AC3E}">
        <p14:creationId xmlns:p14="http://schemas.microsoft.com/office/powerpoint/2010/main" val="272593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832439" y="4101152"/>
                <a:ext cx="1942244" cy="48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5692319" y="1485900"/>
            <a:ext cx="48713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Property Binding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sz="2000" dirty="0"/>
              <a:t>What is a Template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IN" sz="2000" dirty="0"/>
              <a:t>How Angular17 binding works and the types of bindings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2000" dirty="0"/>
              <a:t>Understand Angular2 built-in directives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IN" sz="2000" dirty="0"/>
              <a:t>Basics of </a:t>
            </a:r>
            <a:r>
              <a:rPr lang="en-IN" sz="2000" dirty="0" err="1"/>
              <a:t>Webpack</a:t>
            </a:r>
            <a:r>
              <a:rPr lang="en-IN" sz="2000" dirty="0"/>
              <a:t> and </a:t>
            </a:r>
            <a:r>
              <a:rPr lang="en-IN" sz="2000" dirty="0" err="1"/>
              <a:t>SystemJS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80899" y="2915978"/>
            <a:ext cx="457414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80899" y="3759244"/>
            <a:ext cx="457414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80899" y="4602510"/>
            <a:ext cx="457414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80899" y="5445776"/>
            <a:ext cx="4574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78766" y="1404097"/>
            <a:ext cx="14994050" cy="1080001"/>
            <a:chOff x="-3155472" y="3149525"/>
            <a:chExt cx="14994050" cy="1080001"/>
          </a:xfrm>
        </p:grpSpPr>
        <p:sp>
          <p:nvSpPr>
            <p:cNvPr id="35" name="Rectangle 34"/>
            <p:cNvSpPr/>
            <p:nvPr/>
          </p:nvSpPr>
          <p:spPr>
            <a:xfrm>
              <a:off x="-3153856" y="3149526"/>
              <a:ext cx="14992434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3155472" y="3149525"/>
              <a:ext cx="72000" cy="1080000"/>
            </a:xfrm>
            <a:prstGeom prst="rect">
              <a:avLst/>
            </a:prstGeom>
            <a:solidFill>
              <a:srgbClr val="D4B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2921803" y="3489688"/>
              <a:ext cx="14467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dirty="0"/>
                <a:t>You can add and remove CSS class names from an element's class attribute with a class binding.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0400" y="2886136"/>
            <a:ext cx="15012416" cy="1260000"/>
            <a:chOff x="-3155473" y="3149525"/>
            <a:chExt cx="11734500" cy="1260000"/>
          </a:xfrm>
        </p:grpSpPr>
        <p:sp>
          <p:nvSpPr>
            <p:cNvPr id="39" name="Rectangle 38"/>
            <p:cNvSpPr/>
            <p:nvPr/>
          </p:nvSpPr>
          <p:spPr>
            <a:xfrm>
              <a:off x="-3153855" y="3149525"/>
              <a:ext cx="11732882" cy="12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3155473" y="3149525"/>
              <a:ext cx="72000" cy="1260000"/>
            </a:xfrm>
            <a:prstGeom prst="rect">
              <a:avLst/>
            </a:prstGeom>
            <a:solidFill>
              <a:srgbClr val="1E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2958870" y="3424933"/>
              <a:ext cx="11446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dirty="0"/>
                <a:t>Class binding syntax resembles property binding. Instead of an element property between brackets, start with the prefix class, optionally followed by a dot (.) and the name of a CSS class: [class.class-name].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8766" y="4548174"/>
            <a:ext cx="14994050" cy="1617240"/>
            <a:chOff x="678766" y="4115345"/>
            <a:chExt cx="14994050" cy="1617240"/>
          </a:xfrm>
        </p:grpSpPr>
        <p:grpSp>
          <p:nvGrpSpPr>
            <p:cNvPr id="42" name="Group 41"/>
            <p:cNvGrpSpPr/>
            <p:nvPr/>
          </p:nvGrpSpPr>
          <p:grpSpPr>
            <a:xfrm>
              <a:off x="678766" y="4115345"/>
              <a:ext cx="14994050" cy="1617240"/>
              <a:chOff x="-3155472" y="3149525"/>
              <a:chExt cx="11735307" cy="144000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-3153856" y="3149526"/>
                <a:ext cx="11733691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-3155472" y="3149525"/>
                <a:ext cx="72000" cy="144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-2964344" y="3190451"/>
                <a:ext cx="11464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IN" dirty="0"/>
                  <a:t>The following examples show how to add and remove the application's "special" class with class bindings. Here's how to set the attribute without binding:</a:t>
                </a: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345346" y="4884235"/>
              <a:ext cx="10010775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&lt;!-- standard class attribute setting--&gt;</a:t>
              </a:r>
            </a:p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&lt;div class="bad curly special"&gt;Bad curly special&lt;/div&gt;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766" y="6567451"/>
            <a:ext cx="14970585" cy="1980001"/>
            <a:chOff x="678766" y="6567451"/>
            <a:chExt cx="14970585" cy="1980001"/>
          </a:xfrm>
        </p:grpSpPr>
        <p:grpSp>
          <p:nvGrpSpPr>
            <p:cNvPr id="46" name="Group 45"/>
            <p:cNvGrpSpPr/>
            <p:nvPr/>
          </p:nvGrpSpPr>
          <p:grpSpPr>
            <a:xfrm>
              <a:off x="678766" y="6567451"/>
              <a:ext cx="14970585" cy="1980001"/>
              <a:chOff x="-3155472" y="3149525"/>
              <a:chExt cx="14970585" cy="134531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-3153856" y="3149525"/>
                <a:ext cx="14968969" cy="1345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-3155472" y="3149525"/>
                <a:ext cx="72000" cy="134531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-2903437" y="3219310"/>
                <a:ext cx="14449329" cy="48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IN" dirty="0"/>
                  <a:t>Class binding syntax resembles property binding. Instead of an element property between brackets, start with the prefix class, optionally followed by a dot (.) and the name of a CSS class: [class.class-name].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3115256" y="7342201"/>
              <a:ext cx="10160258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&lt;!-- reset/override all class names with a binding--&gt;</a:t>
              </a:r>
            </a:p>
            <a:p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&lt;div class="bad curly special“[class]="badCurly"&gt;Bad curly&lt;/div&gt;</a:t>
              </a:r>
            </a:p>
          </p:txBody>
        </p:sp>
      </p:grpSp>
      <p:pic>
        <p:nvPicPr>
          <p:cNvPr id="25" name="Picture 2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07" y="828348"/>
            <a:ext cx="2922974" cy="2743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 Binding</a:t>
            </a:r>
          </a:p>
        </p:txBody>
      </p:sp>
    </p:spTree>
    <p:extLst>
      <p:ext uri="{BB962C8B-B14F-4D97-AF65-F5344CB8AC3E}">
        <p14:creationId xmlns:p14="http://schemas.microsoft.com/office/powerpoint/2010/main" val="325969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63756" y="4110924"/>
                <a:ext cx="1942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5692319" y="1485900"/>
            <a:ext cx="48713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Binding</a:t>
            </a:r>
          </a:p>
        </p:txBody>
      </p:sp>
    </p:spTree>
    <p:extLst>
      <p:ext uri="{BB962C8B-B14F-4D97-AF65-F5344CB8AC3E}">
        <p14:creationId xmlns:p14="http://schemas.microsoft.com/office/powerpoint/2010/main" val="176292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89" y="856677"/>
            <a:ext cx="2966986" cy="27432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678766" y="1843714"/>
            <a:ext cx="14994050" cy="1080001"/>
            <a:chOff x="-3155472" y="3149525"/>
            <a:chExt cx="14994050" cy="1080001"/>
          </a:xfrm>
        </p:grpSpPr>
        <p:sp>
          <p:nvSpPr>
            <p:cNvPr id="55" name="Rectangle 54"/>
            <p:cNvSpPr/>
            <p:nvPr/>
          </p:nvSpPr>
          <p:spPr>
            <a:xfrm>
              <a:off x="-3153856" y="3149526"/>
              <a:ext cx="14992434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-3155472" y="3149525"/>
              <a:ext cx="72000" cy="1080000"/>
            </a:xfrm>
            <a:prstGeom prst="rect">
              <a:avLst/>
            </a:prstGeom>
            <a:solidFill>
              <a:srgbClr val="D4B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2921803" y="3489688"/>
              <a:ext cx="14467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set inline styles with a style binding.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9179" y="3636433"/>
            <a:ext cx="15012416" cy="1980000"/>
            <a:chOff x="689179" y="2656464"/>
            <a:chExt cx="15012416" cy="1980000"/>
          </a:xfrm>
        </p:grpSpPr>
        <p:grpSp>
          <p:nvGrpSpPr>
            <p:cNvPr id="58" name="Group 57"/>
            <p:cNvGrpSpPr/>
            <p:nvPr/>
          </p:nvGrpSpPr>
          <p:grpSpPr>
            <a:xfrm>
              <a:off x="689179" y="2656464"/>
              <a:ext cx="15012416" cy="1980000"/>
              <a:chOff x="-3155473" y="3149525"/>
              <a:chExt cx="11734500" cy="1980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-3153855" y="3149525"/>
                <a:ext cx="11732882" cy="19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-3155473" y="3149525"/>
                <a:ext cx="72000" cy="1980000"/>
              </a:xfrm>
              <a:prstGeom prst="rect">
                <a:avLst/>
              </a:prstGeom>
              <a:solidFill>
                <a:srgbClr val="1EA1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-2989284" y="3249086"/>
                <a:ext cx="114466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Style binding syntax resembles property binding. Instead of an element property between brackets, start with the prefix style, followed by a dot (.) and the name of a CSS style property: [style.style-property].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616621" y="3503640"/>
              <a:ext cx="9962263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&lt;button [style.color]="isSpecial ? 'red': 'green'"&gt;Red&lt;/button&gt;</a:t>
              </a:r>
            </a:p>
            <a:p>
              <a:r>
                <a:rPr lang="en-US" dirty="0"/>
                <a:t>&lt;button [style.background-color]="canSave ? 'cyan': 'grey'" &gt;Save&lt;/button&gt;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8766" y="6329150"/>
            <a:ext cx="14994050" cy="1800001"/>
            <a:chOff x="678766" y="5274069"/>
            <a:chExt cx="14994050" cy="1800001"/>
          </a:xfrm>
        </p:grpSpPr>
        <p:grpSp>
          <p:nvGrpSpPr>
            <p:cNvPr id="63" name="Group 62"/>
            <p:cNvGrpSpPr/>
            <p:nvPr/>
          </p:nvGrpSpPr>
          <p:grpSpPr>
            <a:xfrm>
              <a:off x="678766" y="5274069"/>
              <a:ext cx="14994050" cy="1800001"/>
              <a:chOff x="-3155472" y="3149524"/>
              <a:chExt cx="11735307" cy="160273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-3153856" y="3149525"/>
                <a:ext cx="11733691" cy="1602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-3155472" y="3149524"/>
                <a:ext cx="72000" cy="1602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-2979571" y="3190451"/>
                <a:ext cx="11464906" cy="63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Some style binding styles have a unit extension. The following example conditionally sets the font size in “em” and “%” units.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98381" y="5957777"/>
              <a:ext cx="9962263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&lt;button [style.font-size.em]="isSpecial ? 3 : 1" &gt;Big&lt;/button&gt;</a:t>
              </a:r>
            </a:p>
            <a:p>
              <a:r>
                <a:rPr lang="en-US" dirty="0"/>
                <a:t>&lt;button [style.font-size.%]="!isSpecial ? 1170 : 170" &gt;Small&lt;/button&gt;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Style Binding</a:t>
            </a:r>
          </a:p>
        </p:txBody>
      </p:sp>
    </p:spTree>
    <p:extLst>
      <p:ext uri="{BB962C8B-B14F-4D97-AF65-F5344CB8AC3E}">
        <p14:creationId xmlns:p14="http://schemas.microsoft.com/office/powerpoint/2010/main" val="616740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63756" y="4110924"/>
                <a:ext cx="1942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5692319" y="1485900"/>
            <a:ext cx="48713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Style Binding</a:t>
            </a:r>
          </a:p>
        </p:txBody>
      </p:sp>
    </p:spTree>
    <p:extLst>
      <p:ext uri="{BB962C8B-B14F-4D97-AF65-F5344CB8AC3E}">
        <p14:creationId xmlns:p14="http://schemas.microsoft.com/office/powerpoint/2010/main" val="372734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57" y="824146"/>
            <a:ext cx="3052318" cy="27432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flipH="1">
            <a:off x="660399" y="1518194"/>
            <a:ext cx="14861318" cy="1080000"/>
            <a:chOff x="5305675" y="3951064"/>
            <a:chExt cx="10245477" cy="108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5305675" y="3951064"/>
              <a:ext cx="10245477" cy="1080000"/>
              <a:chOff x="-3951042" y="3297271"/>
              <a:chExt cx="10245477" cy="1080000"/>
            </a:xfrm>
          </p:grpSpPr>
          <p:sp>
            <p:nvSpPr>
              <p:cNvPr id="17" name="Freeform 105"/>
              <p:cNvSpPr>
                <a:spLocks/>
              </p:cNvSpPr>
              <p:nvPr/>
            </p:nvSpPr>
            <p:spPr bwMode="auto">
              <a:xfrm flipH="1">
                <a:off x="-3951042" y="3297271"/>
                <a:ext cx="10175628" cy="10800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0800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B8E0"/>
              </a:solidFill>
              <a:ln w="9525">
                <a:solidFill>
                  <a:srgbClr val="34B8E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527244" y="4191234"/>
              <a:ext cx="984788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bindings directives you've met so far allow data to flow in one direction: from a component to an element.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660399" y="2918803"/>
            <a:ext cx="14862177" cy="1524513"/>
            <a:chOff x="-1776321" y="6061203"/>
            <a:chExt cx="10159909" cy="1524513"/>
          </a:xfrm>
        </p:grpSpPr>
        <p:grpSp>
          <p:nvGrpSpPr>
            <p:cNvPr id="20" name="Group 19"/>
            <p:cNvGrpSpPr/>
            <p:nvPr/>
          </p:nvGrpSpPr>
          <p:grpSpPr>
            <a:xfrm>
              <a:off x="-1776321" y="6061203"/>
              <a:ext cx="10159909" cy="1524513"/>
              <a:chOff x="-3865474" y="3297270"/>
              <a:chExt cx="10159909" cy="1524513"/>
            </a:xfrm>
          </p:grpSpPr>
          <p:sp>
            <p:nvSpPr>
              <p:cNvPr id="22" name="Freeform 105"/>
              <p:cNvSpPr>
                <a:spLocks/>
              </p:cNvSpPr>
              <p:nvPr/>
            </p:nvSpPr>
            <p:spPr bwMode="auto">
              <a:xfrm flipH="1">
                <a:off x="-3865474" y="3297270"/>
                <a:ext cx="10090059" cy="1524513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524512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26BD5A"/>
              </a:solidFill>
              <a:ln w="9525">
                <a:solidFill>
                  <a:srgbClr val="26BD5A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-1689719" y="6342561"/>
              <a:ext cx="99120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Users don't just stare at the screen. They enter text into input boxes. They pick items from lists. They click buttons. Such user actions may result in a flow of data in the opposite direction: from an element to a component.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660401" y="4763925"/>
            <a:ext cx="14861317" cy="1642501"/>
            <a:chOff x="5305675" y="3951063"/>
            <a:chExt cx="10245477" cy="1642501"/>
          </a:xfrm>
        </p:grpSpPr>
        <p:grpSp>
          <p:nvGrpSpPr>
            <p:cNvPr id="26" name="Group 25"/>
            <p:cNvGrpSpPr/>
            <p:nvPr/>
          </p:nvGrpSpPr>
          <p:grpSpPr>
            <a:xfrm>
              <a:off x="5305675" y="3951063"/>
              <a:ext cx="10245477" cy="1642501"/>
              <a:chOff x="-3951042" y="3297270"/>
              <a:chExt cx="10245477" cy="1642501"/>
            </a:xfrm>
          </p:grpSpPr>
          <p:sp>
            <p:nvSpPr>
              <p:cNvPr id="28" name="Freeform 105"/>
              <p:cNvSpPr>
                <a:spLocks/>
              </p:cNvSpPr>
              <p:nvPr/>
            </p:nvSpPr>
            <p:spPr bwMode="auto">
              <a:xfrm flipH="1">
                <a:off x="-3951042" y="3297270"/>
                <a:ext cx="10175628" cy="1642501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Freeform 106"/>
              <p:cNvSpPr>
                <a:spLocks/>
              </p:cNvSpPr>
              <p:nvPr/>
            </p:nvSpPr>
            <p:spPr bwMode="auto">
              <a:xfrm flipH="1">
                <a:off x="6224587" y="3297271"/>
                <a:ext cx="69848" cy="16425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4B4C2"/>
              </a:solidFill>
              <a:ln w="9525">
                <a:solidFill>
                  <a:srgbClr val="D4B4C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5542109" y="4268268"/>
              <a:ext cx="984788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only way to know about a user action is to listen for certain events such as keystrokes, mouse movements, clicks, and touches. You declare your interest in user actions through Angular event binding.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60398" y="6727036"/>
            <a:ext cx="14861318" cy="1800000"/>
            <a:chOff x="660398" y="6727036"/>
            <a:chExt cx="14861318" cy="1800000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660398" y="6727036"/>
              <a:ext cx="14861318" cy="1800000"/>
              <a:chOff x="-1861890" y="6061204"/>
              <a:chExt cx="10245478" cy="18000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-1861890" y="6061204"/>
                <a:ext cx="10245478" cy="1800000"/>
                <a:chOff x="-3951043" y="3297271"/>
                <a:chExt cx="10245478" cy="1800000"/>
              </a:xfrm>
            </p:grpSpPr>
            <p:sp>
              <p:nvSpPr>
                <p:cNvPr id="33" name="Freeform 105"/>
                <p:cNvSpPr>
                  <a:spLocks/>
                </p:cNvSpPr>
                <p:nvPr/>
              </p:nvSpPr>
              <p:spPr bwMode="auto">
                <a:xfrm flipH="1">
                  <a:off x="-3951043" y="3297271"/>
                  <a:ext cx="10175629" cy="1800000"/>
                </a:xfrm>
                <a:custGeom>
                  <a:avLst/>
                  <a:gdLst>
                    <a:gd name="T0" fmla="*/ 1011 w 1039"/>
                    <a:gd name="T1" fmla="*/ 0 h 784"/>
                    <a:gd name="T2" fmla="*/ 0 w 1039"/>
                    <a:gd name="T3" fmla="*/ 0 h 784"/>
                    <a:gd name="T4" fmla="*/ 0 w 1039"/>
                    <a:gd name="T5" fmla="*/ 784 h 784"/>
                    <a:gd name="T6" fmla="*/ 1011 w 1039"/>
                    <a:gd name="T7" fmla="*/ 784 h 784"/>
                    <a:gd name="T8" fmla="*/ 1039 w 1039"/>
                    <a:gd name="T9" fmla="*/ 757 h 784"/>
                    <a:gd name="T10" fmla="*/ 1039 w 1039"/>
                    <a:gd name="T11" fmla="*/ 28 h 784"/>
                    <a:gd name="T12" fmla="*/ 1011 w 1039"/>
                    <a:gd name="T1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9" h="784">
                      <a:moveTo>
                        <a:pt x="101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4"/>
                        <a:pt x="0" y="784"/>
                        <a:pt x="0" y="784"/>
                      </a:cubicBezTo>
                      <a:cubicBezTo>
                        <a:pt x="1011" y="784"/>
                        <a:pt x="1011" y="784"/>
                        <a:pt x="1011" y="784"/>
                      </a:cubicBezTo>
                      <a:cubicBezTo>
                        <a:pt x="1027" y="784"/>
                        <a:pt x="1039" y="772"/>
                        <a:pt x="1039" y="757"/>
                      </a:cubicBezTo>
                      <a:cubicBezTo>
                        <a:pt x="1039" y="28"/>
                        <a:pt x="1039" y="28"/>
                        <a:pt x="1039" y="28"/>
                      </a:cubicBezTo>
                      <a:cubicBezTo>
                        <a:pt x="1039" y="12"/>
                        <a:pt x="1027" y="0"/>
                        <a:pt x="10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Freeform 106"/>
                <p:cNvSpPr>
                  <a:spLocks/>
                </p:cNvSpPr>
                <p:nvPr/>
              </p:nvSpPr>
              <p:spPr bwMode="auto">
                <a:xfrm flipH="1">
                  <a:off x="6224585" y="3297271"/>
                  <a:ext cx="69850" cy="1800000"/>
                </a:xfrm>
                <a:custGeom>
                  <a:avLst/>
                  <a:gdLst>
                    <a:gd name="T0" fmla="*/ 27 w 48"/>
                    <a:gd name="T1" fmla="*/ 0 h 784"/>
                    <a:gd name="T2" fmla="*/ 0 w 48"/>
                    <a:gd name="T3" fmla="*/ 28 h 784"/>
                    <a:gd name="T4" fmla="*/ 0 w 48"/>
                    <a:gd name="T5" fmla="*/ 757 h 784"/>
                    <a:gd name="T6" fmla="*/ 27 w 48"/>
                    <a:gd name="T7" fmla="*/ 784 h 784"/>
                    <a:gd name="T8" fmla="*/ 48 w 48"/>
                    <a:gd name="T9" fmla="*/ 784 h 784"/>
                    <a:gd name="T10" fmla="*/ 48 w 48"/>
                    <a:gd name="T11" fmla="*/ 0 h 784"/>
                    <a:gd name="T12" fmla="*/ 27 w 48"/>
                    <a:gd name="T1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784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8"/>
                      </a:cubicBezTo>
                      <a:cubicBezTo>
                        <a:pt x="0" y="757"/>
                        <a:pt x="0" y="757"/>
                        <a:pt x="0" y="757"/>
                      </a:cubicBezTo>
                      <a:cubicBezTo>
                        <a:pt x="0" y="772"/>
                        <a:pt x="12" y="784"/>
                        <a:pt x="27" y="784"/>
                      </a:cubicBezTo>
                      <a:cubicBezTo>
                        <a:pt x="48" y="784"/>
                        <a:pt x="48" y="784"/>
                        <a:pt x="48" y="784"/>
                      </a:cubicBezTo>
                      <a:cubicBezTo>
                        <a:pt x="48" y="0"/>
                        <a:pt x="48" y="0"/>
                        <a:pt x="48" y="0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-1676868" y="6125527"/>
                <a:ext cx="991209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Event binding syntax consists of a target event name within parentheses on the left of an equal sign, and a quoted template statement on the right.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144302" y="7857336"/>
              <a:ext cx="8565271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&lt;button (click)="onSave()"&gt;Save&lt;/button&gt;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Event Binding</a:t>
            </a:r>
          </a:p>
        </p:txBody>
      </p:sp>
    </p:spTree>
    <p:extLst>
      <p:ext uri="{BB962C8B-B14F-4D97-AF65-F5344CB8AC3E}">
        <p14:creationId xmlns:p14="http://schemas.microsoft.com/office/powerpoint/2010/main" val="288598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63756" y="4110924"/>
                <a:ext cx="1942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5692319" y="1485900"/>
            <a:ext cx="48713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 Binding</a:t>
            </a:r>
          </a:p>
        </p:txBody>
      </p:sp>
    </p:spTree>
    <p:extLst>
      <p:ext uri="{BB962C8B-B14F-4D97-AF65-F5344CB8AC3E}">
        <p14:creationId xmlns:p14="http://schemas.microsoft.com/office/powerpoint/2010/main" val="110132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32" y="839977"/>
            <a:ext cx="3833368" cy="27432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 flipH="1">
            <a:off x="660399" y="1518194"/>
            <a:ext cx="14861318" cy="1080000"/>
            <a:chOff x="5305675" y="3951064"/>
            <a:chExt cx="10245477" cy="1080000"/>
          </a:xfrm>
        </p:grpSpPr>
        <p:grpSp>
          <p:nvGrpSpPr>
            <p:cNvPr id="41" name="Group 40"/>
            <p:cNvGrpSpPr/>
            <p:nvPr/>
          </p:nvGrpSpPr>
          <p:grpSpPr>
            <a:xfrm>
              <a:off x="5305675" y="3951064"/>
              <a:ext cx="10245477" cy="1080000"/>
              <a:chOff x="-3951042" y="3297271"/>
              <a:chExt cx="10245477" cy="1080000"/>
            </a:xfrm>
          </p:grpSpPr>
          <p:sp>
            <p:nvSpPr>
              <p:cNvPr id="43" name="Freeform 105"/>
              <p:cNvSpPr>
                <a:spLocks/>
              </p:cNvSpPr>
              <p:nvPr/>
            </p:nvSpPr>
            <p:spPr bwMode="auto">
              <a:xfrm flipH="1">
                <a:off x="-3951042" y="3297271"/>
                <a:ext cx="10175628" cy="10800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0800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B8E0"/>
              </a:solidFill>
              <a:ln w="9525">
                <a:solidFill>
                  <a:srgbClr val="34B8E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5540660" y="4191234"/>
              <a:ext cx="984788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often want to both display a data property and update that property when the user makes changes.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 flipH="1">
            <a:off x="660399" y="2918803"/>
            <a:ext cx="14862177" cy="1524513"/>
            <a:chOff x="-1776322" y="6061203"/>
            <a:chExt cx="10159910" cy="1524513"/>
          </a:xfrm>
        </p:grpSpPr>
        <p:grpSp>
          <p:nvGrpSpPr>
            <p:cNvPr id="46" name="Group 45"/>
            <p:cNvGrpSpPr/>
            <p:nvPr/>
          </p:nvGrpSpPr>
          <p:grpSpPr>
            <a:xfrm>
              <a:off x="-1776322" y="6061203"/>
              <a:ext cx="10159910" cy="1524513"/>
              <a:chOff x="-3865475" y="3297270"/>
              <a:chExt cx="10159910" cy="1524513"/>
            </a:xfrm>
          </p:grpSpPr>
          <p:sp>
            <p:nvSpPr>
              <p:cNvPr id="48" name="Freeform 105"/>
              <p:cNvSpPr>
                <a:spLocks/>
              </p:cNvSpPr>
              <p:nvPr/>
            </p:nvSpPr>
            <p:spPr bwMode="auto">
              <a:xfrm flipH="1">
                <a:off x="-3865475" y="3297270"/>
                <a:ext cx="10090061" cy="1524513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524512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26BD5A"/>
              </a:solidFill>
              <a:ln w="9525">
                <a:solidFill>
                  <a:srgbClr val="26BD5A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-1689718" y="6342561"/>
              <a:ext cx="99120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 the element side, it takes a combination of setting a specific element property and listening for an element change event.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60400" y="4763925"/>
            <a:ext cx="14861317" cy="1642501"/>
            <a:chOff x="5305675" y="3951063"/>
            <a:chExt cx="10245477" cy="1642501"/>
          </a:xfrm>
        </p:grpSpPr>
        <p:grpSp>
          <p:nvGrpSpPr>
            <p:cNvPr id="51" name="Group 50"/>
            <p:cNvGrpSpPr/>
            <p:nvPr/>
          </p:nvGrpSpPr>
          <p:grpSpPr>
            <a:xfrm>
              <a:off x="5305675" y="3951063"/>
              <a:ext cx="10245477" cy="1642501"/>
              <a:chOff x="-3951042" y="3297270"/>
              <a:chExt cx="10245477" cy="1642501"/>
            </a:xfrm>
          </p:grpSpPr>
          <p:sp>
            <p:nvSpPr>
              <p:cNvPr id="53" name="Freeform 105"/>
              <p:cNvSpPr>
                <a:spLocks/>
              </p:cNvSpPr>
              <p:nvPr/>
            </p:nvSpPr>
            <p:spPr bwMode="auto">
              <a:xfrm flipH="1">
                <a:off x="-3951042" y="3297270"/>
                <a:ext cx="10175628" cy="1642501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Freeform 106"/>
              <p:cNvSpPr>
                <a:spLocks/>
              </p:cNvSpPr>
              <p:nvPr/>
            </p:nvSpPr>
            <p:spPr bwMode="auto">
              <a:xfrm flipH="1">
                <a:off x="6224587" y="3297271"/>
                <a:ext cx="69848" cy="16425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4B4C2"/>
              </a:solidFill>
              <a:ln w="9525">
                <a:solidFill>
                  <a:srgbClr val="D4B4C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5515281" y="4268268"/>
              <a:ext cx="984788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Angular offers a special two-way data binding syntax for this purpose, [(x)]. The [(x)] syntax combines the brackets of property binding, [x], with the parentheses of event binding, (x).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660398" y="6727036"/>
            <a:ext cx="14861318" cy="1800000"/>
            <a:chOff x="-1861889" y="6061204"/>
            <a:chExt cx="10245477" cy="1800000"/>
          </a:xfrm>
        </p:grpSpPr>
        <p:grpSp>
          <p:nvGrpSpPr>
            <p:cNvPr id="58" name="Group 57"/>
            <p:cNvGrpSpPr/>
            <p:nvPr/>
          </p:nvGrpSpPr>
          <p:grpSpPr>
            <a:xfrm>
              <a:off x="-1861889" y="6061204"/>
              <a:ext cx="10245477" cy="1800000"/>
              <a:chOff x="-3951042" y="3297271"/>
              <a:chExt cx="10245477" cy="1800000"/>
            </a:xfrm>
          </p:grpSpPr>
          <p:sp>
            <p:nvSpPr>
              <p:cNvPr id="60" name="Freeform 105"/>
              <p:cNvSpPr>
                <a:spLocks/>
              </p:cNvSpPr>
              <p:nvPr/>
            </p:nvSpPr>
            <p:spPr bwMode="auto">
              <a:xfrm flipH="1">
                <a:off x="-3951042" y="3297271"/>
                <a:ext cx="10175627" cy="18000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8000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-1703692" y="6125527"/>
              <a:ext cx="99120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two-way binding syntax is really just syntactic sugar for a property binding and an event binding. Angular desugars the SizerComponent binding into this: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204038" y="7961454"/>
            <a:ext cx="118479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&lt;my-sizer [size]="fontSizePx" (sizeChange)="fontSizePx=$event"&gt;&lt;/my-sizer&gt;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Two-Way Binding</a:t>
            </a:r>
          </a:p>
        </p:txBody>
      </p:sp>
    </p:spTree>
    <p:extLst>
      <p:ext uri="{BB962C8B-B14F-4D97-AF65-F5344CB8AC3E}">
        <p14:creationId xmlns:p14="http://schemas.microsoft.com/office/powerpoint/2010/main" val="385875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63756" y="4110924"/>
                <a:ext cx="1942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5692319" y="1485900"/>
            <a:ext cx="48713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Two-Way Binding</a:t>
            </a:r>
          </a:p>
        </p:txBody>
      </p:sp>
    </p:spTree>
    <p:extLst>
      <p:ext uri="{BB962C8B-B14F-4D97-AF65-F5344CB8AC3E}">
        <p14:creationId xmlns:p14="http://schemas.microsoft.com/office/powerpoint/2010/main" val="3581594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99" y="864288"/>
            <a:ext cx="4115152" cy="27432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 flipH="1">
            <a:off x="972245" y="1599444"/>
            <a:ext cx="14259138" cy="1130300"/>
            <a:chOff x="5544344" y="3951064"/>
            <a:chExt cx="10006808" cy="1130300"/>
          </a:xfrm>
        </p:grpSpPr>
        <p:grpSp>
          <p:nvGrpSpPr>
            <p:cNvPr id="26" name="Group 25"/>
            <p:cNvGrpSpPr/>
            <p:nvPr/>
          </p:nvGrpSpPr>
          <p:grpSpPr>
            <a:xfrm>
              <a:off x="5544344" y="3951064"/>
              <a:ext cx="10006808" cy="1130300"/>
              <a:chOff x="-3712373" y="3297271"/>
              <a:chExt cx="10006808" cy="1130300"/>
            </a:xfrm>
          </p:grpSpPr>
          <p:sp>
            <p:nvSpPr>
              <p:cNvPr id="28" name="Freeform 105"/>
              <p:cNvSpPr>
                <a:spLocks/>
              </p:cNvSpPr>
              <p:nvPr/>
            </p:nvSpPr>
            <p:spPr bwMode="auto">
              <a:xfrm flipH="1">
                <a:off x="-3712373" y="3297271"/>
                <a:ext cx="9936958" cy="11303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1303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4B4C2"/>
              </a:solidFill>
              <a:ln w="9525">
                <a:solidFill>
                  <a:srgbClr val="D4B4C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831410" y="4327051"/>
              <a:ext cx="8631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Angular components use events to notify parent components that something has changed.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972245" y="3114404"/>
            <a:ext cx="14261268" cy="1130300"/>
            <a:chOff x="-1623220" y="6061204"/>
            <a:chExt cx="10006808" cy="1130300"/>
          </a:xfrm>
        </p:grpSpPr>
        <p:grpSp>
          <p:nvGrpSpPr>
            <p:cNvPr id="31" name="Group 30"/>
            <p:cNvGrpSpPr/>
            <p:nvPr/>
          </p:nvGrpSpPr>
          <p:grpSpPr>
            <a:xfrm>
              <a:off x="-1623220" y="6061204"/>
              <a:ext cx="10006808" cy="1130300"/>
              <a:chOff x="-3712373" y="3297271"/>
              <a:chExt cx="10006808" cy="1130300"/>
            </a:xfrm>
          </p:grpSpPr>
          <p:sp>
            <p:nvSpPr>
              <p:cNvPr id="33" name="Freeform 105"/>
              <p:cNvSpPr>
                <a:spLocks/>
              </p:cNvSpPr>
              <p:nvPr/>
            </p:nvSpPr>
            <p:spPr bwMode="auto">
              <a:xfrm flipH="1">
                <a:off x="-3712373" y="3297271"/>
                <a:ext cx="9936958" cy="11303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1303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-1615645" y="6175841"/>
              <a:ext cx="99120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There’s no longer two-way data binding; it’s designed around a unidirectional data flow system that adopts a much more reasonable approach to application development.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972245" y="4592820"/>
            <a:ext cx="14347324" cy="1130300"/>
            <a:chOff x="5489772" y="3951064"/>
            <a:chExt cx="10061380" cy="1130300"/>
          </a:xfrm>
        </p:grpSpPr>
        <p:grpSp>
          <p:nvGrpSpPr>
            <p:cNvPr id="36" name="Group 35"/>
            <p:cNvGrpSpPr/>
            <p:nvPr/>
          </p:nvGrpSpPr>
          <p:grpSpPr>
            <a:xfrm>
              <a:off x="5544344" y="3951064"/>
              <a:ext cx="10006808" cy="1130300"/>
              <a:chOff x="-3712373" y="3297271"/>
              <a:chExt cx="10006808" cy="1130300"/>
            </a:xfrm>
          </p:grpSpPr>
          <p:sp>
            <p:nvSpPr>
              <p:cNvPr id="38" name="Freeform 105"/>
              <p:cNvSpPr>
                <a:spLocks/>
              </p:cNvSpPr>
              <p:nvPr/>
            </p:nvSpPr>
            <p:spPr bwMode="auto">
              <a:xfrm flipH="1">
                <a:off x="-3712373" y="3297271"/>
                <a:ext cx="9936958" cy="11303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1303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5489772" y="4329233"/>
              <a:ext cx="99718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Let’s understand the basics of parent-child and child-parent communication by introducing EventEmitter and @Output.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972245" y="5962252"/>
            <a:ext cx="14221972" cy="1980002"/>
            <a:chOff x="-1623220" y="6061202"/>
            <a:chExt cx="10006808" cy="1980002"/>
          </a:xfrm>
        </p:grpSpPr>
        <p:grpSp>
          <p:nvGrpSpPr>
            <p:cNvPr id="41" name="Group 40"/>
            <p:cNvGrpSpPr/>
            <p:nvPr/>
          </p:nvGrpSpPr>
          <p:grpSpPr>
            <a:xfrm>
              <a:off x="-1623220" y="6061202"/>
              <a:ext cx="10006808" cy="1980002"/>
              <a:chOff x="-3712373" y="3297269"/>
              <a:chExt cx="10006808" cy="1980002"/>
            </a:xfrm>
          </p:grpSpPr>
          <p:sp>
            <p:nvSpPr>
              <p:cNvPr id="43" name="Freeform 105"/>
              <p:cNvSpPr>
                <a:spLocks/>
              </p:cNvSpPr>
              <p:nvPr/>
            </p:nvSpPr>
            <p:spPr bwMode="auto">
              <a:xfrm flipH="1">
                <a:off x="-3712373" y="3297269"/>
                <a:ext cx="9936958" cy="19800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9800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9BBB5C"/>
              </a:solidFill>
              <a:ln w="9525">
                <a:solidFill>
                  <a:srgbClr val="9BBB5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-1623220" y="6439373"/>
              <a:ext cx="99120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EventEmitter is an Angular2 abstraction, and its only purpose is to emit events in components. 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106857" y="7118704"/>
            <a:ext cx="1196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@Output is used to define output property to achieve custom event binding.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 Binding</a:t>
            </a:r>
          </a:p>
        </p:txBody>
      </p:sp>
    </p:spTree>
    <p:extLst>
      <p:ext uri="{BB962C8B-B14F-4D97-AF65-F5344CB8AC3E}">
        <p14:creationId xmlns:p14="http://schemas.microsoft.com/office/powerpoint/2010/main" val="398051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63756" y="4110924"/>
                <a:ext cx="1942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5692319" y="1485900"/>
            <a:ext cx="48713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 Binding</a:t>
            </a:r>
          </a:p>
        </p:txBody>
      </p:sp>
    </p:spTree>
    <p:extLst>
      <p:ext uri="{BB962C8B-B14F-4D97-AF65-F5344CB8AC3E}">
        <p14:creationId xmlns:p14="http://schemas.microsoft.com/office/powerpoint/2010/main" val="39871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Binding and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1—Template Model</a:t>
            </a:r>
          </a:p>
        </p:txBody>
      </p:sp>
    </p:spTree>
    <p:extLst>
      <p:ext uri="{BB962C8B-B14F-4D97-AF65-F5344CB8AC3E}">
        <p14:creationId xmlns:p14="http://schemas.microsoft.com/office/powerpoint/2010/main" val="125678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Binding and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3—Built-in Directives</a:t>
            </a:r>
          </a:p>
        </p:txBody>
      </p:sp>
    </p:spTree>
    <p:extLst>
      <p:ext uri="{BB962C8B-B14F-4D97-AF65-F5344CB8AC3E}">
        <p14:creationId xmlns:p14="http://schemas.microsoft.com/office/powerpoint/2010/main" val="194334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flipH="1">
            <a:off x="874402" y="1552731"/>
            <a:ext cx="15036802" cy="1130300"/>
            <a:chOff x="5026884" y="3951064"/>
            <a:chExt cx="10524268" cy="1130300"/>
          </a:xfrm>
        </p:grpSpPr>
        <p:grpSp>
          <p:nvGrpSpPr>
            <p:cNvPr id="21" name="Group 20"/>
            <p:cNvGrpSpPr/>
            <p:nvPr/>
          </p:nvGrpSpPr>
          <p:grpSpPr>
            <a:xfrm>
              <a:off x="5217470" y="3951064"/>
              <a:ext cx="10333682" cy="1130300"/>
              <a:chOff x="-4039247" y="3297271"/>
              <a:chExt cx="10333682" cy="1130300"/>
            </a:xfrm>
          </p:grpSpPr>
          <p:sp>
            <p:nvSpPr>
              <p:cNvPr id="23" name="Freeform 105"/>
              <p:cNvSpPr>
                <a:spLocks/>
              </p:cNvSpPr>
              <p:nvPr/>
            </p:nvSpPr>
            <p:spPr bwMode="auto">
              <a:xfrm flipH="1">
                <a:off x="-4039247" y="3297271"/>
                <a:ext cx="10263832" cy="11303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1303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4B4C2"/>
              </a:solidFill>
              <a:ln w="9525">
                <a:solidFill>
                  <a:srgbClr val="D4B4C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5026884" y="4169924"/>
              <a:ext cx="104436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 would be convenient to use two-way binding with HTML form elements like &lt;input&gt; and &lt;select&gt;. However, no native HTML element follows the x value and xChange event pattern.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874401" y="3356114"/>
            <a:ext cx="14851581" cy="900000"/>
            <a:chOff x="5010794" y="3951064"/>
            <a:chExt cx="10540358" cy="900000"/>
          </a:xfrm>
        </p:grpSpPr>
        <p:grpSp>
          <p:nvGrpSpPr>
            <p:cNvPr id="31" name="Group 30"/>
            <p:cNvGrpSpPr/>
            <p:nvPr/>
          </p:nvGrpSpPr>
          <p:grpSpPr>
            <a:xfrm>
              <a:off x="5072598" y="3951064"/>
              <a:ext cx="10478554" cy="900000"/>
              <a:chOff x="-4184119" y="3297271"/>
              <a:chExt cx="10478554" cy="900000"/>
            </a:xfrm>
          </p:grpSpPr>
          <p:sp>
            <p:nvSpPr>
              <p:cNvPr id="33" name="Freeform 105"/>
              <p:cNvSpPr>
                <a:spLocks/>
              </p:cNvSpPr>
              <p:nvPr/>
            </p:nvSpPr>
            <p:spPr bwMode="auto">
              <a:xfrm flipH="1">
                <a:off x="-4184119" y="3297271"/>
                <a:ext cx="10408705" cy="9000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9000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5010794" y="4193048"/>
              <a:ext cx="104436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NgModel - Two-way binding to form elements with [(ngModel)]</a:t>
              </a:r>
            </a:p>
          </p:txBody>
        </p:sp>
      </p:grpSp>
      <p:pic>
        <p:nvPicPr>
          <p:cNvPr id="36" name="Picture 3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445" y="828206"/>
            <a:ext cx="5345430" cy="27432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 flipH="1">
            <a:off x="874400" y="4929197"/>
            <a:ext cx="14764498" cy="1130300"/>
            <a:chOff x="4890280" y="3951064"/>
            <a:chExt cx="10660872" cy="1130300"/>
          </a:xfrm>
        </p:grpSpPr>
        <p:grpSp>
          <p:nvGrpSpPr>
            <p:cNvPr id="38" name="Group 37"/>
            <p:cNvGrpSpPr/>
            <p:nvPr/>
          </p:nvGrpSpPr>
          <p:grpSpPr>
            <a:xfrm>
              <a:off x="4890280" y="3951064"/>
              <a:ext cx="10660872" cy="1130300"/>
              <a:chOff x="-4366437" y="3297271"/>
              <a:chExt cx="10660872" cy="1130300"/>
            </a:xfrm>
          </p:grpSpPr>
          <p:sp>
            <p:nvSpPr>
              <p:cNvPr id="40" name="Freeform 105"/>
              <p:cNvSpPr>
                <a:spLocks/>
              </p:cNvSpPr>
              <p:nvPr/>
            </p:nvSpPr>
            <p:spPr bwMode="auto">
              <a:xfrm flipH="1">
                <a:off x="-4366437" y="3297271"/>
                <a:ext cx="10591023" cy="1130300"/>
              </a:xfrm>
              <a:custGeom>
                <a:avLst/>
                <a:gdLst>
                  <a:gd name="T0" fmla="*/ 1011 w 1039"/>
                  <a:gd name="T1" fmla="*/ 0 h 784"/>
                  <a:gd name="T2" fmla="*/ 0 w 1039"/>
                  <a:gd name="T3" fmla="*/ 0 h 784"/>
                  <a:gd name="T4" fmla="*/ 0 w 1039"/>
                  <a:gd name="T5" fmla="*/ 784 h 784"/>
                  <a:gd name="T6" fmla="*/ 1011 w 1039"/>
                  <a:gd name="T7" fmla="*/ 784 h 784"/>
                  <a:gd name="T8" fmla="*/ 1039 w 1039"/>
                  <a:gd name="T9" fmla="*/ 757 h 784"/>
                  <a:gd name="T10" fmla="*/ 1039 w 1039"/>
                  <a:gd name="T11" fmla="*/ 28 h 784"/>
                  <a:gd name="T12" fmla="*/ 1011 w 1039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784">
                    <a:moveTo>
                      <a:pt x="10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011" y="784"/>
                      <a:pt x="1011" y="784"/>
                      <a:pt x="1011" y="784"/>
                    </a:cubicBezTo>
                    <a:cubicBezTo>
                      <a:pt x="1027" y="784"/>
                      <a:pt x="1039" y="772"/>
                      <a:pt x="1039" y="757"/>
                    </a:cubicBezTo>
                    <a:cubicBezTo>
                      <a:pt x="1039" y="28"/>
                      <a:pt x="1039" y="28"/>
                      <a:pt x="1039" y="28"/>
                    </a:cubicBezTo>
                    <a:cubicBezTo>
                      <a:pt x="1039" y="12"/>
                      <a:pt x="1027" y="0"/>
                      <a:pt x="10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Freeform 106"/>
              <p:cNvSpPr>
                <a:spLocks/>
              </p:cNvSpPr>
              <p:nvPr/>
            </p:nvSpPr>
            <p:spPr bwMode="auto">
              <a:xfrm flipH="1">
                <a:off x="6224585" y="3297271"/>
                <a:ext cx="69850" cy="1130300"/>
              </a:xfrm>
              <a:custGeom>
                <a:avLst/>
                <a:gdLst>
                  <a:gd name="T0" fmla="*/ 27 w 48"/>
                  <a:gd name="T1" fmla="*/ 0 h 784"/>
                  <a:gd name="T2" fmla="*/ 0 w 48"/>
                  <a:gd name="T3" fmla="*/ 28 h 784"/>
                  <a:gd name="T4" fmla="*/ 0 w 48"/>
                  <a:gd name="T5" fmla="*/ 757 h 784"/>
                  <a:gd name="T6" fmla="*/ 27 w 48"/>
                  <a:gd name="T7" fmla="*/ 784 h 784"/>
                  <a:gd name="T8" fmla="*/ 48 w 48"/>
                  <a:gd name="T9" fmla="*/ 784 h 784"/>
                  <a:gd name="T10" fmla="*/ 48 w 48"/>
                  <a:gd name="T11" fmla="*/ 0 h 784"/>
                  <a:gd name="T12" fmla="*/ 27 w 48"/>
                  <a:gd name="T1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84">
                    <a:moveTo>
                      <a:pt x="27" y="0"/>
                    </a:moveTo>
                    <a:cubicBezTo>
                      <a:pt x="12" y="0"/>
                      <a:pt x="0" y="12"/>
                      <a:pt x="0" y="28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0" y="772"/>
                      <a:pt x="12" y="784"/>
                      <a:pt x="27" y="784"/>
                    </a:cubicBezTo>
                    <a:cubicBezTo>
                      <a:pt x="48" y="784"/>
                      <a:pt x="48" y="784"/>
                      <a:pt x="48" y="78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4B4C2"/>
              </a:solidFill>
              <a:ln w="9525">
                <a:solidFill>
                  <a:srgbClr val="D4B4C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006233" y="4140376"/>
              <a:ext cx="104436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When developing data entry forms, you often both display a data property and update that property when the user makes changes.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74400" y="6732580"/>
            <a:ext cx="14764498" cy="1440000"/>
            <a:chOff x="660395" y="6427783"/>
            <a:chExt cx="14764498" cy="1440000"/>
          </a:xfrm>
        </p:grpSpPr>
        <p:grpSp>
          <p:nvGrpSpPr>
            <p:cNvPr id="42" name="Group 41"/>
            <p:cNvGrpSpPr/>
            <p:nvPr/>
          </p:nvGrpSpPr>
          <p:grpSpPr>
            <a:xfrm flipH="1">
              <a:off x="660395" y="6427783"/>
              <a:ext cx="14764498" cy="1440000"/>
              <a:chOff x="-2245497" y="6061204"/>
              <a:chExt cx="10629085" cy="180848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2245497" y="6061204"/>
                <a:ext cx="10629085" cy="1808480"/>
                <a:chOff x="-4334650" y="3297271"/>
                <a:chExt cx="10629085" cy="1808480"/>
              </a:xfrm>
            </p:grpSpPr>
            <p:sp>
              <p:nvSpPr>
                <p:cNvPr id="45" name="Freeform 105"/>
                <p:cNvSpPr>
                  <a:spLocks/>
                </p:cNvSpPr>
                <p:nvPr/>
              </p:nvSpPr>
              <p:spPr bwMode="auto">
                <a:xfrm flipH="1">
                  <a:off x="-4334650" y="3297271"/>
                  <a:ext cx="10559235" cy="1808480"/>
                </a:xfrm>
                <a:custGeom>
                  <a:avLst/>
                  <a:gdLst>
                    <a:gd name="T0" fmla="*/ 1011 w 1039"/>
                    <a:gd name="T1" fmla="*/ 0 h 784"/>
                    <a:gd name="T2" fmla="*/ 0 w 1039"/>
                    <a:gd name="T3" fmla="*/ 0 h 784"/>
                    <a:gd name="T4" fmla="*/ 0 w 1039"/>
                    <a:gd name="T5" fmla="*/ 784 h 784"/>
                    <a:gd name="T6" fmla="*/ 1011 w 1039"/>
                    <a:gd name="T7" fmla="*/ 784 h 784"/>
                    <a:gd name="T8" fmla="*/ 1039 w 1039"/>
                    <a:gd name="T9" fmla="*/ 757 h 784"/>
                    <a:gd name="T10" fmla="*/ 1039 w 1039"/>
                    <a:gd name="T11" fmla="*/ 28 h 784"/>
                    <a:gd name="T12" fmla="*/ 1011 w 1039"/>
                    <a:gd name="T1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9" h="784">
                      <a:moveTo>
                        <a:pt x="101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4"/>
                        <a:pt x="0" y="784"/>
                        <a:pt x="0" y="784"/>
                      </a:cubicBezTo>
                      <a:cubicBezTo>
                        <a:pt x="1011" y="784"/>
                        <a:pt x="1011" y="784"/>
                        <a:pt x="1011" y="784"/>
                      </a:cubicBezTo>
                      <a:cubicBezTo>
                        <a:pt x="1027" y="784"/>
                        <a:pt x="1039" y="772"/>
                        <a:pt x="1039" y="757"/>
                      </a:cubicBezTo>
                      <a:cubicBezTo>
                        <a:pt x="1039" y="28"/>
                        <a:pt x="1039" y="28"/>
                        <a:pt x="1039" y="28"/>
                      </a:cubicBezTo>
                      <a:cubicBezTo>
                        <a:pt x="1039" y="12"/>
                        <a:pt x="1027" y="0"/>
                        <a:pt x="10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" name="Freeform 106"/>
                <p:cNvSpPr>
                  <a:spLocks/>
                </p:cNvSpPr>
                <p:nvPr/>
              </p:nvSpPr>
              <p:spPr bwMode="auto">
                <a:xfrm flipH="1">
                  <a:off x="6224585" y="3297271"/>
                  <a:ext cx="69850" cy="1808480"/>
                </a:xfrm>
                <a:custGeom>
                  <a:avLst/>
                  <a:gdLst>
                    <a:gd name="T0" fmla="*/ 27 w 48"/>
                    <a:gd name="T1" fmla="*/ 0 h 784"/>
                    <a:gd name="T2" fmla="*/ 0 w 48"/>
                    <a:gd name="T3" fmla="*/ 28 h 784"/>
                    <a:gd name="T4" fmla="*/ 0 w 48"/>
                    <a:gd name="T5" fmla="*/ 757 h 784"/>
                    <a:gd name="T6" fmla="*/ 27 w 48"/>
                    <a:gd name="T7" fmla="*/ 784 h 784"/>
                    <a:gd name="T8" fmla="*/ 48 w 48"/>
                    <a:gd name="T9" fmla="*/ 784 h 784"/>
                    <a:gd name="T10" fmla="*/ 48 w 48"/>
                    <a:gd name="T11" fmla="*/ 0 h 784"/>
                    <a:gd name="T12" fmla="*/ 27 w 48"/>
                    <a:gd name="T1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784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8"/>
                      </a:cubicBezTo>
                      <a:cubicBezTo>
                        <a:pt x="0" y="757"/>
                        <a:pt x="0" y="757"/>
                        <a:pt x="0" y="757"/>
                      </a:cubicBezTo>
                      <a:cubicBezTo>
                        <a:pt x="0" y="772"/>
                        <a:pt x="12" y="784"/>
                        <a:pt x="27" y="784"/>
                      </a:cubicBezTo>
                      <a:cubicBezTo>
                        <a:pt x="48" y="784"/>
                        <a:pt x="48" y="784"/>
                        <a:pt x="48" y="784"/>
                      </a:cubicBezTo>
                      <a:cubicBezTo>
                        <a:pt x="48" y="0"/>
                        <a:pt x="48" y="0"/>
                        <a:pt x="48" y="0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-2098543" y="6350249"/>
                <a:ext cx="10373778" cy="502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Fortunately, the Angular NgModel directive is a bridge that enables two-way binding to form elements.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696338" y="7270702"/>
              <a:ext cx="642699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[(ngModel)]="currentHero.name"&gt;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</a:t>
            </a:r>
            <a:r>
              <a:rPr lang="en-IN" dirty="0" err="1"/>
              <a:t>ngModel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299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63756" y="4110924"/>
                <a:ext cx="1942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5692319" y="1485900"/>
            <a:ext cx="48713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ngModel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2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>
          <a:xfrm>
            <a:off x="927100" y="1384177"/>
            <a:ext cx="14459438" cy="8314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018442" y="1369002"/>
            <a:ext cx="14276754" cy="1577340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Structural directives are responsible for HTML layout.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shape or reshape the DOM's structure, typically by adding, removing, and manipulating the host elements to which they are attached.</a:t>
            </a:r>
          </a:p>
        </p:txBody>
      </p:sp>
      <p:sp>
        <p:nvSpPr>
          <p:cNvPr id="47" name="Rounded Rectangle 137"/>
          <p:cNvSpPr/>
          <p:nvPr/>
        </p:nvSpPr>
        <p:spPr>
          <a:xfrm>
            <a:off x="4095364" y="4292321"/>
            <a:ext cx="8723372" cy="914702"/>
          </a:xfrm>
          <a:prstGeom prst="roundRect">
            <a:avLst>
              <a:gd name="adj" fmla="val 11907"/>
            </a:avLst>
          </a:prstGeom>
          <a:solidFill>
            <a:srgbClr val="FFE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hevron 139"/>
          <p:cNvSpPr/>
          <p:nvPr/>
        </p:nvSpPr>
        <p:spPr>
          <a:xfrm>
            <a:off x="5313766" y="5419662"/>
            <a:ext cx="600060" cy="914703"/>
          </a:xfrm>
          <a:prstGeom prst="chevron">
            <a:avLst>
              <a:gd name="adj" fmla="val 585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162"/>
          <p:cNvSpPr txBox="1"/>
          <p:nvPr/>
        </p:nvSpPr>
        <p:spPr>
          <a:xfrm>
            <a:off x="5926351" y="4549616"/>
            <a:ext cx="67507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Conditionally add or remove an element from the DOM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095364" y="5401314"/>
            <a:ext cx="8723372" cy="914703"/>
            <a:chOff x="6324470" y="2399866"/>
            <a:chExt cx="8723372" cy="914703"/>
          </a:xfrm>
        </p:grpSpPr>
        <p:sp>
          <p:nvSpPr>
            <p:cNvPr id="38" name="Rounded Rectangle 149"/>
            <p:cNvSpPr/>
            <p:nvPr/>
          </p:nvSpPr>
          <p:spPr>
            <a:xfrm>
              <a:off x="6324470" y="2399867"/>
              <a:ext cx="8723372" cy="914702"/>
            </a:xfrm>
            <a:prstGeom prst="roundRect">
              <a:avLst>
                <a:gd name="adj" fmla="val 11917"/>
              </a:avLst>
            </a:prstGeom>
            <a:solidFill>
              <a:srgbClr val="CFE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Chevron 150"/>
            <p:cNvSpPr/>
            <p:nvPr/>
          </p:nvSpPr>
          <p:spPr>
            <a:xfrm>
              <a:off x="7555398" y="2399866"/>
              <a:ext cx="600060" cy="914703"/>
            </a:xfrm>
            <a:prstGeom prst="chevron">
              <a:avLst>
                <a:gd name="adj" fmla="val 585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Box 163"/>
          <p:cNvSpPr txBox="1"/>
          <p:nvPr/>
        </p:nvSpPr>
        <p:spPr>
          <a:xfrm>
            <a:off x="6011347" y="5658609"/>
            <a:ext cx="55974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 defTabSz="1248305">
              <a:defRPr sz="2000" kern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4151" defTabSz="1248305">
              <a:defRPr sz="2457"/>
            </a:lvl2pPr>
            <a:lvl3pPr marL="1248305" defTabSz="1248305">
              <a:defRPr sz="2457"/>
            </a:lvl3pPr>
            <a:lvl4pPr marL="1872456" defTabSz="1248305">
              <a:defRPr sz="2457"/>
            </a:lvl4pPr>
            <a:lvl5pPr marL="2496610" defTabSz="1248305">
              <a:defRPr sz="2457"/>
            </a:lvl5pPr>
            <a:lvl6pPr marL="3120761" defTabSz="1248305">
              <a:defRPr sz="2457"/>
            </a:lvl6pPr>
            <a:lvl7pPr marL="3744914" defTabSz="1248305">
              <a:defRPr sz="2457"/>
            </a:lvl7pPr>
            <a:lvl8pPr marL="4369066" defTabSz="1248305">
              <a:defRPr sz="2457"/>
            </a:lvl8pPr>
            <a:lvl9pPr marL="4993219" defTabSz="1248305">
              <a:defRPr sz="2457"/>
            </a:lvl9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 a template for each item in a list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95363" y="6510308"/>
            <a:ext cx="8723373" cy="914703"/>
            <a:chOff x="6324469" y="2399866"/>
            <a:chExt cx="8723373" cy="914703"/>
          </a:xfrm>
        </p:grpSpPr>
        <p:sp>
          <p:nvSpPr>
            <p:cNvPr id="28" name="Rounded Rectangle 160"/>
            <p:cNvSpPr/>
            <p:nvPr/>
          </p:nvSpPr>
          <p:spPr>
            <a:xfrm>
              <a:off x="6324469" y="2399867"/>
              <a:ext cx="8723373" cy="914702"/>
            </a:xfrm>
            <a:prstGeom prst="roundRect">
              <a:avLst>
                <a:gd name="adj" fmla="val 12321"/>
              </a:avLst>
            </a:prstGeom>
            <a:solidFill>
              <a:srgbClr val="FBD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Chevron 161"/>
            <p:cNvSpPr/>
            <p:nvPr/>
          </p:nvSpPr>
          <p:spPr>
            <a:xfrm>
              <a:off x="7555398" y="2399866"/>
              <a:ext cx="600060" cy="914703"/>
            </a:xfrm>
            <a:prstGeom prst="chevron">
              <a:avLst>
                <a:gd name="adj" fmla="val 585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TextBox 164"/>
          <p:cNvSpPr txBox="1"/>
          <p:nvPr/>
        </p:nvSpPr>
        <p:spPr>
          <a:xfrm>
            <a:off x="6011347" y="6741991"/>
            <a:ext cx="66657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 defTabSz="1248305">
              <a:defRPr sz="2000" kern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4151" defTabSz="1248305">
              <a:defRPr sz="2457"/>
            </a:lvl2pPr>
            <a:lvl3pPr marL="1248305" defTabSz="1248305">
              <a:defRPr sz="2457"/>
            </a:lvl3pPr>
            <a:lvl4pPr marL="1872456" defTabSz="1248305">
              <a:defRPr sz="2457"/>
            </a:lvl4pPr>
            <a:lvl5pPr marL="2496610" defTabSz="1248305">
              <a:defRPr sz="2457"/>
            </a:lvl5pPr>
            <a:lvl6pPr marL="3120761" defTabSz="1248305">
              <a:defRPr sz="2457"/>
            </a:lvl6pPr>
            <a:lvl7pPr marL="3744914" defTabSz="1248305">
              <a:defRPr sz="2457"/>
            </a:lvl7pPr>
            <a:lvl8pPr marL="4369066" defTabSz="1248305">
              <a:defRPr sz="2457"/>
            </a:lvl8pPr>
            <a:lvl9pPr marL="4993219" defTabSz="1248305">
              <a:defRPr sz="2457"/>
            </a:lvl9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directives that switch among alternative views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5533" y="3697918"/>
            <a:ext cx="7400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discuss the common structural directives: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6040" y="4512250"/>
            <a:ext cx="91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Nglf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39632" y="5623520"/>
            <a:ext cx="118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NgFor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78694" y="6732514"/>
            <a:ext cx="1685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NgSwitch</a:t>
            </a: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71" y="837870"/>
            <a:ext cx="3775295" cy="274320"/>
          </a:xfrm>
          <a:prstGeom prst="rect">
            <a:avLst/>
          </a:prstGeom>
        </p:spPr>
      </p:pic>
      <p:sp>
        <p:nvSpPr>
          <p:cNvPr id="21" name="Chevron 150"/>
          <p:cNvSpPr/>
          <p:nvPr/>
        </p:nvSpPr>
        <p:spPr>
          <a:xfrm>
            <a:off x="5256259" y="4306778"/>
            <a:ext cx="600060" cy="914703"/>
          </a:xfrm>
          <a:prstGeom prst="chevron">
            <a:avLst>
              <a:gd name="adj" fmla="val 585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Built-in Directives</a:t>
            </a:r>
          </a:p>
        </p:txBody>
      </p:sp>
    </p:spTree>
    <p:extLst>
      <p:ext uri="{BB962C8B-B14F-4D97-AF65-F5344CB8AC3E}">
        <p14:creationId xmlns:p14="http://schemas.microsoft.com/office/powerpoint/2010/main" val="90021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63756" y="4110924"/>
                <a:ext cx="1942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5692319" y="1485900"/>
            <a:ext cx="48713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Built-in Directives</a:t>
            </a:r>
          </a:p>
        </p:txBody>
      </p:sp>
    </p:spTree>
    <p:extLst>
      <p:ext uri="{BB962C8B-B14F-4D97-AF65-F5344CB8AC3E}">
        <p14:creationId xmlns:p14="http://schemas.microsoft.com/office/powerpoint/2010/main" val="2665900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Binding and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4—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Basics of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Webpack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67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2171" y="1356160"/>
            <a:ext cx="14021692" cy="1260000"/>
            <a:chOff x="682171" y="1181992"/>
            <a:chExt cx="14021692" cy="1260000"/>
          </a:xfrm>
        </p:grpSpPr>
        <p:sp>
          <p:nvSpPr>
            <p:cNvPr id="62" name="Down Arrow Callout 4"/>
            <p:cNvSpPr/>
            <p:nvPr/>
          </p:nvSpPr>
          <p:spPr>
            <a:xfrm>
              <a:off x="1158581" y="1181992"/>
              <a:ext cx="13545282" cy="1260000"/>
            </a:xfrm>
            <a:prstGeom prst="downArrowCallout">
              <a:avLst>
                <a:gd name="adj1" fmla="val 44286"/>
                <a:gd name="adj2" fmla="val 0"/>
                <a:gd name="adj3" fmla="val 15952"/>
                <a:gd name="adj4" fmla="val 867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Webpack is essentially a code bundler. </a:t>
              </a:r>
            </a:p>
          </p:txBody>
        </p:sp>
        <p:sp>
          <p:nvSpPr>
            <p:cNvPr id="70" name="TextBox 7"/>
            <p:cNvSpPr txBox="1"/>
            <p:nvPr/>
          </p:nvSpPr>
          <p:spPr>
            <a:xfrm>
              <a:off x="682171" y="1524853"/>
              <a:ext cx="476412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171" y="3281850"/>
            <a:ext cx="14021692" cy="1260000"/>
            <a:chOff x="682171" y="2663860"/>
            <a:chExt cx="14021692" cy="1260000"/>
          </a:xfrm>
        </p:grpSpPr>
        <p:sp>
          <p:nvSpPr>
            <p:cNvPr id="63" name="Down Arrow Callout 64"/>
            <p:cNvSpPr/>
            <p:nvPr/>
          </p:nvSpPr>
          <p:spPr>
            <a:xfrm>
              <a:off x="1158581" y="2663860"/>
              <a:ext cx="13545282" cy="1260000"/>
            </a:xfrm>
            <a:prstGeom prst="downArrowCallout">
              <a:avLst>
                <a:gd name="adj1" fmla="val 44286"/>
                <a:gd name="adj2" fmla="val 0"/>
                <a:gd name="adj3" fmla="val 15952"/>
                <a:gd name="adj4" fmla="val 8670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 takes your code, transforms and bundles it, then returns a new “compiled” version. </a:t>
              </a:r>
            </a:p>
          </p:txBody>
        </p:sp>
        <p:sp>
          <p:nvSpPr>
            <p:cNvPr id="71" name="TextBox 80"/>
            <p:cNvSpPr txBox="1"/>
            <p:nvPr/>
          </p:nvSpPr>
          <p:spPr>
            <a:xfrm>
              <a:off x="682171" y="3006721"/>
              <a:ext cx="476412" cy="400110"/>
            </a:xfrm>
            <a:prstGeom prst="rect">
              <a:avLst/>
            </a:prstGeom>
            <a:solidFill>
              <a:srgbClr val="F4B183"/>
            </a:solidFill>
            <a:effectLst>
              <a:outerShdw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2171" y="5207540"/>
            <a:ext cx="14021692" cy="1260000"/>
            <a:chOff x="682171" y="4580373"/>
            <a:chExt cx="14021692" cy="1260000"/>
          </a:xfrm>
        </p:grpSpPr>
        <p:sp>
          <p:nvSpPr>
            <p:cNvPr id="64" name="Down Arrow Callout 65"/>
            <p:cNvSpPr/>
            <p:nvPr/>
          </p:nvSpPr>
          <p:spPr>
            <a:xfrm>
              <a:off x="1158582" y="4580373"/>
              <a:ext cx="13545281" cy="1260000"/>
            </a:xfrm>
            <a:prstGeom prst="downArrowCallout">
              <a:avLst>
                <a:gd name="adj1" fmla="val 32858"/>
                <a:gd name="adj2" fmla="val 0"/>
                <a:gd name="adj3" fmla="val 15952"/>
                <a:gd name="adj4" fmla="val 8670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bundled in Angular CLI version.</a:t>
              </a:r>
            </a:p>
          </p:txBody>
        </p:sp>
        <p:sp>
          <p:nvSpPr>
            <p:cNvPr id="72" name="TextBox 81"/>
            <p:cNvSpPr txBox="1"/>
            <p:nvPr/>
          </p:nvSpPr>
          <p:spPr>
            <a:xfrm>
              <a:off x="682171" y="4892496"/>
              <a:ext cx="476412" cy="400110"/>
            </a:xfrm>
            <a:prstGeom prst="rect">
              <a:avLst/>
            </a:prstGeom>
            <a:solidFill>
              <a:schemeClr val="accent3"/>
            </a:solidFill>
            <a:effectLst>
              <a:outerShdw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</p:grpSp>
      <p:pic>
        <p:nvPicPr>
          <p:cNvPr id="16" name="Picture 1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56" y="896120"/>
            <a:ext cx="2124075" cy="27432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2170" y="7133230"/>
            <a:ext cx="14021693" cy="1260000"/>
            <a:chOff x="682170" y="6392995"/>
            <a:chExt cx="14021693" cy="1260000"/>
          </a:xfrm>
        </p:grpSpPr>
        <p:sp>
          <p:nvSpPr>
            <p:cNvPr id="65" name="Down Arrow Callout 66"/>
            <p:cNvSpPr/>
            <p:nvPr/>
          </p:nvSpPr>
          <p:spPr>
            <a:xfrm>
              <a:off x="1158582" y="6392995"/>
              <a:ext cx="13545281" cy="1260000"/>
            </a:xfrm>
            <a:prstGeom prst="downArrowCallout">
              <a:avLst>
                <a:gd name="adj1" fmla="val 0"/>
                <a:gd name="adj2" fmla="val 0"/>
                <a:gd name="adj3" fmla="val 15952"/>
                <a:gd name="adj4" fmla="val 867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Webpack is a very complex tool, and most people do not need to know how every part of it works. </a:t>
              </a:r>
            </a:p>
          </p:txBody>
        </p:sp>
        <p:sp>
          <p:nvSpPr>
            <p:cNvPr id="17" name="TextBox 81"/>
            <p:cNvSpPr txBox="1"/>
            <p:nvPr/>
          </p:nvSpPr>
          <p:spPr>
            <a:xfrm>
              <a:off x="682170" y="6737149"/>
              <a:ext cx="476412" cy="4001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Webpack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648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756770" y="1147401"/>
            <a:ext cx="9085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There are three key parts to a basic Webpack configuration.</a:t>
            </a:r>
          </a:p>
        </p:txBody>
      </p:sp>
      <p:sp>
        <p:nvSpPr>
          <p:cNvPr id="7" name="Rounded Rectangle 47"/>
          <p:cNvSpPr/>
          <p:nvPr/>
        </p:nvSpPr>
        <p:spPr>
          <a:xfrm>
            <a:off x="5186351" y="6228153"/>
            <a:ext cx="5560541" cy="1766071"/>
          </a:xfrm>
          <a:prstGeom prst="roundRect">
            <a:avLst>
              <a:gd name="adj" fmla="val 8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6569" y="7062765"/>
            <a:ext cx="468010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 indent="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you want your compiled code to go</a:t>
            </a:r>
          </a:p>
        </p:txBody>
      </p:sp>
      <p:sp>
        <p:nvSpPr>
          <p:cNvPr id="9" name="Rounded Rectangle 5"/>
          <p:cNvSpPr/>
          <p:nvPr/>
        </p:nvSpPr>
        <p:spPr>
          <a:xfrm>
            <a:off x="8981147" y="3124594"/>
            <a:ext cx="5560541" cy="1686995"/>
          </a:xfrm>
          <a:prstGeom prst="roundRect">
            <a:avLst>
              <a:gd name="adj" fmla="val 8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46"/>
          <p:cNvSpPr/>
          <p:nvPr/>
        </p:nvSpPr>
        <p:spPr>
          <a:xfrm>
            <a:off x="1388074" y="3124594"/>
            <a:ext cx="5560541" cy="1686995"/>
          </a:xfrm>
          <a:prstGeom prst="roundRect">
            <a:avLst>
              <a:gd name="adj" fmla="val 8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44798" y="2293058"/>
            <a:ext cx="4427542" cy="1136822"/>
            <a:chOff x="991547" y="2567081"/>
            <a:chExt cx="4427542" cy="1136822"/>
          </a:xfrm>
        </p:grpSpPr>
        <p:grpSp>
          <p:nvGrpSpPr>
            <p:cNvPr id="12" name="Group 11"/>
            <p:cNvGrpSpPr/>
            <p:nvPr/>
          </p:nvGrpSpPr>
          <p:grpSpPr>
            <a:xfrm>
              <a:off x="991547" y="2567081"/>
              <a:ext cx="4427542" cy="1136822"/>
              <a:chOff x="1591293" y="2718487"/>
              <a:chExt cx="4427542" cy="1136822"/>
            </a:xfrm>
          </p:grpSpPr>
          <p:sp>
            <p:nvSpPr>
              <p:cNvPr id="14" name="Trapezoid 13"/>
              <p:cNvSpPr/>
              <p:nvPr/>
            </p:nvSpPr>
            <p:spPr>
              <a:xfrm rot="10800000">
                <a:off x="1591293" y="3550024"/>
                <a:ext cx="4427542" cy="305284"/>
              </a:xfrm>
              <a:prstGeom prst="trapezoid">
                <a:avLst>
                  <a:gd name="adj" fmla="val 4937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Round Same Side Corner Rectangle 30"/>
              <p:cNvSpPr/>
              <p:nvPr/>
            </p:nvSpPr>
            <p:spPr>
              <a:xfrm>
                <a:off x="1741828" y="2718487"/>
                <a:ext cx="4131774" cy="1136822"/>
              </a:xfrm>
              <a:prstGeom prst="round2SameRect">
                <a:avLst>
                  <a:gd name="adj1" fmla="val 16993"/>
                  <a:gd name="adj2" fmla="val 0"/>
                </a:avLst>
              </a:prstGeom>
              <a:solidFill>
                <a:srgbClr val="FF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42082" y="2966370"/>
              <a:ext cx="4131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535237" y="2293058"/>
            <a:ext cx="4427542" cy="1136822"/>
            <a:chOff x="6001204" y="2567081"/>
            <a:chExt cx="4427542" cy="1136822"/>
          </a:xfrm>
        </p:grpSpPr>
        <p:grpSp>
          <p:nvGrpSpPr>
            <p:cNvPr id="18" name="Group 17"/>
            <p:cNvGrpSpPr/>
            <p:nvPr/>
          </p:nvGrpSpPr>
          <p:grpSpPr>
            <a:xfrm>
              <a:off x="6001204" y="2567081"/>
              <a:ext cx="4427542" cy="1136822"/>
              <a:chOff x="1591293" y="2718487"/>
              <a:chExt cx="4427542" cy="1136822"/>
            </a:xfrm>
          </p:grpSpPr>
          <p:sp>
            <p:nvSpPr>
              <p:cNvPr id="20" name="Trapezoid 19"/>
              <p:cNvSpPr/>
              <p:nvPr/>
            </p:nvSpPr>
            <p:spPr>
              <a:xfrm rot="10800000">
                <a:off x="1591293" y="3550024"/>
                <a:ext cx="4427542" cy="305284"/>
              </a:xfrm>
              <a:prstGeom prst="trapezoid">
                <a:avLst>
                  <a:gd name="adj" fmla="val 4937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1" name="Round Same Side Corner Rectangle 35"/>
              <p:cNvSpPr/>
              <p:nvPr/>
            </p:nvSpPr>
            <p:spPr>
              <a:xfrm>
                <a:off x="1741828" y="2718487"/>
                <a:ext cx="4131774" cy="1136822"/>
              </a:xfrm>
              <a:prstGeom prst="round2SameRect">
                <a:avLst>
                  <a:gd name="adj1" fmla="val 16993"/>
                  <a:gd name="adj2" fmla="val 0"/>
                </a:avLst>
              </a:prstGeom>
              <a:solidFill>
                <a:srgbClr val="FFC5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161498" y="2913616"/>
              <a:ext cx="4131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defRPr sz="24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Loaders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2850" y="5397634"/>
            <a:ext cx="4427542" cy="1136822"/>
            <a:chOff x="11010862" y="2567081"/>
            <a:chExt cx="4427542" cy="1136822"/>
          </a:xfrm>
        </p:grpSpPr>
        <p:grpSp>
          <p:nvGrpSpPr>
            <p:cNvPr id="23" name="Group 22"/>
            <p:cNvGrpSpPr/>
            <p:nvPr/>
          </p:nvGrpSpPr>
          <p:grpSpPr>
            <a:xfrm>
              <a:off x="11010862" y="2567081"/>
              <a:ext cx="4427542" cy="1136822"/>
              <a:chOff x="1591293" y="2718487"/>
              <a:chExt cx="4427542" cy="1136822"/>
            </a:xfrm>
          </p:grpSpPr>
          <p:sp>
            <p:nvSpPr>
              <p:cNvPr id="25" name="Trapezoid 24"/>
              <p:cNvSpPr/>
              <p:nvPr/>
            </p:nvSpPr>
            <p:spPr>
              <a:xfrm rot="10800000">
                <a:off x="1591293" y="3550024"/>
                <a:ext cx="4427542" cy="305284"/>
              </a:xfrm>
              <a:prstGeom prst="trapezoid">
                <a:avLst>
                  <a:gd name="adj" fmla="val 4937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Round Same Side Corner Rectangle 40"/>
              <p:cNvSpPr/>
              <p:nvPr/>
            </p:nvSpPr>
            <p:spPr>
              <a:xfrm>
                <a:off x="1741828" y="2718487"/>
                <a:ext cx="4131774" cy="1136822"/>
              </a:xfrm>
              <a:prstGeom prst="round2SameRect">
                <a:avLst>
                  <a:gd name="adj1" fmla="val 16993"/>
                  <a:gd name="adj2" fmla="val 0"/>
                </a:avLst>
              </a:prstGeom>
              <a:solidFill>
                <a:srgbClr val="19D1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179963" y="2966370"/>
              <a:ext cx="40908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defRPr sz="2400" b="1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Output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258" y="4001909"/>
            <a:ext cx="519817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starting point of your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62331" y="3978671"/>
            <a:ext cx="519817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transformations you want to make on your code</a:t>
            </a: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62" y="856730"/>
            <a:ext cx="2124075" cy="27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Webpack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701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85" y="847560"/>
            <a:ext cx="2219218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82171" y="1356160"/>
            <a:ext cx="14021692" cy="1260000"/>
            <a:chOff x="682171" y="1181992"/>
            <a:chExt cx="14021692" cy="1260000"/>
          </a:xfrm>
        </p:grpSpPr>
        <p:sp>
          <p:nvSpPr>
            <p:cNvPr id="25" name="Down Arrow Callout 4"/>
            <p:cNvSpPr/>
            <p:nvPr/>
          </p:nvSpPr>
          <p:spPr>
            <a:xfrm>
              <a:off x="1158581" y="1181992"/>
              <a:ext cx="13545282" cy="1260000"/>
            </a:xfrm>
            <a:prstGeom prst="downArrowCallout">
              <a:avLst>
                <a:gd name="adj1" fmla="val 44286"/>
                <a:gd name="adj2" fmla="val 0"/>
                <a:gd name="adj3" fmla="val 15952"/>
                <a:gd name="adj4" fmla="val 867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SystemJS is a universal module loader capable of loading modules of different formats: AMD, CommonJs, globals. It works both in node and in the browser.</a:t>
              </a:r>
            </a:p>
          </p:txBody>
        </p:sp>
        <p:sp>
          <p:nvSpPr>
            <p:cNvPr id="26" name="TextBox 7"/>
            <p:cNvSpPr txBox="1"/>
            <p:nvPr/>
          </p:nvSpPr>
          <p:spPr>
            <a:xfrm>
              <a:off x="682171" y="1524853"/>
              <a:ext cx="476412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2171" y="3281850"/>
            <a:ext cx="14021692" cy="1260000"/>
            <a:chOff x="682171" y="2663860"/>
            <a:chExt cx="14021692" cy="1260000"/>
          </a:xfrm>
        </p:grpSpPr>
        <p:sp>
          <p:nvSpPr>
            <p:cNvPr id="28" name="Down Arrow Callout 64"/>
            <p:cNvSpPr/>
            <p:nvPr/>
          </p:nvSpPr>
          <p:spPr>
            <a:xfrm>
              <a:off x="1158581" y="2663860"/>
              <a:ext cx="13545282" cy="1260000"/>
            </a:xfrm>
            <a:prstGeom prst="downArrowCallout">
              <a:avLst>
                <a:gd name="adj1" fmla="val 44286"/>
                <a:gd name="adj2" fmla="val 0"/>
                <a:gd name="adj3" fmla="val 15952"/>
                <a:gd name="adj4" fmla="val 8670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SystemJS is composed of an ES6 module loader polyfill and a compatibility layer that allow it to use different module formats. </a:t>
              </a:r>
            </a:p>
          </p:txBody>
        </p:sp>
        <p:sp>
          <p:nvSpPr>
            <p:cNvPr id="30" name="TextBox 80"/>
            <p:cNvSpPr txBox="1"/>
            <p:nvPr/>
          </p:nvSpPr>
          <p:spPr>
            <a:xfrm>
              <a:off x="682171" y="3006721"/>
              <a:ext cx="476412" cy="400110"/>
            </a:xfrm>
            <a:prstGeom prst="rect">
              <a:avLst/>
            </a:prstGeom>
            <a:solidFill>
              <a:srgbClr val="F4B183"/>
            </a:solidFill>
            <a:effectLst>
              <a:outerShdw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2171" y="5207540"/>
            <a:ext cx="14021692" cy="1260000"/>
            <a:chOff x="682171" y="4580373"/>
            <a:chExt cx="14021692" cy="1260000"/>
          </a:xfrm>
        </p:grpSpPr>
        <p:sp>
          <p:nvSpPr>
            <p:cNvPr id="32" name="Down Arrow Callout 65"/>
            <p:cNvSpPr/>
            <p:nvPr/>
          </p:nvSpPr>
          <p:spPr>
            <a:xfrm>
              <a:off x="1158582" y="4580373"/>
              <a:ext cx="13545281" cy="1260000"/>
            </a:xfrm>
            <a:prstGeom prst="downArrowCallout">
              <a:avLst>
                <a:gd name="adj1" fmla="val 32858"/>
                <a:gd name="adj2" fmla="val 0"/>
                <a:gd name="adj3" fmla="val 15952"/>
                <a:gd name="adj4" fmla="val 8670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SystemJS can be used independently of jspm, but it’s best to use the two tools together.</a:t>
              </a:r>
            </a:p>
          </p:txBody>
        </p:sp>
        <p:sp>
          <p:nvSpPr>
            <p:cNvPr id="33" name="TextBox 81"/>
            <p:cNvSpPr txBox="1"/>
            <p:nvPr/>
          </p:nvSpPr>
          <p:spPr>
            <a:xfrm>
              <a:off x="682171" y="4892496"/>
              <a:ext cx="476412" cy="400110"/>
            </a:xfrm>
            <a:prstGeom prst="rect">
              <a:avLst/>
            </a:prstGeom>
            <a:solidFill>
              <a:schemeClr val="accent3"/>
            </a:solidFill>
            <a:effectLst>
              <a:outerShdw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2170" y="7133230"/>
            <a:ext cx="14021693" cy="1260000"/>
            <a:chOff x="682170" y="6392995"/>
            <a:chExt cx="14021693" cy="1260000"/>
          </a:xfrm>
        </p:grpSpPr>
        <p:sp>
          <p:nvSpPr>
            <p:cNvPr id="35" name="Down Arrow Callout 66"/>
            <p:cNvSpPr/>
            <p:nvPr/>
          </p:nvSpPr>
          <p:spPr>
            <a:xfrm>
              <a:off x="1158582" y="6392995"/>
              <a:ext cx="13545281" cy="1260000"/>
            </a:xfrm>
            <a:prstGeom prst="downArrowCallout">
              <a:avLst>
                <a:gd name="adj1" fmla="val 0"/>
                <a:gd name="adj2" fmla="val 0"/>
                <a:gd name="adj3" fmla="val 15952"/>
                <a:gd name="adj4" fmla="val 867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very powerful: we can use ES6 modules in production today in a transparent way. It works even in an ES17-only project (using the required syntax).</a:t>
              </a:r>
            </a:p>
          </p:txBody>
        </p:sp>
        <p:sp>
          <p:nvSpPr>
            <p:cNvPr id="36" name="TextBox 81"/>
            <p:cNvSpPr txBox="1"/>
            <p:nvPr/>
          </p:nvSpPr>
          <p:spPr>
            <a:xfrm>
              <a:off x="682170" y="6737149"/>
              <a:ext cx="476412" cy="4001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415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48305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7245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96610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20761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44914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69066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93219" algn="l" defTabSz="1248305" rtl="0" eaLnBrk="1" latinLnBrk="0" hangingPunct="1">
                <a:defRPr sz="24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562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SystemJS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314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5065330" y="2616748"/>
            <a:ext cx="8957698" cy="8799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Angular 17 templating system provides a syntax to express the dynamic part of HTML.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5065330" y="3872507"/>
            <a:ext cx="8957698" cy="8799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Binding is a mechanism for coordinating what users see, with application data values.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5065330" y="5128264"/>
            <a:ext cx="8957698" cy="8799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AngularJS Built-in Directives are responsible for HTML layout.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065330" y="6179070"/>
            <a:ext cx="9959208" cy="8799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/>
              <a:t>Webpack</a:t>
            </a:r>
            <a:r>
              <a:rPr lang="en-IN" dirty="0"/>
              <a:t> is essentially a code bundler. It takes your code, transforms and bundles it, and then returns a new “compiled” version. </a:t>
            </a:r>
            <a:r>
              <a:rPr lang="en-IN" dirty="0" err="1"/>
              <a:t>SystemJS</a:t>
            </a:r>
            <a:r>
              <a:rPr lang="en-IN" dirty="0"/>
              <a:t> is a universal module loader capable of loading modules of different formats.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288794" y="2742872"/>
            <a:ext cx="548640" cy="5483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288794" y="3935568"/>
            <a:ext cx="548640" cy="5483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288794" y="5128264"/>
            <a:ext cx="548640" cy="548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288794" y="6179070"/>
            <a:ext cx="548640" cy="5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angular 2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40" y="3663581"/>
            <a:ext cx="6585509" cy="33372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76" y="854075"/>
            <a:ext cx="2141034" cy="261289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2302596" y="1790867"/>
            <a:ext cx="11658995" cy="12626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Angular Application manages access to users through the interaction between the component class instance (Component) and its user-facing template.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2807114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6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On the opposite side of event bindings (()) lie </a:t>
            </a:r>
            <a:r>
              <a:rPr lang="en-IN" dirty="0" err="1"/>
              <a:t>Angular's</a:t>
            </a:r>
            <a:r>
              <a:rPr lang="en-IN" dirty="0"/>
              <a:t> square-bracket syntax ([]) which signifies a______________.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class binding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style binding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 and b</a:t>
            </a:r>
          </a:p>
        </p:txBody>
      </p:sp>
    </p:spTree>
    <p:extLst>
      <p:ext uri="{BB962C8B-B14F-4D97-AF65-F5344CB8AC3E}">
        <p14:creationId xmlns:p14="http://schemas.microsoft.com/office/powerpoint/2010/main" val="1355392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opposite side of event bindings (()) lie </a:t>
            </a: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Angular's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square-bracket syntax ([]) which signifies a property binding.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class binding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style binding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 and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On the opposite side of event bindings (()) lie </a:t>
            </a:r>
            <a:r>
              <a:rPr lang="en-IN" dirty="0" err="1"/>
              <a:t>Angular's</a:t>
            </a:r>
            <a:r>
              <a:rPr lang="en-IN" dirty="0"/>
              <a:t> square-bracket syntax ([]) which signifies a______________.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311950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Angular 17 can detect when component data changes, and then automatically re-renders the view to reflect that change.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16702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3371559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Angular 17 can detect when component data changes, and then automatically re-renders the view to reflect that change.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Angular 17 can detect when component data changes, and then automatically re-renders the view to reflect that change.</a:t>
            </a:r>
          </a:p>
        </p:txBody>
      </p:sp>
    </p:spTree>
    <p:extLst>
      <p:ext uri="{BB962C8B-B14F-4D97-AF65-F5344CB8AC3E}">
        <p14:creationId xmlns:p14="http://schemas.microsoft.com/office/powerpoint/2010/main" val="393170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What are the code bundlers used in market?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Grunt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Gulp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All of the above </a:t>
            </a:r>
          </a:p>
        </p:txBody>
      </p:sp>
    </p:spTree>
    <p:extLst>
      <p:ext uri="{BB962C8B-B14F-4D97-AF65-F5344CB8AC3E}">
        <p14:creationId xmlns:p14="http://schemas.microsoft.com/office/powerpoint/2010/main" val="2606142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Grunt, and Gulp are the code bundlers that are used in market.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Grunt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Gulp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All of the above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What are the code bundlers used in market?</a:t>
            </a:r>
          </a:p>
        </p:txBody>
      </p:sp>
    </p:spTree>
    <p:extLst>
      <p:ext uri="{BB962C8B-B14F-4D97-AF65-F5344CB8AC3E}">
        <p14:creationId xmlns:p14="http://schemas.microsoft.com/office/powerpoint/2010/main" val="2400363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What are the possible ways for two-way data binding in Angular 17?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{(</a:t>
            </a:r>
            <a:r>
              <a:rPr lang="en-US" dirty="0" err="1"/>
              <a:t>ngmodel</a:t>
            </a:r>
            <a:r>
              <a:rPr lang="en-US" dirty="0"/>
              <a:t>)}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bindon-ngModel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Bind-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 and b</a:t>
            </a:r>
          </a:p>
        </p:txBody>
      </p:sp>
    </p:spTree>
    <p:extLst>
      <p:ext uri="{BB962C8B-B14F-4D97-AF65-F5344CB8AC3E}">
        <p14:creationId xmlns:p14="http://schemas.microsoft.com/office/powerpoint/2010/main" val="972498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{(</a:t>
            </a: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ngmodel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)} and </a:t>
            </a: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bindon-ngModel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the possible ways for two-way data binding in Angular 17.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{(</a:t>
            </a:r>
            <a:r>
              <a:rPr lang="en-US" dirty="0" err="1"/>
              <a:t>ngmodel</a:t>
            </a:r>
            <a:r>
              <a:rPr lang="en-US" dirty="0"/>
              <a:t>)}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bindon-ngModel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Bind-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 and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What are the possible ways for two-way data binding in Angular 17?</a:t>
            </a:r>
          </a:p>
        </p:txBody>
      </p:sp>
    </p:spTree>
    <p:extLst>
      <p:ext uri="{BB962C8B-B14F-4D97-AF65-F5344CB8AC3E}">
        <p14:creationId xmlns:p14="http://schemas.microsoft.com/office/powerpoint/2010/main" val="3678431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550" y="1289769"/>
            <a:ext cx="12680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Model-View-Controller (MVC)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an architectural pattern which segregates an application into three logical components.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7452" y="3103130"/>
            <a:ext cx="750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Model corresponds to all the data-related logic.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7452" y="4679267"/>
            <a:ext cx="7524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View: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View is used for all the UI logic of the application.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77452" y="7108183"/>
            <a:ext cx="12713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Controller: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Controller acts as a connection between Model and View to process all the business logic and data manipulation-related tasks.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95293" y="3481460"/>
            <a:ext cx="7702062" cy="3000322"/>
            <a:chOff x="8079073" y="3693450"/>
            <a:chExt cx="7702062" cy="3000322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10646427" y="3693450"/>
              <a:ext cx="2567354" cy="791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8079073" y="5902465"/>
              <a:ext cx="2567354" cy="791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View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3213781" y="5902465"/>
              <a:ext cx="2567354" cy="791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Controller</a:t>
              </a:r>
            </a:p>
          </p:txBody>
        </p:sp>
        <p:cxnSp>
          <p:nvCxnSpPr>
            <p:cNvPr id="16" name="Straight Arrow Connector 15"/>
            <p:cNvCxnSpPr>
              <a:stCxn id="9" idx="0"/>
              <a:endCxn id="8" idx="1"/>
            </p:cNvCxnSpPr>
            <p:nvPr/>
          </p:nvCxnSpPr>
          <p:spPr>
            <a:xfrm flipV="1">
              <a:off x="9362750" y="4089104"/>
              <a:ext cx="1283677" cy="18133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0"/>
              <a:endCxn id="8" idx="3"/>
            </p:cNvCxnSpPr>
            <p:nvPr/>
          </p:nvCxnSpPr>
          <p:spPr>
            <a:xfrm flipH="1" flipV="1">
              <a:off x="13213781" y="4089104"/>
              <a:ext cx="1283677" cy="18133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Arrow: Left-Right 1"/>
            <p:cNvSpPr/>
            <p:nvPr/>
          </p:nvSpPr>
          <p:spPr>
            <a:xfrm>
              <a:off x="10658789" y="6241468"/>
              <a:ext cx="2507461" cy="176526"/>
            </a:xfrm>
            <a:prstGeom prst="leftRightArrow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7" name="Picture 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88" y="864684"/>
            <a:ext cx="6976812" cy="2743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Templates—MVC With Angular 17</a:t>
            </a:r>
          </a:p>
        </p:txBody>
      </p:sp>
    </p:spTree>
    <p:extLst>
      <p:ext uri="{BB962C8B-B14F-4D97-AF65-F5344CB8AC3E}">
        <p14:creationId xmlns:p14="http://schemas.microsoft.com/office/powerpoint/2010/main" val="119243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/>
          <p:cNvSpPr/>
          <p:nvPr/>
        </p:nvSpPr>
        <p:spPr>
          <a:xfrm>
            <a:off x="1292224" y="1193100"/>
            <a:ext cx="13671551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be familiar with component/template duality if you have worked on Model-View-Controller (MVC) or Model-View-ViewModel (MVVM).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0780" y="2815153"/>
            <a:ext cx="754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MVC</a:t>
            </a:r>
          </a:p>
        </p:txBody>
      </p:sp>
      <p:grpSp>
        <p:nvGrpSpPr>
          <p:cNvPr id="12295" name="Group 12294"/>
          <p:cNvGrpSpPr/>
          <p:nvPr/>
        </p:nvGrpSpPr>
        <p:grpSpPr>
          <a:xfrm>
            <a:off x="2326080" y="3290771"/>
            <a:ext cx="11603841" cy="5221211"/>
            <a:chOff x="2296686" y="3290771"/>
            <a:chExt cx="11603841" cy="5221211"/>
          </a:xfrm>
        </p:grpSpPr>
        <p:pic>
          <p:nvPicPr>
            <p:cNvPr id="10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87" y="3290771"/>
              <a:ext cx="1629471" cy="162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4967416" y="4105506"/>
              <a:ext cx="198943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868558" y="4105506"/>
              <a:ext cx="198943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296686" y="3330326"/>
              <a:ext cx="2341756" cy="1589915"/>
              <a:chOff x="2296686" y="3762126"/>
              <a:chExt cx="2341756" cy="158991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96686" y="3762126"/>
                <a:ext cx="2341756" cy="1589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98072" y="3762126"/>
                <a:ext cx="738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View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086844" y="3843376"/>
              <a:ext cx="922940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HTML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2684" y="4356426"/>
              <a:ext cx="671260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54913" y="4183705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 – way Data Binding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95390" y="4171760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 – way Data Binding</a:t>
              </a:r>
            </a:p>
          </p:txBody>
        </p:sp>
        <p:grpSp>
          <p:nvGrpSpPr>
            <p:cNvPr id="22" name="Group 205"/>
            <p:cNvGrpSpPr>
              <a:grpSpLocks/>
            </p:cNvGrpSpPr>
            <p:nvPr/>
          </p:nvGrpSpPr>
          <p:grpSpPr bwMode="auto">
            <a:xfrm>
              <a:off x="2749515" y="6424834"/>
              <a:ext cx="1292226" cy="855441"/>
              <a:chOff x="3906" y="789"/>
              <a:chExt cx="2352" cy="1557"/>
            </a:xfrm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5023" y="1260"/>
                <a:ext cx="663" cy="301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8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5023" y="1260"/>
                <a:ext cx="663" cy="301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8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5284" y="1044"/>
                <a:ext cx="142" cy="298"/>
              </a:xfrm>
              <a:custGeom>
                <a:avLst/>
                <a:gdLst>
                  <a:gd name="T0" fmla="*/ 0 w 167"/>
                  <a:gd name="T1" fmla="*/ 102 h 349"/>
                  <a:gd name="T2" fmla="*/ 0 w 167"/>
                  <a:gd name="T3" fmla="*/ 230 h 349"/>
                  <a:gd name="T4" fmla="*/ 0 w 167"/>
                  <a:gd name="T5" fmla="*/ 293 h 349"/>
                  <a:gd name="T6" fmla="*/ 167 w 167"/>
                  <a:gd name="T7" fmla="*/ 293 h 349"/>
                  <a:gd name="T8" fmla="*/ 167 w 167"/>
                  <a:gd name="T9" fmla="*/ 230 h 349"/>
                  <a:gd name="T10" fmla="*/ 167 w 167"/>
                  <a:gd name="T11" fmla="*/ 102 h 349"/>
                  <a:gd name="T12" fmla="*/ 0 w 167"/>
                  <a:gd name="T13" fmla="*/ 10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349">
                    <a:moveTo>
                      <a:pt x="0" y="102"/>
                    </a:move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46" y="347"/>
                      <a:pt x="121" y="349"/>
                      <a:pt x="167" y="293"/>
                    </a:cubicBezTo>
                    <a:cubicBezTo>
                      <a:pt x="167" y="230"/>
                      <a:pt x="167" y="230"/>
                      <a:pt x="167" y="230"/>
                    </a:cubicBezTo>
                    <a:cubicBezTo>
                      <a:pt x="167" y="102"/>
                      <a:pt x="167" y="102"/>
                      <a:pt x="167" y="102"/>
                    </a:cubicBezTo>
                    <a:cubicBezTo>
                      <a:pt x="167" y="0"/>
                      <a:pt x="0" y="0"/>
                      <a:pt x="0" y="102"/>
                    </a:cubicBezTo>
                  </a:path>
                </a:pathLst>
              </a:custGeom>
              <a:solidFill>
                <a:srgbClr val="F6C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5190" y="1025"/>
                <a:ext cx="59" cy="87"/>
              </a:xfrm>
              <a:custGeom>
                <a:avLst/>
                <a:gdLst>
                  <a:gd name="T0" fmla="*/ 20 w 70"/>
                  <a:gd name="T1" fmla="*/ 5 h 102"/>
                  <a:gd name="T2" fmla="*/ 61 w 70"/>
                  <a:gd name="T3" fmla="*/ 42 h 102"/>
                  <a:gd name="T4" fmla="*/ 50 w 70"/>
                  <a:gd name="T5" fmla="*/ 97 h 102"/>
                  <a:gd name="T6" fmla="*/ 8 w 70"/>
                  <a:gd name="T7" fmla="*/ 60 h 102"/>
                  <a:gd name="T8" fmla="*/ 2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20" y="5"/>
                    </a:moveTo>
                    <a:cubicBezTo>
                      <a:pt x="34" y="0"/>
                      <a:pt x="53" y="17"/>
                      <a:pt x="61" y="42"/>
                    </a:cubicBezTo>
                    <a:cubicBezTo>
                      <a:pt x="70" y="67"/>
                      <a:pt x="65" y="92"/>
                      <a:pt x="50" y="97"/>
                    </a:cubicBezTo>
                    <a:cubicBezTo>
                      <a:pt x="35" y="102"/>
                      <a:pt x="17" y="85"/>
                      <a:pt x="8" y="60"/>
                    </a:cubicBezTo>
                    <a:cubicBezTo>
                      <a:pt x="0" y="34"/>
                      <a:pt x="5" y="10"/>
                      <a:pt x="20" y="5"/>
                    </a:cubicBezTo>
                    <a:close/>
                  </a:path>
                </a:pathLst>
              </a:custGeom>
              <a:solidFill>
                <a:srgbClr val="F6C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5459" y="1025"/>
                <a:ext cx="60" cy="87"/>
              </a:xfrm>
              <a:custGeom>
                <a:avLst/>
                <a:gdLst>
                  <a:gd name="T0" fmla="*/ 51 w 70"/>
                  <a:gd name="T1" fmla="*/ 5 h 102"/>
                  <a:gd name="T2" fmla="*/ 9 w 70"/>
                  <a:gd name="T3" fmla="*/ 42 h 102"/>
                  <a:gd name="T4" fmla="*/ 20 w 70"/>
                  <a:gd name="T5" fmla="*/ 97 h 102"/>
                  <a:gd name="T6" fmla="*/ 62 w 70"/>
                  <a:gd name="T7" fmla="*/ 60 h 102"/>
                  <a:gd name="T8" fmla="*/ 51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51" y="5"/>
                    </a:moveTo>
                    <a:cubicBezTo>
                      <a:pt x="36" y="0"/>
                      <a:pt x="17" y="17"/>
                      <a:pt x="9" y="42"/>
                    </a:cubicBezTo>
                    <a:cubicBezTo>
                      <a:pt x="0" y="67"/>
                      <a:pt x="6" y="92"/>
                      <a:pt x="20" y="97"/>
                    </a:cubicBezTo>
                    <a:cubicBezTo>
                      <a:pt x="35" y="102"/>
                      <a:pt x="54" y="85"/>
                      <a:pt x="62" y="60"/>
                    </a:cubicBezTo>
                    <a:cubicBezTo>
                      <a:pt x="70" y="34"/>
                      <a:pt x="65" y="10"/>
                      <a:pt x="51" y="5"/>
                    </a:cubicBezTo>
                    <a:close/>
                  </a:path>
                </a:pathLst>
              </a:custGeom>
              <a:solidFill>
                <a:srgbClr val="F6C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5278" y="1240"/>
                <a:ext cx="77" cy="151"/>
              </a:xfrm>
              <a:custGeom>
                <a:avLst/>
                <a:gdLst>
                  <a:gd name="T0" fmla="*/ 6 w 77"/>
                  <a:gd name="T1" fmla="*/ 0 h 151"/>
                  <a:gd name="T2" fmla="*/ 0 w 77"/>
                  <a:gd name="T3" fmla="*/ 24 h 151"/>
                  <a:gd name="T4" fmla="*/ 17 w 77"/>
                  <a:gd name="T5" fmla="*/ 151 h 151"/>
                  <a:gd name="T6" fmla="*/ 77 w 77"/>
                  <a:gd name="T7" fmla="*/ 89 h 151"/>
                  <a:gd name="T8" fmla="*/ 6 w 77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51">
                    <a:moveTo>
                      <a:pt x="6" y="0"/>
                    </a:moveTo>
                    <a:lnTo>
                      <a:pt x="0" y="24"/>
                    </a:lnTo>
                    <a:lnTo>
                      <a:pt x="17" y="151"/>
                    </a:lnTo>
                    <a:lnTo>
                      <a:pt x="77" y="8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5278" y="1240"/>
                <a:ext cx="77" cy="151"/>
              </a:xfrm>
              <a:custGeom>
                <a:avLst/>
                <a:gdLst>
                  <a:gd name="T0" fmla="*/ 6 w 77"/>
                  <a:gd name="T1" fmla="*/ 0 h 151"/>
                  <a:gd name="T2" fmla="*/ 0 w 77"/>
                  <a:gd name="T3" fmla="*/ 24 h 151"/>
                  <a:gd name="T4" fmla="*/ 17 w 77"/>
                  <a:gd name="T5" fmla="*/ 151 h 151"/>
                  <a:gd name="T6" fmla="*/ 77 w 77"/>
                  <a:gd name="T7" fmla="*/ 89 h 151"/>
                  <a:gd name="T8" fmla="*/ 6 w 77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51">
                    <a:moveTo>
                      <a:pt x="6" y="0"/>
                    </a:moveTo>
                    <a:lnTo>
                      <a:pt x="0" y="24"/>
                    </a:lnTo>
                    <a:lnTo>
                      <a:pt x="17" y="151"/>
                    </a:lnTo>
                    <a:lnTo>
                      <a:pt x="77" y="89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5284" y="1211"/>
                <a:ext cx="142" cy="49"/>
              </a:xfrm>
              <a:custGeom>
                <a:avLst/>
                <a:gdLst>
                  <a:gd name="T0" fmla="*/ 0 w 167"/>
                  <a:gd name="T1" fmla="*/ 0 h 58"/>
                  <a:gd name="T2" fmla="*/ 0 w 167"/>
                  <a:gd name="T3" fmla="*/ 6 h 58"/>
                  <a:gd name="T4" fmla="*/ 83 w 167"/>
                  <a:gd name="T5" fmla="*/ 58 h 58"/>
                  <a:gd name="T6" fmla="*/ 85 w 167"/>
                  <a:gd name="T7" fmla="*/ 58 h 58"/>
                  <a:gd name="T8" fmla="*/ 167 w 167"/>
                  <a:gd name="T9" fmla="*/ 9 h 58"/>
                  <a:gd name="T10" fmla="*/ 167 w 167"/>
                  <a:gd name="T11" fmla="*/ 0 h 58"/>
                  <a:gd name="T12" fmla="*/ 0 w 16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3" y="56"/>
                      <a:pt x="83" y="58"/>
                    </a:cubicBezTo>
                    <a:cubicBezTo>
                      <a:pt x="84" y="58"/>
                      <a:pt x="85" y="58"/>
                      <a:pt x="85" y="58"/>
                    </a:cubicBezTo>
                    <a:cubicBezTo>
                      <a:pt x="125" y="58"/>
                      <a:pt x="167" y="9"/>
                      <a:pt x="167" y="9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5A0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5136" y="840"/>
                <a:ext cx="438" cy="404"/>
              </a:xfrm>
              <a:custGeom>
                <a:avLst/>
                <a:gdLst>
                  <a:gd name="T0" fmla="*/ 257 w 513"/>
                  <a:gd name="T1" fmla="*/ 0 h 473"/>
                  <a:gd name="T2" fmla="*/ 115 w 513"/>
                  <a:gd name="T3" fmla="*/ 378 h 473"/>
                  <a:gd name="T4" fmla="*/ 257 w 513"/>
                  <a:gd name="T5" fmla="*/ 473 h 473"/>
                  <a:gd name="T6" fmla="*/ 398 w 513"/>
                  <a:gd name="T7" fmla="*/ 378 h 473"/>
                  <a:gd name="T8" fmla="*/ 257 w 513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73">
                    <a:moveTo>
                      <a:pt x="257" y="0"/>
                    </a:moveTo>
                    <a:cubicBezTo>
                      <a:pt x="0" y="0"/>
                      <a:pt x="98" y="351"/>
                      <a:pt x="115" y="378"/>
                    </a:cubicBezTo>
                    <a:cubicBezTo>
                      <a:pt x="134" y="408"/>
                      <a:pt x="215" y="473"/>
                      <a:pt x="257" y="473"/>
                    </a:cubicBezTo>
                    <a:cubicBezTo>
                      <a:pt x="298" y="473"/>
                      <a:pt x="380" y="408"/>
                      <a:pt x="398" y="378"/>
                    </a:cubicBezTo>
                    <a:cubicBezTo>
                      <a:pt x="415" y="351"/>
                      <a:pt x="513" y="0"/>
                      <a:pt x="257" y="0"/>
                    </a:cubicBezTo>
                    <a:close/>
                  </a:path>
                </a:pathLst>
              </a:custGeom>
              <a:solidFill>
                <a:srgbClr val="F6C8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Freeform 14"/>
              <p:cNvSpPr>
                <a:spLocks/>
              </p:cNvSpPr>
              <p:nvPr/>
            </p:nvSpPr>
            <p:spPr bwMode="auto">
              <a:xfrm>
                <a:off x="5163" y="815"/>
                <a:ext cx="359" cy="275"/>
              </a:xfrm>
              <a:custGeom>
                <a:avLst/>
                <a:gdLst>
                  <a:gd name="T0" fmla="*/ 407 w 420"/>
                  <a:gd name="T1" fmla="*/ 269 h 322"/>
                  <a:gd name="T2" fmla="*/ 361 w 420"/>
                  <a:gd name="T3" fmla="*/ 57 h 322"/>
                  <a:gd name="T4" fmla="*/ 103 w 420"/>
                  <a:gd name="T5" fmla="*/ 52 h 322"/>
                  <a:gd name="T6" fmla="*/ 48 w 420"/>
                  <a:gd name="T7" fmla="*/ 270 h 322"/>
                  <a:gd name="T8" fmla="*/ 60 w 420"/>
                  <a:gd name="T9" fmla="*/ 322 h 322"/>
                  <a:gd name="T10" fmla="*/ 81 w 420"/>
                  <a:gd name="T11" fmla="*/ 321 h 322"/>
                  <a:gd name="T12" fmla="*/ 65 w 420"/>
                  <a:gd name="T13" fmla="*/ 283 h 322"/>
                  <a:gd name="T14" fmla="*/ 61 w 420"/>
                  <a:gd name="T15" fmla="*/ 251 h 322"/>
                  <a:gd name="T16" fmla="*/ 133 w 420"/>
                  <a:gd name="T17" fmla="*/ 103 h 322"/>
                  <a:gd name="T18" fmla="*/ 222 w 420"/>
                  <a:gd name="T19" fmla="*/ 139 h 322"/>
                  <a:gd name="T20" fmla="*/ 308 w 420"/>
                  <a:gd name="T21" fmla="*/ 101 h 322"/>
                  <a:gd name="T22" fmla="*/ 393 w 420"/>
                  <a:gd name="T23" fmla="*/ 249 h 322"/>
                  <a:gd name="T24" fmla="*/ 375 w 420"/>
                  <a:gd name="T25" fmla="*/ 316 h 322"/>
                  <a:gd name="T26" fmla="*/ 397 w 420"/>
                  <a:gd name="T27" fmla="*/ 314 h 322"/>
                  <a:gd name="T28" fmla="*/ 407 w 420"/>
                  <a:gd name="T29" fmla="*/ 269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0" h="322">
                    <a:moveTo>
                      <a:pt x="407" y="269"/>
                    </a:moveTo>
                    <a:cubicBezTo>
                      <a:pt x="420" y="204"/>
                      <a:pt x="411" y="52"/>
                      <a:pt x="361" y="57"/>
                    </a:cubicBezTo>
                    <a:cubicBezTo>
                      <a:pt x="313" y="9"/>
                      <a:pt x="149" y="0"/>
                      <a:pt x="103" y="52"/>
                    </a:cubicBezTo>
                    <a:cubicBezTo>
                      <a:pt x="0" y="72"/>
                      <a:pt x="48" y="270"/>
                      <a:pt x="48" y="270"/>
                    </a:cubicBezTo>
                    <a:cubicBezTo>
                      <a:pt x="51" y="290"/>
                      <a:pt x="56" y="307"/>
                      <a:pt x="60" y="322"/>
                    </a:cubicBezTo>
                    <a:cubicBezTo>
                      <a:pt x="67" y="322"/>
                      <a:pt x="74" y="321"/>
                      <a:pt x="81" y="321"/>
                    </a:cubicBezTo>
                    <a:cubicBezTo>
                      <a:pt x="74" y="307"/>
                      <a:pt x="67" y="293"/>
                      <a:pt x="65" y="283"/>
                    </a:cubicBezTo>
                    <a:cubicBezTo>
                      <a:pt x="64" y="277"/>
                      <a:pt x="61" y="256"/>
                      <a:pt x="61" y="251"/>
                    </a:cubicBezTo>
                    <a:cubicBezTo>
                      <a:pt x="62" y="215"/>
                      <a:pt x="88" y="111"/>
                      <a:pt x="133" y="103"/>
                    </a:cubicBezTo>
                    <a:cubicBezTo>
                      <a:pt x="150" y="100"/>
                      <a:pt x="193" y="139"/>
                      <a:pt x="222" y="139"/>
                    </a:cubicBezTo>
                    <a:cubicBezTo>
                      <a:pt x="251" y="138"/>
                      <a:pt x="289" y="99"/>
                      <a:pt x="308" y="101"/>
                    </a:cubicBezTo>
                    <a:cubicBezTo>
                      <a:pt x="355" y="108"/>
                      <a:pt x="394" y="203"/>
                      <a:pt x="393" y="249"/>
                    </a:cubicBezTo>
                    <a:cubicBezTo>
                      <a:pt x="393" y="255"/>
                      <a:pt x="386" y="291"/>
                      <a:pt x="375" y="316"/>
                    </a:cubicBezTo>
                    <a:cubicBezTo>
                      <a:pt x="382" y="315"/>
                      <a:pt x="390" y="315"/>
                      <a:pt x="397" y="314"/>
                    </a:cubicBezTo>
                    <a:cubicBezTo>
                      <a:pt x="401" y="301"/>
                      <a:pt x="404" y="286"/>
                      <a:pt x="407" y="269"/>
                    </a:cubicBezTo>
                    <a:close/>
                  </a:path>
                </a:pathLst>
              </a:custGeom>
              <a:solidFill>
                <a:srgbClr val="806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5355" y="1240"/>
                <a:ext cx="76" cy="152"/>
              </a:xfrm>
              <a:custGeom>
                <a:avLst/>
                <a:gdLst>
                  <a:gd name="T0" fmla="*/ 71 w 76"/>
                  <a:gd name="T1" fmla="*/ 0 h 152"/>
                  <a:gd name="T2" fmla="*/ 76 w 76"/>
                  <a:gd name="T3" fmla="*/ 24 h 152"/>
                  <a:gd name="T4" fmla="*/ 59 w 76"/>
                  <a:gd name="T5" fmla="*/ 152 h 152"/>
                  <a:gd name="T6" fmla="*/ 0 w 76"/>
                  <a:gd name="T7" fmla="*/ 89 h 152"/>
                  <a:gd name="T8" fmla="*/ 71 w 76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52">
                    <a:moveTo>
                      <a:pt x="71" y="0"/>
                    </a:moveTo>
                    <a:lnTo>
                      <a:pt x="76" y="24"/>
                    </a:lnTo>
                    <a:lnTo>
                      <a:pt x="59" y="152"/>
                    </a:lnTo>
                    <a:lnTo>
                      <a:pt x="0" y="89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5355" y="1240"/>
                <a:ext cx="76" cy="152"/>
              </a:xfrm>
              <a:custGeom>
                <a:avLst/>
                <a:gdLst>
                  <a:gd name="T0" fmla="*/ 71 w 76"/>
                  <a:gd name="T1" fmla="*/ 0 h 152"/>
                  <a:gd name="T2" fmla="*/ 76 w 76"/>
                  <a:gd name="T3" fmla="*/ 24 h 152"/>
                  <a:gd name="T4" fmla="*/ 59 w 76"/>
                  <a:gd name="T5" fmla="*/ 152 h 152"/>
                  <a:gd name="T6" fmla="*/ 0 w 76"/>
                  <a:gd name="T7" fmla="*/ 89 h 152"/>
                  <a:gd name="T8" fmla="*/ 71 w 76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52">
                    <a:moveTo>
                      <a:pt x="71" y="0"/>
                    </a:moveTo>
                    <a:lnTo>
                      <a:pt x="76" y="24"/>
                    </a:lnTo>
                    <a:lnTo>
                      <a:pt x="59" y="152"/>
                    </a:lnTo>
                    <a:lnTo>
                      <a:pt x="0" y="89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Freeform 17"/>
              <p:cNvSpPr>
                <a:spLocks/>
              </p:cNvSpPr>
              <p:nvPr/>
            </p:nvSpPr>
            <p:spPr bwMode="auto">
              <a:xfrm>
                <a:off x="5355" y="132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5355" y="132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5284" y="1238"/>
                <a:ext cx="142" cy="91"/>
              </a:xfrm>
              <a:custGeom>
                <a:avLst/>
                <a:gdLst>
                  <a:gd name="T0" fmla="*/ 142 w 142"/>
                  <a:gd name="T1" fmla="*/ 0 h 91"/>
                  <a:gd name="T2" fmla="*/ 71 w 142"/>
                  <a:gd name="T3" fmla="*/ 89 h 91"/>
                  <a:gd name="T4" fmla="*/ 0 w 142"/>
                  <a:gd name="T5" fmla="*/ 0 h 91"/>
                  <a:gd name="T6" fmla="*/ 0 w 142"/>
                  <a:gd name="T7" fmla="*/ 2 h 91"/>
                  <a:gd name="T8" fmla="*/ 71 w 142"/>
                  <a:gd name="T9" fmla="*/ 91 h 91"/>
                  <a:gd name="T10" fmla="*/ 71 w 142"/>
                  <a:gd name="T11" fmla="*/ 91 h 91"/>
                  <a:gd name="T12" fmla="*/ 142 w 142"/>
                  <a:gd name="T13" fmla="*/ 2 h 91"/>
                  <a:gd name="T14" fmla="*/ 142 w 142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91">
                    <a:moveTo>
                      <a:pt x="142" y="0"/>
                    </a:moveTo>
                    <a:lnTo>
                      <a:pt x="71" y="89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142" y="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E9B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5284" y="1238"/>
                <a:ext cx="142" cy="91"/>
              </a:xfrm>
              <a:custGeom>
                <a:avLst/>
                <a:gdLst>
                  <a:gd name="T0" fmla="*/ 142 w 142"/>
                  <a:gd name="T1" fmla="*/ 0 h 91"/>
                  <a:gd name="T2" fmla="*/ 71 w 142"/>
                  <a:gd name="T3" fmla="*/ 89 h 91"/>
                  <a:gd name="T4" fmla="*/ 0 w 142"/>
                  <a:gd name="T5" fmla="*/ 0 h 91"/>
                  <a:gd name="T6" fmla="*/ 0 w 142"/>
                  <a:gd name="T7" fmla="*/ 2 h 91"/>
                  <a:gd name="T8" fmla="*/ 71 w 142"/>
                  <a:gd name="T9" fmla="*/ 91 h 91"/>
                  <a:gd name="T10" fmla="*/ 71 w 142"/>
                  <a:gd name="T11" fmla="*/ 91 h 91"/>
                  <a:gd name="T12" fmla="*/ 142 w 142"/>
                  <a:gd name="T13" fmla="*/ 2 h 91"/>
                  <a:gd name="T14" fmla="*/ 142 w 142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91">
                    <a:moveTo>
                      <a:pt x="142" y="0"/>
                    </a:moveTo>
                    <a:lnTo>
                      <a:pt x="71" y="89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142" y="2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5342" y="1389"/>
                <a:ext cx="26" cy="1"/>
              </a:xfrm>
              <a:prstGeom prst="rect">
                <a:avLst/>
              </a:pr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5342" y="1389"/>
                <a:ext cx="26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Freeform 23"/>
              <p:cNvSpPr>
                <a:spLocks/>
              </p:cNvSpPr>
              <p:nvPr/>
            </p:nvSpPr>
            <p:spPr bwMode="auto">
              <a:xfrm>
                <a:off x="5271" y="1127"/>
                <a:ext cx="168" cy="25"/>
              </a:xfrm>
              <a:custGeom>
                <a:avLst/>
                <a:gdLst>
                  <a:gd name="T0" fmla="*/ 105 w 197"/>
                  <a:gd name="T1" fmla="*/ 0 h 29"/>
                  <a:gd name="T2" fmla="*/ 99 w 197"/>
                  <a:gd name="T3" fmla="*/ 5 h 29"/>
                  <a:gd name="T4" fmla="*/ 92 w 197"/>
                  <a:gd name="T5" fmla="*/ 0 h 29"/>
                  <a:gd name="T6" fmla="*/ 0 w 197"/>
                  <a:gd name="T7" fmla="*/ 29 h 29"/>
                  <a:gd name="T8" fmla="*/ 90 w 197"/>
                  <a:gd name="T9" fmla="*/ 26 h 29"/>
                  <a:gd name="T10" fmla="*/ 99 w 197"/>
                  <a:gd name="T11" fmla="*/ 15 h 29"/>
                  <a:gd name="T12" fmla="*/ 107 w 197"/>
                  <a:gd name="T13" fmla="*/ 26 h 29"/>
                  <a:gd name="T14" fmla="*/ 197 w 197"/>
                  <a:gd name="T15" fmla="*/ 29 h 29"/>
                  <a:gd name="T16" fmla="*/ 105 w 197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9">
                    <a:moveTo>
                      <a:pt x="105" y="0"/>
                    </a:moveTo>
                    <a:cubicBezTo>
                      <a:pt x="101" y="0"/>
                      <a:pt x="99" y="5"/>
                      <a:pt x="99" y="5"/>
                    </a:cubicBezTo>
                    <a:cubicBezTo>
                      <a:pt x="99" y="5"/>
                      <a:pt x="96" y="0"/>
                      <a:pt x="92" y="0"/>
                    </a:cubicBezTo>
                    <a:cubicBezTo>
                      <a:pt x="78" y="0"/>
                      <a:pt x="17" y="6"/>
                      <a:pt x="0" y="29"/>
                    </a:cubicBezTo>
                    <a:cubicBezTo>
                      <a:pt x="0" y="29"/>
                      <a:pt x="85" y="27"/>
                      <a:pt x="90" y="26"/>
                    </a:cubicBezTo>
                    <a:cubicBezTo>
                      <a:pt x="94" y="24"/>
                      <a:pt x="99" y="15"/>
                      <a:pt x="99" y="15"/>
                    </a:cubicBezTo>
                    <a:cubicBezTo>
                      <a:pt x="99" y="15"/>
                      <a:pt x="103" y="24"/>
                      <a:pt x="107" y="26"/>
                    </a:cubicBezTo>
                    <a:cubicBezTo>
                      <a:pt x="112" y="27"/>
                      <a:pt x="197" y="29"/>
                      <a:pt x="197" y="29"/>
                    </a:cubicBezTo>
                    <a:cubicBezTo>
                      <a:pt x="180" y="6"/>
                      <a:pt x="120" y="0"/>
                      <a:pt x="105" y="0"/>
                    </a:cubicBezTo>
                    <a:close/>
                  </a:path>
                </a:pathLst>
              </a:custGeom>
              <a:solidFill>
                <a:srgbClr val="806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4443" y="1260"/>
                <a:ext cx="663" cy="301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8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Freeform 25"/>
              <p:cNvSpPr>
                <a:spLocks/>
              </p:cNvSpPr>
              <p:nvPr/>
            </p:nvSpPr>
            <p:spPr bwMode="auto">
              <a:xfrm>
                <a:off x="4443" y="1260"/>
                <a:ext cx="663" cy="301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8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C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Freeform 26"/>
              <p:cNvSpPr>
                <a:spLocks/>
              </p:cNvSpPr>
              <p:nvPr/>
            </p:nvSpPr>
            <p:spPr bwMode="auto">
              <a:xfrm>
                <a:off x="4703" y="1044"/>
                <a:ext cx="143" cy="298"/>
              </a:xfrm>
              <a:custGeom>
                <a:avLst/>
                <a:gdLst>
                  <a:gd name="T0" fmla="*/ 0 w 167"/>
                  <a:gd name="T1" fmla="*/ 102 h 349"/>
                  <a:gd name="T2" fmla="*/ 0 w 167"/>
                  <a:gd name="T3" fmla="*/ 230 h 349"/>
                  <a:gd name="T4" fmla="*/ 0 w 167"/>
                  <a:gd name="T5" fmla="*/ 293 h 349"/>
                  <a:gd name="T6" fmla="*/ 167 w 167"/>
                  <a:gd name="T7" fmla="*/ 293 h 349"/>
                  <a:gd name="T8" fmla="*/ 167 w 167"/>
                  <a:gd name="T9" fmla="*/ 230 h 349"/>
                  <a:gd name="T10" fmla="*/ 167 w 167"/>
                  <a:gd name="T11" fmla="*/ 102 h 349"/>
                  <a:gd name="T12" fmla="*/ 0 w 167"/>
                  <a:gd name="T13" fmla="*/ 10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349">
                    <a:moveTo>
                      <a:pt x="0" y="102"/>
                    </a:move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46" y="347"/>
                      <a:pt x="121" y="349"/>
                      <a:pt x="167" y="293"/>
                    </a:cubicBezTo>
                    <a:cubicBezTo>
                      <a:pt x="167" y="230"/>
                      <a:pt x="167" y="230"/>
                      <a:pt x="167" y="230"/>
                    </a:cubicBezTo>
                    <a:cubicBezTo>
                      <a:pt x="167" y="102"/>
                      <a:pt x="167" y="102"/>
                      <a:pt x="167" y="102"/>
                    </a:cubicBezTo>
                    <a:cubicBezTo>
                      <a:pt x="167" y="0"/>
                      <a:pt x="0" y="0"/>
                      <a:pt x="0" y="102"/>
                    </a:cubicBezTo>
                  </a:path>
                </a:pathLst>
              </a:custGeom>
              <a:solidFill>
                <a:srgbClr val="F6D1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Freeform 27"/>
              <p:cNvSpPr>
                <a:spLocks/>
              </p:cNvSpPr>
              <p:nvPr/>
            </p:nvSpPr>
            <p:spPr bwMode="auto">
              <a:xfrm>
                <a:off x="4609" y="1025"/>
                <a:ext cx="60" cy="87"/>
              </a:xfrm>
              <a:custGeom>
                <a:avLst/>
                <a:gdLst>
                  <a:gd name="T0" fmla="*/ 20 w 70"/>
                  <a:gd name="T1" fmla="*/ 5 h 102"/>
                  <a:gd name="T2" fmla="*/ 61 w 70"/>
                  <a:gd name="T3" fmla="*/ 42 h 102"/>
                  <a:gd name="T4" fmla="*/ 50 w 70"/>
                  <a:gd name="T5" fmla="*/ 97 h 102"/>
                  <a:gd name="T6" fmla="*/ 8 w 70"/>
                  <a:gd name="T7" fmla="*/ 60 h 102"/>
                  <a:gd name="T8" fmla="*/ 2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20" y="5"/>
                    </a:moveTo>
                    <a:cubicBezTo>
                      <a:pt x="34" y="0"/>
                      <a:pt x="53" y="17"/>
                      <a:pt x="61" y="42"/>
                    </a:cubicBezTo>
                    <a:cubicBezTo>
                      <a:pt x="70" y="67"/>
                      <a:pt x="65" y="92"/>
                      <a:pt x="50" y="97"/>
                    </a:cubicBezTo>
                    <a:cubicBezTo>
                      <a:pt x="35" y="102"/>
                      <a:pt x="17" y="85"/>
                      <a:pt x="8" y="60"/>
                    </a:cubicBezTo>
                    <a:cubicBezTo>
                      <a:pt x="0" y="34"/>
                      <a:pt x="5" y="10"/>
                      <a:pt x="20" y="5"/>
                    </a:cubicBezTo>
                    <a:close/>
                  </a:path>
                </a:pathLst>
              </a:custGeom>
              <a:solidFill>
                <a:srgbClr val="F6D1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Freeform 28"/>
              <p:cNvSpPr>
                <a:spLocks/>
              </p:cNvSpPr>
              <p:nvPr/>
            </p:nvSpPr>
            <p:spPr bwMode="auto">
              <a:xfrm>
                <a:off x="4879" y="1025"/>
                <a:ext cx="60" cy="87"/>
              </a:xfrm>
              <a:custGeom>
                <a:avLst/>
                <a:gdLst>
                  <a:gd name="T0" fmla="*/ 51 w 70"/>
                  <a:gd name="T1" fmla="*/ 5 h 102"/>
                  <a:gd name="T2" fmla="*/ 9 w 70"/>
                  <a:gd name="T3" fmla="*/ 42 h 102"/>
                  <a:gd name="T4" fmla="*/ 20 w 70"/>
                  <a:gd name="T5" fmla="*/ 97 h 102"/>
                  <a:gd name="T6" fmla="*/ 62 w 70"/>
                  <a:gd name="T7" fmla="*/ 60 h 102"/>
                  <a:gd name="T8" fmla="*/ 51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51" y="5"/>
                    </a:moveTo>
                    <a:cubicBezTo>
                      <a:pt x="36" y="0"/>
                      <a:pt x="17" y="17"/>
                      <a:pt x="9" y="42"/>
                    </a:cubicBezTo>
                    <a:cubicBezTo>
                      <a:pt x="0" y="67"/>
                      <a:pt x="6" y="92"/>
                      <a:pt x="20" y="97"/>
                    </a:cubicBezTo>
                    <a:cubicBezTo>
                      <a:pt x="35" y="102"/>
                      <a:pt x="54" y="85"/>
                      <a:pt x="62" y="60"/>
                    </a:cubicBezTo>
                    <a:cubicBezTo>
                      <a:pt x="70" y="34"/>
                      <a:pt x="65" y="10"/>
                      <a:pt x="51" y="5"/>
                    </a:cubicBezTo>
                    <a:close/>
                  </a:path>
                </a:pathLst>
              </a:custGeom>
              <a:solidFill>
                <a:srgbClr val="F6D1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Freeform 29"/>
              <p:cNvSpPr>
                <a:spLocks/>
              </p:cNvSpPr>
              <p:nvPr/>
            </p:nvSpPr>
            <p:spPr bwMode="auto">
              <a:xfrm>
                <a:off x="4703" y="1211"/>
                <a:ext cx="143" cy="49"/>
              </a:xfrm>
              <a:custGeom>
                <a:avLst/>
                <a:gdLst>
                  <a:gd name="T0" fmla="*/ 0 w 167"/>
                  <a:gd name="T1" fmla="*/ 0 h 58"/>
                  <a:gd name="T2" fmla="*/ 0 w 167"/>
                  <a:gd name="T3" fmla="*/ 6 h 58"/>
                  <a:gd name="T4" fmla="*/ 83 w 167"/>
                  <a:gd name="T5" fmla="*/ 58 h 58"/>
                  <a:gd name="T6" fmla="*/ 85 w 167"/>
                  <a:gd name="T7" fmla="*/ 58 h 58"/>
                  <a:gd name="T8" fmla="*/ 167 w 167"/>
                  <a:gd name="T9" fmla="*/ 9 h 58"/>
                  <a:gd name="T10" fmla="*/ 167 w 167"/>
                  <a:gd name="T11" fmla="*/ 0 h 58"/>
                  <a:gd name="T12" fmla="*/ 0 w 16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3" y="56"/>
                      <a:pt x="83" y="58"/>
                    </a:cubicBezTo>
                    <a:cubicBezTo>
                      <a:pt x="84" y="58"/>
                      <a:pt x="85" y="58"/>
                      <a:pt x="85" y="58"/>
                    </a:cubicBezTo>
                    <a:cubicBezTo>
                      <a:pt x="125" y="58"/>
                      <a:pt x="167" y="9"/>
                      <a:pt x="167" y="9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5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Freeform 30"/>
              <p:cNvSpPr>
                <a:spLocks/>
              </p:cNvSpPr>
              <p:nvPr/>
            </p:nvSpPr>
            <p:spPr bwMode="auto">
              <a:xfrm>
                <a:off x="4556" y="840"/>
                <a:ext cx="437" cy="404"/>
              </a:xfrm>
              <a:custGeom>
                <a:avLst/>
                <a:gdLst>
                  <a:gd name="T0" fmla="*/ 257 w 513"/>
                  <a:gd name="T1" fmla="*/ 0 h 473"/>
                  <a:gd name="T2" fmla="*/ 115 w 513"/>
                  <a:gd name="T3" fmla="*/ 378 h 473"/>
                  <a:gd name="T4" fmla="*/ 257 w 513"/>
                  <a:gd name="T5" fmla="*/ 473 h 473"/>
                  <a:gd name="T6" fmla="*/ 398 w 513"/>
                  <a:gd name="T7" fmla="*/ 378 h 473"/>
                  <a:gd name="T8" fmla="*/ 257 w 513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73">
                    <a:moveTo>
                      <a:pt x="257" y="0"/>
                    </a:moveTo>
                    <a:cubicBezTo>
                      <a:pt x="0" y="0"/>
                      <a:pt x="98" y="351"/>
                      <a:pt x="115" y="378"/>
                    </a:cubicBezTo>
                    <a:cubicBezTo>
                      <a:pt x="134" y="408"/>
                      <a:pt x="215" y="473"/>
                      <a:pt x="257" y="473"/>
                    </a:cubicBezTo>
                    <a:cubicBezTo>
                      <a:pt x="298" y="473"/>
                      <a:pt x="380" y="408"/>
                      <a:pt x="398" y="378"/>
                    </a:cubicBezTo>
                    <a:cubicBezTo>
                      <a:pt x="415" y="351"/>
                      <a:pt x="513" y="0"/>
                      <a:pt x="257" y="0"/>
                    </a:cubicBezTo>
                    <a:close/>
                  </a:path>
                </a:pathLst>
              </a:custGeom>
              <a:solidFill>
                <a:srgbClr val="F6D1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Freeform 31"/>
              <p:cNvSpPr>
                <a:spLocks noEditPoints="1"/>
              </p:cNvSpPr>
              <p:nvPr/>
            </p:nvSpPr>
            <p:spPr bwMode="auto">
              <a:xfrm>
                <a:off x="4607" y="789"/>
                <a:ext cx="345" cy="310"/>
              </a:xfrm>
              <a:custGeom>
                <a:avLst/>
                <a:gdLst>
                  <a:gd name="T0" fmla="*/ 312 w 404"/>
                  <a:gd name="T1" fmla="*/ 68 h 363"/>
                  <a:gd name="T2" fmla="*/ 51 w 404"/>
                  <a:gd name="T3" fmla="*/ 97 h 363"/>
                  <a:gd name="T4" fmla="*/ 30 w 404"/>
                  <a:gd name="T5" fmla="*/ 357 h 363"/>
                  <a:gd name="T6" fmla="*/ 30 w 404"/>
                  <a:gd name="T7" fmla="*/ 357 h 363"/>
                  <a:gd name="T8" fmla="*/ 31 w 404"/>
                  <a:gd name="T9" fmla="*/ 360 h 363"/>
                  <a:gd name="T10" fmla="*/ 33 w 404"/>
                  <a:gd name="T11" fmla="*/ 363 h 363"/>
                  <a:gd name="T12" fmla="*/ 37 w 404"/>
                  <a:gd name="T13" fmla="*/ 362 h 363"/>
                  <a:gd name="T14" fmla="*/ 38 w 404"/>
                  <a:gd name="T15" fmla="*/ 361 h 363"/>
                  <a:gd name="T16" fmla="*/ 38 w 404"/>
                  <a:gd name="T17" fmla="*/ 339 h 363"/>
                  <a:gd name="T18" fmla="*/ 33 w 404"/>
                  <a:gd name="T19" fmla="*/ 307 h 363"/>
                  <a:gd name="T20" fmla="*/ 77 w 404"/>
                  <a:gd name="T21" fmla="*/ 183 h 363"/>
                  <a:gd name="T22" fmla="*/ 86 w 404"/>
                  <a:gd name="T23" fmla="*/ 171 h 363"/>
                  <a:gd name="T24" fmla="*/ 97 w 404"/>
                  <a:gd name="T25" fmla="*/ 158 h 363"/>
                  <a:gd name="T26" fmla="*/ 103 w 404"/>
                  <a:gd name="T27" fmla="*/ 154 h 363"/>
                  <a:gd name="T28" fmla="*/ 242 w 404"/>
                  <a:gd name="T29" fmla="*/ 175 h 363"/>
                  <a:gd name="T30" fmla="*/ 280 w 404"/>
                  <a:gd name="T31" fmla="*/ 151 h 363"/>
                  <a:gd name="T32" fmla="*/ 311 w 404"/>
                  <a:gd name="T33" fmla="*/ 176 h 363"/>
                  <a:gd name="T34" fmla="*/ 360 w 404"/>
                  <a:gd name="T35" fmla="*/ 315 h 363"/>
                  <a:gd name="T36" fmla="*/ 356 w 404"/>
                  <a:gd name="T37" fmla="*/ 339 h 363"/>
                  <a:gd name="T38" fmla="*/ 356 w 404"/>
                  <a:gd name="T39" fmla="*/ 361 h 363"/>
                  <a:gd name="T40" fmla="*/ 357 w 404"/>
                  <a:gd name="T41" fmla="*/ 362 h 363"/>
                  <a:gd name="T42" fmla="*/ 361 w 404"/>
                  <a:gd name="T43" fmla="*/ 363 h 363"/>
                  <a:gd name="T44" fmla="*/ 363 w 404"/>
                  <a:gd name="T45" fmla="*/ 360 h 363"/>
                  <a:gd name="T46" fmla="*/ 364 w 404"/>
                  <a:gd name="T47" fmla="*/ 351 h 363"/>
                  <a:gd name="T48" fmla="*/ 366 w 404"/>
                  <a:gd name="T49" fmla="*/ 338 h 363"/>
                  <a:gd name="T50" fmla="*/ 312 w 404"/>
                  <a:gd name="T51" fmla="*/ 68 h 363"/>
                  <a:gd name="T52" fmla="*/ 180 w 404"/>
                  <a:gd name="T53" fmla="*/ 135 h 363"/>
                  <a:gd name="T54" fmla="*/ 176 w 404"/>
                  <a:gd name="T55" fmla="*/ 134 h 363"/>
                  <a:gd name="T56" fmla="*/ 182 w 404"/>
                  <a:gd name="T57" fmla="*/ 135 h 363"/>
                  <a:gd name="T58" fmla="*/ 180 w 404"/>
                  <a:gd name="T59" fmla="*/ 135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4" h="363">
                    <a:moveTo>
                      <a:pt x="312" y="68"/>
                    </a:moveTo>
                    <a:cubicBezTo>
                      <a:pt x="225" y="0"/>
                      <a:pt x="91" y="40"/>
                      <a:pt x="51" y="97"/>
                    </a:cubicBezTo>
                    <a:cubicBezTo>
                      <a:pt x="0" y="168"/>
                      <a:pt x="18" y="276"/>
                      <a:pt x="30" y="357"/>
                    </a:cubicBezTo>
                    <a:cubicBezTo>
                      <a:pt x="30" y="357"/>
                      <a:pt x="30" y="357"/>
                      <a:pt x="30" y="357"/>
                    </a:cubicBezTo>
                    <a:cubicBezTo>
                      <a:pt x="30" y="358"/>
                      <a:pt x="30" y="359"/>
                      <a:pt x="31" y="360"/>
                    </a:cubicBezTo>
                    <a:cubicBezTo>
                      <a:pt x="31" y="360"/>
                      <a:pt x="32" y="362"/>
                      <a:pt x="33" y="363"/>
                    </a:cubicBezTo>
                    <a:cubicBezTo>
                      <a:pt x="33" y="363"/>
                      <a:pt x="36" y="363"/>
                      <a:pt x="37" y="362"/>
                    </a:cubicBezTo>
                    <a:cubicBezTo>
                      <a:pt x="38" y="362"/>
                      <a:pt x="38" y="361"/>
                      <a:pt x="38" y="361"/>
                    </a:cubicBezTo>
                    <a:cubicBezTo>
                      <a:pt x="38" y="354"/>
                      <a:pt x="38" y="340"/>
                      <a:pt x="38" y="339"/>
                    </a:cubicBezTo>
                    <a:cubicBezTo>
                      <a:pt x="37" y="328"/>
                      <a:pt x="34" y="318"/>
                      <a:pt x="33" y="307"/>
                    </a:cubicBezTo>
                    <a:cubicBezTo>
                      <a:pt x="41" y="255"/>
                      <a:pt x="65" y="245"/>
                      <a:pt x="77" y="183"/>
                    </a:cubicBezTo>
                    <a:cubicBezTo>
                      <a:pt x="80" y="179"/>
                      <a:pt x="83" y="175"/>
                      <a:pt x="86" y="171"/>
                    </a:cubicBezTo>
                    <a:cubicBezTo>
                      <a:pt x="89" y="167"/>
                      <a:pt x="93" y="162"/>
                      <a:pt x="97" y="158"/>
                    </a:cubicBezTo>
                    <a:cubicBezTo>
                      <a:pt x="99" y="157"/>
                      <a:pt x="101" y="156"/>
                      <a:pt x="103" y="154"/>
                    </a:cubicBezTo>
                    <a:cubicBezTo>
                      <a:pt x="150" y="137"/>
                      <a:pt x="198" y="158"/>
                      <a:pt x="242" y="175"/>
                    </a:cubicBezTo>
                    <a:cubicBezTo>
                      <a:pt x="259" y="182"/>
                      <a:pt x="261" y="152"/>
                      <a:pt x="280" y="151"/>
                    </a:cubicBezTo>
                    <a:cubicBezTo>
                      <a:pt x="288" y="150"/>
                      <a:pt x="304" y="177"/>
                      <a:pt x="311" y="176"/>
                    </a:cubicBezTo>
                    <a:cubicBezTo>
                      <a:pt x="377" y="169"/>
                      <a:pt x="349" y="269"/>
                      <a:pt x="360" y="315"/>
                    </a:cubicBezTo>
                    <a:cubicBezTo>
                      <a:pt x="358" y="323"/>
                      <a:pt x="357" y="331"/>
                      <a:pt x="356" y="339"/>
                    </a:cubicBezTo>
                    <a:cubicBezTo>
                      <a:pt x="356" y="340"/>
                      <a:pt x="356" y="354"/>
                      <a:pt x="356" y="361"/>
                    </a:cubicBezTo>
                    <a:cubicBezTo>
                      <a:pt x="356" y="361"/>
                      <a:pt x="356" y="362"/>
                      <a:pt x="357" y="362"/>
                    </a:cubicBezTo>
                    <a:cubicBezTo>
                      <a:pt x="358" y="363"/>
                      <a:pt x="361" y="363"/>
                      <a:pt x="361" y="363"/>
                    </a:cubicBezTo>
                    <a:cubicBezTo>
                      <a:pt x="362" y="362"/>
                      <a:pt x="363" y="360"/>
                      <a:pt x="363" y="360"/>
                    </a:cubicBezTo>
                    <a:cubicBezTo>
                      <a:pt x="364" y="356"/>
                      <a:pt x="364" y="354"/>
                      <a:pt x="364" y="351"/>
                    </a:cubicBezTo>
                    <a:cubicBezTo>
                      <a:pt x="365" y="347"/>
                      <a:pt x="365" y="342"/>
                      <a:pt x="366" y="338"/>
                    </a:cubicBezTo>
                    <a:cubicBezTo>
                      <a:pt x="379" y="288"/>
                      <a:pt x="404" y="89"/>
                      <a:pt x="312" y="68"/>
                    </a:cubicBezTo>
                    <a:close/>
                    <a:moveTo>
                      <a:pt x="180" y="135"/>
                    </a:moveTo>
                    <a:cubicBezTo>
                      <a:pt x="179" y="135"/>
                      <a:pt x="177" y="134"/>
                      <a:pt x="176" y="134"/>
                    </a:cubicBezTo>
                    <a:cubicBezTo>
                      <a:pt x="178" y="134"/>
                      <a:pt x="180" y="135"/>
                      <a:pt x="182" y="135"/>
                    </a:cubicBezTo>
                    <a:cubicBezTo>
                      <a:pt x="182" y="135"/>
                      <a:pt x="181" y="135"/>
                      <a:pt x="180" y="135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Rectangle 32"/>
              <p:cNvSpPr>
                <a:spLocks noChangeArrowheads="1"/>
              </p:cNvSpPr>
              <p:nvPr/>
            </p:nvSpPr>
            <p:spPr bwMode="auto">
              <a:xfrm>
                <a:off x="4761" y="1389"/>
                <a:ext cx="27" cy="1"/>
              </a:xfrm>
              <a:prstGeom prst="rect">
                <a:avLst/>
              </a:prstGeom>
              <a:solidFill>
                <a:srgbClr val="B5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4761" y="1389"/>
                <a:ext cx="27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4541" y="823"/>
                <a:ext cx="324" cy="192"/>
              </a:xfrm>
              <a:custGeom>
                <a:avLst/>
                <a:gdLst>
                  <a:gd name="T0" fmla="*/ 323 w 380"/>
                  <a:gd name="T1" fmla="*/ 52 h 225"/>
                  <a:gd name="T2" fmla="*/ 182 w 380"/>
                  <a:gd name="T3" fmla="*/ 28 h 225"/>
                  <a:gd name="T4" fmla="*/ 42 w 380"/>
                  <a:gd name="T5" fmla="*/ 48 h 225"/>
                  <a:gd name="T6" fmla="*/ 78 w 380"/>
                  <a:gd name="T7" fmla="*/ 180 h 225"/>
                  <a:gd name="T8" fmla="*/ 268 w 380"/>
                  <a:gd name="T9" fmla="*/ 161 h 225"/>
                  <a:gd name="T10" fmla="*/ 358 w 380"/>
                  <a:gd name="T11" fmla="*/ 97 h 225"/>
                  <a:gd name="T12" fmla="*/ 323 w 380"/>
                  <a:gd name="T13" fmla="*/ 5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25">
                    <a:moveTo>
                      <a:pt x="323" y="52"/>
                    </a:moveTo>
                    <a:cubicBezTo>
                      <a:pt x="323" y="52"/>
                      <a:pt x="248" y="0"/>
                      <a:pt x="182" y="28"/>
                    </a:cubicBezTo>
                    <a:cubicBezTo>
                      <a:pt x="115" y="56"/>
                      <a:pt x="56" y="66"/>
                      <a:pt x="42" y="48"/>
                    </a:cubicBezTo>
                    <a:cubicBezTo>
                      <a:pt x="42" y="48"/>
                      <a:pt x="0" y="134"/>
                      <a:pt x="78" y="180"/>
                    </a:cubicBezTo>
                    <a:cubicBezTo>
                      <a:pt x="155" y="225"/>
                      <a:pt x="243" y="189"/>
                      <a:pt x="268" y="161"/>
                    </a:cubicBezTo>
                    <a:cubicBezTo>
                      <a:pt x="294" y="133"/>
                      <a:pt x="335" y="88"/>
                      <a:pt x="358" y="97"/>
                    </a:cubicBezTo>
                    <a:cubicBezTo>
                      <a:pt x="380" y="106"/>
                      <a:pt x="323" y="52"/>
                      <a:pt x="323" y="52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Freeform 35"/>
              <p:cNvSpPr>
                <a:spLocks/>
              </p:cNvSpPr>
              <p:nvPr/>
            </p:nvSpPr>
            <p:spPr bwMode="auto">
              <a:xfrm>
                <a:off x="4119" y="1554"/>
                <a:ext cx="663" cy="300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8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Freeform 36"/>
              <p:cNvSpPr>
                <a:spLocks/>
              </p:cNvSpPr>
              <p:nvPr/>
            </p:nvSpPr>
            <p:spPr bwMode="auto">
              <a:xfrm>
                <a:off x="4119" y="1554"/>
                <a:ext cx="663" cy="300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8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Freeform 37"/>
              <p:cNvSpPr>
                <a:spLocks/>
              </p:cNvSpPr>
              <p:nvPr/>
            </p:nvSpPr>
            <p:spPr bwMode="auto">
              <a:xfrm>
                <a:off x="4379" y="1338"/>
                <a:ext cx="142" cy="298"/>
              </a:xfrm>
              <a:custGeom>
                <a:avLst/>
                <a:gdLst>
                  <a:gd name="T0" fmla="*/ 0 w 167"/>
                  <a:gd name="T1" fmla="*/ 102 h 349"/>
                  <a:gd name="T2" fmla="*/ 0 w 167"/>
                  <a:gd name="T3" fmla="*/ 230 h 349"/>
                  <a:gd name="T4" fmla="*/ 0 w 167"/>
                  <a:gd name="T5" fmla="*/ 293 h 349"/>
                  <a:gd name="T6" fmla="*/ 167 w 167"/>
                  <a:gd name="T7" fmla="*/ 293 h 349"/>
                  <a:gd name="T8" fmla="*/ 167 w 167"/>
                  <a:gd name="T9" fmla="*/ 230 h 349"/>
                  <a:gd name="T10" fmla="*/ 167 w 167"/>
                  <a:gd name="T11" fmla="*/ 102 h 349"/>
                  <a:gd name="T12" fmla="*/ 0 w 167"/>
                  <a:gd name="T13" fmla="*/ 10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349">
                    <a:moveTo>
                      <a:pt x="0" y="102"/>
                    </a:move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46" y="347"/>
                      <a:pt x="121" y="349"/>
                      <a:pt x="167" y="293"/>
                    </a:cubicBezTo>
                    <a:cubicBezTo>
                      <a:pt x="167" y="230"/>
                      <a:pt x="167" y="230"/>
                      <a:pt x="167" y="230"/>
                    </a:cubicBezTo>
                    <a:cubicBezTo>
                      <a:pt x="167" y="102"/>
                      <a:pt x="167" y="102"/>
                      <a:pt x="167" y="102"/>
                    </a:cubicBezTo>
                    <a:cubicBezTo>
                      <a:pt x="167" y="0"/>
                      <a:pt x="0" y="0"/>
                      <a:pt x="0" y="102"/>
                    </a:cubicBezTo>
                  </a:path>
                </a:pathLst>
              </a:custGeom>
              <a:solidFill>
                <a:srgbClr val="F6C8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Freeform 38"/>
              <p:cNvSpPr>
                <a:spLocks/>
              </p:cNvSpPr>
              <p:nvPr/>
            </p:nvSpPr>
            <p:spPr bwMode="auto">
              <a:xfrm>
                <a:off x="4285" y="1319"/>
                <a:ext cx="60" cy="87"/>
              </a:xfrm>
              <a:custGeom>
                <a:avLst/>
                <a:gdLst>
                  <a:gd name="T0" fmla="*/ 20 w 70"/>
                  <a:gd name="T1" fmla="*/ 5 h 102"/>
                  <a:gd name="T2" fmla="*/ 61 w 70"/>
                  <a:gd name="T3" fmla="*/ 42 h 102"/>
                  <a:gd name="T4" fmla="*/ 50 w 70"/>
                  <a:gd name="T5" fmla="*/ 97 h 102"/>
                  <a:gd name="T6" fmla="*/ 8 w 70"/>
                  <a:gd name="T7" fmla="*/ 60 h 102"/>
                  <a:gd name="T8" fmla="*/ 2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20" y="5"/>
                    </a:moveTo>
                    <a:cubicBezTo>
                      <a:pt x="34" y="0"/>
                      <a:pt x="53" y="17"/>
                      <a:pt x="61" y="42"/>
                    </a:cubicBezTo>
                    <a:cubicBezTo>
                      <a:pt x="70" y="67"/>
                      <a:pt x="65" y="92"/>
                      <a:pt x="50" y="97"/>
                    </a:cubicBezTo>
                    <a:cubicBezTo>
                      <a:pt x="35" y="102"/>
                      <a:pt x="17" y="85"/>
                      <a:pt x="8" y="60"/>
                    </a:cubicBezTo>
                    <a:cubicBezTo>
                      <a:pt x="0" y="34"/>
                      <a:pt x="5" y="10"/>
                      <a:pt x="20" y="5"/>
                    </a:cubicBezTo>
                    <a:close/>
                  </a:path>
                </a:pathLst>
              </a:custGeom>
              <a:solidFill>
                <a:srgbClr val="F6C8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4555" y="1319"/>
                <a:ext cx="59" cy="87"/>
              </a:xfrm>
              <a:custGeom>
                <a:avLst/>
                <a:gdLst>
                  <a:gd name="T0" fmla="*/ 51 w 70"/>
                  <a:gd name="T1" fmla="*/ 5 h 102"/>
                  <a:gd name="T2" fmla="*/ 9 w 70"/>
                  <a:gd name="T3" fmla="*/ 42 h 102"/>
                  <a:gd name="T4" fmla="*/ 20 w 70"/>
                  <a:gd name="T5" fmla="*/ 97 h 102"/>
                  <a:gd name="T6" fmla="*/ 62 w 70"/>
                  <a:gd name="T7" fmla="*/ 60 h 102"/>
                  <a:gd name="T8" fmla="*/ 51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51" y="5"/>
                    </a:moveTo>
                    <a:cubicBezTo>
                      <a:pt x="36" y="0"/>
                      <a:pt x="17" y="17"/>
                      <a:pt x="9" y="42"/>
                    </a:cubicBezTo>
                    <a:cubicBezTo>
                      <a:pt x="0" y="67"/>
                      <a:pt x="6" y="92"/>
                      <a:pt x="20" y="97"/>
                    </a:cubicBezTo>
                    <a:cubicBezTo>
                      <a:pt x="35" y="102"/>
                      <a:pt x="54" y="85"/>
                      <a:pt x="62" y="60"/>
                    </a:cubicBezTo>
                    <a:cubicBezTo>
                      <a:pt x="70" y="34"/>
                      <a:pt x="65" y="10"/>
                      <a:pt x="51" y="5"/>
                    </a:cubicBezTo>
                    <a:close/>
                  </a:path>
                </a:pathLst>
              </a:custGeom>
              <a:solidFill>
                <a:srgbClr val="F6C8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Freeform 40"/>
              <p:cNvSpPr>
                <a:spLocks/>
              </p:cNvSpPr>
              <p:nvPr/>
            </p:nvSpPr>
            <p:spPr bwMode="auto">
              <a:xfrm>
                <a:off x="4352" y="1623"/>
                <a:ext cx="187" cy="231"/>
              </a:xfrm>
              <a:custGeom>
                <a:avLst/>
                <a:gdLst>
                  <a:gd name="T0" fmla="*/ 116 w 220"/>
                  <a:gd name="T1" fmla="*/ 0 h 271"/>
                  <a:gd name="T2" fmla="*/ 0 w 220"/>
                  <a:gd name="T3" fmla="*/ 35 h 271"/>
                  <a:gd name="T4" fmla="*/ 44 w 220"/>
                  <a:gd name="T5" fmla="*/ 271 h 271"/>
                  <a:gd name="T6" fmla="*/ 202 w 220"/>
                  <a:gd name="T7" fmla="*/ 271 h 271"/>
                  <a:gd name="T8" fmla="*/ 220 w 220"/>
                  <a:gd name="T9" fmla="*/ 36 h 271"/>
                  <a:gd name="T10" fmla="*/ 116 w 220"/>
                  <a:gd name="T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71">
                    <a:moveTo>
                      <a:pt x="116" y="0"/>
                    </a:moveTo>
                    <a:cubicBezTo>
                      <a:pt x="116" y="0"/>
                      <a:pt x="0" y="28"/>
                      <a:pt x="0" y="35"/>
                    </a:cubicBezTo>
                    <a:cubicBezTo>
                      <a:pt x="0" y="42"/>
                      <a:pt x="44" y="271"/>
                      <a:pt x="44" y="271"/>
                    </a:cubicBezTo>
                    <a:cubicBezTo>
                      <a:pt x="202" y="271"/>
                      <a:pt x="202" y="271"/>
                      <a:pt x="202" y="271"/>
                    </a:cubicBezTo>
                    <a:cubicBezTo>
                      <a:pt x="220" y="36"/>
                      <a:pt x="220" y="36"/>
                      <a:pt x="220" y="36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Freeform 41"/>
              <p:cNvSpPr>
                <a:spLocks/>
              </p:cNvSpPr>
              <p:nvPr/>
            </p:nvSpPr>
            <p:spPr bwMode="auto">
              <a:xfrm>
                <a:off x="4286" y="1556"/>
                <a:ext cx="124" cy="298"/>
              </a:xfrm>
              <a:custGeom>
                <a:avLst/>
                <a:gdLst>
                  <a:gd name="T0" fmla="*/ 93 w 124"/>
                  <a:gd name="T1" fmla="*/ 0 h 298"/>
                  <a:gd name="T2" fmla="*/ 93 w 124"/>
                  <a:gd name="T3" fmla="*/ 32 h 298"/>
                  <a:gd name="T4" fmla="*/ 124 w 124"/>
                  <a:gd name="T5" fmla="*/ 298 h 298"/>
                  <a:gd name="T6" fmla="*/ 71 w 124"/>
                  <a:gd name="T7" fmla="*/ 298 h 298"/>
                  <a:gd name="T8" fmla="*/ 13 w 124"/>
                  <a:gd name="T9" fmla="*/ 180 h 298"/>
                  <a:gd name="T10" fmla="*/ 68 w 124"/>
                  <a:gd name="T11" fmla="*/ 142 h 298"/>
                  <a:gd name="T12" fmla="*/ 0 w 124"/>
                  <a:gd name="T13" fmla="*/ 111 h 298"/>
                  <a:gd name="T14" fmla="*/ 63 w 124"/>
                  <a:gd name="T15" fmla="*/ 13 h 298"/>
                  <a:gd name="T16" fmla="*/ 93 w 124"/>
                  <a:gd name="T1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298">
                    <a:moveTo>
                      <a:pt x="93" y="0"/>
                    </a:moveTo>
                    <a:lnTo>
                      <a:pt x="93" y="32"/>
                    </a:lnTo>
                    <a:lnTo>
                      <a:pt x="124" y="298"/>
                    </a:lnTo>
                    <a:lnTo>
                      <a:pt x="71" y="298"/>
                    </a:lnTo>
                    <a:lnTo>
                      <a:pt x="13" y="180"/>
                    </a:lnTo>
                    <a:lnTo>
                      <a:pt x="68" y="142"/>
                    </a:lnTo>
                    <a:lnTo>
                      <a:pt x="0" y="111"/>
                    </a:lnTo>
                    <a:lnTo>
                      <a:pt x="63" y="1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Freeform 42"/>
              <p:cNvSpPr>
                <a:spLocks/>
              </p:cNvSpPr>
              <p:nvPr/>
            </p:nvSpPr>
            <p:spPr bwMode="auto">
              <a:xfrm>
                <a:off x="4490" y="1556"/>
                <a:ext cx="124" cy="298"/>
              </a:xfrm>
              <a:custGeom>
                <a:avLst/>
                <a:gdLst>
                  <a:gd name="T0" fmla="*/ 31 w 124"/>
                  <a:gd name="T1" fmla="*/ 0 h 298"/>
                  <a:gd name="T2" fmla="*/ 31 w 124"/>
                  <a:gd name="T3" fmla="*/ 32 h 298"/>
                  <a:gd name="T4" fmla="*/ 0 w 124"/>
                  <a:gd name="T5" fmla="*/ 298 h 298"/>
                  <a:gd name="T6" fmla="*/ 54 w 124"/>
                  <a:gd name="T7" fmla="*/ 298 h 298"/>
                  <a:gd name="T8" fmla="*/ 112 w 124"/>
                  <a:gd name="T9" fmla="*/ 180 h 298"/>
                  <a:gd name="T10" fmla="*/ 56 w 124"/>
                  <a:gd name="T11" fmla="*/ 142 h 298"/>
                  <a:gd name="T12" fmla="*/ 124 w 124"/>
                  <a:gd name="T13" fmla="*/ 111 h 298"/>
                  <a:gd name="T14" fmla="*/ 68 w 124"/>
                  <a:gd name="T15" fmla="*/ 17 h 298"/>
                  <a:gd name="T16" fmla="*/ 31 w 124"/>
                  <a:gd name="T1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298">
                    <a:moveTo>
                      <a:pt x="31" y="0"/>
                    </a:moveTo>
                    <a:lnTo>
                      <a:pt x="31" y="32"/>
                    </a:lnTo>
                    <a:lnTo>
                      <a:pt x="0" y="298"/>
                    </a:lnTo>
                    <a:lnTo>
                      <a:pt x="54" y="298"/>
                    </a:lnTo>
                    <a:lnTo>
                      <a:pt x="112" y="180"/>
                    </a:lnTo>
                    <a:lnTo>
                      <a:pt x="56" y="142"/>
                    </a:lnTo>
                    <a:lnTo>
                      <a:pt x="124" y="111"/>
                    </a:lnTo>
                    <a:lnTo>
                      <a:pt x="68" y="1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Freeform 43"/>
              <p:cNvSpPr>
                <a:spLocks/>
              </p:cNvSpPr>
              <p:nvPr/>
            </p:nvSpPr>
            <p:spPr bwMode="auto">
              <a:xfrm>
                <a:off x="4420" y="1623"/>
                <a:ext cx="60" cy="60"/>
              </a:xfrm>
              <a:custGeom>
                <a:avLst/>
                <a:gdLst>
                  <a:gd name="T0" fmla="*/ 0 w 71"/>
                  <a:gd name="T1" fmla="*/ 39 h 70"/>
                  <a:gd name="T2" fmla="*/ 20 w 71"/>
                  <a:gd name="T3" fmla="*/ 70 h 70"/>
                  <a:gd name="T4" fmla="*/ 51 w 71"/>
                  <a:gd name="T5" fmla="*/ 70 h 70"/>
                  <a:gd name="T6" fmla="*/ 71 w 71"/>
                  <a:gd name="T7" fmla="*/ 39 h 70"/>
                  <a:gd name="T8" fmla="*/ 36 w 71"/>
                  <a:gd name="T9" fmla="*/ 0 h 70"/>
                  <a:gd name="T10" fmla="*/ 0 w 71"/>
                  <a:gd name="T11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0">
                    <a:moveTo>
                      <a:pt x="0" y="39"/>
                    </a:moveTo>
                    <a:cubicBezTo>
                      <a:pt x="20" y="70"/>
                      <a:pt x="20" y="70"/>
                      <a:pt x="20" y="70"/>
                    </a:cubicBezTo>
                    <a:cubicBezTo>
                      <a:pt x="30" y="70"/>
                      <a:pt x="41" y="70"/>
                      <a:pt x="51" y="70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39"/>
                      <a:pt x="0" y="39"/>
                      <a:pt x="0" y="39"/>
                    </a:cubicBezTo>
                  </a:path>
                </a:pathLst>
              </a:custGeom>
              <a:solidFill>
                <a:srgbClr val="26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Freeform 44"/>
              <p:cNvSpPr>
                <a:spLocks/>
              </p:cNvSpPr>
              <p:nvPr/>
            </p:nvSpPr>
            <p:spPr bwMode="auto">
              <a:xfrm>
                <a:off x="4412" y="1683"/>
                <a:ext cx="76" cy="171"/>
              </a:xfrm>
              <a:custGeom>
                <a:avLst/>
                <a:gdLst>
                  <a:gd name="T0" fmla="*/ 25 w 76"/>
                  <a:gd name="T1" fmla="*/ 0 h 171"/>
                  <a:gd name="T2" fmla="*/ 0 w 76"/>
                  <a:gd name="T3" fmla="*/ 171 h 171"/>
                  <a:gd name="T4" fmla="*/ 76 w 76"/>
                  <a:gd name="T5" fmla="*/ 171 h 171"/>
                  <a:gd name="T6" fmla="*/ 51 w 76"/>
                  <a:gd name="T7" fmla="*/ 0 h 171"/>
                  <a:gd name="T8" fmla="*/ 25 w 7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1">
                    <a:moveTo>
                      <a:pt x="25" y="0"/>
                    </a:moveTo>
                    <a:lnTo>
                      <a:pt x="0" y="171"/>
                    </a:lnTo>
                    <a:lnTo>
                      <a:pt x="76" y="171"/>
                    </a:lnTo>
                    <a:lnTo>
                      <a:pt x="51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6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Freeform 45"/>
              <p:cNvSpPr>
                <a:spLocks/>
              </p:cNvSpPr>
              <p:nvPr/>
            </p:nvSpPr>
            <p:spPr bwMode="auto">
              <a:xfrm>
                <a:off x="4412" y="1683"/>
                <a:ext cx="76" cy="171"/>
              </a:xfrm>
              <a:custGeom>
                <a:avLst/>
                <a:gdLst>
                  <a:gd name="T0" fmla="*/ 25 w 76"/>
                  <a:gd name="T1" fmla="*/ 0 h 171"/>
                  <a:gd name="T2" fmla="*/ 0 w 76"/>
                  <a:gd name="T3" fmla="*/ 171 h 171"/>
                  <a:gd name="T4" fmla="*/ 76 w 76"/>
                  <a:gd name="T5" fmla="*/ 171 h 171"/>
                  <a:gd name="T6" fmla="*/ 51 w 76"/>
                  <a:gd name="T7" fmla="*/ 0 h 171"/>
                  <a:gd name="T8" fmla="*/ 25 w 7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1">
                    <a:moveTo>
                      <a:pt x="25" y="0"/>
                    </a:moveTo>
                    <a:lnTo>
                      <a:pt x="0" y="171"/>
                    </a:lnTo>
                    <a:lnTo>
                      <a:pt x="76" y="171"/>
                    </a:lnTo>
                    <a:lnTo>
                      <a:pt x="51" y="0"/>
                    </a:lnTo>
                    <a:lnTo>
                      <a:pt x="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Freeform 46"/>
              <p:cNvSpPr>
                <a:spLocks/>
              </p:cNvSpPr>
              <p:nvPr/>
            </p:nvSpPr>
            <p:spPr bwMode="auto">
              <a:xfrm>
                <a:off x="4373" y="1534"/>
                <a:ext cx="78" cy="151"/>
              </a:xfrm>
              <a:custGeom>
                <a:avLst/>
                <a:gdLst>
                  <a:gd name="T0" fmla="*/ 6 w 78"/>
                  <a:gd name="T1" fmla="*/ 0 h 151"/>
                  <a:gd name="T2" fmla="*/ 0 w 78"/>
                  <a:gd name="T3" fmla="*/ 24 h 151"/>
                  <a:gd name="T4" fmla="*/ 17 w 78"/>
                  <a:gd name="T5" fmla="*/ 151 h 151"/>
                  <a:gd name="T6" fmla="*/ 78 w 78"/>
                  <a:gd name="T7" fmla="*/ 89 h 151"/>
                  <a:gd name="T8" fmla="*/ 6 w 78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51">
                    <a:moveTo>
                      <a:pt x="6" y="0"/>
                    </a:moveTo>
                    <a:lnTo>
                      <a:pt x="0" y="24"/>
                    </a:lnTo>
                    <a:lnTo>
                      <a:pt x="17" y="151"/>
                    </a:lnTo>
                    <a:lnTo>
                      <a:pt x="78" y="8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Freeform 47"/>
              <p:cNvSpPr>
                <a:spLocks/>
              </p:cNvSpPr>
              <p:nvPr/>
            </p:nvSpPr>
            <p:spPr bwMode="auto">
              <a:xfrm>
                <a:off x="4373" y="1534"/>
                <a:ext cx="78" cy="151"/>
              </a:xfrm>
              <a:custGeom>
                <a:avLst/>
                <a:gdLst>
                  <a:gd name="T0" fmla="*/ 6 w 78"/>
                  <a:gd name="T1" fmla="*/ 0 h 151"/>
                  <a:gd name="T2" fmla="*/ 0 w 78"/>
                  <a:gd name="T3" fmla="*/ 24 h 151"/>
                  <a:gd name="T4" fmla="*/ 17 w 78"/>
                  <a:gd name="T5" fmla="*/ 151 h 151"/>
                  <a:gd name="T6" fmla="*/ 78 w 78"/>
                  <a:gd name="T7" fmla="*/ 89 h 151"/>
                  <a:gd name="T8" fmla="*/ 6 w 78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51">
                    <a:moveTo>
                      <a:pt x="6" y="0"/>
                    </a:moveTo>
                    <a:lnTo>
                      <a:pt x="0" y="24"/>
                    </a:lnTo>
                    <a:lnTo>
                      <a:pt x="17" y="151"/>
                    </a:lnTo>
                    <a:lnTo>
                      <a:pt x="78" y="89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4379" y="1504"/>
                <a:ext cx="142" cy="50"/>
              </a:xfrm>
              <a:custGeom>
                <a:avLst/>
                <a:gdLst>
                  <a:gd name="T0" fmla="*/ 0 w 167"/>
                  <a:gd name="T1" fmla="*/ 0 h 58"/>
                  <a:gd name="T2" fmla="*/ 0 w 167"/>
                  <a:gd name="T3" fmla="*/ 6 h 58"/>
                  <a:gd name="T4" fmla="*/ 83 w 167"/>
                  <a:gd name="T5" fmla="*/ 58 h 58"/>
                  <a:gd name="T6" fmla="*/ 85 w 167"/>
                  <a:gd name="T7" fmla="*/ 58 h 58"/>
                  <a:gd name="T8" fmla="*/ 167 w 167"/>
                  <a:gd name="T9" fmla="*/ 9 h 58"/>
                  <a:gd name="T10" fmla="*/ 167 w 167"/>
                  <a:gd name="T11" fmla="*/ 0 h 58"/>
                  <a:gd name="T12" fmla="*/ 0 w 16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3" y="56"/>
                      <a:pt x="83" y="58"/>
                    </a:cubicBezTo>
                    <a:cubicBezTo>
                      <a:pt x="84" y="58"/>
                      <a:pt x="85" y="58"/>
                      <a:pt x="85" y="58"/>
                    </a:cubicBezTo>
                    <a:cubicBezTo>
                      <a:pt x="125" y="58"/>
                      <a:pt x="167" y="9"/>
                      <a:pt x="167" y="9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5A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8" name="Freeform 49"/>
              <p:cNvSpPr>
                <a:spLocks/>
              </p:cNvSpPr>
              <p:nvPr/>
            </p:nvSpPr>
            <p:spPr bwMode="auto">
              <a:xfrm>
                <a:off x="4231" y="1134"/>
                <a:ext cx="438" cy="404"/>
              </a:xfrm>
              <a:custGeom>
                <a:avLst/>
                <a:gdLst>
                  <a:gd name="T0" fmla="*/ 257 w 513"/>
                  <a:gd name="T1" fmla="*/ 0 h 473"/>
                  <a:gd name="T2" fmla="*/ 115 w 513"/>
                  <a:gd name="T3" fmla="*/ 378 h 473"/>
                  <a:gd name="T4" fmla="*/ 257 w 513"/>
                  <a:gd name="T5" fmla="*/ 473 h 473"/>
                  <a:gd name="T6" fmla="*/ 398 w 513"/>
                  <a:gd name="T7" fmla="*/ 378 h 473"/>
                  <a:gd name="T8" fmla="*/ 257 w 513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73">
                    <a:moveTo>
                      <a:pt x="257" y="0"/>
                    </a:moveTo>
                    <a:cubicBezTo>
                      <a:pt x="0" y="0"/>
                      <a:pt x="98" y="351"/>
                      <a:pt x="115" y="378"/>
                    </a:cubicBezTo>
                    <a:cubicBezTo>
                      <a:pt x="134" y="408"/>
                      <a:pt x="215" y="473"/>
                      <a:pt x="257" y="473"/>
                    </a:cubicBezTo>
                    <a:cubicBezTo>
                      <a:pt x="298" y="473"/>
                      <a:pt x="380" y="408"/>
                      <a:pt x="398" y="378"/>
                    </a:cubicBezTo>
                    <a:cubicBezTo>
                      <a:pt x="415" y="351"/>
                      <a:pt x="513" y="0"/>
                      <a:pt x="257" y="0"/>
                    </a:cubicBezTo>
                    <a:close/>
                  </a:path>
                </a:pathLst>
              </a:custGeom>
              <a:solidFill>
                <a:srgbClr val="F6C8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Freeform 50"/>
              <p:cNvSpPr>
                <a:spLocks/>
              </p:cNvSpPr>
              <p:nvPr/>
            </p:nvSpPr>
            <p:spPr bwMode="auto">
              <a:xfrm>
                <a:off x="4451" y="1534"/>
                <a:ext cx="75" cy="151"/>
              </a:xfrm>
              <a:custGeom>
                <a:avLst/>
                <a:gdLst>
                  <a:gd name="T0" fmla="*/ 70 w 75"/>
                  <a:gd name="T1" fmla="*/ 0 h 151"/>
                  <a:gd name="T2" fmla="*/ 75 w 75"/>
                  <a:gd name="T3" fmla="*/ 24 h 151"/>
                  <a:gd name="T4" fmla="*/ 58 w 75"/>
                  <a:gd name="T5" fmla="*/ 151 h 151"/>
                  <a:gd name="T6" fmla="*/ 0 w 75"/>
                  <a:gd name="T7" fmla="*/ 89 h 151"/>
                  <a:gd name="T8" fmla="*/ 70 w 75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1">
                    <a:moveTo>
                      <a:pt x="70" y="0"/>
                    </a:moveTo>
                    <a:lnTo>
                      <a:pt x="75" y="24"/>
                    </a:lnTo>
                    <a:lnTo>
                      <a:pt x="58" y="151"/>
                    </a:lnTo>
                    <a:lnTo>
                      <a:pt x="0" y="8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Freeform 51"/>
              <p:cNvSpPr>
                <a:spLocks/>
              </p:cNvSpPr>
              <p:nvPr/>
            </p:nvSpPr>
            <p:spPr bwMode="auto">
              <a:xfrm>
                <a:off x="4451" y="1534"/>
                <a:ext cx="75" cy="151"/>
              </a:xfrm>
              <a:custGeom>
                <a:avLst/>
                <a:gdLst>
                  <a:gd name="T0" fmla="*/ 70 w 75"/>
                  <a:gd name="T1" fmla="*/ 0 h 151"/>
                  <a:gd name="T2" fmla="*/ 75 w 75"/>
                  <a:gd name="T3" fmla="*/ 24 h 151"/>
                  <a:gd name="T4" fmla="*/ 58 w 75"/>
                  <a:gd name="T5" fmla="*/ 151 h 151"/>
                  <a:gd name="T6" fmla="*/ 0 w 75"/>
                  <a:gd name="T7" fmla="*/ 89 h 151"/>
                  <a:gd name="T8" fmla="*/ 70 w 75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1">
                    <a:moveTo>
                      <a:pt x="70" y="0"/>
                    </a:moveTo>
                    <a:lnTo>
                      <a:pt x="75" y="24"/>
                    </a:lnTo>
                    <a:lnTo>
                      <a:pt x="58" y="151"/>
                    </a:lnTo>
                    <a:lnTo>
                      <a:pt x="0" y="89"/>
                    </a:lnTo>
                    <a:lnTo>
                      <a:pt x="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Freeform 52"/>
              <p:cNvSpPr>
                <a:spLocks/>
              </p:cNvSpPr>
              <p:nvPr/>
            </p:nvSpPr>
            <p:spPr bwMode="auto">
              <a:xfrm>
                <a:off x="4379" y="1532"/>
                <a:ext cx="142" cy="91"/>
              </a:xfrm>
              <a:custGeom>
                <a:avLst/>
                <a:gdLst>
                  <a:gd name="T0" fmla="*/ 142 w 142"/>
                  <a:gd name="T1" fmla="*/ 0 h 91"/>
                  <a:gd name="T2" fmla="*/ 72 w 142"/>
                  <a:gd name="T3" fmla="*/ 88 h 91"/>
                  <a:gd name="T4" fmla="*/ 0 w 142"/>
                  <a:gd name="T5" fmla="*/ 0 h 91"/>
                  <a:gd name="T6" fmla="*/ 0 w 142"/>
                  <a:gd name="T7" fmla="*/ 2 h 91"/>
                  <a:gd name="T8" fmla="*/ 72 w 142"/>
                  <a:gd name="T9" fmla="*/ 91 h 91"/>
                  <a:gd name="T10" fmla="*/ 142 w 142"/>
                  <a:gd name="T11" fmla="*/ 2 h 91"/>
                  <a:gd name="T12" fmla="*/ 142 w 142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91">
                    <a:moveTo>
                      <a:pt x="142" y="0"/>
                    </a:moveTo>
                    <a:lnTo>
                      <a:pt x="72" y="88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2" y="91"/>
                    </a:lnTo>
                    <a:lnTo>
                      <a:pt x="142" y="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E9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Freeform 53"/>
              <p:cNvSpPr>
                <a:spLocks/>
              </p:cNvSpPr>
              <p:nvPr/>
            </p:nvSpPr>
            <p:spPr bwMode="auto">
              <a:xfrm>
                <a:off x="4379" y="1532"/>
                <a:ext cx="142" cy="91"/>
              </a:xfrm>
              <a:custGeom>
                <a:avLst/>
                <a:gdLst>
                  <a:gd name="T0" fmla="*/ 142 w 142"/>
                  <a:gd name="T1" fmla="*/ 0 h 91"/>
                  <a:gd name="T2" fmla="*/ 72 w 142"/>
                  <a:gd name="T3" fmla="*/ 88 h 91"/>
                  <a:gd name="T4" fmla="*/ 0 w 142"/>
                  <a:gd name="T5" fmla="*/ 0 h 91"/>
                  <a:gd name="T6" fmla="*/ 0 w 142"/>
                  <a:gd name="T7" fmla="*/ 2 h 91"/>
                  <a:gd name="T8" fmla="*/ 72 w 142"/>
                  <a:gd name="T9" fmla="*/ 91 h 91"/>
                  <a:gd name="T10" fmla="*/ 142 w 142"/>
                  <a:gd name="T11" fmla="*/ 2 h 91"/>
                  <a:gd name="T12" fmla="*/ 142 w 142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91">
                    <a:moveTo>
                      <a:pt x="142" y="0"/>
                    </a:moveTo>
                    <a:lnTo>
                      <a:pt x="72" y="88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2" y="91"/>
                    </a:lnTo>
                    <a:lnTo>
                      <a:pt x="142" y="2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Freeform 54"/>
              <p:cNvSpPr>
                <a:spLocks noEditPoints="1"/>
              </p:cNvSpPr>
              <p:nvPr/>
            </p:nvSpPr>
            <p:spPr bwMode="auto">
              <a:xfrm>
                <a:off x="4437" y="1683"/>
                <a:ext cx="26" cy="1"/>
              </a:xfrm>
              <a:custGeom>
                <a:avLst/>
                <a:gdLst>
                  <a:gd name="T0" fmla="*/ 0 w 26"/>
                  <a:gd name="T1" fmla="*/ 0 h 1"/>
                  <a:gd name="T2" fmla="*/ 0 w 26"/>
                  <a:gd name="T3" fmla="*/ 1 h 1"/>
                  <a:gd name="T4" fmla="*/ 0 w 26"/>
                  <a:gd name="T5" fmla="*/ 1 h 1"/>
                  <a:gd name="T6" fmla="*/ 0 w 26"/>
                  <a:gd name="T7" fmla="*/ 0 h 1"/>
                  <a:gd name="T8" fmla="*/ 26 w 26"/>
                  <a:gd name="T9" fmla="*/ 0 h 1"/>
                  <a:gd name="T10" fmla="*/ 26 w 26"/>
                  <a:gd name="T11" fmla="*/ 0 h 1"/>
                  <a:gd name="T12" fmla="*/ 26 w 26"/>
                  <a:gd name="T13" fmla="*/ 1 h 1"/>
                  <a:gd name="T14" fmla="*/ 26 w 26"/>
                  <a:gd name="T15" fmla="*/ 1 h 1"/>
                  <a:gd name="T16" fmla="*/ 26 w 26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26" y="0"/>
                    </a:moveTo>
                    <a:lnTo>
                      <a:pt x="26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Freeform 55"/>
              <p:cNvSpPr>
                <a:spLocks noEditPoints="1"/>
              </p:cNvSpPr>
              <p:nvPr/>
            </p:nvSpPr>
            <p:spPr bwMode="auto">
              <a:xfrm>
                <a:off x="4437" y="1683"/>
                <a:ext cx="26" cy="1"/>
              </a:xfrm>
              <a:custGeom>
                <a:avLst/>
                <a:gdLst>
                  <a:gd name="T0" fmla="*/ 0 w 26"/>
                  <a:gd name="T1" fmla="*/ 0 h 1"/>
                  <a:gd name="T2" fmla="*/ 0 w 26"/>
                  <a:gd name="T3" fmla="*/ 1 h 1"/>
                  <a:gd name="T4" fmla="*/ 0 w 26"/>
                  <a:gd name="T5" fmla="*/ 1 h 1"/>
                  <a:gd name="T6" fmla="*/ 0 w 26"/>
                  <a:gd name="T7" fmla="*/ 0 h 1"/>
                  <a:gd name="T8" fmla="*/ 26 w 26"/>
                  <a:gd name="T9" fmla="*/ 0 h 1"/>
                  <a:gd name="T10" fmla="*/ 26 w 26"/>
                  <a:gd name="T11" fmla="*/ 0 h 1"/>
                  <a:gd name="T12" fmla="*/ 26 w 26"/>
                  <a:gd name="T13" fmla="*/ 1 h 1"/>
                  <a:gd name="T14" fmla="*/ 26 w 26"/>
                  <a:gd name="T15" fmla="*/ 1 h 1"/>
                  <a:gd name="T16" fmla="*/ 26 w 26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moveTo>
                      <a:pt x="26" y="0"/>
                    </a:moveTo>
                    <a:lnTo>
                      <a:pt x="26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Rectangle 56"/>
              <p:cNvSpPr>
                <a:spLocks noChangeArrowheads="1"/>
              </p:cNvSpPr>
              <p:nvPr/>
            </p:nvSpPr>
            <p:spPr bwMode="auto">
              <a:xfrm>
                <a:off x="4437" y="1683"/>
                <a:ext cx="26" cy="1"/>
              </a:xfrm>
              <a:prstGeom prst="rect">
                <a:avLst/>
              </a:prstGeom>
              <a:solidFill>
                <a:srgbClr val="227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Rectangle 57"/>
              <p:cNvSpPr>
                <a:spLocks noChangeArrowheads="1"/>
              </p:cNvSpPr>
              <p:nvPr/>
            </p:nvSpPr>
            <p:spPr bwMode="auto">
              <a:xfrm>
                <a:off x="4437" y="1683"/>
                <a:ext cx="26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Freeform 58"/>
              <p:cNvSpPr>
                <a:spLocks/>
              </p:cNvSpPr>
              <p:nvPr/>
            </p:nvSpPr>
            <p:spPr bwMode="auto">
              <a:xfrm>
                <a:off x="4304" y="1352"/>
                <a:ext cx="292" cy="186"/>
              </a:xfrm>
              <a:custGeom>
                <a:avLst/>
                <a:gdLst>
                  <a:gd name="T0" fmla="*/ 338 w 342"/>
                  <a:gd name="T1" fmla="*/ 4 h 217"/>
                  <a:gd name="T2" fmla="*/ 336 w 342"/>
                  <a:gd name="T3" fmla="*/ 13 h 217"/>
                  <a:gd name="T4" fmla="*/ 293 w 342"/>
                  <a:gd name="T5" fmla="*/ 115 h 217"/>
                  <a:gd name="T6" fmla="*/ 172 w 342"/>
                  <a:gd name="T7" fmla="*/ 192 h 217"/>
                  <a:gd name="T8" fmla="*/ 51 w 342"/>
                  <a:gd name="T9" fmla="*/ 119 h 217"/>
                  <a:gd name="T10" fmla="*/ 7 w 342"/>
                  <a:gd name="T11" fmla="*/ 13 h 217"/>
                  <a:gd name="T12" fmla="*/ 5 w 342"/>
                  <a:gd name="T13" fmla="*/ 0 h 217"/>
                  <a:gd name="T14" fmla="*/ 0 w 342"/>
                  <a:gd name="T15" fmla="*/ 35 h 217"/>
                  <a:gd name="T16" fmla="*/ 29 w 342"/>
                  <a:gd name="T17" fmla="*/ 125 h 217"/>
                  <a:gd name="T18" fmla="*/ 170 w 342"/>
                  <a:gd name="T19" fmla="*/ 217 h 217"/>
                  <a:gd name="T20" fmla="*/ 311 w 342"/>
                  <a:gd name="T21" fmla="*/ 125 h 217"/>
                  <a:gd name="T22" fmla="*/ 340 w 342"/>
                  <a:gd name="T23" fmla="*/ 30 h 217"/>
                  <a:gd name="T24" fmla="*/ 338 w 342"/>
                  <a:gd name="T25" fmla="*/ 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217">
                    <a:moveTo>
                      <a:pt x="338" y="4"/>
                    </a:moveTo>
                    <a:cubicBezTo>
                      <a:pt x="337" y="9"/>
                      <a:pt x="336" y="13"/>
                      <a:pt x="336" y="13"/>
                    </a:cubicBezTo>
                    <a:cubicBezTo>
                      <a:pt x="336" y="13"/>
                      <a:pt x="313" y="91"/>
                      <a:pt x="293" y="115"/>
                    </a:cubicBezTo>
                    <a:cubicBezTo>
                      <a:pt x="255" y="162"/>
                      <a:pt x="205" y="191"/>
                      <a:pt x="172" y="192"/>
                    </a:cubicBezTo>
                    <a:cubicBezTo>
                      <a:pt x="138" y="192"/>
                      <a:pt x="89" y="165"/>
                      <a:pt x="51" y="119"/>
                    </a:cubicBezTo>
                    <a:cubicBezTo>
                      <a:pt x="36" y="101"/>
                      <a:pt x="8" y="20"/>
                      <a:pt x="7" y="13"/>
                    </a:cubicBezTo>
                    <a:cubicBezTo>
                      <a:pt x="7" y="9"/>
                      <a:pt x="6" y="4"/>
                      <a:pt x="5" y="0"/>
                    </a:cubicBezTo>
                    <a:cubicBezTo>
                      <a:pt x="0" y="0"/>
                      <a:pt x="0" y="35"/>
                      <a:pt x="0" y="35"/>
                    </a:cubicBezTo>
                    <a:cubicBezTo>
                      <a:pt x="7" y="76"/>
                      <a:pt x="13" y="102"/>
                      <a:pt x="29" y="125"/>
                    </a:cubicBezTo>
                    <a:cubicBezTo>
                      <a:pt x="54" y="160"/>
                      <a:pt x="126" y="217"/>
                      <a:pt x="170" y="217"/>
                    </a:cubicBezTo>
                    <a:cubicBezTo>
                      <a:pt x="214" y="217"/>
                      <a:pt x="285" y="160"/>
                      <a:pt x="311" y="125"/>
                    </a:cubicBezTo>
                    <a:cubicBezTo>
                      <a:pt x="327" y="102"/>
                      <a:pt x="331" y="72"/>
                      <a:pt x="340" y="30"/>
                    </a:cubicBezTo>
                    <a:cubicBezTo>
                      <a:pt x="340" y="30"/>
                      <a:pt x="342" y="4"/>
                      <a:pt x="338" y="4"/>
                    </a:cubicBezTo>
                    <a:close/>
                  </a:path>
                </a:pathLst>
              </a:custGeom>
              <a:solidFill>
                <a:srgbClr val="605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Freeform 59"/>
              <p:cNvSpPr>
                <a:spLocks/>
              </p:cNvSpPr>
              <p:nvPr/>
            </p:nvSpPr>
            <p:spPr bwMode="auto">
              <a:xfrm>
                <a:off x="4378" y="1415"/>
                <a:ext cx="147" cy="89"/>
              </a:xfrm>
              <a:custGeom>
                <a:avLst/>
                <a:gdLst>
                  <a:gd name="T0" fmla="*/ 163 w 172"/>
                  <a:gd name="T1" fmla="*/ 36 h 105"/>
                  <a:gd name="T2" fmla="*/ 101 w 172"/>
                  <a:gd name="T3" fmla="*/ 3 h 105"/>
                  <a:gd name="T4" fmla="*/ 86 w 172"/>
                  <a:gd name="T5" fmla="*/ 11 h 105"/>
                  <a:gd name="T6" fmla="*/ 71 w 172"/>
                  <a:gd name="T7" fmla="*/ 3 h 105"/>
                  <a:gd name="T8" fmla="*/ 9 w 172"/>
                  <a:gd name="T9" fmla="*/ 36 h 105"/>
                  <a:gd name="T10" fmla="*/ 0 w 172"/>
                  <a:gd name="T11" fmla="*/ 65 h 105"/>
                  <a:gd name="T12" fmla="*/ 0 w 172"/>
                  <a:gd name="T13" fmla="*/ 104 h 105"/>
                  <a:gd name="T14" fmla="*/ 14 w 172"/>
                  <a:gd name="T15" fmla="*/ 101 h 105"/>
                  <a:gd name="T16" fmla="*/ 24 w 172"/>
                  <a:gd name="T17" fmla="*/ 74 h 105"/>
                  <a:gd name="T18" fmla="*/ 45 w 172"/>
                  <a:gd name="T19" fmla="*/ 48 h 105"/>
                  <a:gd name="T20" fmla="*/ 86 w 172"/>
                  <a:gd name="T21" fmla="*/ 33 h 105"/>
                  <a:gd name="T22" fmla="*/ 127 w 172"/>
                  <a:gd name="T23" fmla="*/ 48 h 105"/>
                  <a:gd name="T24" fmla="*/ 148 w 172"/>
                  <a:gd name="T25" fmla="*/ 74 h 105"/>
                  <a:gd name="T26" fmla="*/ 159 w 172"/>
                  <a:gd name="T27" fmla="*/ 101 h 105"/>
                  <a:gd name="T28" fmla="*/ 172 w 172"/>
                  <a:gd name="T29" fmla="*/ 104 h 105"/>
                  <a:gd name="T30" fmla="*/ 172 w 172"/>
                  <a:gd name="T31" fmla="*/ 65 h 105"/>
                  <a:gd name="T32" fmla="*/ 163 w 172"/>
                  <a:gd name="T33" fmla="*/ 3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05">
                    <a:moveTo>
                      <a:pt x="163" y="36"/>
                    </a:moveTo>
                    <a:cubicBezTo>
                      <a:pt x="157" y="23"/>
                      <a:pt x="109" y="6"/>
                      <a:pt x="101" y="3"/>
                    </a:cubicBezTo>
                    <a:cubicBezTo>
                      <a:pt x="92" y="0"/>
                      <a:pt x="86" y="11"/>
                      <a:pt x="86" y="11"/>
                    </a:cubicBezTo>
                    <a:cubicBezTo>
                      <a:pt x="86" y="11"/>
                      <a:pt x="80" y="0"/>
                      <a:pt x="71" y="3"/>
                    </a:cubicBezTo>
                    <a:cubicBezTo>
                      <a:pt x="63" y="6"/>
                      <a:pt x="15" y="23"/>
                      <a:pt x="9" y="36"/>
                    </a:cubicBezTo>
                    <a:cubicBezTo>
                      <a:pt x="3" y="48"/>
                      <a:pt x="0" y="57"/>
                      <a:pt x="0" y="65"/>
                    </a:cubicBezTo>
                    <a:cubicBezTo>
                      <a:pt x="0" y="74"/>
                      <a:pt x="0" y="104"/>
                      <a:pt x="0" y="104"/>
                    </a:cubicBezTo>
                    <a:cubicBezTo>
                      <a:pt x="0" y="104"/>
                      <a:pt x="9" y="105"/>
                      <a:pt x="14" y="101"/>
                    </a:cubicBezTo>
                    <a:cubicBezTo>
                      <a:pt x="19" y="98"/>
                      <a:pt x="24" y="87"/>
                      <a:pt x="24" y="74"/>
                    </a:cubicBezTo>
                    <a:cubicBezTo>
                      <a:pt x="24" y="61"/>
                      <a:pt x="34" y="50"/>
                      <a:pt x="45" y="48"/>
                    </a:cubicBezTo>
                    <a:cubicBezTo>
                      <a:pt x="58" y="46"/>
                      <a:pt x="86" y="41"/>
                      <a:pt x="86" y="33"/>
                    </a:cubicBezTo>
                    <a:cubicBezTo>
                      <a:pt x="86" y="41"/>
                      <a:pt x="117" y="46"/>
                      <a:pt x="127" y="48"/>
                    </a:cubicBezTo>
                    <a:cubicBezTo>
                      <a:pt x="139" y="50"/>
                      <a:pt x="148" y="61"/>
                      <a:pt x="148" y="74"/>
                    </a:cubicBezTo>
                    <a:cubicBezTo>
                      <a:pt x="148" y="87"/>
                      <a:pt x="154" y="98"/>
                      <a:pt x="159" y="101"/>
                    </a:cubicBezTo>
                    <a:cubicBezTo>
                      <a:pt x="164" y="105"/>
                      <a:pt x="172" y="104"/>
                      <a:pt x="172" y="104"/>
                    </a:cubicBezTo>
                    <a:cubicBezTo>
                      <a:pt x="172" y="104"/>
                      <a:pt x="172" y="74"/>
                      <a:pt x="172" y="65"/>
                    </a:cubicBezTo>
                    <a:cubicBezTo>
                      <a:pt x="172" y="57"/>
                      <a:pt x="169" y="48"/>
                      <a:pt x="163" y="36"/>
                    </a:cubicBezTo>
                    <a:close/>
                  </a:path>
                </a:pathLst>
              </a:custGeom>
              <a:solidFill>
                <a:srgbClr val="605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Freeform 60"/>
              <p:cNvSpPr>
                <a:spLocks noEditPoints="1"/>
              </p:cNvSpPr>
              <p:nvPr/>
            </p:nvSpPr>
            <p:spPr bwMode="auto">
              <a:xfrm>
                <a:off x="4319" y="1304"/>
                <a:ext cx="269" cy="98"/>
              </a:xfrm>
              <a:custGeom>
                <a:avLst/>
                <a:gdLst>
                  <a:gd name="T0" fmla="*/ 235 w 315"/>
                  <a:gd name="T1" fmla="*/ 114 h 115"/>
                  <a:gd name="T2" fmla="*/ 240 w 315"/>
                  <a:gd name="T3" fmla="*/ 114 h 115"/>
                  <a:gd name="T4" fmla="*/ 296 w 315"/>
                  <a:gd name="T5" fmla="*/ 68 h 115"/>
                  <a:gd name="T6" fmla="*/ 308 w 315"/>
                  <a:gd name="T7" fmla="*/ 30 h 115"/>
                  <a:gd name="T8" fmla="*/ 314 w 315"/>
                  <a:gd name="T9" fmla="*/ 16 h 115"/>
                  <a:gd name="T10" fmla="*/ 306 w 315"/>
                  <a:gd name="T11" fmla="*/ 6 h 115"/>
                  <a:gd name="T12" fmla="*/ 237 w 315"/>
                  <a:gd name="T13" fmla="*/ 2 h 115"/>
                  <a:gd name="T14" fmla="*/ 237 w 315"/>
                  <a:gd name="T15" fmla="*/ 9 h 115"/>
                  <a:gd name="T16" fmla="*/ 284 w 315"/>
                  <a:gd name="T17" fmla="*/ 14 h 115"/>
                  <a:gd name="T18" fmla="*/ 282 w 315"/>
                  <a:gd name="T19" fmla="*/ 85 h 115"/>
                  <a:gd name="T20" fmla="*/ 235 w 315"/>
                  <a:gd name="T21" fmla="*/ 107 h 115"/>
                  <a:gd name="T22" fmla="*/ 235 w 315"/>
                  <a:gd name="T23" fmla="*/ 114 h 115"/>
                  <a:gd name="T24" fmla="*/ 157 w 315"/>
                  <a:gd name="T25" fmla="*/ 15 h 115"/>
                  <a:gd name="T26" fmla="*/ 83 w 315"/>
                  <a:gd name="T27" fmla="*/ 2 h 115"/>
                  <a:gd name="T28" fmla="*/ 78 w 315"/>
                  <a:gd name="T29" fmla="*/ 2 h 115"/>
                  <a:gd name="T30" fmla="*/ 77 w 315"/>
                  <a:gd name="T31" fmla="*/ 9 h 115"/>
                  <a:gd name="T32" fmla="*/ 129 w 315"/>
                  <a:gd name="T33" fmla="*/ 27 h 115"/>
                  <a:gd name="T34" fmla="*/ 99 w 315"/>
                  <a:gd name="T35" fmla="*/ 103 h 115"/>
                  <a:gd name="T36" fmla="*/ 76 w 315"/>
                  <a:gd name="T37" fmla="*/ 108 h 115"/>
                  <a:gd name="T38" fmla="*/ 75 w 315"/>
                  <a:gd name="T39" fmla="*/ 114 h 115"/>
                  <a:gd name="T40" fmla="*/ 129 w 315"/>
                  <a:gd name="T41" fmla="*/ 80 h 115"/>
                  <a:gd name="T42" fmla="*/ 157 w 315"/>
                  <a:gd name="T43" fmla="*/ 41 h 115"/>
                  <a:gd name="T44" fmla="*/ 182 w 315"/>
                  <a:gd name="T45" fmla="*/ 79 h 115"/>
                  <a:gd name="T46" fmla="*/ 235 w 315"/>
                  <a:gd name="T47" fmla="*/ 114 h 115"/>
                  <a:gd name="T48" fmla="*/ 235 w 315"/>
                  <a:gd name="T49" fmla="*/ 107 h 115"/>
                  <a:gd name="T50" fmla="*/ 211 w 315"/>
                  <a:gd name="T51" fmla="*/ 102 h 115"/>
                  <a:gd name="T52" fmla="*/ 185 w 315"/>
                  <a:gd name="T53" fmla="*/ 26 h 115"/>
                  <a:gd name="T54" fmla="*/ 237 w 315"/>
                  <a:gd name="T55" fmla="*/ 9 h 115"/>
                  <a:gd name="T56" fmla="*/ 237 w 315"/>
                  <a:gd name="T57" fmla="*/ 2 h 115"/>
                  <a:gd name="T58" fmla="*/ 232 w 315"/>
                  <a:gd name="T59" fmla="*/ 2 h 115"/>
                  <a:gd name="T60" fmla="*/ 157 w 315"/>
                  <a:gd name="T61" fmla="*/ 15 h 115"/>
                  <a:gd name="T62" fmla="*/ 78 w 315"/>
                  <a:gd name="T63" fmla="*/ 2 h 115"/>
                  <a:gd name="T64" fmla="*/ 10 w 315"/>
                  <a:gd name="T65" fmla="*/ 6 h 115"/>
                  <a:gd name="T66" fmla="*/ 0 w 315"/>
                  <a:gd name="T67" fmla="*/ 17 h 115"/>
                  <a:gd name="T68" fmla="*/ 5 w 315"/>
                  <a:gd name="T69" fmla="*/ 31 h 115"/>
                  <a:gd name="T70" fmla="*/ 15 w 315"/>
                  <a:gd name="T71" fmla="*/ 68 h 115"/>
                  <a:gd name="T72" fmla="*/ 69 w 315"/>
                  <a:gd name="T73" fmla="*/ 114 h 115"/>
                  <a:gd name="T74" fmla="*/ 75 w 315"/>
                  <a:gd name="T75" fmla="*/ 114 h 115"/>
                  <a:gd name="T76" fmla="*/ 76 w 315"/>
                  <a:gd name="T77" fmla="*/ 108 h 115"/>
                  <a:gd name="T78" fmla="*/ 28 w 315"/>
                  <a:gd name="T79" fmla="*/ 86 h 115"/>
                  <a:gd name="T80" fmla="*/ 31 w 315"/>
                  <a:gd name="T81" fmla="*/ 14 h 115"/>
                  <a:gd name="T82" fmla="*/ 77 w 315"/>
                  <a:gd name="T83" fmla="*/ 9 h 115"/>
                  <a:gd name="T84" fmla="*/ 78 w 315"/>
                  <a:gd name="T85" fmla="*/ 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5" h="115">
                    <a:moveTo>
                      <a:pt x="235" y="114"/>
                    </a:moveTo>
                    <a:cubicBezTo>
                      <a:pt x="237" y="114"/>
                      <a:pt x="238" y="114"/>
                      <a:pt x="240" y="114"/>
                    </a:cubicBezTo>
                    <a:cubicBezTo>
                      <a:pt x="281" y="110"/>
                      <a:pt x="292" y="91"/>
                      <a:pt x="296" y="68"/>
                    </a:cubicBezTo>
                    <a:cubicBezTo>
                      <a:pt x="301" y="42"/>
                      <a:pt x="302" y="33"/>
                      <a:pt x="308" y="30"/>
                    </a:cubicBezTo>
                    <a:cubicBezTo>
                      <a:pt x="313" y="28"/>
                      <a:pt x="315" y="23"/>
                      <a:pt x="314" y="16"/>
                    </a:cubicBezTo>
                    <a:cubicBezTo>
                      <a:pt x="314" y="9"/>
                      <a:pt x="314" y="8"/>
                      <a:pt x="306" y="6"/>
                    </a:cubicBezTo>
                    <a:cubicBezTo>
                      <a:pt x="299" y="3"/>
                      <a:pt x="264" y="0"/>
                      <a:pt x="237" y="2"/>
                    </a:cubicBezTo>
                    <a:cubicBezTo>
                      <a:pt x="237" y="9"/>
                      <a:pt x="237" y="9"/>
                      <a:pt x="237" y="9"/>
                    </a:cubicBezTo>
                    <a:cubicBezTo>
                      <a:pt x="258" y="8"/>
                      <a:pt x="278" y="10"/>
                      <a:pt x="284" y="14"/>
                    </a:cubicBezTo>
                    <a:cubicBezTo>
                      <a:pt x="298" y="23"/>
                      <a:pt x="294" y="64"/>
                      <a:pt x="282" y="85"/>
                    </a:cubicBezTo>
                    <a:cubicBezTo>
                      <a:pt x="275" y="100"/>
                      <a:pt x="254" y="107"/>
                      <a:pt x="235" y="107"/>
                    </a:cubicBezTo>
                    <a:lnTo>
                      <a:pt x="235" y="114"/>
                    </a:lnTo>
                    <a:close/>
                    <a:moveTo>
                      <a:pt x="157" y="15"/>
                    </a:moveTo>
                    <a:cubicBezTo>
                      <a:pt x="148" y="16"/>
                      <a:pt x="110" y="5"/>
                      <a:pt x="83" y="2"/>
                    </a:cubicBezTo>
                    <a:cubicBezTo>
                      <a:pt x="82" y="2"/>
                      <a:pt x="80" y="2"/>
                      <a:pt x="78" y="2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99" y="10"/>
                      <a:pt x="122" y="15"/>
                      <a:pt x="129" y="27"/>
                    </a:cubicBezTo>
                    <a:cubicBezTo>
                      <a:pt x="142" y="46"/>
                      <a:pt x="119" y="92"/>
                      <a:pt x="99" y="103"/>
                    </a:cubicBezTo>
                    <a:cubicBezTo>
                      <a:pt x="93" y="106"/>
                      <a:pt x="84" y="108"/>
                      <a:pt x="76" y="108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112" y="114"/>
                      <a:pt x="125" y="88"/>
                      <a:pt x="129" y="80"/>
                    </a:cubicBezTo>
                    <a:cubicBezTo>
                      <a:pt x="138" y="63"/>
                      <a:pt x="136" y="41"/>
                      <a:pt x="157" y="41"/>
                    </a:cubicBezTo>
                    <a:cubicBezTo>
                      <a:pt x="177" y="41"/>
                      <a:pt x="175" y="63"/>
                      <a:pt x="182" y="79"/>
                    </a:cubicBezTo>
                    <a:cubicBezTo>
                      <a:pt x="186" y="88"/>
                      <a:pt x="198" y="115"/>
                      <a:pt x="235" y="114"/>
                    </a:cubicBezTo>
                    <a:cubicBezTo>
                      <a:pt x="235" y="107"/>
                      <a:pt x="235" y="107"/>
                      <a:pt x="235" y="107"/>
                    </a:cubicBezTo>
                    <a:cubicBezTo>
                      <a:pt x="226" y="107"/>
                      <a:pt x="217" y="106"/>
                      <a:pt x="211" y="102"/>
                    </a:cubicBezTo>
                    <a:cubicBezTo>
                      <a:pt x="191" y="92"/>
                      <a:pt x="171" y="46"/>
                      <a:pt x="185" y="26"/>
                    </a:cubicBezTo>
                    <a:cubicBezTo>
                      <a:pt x="193" y="15"/>
                      <a:pt x="215" y="10"/>
                      <a:pt x="237" y="9"/>
                    </a:cubicBezTo>
                    <a:cubicBezTo>
                      <a:pt x="237" y="2"/>
                      <a:pt x="237" y="2"/>
                      <a:pt x="237" y="2"/>
                    </a:cubicBezTo>
                    <a:cubicBezTo>
                      <a:pt x="235" y="2"/>
                      <a:pt x="234" y="2"/>
                      <a:pt x="232" y="2"/>
                    </a:cubicBezTo>
                    <a:cubicBezTo>
                      <a:pt x="208" y="4"/>
                      <a:pt x="179" y="15"/>
                      <a:pt x="157" y="15"/>
                    </a:cubicBezTo>
                    <a:close/>
                    <a:moveTo>
                      <a:pt x="78" y="2"/>
                    </a:moveTo>
                    <a:cubicBezTo>
                      <a:pt x="51" y="1"/>
                      <a:pt x="16" y="4"/>
                      <a:pt x="10" y="6"/>
                    </a:cubicBezTo>
                    <a:cubicBezTo>
                      <a:pt x="1" y="9"/>
                      <a:pt x="1" y="10"/>
                      <a:pt x="0" y="17"/>
                    </a:cubicBezTo>
                    <a:cubicBezTo>
                      <a:pt x="0" y="23"/>
                      <a:pt x="1" y="29"/>
                      <a:pt x="5" y="31"/>
                    </a:cubicBezTo>
                    <a:cubicBezTo>
                      <a:pt x="12" y="33"/>
                      <a:pt x="12" y="42"/>
                      <a:pt x="15" y="68"/>
                    </a:cubicBezTo>
                    <a:cubicBezTo>
                      <a:pt x="19" y="92"/>
                      <a:pt x="28" y="111"/>
                      <a:pt x="69" y="114"/>
                    </a:cubicBezTo>
                    <a:cubicBezTo>
                      <a:pt x="71" y="114"/>
                      <a:pt x="73" y="114"/>
                      <a:pt x="75" y="114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57" y="108"/>
                      <a:pt x="35" y="101"/>
                      <a:pt x="28" y="86"/>
                    </a:cubicBezTo>
                    <a:cubicBezTo>
                      <a:pt x="18" y="65"/>
                      <a:pt x="17" y="23"/>
                      <a:pt x="31" y="14"/>
                    </a:cubicBezTo>
                    <a:cubicBezTo>
                      <a:pt x="37" y="11"/>
                      <a:pt x="57" y="8"/>
                      <a:pt x="77" y="9"/>
                    </a:cubicBezTo>
                    <a:lnTo>
                      <a:pt x="78" y="2"/>
                    </a:lnTo>
                    <a:close/>
                  </a:path>
                </a:pathLst>
              </a:custGeom>
              <a:solidFill>
                <a:srgbClr val="26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Freeform 61"/>
              <p:cNvSpPr>
                <a:spLocks/>
              </p:cNvSpPr>
              <p:nvPr/>
            </p:nvSpPr>
            <p:spPr bwMode="auto">
              <a:xfrm>
                <a:off x="4042" y="1449"/>
                <a:ext cx="367" cy="510"/>
              </a:xfrm>
              <a:custGeom>
                <a:avLst/>
                <a:gdLst>
                  <a:gd name="T0" fmla="*/ 155 w 430"/>
                  <a:gd name="T1" fmla="*/ 55 h 598"/>
                  <a:gd name="T2" fmla="*/ 348 w 430"/>
                  <a:gd name="T3" fmla="*/ 103 h 598"/>
                  <a:gd name="T4" fmla="*/ 402 w 430"/>
                  <a:gd name="T5" fmla="*/ 279 h 598"/>
                  <a:gd name="T6" fmla="*/ 205 w 430"/>
                  <a:gd name="T7" fmla="*/ 597 h 598"/>
                  <a:gd name="T8" fmla="*/ 33 w 430"/>
                  <a:gd name="T9" fmla="*/ 272 h 598"/>
                  <a:gd name="T10" fmla="*/ 155 w 430"/>
                  <a:gd name="T11" fmla="*/ 55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598">
                    <a:moveTo>
                      <a:pt x="155" y="55"/>
                    </a:moveTo>
                    <a:cubicBezTo>
                      <a:pt x="171" y="26"/>
                      <a:pt x="297" y="0"/>
                      <a:pt x="348" y="103"/>
                    </a:cubicBezTo>
                    <a:cubicBezTo>
                      <a:pt x="400" y="207"/>
                      <a:pt x="374" y="243"/>
                      <a:pt x="402" y="279"/>
                    </a:cubicBezTo>
                    <a:cubicBezTo>
                      <a:pt x="430" y="316"/>
                      <a:pt x="364" y="598"/>
                      <a:pt x="205" y="597"/>
                    </a:cubicBezTo>
                    <a:cubicBezTo>
                      <a:pt x="36" y="596"/>
                      <a:pt x="0" y="326"/>
                      <a:pt x="33" y="272"/>
                    </a:cubicBezTo>
                    <a:cubicBezTo>
                      <a:pt x="67" y="217"/>
                      <a:pt x="37" y="55"/>
                      <a:pt x="155" y="55"/>
                    </a:cubicBezTo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Freeform 62"/>
              <p:cNvSpPr>
                <a:spLocks/>
              </p:cNvSpPr>
              <p:nvPr/>
            </p:nvSpPr>
            <p:spPr bwMode="auto">
              <a:xfrm>
                <a:off x="3906" y="1906"/>
                <a:ext cx="629" cy="235"/>
              </a:xfrm>
              <a:custGeom>
                <a:avLst/>
                <a:gdLst>
                  <a:gd name="T0" fmla="*/ 438 w 737"/>
                  <a:gd name="T1" fmla="*/ 0 h 276"/>
                  <a:gd name="T2" fmla="*/ 295 w 737"/>
                  <a:gd name="T3" fmla="*/ 7 h 276"/>
                  <a:gd name="T4" fmla="*/ 79 w 737"/>
                  <a:gd name="T5" fmla="*/ 99 h 276"/>
                  <a:gd name="T6" fmla="*/ 0 w 737"/>
                  <a:gd name="T7" fmla="*/ 276 h 276"/>
                  <a:gd name="T8" fmla="*/ 737 w 737"/>
                  <a:gd name="T9" fmla="*/ 276 h 276"/>
                  <a:gd name="T10" fmla="*/ 658 w 737"/>
                  <a:gd name="T11" fmla="*/ 99 h 276"/>
                  <a:gd name="T12" fmla="*/ 438 w 737"/>
                  <a:gd name="T1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7" h="276">
                    <a:moveTo>
                      <a:pt x="438" y="0"/>
                    </a:moveTo>
                    <a:cubicBezTo>
                      <a:pt x="437" y="3"/>
                      <a:pt x="296" y="5"/>
                      <a:pt x="295" y="7"/>
                    </a:cubicBezTo>
                    <a:cubicBezTo>
                      <a:pt x="250" y="70"/>
                      <a:pt x="155" y="82"/>
                      <a:pt x="79" y="99"/>
                    </a:cubicBezTo>
                    <a:cubicBezTo>
                      <a:pt x="3" y="116"/>
                      <a:pt x="0" y="212"/>
                      <a:pt x="0" y="276"/>
                    </a:cubicBezTo>
                    <a:cubicBezTo>
                      <a:pt x="737" y="276"/>
                      <a:pt x="737" y="276"/>
                      <a:pt x="737" y="276"/>
                    </a:cubicBezTo>
                    <a:cubicBezTo>
                      <a:pt x="737" y="212"/>
                      <a:pt x="736" y="116"/>
                      <a:pt x="658" y="99"/>
                    </a:cubicBezTo>
                    <a:cubicBezTo>
                      <a:pt x="581" y="81"/>
                      <a:pt x="480" y="66"/>
                      <a:pt x="438" y="0"/>
                    </a:cubicBezTo>
                    <a:close/>
                  </a:path>
                </a:pathLst>
              </a:custGeom>
              <a:solidFill>
                <a:srgbClr val="7491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Freeform 63"/>
              <p:cNvSpPr>
                <a:spLocks/>
              </p:cNvSpPr>
              <p:nvPr/>
            </p:nvSpPr>
            <p:spPr bwMode="auto">
              <a:xfrm>
                <a:off x="4157" y="1906"/>
                <a:ext cx="127" cy="235"/>
              </a:xfrm>
              <a:custGeom>
                <a:avLst/>
                <a:gdLst>
                  <a:gd name="T0" fmla="*/ 149 w 149"/>
                  <a:gd name="T1" fmla="*/ 7 h 276"/>
                  <a:gd name="T2" fmla="*/ 149 w 149"/>
                  <a:gd name="T3" fmla="*/ 41 h 276"/>
                  <a:gd name="T4" fmla="*/ 113 w 149"/>
                  <a:gd name="T5" fmla="*/ 276 h 276"/>
                  <a:gd name="T6" fmla="*/ 36 w 149"/>
                  <a:gd name="T7" fmla="*/ 276 h 276"/>
                  <a:gd name="T8" fmla="*/ 0 w 149"/>
                  <a:gd name="T9" fmla="*/ 44 h 276"/>
                  <a:gd name="T10" fmla="*/ 0 w 149"/>
                  <a:gd name="T11" fmla="*/ 7 h 276"/>
                  <a:gd name="T12" fmla="*/ 1 w 149"/>
                  <a:gd name="T13" fmla="*/ 7 h 276"/>
                  <a:gd name="T14" fmla="*/ 144 w 149"/>
                  <a:gd name="T15" fmla="*/ 0 h 276"/>
                  <a:gd name="T16" fmla="*/ 149 w 149"/>
                  <a:gd name="T17" fmla="*/ 7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276">
                    <a:moveTo>
                      <a:pt x="149" y="7"/>
                    </a:moveTo>
                    <a:cubicBezTo>
                      <a:pt x="149" y="41"/>
                      <a:pt x="149" y="41"/>
                      <a:pt x="149" y="41"/>
                    </a:cubicBezTo>
                    <a:cubicBezTo>
                      <a:pt x="113" y="276"/>
                      <a:pt x="113" y="276"/>
                      <a:pt x="113" y="276"/>
                    </a:cubicBezTo>
                    <a:cubicBezTo>
                      <a:pt x="36" y="276"/>
                      <a:pt x="36" y="276"/>
                      <a:pt x="36" y="27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5"/>
                      <a:pt x="143" y="3"/>
                      <a:pt x="144" y="0"/>
                    </a:cubicBezTo>
                    <a:cubicBezTo>
                      <a:pt x="146" y="2"/>
                      <a:pt x="147" y="4"/>
                      <a:pt x="14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Freeform 64"/>
              <p:cNvSpPr>
                <a:spLocks/>
              </p:cNvSpPr>
              <p:nvPr/>
            </p:nvSpPr>
            <p:spPr bwMode="auto">
              <a:xfrm>
                <a:off x="4158" y="1694"/>
                <a:ext cx="125" cy="304"/>
              </a:xfrm>
              <a:custGeom>
                <a:avLst/>
                <a:gdLst>
                  <a:gd name="T0" fmla="*/ 0 w 147"/>
                  <a:gd name="T1" fmla="*/ 98 h 356"/>
                  <a:gd name="T2" fmla="*/ 0 w 147"/>
                  <a:gd name="T3" fmla="*/ 219 h 356"/>
                  <a:gd name="T4" fmla="*/ 0 w 147"/>
                  <a:gd name="T5" fmla="*/ 278 h 356"/>
                  <a:gd name="T6" fmla="*/ 147 w 147"/>
                  <a:gd name="T7" fmla="*/ 278 h 356"/>
                  <a:gd name="T8" fmla="*/ 147 w 147"/>
                  <a:gd name="T9" fmla="*/ 219 h 356"/>
                  <a:gd name="T10" fmla="*/ 147 w 147"/>
                  <a:gd name="T11" fmla="*/ 98 h 356"/>
                  <a:gd name="T12" fmla="*/ 0 w 147"/>
                  <a:gd name="T13" fmla="*/ 9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356">
                    <a:moveTo>
                      <a:pt x="0" y="98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37" y="354"/>
                      <a:pt x="103" y="356"/>
                      <a:pt x="147" y="278"/>
                    </a:cubicBezTo>
                    <a:cubicBezTo>
                      <a:pt x="147" y="219"/>
                      <a:pt x="147" y="219"/>
                      <a:pt x="147" y="219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7" y="0"/>
                      <a:pt x="0" y="0"/>
                      <a:pt x="0" y="98"/>
                    </a:cubicBezTo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Freeform 65"/>
              <p:cNvSpPr>
                <a:spLocks/>
              </p:cNvSpPr>
              <p:nvPr/>
            </p:nvSpPr>
            <p:spPr bwMode="auto">
              <a:xfrm>
                <a:off x="4338" y="1699"/>
                <a:ext cx="64" cy="95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Freeform 66"/>
              <p:cNvSpPr>
                <a:spLocks/>
              </p:cNvSpPr>
              <p:nvPr/>
            </p:nvSpPr>
            <p:spPr bwMode="auto">
              <a:xfrm>
                <a:off x="4039" y="1699"/>
                <a:ext cx="65" cy="95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Freeform 67"/>
              <p:cNvSpPr>
                <a:spLocks/>
              </p:cNvSpPr>
              <p:nvPr/>
            </p:nvSpPr>
            <p:spPr bwMode="auto">
              <a:xfrm>
                <a:off x="4158" y="1854"/>
                <a:ext cx="125" cy="44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Freeform 68"/>
              <p:cNvSpPr>
                <a:spLocks/>
              </p:cNvSpPr>
              <p:nvPr/>
            </p:nvSpPr>
            <p:spPr bwMode="auto">
              <a:xfrm>
                <a:off x="4048" y="1500"/>
                <a:ext cx="346" cy="384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Freeform 69"/>
              <p:cNvSpPr>
                <a:spLocks/>
              </p:cNvSpPr>
              <p:nvPr/>
            </p:nvSpPr>
            <p:spPr bwMode="auto">
              <a:xfrm>
                <a:off x="4025" y="1489"/>
                <a:ext cx="367" cy="26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Freeform 70"/>
              <p:cNvSpPr>
                <a:spLocks/>
              </p:cNvSpPr>
              <p:nvPr/>
            </p:nvSpPr>
            <p:spPr bwMode="auto">
              <a:xfrm>
                <a:off x="4064" y="1911"/>
                <a:ext cx="125" cy="230"/>
              </a:xfrm>
              <a:custGeom>
                <a:avLst/>
                <a:gdLst>
                  <a:gd name="T0" fmla="*/ 125 w 125"/>
                  <a:gd name="T1" fmla="*/ 230 h 230"/>
                  <a:gd name="T2" fmla="*/ 71 w 125"/>
                  <a:gd name="T3" fmla="*/ 230 h 230"/>
                  <a:gd name="T4" fmla="*/ 67 w 125"/>
                  <a:gd name="T5" fmla="*/ 230 h 230"/>
                  <a:gd name="T6" fmla="*/ 13 w 125"/>
                  <a:gd name="T7" fmla="*/ 180 h 230"/>
                  <a:gd name="T8" fmla="*/ 68 w 125"/>
                  <a:gd name="T9" fmla="*/ 142 h 230"/>
                  <a:gd name="T10" fmla="*/ 0 w 125"/>
                  <a:gd name="T11" fmla="*/ 111 h 230"/>
                  <a:gd name="T12" fmla="*/ 45 w 125"/>
                  <a:gd name="T13" fmla="*/ 41 h 230"/>
                  <a:gd name="T14" fmla="*/ 63 w 125"/>
                  <a:gd name="T15" fmla="*/ 13 h 230"/>
                  <a:gd name="T16" fmla="*/ 93 w 125"/>
                  <a:gd name="T17" fmla="*/ 0 h 230"/>
                  <a:gd name="T18" fmla="*/ 93 w 125"/>
                  <a:gd name="T19" fmla="*/ 32 h 230"/>
                  <a:gd name="T20" fmla="*/ 124 w 125"/>
                  <a:gd name="T21" fmla="*/ 230 h 230"/>
                  <a:gd name="T22" fmla="*/ 125 w 125"/>
                  <a:gd name="T23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5" h="230">
                    <a:moveTo>
                      <a:pt x="125" y="230"/>
                    </a:moveTo>
                    <a:lnTo>
                      <a:pt x="71" y="230"/>
                    </a:lnTo>
                    <a:lnTo>
                      <a:pt x="67" y="230"/>
                    </a:lnTo>
                    <a:lnTo>
                      <a:pt x="13" y="180"/>
                    </a:lnTo>
                    <a:lnTo>
                      <a:pt x="68" y="142"/>
                    </a:lnTo>
                    <a:lnTo>
                      <a:pt x="0" y="111"/>
                    </a:lnTo>
                    <a:lnTo>
                      <a:pt x="45" y="41"/>
                    </a:lnTo>
                    <a:lnTo>
                      <a:pt x="63" y="13"/>
                    </a:lnTo>
                    <a:lnTo>
                      <a:pt x="93" y="0"/>
                    </a:lnTo>
                    <a:lnTo>
                      <a:pt x="93" y="32"/>
                    </a:lnTo>
                    <a:lnTo>
                      <a:pt x="124" y="230"/>
                    </a:lnTo>
                    <a:lnTo>
                      <a:pt x="125" y="23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0" name="Freeform 71"/>
              <p:cNvSpPr>
                <a:spLocks/>
              </p:cNvSpPr>
              <p:nvPr/>
            </p:nvSpPr>
            <p:spPr bwMode="auto">
              <a:xfrm>
                <a:off x="4253" y="1909"/>
                <a:ext cx="123" cy="232"/>
              </a:xfrm>
              <a:custGeom>
                <a:avLst/>
                <a:gdLst>
                  <a:gd name="T0" fmla="*/ 55 w 123"/>
                  <a:gd name="T1" fmla="*/ 143 h 232"/>
                  <a:gd name="T2" fmla="*/ 111 w 123"/>
                  <a:gd name="T3" fmla="*/ 179 h 232"/>
                  <a:gd name="T4" fmla="*/ 56 w 123"/>
                  <a:gd name="T5" fmla="*/ 232 h 232"/>
                  <a:gd name="T6" fmla="*/ 52 w 123"/>
                  <a:gd name="T7" fmla="*/ 232 h 232"/>
                  <a:gd name="T8" fmla="*/ 0 w 123"/>
                  <a:gd name="T9" fmla="*/ 232 h 232"/>
                  <a:gd name="T10" fmla="*/ 0 w 123"/>
                  <a:gd name="T11" fmla="*/ 232 h 232"/>
                  <a:gd name="T12" fmla="*/ 31 w 123"/>
                  <a:gd name="T13" fmla="*/ 32 h 232"/>
                  <a:gd name="T14" fmla="*/ 31 w 123"/>
                  <a:gd name="T15" fmla="*/ 0 h 232"/>
                  <a:gd name="T16" fmla="*/ 68 w 123"/>
                  <a:gd name="T17" fmla="*/ 16 h 232"/>
                  <a:gd name="T18" fmla="*/ 84 w 123"/>
                  <a:gd name="T19" fmla="*/ 44 h 232"/>
                  <a:gd name="T20" fmla="*/ 123 w 123"/>
                  <a:gd name="T21" fmla="*/ 110 h 232"/>
                  <a:gd name="T22" fmla="*/ 55 w 123"/>
                  <a:gd name="T23" fmla="*/ 14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232">
                    <a:moveTo>
                      <a:pt x="55" y="143"/>
                    </a:moveTo>
                    <a:lnTo>
                      <a:pt x="111" y="179"/>
                    </a:lnTo>
                    <a:lnTo>
                      <a:pt x="56" y="232"/>
                    </a:lnTo>
                    <a:lnTo>
                      <a:pt x="52" y="232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31" y="32"/>
                    </a:lnTo>
                    <a:lnTo>
                      <a:pt x="31" y="0"/>
                    </a:lnTo>
                    <a:lnTo>
                      <a:pt x="68" y="16"/>
                    </a:lnTo>
                    <a:lnTo>
                      <a:pt x="84" y="44"/>
                    </a:lnTo>
                    <a:lnTo>
                      <a:pt x="123" y="110"/>
                    </a:lnTo>
                    <a:lnTo>
                      <a:pt x="55" y="143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1" name="Freeform 72"/>
              <p:cNvSpPr>
                <a:spLocks/>
              </p:cNvSpPr>
              <p:nvPr/>
            </p:nvSpPr>
            <p:spPr bwMode="auto">
              <a:xfrm>
                <a:off x="5433" y="1149"/>
                <a:ext cx="201" cy="511"/>
              </a:xfrm>
              <a:custGeom>
                <a:avLst/>
                <a:gdLst>
                  <a:gd name="T0" fmla="*/ 85 w 236"/>
                  <a:gd name="T1" fmla="*/ 54 h 598"/>
                  <a:gd name="T2" fmla="*/ 191 w 236"/>
                  <a:gd name="T3" fmla="*/ 103 h 598"/>
                  <a:gd name="T4" fmla="*/ 221 w 236"/>
                  <a:gd name="T5" fmla="*/ 279 h 598"/>
                  <a:gd name="T6" fmla="*/ 113 w 236"/>
                  <a:gd name="T7" fmla="*/ 597 h 598"/>
                  <a:gd name="T8" fmla="*/ 18 w 236"/>
                  <a:gd name="T9" fmla="*/ 271 h 598"/>
                  <a:gd name="T10" fmla="*/ 85 w 236"/>
                  <a:gd name="T11" fmla="*/ 54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598">
                    <a:moveTo>
                      <a:pt x="85" y="54"/>
                    </a:moveTo>
                    <a:cubicBezTo>
                      <a:pt x="94" y="25"/>
                      <a:pt x="163" y="0"/>
                      <a:pt x="191" y="103"/>
                    </a:cubicBezTo>
                    <a:cubicBezTo>
                      <a:pt x="219" y="206"/>
                      <a:pt x="205" y="243"/>
                      <a:pt x="221" y="279"/>
                    </a:cubicBezTo>
                    <a:cubicBezTo>
                      <a:pt x="236" y="316"/>
                      <a:pt x="200" y="598"/>
                      <a:pt x="113" y="597"/>
                    </a:cubicBezTo>
                    <a:cubicBezTo>
                      <a:pt x="20" y="596"/>
                      <a:pt x="0" y="326"/>
                      <a:pt x="18" y="271"/>
                    </a:cubicBezTo>
                    <a:cubicBezTo>
                      <a:pt x="37" y="217"/>
                      <a:pt x="20" y="54"/>
                      <a:pt x="85" y="54"/>
                    </a:cubicBezTo>
                  </a:path>
                </a:pathLst>
              </a:custGeom>
              <a:solidFill>
                <a:srgbClr val="605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2" name="Freeform 73"/>
              <p:cNvSpPr>
                <a:spLocks/>
              </p:cNvSpPr>
              <p:nvPr/>
            </p:nvSpPr>
            <p:spPr bwMode="auto">
              <a:xfrm>
                <a:off x="5638" y="1149"/>
                <a:ext cx="202" cy="511"/>
              </a:xfrm>
              <a:custGeom>
                <a:avLst/>
                <a:gdLst>
                  <a:gd name="T0" fmla="*/ 151 w 237"/>
                  <a:gd name="T1" fmla="*/ 54 h 598"/>
                  <a:gd name="T2" fmla="*/ 45 w 237"/>
                  <a:gd name="T3" fmla="*/ 103 h 598"/>
                  <a:gd name="T4" fmla="*/ 15 w 237"/>
                  <a:gd name="T5" fmla="*/ 279 h 598"/>
                  <a:gd name="T6" fmla="*/ 123 w 237"/>
                  <a:gd name="T7" fmla="*/ 597 h 598"/>
                  <a:gd name="T8" fmla="*/ 218 w 237"/>
                  <a:gd name="T9" fmla="*/ 271 h 598"/>
                  <a:gd name="T10" fmla="*/ 151 w 237"/>
                  <a:gd name="T11" fmla="*/ 54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98">
                    <a:moveTo>
                      <a:pt x="151" y="54"/>
                    </a:moveTo>
                    <a:cubicBezTo>
                      <a:pt x="142" y="25"/>
                      <a:pt x="73" y="0"/>
                      <a:pt x="45" y="103"/>
                    </a:cubicBezTo>
                    <a:cubicBezTo>
                      <a:pt x="17" y="206"/>
                      <a:pt x="31" y="243"/>
                      <a:pt x="15" y="279"/>
                    </a:cubicBezTo>
                    <a:cubicBezTo>
                      <a:pt x="0" y="316"/>
                      <a:pt x="37" y="598"/>
                      <a:pt x="123" y="597"/>
                    </a:cubicBezTo>
                    <a:cubicBezTo>
                      <a:pt x="216" y="596"/>
                      <a:pt x="237" y="326"/>
                      <a:pt x="218" y="271"/>
                    </a:cubicBezTo>
                    <a:cubicBezTo>
                      <a:pt x="200" y="217"/>
                      <a:pt x="216" y="54"/>
                      <a:pt x="151" y="54"/>
                    </a:cubicBezTo>
                  </a:path>
                </a:pathLst>
              </a:custGeom>
              <a:solidFill>
                <a:srgbClr val="605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3" name="Freeform 74"/>
              <p:cNvSpPr>
                <a:spLocks/>
              </p:cNvSpPr>
              <p:nvPr/>
            </p:nvSpPr>
            <p:spPr bwMode="auto">
              <a:xfrm>
                <a:off x="5326" y="1557"/>
                <a:ext cx="629" cy="236"/>
              </a:xfrm>
              <a:custGeom>
                <a:avLst/>
                <a:gdLst>
                  <a:gd name="T0" fmla="*/ 438 w 737"/>
                  <a:gd name="T1" fmla="*/ 0 h 276"/>
                  <a:gd name="T2" fmla="*/ 295 w 737"/>
                  <a:gd name="T3" fmla="*/ 7 h 276"/>
                  <a:gd name="T4" fmla="*/ 79 w 737"/>
                  <a:gd name="T5" fmla="*/ 99 h 276"/>
                  <a:gd name="T6" fmla="*/ 0 w 737"/>
                  <a:gd name="T7" fmla="*/ 276 h 276"/>
                  <a:gd name="T8" fmla="*/ 737 w 737"/>
                  <a:gd name="T9" fmla="*/ 276 h 276"/>
                  <a:gd name="T10" fmla="*/ 658 w 737"/>
                  <a:gd name="T11" fmla="*/ 99 h 276"/>
                  <a:gd name="T12" fmla="*/ 438 w 737"/>
                  <a:gd name="T1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7" h="276">
                    <a:moveTo>
                      <a:pt x="438" y="0"/>
                    </a:moveTo>
                    <a:cubicBezTo>
                      <a:pt x="437" y="3"/>
                      <a:pt x="296" y="5"/>
                      <a:pt x="295" y="7"/>
                    </a:cubicBezTo>
                    <a:cubicBezTo>
                      <a:pt x="250" y="70"/>
                      <a:pt x="155" y="82"/>
                      <a:pt x="79" y="99"/>
                    </a:cubicBezTo>
                    <a:cubicBezTo>
                      <a:pt x="3" y="116"/>
                      <a:pt x="0" y="212"/>
                      <a:pt x="0" y="276"/>
                    </a:cubicBezTo>
                    <a:cubicBezTo>
                      <a:pt x="737" y="276"/>
                      <a:pt x="737" y="276"/>
                      <a:pt x="737" y="276"/>
                    </a:cubicBezTo>
                    <a:cubicBezTo>
                      <a:pt x="737" y="212"/>
                      <a:pt x="736" y="116"/>
                      <a:pt x="658" y="99"/>
                    </a:cubicBezTo>
                    <a:cubicBezTo>
                      <a:pt x="581" y="81"/>
                      <a:pt x="480" y="66"/>
                      <a:pt x="438" y="0"/>
                    </a:cubicBezTo>
                  </a:path>
                </a:pathLst>
              </a:custGeom>
              <a:solidFill>
                <a:srgbClr val="C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Freeform 75"/>
              <p:cNvSpPr>
                <a:spLocks/>
              </p:cNvSpPr>
              <p:nvPr/>
            </p:nvSpPr>
            <p:spPr bwMode="auto">
              <a:xfrm>
                <a:off x="5577" y="1557"/>
                <a:ext cx="127" cy="236"/>
              </a:xfrm>
              <a:custGeom>
                <a:avLst/>
                <a:gdLst>
                  <a:gd name="T0" fmla="*/ 149 w 149"/>
                  <a:gd name="T1" fmla="*/ 7 h 276"/>
                  <a:gd name="T2" fmla="*/ 149 w 149"/>
                  <a:gd name="T3" fmla="*/ 41 h 276"/>
                  <a:gd name="T4" fmla="*/ 113 w 149"/>
                  <a:gd name="T5" fmla="*/ 276 h 276"/>
                  <a:gd name="T6" fmla="*/ 36 w 149"/>
                  <a:gd name="T7" fmla="*/ 276 h 276"/>
                  <a:gd name="T8" fmla="*/ 0 w 149"/>
                  <a:gd name="T9" fmla="*/ 44 h 276"/>
                  <a:gd name="T10" fmla="*/ 0 w 149"/>
                  <a:gd name="T11" fmla="*/ 7 h 276"/>
                  <a:gd name="T12" fmla="*/ 1 w 149"/>
                  <a:gd name="T13" fmla="*/ 7 h 276"/>
                  <a:gd name="T14" fmla="*/ 144 w 149"/>
                  <a:gd name="T15" fmla="*/ 0 h 276"/>
                  <a:gd name="T16" fmla="*/ 149 w 149"/>
                  <a:gd name="T17" fmla="*/ 7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276">
                    <a:moveTo>
                      <a:pt x="149" y="7"/>
                    </a:moveTo>
                    <a:cubicBezTo>
                      <a:pt x="149" y="41"/>
                      <a:pt x="149" y="41"/>
                      <a:pt x="149" y="41"/>
                    </a:cubicBezTo>
                    <a:cubicBezTo>
                      <a:pt x="113" y="276"/>
                      <a:pt x="113" y="276"/>
                      <a:pt x="113" y="276"/>
                    </a:cubicBezTo>
                    <a:cubicBezTo>
                      <a:pt x="36" y="276"/>
                      <a:pt x="36" y="276"/>
                      <a:pt x="36" y="27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5"/>
                      <a:pt x="143" y="3"/>
                      <a:pt x="144" y="0"/>
                    </a:cubicBezTo>
                    <a:cubicBezTo>
                      <a:pt x="146" y="2"/>
                      <a:pt x="147" y="4"/>
                      <a:pt x="149" y="7"/>
                    </a:cubicBezTo>
                    <a:close/>
                  </a:path>
                </a:pathLst>
              </a:custGeom>
              <a:solidFill>
                <a:srgbClr val="C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Freeform 76"/>
              <p:cNvSpPr>
                <a:spLocks/>
              </p:cNvSpPr>
              <p:nvPr/>
            </p:nvSpPr>
            <p:spPr bwMode="auto">
              <a:xfrm>
                <a:off x="5578" y="1346"/>
                <a:ext cx="126" cy="304"/>
              </a:xfrm>
              <a:custGeom>
                <a:avLst/>
                <a:gdLst>
                  <a:gd name="T0" fmla="*/ 0 w 148"/>
                  <a:gd name="T1" fmla="*/ 98 h 356"/>
                  <a:gd name="T2" fmla="*/ 0 w 148"/>
                  <a:gd name="T3" fmla="*/ 219 h 356"/>
                  <a:gd name="T4" fmla="*/ 0 w 148"/>
                  <a:gd name="T5" fmla="*/ 278 h 356"/>
                  <a:gd name="T6" fmla="*/ 148 w 148"/>
                  <a:gd name="T7" fmla="*/ 278 h 356"/>
                  <a:gd name="T8" fmla="*/ 148 w 148"/>
                  <a:gd name="T9" fmla="*/ 219 h 356"/>
                  <a:gd name="T10" fmla="*/ 148 w 148"/>
                  <a:gd name="T11" fmla="*/ 98 h 356"/>
                  <a:gd name="T12" fmla="*/ 0 w 148"/>
                  <a:gd name="T13" fmla="*/ 9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356">
                    <a:moveTo>
                      <a:pt x="0" y="98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37" y="354"/>
                      <a:pt x="103" y="356"/>
                      <a:pt x="148" y="278"/>
                    </a:cubicBezTo>
                    <a:cubicBezTo>
                      <a:pt x="148" y="219"/>
                      <a:pt x="148" y="219"/>
                      <a:pt x="148" y="219"/>
                    </a:cubicBezTo>
                    <a:cubicBezTo>
                      <a:pt x="148" y="98"/>
                      <a:pt x="148" y="98"/>
                      <a:pt x="148" y="98"/>
                    </a:cubicBezTo>
                    <a:cubicBezTo>
                      <a:pt x="148" y="0"/>
                      <a:pt x="0" y="0"/>
                      <a:pt x="0" y="98"/>
                    </a:cubicBezTo>
                  </a:path>
                </a:pathLst>
              </a:custGeom>
              <a:solidFill>
                <a:srgbClr val="F6DC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Freeform 77"/>
              <p:cNvSpPr>
                <a:spLocks/>
              </p:cNvSpPr>
              <p:nvPr/>
            </p:nvSpPr>
            <p:spPr bwMode="auto">
              <a:xfrm>
                <a:off x="5758" y="1351"/>
                <a:ext cx="64" cy="94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C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Freeform 78"/>
              <p:cNvSpPr>
                <a:spLocks/>
              </p:cNvSpPr>
              <p:nvPr/>
            </p:nvSpPr>
            <p:spPr bwMode="auto">
              <a:xfrm>
                <a:off x="5459" y="1351"/>
                <a:ext cx="65" cy="94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C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Freeform 79"/>
              <p:cNvSpPr>
                <a:spLocks/>
              </p:cNvSpPr>
              <p:nvPr/>
            </p:nvSpPr>
            <p:spPr bwMode="auto">
              <a:xfrm>
                <a:off x="5578" y="1506"/>
                <a:ext cx="126" cy="44"/>
              </a:xfrm>
              <a:custGeom>
                <a:avLst/>
                <a:gdLst>
                  <a:gd name="T0" fmla="*/ 148 w 148"/>
                  <a:gd name="T1" fmla="*/ 0 h 51"/>
                  <a:gd name="T2" fmla="*/ 0 w 148"/>
                  <a:gd name="T3" fmla="*/ 0 h 51"/>
                  <a:gd name="T4" fmla="*/ 0 w 148"/>
                  <a:gd name="T5" fmla="*/ 5 h 51"/>
                  <a:gd name="T6" fmla="*/ 73 w 148"/>
                  <a:gd name="T7" fmla="*/ 51 h 51"/>
                  <a:gd name="T8" fmla="*/ 148 w 148"/>
                  <a:gd name="T9" fmla="*/ 4 h 51"/>
                  <a:gd name="T10" fmla="*/ 148 w 148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8" h="51">
                    <a:moveTo>
                      <a:pt x="14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8" y="4"/>
                      <a:pt x="148" y="4"/>
                    </a:cubicBezTo>
                    <a:cubicBezTo>
                      <a:pt x="148" y="0"/>
                      <a:pt x="148" y="0"/>
                      <a:pt x="148" y="0"/>
                    </a:cubicBezTo>
                  </a:path>
                </a:pathLst>
              </a:custGeom>
              <a:solidFill>
                <a:srgbClr val="C5B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9" name="Freeform 80"/>
              <p:cNvSpPr>
                <a:spLocks/>
              </p:cNvSpPr>
              <p:nvPr/>
            </p:nvSpPr>
            <p:spPr bwMode="auto">
              <a:xfrm>
                <a:off x="5468" y="1152"/>
                <a:ext cx="346" cy="384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C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0" name="Freeform 81"/>
              <p:cNvSpPr>
                <a:spLocks/>
              </p:cNvSpPr>
              <p:nvPr/>
            </p:nvSpPr>
            <p:spPr bwMode="auto">
              <a:xfrm>
                <a:off x="5461" y="1142"/>
                <a:ext cx="349" cy="263"/>
              </a:xfrm>
              <a:custGeom>
                <a:avLst/>
                <a:gdLst>
                  <a:gd name="T0" fmla="*/ 392 w 409"/>
                  <a:gd name="T1" fmla="*/ 143 h 308"/>
                  <a:gd name="T2" fmla="*/ 238 w 409"/>
                  <a:gd name="T3" fmla="*/ 2 h 308"/>
                  <a:gd name="T4" fmla="*/ 204 w 409"/>
                  <a:gd name="T5" fmla="*/ 1 h 308"/>
                  <a:gd name="T6" fmla="*/ 171 w 409"/>
                  <a:gd name="T7" fmla="*/ 2 h 308"/>
                  <a:gd name="T8" fmla="*/ 16 w 409"/>
                  <a:gd name="T9" fmla="*/ 143 h 308"/>
                  <a:gd name="T10" fmla="*/ 28 w 409"/>
                  <a:gd name="T11" fmla="*/ 280 h 308"/>
                  <a:gd name="T12" fmla="*/ 44 w 409"/>
                  <a:gd name="T13" fmla="*/ 308 h 308"/>
                  <a:gd name="T14" fmla="*/ 39 w 409"/>
                  <a:gd name="T15" fmla="*/ 227 h 308"/>
                  <a:gd name="T16" fmla="*/ 71 w 409"/>
                  <a:gd name="T17" fmla="*/ 224 h 308"/>
                  <a:gd name="T18" fmla="*/ 168 w 409"/>
                  <a:gd name="T19" fmla="*/ 146 h 308"/>
                  <a:gd name="T20" fmla="*/ 204 w 409"/>
                  <a:gd name="T21" fmla="*/ 96 h 308"/>
                  <a:gd name="T22" fmla="*/ 240 w 409"/>
                  <a:gd name="T23" fmla="*/ 146 h 308"/>
                  <a:gd name="T24" fmla="*/ 338 w 409"/>
                  <a:gd name="T25" fmla="*/ 224 h 308"/>
                  <a:gd name="T26" fmla="*/ 370 w 409"/>
                  <a:gd name="T27" fmla="*/ 227 h 308"/>
                  <a:gd name="T28" fmla="*/ 365 w 409"/>
                  <a:gd name="T29" fmla="*/ 308 h 308"/>
                  <a:gd name="T30" fmla="*/ 381 w 409"/>
                  <a:gd name="T31" fmla="*/ 280 h 308"/>
                  <a:gd name="T32" fmla="*/ 392 w 409"/>
                  <a:gd name="T33" fmla="*/ 14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9" h="308">
                    <a:moveTo>
                      <a:pt x="392" y="143"/>
                    </a:moveTo>
                    <a:cubicBezTo>
                      <a:pt x="378" y="86"/>
                      <a:pt x="306" y="0"/>
                      <a:pt x="238" y="2"/>
                    </a:cubicBezTo>
                    <a:cubicBezTo>
                      <a:pt x="228" y="1"/>
                      <a:pt x="217" y="0"/>
                      <a:pt x="204" y="1"/>
                    </a:cubicBezTo>
                    <a:cubicBezTo>
                      <a:pt x="192" y="0"/>
                      <a:pt x="181" y="1"/>
                      <a:pt x="171" y="2"/>
                    </a:cubicBezTo>
                    <a:cubicBezTo>
                      <a:pt x="103" y="0"/>
                      <a:pt x="31" y="86"/>
                      <a:pt x="16" y="143"/>
                    </a:cubicBezTo>
                    <a:cubicBezTo>
                      <a:pt x="5" y="189"/>
                      <a:pt x="0" y="234"/>
                      <a:pt x="28" y="280"/>
                    </a:cubicBezTo>
                    <a:cubicBezTo>
                      <a:pt x="32" y="294"/>
                      <a:pt x="38" y="304"/>
                      <a:pt x="44" y="308"/>
                    </a:cubicBezTo>
                    <a:cubicBezTo>
                      <a:pt x="38" y="273"/>
                      <a:pt x="37" y="247"/>
                      <a:pt x="39" y="227"/>
                    </a:cubicBezTo>
                    <a:cubicBezTo>
                      <a:pt x="44" y="219"/>
                      <a:pt x="54" y="217"/>
                      <a:pt x="71" y="224"/>
                    </a:cubicBezTo>
                    <a:cubicBezTo>
                      <a:pt x="118" y="244"/>
                      <a:pt x="133" y="221"/>
                      <a:pt x="168" y="146"/>
                    </a:cubicBezTo>
                    <a:cubicBezTo>
                      <a:pt x="179" y="123"/>
                      <a:pt x="188" y="96"/>
                      <a:pt x="204" y="96"/>
                    </a:cubicBezTo>
                    <a:cubicBezTo>
                      <a:pt x="221" y="96"/>
                      <a:pt x="230" y="123"/>
                      <a:pt x="240" y="146"/>
                    </a:cubicBezTo>
                    <a:cubicBezTo>
                      <a:pt x="276" y="221"/>
                      <a:pt x="291" y="244"/>
                      <a:pt x="338" y="224"/>
                    </a:cubicBezTo>
                    <a:cubicBezTo>
                      <a:pt x="355" y="217"/>
                      <a:pt x="365" y="219"/>
                      <a:pt x="370" y="227"/>
                    </a:cubicBezTo>
                    <a:cubicBezTo>
                      <a:pt x="372" y="247"/>
                      <a:pt x="371" y="273"/>
                      <a:pt x="365" y="308"/>
                    </a:cubicBezTo>
                    <a:cubicBezTo>
                      <a:pt x="371" y="304"/>
                      <a:pt x="376" y="294"/>
                      <a:pt x="381" y="280"/>
                    </a:cubicBezTo>
                    <a:cubicBezTo>
                      <a:pt x="409" y="234"/>
                      <a:pt x="404" y="189"/>
                      <a:pt x="392" y="143"/>
                    </a:cubicBezTo>
                    <a:close/>
                  </a:path>
                </a:pathLst>
              </a:custGeom>
              <a:solidFill>
                <a:srgbClr val="605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1" name="Freeform 82"/>
              <p:cNvSpPr>
                <a:spLocks/>
              </p:cNvSpPr>
              <p:nvPr/>
            </p:nvSpPr>
            <p:spPr bwMode="auto">
              <a:xfrm>
                <a:off x="5484" y="1562"/>
                <a:ext cx="125" cy="231"/>
              </a:xfrm>
              <a:custGeom>
                <a:avLst/>
                <a:gdLst>
                  <a:gd name="T0" fmla="*/ 125 w 125"/>
                  <a:gd name="T1" fmla="*/ 230 h 231"/>
                  <a:gd name="T2" fmla="*/ 71 w 125"/>
                  <a:gd name="T3" fmla="*/ 230 h 231"/>
                  <a:gd name="T4" fmla="*/ 68 w 125"/>
                  <a:gd name="T5" fmla="*/ 231 h 231"/>
                  <a:gd name="T6" fmla="*/ 13 w 125"/>
                  <a:gd name="T7" fmla="*/ 181 h 231"/>
                  <a:gd name="T8" fmla="*/ 68 w 125"/>
                  <a:gd name="T9" fmla="*/ 143 h 231"/>
                  <a:gd name="T10" fmla="*/ 0 w 125"/>
                  <a:gd name="T11" fmla="*/ 111 h 231"/>
                  <a:gd name="T12" fmla="*/ 45 w 125"/>
                  <a:gd name="T13" fmla="*/ 41 h 231"/>
                  <a:gd name="T14" fmla="*/ 63 w 125"/>
                  <a:gd name="T15" fmla="*/ 14 h 231"/>
                  <a:gd name="T16" fmla="*/ 93 w 125"/>
                  <a:gd name="T17" fmla="*/ 0 h 231"/>
                  <a:gd name="T18" fmla="*/ 93 w 125"/>
                  <a:gd name="T19" fmla="*/ 33 h 231"/>
                  <a:gd name="T20" fmla="*/ 124 w 125"/>
                  <a:gd name="T21" fmla="*/ 231 h 231"/>
                  <a:gd name="T22" fmla="*/ 125 w 125"/>
                  <a:gd name="T23" fmla="*/ 23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5" h="231">
                    <a:moveTo>
                      <a:pt x="125" y="230"/>
                    </a:moveTo>
                    <a:lnTo>
                      <a:pt x="71" y="230"/>
                    </a:lnTo>
                    <a:lnTo>
                      <a:pt x="68" y="231"/>
                    </a:lnTo>
                    <a:lnTo>
                      <a:pt x="13" y="181"/>
                    </a:lnTo>
                    <a:lnTo>
                      <a:pt x="68" y="143"/>
                    </a:lnTo>
                    <a:lnTo>
                      <a:pt x="0" y="111"/>
                    </a:lnTo>
                    <a:lnTo>
                      <a:pt x="45" y="41"/>
                    </a:lnTo>
                    <a:lnTo>
                      <a:pt x="63" y="14"/>
                    </a:lnTo>
                    <a:lnTo>
                      <a:pt x="93" y="0"/>
                    </a:lnTo>
                    <a:lnTo>
                      <a:pt x="93" y="33"/>
                    </a:lnTo>
                    <a:lnTo>
                      <a:pt x="124" y="231"/>
                    </a:lnTo>
                    <a:lnTo>
                      <a:pt x="125" y="23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2" name="Freeform 83"/>
              <p:cNvSpPr>
                <a:spLocks/>
              </p:cNvSpPr>
              <p:nvPr/>
            </p:nvSpPr>
            <p:spPr bwMode="auto">
              <a:xfrm>
                <a:off x="5673" y="1561"/>
                <a:ext cx="123" cy="232"/>
              </a:xfrm>
              <a:custGeom>
                <a:avLst/>
                <a:gdLst>
                  <a:gd name="T0" fmla="*/ 55 w 123"/>
                  <a:gd name="T1" fmla="*/ 142 h 232"/>
                  <a:gd name="T2" fmla="*/ 112 w 123"/>
                  <a:gd name="T3" fmla="*/ 179 h 232"/>
                  <a:gd name="T4" fmla="*/ 56 w 123"/>
                  <a:gd name="T5" fmla="*/ 232 h 232"/>
                  <a:gd name="T6" fmla="*/ 53 w 123"/>
                  <a:gd name="T7" fmla="*/ 231 h 232"/>
                  <a:gd name="T8" fmla="*/ 0 w 123"/>
                  <a:gd name="T9" fmla="*/ 231 h 232"/>
                  <a:gd name="T10" fmla="*/ 1 w 123"/>
                  <a:gd name="T11" fmla="*/ 232 h 232"/>
                  <a:gd name="T12" fmla="*/ 31 w 123"/>
                  <a:gd name="T13" fmla="*/ 31 h 232"/>
                  <a:gd name="T14" fmla="*/ 31 w 123"/>
                  <a:gd name="T15" fmla="*/ 0 h 232"/>
                  <a:gd name="T16" fmla="*/ 68 w 123"/>
                  <a:gd name="T17" fmla="*/ 16 h 232"/>
                  <a:gd name="T18" fmla="*/ 84 w 123"/>
                  <a:gd name="T19" fmla="*/ 43 h 232"/>
                  <a:gd name="T20" fmla="*/ 123 w 123"/>
                  <a:gd name="T21" fmla="*/ 110 h 232"/>
                  <a:gd name="T22" fmla="*/ 55 w 123"/>
                  <a:gd name="T23" fmla="*/ 14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232">
                    <a:moveTo>
                      <a:pt x="55" y="142"/>
                    </a:moveTo>
                    <a:lnTo>
                      <a:pt x="112" y="179"/>
                    </a:lnTo>
                    <a:lnTo>
                      <a:pt x="56" y="232"/>
                    </a:lnTo>
                    <a:lnTo>
                      <a:pt x="53" y="231"/>
                    </a:lnTo>
                    <a:lnTo>
                      <a:pt x="0" y="231"/>
                    </a:lnTo>
                    <a:lnTo>
                      <a:pt x="1" y="232"/>
                    </a:lnTo>
                    <a:lnTo>
                      <a:pt x="31" y="31"/>
                    </a:lnTo>
                    <a:lnTo>
                      <a:pt x="31" y="0"/>
                    </a:lnTo>
                    <a:lnTo>
                      <a:pt x="68" y="16"/>
                    </a:lnTo>
                    <a:lnTo>
                      <a:pt x="84" y="43"/>
                    </a:lnTo>
                    <a:lnTo>
                      <a:pt x="123" y="110"/>
                    </a:lnTo>
                    <a:lnTo>
                      <a:pt x="55" y="142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Freeform 84"/>
              <p:cNvSpPr>
                <a:spLocks/>
              </p:cNvSpPr>
              <p:nvPr/>
            </p:nvSpPr>
            <p:spPr bwMode="auto">
              <a:xfrm>
                <a:off x="5595" y="1841"/>
                <a:ext cx="663" cy="300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7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4" name="Freeform 85"/>
              <p:cNvSpPr>
                <a:spLocks/>
              </p:cNvSpPr>
              <p:nvPr/>
            </p:nvSpPr>
            <p:spPr bwMode="auto">
              <a:xfrm>
                <a:off x="5595" y="1841"/>
                <a:ext cx="663" cy="300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7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5" name="Freeform 86"/>
              <p:cNvSpPr>
                <a:spLocks/>
              </p:cNvSpPr>
              <p:nvPr/>
            </p:nvSpPr>
            <p:spPr bwMode="auto">
              <a:xfrm>
                <a:off x="5855" y="1625"/>
                <a:ext cx="143" cy="298"/>
              </a:xfrm>
              <a:custGeom>
                <a:avLst/>
                <a:gdLst>
                  <a:gd name="T0" fmla="*/ 0 w 167"/>
                  <a:gd name="T1" fmla="*/ 102 h 349"/>
                  <a:gd name="T2" fmla="*/ 0 w 167"/>
                  <a:gd name="T3" fmla="*/ 230 h 349"/>
                  <a:gd name="T4" fmla="*/ 0 w 167"/>
                  <a:gd name="T5" fmla="*/ 293 h 349"/>
                  <a:gd name="T6" fmla="*/ 167 w 167"/>
                  <a:gd name="T7" fmla="*/ 293 h 349"/>
                  <a:gd name="T8" fmla="*/ 167 w 167"/>
                  <a:gd name="T9" fmla="*/ 230 h 349"/>
                  <a:gd name="T10" fmla="*/ 167 w 167"/>
                  <a:gd name="T11" fmla="*/ 102 h 349"/>
                  <a:gd name="T12" fmla="*/ 0 w 167"/>
                  <a:gd name="T13" fmla="*/ 10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349">
                    <a:moveTo>
                      <a:pt x="0" y="102"/>
                    </a:move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46" y="347"/>
                      <a:pt x="121" y="349"/>
                      <a:pt x="167" y="293"/>
                    </a:cubicBezTo>
                    <a:cubicBezTo>
                      <a:pt x="167" y="230"/>
                      <a:pt x="167" y="230"/>
                      <a:pt x="167" y="230"/>
                    </a:cubicBezTo>
                    <a:cubicBezTo>
                      <a:pt x="167" y="102"/>
                      <a:pt x="167" y="102"/>
                      <a:pt x="167" y="102"/>
                    </a:cubicBezTo>
                    <a:cubicBezTo>
                      <a:pt x="167" y="0"/>
                      <a:pt x="0" y="0"/>
                      <a:pt x="0" y="102"/>
                    </a:cubicBezTo>
                  </a:path>
                </a:pathLst>
              </a:custGeom>
              <a:solidFill>
                <a:srgbClr val="DBB1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6" name="Freeform 87"/>
              <p:cNvSpPr>
                <a:spLocks/>
              </p:cNvSpPr>
              <p:nvPr/>
            </p:nvSpPr>
            <p:spPr bwMode="auto">
              <a:xfrm>
                <a:off x="5761" y="1606"/>
                <a:ext cx="60" cy="87"/>
              </a:xfrm>
              <a:custGeom>
                <a:avLst/>
                <a:gdLst>
                  <a:gd name="T0" fmla="*/ 19 w 70"/>
                  <a:gd name="T1" fmla="*/ 5 h 102"/>
                  <a:gd name="T2" fmla="*/ 61 w 70"/>
                  <a:gd name="T3" fmla="*/ 42 h 102"/>
                  <a:gd name="T4" fmla="*/ 50 w 70"/>
                  <a:gd name="T5" fmla="*/ 97 h 102"/>
                  <a:gd name="T6" fmla="*/ 8 w 70"/>
                  <a:gd name="T7" fmla="*/ 60 h 102"/>
                  <a:gd name="T8" fmla="*/ 19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19" y="5"/>
                    </a:moveTo>
                    <a:cubicBezTo>
                      <a:pt x="34" y="0"/>
                      <a:pt x="53" y="17"/>
                      <a:pt x="61" y="42"/>
                    </a:cubicBezTo>
                    <a:cubicBezTo>
                      <a:pt x="70" y="67"/>
                      <a:pt x="64" y="92"/>
                      <a:pt x="50" y="97"/>
                    </a:cubicBezTo>
                    <a:cubicBezTo>
                      <a:pt x="35" y="102"/>
                      <a:pt x="16" y="85"/>
                      <a:pt x="8" y="60"/>
                    </a:cubicBezTo>
                    <a:cubicBezTo>
                      <a:pt x="0" y="34"/>
                      <a:pt x="5" y="10"/>
                      <a:pt x="19" y="5"/>
                    </a:cubicBezTo>
                    <a:close/>
                  </a:path>
                </a:pathLst>
              </a:custGeom>
              <a:solidFill>
                <a:srgbClr val="F6D1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7" name="Freeform 88"/>
              <p:cNvSpPr>
                <a:spLocks/>
              </p:cNvSpPr>
              <p:nvPr/>
            </p:nvSpPr>
            <p:spPr bwMode="auto">
              <a:xfrm>
                <a:off x="6031" y="1606"/>
                <a:ext cx="60" cy="87"/>
              </a:xfrm>
              <a:custGeom>
                <a:avLst/>
                <a:gdLst>
                  <a:gd name="T0" fmla="*/ 50 w 70"/>
                  <a:gd name="T1" fmla="*/ 5 h 102"/>
                  <a:gd name="T2" fmla="*/ 9 w 70"/>
                  <a:gd name="T3" fmla="*/ 42 h 102"/>
                  <a:gd name="T4" fmla="*/ 20 w 70"/>
                  <a:gd name="T5" fmla="*/ 97 h 102"/>
                  <a:gd name="T6" fmla="*/ 62 w 70"/>
                  <a:gd name="T7" fmla="*/ 60 h 102"/>
                  <a:gd name="T8" fmla="*/ 5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50" y="5"/>
                    </a:moveTo>
                    <a:cubicBezTo>
                      <a:pt x="36" y="0"/>
                      <a:pt x="17" y="17"/>
                      <a:pt x="9" y="42"/>
                    </a:cubicBezTo>
                    <a:cubicBezTo>
                      <a:pt x="0" y="67"/>
                      <a:pt x="5" y="92"/>
                      <a:pt x="20" y="97"/>
                    </a:cubicBezTo>
                    <a:cubicBezTo>
                      <a:pt x="35" y="102"/>
                      <a:pt x="54" y="85"/>
                      <a:pt x="62" y="60"/>
                    </a:cubicBezTo>
                    <a:cubicBezTo>
                      <a:pt x="70" y="34"/>
                      <a:pt x="65" y="10"/>
                      <a:pt x="50" y="5"/>
                    </a:cubicBezTo>
                    <a:close/>
                  </a:path>
                </a:pathLst>
              </a:custGeom>
              <a:solidFill>
                <a:srgbClr val="F6D1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Freeform 89"/>
              <p:cNvSpPr>
                <a:spLocks/>
              </p:cNvSpPr>
              <p:nvPr/>
            </p:nvSpPr>
            <p:spPr bwMode="auto">
              <a:xfrm>
                <a:off x="5895" y="1910"/>
                <a:ext cx="62" cy="60"/>
              </a:xfrm>
              <a:custGeom>
                <a:avLst/>
                <a:gdLst>
                  <a:gd name="T0" fmla="*/ 0 w 72"/>
                  <a:gd name="T1" fmla="*/ 39 h 70"/>
                  <a:gd name="T2" fmla="*/ 21 w 72"/>
                  <a:gd name="T3" fmla="*/ 70 h 70"/>
                  <a:gd name="T4" fmla="*/ 52 w 72"/>
                  <a:gd name="T5" fmla="*/ 70 h 70"/>
                  <a:gd name="T6" fmla="*/ 72 w 72"/>
                  <a:gd name="T7" fmla="*/ 39 h 70"/>
                  <a:gd name="T8" fmla="*/ 37 w 72"/>
                  <a:gd name="T9" fmla="*/ 0 h 70"/>
                  <a:gd name="T10" fmla="*/ 0 w 72"/>
                  <a:gd name="T11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0">
                    <a:moveTo>
                      <a:pt x="0" y="39"/>
                    </a:moveTo>
                    <a:cubicBezTo>
                      <a:pt x="21" y="70"/>
                      <a:pt x="21" y="70"/>
                      <a:pt x="21" y="70"/>
                    </a:cubicBezTo>
                    <a:cubicBezTo>
                      <a:pt x="31" y="70"/>
                      <a:pt x="42" y="70"/>
                      <a:pt x="52" y="70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39"/>
                      <a:pt x="0" y="39"/>
                      <a:pt x="0" y="39"/>
                    </a:cubicBezTo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9" name="Freeform 90"/>
              <p:cNvSpPr>
                <a:spLocks/>
              </p:cNvSpPr>
              <p:nvPr/>
            </p:nvSpPr>
            <p:spPr bwMode="auto">
              <a:xfrm>
                <a:off x="5889" y="1970"/>
                <a:ext cx="76" cy="171"/>
              </a:xfrm>
              <a:custGeom>
                <a:avLst/>
                <a:gdLst>
                  <a:gd name="T0" fmla="*/ 24 w 76"/>
                  <a:gd name="T1" fmla="*/ 0 h 171"/>
                  <a:gd name="T2" fmla="*/ 0 w 76"/>
                  <a:gd name="T3" fmla="*/ 171 h 171"/>
                  <a:gd name="T4" fmla="*/ 76 w 76"/>
                  <a:gd name="T5" fmla="*/ 171 h 171"/>
                  <a:gd name="T6" fmla="*/ 51 w 76"/>
                  <a:gd name="T7" fmla="*/ 0 h 171"/>
                  <a:gd name="T8" fmla="*/ 24 w 7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1">
                    <a:moveTo>
                      <a:pt x="24" y="0"/>
                    </a:moveTo>
                    <a:lnTo>
                      <a:pt x="0" y="171"/>
                    </a:lnTo>
                    <a:lnTo>
                      <a:pt x="76" y="171"/>
                    </a:lnTo>
                    <a:lnTo>
                      <a:pt x="51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Freeform 91"/>
              <p:cNvSpPr>
                <a:spLocks/>
              </p:cNvSpPr>
              <p:nvPr/>
            </p:nvSpPr>
            <p:spPr bwMode="auto">
              <a:xfrm>
                <a:off x="5889" y="1970"/>
                <a:ext cx="76" cy="171"/>
              </a:xfrm>
              <a:custGeom>
                <a:avLst/>
                <a:gdLst>
                  <a:gd name="T0" fmla="*/ 24 w 76"/>
                  <a:gd name="T1" fmla="*/ 0 h 171"/>
                  <a:gd name="T2" fmla="*/ 0 w 76"/>
                  <a:gd name="T3" fmla="*/ 171 h 171"/>
                  <a:gd name="T4" fmla="*/ 76 w 76"/>
                  <a:gd name="T5" fmla="*/ 171 h 171"/>
                  <a:gd name="T6" fmla="*/ 51 w 76"/>
                  <a:gd name="T7" fmla="*/ 0 h 171"/>
                  <a:gd name="T8" fmla="*/ 24 w 7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1">
                    <a:moveTo>
                      <a:pt x="24" y="0"/>
                    </a:moveTo>
                    <a:lnTo>
                      <a:pt x="0" y="171"/>
                    </a:lnTo>
                    <a:lnTo>
                      <a:pt x="76" y="171"/>
                    </a:lnTo>
                    <a:lnTo>
                      <a:pt x="51" y="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1" name="Freeform 92"/>
              <p:cNvSpPr>
                <a:spLocks/>
              </p:cNvSpPr>
              <p:nvPr/>
            </p:nvSpPr>
            <p:spPr bwMode="auto">
              <a:xfrm>
                <a:off x="5849" y="1821"/>
                <a:ext cx="78" cy="150"/>
              </a:xfrm>
              <a:custGeom>
                <a:avLst/>
                <a:gdLst>
                  <a:gd name="T0" fmla="*/ 6 w 78"/>
                  <a:gd name="T1" fmla="*/ 0 h 150"/>
                  <a:gd name="T2" fmla="*/ 0 w 78"/>
                  <a:gd name="T3" fmla="*/ 24 h 150"/>
                  <a:gd name="T4" fmla="*/ 17 w 78"/>
                  <a:gd name="T5" fmla="*/ 150 h 150"/>
                  <a:gd name="T6" fmla="*/ 78 w 78"/>
                  <a:gd name="T7" fmla="*/ 89 h 150"/>
                  <a:gd name="T8" fmla="*/ 6 w 7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50">
                    <a:moveTo>
                      <a:pt x="6" y="0"/>
                    </a:moveTo>
                    <a:lnTo>
                      <a:pt x="0" y="24"/>
                    </a:lnTo>
                    <a:lnTo>
                      <a:pt x="17" y="150"/>
                    </a:lnTo>
                    <a:lnTo>
                      <a:pt x="78" y="8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2" name="Freeform 93"/>
              <p:cNvSpPr>
                <a:spLocks/>
              </p:cNvSpPr>
              <p:nvPr/>
            </p:nvSpPr>
            <p:spPr bwMode="auto">
              <a:xfrm>
                <a:off x="5849" y="1821"/>
                <a:ext cx="78" cy="150"/>
              </a:xfrm>
              <a:custGeom>
                <a:avLst/>
                <a:gdLst>
                  <a:gd name="T0" fmla="*/ 6 w 78"/>
                  <a:gd name="T1" fmla="*/ 0 h 150"/>
                  <a:gd name="T2" fmla="*/ 0 w 78"/>
                  <a:gd name="T3" fmla="*/ 24 h 150"/>
                  <a:gd name="T4" fmla="*/ 17 w 78"/>
                  <a:gd name="T5" fmla="*/ 150 h 150"/>
                  <a:gd name="T6" fmla="*/ 78 w 78"/>
                  <a:gd name="T7" fmla="*/ 89 h 150"/>
                  <a:gd name="T8" fmla="*/ 6 w 7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50">
                    <a:moveTo>
                      <a:pt x="6" y="0"/>
                    </a:moveTo>
                    <a:lnTo>
                      <a:pt x="0" y="24"/>
                    </a:lnTo>
                    <a:lnTo>
                      <a:pt x="17" y="150"/>
                    </a:lnTo>
                    <a:lnTo>
                      <a:pt x="78" y="89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Freeform 94"/>
              <p:cNvSpPr>
                <a:spLocks/>
              </p:cNvSpPr>
              <p:nvPr/>
            </p:nvSpPr>
            <p:spPr bwMode="auto">
              <a:xfrm>
                <a:off x="5855" y="1791"/>
                <a:ext cx="143" cy="50"/>
              </a:xfrm>
              <a:custGeom>
                <a:avLst/>
                <a:gdLst>
                  <a:gd name="T0" fmla="*/ 0 w 167"/>
                  <a:gd name="T1" fmla="*/ 0 h 58"/>
                  <a:gd name="T2" fmla="*/ 0 w 167"/>
                  <a:gd name="T3" fmla="*/ 6 h 58"/>
                  <a:gd name="T4" fmla="*/ 83 w 167"/>
                  <a:gd name="T5" fmla="*/ 58 h 58"/>
                  <a:gd name="T6" fmla="*/ 85 w 167"/>
                  <a:gd name="T7" fmla="*/ 58 h 58"/>
                  <a:gd name="T8" fmla="*/ 167 w 167"/>
                  <a:gd name="T9" fmla="*/ 9 h 58"/>
                  <a:gd name="T10" fmla="*/ 167 w 167"/>
                  <a:gd name="T11" fmla="*/ 0 h 58"/>
                  <a:gd name="T12" fmla="*/ 0 w 16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3" y="56"/>
                      <a:pt x="83" y="58"/>
                    </a:cubicBezTo>
                    <a:cubicBezTo>
                      <a:pt x="84" y="58"/>
                      <a:pt x="85" y="58"/>
                      <a:pt x="85" y="58"/>
                    </a:cubicBezTo>
                    <a:cubicBezTo>
                      <a:pt x="125" y="58"/>
                      <a:pt x="167" y="9"/>
                      <a:pt x="167" y="9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F8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4" name="Freeform 95"/>
              <p:cNvSpPr>
                <a:spLocks/>
              </p:cNvSpPr>
              <p:nvPr/>
            </p:nvSpPr>
            <p:spPr bwMode="auto">
              <a:xfrm>
                <a:off x="5708" y="1421"/>
                <a:ext cx="438" cy="404"/>
              </a:xfrm>
              <a:custGeom>
                <a:avLst/>
                <a:gdLst>
                  <a:gd name="T0" fmla="*/ 256 w 513"/>
                  <a:gd name="T1" fmla="*/ 0 h 473"/>
                  <a:gd name="T2" fmla="*/ 115 w 513"/>
                  <a:gd name="T3" fmla="*/ 378 h 473"/>
                  <a:gd name="T4" fmla="*/ 256 w 513"/>
                  <a:gd name="T5" fmla="*/ 473 h 473"/>
                  <a:gd name="T6" fmla="*/ 398 w 513"/>
                  <a:gd name="T7" fmla="*/ 378 h 473"/>
                  <a:gd name="T8" fmla="*/ 256 w 513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73">
                    <a:moveTo>
                      <a:pt x="256" y="0"/>
                    </a:moveTo>
                    <a:cubicBezTo>
                      <a:pt x="0" y="0"/>
                      <a:pt x="98" y="351"/>
                      <a:pt x="115" y="378"/>
                    </a:cubicBezTo>
                    <a:cubicBezTo>
                      <a:pt x="134" y="408"/>
                      <a:pt x="215" y="473"/>
                      <a:pt x="256" y="473"/>
                    </a:cubicBezTo>
                    <a:cubicBezTo>
                      <a:pt x="298" y="473"/>
                      <a:pt x="379" y="408"/>
                      <a:pt x="398" y="378"/>
                    </a:cubicBezTo>
                    <a:cubicBezTo>
                      <a:pt x="415" y="351"/>
                      <a:pt x="513" y="0"/>
                      <a:pt x="256" y="0"/>
                    </a:cubicBezTo>
                    <a:close/>
                  </a:path>
                </a:pathLst>
              </a:custGeom>
              <a:solidFill>
                <a:srgbClr val="DBB1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5" name="Freeform 96"/>
              <p:cNvSpPr>
                <a:spLocks noEditPoints="1"/>
              </p:cNvSpPr>
              <p:nvPr/>
            </p:nvSpPr>
            <p:spPr bwMode="auto">
              <a:xfrm>
                <a:off x="5752" y="1369"/>
                <a:ext cx="333" cy="310"/>
              </a:xfrm>
              <a:custGeom>
                <a:avLst/>
                <a:gdLst>
                  <a:gd name="T0" fmla="*/ 93 w 390"/>
                  <a:gd name="T1" fmla="*/ 68 h 363"/>
                  <a:gd name="T2" fmla="*/ 390 w 390"/>
                  <a:gd name="T3" fmla="*/ 66 h 363"/>
                  <a:gd name="T4" fmla="*/ 374 w 390"/>
                  <a:gd name="T5" fmla="*/ 357 h 363"/>
                  <a:gd name="T6" fmla="*/ 374 w 390"/>
                  <a:gd name="T7" fmla="*/ 357 h 363"/>
                  <a:gd name="T8" fmla="*/ 374 w 390"/>
                  <a:gd name="T9" fmla="*/ 360 h 363"/>
                  <a:gd name="T10" fmla="*/ 372 w 390"/>
                  <a:gd name="T11" fmla="*/ 363 h 363"/>
                  <a:gd name="T12" fmla="*/ 367 w 390"/>
                  <a:gd name="T13" fmla="*/ 362 h 363"/>
                  <a:gd name="T14" fmla="*/ 366 w 390"/>
                  <a:gd name="T15" fmla="*/ 361 h 363"/>
                  <a:gd name="T16" fmla="*/ 366 w 390"/>
                  <a:gd name="T17" fmla="*/ 339 h 363"/>
                  <a:gd name="T18" fmla="*/ 371 w 390"/>
                  <a:gd name="T19" fmla="*/ 307 h 363"/>
                  <a:gd name="T20" fmla="*/ 327 w 390"/>
                  <a:gd name="T21" fmla="*/ 183 h 363"/>
                  <a:gd name="T22" fmla="*/ 318 w 390"/>
                  <a:gd name="T23" fmla="*/ 171 h 363"/>
                  <a:gd name="T24" fmla="*/ 307 w 390"/>
                  <a:gd name="T25" fmla="*/ 158 h 363"/>
                  <a:gd name="T26" fmla="*/ 301 w 390"/>
                  <a:gd name="T27" fmla="*/ 154 h 363"/>
                  <a:gd name="T28" fmla="*/ 212 w 390"/>
                  <a:gd name="T29" fmla="*/ 168 h 363"/>
                  <a:gd name="T30" fmla="*/ 129 w 390"/>
                  <a:gd name="T31" fmla="*/ 186 h 363"/>
                  <a:gd name="T32" fmla="*/ 93 w 390"/>
                  <a:gd name="T33" fmla="*/ 176 h 363"/>
                  <a:gd name="T34" fmla="*/ 45 w 390"/>
                  <a:gd name="T35" fmla="*/ 315 h 363"/>
                  <a:gd name="T36" fmla="*/ 48 w 390"/>
                  <a:gd name="T37" fmla="*/ 339 h 363"/>
                  <a:gd name="T38" fmla="*/ 48 w 390"/>
                  <a:gd name="T39" fmla="*/ 361 h 363"/>
                  <a:gd name="T40" fmla="*/ 48 w 390"/>
                  <a:gd name="T41" fmla="*/ 362 h 363"/>
                  <a:gd name="T42" fmla="*/ 43 w 390"/>
                  <a:gd name="T43" fmla="*/ 363 h 363"/>
                  <a:gd name="T44" fmla="*/ 41 w 390"/>
                  <a:gd name="T45" fmla="*/ 360 h 363"/>
                  <a:gd name="T46" fmla="*/ 40 w 390"/>
                  <a:gd name="T47" fmla="*/ 351 h 363"/>
                  <a:gd name="T48" fmla="*/ 38 w 390"/>
                  <a:gd name="T49" fmla="*/ 338 h 363"/>
                  <a:gd name="T50" fmla="*/ 93 w 390"/>
                  <a:gd name="T51" fmla="*/ 68 h 363"/>
                  <a:gd name="T52" fmla="*/ 224 w 390"/>
                  <a:gd name="T53" fmla="*/ 135 h 363"/>
                  <a:gd name="T54" fmla="*/ 228 w 390"/>
                  <a:gd name="T55" fmla="*/ 134 h 363"/>
                  <a:gd name="T56" fmla="*/ 222 w 390"/>
                  <a:gd name="T57" fmla="*/ 135 h 363"/>
                  <a:gd name="T58" fmla="*/ 224 w 390"/>
                  <a:gd name="T59" fmla="*/ 135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0" h="363">
                    <a:moveTo>
                      <a:pt x="93" y="68"/>
                    </a:moveTo>
                    <a:cubicBezTo>
                      <a:pt x="179" y="0"/>
                      <a:pt x="350" y="10"/>
                      <a:pt x="390" y="66"/>
                    </a:cubicBezTo>
                    <a:cubicBezTo>
                      <a:pt x="374" y="123"/>
                      <a:pt x="386" y="276"/>
                      <a:pt x="374" y="357"/>
                    </a:cubicBezTo>
                    <a:cubicBezTo>
                      <a:pt x="374" y="357"/>
                      <a:pt x="374" y="357"/>
                      <a:pt x="374" y="357"/>
                    </a:cubicBezTo>
                    <a:cubicBezTo>
                      <a:pt x="374" y="358"/>
                      <a:pt x="374" y="359"/>
                      <a:pt x="374" y="360"/>
                    </a:cubicBezTo>
                    <a:cubicBezTo>
                      <a:pt x="373" y="360"/>
                      <a:pt x="372" y="362"/>
                      <a:pt x="372" y="363"/>
                    </a:cubicBezTo>
                    <a:cubicBezTo>
                      <a:pt x="371" y="363"/>
                      <a:pt x="368" y="363"/>
                      <a:pt x="367" y="362"/>
                    </a:cubicBezTo>
                    <a:cubicBezTo>
                      <a:pt x="367" y="362"/>
                      <a:pt x="366" y="361"/>
                      <a:pt x="366" y="361"/>
                    </a:cubicBezTo>
                    <a:cubicBezTo>
                      <a:pt x="366" y="354"/>
                      <a:pt x="366" y="340"/>
                      <a:pt x="366" y="339"/>
                    </a:cubicBezTo>
                    <a:cubicBezTo>
                      <a:pt x="367" y="328"/>
                      <a:pt x="370" y="318"/>
                      <a:pt x="371" y="307"/>
                    </a:cubicBezTo>
                    <a:cubicBezTo>
                      <a:pt x="363" y="255"/>
                      <a:pt x="339" y="245"/>
                      <a:pt x="327" y="183"/>
                    </a:cubicBezTo>
                    <a:cubicBezTo>
                      <a:pt x="324" y="179"/>
                      <a:pt x="321" y="175"/>
                      <a:pt x="318" y="171"/>
                    </a:cubicBezTo>
                    <a:cubicBezTo>
                      <a:pt x="315" y="167"/>
                      <a:pt x="311" y="162"/>
                      <a:pt x="307" y="158"/>
                    </a:cubicBezTo>
                    <a:cubicBezTo>
                      <a:pt x="305" y="157"/>
                      <a:pt x="303" y="156"/>
                      <a:pt x="301" y="154"/>
                    </a:cubicBezTo>
                    <a:cubicBezTo>
                      <a:pt x="254" y="137"/>
                      <a:pt x="256" y="150"/>
                      <a:pt x="212" y="168"/>
                    </a:cubicBezTo>
                    <a:cubicBezTo>
                      <a:pt x="195" y="175"/>
                      <a:pt x="148" y="188"/>
                      <a:pt x="129" y="186"/>
                    </a:cubicBezTo>
                    <a:cubicBezTo>
                      <a:pt x="121" y="186"/>
                      <a:pt x="94" y="183"/>
                      <a:pt x="93" y="176"/>
                    </a:cubicBezTo>
                    <a:cubicBezTo>
                      <a:pt x="58" y="230"/>
                      <a:pt x="55" y="269"/>
                      <a:pt x="45" y="315"/>
                    </a:cubicBezTo>
                    <a:cubicBezTo>
                      <a:pt x="46" y="323"/>
                      <a:pt x="48" y="331"/>
                      <a:pt x="48" y="339"/>
                    </a:cubicBezTo>
                    <a:cubicBezTo>
                      <a:pt x="48" y="340"/>
                      <a:pt x="49" y="354"/>
                      <a:pt x="48" y="361"/>
                    </a:cubicBezTo>
                    <a:cubicBezTo>
                      <a:pt x="48" y="361"/>
                      <a:pt x="48" y="362"/>
                      <a:pt x="48" y="362"/>
                    </a:cubicBezTo>
                    <a:cubicBezTo>
                      <a:pt x="47" y="363"/>
                      <a:pt x="43" y="363"/>
                      <a:pt x="43" y="363"/>
                    </a:cubicBezTo>
                    <a:cubicBezTo>
                      <a:pt x="43" y="362"/>
                      <a:pt x="41" y="360"/>
                      <a:pt x="41" y="360"/>
                    </a:cubicBezTo>
                    <a:cubicBezTo>
                      <a:pt x="40" y="356"/>
                      <a:pt x="40" y="354"/>
                      <a:pt x="40" y="351"/>
                    </a:cubicBezTo>
                    <a:cubicBezTo>
                      <a:pt x="39" y="347"/>
                      <a:pt x="39" y="342"/>
                      <a:pt x="38" y="338"/>
                    </a:cubicBezTo>
                    <a:cubicBezTo>
                      <a:pt x="25" y="288"/>
                      <a:pt x="0" y="89"/>
                      <a:pt x="93" y="68"/>
                    </a:cubicBezTo>
                    <a:close/>
                    <a:moveTo>
                      <a:pt x="224" y="135"/>
                    </a:moveTo>
                    <a:cubicBezTo>
                      <a:pt x="225" y="135"/>
                      <a:pt x="227" y="134"/>
                      <a:pt x="228" y="134"/>
                    </a:cubicBezTo>
                    <a:cubicBezTo>
                      <a:pt x="226" y="134"/>
                      <a:pt x="224" y="135"/>
                      <a:pt x="222" y="135"/>
                    </a:cubicBezTo>
                    <a:cubicBezTo>
                      <a:pt x="222" y="135"/>
                      <a:pt x="223" y="135"/>
                      <a:pt x="224" y="135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6" name="Freeform 97"/>
              <p:cNvSpPr>
                <a:spLocks/>
              </p:cNvSpPr>
              <p:nvPr/>
            </p:nvSpPr>
            <p:spPr bwMode="auto">
              <a:xfrm>
                <a:off x="5927" y="1821"/>
                <a:ext cx="75" cy="151"/>
              </a:xfrm>
              <a:custGeom>
                <a:avLst/>
                <a:gdLst>
                  <a:gd name="T0" fmla="*/ 71 w 75"/>
                  <a:gd name="T1" fmla="*/ 0 h 151"/>
                  <a:gd name="T2" fmla="*/ 75 w 75"/>
                  <a:gd name="T3" fmla="*/ 24 h 151"/>
                  <a:gd name="T4" fmla="*/ 59 w 75"/>
                  <a:gd name="T5" fmla="*/ 151 h 151"/>
                  <a:gd name="T6" fmla="*/ 0 w 75"/>
                  <a:gd name="T7" fmla="*/ 89 h 151"/>
                  <a:gd name="T8" fmla="*/ 71 w 75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1">
                    <a:moveTo>
                      <a:pt x="71" y="0"/>
                    </a:moveTo>
                    <a:lnTo>
                      <a:pt x="75" y="24"/>
                    </a:lnTo>
                    <a:lnTo>
                      <a:pt x="59" y="151"/>
                    </a:lnTo>
                    <a:lnTo>
                      <a:pt x="0" y="89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7" name="Freeform 98"/>
              <p:cNvSpPr>
                <a:spLocks/>
              </p:cNvSpPr>
              <p:nvPr/>
            </p:nvSpPr>
            <p:spPr bwMode="auto">
              <a:xfrm>
                <a:off x="5927" y="1821"/>
                <a:ext cx="75" cy="151"/>
              </a:xfrm>
              <a:custGeom>
                <a:avLst/>
                <a:gdLst>
                  <a:gd name="T0" fmla="*/ 71 w 75"/>
                  <a:gd name="T1" fmla="*/ 0 h 151"/>
                  <a:gd name="T2" fmla="*/ 75 w 75"/>
                  <a:gd name="T3" fmla="*/ 24 h 151"/>
                  <a:gd name="T4" fmla="*/ 59 w 75"/>
                  <a:gd name="T5" fmla="*/ 151 h 151"/>
                  <a:gd name="T6" fmla="*/ 0 w 75"/>
                  <a:gd name="T7" fmla="*/ 89 h 151"/>
                  <a:gd name="T8" fmla="*/ 71 w 75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1">
                    <a:moveTo>
                      <a:pt x="71" y="0"/>
                    </a:moveTo>
                    <a:lnTo>
                      <a:pt x="75" y="24"/>
                    </a:lnTo>
                    <a:lnTo>
                      <a:pt x="59" y="151"/>
                    </a:lnTo>
                    <a:lnTo>
                      <a:pt x="0" y="89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8" name="Freeform 99"/>
              <p:cNvSpPr>
                <a:spLocks/>
              </p:cNvSpPr>
              <p:nvPr/>
            </p:nvSpPr>
            <p:spPr bwMode="auto">
              <a:xfrm>
                <a:off x="5855" y="1819"/>
                <a:ext cx="143" cy="91"/>
              </a:xfrm>
              <a:custGeom>
                <a:avLst/>
                <a:gdLst>
                  <a:gd name="T0" fmla="*/ 143 w 143"/>
                  <a:gd name="T1" fmla="*/ 0 h 91"/>
                  <a:gd name="T2" fmla="*/ 72 w 143"/>
                  <a:gd name="T3" fmla="*/ 88 h 91"/>
                  <a:gd name="T4" fmla="*/ 0 w 143"/>
                  <a:gd name="T5" fmla="*/ 0 h 91"/>
                  <a:gd name="T6" fmla="*/ 0 w 143"/>
                  <a:gd name="T7" fmla="*/ 2 h 91"/>
                  <a:gd name="T8" fmla="*/ 72 w 143"/>
                  <a:gd name="T9" fmla="*/ 91 h 91"/>
                  <a:gd name="T10" fmla="*/ 72 w 143"/>
                  <a:gd name="T11" fmla="*/ 91 h 91"/>
                  <a:gd name="T12" fmla="*/ 143 w 143"/>
                  <a:gd name="T13" fmla="*/ 2 h 91"/>
                  <a:gd name="T14" fmla="*/ 143 w 143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91">
                    <a:moveTo>
                      <a:pt x="143" y="0"/>
                    </a:moveTo>
                    <a:lnTo>
                      <a:pt x="72" y="88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2" y="91"/>
                    </a:lnTo>
                    <a:lnTo>
                      <a:pt x="72" y="91"/>
                    </a:lnTo>
                    <a:lnTo>
                      <a:pt x="143" y="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D0A8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9" name="Freeform 100"/>
              <p:cNvSpPr>
                <a:spLocks/>
              </p:cNvSpPr>
              <p:nvPr/>
            </p:nvSpPr>
            <p:spPr bwMode="auto">
              <a:xfrm>
                <a:off x="5855" y="1819"/>
                <a:ext cx="143" cy="91"/>
              </a:xfrm>
              <a:custGeom>
                <a:avLst/>
                <a:gdLst>
                  <a:gd name="T0" fmla="*/ 143 w 143"/>
                  <a:gd name="T1" fmla="*/ 0 h 91"/>
                  <a:gd name="T2" fmla="*/ 72 w 143"/>
                  <a:gd name="T3" fmla="*/ 88 h 91"/>
                  <a:gd name="T4" fmla="*/ 0 w 143"/>
                  <a:gd name="T5" fmla="*/ 0 h 91"/>
                  <a:gd name="T6" fmla="*/ 0 w 143"/>
                  <a:gd name="T7" fmla="*/ 2 h 91"/>
                  <a:gd name="T8" fmla="*/ 72 w 143"/>
                  <a:gd name="T9" fmla="*/ 91 h 91"/>
                  <a:gd name="T10" fmla="*/ 72 w 143"/>
                  <a:gd name="T11" fmla="*/ 91 h 91"/>
                  <a:gd name="T12" fmla="*/ 143 w 143"/>
                  <a:gd name="T13" fmla="*/ 2 h 91"/>
                  <a:gd name="T14" fmla="*/ 143 w 143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91">
                    <a:moveTo>
                      <a:pt x="143" y="0"/>
                    </a:moveTo>
                    <a:lnTo>
                      <a:pt x="72" y="88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2" y="91"/>
                    </a:lnTo>
                    <a:lnTo>
                      <a:pt x="72" y="91"/>
                    </a:lnTo>
                    <a:lnTo>
                      <a:pt x="143" y="2"/>
                    </a:lnTo>
                    <a:lnTo>
                      <a:pt x="1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0" name="Freeform 101"/>
              <p:cNvSpPr>
                <a:spLocks noEditPoints="1"/>
              </p:cNvSpPr>
              <p:nvPr/>
            </p:nvSpPr>
            <p:spPr bwMode="auto">
              <a:xfrm>
                <a:off x="5913" y="1970"/>
                <a:ext cx="27" cy="1"/>
              </a:xfrm>
              <a:custGeom>
                <a:avLst/>
                <a:gdLst>
                  <a:gd name="T0" fmla="*/ 0 w 27"/>
                  <a:gd name="T1" fmla="*/ 0 h 1"/>
                  <a:gd name="T2" fmla="*/ 0 w 27"/>
                  <a:gd name="T3" fmla="*/ 1 h 1"/>
                  <a:gd name="T4" fmla="*/ 0 w 27"/>
                  <a:gd name="T5" fmla="*/ 1 h 1"/>
                  <a:gd name="T6" fmla="*/ 0 w 27"/>
                  <a:gd name="T7" fmla="*/ 0 h 1"/>
                  <a:gd name="T8" fmla="*/ 27 w 27"/>
                  <a:gd name="T9" fmla="*/ 0 h 1"/>
                  <a:gd name="T10" fmla="*/ 27 w 27"/>
                  <a:gd name="T11" fmla="*/ 0 h 1"/>
                  <a:gd name="T12" fmla="*/ 27 w 27"/>
                  <a:gd name="T13" fmla="*/ 1 h 1"/>
                  <a:gd name="T14" fmla="*/ 27 w 27"/>
                  <a:gd name="T15" fmla="*/ 1 h 1"/>
                  <a:gd name="T16" fmla="*/ 27 w 27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27" y="0"/>
                    </a:moveTo>
                    <a:lnTo>
                      <a:pt x="27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1" name="Freeform 102"/>
              <p:cNvSpPr>
                <a:spLocks noEditPoints="1"/>
              </p:cNvSpPr>
              <p:nvPr/>
            </p:nvSpPr>
            <p:spPr bwMode="auto">
              <a:xfrm>
                <a:off x="5913" y="1970"/>
                <a:ext cx="27" cy="1"/>
              </a:xfrm>
              <a:custGeom>
                <a:avLst/>
                <a:gdLst>
                  <a:gd name="T0" fmla="*/ 0 w 27"/>
                  <a:gd name="T1" fmla="*/ 0 h 1"/>
                  <a:gd name="T2" fmla="*/ 0 w 27"/>
                  <a:gd name="T3" fmla="*/ 1 h 1"/>
                  <a:gd name="T4" fmla="*/ 0 w 27"/>
                  <a:gd name="T5" fmla="*/ 1 h 1"/>
                  <a:gd name="T6" fmla="*/ 0 w 27"/>
                  <a:gd name="T7" fmla="*/ 0 h 1"/>
                  <a:gd name="T8" fmla="*/ 27 w 27"/>
                  <a:gd name="T9" fmla="*/ 0 h 1"/>
                  <a:gd name="T10" fmla="*/ 27 w 27"/>
                  <a:gd name="T11" fmla="*/ 0 h 1"/>
                  <a:gd name="T12" fmla="*/ 27 w 27"/>
                  <a:gd name="T13" fmla="*/ 1 h 1"/>
                  <a:gd name="T14" fmla="*/ 27 w 27"/>
                  <a:gd name="T15" fmla="*/ 1 h 1"/>
                  <a:gd name="T16" fmla="*/ 27 w 27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moveTo>
                      <a:pt x="27" y="0"/>
                    </a:moveTo>
                    <a:lnTo>
                      <a:pt x="27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2" name="Rectangle 103"/>
              <p:cNvSpPr>
                <a:spLocks noChangeArrowheads="1"/>
              </p:cNvSpPr>
              <p:nvPr/>
            </p:nvSpPr>
            <p:spPr bwMode="auto">
              <a:xfrm>
                <a:off x="5913" y="1970"/>
                <a:ext cx="27" cy="1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3" name="Rectangle 104"/>
              <p:cNvSpPr>
                <a:spLocks noChangeArrowheads="1"/>
              </p:cNvSpPr>
              <p:nvPr/>
            </p:nvSpPr>
            <p:spPr bwMode="auto">
              <a:xfrm>
                <a:off x="5913" y="1970"/>
                <a:ext cx="27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4" name="Freeform 105"/>
              <p:cNvSpPr>
                <a:spLocks/>
              </p:cNvSpPr>
              <p:nvPr/>
            </p:nvSpPr>
            <p:spPr bwMode="auto">
              <a:xfrm>
                <a:off x="4728" y="1568"/>
                <a:ext cx="663" cy="300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7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5" name="Freeform 106"/>
              <p:cNvSpPr>
                <a:spLocks/>
              </p:cNvSpPr>
              <p:nvPr/>
            </p:nvSpPr>
            <p:spPr bwMode="auto">
              <a:xfrm>
                <a:off x="4728" y="1568"/>
                <a:ext cx="663" cy="300"/>
              </a:xfrm>
              <a:custGeom>
                <a:avLst/>
                <a:gdLst>
                  <a:gd name="T0" fmla="*/ 311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10 w 777"/>
                  <a:gd name="T11" fmla="*/ 133 h 352"/>
                  <a:gd name="T12" fmla="*/ 468 w 777"/>
                  <a:gd name="T13" fmla="*/ 1 h 352"/>
                  <a:gd name="T14" fmla="*/ 311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1" y="0"/>
                    </a:moveTo>
                    <a:cubicBezTo>
                      <a:pt x="139" y="75"/>
                      <a:pt x="87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10" y="133"/>
                    </a:cubicBezTo>
                    <a:cubicBezTo>
                      <a:pt x="689" y="115"/>
                      <a:pt x="640" y="76"/>
                      <a:pt x="468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7491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6" name="Freeform 107"/>
              <p:cNvSpPr>
                <a:spLocks/>
              </p:cNvSpPr>
              <p:nvPr/>
            </p:nvSpPr>
            <p:spPr bwMode="auto">
              <a:xfrm>
                <a:off x="4988" y="1351"/>
                <a:ext cx="143" cy="299"/>
              </a:xfrm>
              <a:custGeom>
                <a:avLst/>
                <a:gdLst>
                  <a:gd name="T0" fmla="*/ 0 w 167"/>
                  <a:gd name="T1" fmla="*/ 102 h 349"/>
                  <a:gd name="T2" fmla="*/ 0 w 167"/>
                  <a:gd name="T3" fmla="*/ 230 h 349"/>
                  <a:gd name="T4" fmla="*/ 0 w 167"/>
                  <a:gd name="T5" fmla="*/ 293 h 349"/>
                  <a:gd name="T6" fmla="*/ 167 w 167"/>
                  <a:gd name="T7" fmla="*/ 293 h 349"/>
                  <a:gd name="T8" fmla="*/ 167 w 167"/>
                  <a:gd name="T9" fmla="*/ 230 h 349"/>
                  <a:gd name="T10" fmla="*/ 167 w 167"/>
                  <a:gd name="T11" fmla="*/ 102 h 349"/>
                  <a:gd name="T12" fmla="*/ 0 w 167"/>
                  <a:gd name="T13" fmla="*/ 10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349">
                    <a:moveTo>
                      <a:pt x="0" y="102"/>
                    </a:move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46" y="347"/>
                      <a:pt x="121" y="349"/>
                      <a:pt x="167" y="293"/>
                    </a:cubicBezTo>
                    <a:cubicBezTo>
                      <a:pt x="167" y="230"/>
                      <a:pt x="167" y="230"/>
                      <a:pt x="167" y="230"/>
                    </a:cubicBezTo>
                    <a:cubicBezTo>
                      <a:pt x="167" y="102"/>
                      <a:pt x="167" y="102"/>
                      <a:pt x="167" y="102"/>
                    </a:cubicBezTo>
                    <a:cubicBezTo>
                      <a:pt x="167" y="0"/>
                      <a:pt x="0" y="0"/>
                      <a:pt x="0" y="102"/>
                    </a:cubicBezTo>
                  </a:path>
                </a:pathLst>
              </a:custGeom>
              <a:solidFill>
                <a:srgbClr val="F6D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7" name="Freeform 108"/>
              <p:cNvSpPr>
                <a:spLocks/>
              </p:cNvSpPr>
              <p:nvPr/>
            </p:nvSpPr>
            <p:spPr bwMode="auto">
              <a:xfrm>
                <a:off x="4894" y="1333"/>
                <a:ext cx="60" cy="87"/>
              </a:xfrm>
              <a:custGeom>
                <a:avLst/>
                <a:gdLst>
                  <a:gd name="T0" fmla="*/ 19 w 70"/>
                  <a:gd name="T1" fmla="*/ 5 h 102"/>
                  <a:gd name="T2" fmla="*/ 61 w 70"/>
                  <a:gd name="T3" fmla="*/ 42 h 102"/>
                  <a:gd name="T4" fmla="*/ 50 w 70"/>
                  <a:gd name="T5" fmla="*/ 97 h 102"/>
                  <a:gd name="T6" fmla="*/ 8 w 70"/>
                  <a:gd name="T7" fmla="*/ 60 h 102"/>
                  <a:gd name="T8" fmla="*/ 19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19" y="5"/>
                    </a:moveTo>
                    <a:cubicBezTo>
                      <a:pt x="34" y="0"/>
                      <a:pt x="53" y="17"/>
                      <a:pt x="61" y="42"/>
                    </a:cubicBezTo>
                    <a:cubicBezTo>
                      <a:pt x="70" y="67"/>
                      <a:pt x="64" y="92"/>
                      <a:pt x="50" y="97"/>
                    </a:cubicBezTo>
                    <a:cubicBezTo>
                      <a:pt x="35" y="102"/>
                      <a:pt x="16" y="85"/>
                      <a:pt x="8" y="60"/>
                    </a:cubicBezTo>
                    <a:cubicBezTo>
                      <a:pt x="0" y="34"/>
                      <a:pt x="5" y="10"/>
                      <a:pt x="19" y="5"/>
                    </a:cubicBezTo>
                    <a:close/>
                  </a:path>
                </a:pathLst>
              </a:custGeom>
              <a:solidFill>
                <a:srgbClr val="F6D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8" name="Freeform 109"/>
              <p:cNvSpPr>
                <a:spLocks/>
              </p:cNvSpPr>
              <p:nvPr/>
            </p:nvSpPr>
            <p:spPr bwMode="auto">
              <a:xfrm>
                <a:off x="5164" y="1333"/>
                <a:ext cx="60" cy="87"/>
              </a:xfrm>
              <a:custGeom>
                <a:avLst/>
                <a:gdLst>
                  <a:gd name="T0" fmla="*/ 50 w 70"/>
                  <a:gd name="T1" fmla="*/ 5 h 102"/>
                  <a:gd name="T2" fmla="*/ 9 w 70"/>
                  <a:gd name="T3" fmla="*/ 42 h 102"/>
                  <a:gd name="T4" fmla="*/ 20 w 70"/>
                  <a:gd name="T5" fmla="*/ 97 h 102"/>
                  <a:gd name="T6" fmla="*/ 62 w 70"/>
                  <a:gd name="T7" fmla="*/ 60 h 102"/>
                  <a:gd name="T8" fmla="*/ 5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50" y="5"/>
                    </a:moveTo>
                    <a:cubicBezTo>
                      <a:pt x="36" y="0"/>
                      <a:pt x="17" y="17"/>
                      <a:pt x="9" y="42"/>
                    </a:cubicBezTo>
                    <a:cubicBezTo>
                      <a:pt x="0" y="67"/>
                      <a:pt x="5" y="92"/>
                      <a:pt x="20" y="97"/>
                    </a:cubicBezTo>
                    <a:cubicBezTo>
                      <a:pt x="35" y="102"/>
                      <a:pt x="54" y="85"/>
                      <a:pt x="62" y="60"/>
                    </a:cubicBezTo>
                    <a:cubicBezTo>
                      <a:pt x="70" y="34"/>
                      <a:pt x="65" y="10"/>
                      <a:pt x="50" y="5"/>
                    </a:cubicBezTo>
                    <a:close/>
                  </a:path>
                </a:pathLst>
              </a:custGeom>
              <a:solidFill>
                <a:srgbClr val="F6D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9" name="Freeform 110"/>
              <p:cNvSpPr>
                <a:spLocks/>
              </p:cNvSpPr>
              <p:nvPr/>
            </p:nvSpPr>
            <p:spPr bwMode="auto">
              <a:xfrm>
                <a:off x="5028" y="1637"/>
                <a:ext cx="62" cy="59"/>
              </a:xfrm>
              <a:custGeom>
                <a:avLst/>
                <a:gdLst>
                  <a:gd name="T0" fmla="*/ 0 w 72"/>
                  <a:gd name="T1" fmla="*/ 39 h 70"/>
                  <a:gd name="T2" fmla="*/ 21 w 72"/>
                  <a:gd name="T3" fmla="*/ 70 h 70"/>
                  <a:gd name="T4" fmla="*/ 52 w 72"/>
                  <a:gd name="T5" fmla="*/ 70 h 70"/>
                  <a:gd name="T6" fmla="*/ 72 w 72"/>
                  <a:gd name="T7" fmla="*/ 39 h 70"/>
                  <a:gd name="T8" fmla="*/ 37 w 72"/>
                  <a:gd name="T9" fmla="*/ 0 h 70"/>
                  <a:gd name="T10" fmla="*/ 0 w 72"/>
                  <a:gd name="T11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0">
                    <a:moveTo>
                      <a:pt x="0" y="39"/>
                    </a:moveTo>
                    <a:cubicBezTo>
                      <a:pt x="21" y="70"/>
                      <a:pt x="21" y="70"/>
                      <a:pt x="21" y="70"/>
                    </a:cubicBezTo>
                    <a:cubicBezTo>
                      <a:pt x="31" y="70"/>
                      <a:pt x="42" y="70"/>
                      <a:pt x="52" y="70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39"/>
                      <a:pt x="0" y="39"/>
                      <a:pt x="0" y="39"/>
                    </a:cubicBezTo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0" name="Freeform 111"/>
              <p:cNvSpPr>
                <a:spLocks/>
              </p:cNvSpPr>
              <p:nvPr/>
            </p:nvSpPr>
            <p:spPr bwMode="auto">
              <a:xfrm>
                <a:off x="5022" y="1696"/>
                <a:ext cx="75" cy="172"/>
              </a:xfrm>
              <a:custGeom>
                <a:avLst/>
                <a:gdLst>
                  <a:gd name="T0" fmla="*/ 24 w 75"/>
                  <a:gd name="T1" fmla="*/ 0 h 172"/>
                  <a:gd name="T2" fmla="*/ 0 w 75"/>
                  <a:gd name="T3" fmla="*/ 172 h 172"/>
                  <a:gd name="T4" fmla="*/ 75 w 75"/>
                  <a:gd name="T5" fmla="*/ 172 h 172"/>
                  <a:gd name="T6" fmla="*/ 51 w 75"/>
                  <a:gd name="T7" fmla="*/ 0 h 172"/>
                  <a:gd name="T8" fmla="*/ 24 w 75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72">
                    <a:moveTo>
                      <a:pt x="24" y="0"/>
                    </a:moveTo>
                    <a:lnTo>
                      <a:pt x="0" y="172"/>
                    </a:lnTo>
                    <a:lnTo>
                      <a:pt x="75" y="172"/>
                    </a:lnTo>
                    <a:lnTo>
                      <a:pt x="51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1" name="Freeform 112"/>
              <p:cNvSpPr>
                <a:spLocks/>
              </p:cNvSpPr>
              <p:nvPr/>
            </p:nvSpPr>
            <p:spPr bwMode="auto">
              <a:xfrm>
                <a:off x="5022" y="1696"/>
                <a:ext cx="75" cy="172"/>
              </a:xfrm>
              <a:custGeom>
                <a:avLst/>
                <a:gdLst>
                  <a:gd name="T0" fmla="*/ 24 w 75"/>
                  <a:gd name="T1" fmla="*/ 0 h 172"/>
                  <a:gd name="T2" fmla="*/ 0 w 75"/>
                  <a:gd name="T3" fmla="*/ 172 h 172"/>
                  <a:gd name="T4" fmla="*/ 75 w 75"/>
                  <a:gd name="T5" fmla="*/ 172 h 172"/>
                  <a:gd name="T6" fmla="*/ 51 w 75"/>
                  <a:gd name="T7" fmla="*/ 0 h 172"/>
                  <a:gd name="T8" fmla="*/ 24 w 75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72">
                    <a:moveTo>
                      <a:pt x="24" y="0"/>
                    </a:moveTo>
                    <a:lnTo>
                      <a:pt x="0" y="172"/>
                    </a:lnTo>
                    <a:lnTo>
                      <a:pt x="75" y="172"/>
                    </a:lnTo>
                    <a:lnTo>
                      <a:pt x="51" y="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2" name="Freeform 113"/>
              <p:cNvSpPr>
                <a:spLocks/>
              </p:cNvSpPr>
              <p:nvPr/>
            </p:nvSpPr>
            <p:spPr bwMode="auto">
              <a:xfrm>
                <a:off x="4982" y="1548"/>
                <a:ext cx="78" cy="150"/>
              </a:xfrm>
              <a:custGeom>
                <a:avLst/>
                <a:gdLst>
                  <a:gd name="T0" fmla="*/ 6 w 78"/>
                  <a:gd name="T1" fmla="*/ 0 h 150"/>
                  <a:gd name="T2" fmla="*/ 0 w 78"/>
                  <a:gd name="T3" fmla="*/ 24 h 150"/>
                  <a:gd name="T4" fmla="*/ 17 w 78"/>
                  <a:gd name="T5" fmla="*/ 150 h 150"/>
                  <a:gd name="T6" fmla="*/ 78 w 78"/>
                  <a:gd name="T7" fmla="*/ 89 h 150"/>
                  <a:gd name="T8" fmla="*/ 6 w 7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50">
                    <a:moveTo>
                      <a:pt x="6" y="0"/>
                    </a:moveTo>
                    <a:lnTo>
                      <a:pt x="0" y="24"/>
                    </a:lnTo>
                    <a:lnTo>
                      <a:pt x="17" y="150"/>
                    </a:lnTo>
                    <a:lnTo>
                      <a:pt x="78" y="8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3" name="Freeform 114"/>
              <p:cNvSpPr>
                <a:spLocks/>
              </p:cNvSpPr>
              <p:nvPr/>
            </p:nvSpPr>
            <p:spPr bwMode="auto">
              <a:xfrm>
                <a:off x="4982" y="1548"/>
                <a:ext cx="78" cy="150"/>
              </a:xfrm>
              <a:custGeom>
                <a:avLst/>
                <a:gdLst>
                  <a:gd name="T0" fmla="*/ 6 w 78"/>
                  <a:gd name="T1" fmla="*/ 0 h 150"/>
                  <a:gd name="T2" fmla="*/ 0 w 78"/>
                  <a:gd name="T3" fmla="*/ 24 h 150"/>
                  <a:gd name="T4" fmla="*/ 17 w 78"/>
                  <a:gd name="T5" fmla="*/ 150 h 150"/>
                  <a:gd name="T6" fmla="*/ 78 w 78"/>
                  <a:gd name="T7" fmla="*/ 89 h 150"/>
                  <a:gd name="T8" fmla="*/ 6 w 7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50">
                    <a:moveTo>
                      <a:pt x="6" y="0"/>
                    </a:moveTo>
                    <a:lnTo>
                      <a:pt x="0" y="24"/>
                    </a:lnTo>
                    <a:lnTo>
                      <a:pt x="17" y="150"/>
                    </a:lnTo>
                    <a:lnTo>
                      <a:pt x="78" y="89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4" name="Freeform 115"/>
              <p:cNvSpPr>
                <a:spLocks/>
              </p:cNvSpPr>
              <p:nvPr/>
            </p:nvSpPr>
            <p:spPr bwMode="auto">
              <a:xfrm>
                <a:off x="4988" y="1518"/>
                <a:ext cx="143" cy="50"/>
              </a:xfrm>
              <a:custGeom>
                <a:avLst/>
                <a:gdLst>
                  <a:gd name="T0" fmla="*/ 0 w 167"/>
                  <a:gd name="T1" fmla="*/ 0 h 58"/>
                  <a:gd name="T2" fmla="*/ 0 w 167"/>
                  <a:gd name="T3" fmla="*/ 6 h 58"/>
                  <a:gd name="T4" fmla="*/ 83 w 167"/>
                  <a:gd name="T5" fmla="*/ 58 h 58"/>
                  <a:gd name="T6" fmla="*/ 85 w 167"/>
                  <a:gd name="T7" fmla="*/ 58 h 58"/>
                  <a:gd name="T8" fmla="*/ 167 w 167"/>
                  <a:gd name="T9" fmla="*/ 9 h 58"/>
                  <a:gd name="T10" fmla="*/ 167 w 167"/>
                  <a:gd name="T11" fmla="*/ 0 h 58"/>
                  <a:gd name="T12" fmla="*/ 0 w 16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3" y="56"/>
                      <a:pt x="83" y="58"/>
                    </a:cubicBezTo>
                    <a:cubicBezTo>
                      <a:pt x="84" y="58"/>
                      <a:pt x="85" y="58"/>
                      <a:pt x="85" y="58"/>
                    </a:cubicBezTo>
                    <a:cubicBezTo>
                      <a:pt x="125" y="58"/>
                      <a:pt x="167" y="9"/>
                      <a:pt x="167" y="9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5A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5" name="Freeform 116"/>
              <p:cNvSpPr>
                <a:spLocks/>
              </p:cNvSpPr>
              <p:nvPr/>
            </p:nvSpPr>
            <p:spPr bwMode="auto">
              <a:xfrm>
                <a:off x="4841" y="1147"/>
                <a:ext cx="437" cy="404"/>
              </a:xfrm>
              <a:custGeom>
                <a:avLst/>
                <a:gdLst>
                  <a:gd name="T0" fmla="*/ 256 w 513"/>
                  <a:gd name="T1" fmla="*/ 0 h 473"/>
                  <a:gd name="T2" fmla="*/ 115 w 513"/>
                  <a:gd name="T3" fmla="*/ 378 h 473"/>
                  <a:gd name="T4" fmla="*/ 256 w 513"/>
                  <a:gd name="T5" fmla="*/ 473 h 473"/>
                  <a:gd name="T6" fmla="*/ 398 w 513"/>
                  <a:gd name="T7" fmla="*/ 378 h 473"/>
                  <a:gd name="T8" fmla="*/ 256 w 513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73">
                    <a:moveTo>
                      <a:pt x="256" y="0"/>
                    </a:moveTo>
                    <a:cubicBezTo>
                      <a:pt x="0" y="0"/>
                      <a:pt x="98" y="351"/>
                      <a:pt x="115" y="378"/>
                    </a:cubicBezTo>
                    <a:cubicBezTo>
                      <a:pt x="134" y="408"/>
                      <a:pt x="215" y="473"/>
                      <a:pt x="256" y="473"/>
                    </a:cubicBezTo>
                    <a:cubicBezTo>
                      <a:pt x="298" y="473"/>
                      <a:pt x="379" y="408"/>
                      <a:pt x="398" y="378"/>
                    </a:cubicBezTo>
                    <a:cubicBezTo>
                      <a:pt x="415" y="351"/>
                      <a:pt x="513" y="0"/>
                      <a:pt x="256" y="0"/>
                    </a:cubicBezTo>
                    <a:close/>
                  </a:path>
                </a:pathLst>
              </a:custGeom>
              <a:solidFill>
                <a:srgbClr val="F6D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6" name="Freeform 117"/>
              <p:cNvSpPr>
                <a:spLocks noEditPoints="1"/>
              </p:cNvSpPr>
              <p:nvPr/>
            </p:nvSpPr>
            <p:spPr bwMode="auto">
              <a:xfrm>
                <a:off x="4903" y="1088"/>
                <a:ext cx="336" cy="318"/>
              </a:xfrm>
              <a:custGeom>
                <a:avLst/>
                <a:gdLst>
                  <a:gd name="T0" fmla="*/ 302 w 394"/>
                  <a:gd name="T1" fmla="*/ 78 h 373"/>
                  <a:gd name="T2" fmla="*/ 0 w 394"/>
                  <a:gd name="T3" fmla="*/ 156 h 373"/>
                  <a:gd name="T4" fmla="*/ 20 w 394"/>
                  <a:gd name="T5" fmla="*/ 367 h 373"/>
                  <a:gd name="T6" fmla="*/ 20 w 394"/>
                  <a:gd name="T7" fmla="*/ 367 h 373"/>
                  <a:gd name="T8" fmla="*/ 21 w 394"/>
                  <a:gd name="T9" fmla="*/ 370 h 373"/>
                  <a:gd name="T10" fmla="*/ 23 w 394"/>
                  <a:gd name="T11" fmla="*/ 373 h 373"/>
                  <a:gd name="T12" fmla="*/ 27 w 394"/>
                  <a:gd name="T13" fmla="*/ 372 h 373"/>
                  <a:gd name="T14" fmla="*/ 28 w 394"/>
                  <a:gd name="T15" fmla="*/ 371 h 373"/>
                  <a:gd name="T16" fmla="*/ 28 w 394"/>
                  <a:gd name="T17" fmla="*/ 349 h 373"/>
                  <a:gd name="T18" fmla="*/ 27 w 394"/>
                  <a:gd name="T19" fmla="*/ 316 h 373"/>
                  <a:gd name="T20" fmla="*/ 56 w 394"/>
                  <a:gd name="T21" fmla="*/ 212 h 373"/>
                  <a:gd name="T22" fmla="*/ 76 w 394"/>
                  <a:gd name="T23" fmla="*/ 188 h 373"/>
                  <a:gd name="T24" fmla="*/ 183 w 394"/>
                  <a:gd name="T25" fmla="*/ 218 h 373"/>
                  <a:gd name="T26" fmla="*/ 243 w 394"/>
                  <a:gd name="T27" fmla="*/ 225 h 373"/>
                  <a:gd name="T28" fmla="*/ 301 w 394"/>
                  <a:gd name="T29" fmla="*/ 186 h 373"/>
                  <a:gd name="T30" fmla="*/ 350 w 394"/>
                  <a:gd name="T31" fmla="*/ 325 h 373"/>
                  <a:gd name="T32" fmla="*/ 346 w 394"/>
                  <a:gd name="T33" fmla="*/ 349 h 373"/>
                  <a:gd name="T34" fmla="*/ 346 w 394"/>
                  <a:gd name="T35" fmla="*/ 371 h 373"/>
                  <a:gd name="T36" fmla="*/ 347 w 394"/>
                  <a:gd name="T37" fmla="*/ 372 h 373"/>
                  <a:gd name="T38" fmla="*/ 351 w 394"/>
                  <a:gd name="T39" fmla="*/ 373 h 373"/>
                  <a:gd name="T40" fmla="*/ 353 w 394"/>
                  <a:gd name="T41" fmla="*/ 370 h 373"/>
                  <a:gd name="T42" fmla="*/ 354 w 394"/>
                  <a:gd name="T43" fmla="*/ 361 h 373"/>
                  <a:gd name="T44" fmla="*/ 356 w 394"/>
                  <a:gd name="T45" fmla="*/ 348 h 373"/>
                  <a:gd name="T46" fmla="*/ 302 w 394"/>
                  <a:gd name="T47" fmla="*/ 78 h 373"/>
                  <a:gd name="T48" fmla="*/ 170 w 394"/>
                  <a:gd name="T49" fmla="*/ 145 h 373"/>
                  <a:gd name="T50" fmla="*/ 166 w 394"/>
                  <a:gd name="T51" fmla="*/ 144 h 373"/>
                  <a:gd name="T52" fmla="*/ 173 w 394"/>
                  <a:gd name="T53" fmla="*/ 145 h 373"/>
                  <a:gd name="T54" fmla="*/ 170 w 394"/>
                  <a:gd name="T55" fmla="*/ 14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4" h="373">
                    <a:moveTo>
                      <a:pt x="302" y="78"/>
                    </a:moveTo>
                    <a:cubicBezTo>
                      <a:pt x="213" y="0"/>
                      <a:pt x="40" y="100"/>
                      <a:pt x="0" y="156"/>
                    </a:cubicBezTo>
                    <a:cubicBezTo>
                      <a:pt x="16" y="213"/>
                      <a:pt x="8" y="286"/>
                      <a:pt x="20" y="367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0" y="368"/>
                      <a:pt x="21" y="369"/>
                      <a:pt x="21" y="370"/>
                    </a:cubicBezTo>
                    <a:cubicBezTo>
                      <a:pt x="21" y="370"/>
                      <a:pt x="22" y="372"/>
                      <a:pt x="23" y="373"/>
                    </a:cubicBezTo>
                    <a:cubicBezTo>
                      <a:pt x="23" y="373"/>
                      <a:pt x="26" y="373"/>
                      <a:pt x="27" y="372"/>
                    </a:cubicBezTo>
                    <a:cubicBezTo>
                      <a:pt x="28" y="372"/>
                      <a:pt x="28" y="371"/>
                      <a:pt x="28" y="371"/>
                    </a:cubicBezTo>
                    <a:cubicBezTo>
                      <a:pt x="28" y="364"/>
                      <a:pt x="28" y="350"/>
                      <a:pt x="28" y="349"/>
                    </a:cubicBezTo>
                    <a:cubicBezTo>
                      <a:pt x="27" y="338"/>
                      <a:pt x="29" y="327"/>
                      <a:pt x="27" y="316"/>
                    </a:cubicBezTo>
                    <a:cubicBezTo>
                      <a:pt x="35" y="265"/>
                      <a:pt x="28" y="263"/>
                      <a:pt x="56" y="212"/>
                    </a:cubicBezTo>
                    <a:cubicBezTo>
                      <a:pt x="59" y="207"/>
                      <a:pt x="74" y="190"/>
                      <a:pt x="76" y="188"/>
                    </a:cubicBezTo>
                    <a:cubicBezTo>
                      <a:pt x="122" y="171"/>
                      <a:pt x="139" y="200"/>
                      <a:pt x="183" y="218"/>
                    </a:cubicBezTo>
                    <a:cubicBezTo>
                      <a:pt x="199" y="225"/>
                      <a:pt x="225" y="225"/>
                      <a:pt x="243" y="225"/>
                    </a:cubicBezTo>
                    <a:cubicBezTo>
                      <a:pt x="272" y="225"/>
                      <a:pt x="300" y="193"/>
                      <a:pt x="301" y="186"/>
                    </a:cubicBezTo>
                    <a:cubicBezTo>
                      <a:pt x="336" y="240"/>
                      <a:pt x="340" y="279"/>
                      <a:pt x="350" y="325"/>
                    </a:cubicBezTo>
                    <a:cubicBezTo>
                      <a:pt x="348" y="333"/>
                      <a:pt x="347" y="341"/>
                      <a:pt x="346" y="349"/>
                    </a:cubicBezTo>
                    <a:cubicBezTo>
                      <a:pt x="346" y="350"/>
                      <a:pt x="346" y="364"/>
                      <a:pt x="346" y="371"/>
                    </a:cubicBezTo>
                    <a:cubicBezTo>
                      <a:pt x="346" y="371"/>
                      <a:pt x="346" y="372"/>
                      <a:pt x="347" y="372"/>
                    </a:cubicBezTo>
                    <a:cubicBezTo>
                      <a:pt x="348" y="373"/>
                      <a:pt x="351" y="373"/>
                      <a:pt x="351" y="373"/>
                    </a:cubicBezTo>
                    <a:cubicBezTo>
                      <a:pt x="352" y="372"/>
                      <a:pt x="353" y="370"/>
                      <a:pt x="353" y="370"/>
                    </a:cubicBezTo>
                    <a:cubicBezTo>
                      <a:pt x="354" y="366"/>
                      <a:pt x="354" y="364"/>
                      <a:pt x="354" y="361"/>
                    </a:cubicBezTo>
                    <a:cubicBezTo>
                      <a:pt x="355" y="357"/>
                      <a:pt x="356" y="352"/>
                      <a:pt x="356" y="348"/>
                    </a:cubicBezTo>
                    <a:cubicBezTo>
                      <a:pt x="369" y="298"/>
                      <a:pt x="394" y="99"/>
                      <a:pt x="302" y="78"/>
                    </a:cubicBezTo>
                    <a:close/>
                    <a:moveTo>
                      <a:pt x="170" y="145"/>
                    </a:moveTo>
                    <a:cubicBezTo>
                      <a:pt x="169" y="145"/>
                      <a:pt x="168" y="144"/>
                      <a:pt x="166" y="144"/>
                    </a:cubicBezTo>
                    <a:cubicBezTo>
                      <a:pt x="168" y="144"/>
                      <a:pt x="170" y="145"/>
                      <a:pt x="173" y="145"/>
                    </a:cubicBezTo>
                    <a:cubicBezTo>
                      <a:pt x="172" y="145"/>
                      <a:pt x="171" y="145"/>
                      <a:pt x="170" y="145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7" name="Freeform 118"/>
              <p:cNvSpPr>
                <a:spLocks noEditPoints="1"/>
              </p:cNvSpPr>
              <p:nvPr/>
            </p:nvSpPr>
            <p:spPr bwMode="auto">
              <a:xfrm>
                <a:off x="4267" y="1055"/>
                <a:ext cx="345" cy="319"/>
              </a:xfrm>
              <a:custGeom>
                <a:avLst/>
                <a:gdLst>
                  <a:gd name="T0" fmla="*/ 95 w 404"/>
                  <a:gd name="T1" fmla="*/ 78 h 373"/>
                  <a:gd name="T2" fmla="*/ 404 w 404"/>
                  <a:gd name="T3" fmla="*/ 156 h 373"/>
                  <a:gd name="T4" fmla="*/ 383 w 404"/>
                  <a:gd name="T5" fmla="*/ 367 h 373"/>
                  <a:gd name="T6" fmla="*/ 383 w 404"/>
                  <a:gd name="T7" fmla="*/ 367 h 373"/>
                  <a:gd name="T8" fmla="*/ 382 w 404"/>
                  <a:gd name="T9" fmla="*/ 369 h 373"/>
                  <a:gd name="T10" fmla="*/ 380 w 404"/>
                  <a:gd name="T11" fmla="*/ 372 h 373"/>
                  <a:gd name="T12" fmla="*/ 376 w 404"/>
                  <a:gd name="T13" fmla="*/ 372 h 373"/>
                  <a:gd name="T14" fmla="*/ 375 w 404"/>
                  <a:gd name="T15" fmla="*/ 371 h 373"/>
                  <a:gd name="T16" fmla="*/ 375 w 404"/>
                  <a:gd name="T17" fmla="*/ 349 h 373"/>
                  <a:gd name="T18" fmla="*/ 376 w 404"/>
                  <a:gd name="T19" fmla="*/ 316 h 373"/>
                  <a:gd name="T20" fmla="*/ 346 w 404"/>
                  <a:gd name="T21" fmla="*/ 211 h 373"/>
                  <a:gd name="T22" fmla="*/ 326 w 404"/>
                  <a:gd name="T23" fmla="*/ 188 h 373"/>
                  <a:gd name="T24" fmla="*/ 217 w 404"/>
                  <a:gd name="T25" fmla="*/ 217 h 373"/>
                  <a:gd name="T26" fmla="*/ 154 w 404"/>
                  <a:gd name="T27" fmla="*/ 225 h 373"/>
                  <a:gd name="T28" fmla="*/ 95 w 404"/>
                  <a:gd name="T29" fmla="*/ 186 h 373"/>
                  <a:gd name="T30" fmla="*/ 45 w 404"/>
                  <a:gd name="T31" fmla="*/ 325 h 373"/>
                  <a:gd name="T32" fmla="*/ 49 w 404"/>
                  <a:gd name="T33" fmla="*/ 349 h 373"/>
                  <a:gd name="T34" fmla="*/ 49 w 404"/>
                  <a:gd name="T35" fmla="*/ 371 h 373"/>
                  <a:gd name="T36" fmla="*/ 48 w 404"/>
                  <a:gd name="T37" fmla="*/ 372 h 373"/>
                  <a:gd name="T38" fmla="*/ 44 w 404"/>
                  <a:gd name="T39" fmla="*/ 372 h 373"/>
                  <a:gd name="T40" fmla="*/ 42 w 404"/>
                  <a:gd name="T41" fmla="*/ 369 h 373"/>
                  <a:gd name="T42" fmla="*/ 41 w 404"/>
                  <a:gd name="T43" fmla="*/ 361 h 373"/>
                  <a:gd name="T44" fmla="*/ 39 w 404"/>
                  <a:gd name="T45" fmla="*/ 348 h 373"/>
                  <a:gd name="T46" fmla="*/ 95 w 404"/>
                  <a:gd name="T47" fmla="*/ 78 h 373"/>
                  <a:gd name="T48" fmla="*/ 229 w 404"/>
                  <a:gd name="T49" fmla="*/ 145 h 373"/>
                  <a:gd name="T50" fmla="*/ 233 w 404"/>
                  <a:gd name="T51" fmla="*/ 143 h 373"/>
                  <a:gd name="T52" fmla="*/ 227 w 404"/>
                  <a:gd name="T53" fmla="*/ 145 h 373"/>
                  <a:gd name="T54" fmla="*/ 229 w 404"/>
                  <a:gd name="T55" fmla="*/ 14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4" h="373">
                    <a:moveTo>
                      <a:pt x="95" y="78"/>
                    </a:moveTo>
                    <a:cubicBezTo>
                      <a:pt x="185" y="0"/>
                      <a:pt x="362" y="99"/>
                      <a:pt x="404" y="156"/>
                    </a:cubicBezTo>
                    <a:cubicBezTo>
                      <a:pt x="387" y="213"/>
                      <a:pt x="395" y="286"/>
                      <a:pt x="383" y="367"/>
                    </a:cubicBezTo>
                    <a:cubicBezTo>
                      <a:pt x="383" y="367"/>
                      <a:pt x="383" y="367"/>
                      <a:pt x="383" y="367"/>
                    </a:cubicBezTo>
                    <a:cubicBezTo>
                      <a:pt x="383" y="368"/>
                      <a:pt x="383" y="368"/>
                      <a:pt x="382" y="369"/>
                    </a:cubicBezTo>
                    <a:cubicBezTo>
                      <a:pt x="382" y="370"/>
                      <a:pt x="381" y="372"/>
                      <a:pt x="380" y="372"/>
                    </a:cubicBezTo>
                    <a:cubicBezTo>
                      <a:pt x="380" y="373"/>
                      <a:pt x="377" y="372"/>
                      <a:pt x="376" y="372"/>
                    </a:cubicBezTo>
                    <a:cubicBezTo>
                      <a:pt x="375" y="372"/>
                      <a:pt x="375" y="371"/>
                      <a:pt x="375" y="371"/>
                    </a:cubicBezTo>
                    <a:cubicBezTo>
                      <a:pt x="375" y="364"/>
                      <a:pt x="375" y="349"/>
                      <a:pt x="375" y="349"/>
                    </a:cubicBezTo>
                    <a:cubicBezTo>
                      <a:pt x="376" y="338"/>
                      <a:pt x="374" y="327"/>
                      <a:pt x="376" y="316"/>
                    </a:cubicBezTo>
                    <a:cubicBezTo>
                      <a:pt x="368" y="265"/>
                      <a:pt x="375" y="263"/>
                      <a:pt x="346" y="211"/>
                    </a:cubicBezTo>
                    <a:cubicBezTo>
                      <a:pt x="343" y="207"/>
                      <a:pt x="328" y="190"/>
                      <a:pt x="326" y="188"/>
                    </a:cubicBezTo>
                    <a:cubicBezTo>
                      <a:pt x="278" y="171"/>
                      <a:pt x="262" y="200"/>
                      <a:pt x="217" y="217"/>
                    </a:cubicBezTo>
                    <a:cubicBezTo>
                      <a:pt x="199" y="224"/>
                      <a:pt x="173" y="225"/>
                      <a:pt x="154" y="225"/>
                    </a:cubicBezTo>
                    <a:cubicBezTo>
                      <a:pt x="125" y="225"/>
                      <a:pt x="96" y="193"/>
                      <a:pt x="95" y="186"/>
                    </a:cubicBezTo>
                    <a:cubicBezTo>
                      <a:pt x="59" y="240"/>
                      <a:pt x="56" y="279"/>
                      <a:pt x="45" y="325"/>
                    </a:cubicBezTo>
                    <a:cubicBezTo>
                      <a:pt x="47" y="333"/>
                      <a:pt x="48" y="341"/>
                      <a:pt x="49" y="349"/>
                    </a:cubicBezTo>
                    <a:cubicBezTo>
                      <a:pt x="49" y="349"/>
                      <a:pt x="50" y="364"/>
                      <a:pt x="49" y="371"/>
                    </a:cubicBezTo>
                    <a:cubicBezTo>
                      <a:pt x="49" y="371"/>
                      <a:pt x="49" y="372"/>
                      <a:pt x="48" y="372"/>
                    </a:cubicBezTo>
                    <a:cubicBezTo>
                      <a:pt x="47" y="372"/>
                      <a:pt x="44" y="373"/>
                      <a:pt x="44" y="372"/>
                    </a:cubicBezTo>
                    <a:cubicBezTo>
                      <a:pt x="43" y="372"/>
                      <a:pt x="42" y="370"/>
                      <a:pt x="42" y="369"/>
                    </a:cubicBezTo>
                    <a:cubicBezTo>
                      <a:pt x="41" y="366"/>
                      <a:pt x="41" y="364"/>
                      <a:pt x="41" y="361"/>
                    </a:cubicBezTo>
                    <a:cubicBezTo>
                      <a:pt x="40" y="356"/>
                      <a:pt x="39" y="352"/>
                      <a:pt x="39" y="348"/>
                    </a:cubicBezTo>
                    <a:cubicBezTo>
                      <a:pt x="25" y="298"/>
                      <a:pt x="0" y="99"/>
                      <a:pt x="95" y="78"/>
                    </a:cubicBezTo>
                    <a:close/>
                    <a:moveTo>
                      <a:pt x="229" y="145"/>
                    </a:moveTo>
                    <a:cubicBezTo>
                      <a:pt x="230" y="144"/>
                      <a:pt x="232" y="144"/>
                      <a:pt x="233" y="143"/>
                    </a:cubicBezTo>
                    <a:cubicBezTo>
                      <a:pt x="231" y="144"/>
                      <a:pt x="229" y="145"/>
                      <a:pt x="227" y="145"/>
                    </a:cubicBezTo>
                    <a:cubicBezTo>
                      <a:pt x="228" y="145"/>
                      <a:pt x="228" y="145"/>
                      <a:pt x="229" y="145"/>
                    </a:cubicBezTo>
                    <a:close/>
                  </a:path>
                </a:pathLst>
              </a:custGeom>
              <a:solidFill>
                <a:srgbClr val="605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8" name="Freeform 119"/>
              <p:cNvSpPr>
                <a:spLocks/>
              </p:cNvSpPr>
              <p:nvPr/>
            </p:nvSpPr>
            <p:spPr bwMode="auto">
              <a:xfrm>
                <a:off x="5060" y="1548"/>
                <a:ext cx="75" cy="151"/>
              </a:xfrm>
              <a:custGeom>
                <a:avLst/>
                <a:gdLst>
                  <a:gd name="T0" fmla="*/ 71 w 75"/>
                  <a:gd name="T1" fmla="*/ 0 h 151"/>
                  <a:gd name="T2" fmla="*/ 75 w 75"/>
                  <a:gd name="T3" fmla="*/ 24 h 151"/>
                  <a:gd name="T4" fmla="*/ 59 w 75"/>
                  <a:gd name="T5" fmla="*/ 151 h 151"/>
                  <a:gd name="T6" fmla="*/ 0 w 75"/>
                  <a:gd name="T7" fmla="*/ 89 h 151"/>
                  <a:gd name="T8" fmla="*/ 71 w 75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1">
                    <a:moveTo>
                      <a:pt x="71" y="0"/>
                    </a:moveTo>
                    <a:lnTo>
                      <a:pt x="75" y="24"/>
                    </a:lnTo>
                    <a:lnTo>
                      <a:pt x="59" y="151"/>
                    </a:lnTo>
                    <a:lnTo>
                      <a:pt x="0" y="89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9" name="Freeform 120"/>
              <p:cNvSpPr>
                <a:spLocks/>
              </p:cNvSpPr>
              <p:nvPr/>
            </p:nvSpPr>
            <p:spPr bwMode="auto">
              <a:xfrm>
                <a:off x="5060" y="1548"/>
                <a:ext cx="75" cy="151"/>
              </a:xfrm>
              <a:custGeom>
                <a:avLst/>
                <a:gdLst>
                  <a:gd name="T0" fmla="*/ 71 w 75"/>
                  <a:gd name="T1" fmla="*/ 0 h 151"/>
                  <a:gd name="T2" fmla="*/ 75 w 75"/>
                  <a:gd name="T3" fmla="*/ 24 h 151"/>
                  <a:gd name="T4" fmla="*/ 59 w 75"/>
                  <a:gd name="T5" fmla="*/ 151 h 151"/>
                  <a:gd name="T6" fmla="*/ 0 w 75"/>
                  <a:gd name="T7" fmla="*/ 89 h 151"/>
                  <a:gd name="T8" fmla="*/ 71 w 75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1">
                    <a:moveTo>
                      <a:pt x="71" y="0"/>
                    </a:moveTo>
                    <a:lnTo>
                      <a:pt x="75" y="24"/>
                    </a:lnTo>
                    <a:lnTo>
                      <a:pt x="59" y="151"/>
                    </a:lnTo>
                    <a:lnTo>
                      <a:pt x="0" y="89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0" name="Freeform 121"/>
              <p:cNvSpPr>
                <a:spLocks/>
              </p:cNvSpPr>
              <p:nvPr/>
            </p:nvSpPr>
            <p:spPr bwMode="auto">
              <a:xfrm>
                <a:off x="4988" y="1545"/>
                <a:ext cx="143" cy="92"/>
              </a:xfrm>
              <a:custGeom>
                <a:avLst/>
                <a:gdLst>
                  <a:gd name="T0" fmla="*/ 143 w 143"/>
                  <a:gd name="T1" fmla="*/ 0 h 92"/>
                  <a:gd name="T2" fmla="*/ 72 w 143"/>
                  <a:gd name="T3" fmla="*/ 89 h 92"/>
                  <a:gd name="T4" fmla="*/ 0 w 143"/>
                  <a:gd name="T5" fmla="*/ 0 h 92"/>
                  <a:gd name="T6" fmla="*/ 0 w 143"/>
                  <a:gd name="T7" fmla="*/ 3 h 92"/>
                  <a:gd name="T8" fmla="*/ 72 w 143"/>
                  <a:gd name="T9" fmla="*/ 92 h 92"/>
                  <a:gd name="T10" fmla="*/ 143 w 143"/>
                  <a:gd name="T11" fmla="*/ 3 h 92"/>
                  <a:gd name="T12" fmla="*/ 143 w 143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2">
                    <a:moveTo>
                      <a:pt x="143" y="0"/>
                    </a:moveTo>
                    <a:lnTo>
                      <a:pt x="72" y="89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72" y="92"/>
                    </a:lnTo>
                    <a:lnTo>
                      <a:pt x="143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E9CE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1" name="Freeform 122"/>
              <p:cNvSpPr>
                <a:spLocks/>
              </p:cNvSpPr>
              <p:nvPr/>
            </p:nvSpPr>
            <p:spPr bwMode="auto">
              <a:xfrm>
                <a:off x="4988" y="1545"/>
                <a:ext cx="143" cy="92"/>
              </a:xfrm>
              <a:custGeom>
                <a:avLst/>
                <a:gdLst>
                  <a:gd name="T0" fmla="*/ 143 w 143"/>
                  <a:gd name="T1" fmla="*/ 0 h 92"/>
                  <a:gd name="T2" fmla="*/ 72 w 143"/>
                  <a:gd name="T3" fmla="*/ 89 h 92"/>
                  <a:gd name="T4" fmla="*/ 0 w 143"/>
                  <a:gd name="T5" fmla="*/ 0 h 92"/>
                  <a:gd name="T6" fmla="*/ 0 w 143"/>
                  <a:gd name="T7" fmla="*/ 3 h 92"/>
                  <a:gd name="T8" fmla="*/ 72 w 143"/>
                  <a:gd name="T9" fmla="*/ 92 h 92"/>
                  <a:gd name="T10" fmla="*/ 143 w 143"/>
                  <a:gd name="T11" fmla="*/ 3 h 92"/>
                  <a:gd name="T12" fmla="*/ 143 w 143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2">
                    <a:moveTo>
                      <a:pt x="143" y="0"/>
                    </a:moveTo>
                    <a:lnTo>
                      <a:pt x="72" y="89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72" y="92"/>
                    </a:lnTo>
                    <a:lnTo>
                      <a:pt x="143" y="3"/>
                    </a:lnTo>
                    <a:lnTo>
                      <a:pt x="1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2" name="Freeform 123"/>
              <p:cNvSpPr>
                <a:spLocks noEditPoints="1"/>
              </p:cNvSpPr>
              <p:nvPr/>
            </p:nvSpPr>
            <p:spPr bwMode="auto">
              <a:xfrm>
                <a:off x="5046" y="1696"/>
                <a:ext cx="27" cy="1"/>
              </a:xfrm>
              <a:custGeom>
                <a:avLst/>
                <a:gdLst>
                  <a:gd name="T0" fmla="*/ 0 w 27"/>
                  <a:gd name="T1" fmla="*/ 0 h 1"/>
                  <a:gd name="T2" fmla="*/ 0 w 27"/>
                  <a:gd name="T3" fmla="*/ 1 h 1"/>
                  <a:gd name="T4" fmla="*/ 0 w 27"/>
                  <a:gd name="T5" fmla="*/ 1 h 1"/>
                  <a:gd name="T6" fmla="*/ 0 w 27"/>
                  <a:gd name="T7" fmla="*/ 0 h 1"/>
                  <a:gd name="T8" fmla="*/ 27 w 27"/>
                  <a:gd name="T9" fmla="*/ 0 h 1"/>
                  <a:gd name="T10" fmla="*/ 27 w 27"/>
                  <a:gd name="T11" fmla="*/ 0 h 1"/>
                  <a:gd name="T12" fmla="*/ 27 w 27"/>
                  <a:gd name="T13" fmla="*/ 1 h 1"/>
                  <a:gd name="T14" fmla="*/ 27 w 27"/>
                  <a:gd name="T15" fmla="*/ 1 h 1"/>
                  <a:gd name="T16" fmla="*/ 27 w 27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27" y="0"/>
                    </a:moveTo>
                    <a:lnTo>
                      <a:pt x="27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688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3" name="Freeform 124"/>
              <p:cNvSpPr>
                <a:spLocks noEditPoints="1"/>
              </p:cNvSpPr>
              <p:nvPr/>
            </p:nvSpPr>
            <p:spPr bwMode="auto">
              <a:xfrm>
                <a:off x="5046" y="1696"/>
                <a:ext cx="27" cy="1"/>
              </a:xfrm>
              <a:custGeom>
                <a:avLst/>
                <a:gdLst>
                  <a:gd name="T0" fmla="*/ 0 w 27"/>
                  <a:gd name="T1" fmla="*/ 0 h 1"/>
                  <a:gd name="T2" fmla="*/ 0 w 27"/>
                  <a:gd name="T3" fmla="*/ 1 h 1"/>
                  <a:gd name="T4" fmla="*/ 0 w 27"/>
                  <a:gd name="T5" fmla="*/ 1 h 1"/>
                  <a:gd name="T6" fmla="*/ 0 w 27"/>
                  <a:gd name="T7" fmla="*/ 0 h 1"/>
                  <a:gd name="T8" fmla="*/ 27 w 27"/>
                  <a:gd name="T9" fmla="*/ 0 h 1"/>
                  <a:gd name="T10" fmla="*/ 27 w 27"/>
                  <a:gd name="T11" fmla="*/ 0 h 1"/>
                  <a:gd name="T12" fmla="*/ 27 w 27"/>
                  <a:gd name="T13" fmla="*/ 1 h 1"/>
                  <a:gd name="T14" fmla="*/ 27 w 27"/>
                  <a:gd name="T15" fmla="*/ 1 h 1"/>
                  <a:gd name="T16" fmla="*/ 27 w 27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moveTo>
                      <a:pt x="27" y="0"/>
                    </a:moveTo>
                    <a:lnTo>
                      <a:pt x="27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4" name="Rectangle 125"/>
              <p:cNvSpPr>
                <a:spLocks noChangeArrowheads="1"/>
              </p:cNvSpPr>
              <p:nvPr/>
            </p:nvSpPr>
            <p:spPr bwMode="auto">
              <a:xfrm>
                <a:off x="5046" y="1696"/>
                <a:ext cx="27" cy="1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5" name="Rectangle 126"/>
              <p:cNvSpPr>
                <a:spLocks noChangeArrowheads="1"/>
              </p:cNvSpPr>
              <p:nvPr/>
            </p:nvSpPr>
            <p:spPr bwMode="auto">
              <a:xfrm>
                <a:off x="5046" y="1696"/>
                <a:ext cx="27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6" name="Freeform 127"/>
              <p:cNvSpPr>
                <a:spLocks/>
              </p:cNvSpPr>
              <p:nvPr/>
            </p:nvSpPr>
            <p:spPr bwMode="auto">
              <a:xfrm>
                <a:off x="5294" y="1550"/>
                <a:ext cx="423" cy="555"/>
              </a:xfrm>
              <a:custGeom>
                <a:avLst/>
                <a:gdLst>
                  <a:gd name="T0" fmla="*/ 179 w 496"/>
                  <a:gd name="T1" fmla="*/ 59 h 650"/>
                  <a:gd name="T2" fmla="*/ 401 w 496"/>
                  <a:gd name="T3" fmla="*/ 112 h 650"/>
                  <a:gd name="T4" fmla="*/ 463 w 496"/>
                  <a:gd name="T5" fmla="*/ 303 h 650"/>
                  <a:gd name="T6" fmla="*/ 442 w 496"/>
                  <a:gd name="T7" fmla="*/ 442 h 650"/>
                  <a:gd name="T8" fmla="*/ 440 w 496"/>
                  <a:gd name="T9" fmla="*/ 495 h 650"/>
                  <a:gd name="T10" fmla="*/ 237 w 496"/>
                  <a:gd name="T11" fmla="*/ 649 h 650"/>
                  <a:gd name="T12" fmla="*/ 54 w 496"/>
                  <a:gd name="T13" fmla="*/ 499 h 650"/>
                  <a:gd name="T14" fmla="*/ 58 w 496"/>
                  <a:gd name="T15" fmla="*/ 446 h 650"/>
                  <a:gd name="T16" fmla="*/ 38 w 496"/>
                  <a:gd name="T17" fmla="*/ 295 h 650"/>
                  <a:gd name="T18" fmla="*/ 179 w 496"/>
                  <a:gd name="T19" fmla="*/ 5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6" h="650">
                    <a:moveTo>
                      <a:pt x="179" y="59"/>
                    </a:moveTo>
                    <a:cubicBezTo>
                      <a:pt x="197" y="27"/>
                      <a:pt x="342" y="0"/>
                      <a:pt x="401" y="112"/>
                    </a:cubicBezTo>
                    <a:cubicBezTo>
                      <a:pt x="460" y="224"/>
                      <a:pt x="430" y="263"/>
                      <a:pt x="463" y="303"/>
                    </a:cubicBezTo>
                    <a:cubicBezTo>
                      <a:pt x="496" y="343"/>
                      <a:pt x="465" y="434"/>
                      <a:pt x="442" y="442"/>
                    </a:cubicBezTo>
                    <a:cubicBezTo>
                      <a:pt x="420" y="450"/>
                      <a:pt x="429" y="481"/>
                      <a:pt x="440" y="495"/>
                    </a:cubicBezTo>
                    <a:cubicBezTo>
                      <a:pt x="487" y="552"/>
                      <a:pt x="419" y="650"/>
                      <a:pt x="237" y="649"/>
                    </a:cubicBezTo>
                    <a:cubicBezTo>
                      <a:pt x="42" y="647"/>
                      <a:pt x="4" y="534"/>
                      <a:pt x="54" y="499"/>
                    </a:cubicBezTo>
                    <a:cubicBezTo>
                      <a:pt x="70" y="488"/>
                      <a:pt x="76" y="466"/>
                      <a:pt x="58" y="446"/>
                    </a:cubicBezTo>
                    <a:cubicBezTo>
                      <a:pt x="41" y="427"/>
                      <a:pt x="0" y="354"/>
                      <a:pt x="38" y="295"/>
                    </a:cubicBezTo>
                    <a:cubicBezTo>
                      <a:pt x="77" y="235"/>
                      <a:pt x="43" y="59"/>
                      <a:pt x="179" y="59"/>
                    </a:cubicBezTo>
                  </a:path>
                </a:pathLst>
              </a:custGeom>
              <a:solidFill>
                <a:srgbClr val="806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7" name="Freeform 128"/>
              <p:cNvSpPr>
                <a:spLocks/>
              </p:cNvSpPr>
              <p:nvPr/>
            </p:nvSpPr>
            <p:spPr bwMode="auto">
              <a:xfrm>
                <a:off x="5190" y="1994"/>
                <a:ext cx="629" cy="250"/>
              </a:xfrm>
              <a:custGeom>
                <a:avLst/>
                <a:gdLst>
                  <a:gd name="T0" fmla="*/ 438 w 737"/>
                  <a:gd name="T1" fmla="*/ 0 h 292"/>
                  <a:gd name="T2" fmla="*/ 295 w 737"/>
                  <a:gd name="T3" fmla="*/ 7 h 292"/>
                  <a:gd name="T4" fmla="*/ 79 w 737"/>
                  <a:gd name="T5" fmla="*/ 115 h 292"/>
                  <a:gd name="T6" fmla="*/ 0 w 737"/>
                  <a:gd name="T7" fmla="*/ 292 h 292"/>
                  <a:gd name="T8" fmla="*/ 737 w 737"/>
                  <a:gd name="T9" fmla="*/ 292 h 292"/>
                  <a:gd name="T10" fmla="*/ 658 w 737"/>
                  <a:gd name="T11" fmla="*/ 115 h 292"/>
                  <a:gd name="T12" fmla="*/ 438 w 737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7" h="292">
                    <a:moveTo>
                      <a:pt x="438" y="0"/>
                    </a:moveTo>
                    <a:cubicBezTo>
                      <a:pt x="437" y="3"/>
                      <a:pt x="296" y="5"/>
                      <a:pt x="295" y="7"/>
                    </a:cubicBezTo>
                    <a:cubicBezTo>
                      <a:pt x="250" y="70"/>
                      <a:pt x="155" y="98"/>
                      <a:pt x="79" y="115"/>
                    </a:cubicBezTo>
                    <a:cubicBezTo>
                      <a:pt x="3" y="132"/>
                      <a:pt x="0" y="228"/>
                      <a:pt x="0" y="292"/>
                    </a:cubicBezTo>
                    <a:cubicBezTo>
                      <a:pt x="737" y="292"/>
                      <a:pt x="737" y="292"/>
                      <a:pt x="737" y="292"/>
                    </a:cubicBezTo>
                    <a:cubicBezTo>
                      <a:pt x="737" y="228"/>
                      <a:pt x="736" y="132"/>
                      <a:pt x="658" y="115"/>
                    </a:cubicBezTo>
                    <a:cubicBezTo>
                      <a:pt x="581" y="97"/>
                      <a:pt x="480" y="66"/>
                      <a:pt x="438" y="0"/>
                    </a:cubicBezTo>
                  </a:path>
                </a:pathLst>
              </a:custGeom>
              <a:solidFill>
                <a:srgbClr val="26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8" name="Freeform 129"/>
              <p:cNvSpPr>
                <a:spLocks/>
              </p:cNvSpPr>
              <p:nvPr/>
            </p:nvSpPr>
            <p:spPr bwMode="auto">
              <a:xfrm>
                <a:off x="5441" y="1796"/>
                <a:ext cx="127" cy="304"/>
              </a:xfrm>
              <a:custGeom>
                <a:avLst/>
                <a:gdLst>
                  <a:gd name="T0" fmla="*/ 0 w 148"/>
                  <a:gd name="T1" fmla="*/ 98 h 356"/>
                  <a:gd name="T2" fmla="*/ 0 w 148"/>
                  <a:gd name="T3" fmla="*/ 219 h 356"/>
                  <a:gd name="T4" fmla="*/ 0 w 148"/>
                  <a:gd name="T5" fmla="*/ 278 h 356"/>
                  <a:gd name="T6" fmla="*/ 148 w 148"/>
                  <a:gd name="T7" fmla="*/ 278 h 356"/>
                  <a:gd name="T8" fmla="*/ 148 w 148"/>
                  <a:gd name="T9" fmla="*/ 219 h 356"/>
                  <a:gd name="T10" fmla="*/ 148 w 148"/>
                  <a:gd name="T11" fmla="*/ 98 h 356"/>
                  <a:gd name="T12" fmla="*/ 0 w 148"/>
                  <a:gd name="T13" fmla="*/ 9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356">
                    <a:moveTo>
                      <a:pt x="0" y="98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37" y="354"/>
                      <a:pt x="103" y="356"/>
                      <a:pt x="148" y="278"/>
                    </a:cubicBezTo>
                    <a:cubicBezTo>
                      <a:pt x="148" y="219"/>
                      <a:pt x="148" y="219"/>
                      <a:pt x="148" y="219"/>
                    </a:cubicBezTo>
                    <a:cubicBezTo>
                      <a:pt x="148" y="98"/>
                      <a:pt x="148" y="98"/>
                      <a:pt x="148" y="98"/>
                    </a:cubicBezTo>
                    <a:cubicBezTo>
                      <a:pt x="148" y="0"/>
                      <a:pt x="0" y="0"/>
                      <a:pt x="0" y="98"/>
                    </a:cubicBezTo>
                  </a:path>
                </a:pathLst>
              </a:custGeom>
              <a:solidFill>
                <a:srgbClr val="F5D5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9" name="Freeform 130"/>
              <p:cNvSpPr>
                <a:spLocks/>
              </p:cNvSpPr>
              <p:nvPr/>
            </p:nvSpPr>
            <p:spPr bwMode="auto">
              <a:xfrm>
                <a:off x="5622" y="1801"/>
                <a:ext cx="64" cy="95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5D5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0" name="Freeform 131"/>
              <p:cNvSpPr>
                <a:spLocks/>
              </p:cNvSpPr>
              <p:nvPr/>
            </p:nvSpPr>
            <p:spPr bwMode="auto">
              <a:xfrm>
                <a:off x="5323" y="1801"/>
                <a:ext cx="65" cy="95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5D5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1" name="Freeform 132"/>
              <p:cNvSpPr>
                <a:spLocks/>
              </p:cNvSpPr>
              <p:nvPr/>
            </p:nvSpPr>
            <p:spPr bwMode="auto">
              <a:xfrm>
                <a:off x="5441" y="1957"/>
                <a:ext cx="127" cy="43"/>
              </a:xfrm>
              <a:custGeom>
                <a:avLst/>
                <a:gdLst>
                  <a:gd name="T0" fmla="*/ 148 w 148"/>
                  <a:gd name="T1" fmla="*/ 0 h 51"/>
                  <a:gd name="T2" fmla="*/ 0 w 148"/>
                  <a:gd name="T3" fmla="*/ 0 h 51"/>
                  <a:gd name="T4" fmla="*/ 0 w 148"/>
                  <a:gd name="T5" fmla="*/ 5 h 51"/>
                  <a:gd name="T6" fmla="*/ 73 w 148"/>
                  <a:gd name="T7" fmla="*/ 51 h 51"/>
                  <a:gd name="T8" fmla="*/ 148 w 148"/>
                  <a:gd name="T9" fmla="*/ 4 h 51"/>
                  <a:gd name="T10" fmla="*/ 148 w 148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8" h="51">
                    <a:moveTo>
                      <a:pt x="14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8" y="4"/>
                      <a:pt x="148" y="4"/>
                    </a:cubicBezTo>
                    <a:cubicBezTo>
                      <a:pt x="148" y="0"/>
                      <a:pt x="148" y="0"/>
                      <a:pt x="148" y="0"/>
                    </a:cubicBezTo>
                  </a:path>
                </a:pathLst>
              </a:custGeom>
              <a:solidFill>
                <a:srgbClr val="C4A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2" name="Freeform 133"/>
              <p:cNvSpPr>
                <a:spLocks/>
              </p:cNvSpPr>
              <p:nvPr/>
            </p:nvSpPr>
            <p:spPr bwMode="auto">
              <a:xfrm>
                <a:off x="5331" y="1603"/>
                <a:ext cx="347" cy="384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5D5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3" name="Freeform 134"/>
              <p:cNvSpPr>
                <a:spLocks/>
              </p:cNvSpPr>
              <p:nvPr/>
            </p:nvSpPr>
            <p:spPr bwMode="auto">
              <a:xfrm>
                <a:off x="5330" y="1591"/>
                <a:ext cx="367" cy="265"/>
              </a:xfrm>
              <a:custGeom>
                <a:avLst/>
                <a:gdLst>
                  <a:gd name="T0" fmla="*/ 170 w 430"/>
                  <a:gd name="T1" fmla="*/ 148 h 310"/>
                  <a:gd name="T2" fmla="*/ 73 w 430"/>
                  <a:gd name="T3" fmla="*/ 226 h 310"/>
                  <a:gd name="T4" fmla="*/ 43 w 430"/>
                  <a:gd name="T5" fmla="*/ 301 h 310"/>
                  <a:gd name="T6" fmla="*/ 18 w 430"/>
                  <a:gd name="T7" fmla="*/ 145 h 310"/>
                  <a:gd name="T8" fmla="*/ 173 w 430"/>
                  <a:gd name="T9" fmla="*/ 4 h 310"/>
                  <a:gd name="T10" fmla="*/ 326 w 430"/>
                  <a:gd name="T11" fmla="*/ 47 h 310"/>
                  <a:gd name="T12" fmla="*/ 367 w 430"/>
                  <a:gd name="T13" fmla="*/ 310 h 310"/>
                  <a:gd name="T14" fmla="*/ 282 w 430"/>
                  <a:gd name="T15" fmla="*/ 105 h 310"/>
                  <a:gd name="T16" fmla="*/ 170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170" y="148"/>
                    </a:moveTo>
                    <a:cubicBezTo>
                      <a:pt x="135" y="223"/>
                      <a:pt x="120" y="246"/>
                      <a:pt x="73" y="226"/>
                    </a:cubicBezTo>
                    <a:cubicBezTo>
                      <a:pt x="25" y="206"/>
                      <a:pt x="34" y="262"/>
                      <a:pt x="43" y="301"/>
                    </a:cubicBezTo>
                    <a:cubicBezTo>
                      <a:pt x="0" y="248"/>
                      <a:pt x="5" y="197"/>
                      <a:pt x="18" y="145"/>
                    </a:cubicBezTo>
                    <a:cubicBezTo>
                      <a:pt x="33" y="88"/>
                      <a:pt x="105" y="2"/>
                      <a:pt x="173" y="4"/>
                    </a:cubicBezTo>
                    <a:cubicBezTo>
                      <a:pt x="210" y="0"/>
                      <a:pt x="266" y="5"/>
                      <a:pt x="326" y="47"/>
                    </a:cubicBezTo>
                    <a:cubicBezTo>
                      <a:pt x="430" y="122"/>
                      <a:pt x="395" y="290"/>
                      <a:pt x="367" y="310"/>
                    </a:cubicBezTo>
                    <a:cubicBezTo>
                      <a:pt x="394" y="155"/>
                      <a:pt x="328" y="186"/>
                      <a:pt x="282" y="105"/>
                    </a:cubicBezTo>
                    <a:cubicBezTo>
                      <a:pt x="267" y="69"/>
                      <a:pt x="209" y="67"/>
                      <a:pt x="170" y="148"/>
                    </a:cubicBezTo>
                    <a:close/>
                  </a:path>
                </a:pathLst>
              </a:custGeom>
              <a:solidFill>
                <a:srgbClr val="806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4" name="Rectangle 135"/>
              <p:cNvSpPr>
                <a:spLocks noChangeArrowheads="1"/>
              </p:cNvSpPr>
              <p:nvPr/>
            </p:nvSpPr>
            <p:spPr bwMode="auto">
              <a:xfrm>
                <a:off x="5496" y="2084"/>
                <a:ext cx="13" cy="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Freeform 136"/>
              <p:cNvSpPr>
                <a:spLocks/>
              </p:cNvSpPr>
              <p:nvPr/>
            </p:nvSpPr>
            <p:spPr bwMode="auto">
              <a:xfrm>
                <a:off x="5396" y="2000"/>
                <a:ext cx="107" cy="130"/>
              </a:xfrm>
              <a:custGeom>
                <a:avLst/>
                <a:gdLst>
                  <a:gd name="T0" fmla="*/ 45 w 107"/>
                  <a:gd name="T1" fmla="*/ 0 h 130"/>
                  <a:gd name="T2" fmla="*/ 0 w 107"/>
                  <a:gd name="T3" fmla="*/ 41 h 130"/>
                  <a:gd name="T4" fmla="*/ 57 w 107"/>
                  <a:gd name="T5" fmla="*/ 130 h 130"/>
                  <a:gd name="T6" fmla="*/ 107 w 107"/>
                  <a:gd name="T7" fmla="*/ 83 h 130"/>
                  <a:gd name="T8" fmla="*/ 45 w 107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30">
                    <a:moveTo>
                      <a:pt x="45" y="0"/>
                    </a:moveTo>
                    <a:lnTo>
                      <a:pt x="0" y="41"/>
                    </a:lnTo>
                    <a:lnTo>
                      <a:pt x="57" y="130"/>
                    </a:lnTo>
                    <a:lnTo>
                      <a:pt x="107" y="8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6" name="Freeform 137"/>
              <p:cNvSpPr>
                <a:spLocks/>
              </p:cNvSpPr>
              <p:nvPr/>
            </p:nvSpPr>
            <p:spPr bwMode="auto">
              <a:xfrm>
                <a:off x="5396" y="2000"/>
                <a:ext cx="107" cy="130"/>
              </a:xfrm>
              <a:custGeom>
                <a:avLst/>
                <a:gdLst>
                  <a:gd name="T0" fmla="*/ 45 w 107"/>
                  <a:gd name="T1" fmla="*/ 0 h 130"/>
                  <a:gd name="T2" fmla="*/ 0 w 107"/>
                  <a:gd name="T3" fmla="*/ 41 h 130"/>
                  <a:gd name="T4" fmla="*/ 57 w 107"/>
                  <a:gd name="T5" fmla="*/ 130 h 130"/>
                  <a:gd name="T6" fmla="*/ 107 w 107"/>
                  <a:gd name="T7" fmla="*/ 83 h 130"/>
                  <a:gd name="T8" fmla="*/ 45 w 107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30">
                    <a:moveTo>
                      <a:pt x="45" y="0"/>
                    </a:moveTo>
                    <a:lnTo>
                      <a:pt x="0" y="41"/>
                    </a:lnTo>
                    <a:lnTo>
                      <a:pt x="57" y="130"/>
                    </a:lnTo>
                    <a:lnTo>
                      <a:pt x="107" y="83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7" name="Freeform 138"/>
              <p:cNvSpPr>
                <a:spLocks/>
              </p:cNvSpPr>
              <p:nvPr/>
            </p:nvSpPr>
            <p:spPr bwMode="auto">
              <a:xfrm>
                <a:off x="5503" y="2000"/>
                <a:ext cx="109" cy="130"/>
              </a:xfrm>
              <a:custGeom>
                <a:avLst/>
                <a:gdLst>
                  <a:gd name="T0" fmla="*/ 65 w 109"/>
                  <a:gd name="T1" fmla="*/ 0 h 130"/>
                  <a:gd name="T2" fmla="*/ 109 w 109"/>
                  <a:gd name="T3" fmla="*/ 43 h 130"/>
                  <a:gd name="T4" fmla="*/ 49 w 109"/>
                  <a:gd name="T5" fmla="*/ 130 h 130"/>
                  <a:gd name="T6" fmla="*/ 0 w 109"/>
                  <a:gd name="T7" fmla="*/ 83 h 130"/>
                  <a:gd name="T8" fmla="*/ 65 w 109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30">
                    <a:moveTo>
                      <a:pt x="65" y="0"/>
                    </a:moveTo>
                    <a:lnTo>
                      <a:pt x="109" y="43"/>
                    </a:lnTo>
                    <a:lnTo>
                      <a:pt x="49" y="130"/>
                    </a:lnTo>
                    <a:lnTo>
                      <a:pt x="0" y="8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8" name="Freeform 139"/>
              <p:cNvSpPr>
                <a:spLocks/>
              </p:cNvSpPr>
              <p:nvPr/>
            </p:nvSpPr>
            <p:spPr bwMode="auto">
              <a:xfrm>
                <a:off x="5503" y="2000"/>
                <a:ext cx="109" cy="130"/>
              </a:xfrm>
              <a:custGeom>
                <a:avLst/>
                <a:gdLst>
                  <a:gd name="T0" fmla="*/ 65 w 109"/>
                  <a:gd name="T1" fmla="*/ 0 h 130"/>
                  <a:gd name="T2" fmla="*/ 109 w 109"/>
                  <a:gd name="T3" fmla="*/ 43 h 130"/>
                  <a:gd name="T4" fmla="*/ 49 w 109"/>
                  <a:gd name="T5" fmla="*/ 130 h 130"/>
                  <a:gd name="T6" fmla="*/ 0 w 109"/>
                  <a:gd name="T7" fmla="*/ 83 h 130"/>
                  <a:gd name="T8" fmla="*/ 65 w 109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30">
                    <a:moveTo>
                      <a:pt x="65" y="0"/>
                    </a:moveTo>
                    <a:lnTo>
                      <a:pt x="109" y="43"/>
                    </a:lnTo>
                    <a:lnTo>
                      <a:pt x="49" y="130"/>
                    </a:lnTo>
                    <a:lnTo>
                      <a:pt x="0" y="83"/>
                    </a:lnTo>
                    <a:lnTo>
                      <a:pt x="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9" name="Freeform 140"/>
              <p:cNvSpPr>
                <a:spLocks noEditPoints="1"/>
              </p:cNvSpPr>
              <p:nvPr/>
            </p:nvSpPr>
            <p:spPr bwMode="auto">
              <a:xfrm>
                <a:off x="5371" y="1780"/>
                <a:ext cx="270" cy="98"/>
              </a:xfrm>
              <a:custGeom>
                <a:avLst/>
                <a:gdLst>
                  <a:gd name="T0" fmla="*/ 236 w 316"/>
                  <a:gd name="T1" fmla="*/ 114 h 115"/>
                  <a:gd name="T2" fmla="*/ 240 w 316"/>
                  <a:gd name="T3" fmla="*/ 114 h 115"/>
                  <a:gd name="T4" fmla="*/ 297 w 316"/>
                  <a:gd name="T5" fmla="*/ 68 h 115"/>
                  <a:gd name="T6" fmla="*/ 310 w 316"/>
                  <a:gd name="T7" fmla="*/ 30 h 115"/>
                  <a:gd name="T8" fmla="*/ 316 w 316"/>
                  <a:gd name="T9" fmla="*/ 16 h 115"/>
                  <a:gd name="T10" fmla="*/ 307 w 316"/>
                  <a:gd name="T11" fmla="*/ 5 h 115"/>
                  <a:gd name="T12" fmla="*/ 238 w 316"/>
                  <a:gd name="T13" fmla="*/ 2 h 115"/>
                  <a:gd name="T14" fmla="*/ 238 w 316"/>
                  <a:gd name="T15" fmla="*/ 9 h 115"/>
                  <a:gd name="T16" fmla="*/ 285 w 316"/>
                  <a:gd name="T17" fmla="*/ 14 h 115"/>
                  <a:gd name="T18" fmla="*/ 283 w 316"/>
                  <a:gd name="T19" fmla="*/ 86 h 115"/>
                  <a:gd name="T20" fmla="*/ 236 w 316"/>
                  <a:gd name="T21" fmla="*/ 108 h 115"/>
                  <a:gd name="T22" fmla="*/ 236 w 316"/>
                  <a:gd name="T23" fmla="*/ 114 h 115"/>
                  <a:gd name="T24" fmla="*/ 158 w 316"/>
                  <a:gd name="T25" fmla="*/ 15 h 115"/>
                  <a:gd name="T26" fmla="*/ 84 w 316"/>
                  <a:gd name="T27" fmla="*/ 2 h 115"/>
                  <a:gd name="T28" fmla="*/ 78 w 316"/>
                  <a:gd name="T29" fmla="*/ 2 h 115"/>
                  <a:gd name="T30" fmla="*/ 78 w 316"/>
                  <a:gd name="T31" fmla="*/ 9 h 115"/>
                  <a:gd name="T32" fmla="*/ 130 w 316"/>
                  <a:gd name="T33" fmla="*/ 27 h 115"/>
                  <a:gd name="T34" fmla="*/ 99 w 316"/>
                  <a:gd name="T35" fmla="*/ 103 h 115"/>
                  <a:gd name="T36" fmla="*/ 76 w 316"/>
                  <a:gd name="T37" fmla="*/ 108 h 115"/>
                  <a:gd name="T38" fmla="*/ 76 w 316"/>
                  <a:gd name="T39" fmla="*/ 115 h 115"/>
                  <a:gd name="T40" fmla="*/ 130 w 316"/>
                  <a:gd name="T41" fmla="*/ 80 h 115"/>
                  <a:gd name="T42" fmla="*/ 157 w 316"/>
                  <a:gd name="T43" fmla="*/ 41 h 115"/>
                  <a:gd name="T44" fmla="*/ 183 w 316"/>
                  <a:gd name="T45" fmla="*/ 79 h 115"/>
                  <a:gd name="T46" fmla="*/ 236 w 316"/>
                  <a:gd name="T47" fmla="*/ 114 h 115"/>
                  <a:gd name="T48" fmla="*/ 236 w 316"/>
                  <a:gd name="T49" fmla="*/ 108 h 115"/>
                  <a:gd name="T50" fmla="*/ 211 w 316"/>
                  <a:gd name="T51" fmla="*/ 103 h 115"/>
                  <a:gd name="T52" fmla="*/ 185 w 316"/>
                  <a:gd name="T53" fmla="*/ 27 h 115"/>
                  <a:gd name="T54" fmla="*/ 238 w 316"/>
                  <a:gd name="T55" fmla="*/ 9 h 115"/>
                  <a:gd name="T56" fmla="*/ 238 w 316"/>
                  <a:gd name="T57" fmla="*/ 2 h 115"/>
                  <a:gd name="T58" fmla="*/ 233 w 316"/>
                  <a:gd name="T59" fmla="*/ 2 h 115"/>
                  <a:gd name="T60" fmla="*/ 158 w 316"/>
                  <a:gd name="T61" fmla="*/ 15 h 115"/>
                  <a:gd name="T62" fmla="*/ 78 w 316"/>
                  <a:gd name="T63" fmla="*/ 2 h 115"/>
                  <a:gd name="T64" fmla="*/ 9 w 316"/>
                  <a:gd name="T65" fmla="*/ 6 h 115"/>
                  <a:gd name="T66" fmla="*/ 0 w 316"/>
                  <a:gd name="T67" fmla="*/ 17 h 115"/>
                  <a:gd name="T68" fmla="*/ 5 w 316"/>
                  <a:gd name="T69" fmla="*/ 31 h 115"/>
                  <a:gd name="T70" fmla="*/ 15 w 316"/>
                  <a:gd name="T71" fmla="*/ 69 h 115"/>
                  <a:gd name="T72" fmla="*/ 69 w 316"/>
                  <a:gd name="T73" fmla="*/ 114 h 115"/>
                  <a:gd name="T74" fmla="*/ 76 w 316"/>
                  <a:gd name="T75" fmla="*/ 115 h 115"/>
                  <a:gd name="T76" fmla="*/ 76 w 316"/>
                  <a:gd name="T77" fmla="*/ 108 h 115"/>
                  <a:gd name="T78" fmla="*/ 28 w 316"/>
                  <a:gd name="T79" fmla="*/ 86 h 115"/>
                  <a:gd name="T80" fmla="*/ 31 w 316"/>
                  <a:gd name="T81" fmla="*/ 14 h 115"/>
                  <a:gd name="T82" fmla="*/ 78 w 316"/>
                  <a:gd name="T83" fmla="*/ 9 h 115"/>
                  <a:gd name="T84" fmla="*/ 78 w 316"/>
                  <a:gd name="T85" fmla="*/ 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6" h="115">
                    <a:moveTo>
                      <a:pt x="236" y="114"/>
                    </a:moveTo>
                    <a:cubicBezTo>
                      <a:pt x="237" y="114"/>
                      <a:pt x="239" y="114"/>
                      <a:pt x="240" y="114"/>
                    </a:cubicBezTo>
                    <a:cubicBezTo>
                      <a:pt x="282" y="110"/>
                      <a:pt x="293" y="92"/>
                      <a:pt x="297" y="68"/>
                    </a:cubicBezTo>
                    <a:cubicBezTo>
                      <a:pt x="302" y="42"/>
                      <a:pt x="303" y="33"/>
                      <a:pt x="310" y="30"/>
                    </a:cubicBezTo>
                    <a:cubicBezTo>
                      <a:pt x="314" y="28"/>
                      <a:pt x="316" y="23"/>
                      <a:pt x="316" y="16"/>
                    </a:cubicBezTo>
                    <a:cubicBezTo>
                      <a:pt x="315" y="9"/>
                      <a:pt x="315" y="8"/>
                      <a:pt x="307" y="5"/>
                    </a:cubicBezTo>
                    <a:cubicBezTo>
                      <a:pt x="301" y="3"/>
                      <a:pt x="265" y="0"/>
                      <a:pt x="238" y="2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59" y="8"/>
                      <a:pt x="279" y="10"/>
                      <a:pt x="285" y="14"/>
                    </a:cubicBezTo>
                    <a:cubicBezTo>
                      <a:pt x="299" y="23"/>
                      <a:pt x="295" y="65"/>
                      <a:pt x="283" y="86"/>
                    </a:cubicBezTo>
                    <a:cubicBezTo>
                      <a:pt x="276" y="100"/>
                      <a:pt x="255" y="107"/>
                      <a:pt x="236" y="108"/>
                    </a:cubicBezTo>
                    <a:lnTo>
                      <a:pt x="236" y="114"/>
                    </a:lnTo>
                    <a:close/>
                    <a:moveTo>
                      <a:pt x="158" y="15"/>
                    </a:moveTo>
                    <a:cubicBezTo>
                      <a:pt x="148" y="16"/>
                      <a:pt x="110" y="5"/>
                      <a:pt x="84" y="2"/>
                    </a:cubicBezTo>
                    <a:cubicBezTo>
                      <a:pt x="82" y="2"/>
                      <a:pt x="80" y="2"/>
                      <a:pt x="78" y="2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99" y="10"/>
                      <a:pt x="122" y="15"/>
                      <a:pt x="130" y="27"/>
                    </a:cubicBezTo>
                    <a:cubicBezTo>
                      <a:pt x="143" y="46"/>
                      <a:pt x="120" y="93"/>
                      <a:pt x="99" y="103"/>
                    </a:cubicBezTo>
                    <a:cubicBezTo>
                      <a:pt x="93" y="106"/>
                      <a:pt x="84" y="108"/>
                      <a:pt x="76" y="108"/>
                    </a:cubicBezTo>
                    <a:cubicBezTo>
                      <a:pt x="76" y="115"/>
                      <a:pt x="76" y="115"/>
                      <a:pt x="76" y="115"/>
                    </a:cubicBezTo>
                    <a:cubicBezTo>
                      <a:pt x="112" y="115"/>
                      <a:pt x="125" y="89"/>
                      <a:pt x="130" y="80"/>
                    </a:cubicBezTo>
                    <a:cubicBezTo>
                      <a:pt x="138" y="63"/>
                      <a:pt x="136" y="41"/>
                      <a:pt x="157" y="41"/>
                    </a:cubicBezTo>
                    <a:cubicBezTo>
                      <a:pt x="178" y="41"/>
                      <a:pt x="175" y="63"/>
                      <a:pt x="183" y="79"/>
                    </a:cubicBezTo>
                    <a:cubicBezTo>
                      <a:pt x="187" y="88"/>
                      <a:pt x="198" y="115"/>
                      <a:pt x="236" y="114"/>
                    </a:cubicBezTo>
                    <a:cubicBezTo>
                      <a:pt x="236" y="108"/>
                      <a:pt x="236" y="108"/>
                      <a:pt x="236" y="108"/>
                    </a:cubicBezTo>
                    <a:cubicBezTo>
                      <a:pt x="227" y="108"/>
                      <a:pt x="218" y="106"/>
                      <a:pt x="211" y="103"/>
                    </a:cubicBezTo>
                    <a:cubicBezTo>
                      <a:pt x="191" y="93"/>
                      <a:pt x="171" y="46"/>
                      <a:pt x="185" y="27"/>
                    </a:cubicBezTo>
                    <a:cubicBezTo>
                      <a:pt x="194" y="15"/>
                      <a:pt x="216" y="10"/>
                      <a:pt x="238" y="9"/>
                    </a:cubicBezTo>
                    <a:cubicBezTo>
                      <a:pt x="238" y="2"/>
                      <a:pt x="238" y="2"/>
                      <a:pt x="238" y="2"/>
                    </a:cubicBezTo>
                    <a:cubicBezTo>
                      <a:pt x="236" y="2"/>
                      <a:pt x="235" y="2"/>
                      <a:pt x="233" y="2"/>
                    </a:cubicBezTo>
                    <a:cubicBezTo>
                      <a:pt x="209" y="4"/>
                      <a:pt x="179" y="15"/>
                      <a:pt x="158" y="15"/>
                    </a:cubicBezTo>
                    <a:close/>
                    <a:moveTo>
                      <a:pt x="78" y="2"/>
                    </a:moveTo>
                    <a:cubicBezTo>
                      <a:pt x="51" y="1"/>
                      <a:pt x="16" y="4"/>
                      <a:pt x="9" y="6"/>
                    </a:cubicBezTo>
                    <a:cubicBezTo>
                      <a:pt x="1" y="9"/>
                      <a:pt x="1" y="10"/>
                      <a:pt x="0" y="17"/>
                    </a:cubicBezTo>
                    <a:cubicBezTo>
                      <a:pt x="0" y="23"/>
                      <a:pt x="0" y="29"/>
                      <a:pt x="5" y="31"/>
                    </a:cubicBezTo>
                    <a:cubicBezTo>
                      <a:pt x="12" y="33"/>
                      <a:pt x="12" y="42"/>
                      <a:pt x="15" y="69"/>
                    </a:cubicBezTo>
                    <a:cubicBezTo>
                      <a:pt x="18" y="92"/>
                      <a:pt x="28" y="111"/>
                      <a:pt x="69" y="114"/>
                    </a:cubicBezTo>
                    <a:cubicBezTo>
                      <a:pt x="72" y="115"/>
                      <a:pt x="74" y="115"/>
                      <a:pt x="76" y="115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57" y="108"/>
                      <a:pt x="35" y="101"/>
                      <a:pt x="28" y="86"/>
                    </a:cubicBezTo>
                    <a:cubicBezTo>
                      <a:pt x="18" y="65"/>
                      <a:pt x="17" y="23"/>
                      <a:pt x="31" y="14"/>
                    </a:cubicBezTo>
                    <a:cubicBezTo>
                      <a:pt x="37" y="11"/>
                      <a:pt x="57" y="8"/>
                      <a:pt x="78" y="9"/>
                    </a:cubicBezTo>
                    <a:lnTo>
                      <a:pt x="78" y="2"/>
                    </a:lnTo>
                    <a:close/>
                  </a:path>
                </a:pathLst>
              </a:custGeom>
              <a:solidFill>
                <a:srgbClr val="26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0" name="Freeform 141"/>
              <p:cNvSpPr>
                <a:spLocks/>
              </p:cNvSpPr>
              <p:nvPr/>
            </p:nvSpPr>
            <p:spPr bwMode="auto">
              <a:xfrm>
                <a:off x="5503" y="20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479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1" name="Freeform 142"/>
              <p:cNvSpPr>
                <a:spLocks/>
              </p:cNvSpPr>
              <p:nvPr/>
            </p:nvSpPr>
            <p:spPr bwMode="auto">
              <a:xfrm>
                <a:off x="5441" y="1998"/>
                <a:ext cx="127" cy="85"/>
              </a:xfrm>
              <a:custGeom>
                <a:avLst/>
                <a:gdLst>
                  <a:gd name="T0" fmla="*/ 147 w 148"/>
                  <a:gd name="T1" fmla="*/ 0 h 100"/>
                  <a:gd name="T2" fmla="*/ 72 w 148"/>
                  <a:gd name="T3" fmla="*/ 97 h 100"/>
                  <a:gd name="T4" fmla="*/ 0 w 148"/>
                  <a:gd name="T5" fmla="*/ 0 h 100"/>
                  <a:gd name="T6" fmla="*/ 0 w 148"/>
                  <a:gd name="T7" fmla="*/ 3 h 100"/>
                  <a:gd name="T8" fmla="*/ 72 w 148"/>
                  <a:gd name="T9" fmla="*/ 100 h 100"/>
                  <a:gd name="T10" fmla="*/ 72 w 148"/>
                  <a:gd name="T11" fmla="*/ 100 h 100"/>
                  <a:gd name="T12" fmla="*/ 148 w 148"/>
                  <a:gd name="T13" fmla="*/ 2 h 100"/>
                  <a:gd name="T14" fmla="*/ 147 w 148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100">
                    <a:moveTo>
                      <a:pt x="147" y="0"/>
                    </a:moveTo>
                    <a:cubicBezTo>
                      <a:pt x="72" y="97"/>
                      <a:pt x="72" y="97"/>
                      <a:pt x="72" y="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148" y="2"/>
                      <a:pt x="148" y="2"/>
                      <a:pt x="148" y="2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E9CA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2" name="Freeform 143"/>
              <p:cNvSpPr>
                <a:spLocks/>
              </p:cNvSpPr>
              <p:nvPr/>
            </p:nvSpPr>
            <p:spPr bwMode="auto">
              <a:xfrm>
                <a:off x="4352" y="1958"/>
                <a:ext cx="664" cy="301"/>
              </a:xfrm>
              <a:custGeom>
                <a:avLst/>
                <a:gdLst>
                  <a:gd name="T0" fmla="*/ 311 w 777"/>
                  <a:gd name="T1" fmla="*/ 0 h 353"/>
                  <a:gd name="T2" fmla="*/ 67 w 777"/>
                  <a:gd name="T3" fmla="*/ 134 h 353"/>
                  <a:gd name="T4" fmla="*/ 0 w 777"/>
                  <a:gd name="T5" fmla="*/ 353 h 353"/>
                  <a:gd name="T6" fmla="*/ 389 w 777"/>
                  <a:gd name="T7" fmla="*/ 353 h 353"/>
                  <a:gd name="T8" fmla="*/ 777 w 777"/>
                  <a:gd name="T9" fmla="*/ 353 h 353"/>
                  <a:gd name="T10" fmla="*/ 710 w 777"/>
                  <a:gd name="T11" fmla="*/ 134 h 353"/>
                  <a:gd name="T12" fmla="*/ 468 w 777"/>
                  <a:gd name="T13" fmla="*/ 2 h 353"/>
                  <a:gd name="T14" fmla="*/ 311 w 777"/>
                  <a:gd name="T15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3">
                    <a:moveTo>
                      <a:pt x="311" y="0"/>
                    </a:moveTo>
                    <a:cubicBezTo>
                      <a:pt x="139" y="76"/>
                      <a:pt x="88" y="116"/>
                      <a:pt x="67" y="134"/>
                    </a:cubicBezTo>
                    <a:cubicBezTo>
                      <a:pt x="36" y="162"/>
                      <a:pt x="19" y="265"/>
                      <a:pt x="0" y="353"/>
                    </a:cubicBezTo>
                    <a:cubicBezTo>
                      <a:pt x="389" y="353"/>
                      <a:pt x="389" y="353"/>
                      <a:pt x="389" y="353"/>
                    </a:cubicBezTo>
                    <a:cubicBezTo>
                      <a:pt x="777" y="353"/>
                      <a:pt x="777" y="353"/>
                      <a:pt x="777" y="353"/>
                    </a:cubicBezTo>
                    <a:cubicBezTo>
                      <a:pt x="759" y="265"/>
                      <a:pt x="741" y="162"/>
                      <a:pt x="710" y="134"/>
                    </a:cubicBezTo>
                    <a:cubicBezTo>
                      <a:pt x="690" y="116"/>
                      <a:pt x="640" y="77"/>
                      <a:pt x="468" y="2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3" name="Freeform 144"/>
              <p:cNvSpPr>
                <a:spLocks/>
              </p:cNvSpPr>
              <p:nvPr/>
            </p:nvSpPr>
            <p:spPr bwMode="auto">
              <a:xfrm>
                <a:off x="4352" y="1958"/>
                <a:ext cx="664" cy="301"/>
              </a:xfrm>
              <a:custGeom>
                <a:avLst/>
                <a:gdLst>
                  <a:gd name="T0" fmla="*/ 311 w 777"/>
                  <a:gd name="T1" fmla="*/ 0 h 353"/>
                  <a:gd name="T2" fmla="*/ 67 w 777"/>
                  <a:gd name="T3" fmla="*/ 134 h 353"/>
                  <a:gd name="T4" fmla="*/ 0 w 777"/>
                  <a:gd name="T5" fmla="*/ 353 h 353"/>
                  <a:gd name="T6" fmla="*/ 389 w 777"/>
                  <a:gd name="T7" fmla="*/ 353 h 353"/>
                  <a:gd name="T8" fmla="*/ 777 w 777"/>
                  <a:gd name="T9" fmla="*/ 353 h 353"/>
                  <a:gd name="T10" fmla="*/ 710 w 777"/>
                  <a:gd name="T11" fmla="*/ 134 h 353"/>
                  <a:gd name="T12" fmla="*/ 468 w 777"/>
                  <a:gd name="T13" fmla="*/ 2 h 353"/>
                  <a:gd name="T14" fmla="*/ 311 w 777"/>
                  <a:gd name="T15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3">
                    <a:moveTo>
                      <a:pt x="311" y="0"/>
                    </a:moveTo>
                    <a:cubicBezTo>
                      <a:pt x="139" y="76"/>
                      <a:pt x="88" y="116"/>
                      <a:pt x="67" y="134"/>
                    </a:cubicBezTo>
                    <a:cubicBezTo>
                      <a:pt x="36" y="162"/>
                      <a:pt x="19" y="265"/>
                      <a:pt x="0" y="353"/>
                    </a:cubicBezTo>
                    <a:cubicBezTo>
                      <a:pt x="389" y="353"/>
                      <a:pt x="389" y="353"/>
                      <a:pt x="389" y="353"/>
                    </a:cubicBezTo>
                    <a:cubicBezTo>
                      <a:pt x="777" y="353"/>
                      <a:pt x="777" y="353"/>
                      <a:pt x="777" y="353"/>
                    </a:cubicBezTo>
                    <a:cubicBezTo>
                      <a:pt x="759" y="265"/>
                      <a:pt x="741" y="162"/>
                      <a:pt x="710" y="134"/>
                    </a:cubicBezTo>
                    <a:cubicBezTo>
                      <a:pt x="690" y="116"/>
                      <a:pt x="640" y="77"/>
                      <a:pt x="468" y="2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4" name="Freeform 145"/>
              <p:cNvSpPr>
                <a:spLocks/>
              </p:cNvSpPr>
              <p:nvPr/>
            </p:nvSpPr>
            <p:spPr bwMode="auto">
              <a:xfrm>
                <a:off x="4613" y="1743"/>
                <a:ext cx="142" cy="298"/>
              </a:xfrm>
              <a:custGeom>
                <a:avLst/>
                <a:gdLst>
                  <a:gd name="T0" fmla="*/ 0 w 167"/>
                  <a:gd name="T1" fmla="*/ 102 h 349"/>
                  <a:gd name="T2" fmla="*/ 0 w 167"/>
                  <a:gd name="T3" fmla="*/ 230 h 349"/>
                  <a:gd name="T4" fmla="*/ 0 w 167"/>
                  <a:gd name="T5" fmla="*/ 293 h 349"/>
                  <a:gd name="T6" fmla="*/ 167 w 167"/>
                  <a:gd name="T7" fmla="*/ 293 h 349"/>
                  <a:gd name="T8" fmla="*/ 167 w 167"/>
                  <a:gd name="T9" fmla="*/ 230 h 349"/>
                  <a:gd name="T10" fmla="*/ 167 w 167"/>
                  <a:gd name="T11" fmla="*/ 102 h 349"/>
                  <a:gd name="T12" fmla="*/ 0 w 167"/>
                  <a:gd name="T13" fmla="*/ 10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349">
                    <a:moveTo>
                      <a:pt x="0" y="102"/>
                    </a:move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46" y="347"/>
                      <a:pt x="121" y="349"/>
                      <a:pt x="167" y="293"/>
                    </a:cubicBezTo>
                    <a:cubicBezTo>
                      <a:pt x="167" y="230"/>
                      <a:pt x="167" y="230"/>
                      <a:pt x="167" y="230"/>
                    </a:cubicBezTo>
                    <a:cubicBezTo>
                      <a:pt x="167" y="102"/>
                      <a:pt x="167" y="102"/>
                      <a:pt x="167" y="102"/>
                    </a:cubicBezTo>
                    <a:cubicBezTo>
                      <a:pt x="167" y="0"/>
                      <a:pt x="0" y="0"/>
                      <a:pt x="0" y="102"/>
                    </a:cubicBezTo>
                  </a:path>
                </a:pathLst>
              </a:custGeom>
              <a:solidFill>
                <a:srgbClr val="FFD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5" name="Freeform 146"/>
              <p:cNvSpPr>
                <a:spLocks/>
              </p:cNvSpPr>
              <p:nvPr/>
            </p:nvSpPr>
            <p:spPr bwMode="auto">
              <a:xfrm>
                <a:off x="4519" y="1724"/>
                <a:ext cx="60" cy="87"/>
              </a:xfrm>
              <a:custGeom>
                <a:avLst/>
                <a:gdLst>
                  <a:gd name="T0" fmla="*/ 20 w 70"/>
                  <a:gd name="T1" fmla="*/ 5 h 102"/>
                  <a:gd name="T2" fmla="*/ 62 w 70"/>
                  <a:gd name="T3" fmla="*/ 42 h 102"/>
                  <a:gd name="T4" fmla="*/ 50 w 70"/>
                  <a:gd name="T5" fmla="*/ 97 h 102"/>
                  <a:gd name="T6" fmla="*/ 8 w 70"/>
                  <a:gd name="T7" fmla="*/ 59 h 102"/>
                  <a:gd name="T8" fmla="*/ 2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20" y="5"/>
                    </a:moveTo>
                    <a:cubicBezTo>
                      <a:pt x="35" y="0"/>
                      <a:pt x="53" y="17"/>
                      <a:pt x="62" y="42"/>
                    </a:cubicBezTo>
                    <a:cubicBezTo>
                      <a:pt x="70" y="67"/>
                      <a:pt x="65" y="92"/>
                      <a:pt x="50" y="97"/>
                    </a:cubicBezTo>
                    <a:cubicBezTo>
                      <a:pt x="35" y="102"/>
                      <a:pt x="17" y="85"/>
                      <a:pt x="8" y="59"/>
                    </a:cubicBezTo>
                    <a:cubicBezTo>
                      <a:pt x="0" y="34"/>
                      <a:pt x="5" y="10"/>
                      <a:pt x="20" y="5"/>
                    </a:cubicBezTo>
                    <a:close/>
                  </a:path>
                </a:pathLst>
              </a:custGeom>
              <a:solidFill>
                <a:srgbClr val="FFD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6" name="Freeform 147"/>
              <p:cNvSpPr>
                <a:spLocks/>
              </p:cNvSpPr>
              <p:nvPr/>
            </p:nvSpPr>
            <p:spPr bwMode="auto">
              <a:xfrm>
                <a:off x="4789" y="1724"/>
                <a:ext cx="60" cy="87"/>
              </a:xfrm>
              <a:custGeom>
                <a:avLst/>
                <a:gdLst>
                  <a:gd name="T0" fmla="*/ 50 w 70"/>
                  <a:gd name="T1" fmla="*/ 5 h 102"/>
                  <a:gd name="T2" fmla="*/ 8 w 70"/>
                  <a:gd name="T3" fmla="*/ 42 h 102"/>
                  <a:gd name="T4" fmla="*/ 20 w 70"/>
                  <a:gd name="T5" fmla="*/ 97 h 102"/>
                  <a:gd name="T6" fmla="*/ 61 w 70"/>
                  <a:gd name="T7" fmla="*/ 59 h 102"/>
                  <a:gd name="T8" fmla="*/ 5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50" y="5"/>
                    </a:moveTo>
                    <a:cubicBezTo>
                      <a:pt x="35" y="0"/>
                      <a:pt x="16" y="17"/>
                      <a:pt x="8" y="42"/>
                    </a:cubicBezTo>
                    <a:cubicBezTo>
                      <a:pt x="0" y="67"/>
                      <a:pt x="5" y="92"/>
                      <a:pt x="20" y="97"/>
                    </a:cubicBezTo>
                    <a:cubicBezTo>
                      <a:pt x="34" y="102"/>
                      <a:pt x="53" y="85"/>
                      <a:pt x="61" y="59"/>
                    </a:cubicBezTo>
                    <a:cubicBezTo>
                      <a:pt x="70" y="34"/>
                      <a:pt x="65" y="10"/>
                      <a:pt x="50" y="5"/>
                    </a:cubicBezTo>
                    <a:close/>
                  </a:path>
                </a:pathLst>
              </a:custGeom>
              <a:solidFill>
                <a:srgbClr val="FFD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7" name="Freeform 148"/>
              <p:cNvSpPr>
                <a:spLocks/>
              </p:cNvSpPr>
              <p:nvPr/>
            </p:nvSpPr>
            <p:spPr bwMode="auto">
              <a:xfrm>
                <a:off x="4585" y="2028"/>
                <a:ext cx="188" cy="231"/>
              </a:xfrm>
              <a:custGeom>
                <a:avLst/>
                <a:gdLst>
                  <a:gd name="T0" fmla="*/ 116 w 220"/>
                  <a:gd name="T1" fmla="*/ 0 h 271"/>
                  <a:gd name="T2" fmla="*/ 0 w 220"/>
                  <a:gd name="T3" fmla="*/ 35 h 271"/>
                  <a:gd name="T4" fmla="*/ 44 w 220"/>
                  <a:gd name="T5" fmla="*/ 271 h 271"/>
                  <a:gd name="T6" fmla="*/ 202 w 220"/>
                  <a:gd name="T7" fmla="*/ 271 h 271"/>
                  <a:gd name="T8" fmla="*/ 220 w 220"/>
                  <a:gd name="T9" fmla="*/ 36 h 271"/>
                  <a:gd name="T10" fmla="*/ 116 w 220"/>
                  <a:gd name="T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71">
                    <a:moveTo>
                      <a:pt x="116" y="0"/>
                    </a:moveTo>
                    <a:cubicBezTo>
                      <a:pt x="116" y="0"/>
                      <a:pt x="0" y="28"/>
                      <a:pt x="0" y="35"/>
                    </a:cubicBezTo>
                    <a:cubicBezTo>
                      <a:pt x="0" y="42"/>
                      <a:pt x="44" y="271"/>
                      <a:pt x="44" y="271"/>
                    </a:cubicBezTo>
                    <a:cubicBezTo>
                      <a:pt x="202" y="271"/>
                      <a:pt x="202" y="271"/>
                      <a:pt x="202" y="271"/>
                    </a:cubicBezTo>
                    <a:cubicBezTo>
                      <a:pt x="220" y="36"/>
                      <a:pt x="220" y="36"/>
                      <a:pt x="220" y="36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8" name="Freeform 149"/>
              <p:cNvSpPr>
                <a:spLocks/>
              </p:cNvSpPr>
              <p:nvPr/>
            </p:nvSpPr>
            <p:spPr bwMode="auto">
              <a:xfrm>
                <a:off x="4520" y="1960"/>
                <a:ext cx="124" cy="299"/>
              </a:xfrm>
              <a:custGeom>
                <a:avLst/>
                <a:gdLst>
                  <a:gd name="T0" fmla="*/ 93 w 124"/>
                  <a:gd name="T1" fmla="*/ 0 h 299"/>
                  <a:gd name="T2" fmla="*/ 93 w 124"/>
                  <a:gd name="T3" fmla="*/ 33 h 299"/>
                  <a:gd name="T4" fmla="*/ 124 w 124"/>
                  <a:gd name="T5" fmla="*/ 299 h 299"/>
                  <a:gd name="T6" fmla="*/ 71 w 124"/>
                  <a:gd name="T7" fmla="*/ 299 h 299"/>
                  <a:gd name="T8" fmla="*/ 12 w 124"/>
                  <a:gd name="T9" fmla="*/ 181 h 299"/>
                  <a:gd name="T10" fmla="*/ 68 w 124"/>
                  <a:gd name="T11" fmla="*/ 143 h 299"/>
                  <a:gd name="T12" fmla="*/ 0 w 124"/>
                  <a:gd name="T13" fmla="*/ 111 h 299"/>
                  <a:gd name="T14" fmla="*/ 63 w 124"/>
                  <a:gd name="T15" fmla="*/ 14 h 299"/>
                  <a:gd name="T16" fmla="*/ 93 w 124"/>
                  <a:gd name="T1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299">
                    <a:moveTo>
                      <a:pt x="93" y="0"/>
                    </a:moveTo>
                    <a:lnTo>
                      <a:pt x="93" y="33"/>
                    </a:lnTo>
                    <a:lnTo>
                      <a:pt x="124" y="299"/>
                    </a:lnTo>
                    <a:lnTo>
                      <a:pt x="71" y="299"/>
                    </a:lnTo>
                    <a:lnTo>
                      <a:pt x="12" y="181"/>
                    </a:lnTo>
                    <a:lnTo>
                      <a:pt x="68" y="143"/>
                    </a:lnTo>
                    <a:lnTo>
                      <a:pt x="0" y="111"/>
                    </a:lnTo>
                    <a:lnTo>
                      <a:pt x="63" y="1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605F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9" name="Freeform 150"/>
              <p:cNvSpPr>
                <a:spLocks/>
              </p:cNvSpPr>
              <p:nvPr/>
            </p:nvSpPr>
            <p:spPr bwMode="auto">
              <a:xfrm>
                <a:off x="4724" y="1960"/>
                <a:ext cx="124" cy="299"/>
              </a:xfrm>
              <a:custGeom>
                <a:avLst/>
                <a:gdLst>
                  <a:gd name="T0" fmla="*/ 31 w 124"/>
                  <a:gd name="T1" fmla="*/ 0 h 299"/>
                  <a:gd name="T2" fmla="*/ 31 w 124"/>
                  <a:gd name="T3" fmla="*/ 33 h 299"/>
                  <a:gd name="T4" fmla="*/ 0 w 124"/>
                  <a:gd name="T5" fmla="*/ 299 h 299"/>
                  <a:gd name="T6" fmla="*/ 53 w 124"/>
                  <a:gd name="T7" fmla="*/ 299 h 299"/>
                  <a:gd name="T8" fmla="*/ 111 w 124"/>
                  <a:gd name="T9" fmla="*/ 181 h 299"/>
                  <a:gd name="T10" fmla="*/ 56 w 124"/>
                  <a:gd name="T11" fmla="*/ 143 h 299"/>
                  <a:gd name="T12" fmla="*/ 124 w 124"/>
                  <a:gd name="T13" fmla="*/ 111 h 299"/>
                  <a:gd name="T14" fmla="*/ 69 w 124"/>
                  <a:gd name="T15" fmla="*/ 17 h 299"/>
                  <a:gd name="T16" fmla="*/ 31 w 124"/>
                  <a:gd name="T1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299">
                    <a:moveTo>
                      <a:pt x="31" y="0"/>
                    </a:moveTo>
                    <a:lnTo>
                      <a:pt x="31" y="33"/>
                    </a:lnTo>
                    <a:lnTo>
                      <a:pt x="0" y="299"/>
                    </a:lnTo>
                    <a:lnTo>
                      <a:pt x="53" y="299"/>
                    </a:lnTo>
                    <a:lnTo>
                      <a:pt x="111" y="181"/>
                    </a:lnTo>
                    <a:lnTo>
                      <a:pt x="56" y="143"/>
                    </a:lnTo>
                    <a:lnTo>
                      <a:pt x="124" y="111"/>
                    </a:lnTo>
                    <a:lnTo>
                      <a:pt x="69" y="1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605F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0" name="Freeform 151"/>
              <p:cNvSpPr>
                <a:spLocks/>
              </p:cNvSpPr>
              <p:nvPr/>
            </p:nvSpPr>
            <p:spPr bwMode="auto">
              <a:xfrm>
                <a:off x="4654" y="2028"/>
                <a:ext cx="61" cy="60"/>
              </a:xfrm>
              <a:custGeom>
                <a:avLst/>
                <a:gdLst>
                  <a:gd name="T0" fmla="*/ 0 w 72"/>
                  <a:gd name="T1" fmla="*/ 39 h 70"/>
                  <a:gd name="T2" fmla="*/ 20 w 72"/>
                  <a:gd name="T3" fmla="*/ 70 h 70"/>
                  <a:gd name="T4" fmla="*/ 51 w 72"/>
                  <a:gd name="T5" fmla="*/ 70 h 70"/>
                  <a:gd name="T6" fmla="*/ 72 w 72"/>
                  <a:gd name="T7" fmla="*/ 39 h 70"/>
                  <a:gd name="T8" fmla="*/ 36 w 72"/>
                  <a:gd name="T9" fmla="*/ 0 h 70"/>
                  <a:gd name="T10" fmla="*/ 0 w 72"/>
                  <a:gd name="T11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0">
                    <a:moveTo>
                      <a:pt x="0" y="39"/>
                    </a:moveTo>
                    <a:cubicBezTo>
                      <a:pt x="20" y="70"/>
                      <a:pt x="20" y="70"/>
                      <a:pt x="20" y="70"/>
                    </a:cubicBezTo>
                    <a:cubicBezTo>
                      <a:pt x="30" y="70"/>
                      <a:pt x="41" y="70"/>
                      <a:pt x="51" y="70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39"/>
                      <a:pt x="0" y="39"/>
                      <a:pt x="0" y="39"/>
                    </a:cubicBezTo>
                  </a:path>
                </a:pathLst>
              </a:custGeom>
              <a:solidFill>
                <a:srgbClr val="C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1" name="Freeform 152"/>
              <p:cNvSpPr>
                <a:spLocks/>
              </p:cNvSpPr>
              <p:nvPr/>
            </p:nvSpPr>
            <p:spPr bwMode="auto">
              <a:xfrm>
                <a:off x="4646" y="2088"/>
                <a:ext cx="76" cy="171"/>
              </a:xfrm>
              <a:custGeom>
                <a:avLst/>
                <a:gdLst>
                  <a:gd name="T0" fmla="*/ 25 w 76"/>
                  <a:gd name="T1" fmla="*/ 0 h 171"/>
                  <a:gd name="T2" fmla="*/ 0 w 76"/>
                  <a:gd name="T3" fmla="*/ 171 h 171"/>
                  <a:gd name="T4" fmla="*/ 76 w 76"/>
                  <a:gd name="T5" fmla="*/ 171 h 171"/>
                  <a:gd name="T6" fmla="*/ 51 w 76"/>
                  <a:gd name="T7" fmla="*/ 0 h 171"/>
                  <a:gd name="T8" fmla="*/ 25 w 7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1">
                    <a:moveTo>
                      <a:pt x="25" y="0"/>
                    </a:moveTo>
                    <a:lnTo>
                      <a:pt x="0" y="171"/>
                    </a:lnTo>
                    <a:lnTo>
                      <a:pt x="76" y="171"/>
                    </a:lnTo>
                    <a:lnTo>
                      <a:pt x="51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2" name="Freeform 153"/>
              <p:cNvSpPr>
                <a:spLocks/>
              </p:cNvSpPr>
              <p:nvPr/>
            </p:nvSpPr>
            <p:spPr bwMode="auto">
              <a:xfrm>
                <a:off x="4646" y="2088"/>
                <a:ext cx="76" cy="171"/>
              </a:xfrm>
              <a:custGeom>
                <a:avLst/>
                <a:gdLst>
                  <a:gd name="T0" fmla="*/ 25 w 76"/>
                  <a:gd name="T1" fmla="*/ 0 h 171"/>
                  <a:gd name="T2" fmla="*/ 0 w 76"/>
                  <a:gd name="T3" fmla="*/ 171 h 171"/>
                  <a:gd name="T4" fmla="*/ 76 w 76"/>
                  <a:gd name="T5" fmla="*/ 171 h 171"/>
                  <a:gd name="T6" fmla="*/ 51 w 76"/>
                  <a:gd name="T7" fmla="*/ 0 h 171"/>
                  <a:gd name="T8" fmla="*/ 25 w 7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1">
                    <a:moveTo>
                      <a:pt x="25" y="0"/>
                    </a:moveTo>
                    <a:lnTo>
                      <a:pt x="0" y="171"/>
                    </a:lnTo>
                    <a:lnTo>
                      <a:pt x="76" y="171"/>
                    </a:lnTo>
                    <a:lnTo>
                      <a:pt x="51" y="0"/>
                    </a:lnTo>
                    <a:lnTo>
                      <a:pt x="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3" name="Freeform 154"/>
              <p:cNvSpPr>
                <a:spLocks/>
              </p:cNvSpPr>
              <p:nvPr/>
            </p:nvSpPr>
            <p:spPr bwMode="auto">
              <a:xfrm>
                <a:off x="4607" y="1939"/>
                <a:ext cx="77" cy="150"/>
              </a:xfrm>
              <a:custGeom>
                <a:avLst/>
                <a:gdLst>
                  <a:gd name="T0" fmla="*/ 6 w 77"/>
                  <a:gd name="T1" fmla="*/ 0 h 150"/>
                  <a:gd name="T2" fmla="*/ 0 w 77"/>
                  <a:gd name="T3" fmla="*/ 24 h 150"/>
                  <a:gd name="T4" fmla="*/ 17 w 77"/>
                  <a:gd name="T5" fmla="*/ 150 h 150"/>
                  <a:gd name="T6" fmla="*/ 77 w 77"/>
                  <a:gd name="T7" fmla="*/ 89 h 150"/>
                  <a:gd name="T8" fmla="*/ 6 w 77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50">
                    <a:moveTo>
                      <a:pt x="6" y="0"/>
                    </a:moveTo>
                    <a:lnTo>
                      <a:pt x="0" y="24"/>
                    </a:lnTo>
                    <a:lnTo>
                      <a:pt x="17" y="150"/>
                    </a:lnTo>
                    <a:lnTo>
                      <a:pt x="77" y="8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4" name="Freeform 155"/>
              <p:cNvSpPr>
                <a:spLocks/>
              </p:cNvSpPr>
              <p:nvPr/>
            </p:nvSpPr>
            <p:spPr bwMode="auto">
              <a:xfrm>
                <a:off x="4607" y="1939"/>
                <a:ext cx="77" cy="150"/>
              </a:xfrm>
              <a:custGeom>
                <a:avLst/>
                <a:gdLst>
                  <a:gd name="T0" fmla="*/ 6 w 77"/>
                  <a:gd name="T1" fmla="*/ 0 h 150"/>
                  <a:gd name="T2" fmla="*/ 0 w 77"/>
                  <a:gd name="T3" fmla="*/ 24 h 150"/>
                  <a:gd name="T4" fmla="*/ 17 w 77"/>
                  <a:gd name="T5" fmla="*/ 150 h 150"/>
                  <a:gd name="T6" fmla="*/ 77 w 77"/>
                  <a:gd name="T7" fmla="*/ 89 h 150"/>
                  <a:gd name="T8" fmla="*/ 6 w 77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50">
                    <a:moveTo>
                      <a:pt x="6" y="0"/>
                    </a:moveTo>
                    <a:lnTo>
                      <a:pt x="0" y="24"/>
                    </a:lnTo>
                    <a:lnTo>
                      <a:pt x="17" y="150"/>
                    </a:lnTo>
                    <a:lnTo>
                      <a:pt x="77" y="89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5" name="Freeform 156"/>
              <p:cNvSpPr>
                <a:spLocks/>
              </p:cNvSpPr>
              <p:nvPr/>
            </p:nvSpPr>
            <p:spPr bwMode="auto">
              <a:xfrm>
                <a:off x="4613" y="1909"/>
                <a:ext cx="142" cy="50"/>
              </a:xfrm>
              <a:custGeom>
                <a:avLst/>
                <a:gdLst>
                  <a:gd name="T0" fmla="*/ 0 w 167"/>
                  <a:gd name="T1" fmla="*/ 0 h 58"/>
                  <a:gd name="T2" fmla="*/ 0 w 167"/>
                  <a:gd name="T3" fmla="*/ 6 h 58"/>
                  <a:gd name="T4" fmla="*/ 84 w 167"/>
                  <a:gd name="T5" fmla="*/ 58 h 58"/>
                  <a:gd name="T6" fmla="*/ 86 w 167"/>
                  <a:gd name="T7" fmla="*/ 58 h 58"/>
                  <a:gd name="T8" fmla="*/ 167 w 167"/>
                  <a:gd name="T9" fmla="*/ 9 h 58"/>
                  <a:gd name="T10" fmla="*/ 167 w 167"/>
                  <a:gd name="T11" fmla="*/ 0 h 58"/>
                  <a:gd name="T12" fmla="*/ 0 w 16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3" y="56"/>
                      <a:pt x="84" y="58"/>
                    </a:cubicBezTo>
                    <a:cubicBezTo>
                      <a:pt x="84" y="58"/>
                      <a:pt x="85" y="58"/>
                      <a:pt x="86" y="58"/>
                    </a:cubicBezTo>
                    <a:cubicBezTo>
                      <a:pt x="126" y="58"/>
                      <a:pt x="167" y="9"/>
                      <a:pt x="167" y="9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CA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6" name="Freeform 157"/>
              <p:cNvSpPr>
                <a:spLocks/>
              </p:cNvSpPr>
              <p:nvPr/>
            </p:nvSpPr>
            <p:spPr bwMode="auto">
              <a:xfrm>
                <a:off x="4511" y="1498"/>
                <a:ext cx="365" cy="363"/>
              </a:xfrm>
              <a:custGeom>
                <a:avLst/>
                <a:gdLst>
                  <a:gd name="T0" fmla="*/ 335 w 427"/>
                  <a:gd name="T1" fmla="*/ 61 h 425"/>
                  <a:gd name="T2" fmla="*/ 403 w 427"/>
                  <a:gd name="T3" fmla="*/ 129 h 425"/>
                  <a:gd name="T4" fmla="*/ 207 w 427"/>
                  <a:gd name="T5" fmla="*/ 424 h 425"/>
                  <a:gd name="T6" fmla="*/ 33 w 427"/>
                  <a:gd name="T7" fmla="*/ 332 h 425"/>
                  <a:gd name="T8" fmla="*/ 50 w 427"/>
                  <a:gd name="T9" fmla="*/ 82 h 425"/>
                  <a:gd name="T10" fmla="*/ 335 w 427"/>
                  <a:gd name="T11" fmla="*/ 61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7" h="425">
                    <a:moveTo>
                      <a:pt x="335" y="61"/>
                    </a:moveTo>
                    <a:cubicBezTo>
                      <a:pt x="373" y="67"/>
                      <a:pt x="394" y="93"/>
                      <a:pt x="403" y="129"/>
                    </a:cubicBezTo>
                    <a:cubicBezTo>
                      <a:pt x="427" y="221"/>
                      <a:pt x="377" y="422"/>
                      <a:pt x="207" y="424"/>
                    </a:cubicBezTo>
                    <a:cubicBezTo>
                      <a:pt x="119" y="425"/>
                      <a:pt x="56" y="403"/>
                      <a:pt x="33" y="332"/>
                    </a:cubicBezTo>
                    <a:cubicBezTo>
                      <a:pt x="10" y="261"/>
                      <a:pt x="0" y="146"/>
                      <a:pt x="50" y="82"/>
                    </a:cubicBezTo>
                    <a:cubicBezTo>
                      <a:pt x="113" y="1"/>
                      <a:pt x="246" y="0"/>
                      <a:pt x="335" y="61"/>
                    </a:cubicBezTo>
                    <a:close/>
                  </a:path>
                </a:pathLst>
              </a:custGeom>
              <a:solidFill>
                <a:srgbClr val="755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7" name="Freeform 158"/>
              <p:cNvSpPr>
                <a:spLocks/>
              </p:cNvSpPr>
              <p:nvPr/>
            </p:nvSpPr>
            <p:spPr bwMode="auto">
              <a:xfrm>
                <a:off x="4465" y="1538"/>
                <a:ext cx="438" cy="404"/>
              </a:xfrm>
              <a:custGeom>
                <a:avLst/>
                <a:gdLst>
                  <a:gd name="T0" fmla="*/ 257 w 513"/>
                  <a:gd name="T1" fmla="*/ 0 h 473"/>
                  <a:gd name="T2" fmla="*/ 115 w 513"/>
                  <a:gd name="T3" fmla="*/ 378 h 473"/>
                  <a:gd name="T4" fmla="*/ 257 w 513"/>
                  <a:gd name="T5" fmla="*/ 473 h 473"/>
                  <a:gd name="T6" fmla="*/ 398 w 513"/>
                  <a:gd name="T7" fmla="*/ 378 h 473"/>
                  <a:gd name="T8" fmla="*/ 257 w 513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73">
                    <a:moveTo>
                      <a:pt x="257" y="0"/>
                    </a:moveTo>
                    <a:cubicBezTo>
                      <a:pt x="0" y="0"/>
                      <a:pt x="99" y="351"/>
                      <a:pt x="115" y="378"/>
                    </a:cubicBezTo>
                    <a:cubicBezTo>
                      <a:pt x="134" y="408"/>
                      <a:pt x="215" y="473"/>
                      <a:pt x="257" y="473"/>
                    </a:cubicBezTo>
                    <a:cubicBezTo>
                      <a:pt x="298" y="473"/>
                      <a:pt x="380" y="408"/>
                      <a:pt x="398" y="378"/>
                    </a:cubicBezTo>
                    <a:cubicBezTo>
                      <a:pt x="415" y="351"/>
                      <a:pt x="513" y="0"/>
                      <a:pt x="257" y="0"/>
                    </a:cubicBezTo>
                    <a:close/>
                  </a:path>
                </a:pathLst>
              </a:custGeom>
              <a:solidFill>
                <a:srgbClr val="FFD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8" name="Freeform 159"/>
              <p:cNvSpPr>
                <a:spLocks/>
              </p:cNvSpPr>
              <p:nvPr/>
            </p:nvSpPr>
            <p:spPr bwMode="auto">
              <a:xfrm>
                <a:off x="4499" y="1527"/>
                <a:ext cx="368" cy="239"/>
              </a:xfrm>
              <a:custGeom>
                <a:avLst/>
                <a:gdLst>
                  <a:gd name="T0" fmla="*/ 93 w 431"/>
                  <a:gd name="T1" fmla="*/ 123 h 280"/>
                  <a:gd name="T2" fmla="*/ 215 w 431"/>
                  <a:gd name="T3" fmla="*/ 127 h 280"/>
                  <a:gd name="T4" fmla="*/ 392 w 431"/>
                  <a:gd name="T5" fmla="*/ 247 h 280"/>
                  <a:gd name="T6" fmla="*/ 223 w 431"/>
                  <a:gd name="T7" fmla="*/ 7 h 280"/>
                  <a:gd name="T8" fmla="*/ 44 w 431"/>
                  <a:gd name="T9" fmla="*/ 280 h 280"/>
                  <a:gd name="T10" fmla="*/ 93 w 431"/>
                  <a:gd name="T11" fmla="*/ 123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" h="280">
                    <a:moveTo>
                      <a:pt x="93" y="123"/>
                    </a:moveTo>
                    <a:cubicBezTo>
                      <a:pt x="138" y="151"/>
                      <a:pt x="174" y="109"/>
                      <a:pt x="215" y="127"/>
                    </a:cubicBezTo>
                    <a:cubicBezTo>
                      <a:pt x="256" y="145"/>
                      <a:pt x="368" y="59"/>
                      <a:pt x="392" y="247"/>
                    </a:cubicBezTo>
                    <a:cubicBezTo>
                      <a:pt x="431" y="111"/>
                      <a:pt x="372" y="14"/>
                      <a:pt x="223" y="7"/>
                    </a:cubicBezTo>
                    <a:cubicBezTo>
                      <a:pt x="64" y="0"/>
                      <a:pt x="0" y="145"/>
                      <a:pt x="44" y="280"/>
                    </a:cubicBezTo>
                    <a:cubicBezTo>
                      <a:pt x="41" y="207"/>
                      <a:pt x="59" y="159"/>
                      <a:pt x="93" y="123"/>
                    </a:cubicBezTo>
                    <a:close/>
                  </a:path>
                </a:pathLst>
              </a:custGeom>
              <a:solidFill>
                <a:srgbClr val="755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9" name="Freeform 160"/>
              <p:cNvSpPr>
                <a:spLocks/>
              </p:cNvSpPr>
              <p:nvPr/>
            </p:nvSpPr>
            <p:spPr bwMode="auto">
              <a:xfrm>
                <a:off x="4575" y="1613"/>
                <a:ext cx="139" cy="34"/>
              </a:xfrm>
              <a:custGeom>
                <a:avLst/>
                <a:gdLst>
                  <a:gd name="T0" fmla="*/ 0 w 163"/>
                  <a:gd name="T1" fmla="*/ 11 h 40"/>
                  <a:gd name="T2" fmla="*/ 58 w 163"/>
                  <a:gd name="T3" fmla="*/ 39 h 40"/>
                  <a:gd name="T4" fmla="*/ 104 w 163"/>
                  <a:gd name="T5" fmla="*/ 33 h 40"/>
                  <a:gd name="T6" fmla="*/ 162 w 163"/>
                  <a:gd name="T7" fmla="*/ 9 h 40"/>
                  <a:gd name="T8" fmla="*/ 161 w 163"/>
                  <a:gd name="T9" fmla="*/ 4 h 40"/>
                  <a:gd name="T10" fmla="*/ 71 w 163"/>
                  <a:gd name="T11" fmla="*/ 26 h 40"/>
                  <a:gd name="T12" fmla="*/ 3 w 163"/>
                  <a:gd name="T13" fmla="*/ 10 h 40"/>
                  <a:gd name="T14" fmla="*/ 0 w 163"/>
                  <a:gd name="T1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40">
                    <a:moveTo>
                      <a:pt x="0" y="11"/>
                    </a:moveTo>
                    <a:cubicBezTo>
                      <a:pt x="1" y="34"/>
                      <a:pt x="41" y="38"/>
                      <a:pt x="58" y="39"/>
                    </a:cubicBezTo>
                    <a:cubicBezTo>
                      <a:pt x="74" y="40"/>
                      <a:pt x="89" y="38"/>
                      <a:pt x="104" y="33"/>
                    </a:cubicBezTo>
                    <a:cubicBezTo>
                      <a:pt x="123" y="28"/>
                      <a:pt x="147" y="21"/>
                      <a:pt x="162" y="9"/>
                    </a:cubicBezTo>
                    <a:cubicBezTo>
                      <a:pt x="163" y="7"/>
                      <a:pt x="163" y="5"/>
                      <a:pt x="161" y="4"/>
                    </a:cubicBezTo>
                    <a:cubicBezTo>
                      <a:pt x="131" y="0"/>
                      <a:pt x="101" y="24"/>
                      <a:pt x="71" y="26"/>
                    </a:cubicBezTo>
                    <a:cubicBezTo>
                      <a:pt x="49" y="27"/>
                      <a:pt x="20" y="25"/>
                      <a:pt x="3" y="10"/>
                    </a:cubicBezTo>
                    <a:cubicBezTo>
                      <a:pt x="2" y="9"/>
                      <a:pt x="0" y="9"/>
                      <a:pt x="0" y="11"/>
                    </a:cubicBezTo>
                    <a:close/>
                  </a:path>
                </a:pathLst>
              </a:custGeom>
              <a:solidFill>
                <a:srgbClr val="755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0" name="Freeform 161"/>
              <p:cNvSpPr>
                <a:spLocks noEditPoints="1"/>
              </p:cNvSpPr>
              <p:nvPr/>
            </p:nvSpPr>
            <p:spPr bwMode="auto">
              <a:xfrm>
                <a:off x="4551" y="1720"/>
                <a:ext cx="269" cy="99"/>
              </a:xfrm>
              <a:custGeom>
                <a:avLst/>
                <a:gdLst>
                  <a:gd name="T0" fmla="*/ 235 w 315"/>
                  <a:gd name="T1" fmla="*/ 114 h 115"/>
                  <a:gd name="T2" fmla="*/ 240 w 315"/>
                  <a:gd name="T3" fmla="*/ 114 h 115"/>
                  <a:gd name="T4" fmla="*/ 296 w 315"/>
                  <a:gd name="T5" fmla="*/ 68 h 115"/>
                  <a:gd name="T6" fmla="*/ 308 w 315"/>
                  <a:gd name="T7" fmla="*/ 30 h 115"/>
                  <a:gd name="T8" fmla="*/ 314 w 315"/>
                  <a:gd name="T9" fmla="*/ 16 h 115"/>
                  <a:gd name="T10" fmla="*/ 306 w 315"/>
                  <a:gd name="T11" fmla="*/ 6 h 115"/>
                  <a:gd name="T12" fmla="*/ 237 w 315"/>
                  <a:gd name="T13" fmla="*/ 2 h 115"/>
                  <a:gd name="T14" fmla="*/ 237 w 315"/>
                  <a:gd name="T15" fmla="*/ 9 h 115"/>
                  <a:gd name="T16" fmla="*/ 284 w 315"/>
                  <a:gd name="T17" fmla="*/ 14 h 115"/>
                  <a:gd name="T18" fmla="*/ 282 w 315"/>
                  <a:gd name="T19" fmla="*/ 85 h 115"/>
                  <a:gd name="T20" fmla="*/ 235 w 315"/>
                  <a:gd name="T21" fmla="*/ 107 h 115"/>
                  <a:gd name="T22" fmla="*/ 235 w 315"/>
                  <a:gd name="T23" fmla="*/ 114 h 115"/>
                  <a:gd name="T24" fmla="*/ 157 w 315"/>
                  <a:gd name="T25" fmla="*/ 15 h 115"/>
                  <a:gd name="T26" fmla="*/ 83 w 315"/>
                  <a:gd name="T27" fmla="*/ 2 h 115"/>
                  <a:gd name="T28" fmla="*/ 78 w 315"/>
                  <a:gd name="T29" fmla="*/ 2 h 115"/>
                  <a:gd name="T30" fmla="*/ 77 w 315"/>
                  <a:gd name="T31" fmla="*/ 9 h 115"/>
                  <a:gd name="T32" fmla="*/ 129 w 315"/>
                  <a:gd name="T33" fmla="*/ 27 h 115"/>
                  <a:gd name="T34" fmla="*/ 99 w 315"/>
                  <a:gd name="T35" fmla="*/ 103 h 115"/>
                  <a:gd name="T36" fmla="*/ 76 w 315"/>
                  <a:gd name="T37" fmla="*/ 108 h 115"/>
                  <a:gd name="T38" fmla="*/ 75 w 315"/>
                  <a:gd name="T39" fmla="*/ 114 h 115"/>
                  <a:gd name="T40" fmla="*/ 129 w 315"/>
                  <a:gd name="T41" fmla="*/ 80 h 115"/>
                  <a:gd name="T42" fmla="*/ 157 w 315"/>
                  <a:gd name="T43" fmla="*/ 41 h 115"/>
                  <a:gd name="T44" fmla="*/ 182 w 315"/>
                  <a:gd name="T45" fmla="*/ 79 h 115"/>
                  <a:gd name="T46" fmla="*/ 235 w 315"/>
                  <a:gd name="T47" fmla="*/ 114 h 115"/>
                  <a:gd name="T48" fmla="*/ 235 w 315"/>
                  <a:gd name="T49" fmla="*/ 107 h 115"/>
                  <a:gd name="T50" fmla="*/ 211 w 315"/>
                  <a:gd name="T51" fmla="*/ 102 h 115"/>
                  <a:gd name="T52" fmla="*/ 185 w 315"/>
                  <a:gd name="T53" fmla="*/ 26 h 115"/>
                  <a:gd name="T54" fmla="*/ 237 w 315"/>
                  <a:gd name="T55" fmla="*/ 9 h 115"/>
                  <a:gd name="T56" fmla="*/ 237 w 315"/>
                  <a:gd name="T57" fmla="*/ 2 h 115"/>
                  <a:gd name="T58" fmla="*/ 232 w 315"/>
                  <a:gd name="T59" fmla="*/ 2 h 115"/>
                  <a:gd name="T60" fmla="*/ 157 w 315"/>
                  <a:gd name="T61" fmla="*/ 15 h 115"/>
                  <a:gd name="T62" fmla="*/ 78 w 315"/>
                  <a:gd name="T63" fmla="*/ 2 h 115"/>
                  <a:gd name="T64" fmla="*/ 10 w 315"/>
                  <a:gd name="T65" fmla="*/ 6 h 115"/>
                  <a:gd name="T66" fmla="*/ 0 w 315"/>
                  <a:gd name="T67" fmla="*/ 17 h 115"/>
                  <a:gd name="T68" fmla="*/ 5 w 315"/>
                  <a:gd name="T69" fmla="*/ 31 h 115"/>
                  <a:gd name="T70" fmla="*/ 15 w 315"/>
                  <a:gd name="T71" fmla="*/ 68 h 115"/>
                  <a:gd name="T72" fmla="*/ 69 w 315"/>
                  <a:gd name="T73" fmla="*/ 114 h 115"/>
                  <a:gd name="T74" fmla="*/ 75 w 315"/>
                  <a:gd name="T75" fmla="*/ 114 h 115"/>
                  <a:gd name="T76" fmla="*/ 76 w 315"/>
                  <a:gd name="T77" fmla="*/ 108 h 115"/>
                  <a:gd name="T78" fmla="*/ 28 w 315"/>
                  <a:gd name="T79" fmla="*/ 86 h 115"/>
                  <a:gd name="T80" fmla="*/ 31 w 315"/>
                  <a:gd name="T81" fmla="*/ 14 h 115"/>
                  <a:gd name="T82" fmla="*/ 77 w 315"/>
                  <a:gd name="T83" fmla="*/ 9 h 115"/>
                  <a:gd name="T84" fmla="*/ 78 w 315"/>
                  <a:gd name="T85" fmla="*/ 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5" h="115">
                    <a:moveTo>
                      <a:pt x="235" y="114"/>
                    </a:moveTo>
                    <a:cubicBezTo>
                      <a:pt x="237" y="114"/>
                      <a:pt x="238" y="114"/>
                      <a:pt x="240" y="114"/>
                    </a:cubicBezTo>
                    <a:cubicBezTo>
                      <a:pt x="281" y="110"/>
                      <a:pt x="292" y="91"/>
                      <a:pt x="296" y="68"/>
                    </a:cubicBezTo>
                    <a:cubicBezTo>
                      <a:pt x="301" y="42"/>
                      <a:pt x="302" y="33"/>
                      <a:pt x="308" y="30"/>
                    </a:cubicBezTo>
                    <a:cubicBezTo>
                      <a:pt x="313" y="28"/>
                      <a:pt x="315" y="23"/>
                      <a:pt x="314" y="16"/>
                    </a:cubicBezTo>
                    <a:cubicBezTo>
                      <a:pt x="314" y="9"/>
                      <a:pt x="314" y="8"/>
                      <a:pt x="306" y="6"/>
                    </a:cubicBezTo>
                    <a:cubicBezTo>
                      <a:pt x="299" y="3"/>
                      <a:pt x="264" y="0"/>
                      <a:pt x="237" y="2"/>
                    </a:cubicBezTo>
                    <a:cubicBezTo>
                      <a:pt x="237" y="9"/>
                      <a:pt x="237" y="9"/>
                      <a:pt x="237" y="9"/>
                    </a:cubicBezTo>
                    <a:cubicBezTo>
                      <a:pt x="258" y="8"/>
                      <a:pt x="278" y="10"/>
                      <a:pt x="284" y="14"/>
                    </a:cubicBezTo>
                    <a:cubicBezTo>
                      <a:pt x="298" y="23"/>
                      <a:pt x="294" y="64"/>
                      <a:pt x="282" y="85"/>
                    </a:cubicBezTo>
                    <a:cubicBezTo>
                      <a:pt x="275" y="100"/>
                      <a:pt x="254" y="107"/>
                      <a:pt x="235" y="107"/>
                    </a:cubicBezTo>
                    <a:lnTo>
                      <a:pt x="235" y="114"/>
                    </a:lnTo>
                    <a:close/>
                    <a:moveTo>
                      <a:pt x="157" y="15"/>
                    </a:moveTo>
                    <a:cubicBezTo>
                      <a:pt x="148" y="16"/>
                      <a:pt x="110" y="5"/>
                      <a:pt x="83" y="2"/>
                    </a:cubicBezTo>
                    <a:cubicBezTo>
                      <a:pt x="82" y="2"/>
                      <a:pt x="80" y="2"/>
                      <a:pt x="78" y="2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99" y="10"/>
                      <a:pt x="122" y="15"/>
                      <a:pt x="129" y="27"/>
                    </a:cubicBezTo>
                    <a:cubicBezTo>
                      <a:pt x="142" y="46"/>
                      <a:pt x="119" y="92"/>
                      <a:pt x="99" y="103"/>
                    </a:cubicBezTo>
                    <a:cubicBezTo>
                      <a:pt x="93" y="106"/>
                      <a:pt x="84" y="108"/>
                      <a:pt x="76" y="108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112" y="114"/>
                      <a:pt x="125" y="88"/>
                      <a:pt x="129" y="80"/>
                    </a:cubicBezTo>
                    <a:cubicBezTo>
                      <a:pt x="138" y="63"/>
                      <a:pt x="136" y="41"/>
                      <a:pt x="157" y="41"/>
                    </a:cubicBezTo>
                    <a:cubicBezTo>
                      <a:pt x="177" y="41"/>
                      <a:pt x="175" y="63"/>
                      <a:pt x="182" y="79"/>
                    </a:cubicBezTo>
                    <a:cubicBezTo>
                      <a:pt x="186" y="88"/>
                      <a:pt x="198" y="115"/>
                      <a:pt x="235" y="114"/>
                    </a:cubicBezTo>
                    <a:cubicBezTo>
                      <a:pt x="235" y="107"/>
                      <a:pt x="235" y="107"/>
                      <a:pt x="235" y="107"/>
                    </a:cubicBezTo>
                    <a:cubicBezTo>
                      <a:pt x="226" y="107"/>
                      <a:pt x="217" y="106"/>
                      <a:pt x="211" y="102"/>
                    </a:cubicBezTo>
                    <a:cubicBezTo>
                      <a:pt x="191" y="92"/>
                      <a:pt x="171" y="46"/>
                      <a:pt x="185" y="26"/>
                    </a:cubicBezTo>
                    <a:cubicBezTo>
                      <a:pt x="193" y="15"/>
                      <a:pt x="215" y="10"/>
                      <a:pt x="237" y="9"/>
                    </a:cubicBezTo>
                    <a:cubicBezTo>
                      <a:pt x="237" y="2"/>
                      <a:pt x="237" y="2"/>
                      <a:pt x="237" y="2"/>
                    </a:cubicBezTo>
                    <a:cubicBezTo>
                      <a:pt x="235" y="2"/>
                      <a:pt x="234" y="2"/>
                      <a:pt x="232" y="2"/>
                    </a:cubicBezTo>
                    <a:cubicBezTo>
                      <a:pt x="208" y="4"/>
                      <a:pt x="179" y="15"/>
                      <a:pt x="157" y="15"/>
                    </a:cubicBezTo>
                    <a:close/>
                    <a:moveTo>
                      <a:pt x="78" y="2"/>
                    </a:moveTo>
                    <a:cubicBezTo>
                      <a:pt x="51" y="1"/>
                      <a:pt x="16" y="4"/>
                      <a:pt x="10" y="6"/>
                    </a:cubicBezTo>
                    <a:cubicBezTo>
                      <a:pt x="1" y="9"/>
                      <a:pt x="1" y="10"/>
                      <a:pt x="0" y="17"/>
                    </a:cubicBezTo>
                    <a:cubicBezTo>
                      <a:pt x="0" y="23"/>
                      <a:pt x="1" y="29"/>
                      <a:pt x="5" y="31"/>
                    </a:cubicBezTo>
                    <a:cubicBezTo>
                      <a:pt x="12" y="33"/>
                      <a:pt x="12" y="42"/>
                      <a:pt x="15" y="68"/>
                    </a:cubicBezTo>
                    <a:cubicBezTo>
                      <a:pt x="19" y="92"/>
                      <a:pt x="28" y="111"/>
                      <a:pt x="69" y="114"/>
                    </a:cubicBezTo>
                    <a:cubicBezTo>
                      <a:pt x="71" y="114"/>
                      <a:pt x="73" y="114"/>
                      <a:pt x="75" y="114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57" y="108"/>
                      <a:pt x="35" y="101"/>
                      <a:pt x="28" y="86"/>
                    </a:cubicBezTo>
                    <a:cubicBezTo>
                      <a:pt x="18" y="65"/>
                      <a:pt x="17" y="23"/>
                      <a:pt x="31" y="14"/>
                    </a:cubicBezTo>
                    <a:cubicBezTo>
                      <a:pt x="37" y="11"/>
                      <a:pt x="57" y="8"/>
                      <a:pt x="77" y="9"/>
                    </a:cubicBezTo>
                    <a:lnTo>
                      <a:pt x="78" y="2"/>
                    </a:lnTo>
                    <a:close/>
                  </a:path>
                </a:pathLst>
              </a:custGeom>
              <a:solidFill>
                <a:srgbClr val="C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1" name="Freeform 162"/>
              <p:cNvSpPr>
                <a:spLocks/>
              </p:cNvSpPr>
              <p:nvPr/>
            </p:nvSpPr>
            <p:spPr bwMode="auto">
              <a:xfrm>
                <a:off x="4684" y="1939"/>
                <a:ext cx="76" cy="151"/>
              </a:xfrm>
              <a:custGeom>
                <a:avLst/>
                <a:gdLst>
                  <a:gd name="T0" fmla="*/ 71 w 76"/>
                  <a:gd name="T1" fmla="*/ 0 h 151"/>
                  <a:gd name="T2" fmla="*/ 76 w 76"/>
                  <a:gd name="T3" fmla="*/ 24 h 151"/>
                  <a:gd name="T4" fmla="*/ 60 w 76"/>
                  <a:gd name="T5" fmla="*/ 151 h 151"/>
                  <a:gd name="T6" fmla="*/ 0 w 76"/>
                  <a:gd name="T7" fmla="*/ 89 h 151"/>
                  <a:gd name="T8" fmla="*/ 71 w 7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51">
                    <a:moveTo>
                      <a:pt x="71" y="0"/>
                    </a:moveTo>
                    <a:lnTo>
                      <a:pt x="76" y="24"/>
                    </a:lnTo>
                    <a:lnTo>
                      <a:pt x="60" y="151"/>
                    </a:lnTo>
                    <a:lnTo>
                      <a:pt x="0" y="89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2" name="Freeform 163"/>
              <p:cNvSpPr>
                <a:spLocks/>
              </p:cNvSpPr>
              <p:nvPr/>
            </p:nvSpPr>
            <p:spPr bwMode="auto">
              <a:xfrm>
                <a:off x="4684" y="1939"/>
                <a:ext cx="76" cy="151"/>
              </a:xfrm>
              <a:custGeom>
                <a:avLst/>
                <a:gdLst>
                  <a:gd name="T0" fmla="*/ 71 w 76"/>
                  <a:gd name="T1" fmla="*/ 0 h 151"/>
                  <a:gd name="T2" fmla="*/ 76 w 76"/>
                  <a:gd name="T3" fmla="*/ 24 h 151"/>
                  <a:gd name="T4" fmla="*/ 60 w 76"/>
                  <a:gd name="T5" fmla="*/ 151 h 151"/>
                  <a:gd name="T6" fmla="*/ 0 w 76"/>
                  <a:gd name="T7" fmla="*/ 89 h 151"/>
                  <a:gd name="T8" fmla="*/ 71 w 7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51">
                    <a:moveTo>
                      <a:pt x="71" y="0"/>
                    </a:moveTo>
                    <a:lnTo>
                      <a:pt x="76" y="24"/>
                    </a:lnTo>
                    <a:lnTo>
                      <a:pt x="60" y="151"/>
                    </a:lnTo>
                    <a:lnTo>
                      <a:pt x="0" y="89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3" name="Freeform 164"/>
              <p:cNvSpPr>
                <a:spLocks/>
              </p:cNvSpPr>
              <p:nvPr/>
            </p:nvSpPr>
            <p:spPr bwMode="auto">
              <a:xfrm>
                <a:off x="4613" y="1936"/>
                <a:ext cx="142" cy="92"/>
              </a:xfrm>
              <a:custGeom>
                <a:avLst/>
                <a:gdLst>
                  <a:gd name="T0" fmla="*/ 142 w 142"/>
                  <a:gd name="T1" fmla="*/ 0 h 92"/>
                  <a:gd name="T2" fmla="*/ 71 w 142"/>
                  <a:gd name="T3" fmla="*/ 89 h 92"/>
                  <a:gd name="T4" fmla="*/ 0 w 142"/>
                  <a:gd name="T5" fmla="*/ 0 h 92"/>
                  <a:gd name="T6" fmla="*/ 0 w 142"/>
                  <a:gd name="T7" fmla="*/ 3 h 92"/>
                  <a:gd name="T8" fmla="*/ 71 w 142"/>
                  <a:gd name="T9" fmla="*/ 92 h 92"/>
                  <a:gd name="T10" fmla="*/ 142 w 142"/>
                  <a:gd name="T11" fmla="*/ 3 h 92"/>
                  <a:gd name="T12" fmla="*/ 142 w 142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92">
                    <a:moveTo>
                      <a:pt x="142" y="0"/>
                    </a:moveTo>
                    <a:lnTo>
                      <a:pt x="71" y="89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71" y="92"/>
                    </a:lnTo>
                    <a:lnTo>
                      <a:pt x="142" y="3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2D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4" name="Freeform 165"/>
              <p:cNvSpPr>
                <a:spLocks/>
              </p:cNvSpPr>
              <p:nvPr/>
            </p:nvSpPr>
            <p:spPr bwMode="auto">
              <a:xfrm>
                <a:off x="4613" y="1936"/>
                <a:ext cx="142" cy="92"/>
              </a:xfrm>
              <a:custGeom>
                <a:avLst/>
                <a:gdLst>
                  <a:gd name="T0" fmla="*/ 142 w 142"/>
                  <a:gd name="T1" fmla="*/ 0 h 92"/>
                  <a:gd name="T2" fmla="*/ 71 w 142"/>
                  <a:gd name="T3" fmla="*/ 89 h 92"/>
                  <a:gd name="T4" fmla="*/ 0 w 142"/>
                  <a:gd name="T5" fmla="*/ 0 h 92"/>
                  <a:gd name="T6" fmla="*/ 0 w 142"/>
                  <a:gd name="T7" fmla="*/ 3 h 92"/>
                  <a:gd name="T8" fmla="*/ 71 w 142"/>
                  <a:gd name="T9" fmla="*/ 92 h 92"/>
                  <a:gd name="T10" fmla="*/ 142 w 142"/>
                  <a:gd name="T11" fmla="*/ 3 h 92"/>
                  <a:gd name="T12" fmla="*/ 142 w 142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92">
                    <a:moveTo>
                      <a:pt x="142" y="0"/>
                    </a:moveTo>
                    <a:lnTo>
                      <a:pt x="71" y="89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71" y="92"/>
                    </a:lnTo>
                    <a:lnTo>
                      <a:pt x="142" y="3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5" name="Rectangle 166"/>
              <p:cNvSpPr>
                <a:spLocks noChangeArrowheads="1"/>
              </p:cNvSpPr>
              <p:nvPr/>
            </p:nvSpPr>
            <p:spPr bwMode="auto">
              <a:xfrm>
                <a:off x="4697" y="2088"/>
                <a:ext cx="1" cy="1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6" name="Rectangle 167"/>
              <p:cNvSpPr>
                <a:spLocks noChangeArrowheads="1"/>
              </p:cNvSpPr>
              <p:nvPr/>
            </p:nvSpPr>
            <p:spPr bwMode="auto">
              <a:xfrm>
                <a:off x="4697" y="208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7" name="Freeform 168"/>
              <p:cNvSpPr>
                <a:spLocks/>
              </p:cNvSpPr>
              <p:nvPr/>
            </p:nvSpPr>
            <p:spPr bwMode="auto">
              <a:xfrm>
                <a:off x="4671" y="2088"/>
                <a:ext cx="27" cy="0"/>
              </a:xfrm>
              <a:custGeom>
                <a:avLst/>
                <a:gdLst>
                  <a:gd name="T0" fmla="*/ 26 w 27"/>
                  <a:gd name="T1" fmla="*/ 0 w 27"/>
                  <a:gd name="T2" fmla="*/ 0 w 27"/>
                  <a:gd name="T3" fmla="*/ 27 w 27"/>
                  <a:gd name="T4" fmla="*/ 26 w 2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7">
                    <a:moveTo>
                      <a:pt x="2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7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5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8" name="Freeform 169"/>
              <p:cNvSpPr>
                <a:spLocks/>
              </p:cNvSpPr>
              <p:nvPr/>
            </p:nvSpPr>
            <p:spPr bwMode="auto">
              <a:xfrm>
                <a:off x="4671" y="2088"/>
                <a:ext cx="27" cy="0"/>
              </a:xfrm>
              <a:custGeom>
                <a:avLst/>
                <a:gdLst>
                  <a:gd name="T0" fmla="*/ 26 w 27"/>
                  <a:gd name="T1" fmla="*/ 0 w 27"/>
                  <a:gd name="T2" fmla="*/ 0 w 27"/>
                  <a:gd name="T3" fmla="*/ 27 w 27"/>
                  <a:gd name="T4" fmla="*/ 26 w 2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7">
                    <a:moveTo>
                      <a:pt x="2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7" y="0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9" name="Freeform 170"/>
              <p:cNvSpPr>
                <a:spLocks/>
              </p:cNvSpPr>
              <p:nvPr/>
            </p:nvSpPr>
            <p:spPr bwMode="auto">
              <a:xfrm>
                <a:off x="4718" y="2046"/>
                <a:ext cx="663" cy="300"/>
              </a:xfrm>
              <a:custGeom>
                <a:avLst/>
                <a:gdLst>
                  <a:gd name="T0" fmla="*/ 310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09 w 777"/>
                  <a:gd name="T11" fmla="*/ 133 h 352"/>
                  <a:gd name="T12" fmla="*/ 468 w 777"/>
                  <a:gd name="T13" fmla="*/ 1 h 352"/>
                  <a:gd name="T14" fmla="*/ 310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0" y="0"/>
                    </a:moveTo>
                    <a:cubicBezTo>
                      <a:pt x="139" y="75"/>
                      <a:pt x="87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09" y="133"/>
                    </a:cubicBezTo>
                    <a:cubicBezTo>
                      <a:pt x="689" y="115"/>
                      <a:pt x="639" y="76"/>
                      <a:pt x="468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0" name="Freeform 171"/>
              <p:cNvSpPr>
                <a:spLocks/>
              </p:cNvSpPr>
              <p:nvPr/>
            </p:nvSpPr>
            <p:spPr bwMode="auto">
              <a:xfrm>
                <a:off x="4718" y="2046"/>
                <a:ext cx="663" cy="300"/>
              </a:xfrm>
              <a:custGeom>
                <a:avLst/>
                <a:gdLst>
                  <a:gd name="T0" fmla="*/ 310 w 777"/>
                  <a:gd name="T1" fmla="*/ 0 h 352"/>
                  <a:gd name="T2" fmla="*/ 67 w 777"/>
                  <a:gd name="T3" fmla="*/ 133 h 352"/>
                  <a:gd name="T4" fmla="*/ 0 w 777"/>
                  <a:gd name="T5" fmla="*/ 352 h 352"/>
                  <a:gd name="T6" fmla="*/ 388 w 777"/>
                  <a:gd name="T7" fmla="*/ 352 h 352"/>
                  <a:gd name="T8" fmla="*/ 777 w 777"/>
                  <a:gd name="T9" fmla="*/ 352 h 352"/>
                  <a:gd name="T10" fmla="*/ 709 w 777"/>
                  <a:gd name="T11" fmla="*/ 133 h 352"/>
                  <a:gd name="T12" fmla="*/ 468 w 777"/>
                  <a:gd name="T13" fmla="*/ 1 h 352"/>
                  <a:gd name="T14" fmla="*/ 310 w 777"/>
                  <a:gd name="T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7" h="352">
                    <a:moveTo>
                      <a:pt x="310" y="0"/>
                    </a:moveTo>
                    <a:cubicBezTo>
                      <a:pt x="139" y="75"/>
                      <a:pt x="87" y="115"/>
                      <a:pt x="67" y="133"/>
                    </a:cubicBezTo>
                    <a:cubicBezTo>
                      <a:pt x="36" y="161"/>
                      <a:pt x="18" y="264"/>
                      <a:pt x="0" y="352"/>
                    </a:cubicBezTo>
                    <a:cubicBezTo>
                      <a:pt x="388" y="352"/>
                      <a:pt x="388" y="352"/>
                      <a:pt x="388" y="352"/>
                    </a:cubicBezTo>
                    <a:cubicBezTo>
                      <a:pt x="777" y="352"/>
                      <a:pt x="777" y="352"/>
                      <a:pt x="777" y="352"/>
                    </a:cubicBezTo>
                    <a:cubicBezTo>
                      <a:pt x="758" y="264"/>
                      <a:pt x="741" y="161"/>
                      <a:pt x="709" y="133"/>
                    </a:cubicBezTo>
                    <a:cubicBezTo>
                      <a:pt x="689" y="115"/>
                      <a:pt x="639" y="76"/>
                      <a:pt x="468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1" name="Freeform 172"/>
              <p:cNvSpPr>
                <a:spLocks/>
              </p:cNvSpPr>
              <p:nvPr/>
            </p:nvSpPr>
            <p:spPr bwMode="auto">
              <a:xfrm>
                <a:off x="4978" y="1830"/>
                <a:ext cx="143" cy="298"/>
              </a:xfrm>
              <a:custGeom>
                <a:avLst/>
                <a:gdLst>
                  <a:gd name="T0" fmla="*/ 0 w 167"/>
                  <a:gd name="T1" fmla="*/ 103 h 349"/>
                  <a:gd name="T2" fmla="*/ 0 w 167"/>
                  <a:gd name="T3" fmla="*/ 230 h 349"/>
                  <a:gd name="T4" fmla="*/ 0 w 167"/>
                  <a:gd name="T5" fmla="*/ 293 h 349"/>
                  <a:gd name="T6" fmla="*/ 167 w 167"/>
                  <a:gd name="T7" fmla="*/ 293 h 349"/>
                  <a:gd name="T8" fmla="*/ 167 w 167"/>
                  <a:gd name="T9" fmla="*/ 230 h 349"/>
                  <a:gd name="T10" fmla="*/ 167 w 167"/>
                  <a:gd name="T11" fmla="*/ 103 h 349"/>
                  <a:gd name="T12" fmla="*/ 0 w 167"/>
                  <a:gd name="T13" fmla="*/ 103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349">
                    <a:moveTo>
                      <a:pt x="0" y="103"/>
                    </a:move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46" y="347"/>
                      <a:pt x="121" y="349"/>
                      <a:pt x="167" y="293"/>
                    </a:cubicBezTo>
                    <a:cubicBezTo>
                      <a:pt x="167" y="230"/>
                      <a:pt x="167" y="230"/>
                      <a:pt x="167" y="230"/>
                    </a:cubicBezTo>
                    <a:cubicBezTo>
                      <a:pt x="167" y="103"/>
                      <a:pt x="167" y="103"/>
                      <a:pt x="167" y="103"/>
                    </a:cubicBezTo>
                    <a:cubicBezTo>
                      <a:pt x="167" y="0"/>
                      <a:pt x="0" y="0"/>
                      <a:pt x="0" y="103"/>
                    </a:cubicBezTo>
                  </a:path>
                </a:pathLst>
              </a:custGeom>
              <a:solidFill>
                <a:srgbClr val="F6C5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Freeform 173"/>
              <p:cNvSpPr>
                <a:spLocks/>
              </p:cNvSpPr>
              <p:nvPr/>
            </p:nvSpPr>
            <p:spPr bwMode="auto">
              <a:xfrm>
                <a:off x="4883" y="1811"/>
                <a:ext cx="60" cy="87"/>
              </a:xfrm>
              <a:custGeom>
                <a:avLst/>
                <a:gdLst>
                  <a:gd name="T0" fmla="*/ 20 w 70"/>
                  <a:gd name="T1" fmla="*/ 5 h 102"/>
                  <a:gd name="T2" fmla="*/ 62 w 70"/>
                  <a:gd name="T3" fmla="*/ 42 h 102"/>
                  <a:gd name="T4" fmla="*/ 51 w 70"/>
                  <a:gd name="T5" fmla="*/ 97 h 102"/>
                  <a:gd name="T6" fmla="*/ 9 w 70"/>
                  <a:gd name="T7" fmla="*/ 60 h 102"/>
                  <a:gd name="T8" fmla="*/ 2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20" y="5"/>
                    </a:moveTo>
                    <a:cubicBezTo>
                      <a:pt x="35" y="0"/>
                      <a:pt x="54" y="17"/>
                      <a:pt x="62" y="42"/>
                    </a:cubicBezTo>
                    <a:cubicBezTo>
                      <a:pt x="70" y="68"/>
                      <a:pt x="65" y="92"/>
                      <a:pt x="51" y="97"/>
                    </a:cubicBezTo>
                    <a:cubicBezTo>
                      <a:pt x="36" y="102"/>
                      <a:pt x="17" y="85"/>
                      <a:pt x="9" y="60"/>
                    </a:cubicBezTo>
                    <a:cubicBezTo>
                      <a:pt x="0" y="34"/>
                      <a:pt x="6" y="10"/>
                      <a:pt x="20" y="5"/>
                    </a:cubicBezTo>
                    <a:close/>
                  </a:path>
                </a:pathLst>
              </a:custGeom>
              <a:solidFill>
                <a:srgbClr val="F6C5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3" name="Freeform 174"/>
              <p:cNvSpPr>
                <a:spLocks/>
              </p:cNvSpPr>
              <p:nvPr/>
            </p:nvSpPr>
            <p:spPr bwMode="auto">
              <a:xfrm>
                <a:off x="5154" y="1811"/>
                <a:ext cx="60" cy="87"/>
              </a:xfrm>
              <a:custGeom>
                <a:avLst/>
                <a:gdLst>
                  <a:gd name="T0" fmla="*/ 50 w 70"/>
                  <a:gd name="T1" fmla="*/ 5 h 102"/>
                  <a:gd name="T2" fmla="*/ 9 w 70"/>
                  <a:gd name="T3" fmla="*/ 42 h 102"/>
                  <a:gd name="T4" fmla="*/ 20 w 70"/>
                  <a:gd name="T5" fmla="*/ 97 h 102"/>
                  <a:gd name="T6" fmla="*/ 62 w 70"/>
                  <a:gd name="T7" fmla="*/ 60 h 102"/>
                  <a:gd name="T8" fmla="*/ 50 w 70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2">
                    <a:moveTo>
                      <a:pt x="50" y="5"/>
                    </a:moveTo>
                    <a:cubicBezTo>
                      <a:pt x="36" y="0"/>
                      <a:pt x="17" y="17"/>
                      <a:pt x="9" y="42"/>
                    </a:cubicBezTo>
                    <a:cubicBezTo>
                      <a:pt x="0" y="68"/>
                      <a:pt x="5" y="92"/>
                      <a:pt x="20" y="97"/>
                    </a:cubicBezTo>
                    <a:cubicBezTo>
                      <a:pt x="35" y="102"/>
                      <a:pt x="53" y="85"/>
                      <a:pt x="62" y="60"/>
                    </a:cubicBezTo>
                    <a:cubicBezTo>
                      <a:pt x="70" y="34"/>
                      <a:pt x="65" y="10"/>
                      <a:pt x="50" y="5"/>
                    </a:cubicBezTo>
                    <a:close/>
                  </a:path>
                </a:pathLst>
              </a:custGeom>
              <a:solidFill>
                <a:srgbClr val="F6C5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4" name="Freeform 175"/>
              <p:cNvSpPr>
                <a:spLocks/>
              </p:cNvSpPr>
              <p:nvPr/>
            </p:nvSpPr>
            <p:spPr bwMode="auto">
              <a:xfrm>
                <a:off x="4950" y="2115"/>
                <a:ext cx="188" cy="231"/>
              </a:xfrm>
              <a:custGeom>
                <a:avLst/>
                <a:gdLst>
                  <a:gd name="T0" fmla="*/ 117 w 221"/>
                  <a:gd name="T1" fmla="*/ 0 h 271"/>
                  <a:gd name="T2" fmla="*/ 0 w 221"/>
                  <a:gd name="T3" fmla="*/ 35 h 271"/>
                  <a:gd name="T4" fmla="*/ 45 w 221"/>
                  <a:gd name="T5" fmla="*/ 271 h 271"/>
                  <a:gd name="T6" fmla="*/ 202 w 221"/>
                  <a:gd name="T7" fmla="*/ 271 h 271"/>
                  <a:gd name="T8" fmla="*/ 221 w 221"/>
                  <a:gd name="T9" fmla="*/ 36 h 271"/>
                  <a:gd name="T10" fmla="*/ 117 w 221"/>
                  <a:gd name="T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271">
                    <a:moveTo>
                      <a:pt x="117" y="0"/>
                    </a:moveTo>
                    <a:cubicBezTo>
                      <a:pt x="117" y="0"/>
                      <a:pt x="0" y="28"/>
                      <a:pt x="0" y="35"/>
                    </a:cubicBezTo>
                    <a:cubicBezTo>
                      <a:pt x="0" y="42"/>
                      <a:pt x="45" y="271"/>
                      <a:pt x="45" y="271"/>
                    </a:cubicBezTo>
                    <a:cubicBezTo>
                      <a:pt x="202" y="271"/>
                      <a:pt x="202" y="271"/>
                      <a:pt x="202" y="271"/>
                    </a:cubicBezTo>
                    <a:cubicBezTo>
                      <a:pt x="221" y="36"/>
                      <a:pt x="221" y="36"/>
                      <a:pt x="221" y="36"/>
                    </a:cubicBezTo>
                    <a:cubicBezTo>
                      <a:pt x="117" y="0"/>
                      <a:pt x="117" y="0"/>
                      <a:pt x="117" y="0"/>
                    </a:cubicBezTo>
                  </a:path>
                </a:pathLst>
              </a:custGeom>
              <a:solidFill>
                <a:srgbClr val="9FB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5" name="Freeform 176"/>
              <p:cNvSpPr>
                <a:spLocks/>
              </p:cNvSpPr>
              <p:nvPr/>
            </p:nvSpPr>
            <p:spPr bwMode="auto">
              <a:xfrm>
                <a:off x="4885" y="2047"/>
                <a:ext cx="124" cy="299"/>
              </a:xfrm>
              <a:custGeom>
                <a:avLst/>
                <a:gdLst>
                  <a:gd name="T0" fmla="*/ 93 w 124"/>
                  <a:gd name="T1" fmla="*/ 0 h 299"/>
                  <a:gd name="T2" fmla="*/ 93 w 124"/>
                  <a:gd name="T3" fmla="*/ 33 h 299"/>
                  <a:gd name="T4" fmla="*/ 124 w 124"/>
                  <a:gd name="T5" fmla="*/ 299 h 299"/>
                  <a:gd name="T6" fmla="*/ 71 w 124"/>
                  <a:gd name="T7" fmla="*/ 299 h 299"/>
                  <a:gd name="T8" fmla="*/ 12 w 124"/>
                  <a:gd name="T9" fmla="*/ 181 h 299"/>
                  <a:gd name="T10" fmla="*/ 68 w 124"/>
                  <a:gd name="T11" fmla="*/ 144 h 299"/>
                  <a:gd name="T12" fmla="*/ 0 w 124"/>
                  <a:gd name="T13" fmla="*/ 111 h 299"/>
                  <a:gd name="T14" fmla="*/ 62 w 124"/>
                  <a:gd name="T15" fmla="*/ 14 h 299"/>
                  <a:gd name="T16" fmla="*/ 93 w 124"/>
                  <a:gd name="T1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299">
                    <a:moveTo>
                      <a:pt x="93" y="0"/>
                    </a:moveTo>
                    <a:lnTo>
                      <a:pt x="93" y="33"/>
                    </a:lnTo>
                    <a:lnTo>
                      <a:pt x="124" y="299"/>
                    </a:lnTo>
                    <a:lnTo>
                      <a:pt x="71" y="299"/>
                    </a:lnTo>
                    <a:lnTo>
                      <a:pt x="12" y="181"/>
                    </a:lnTo>
                    <a:lnTo>
                      <a:pt x="68" y="144"/>
                    </a:lnTo>
                    <a:lnTo>
                      <a:pt x="0" y="111"/>
                    </a:lnTo>
                    <a:lnTo>
                      <a:pt x="62" y="1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6" name="Freeform 177"/>
              <p:cNvSpPr>
                <a:spLocks/>
              </p:cNvSpPr>
              <p:nvPr/>
            </p:nvSpPr>
            <p:spPr bwMode="auto">
              <a:xfrm>
                <a:off x="5089" y="2047"/>
                <a:ext cx="124" cy="299"/>
              </a:xfrm>
              <a:custGeom>
                <a:avLst/>
                <a:gdLst>
                  <a:gd name="T0" fmla="*/ 32 w 124"/>
                  <a:gd name="T1" fmla="*/ 0 h 299"/>
                  <a:gd name="T2" fmla="*/ 32 w 124"/>
                  <a:gd name="T3" fmla="*/ 33 h 299"/>
                  <a:gd name="T4" fmla="*/ 0 w 124"/>
                  <a:gd name="T5" fmla="*/ 299 h 299"/>
                  <a:gd name="T6" fmla="*/ 53 w 124"/>
                  <a:gd name="T7" fmla="*/ 299 h 299"/>
                  <a:gd name="T8" fmla="*/ 112 w 124"/>
                  <a:gd name="T9" fmla="*/ 181 h 299"/>
                  <a:gd name="T10" fmla="*/ 55 w 124"/>
                  <a:gd name="T11" fmla="*/ 144 h 299"/>
                  <a:gd name="T12" fmla="*/ 124 w 124"/>
                  <a:gd name="T13" fmla="*/ 111 h 299"/>
                  <a:gd name="T14" fmla="*/ 68 w 124"/>
                  <a:gd name="T15" fmla="*/ 18 h 299"/>
                  <a:gd name="T16" fmla="*/ 32 w 124"/>
                  <a:gd name="T1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299">
                    <a:moveTo>
                      <a:pt x="32" y="0"/>
                    </a:moveTo>
                    <a:lnTo>
                      <a:pt x="32" y="33"/>
                    </a:lnTo>
                    <a:lnTo>
                      <a:pt x="0" y="299"/>
                    </a:lnTo>
                    <a:lnTo>
                      <a:pt x="53" y="299"/>
                    </a:lnTo>
                    <a:lnTo>
                      <a:pt x="112" y="181"/>
                    </a:lnTo>
                    <a:lnTo>
                      <a:pt x="55" y="144"/>
                    </a:lnTo>
                    <a:lnTo>
                      <a:pt x="124" y="111"/>
                    </a:lnTo>
                    <a:lnTo>
                      <a:pt x="68" y="1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7" name="Freeform 178"/>
              <p:cNvSpPr>
                <a:spLocks/>
              </p:cNvSpPr>
              <p:nvPr/>
            </p:nvSpPr>
            <p:spPr bwMode="auto">
              <a:xfrm>
                <a:off x="5018" y="2115"/>
                <a:ext cx="62" cy="60"/>
              </a:xfrm>
              <a:custGeom>
                <a:avLst/>
                <a:gdLst>
                  <a:gd name="T0" fmla="*/ 0 w 72"/>
                  <a:gd name="T1" fmla="*/ 39 h 70"/>
                  <a:gd name="T2" fmla="*/ 20 w 72"/>
                  <a:gd name="T3" fmla="*/ 70 h 70"/>
                  <a:gd name="T4" fmla="*/ 52 w 72"/>
                  <a:gd name="T5" fmla="*/ 70 h 70"/>
                  <a:gd name="T6" fmla="*/ 72 w 72"/>
                  <a:gd name="T7" fmla="*/ 39 h 70"/>
                  <a:gd name="T8" fmla="*/ 37 w 72"/>
                  <a:gd name="T9" fmla="*/ 0 h 70"/>
                  <a:gd name="T10" fmla="*/ 0 w 72"/>
                  <a:gd name="T11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0">
                    <a:moveTo>
                      <a:pt x="0" y="39"/>
                    </a:moveTo>
                    <a:cubicBezTo>
                      <a:pt x="20" y="70"/>
                      <a:pt x="20" y="70"/>
                      <a:pt x="20" y="70"/>
                    </a:cubicBezTo>
                    <a:cubicBezTo>
                      <a:pt x="31" y="70"/>
                      <a:pt x="41" y="70"/>
                      <a:pt x="52" y="70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39"/>
                      <a:pt x="0" y="39"/>
                      <a:pt x="0" y="39"/>
                    </a:cubicBezTo>
                  </a:path>
                </a:pathLst>
              </a:custGeom>
              <a:solidFill>
                <a:srgbClr val="28A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8" name="Freeform 179"/>
              <p:cNvSpPr>
                <a:spLocks/>
              </p:cNvSpPr>
              <p:nvPr/>
            </p:nvSpPr>
            <p:spPr bwMode="auto">
              <a:xfrm>
                <a:off x="5011" y="2175"/>
                <a:ext cx="76" cy="171"/>
              </a:xfrm>
              <a:custGeom>
                <a:avLst/>
                <a:gdLst>
                  <a:gd name="T0" fmla="*/ 24 w 76"/>
                  <a:gd name="T1" fmla="*/ 0 h 171"/>
                  <a:gd name="T2" fmla="*/ 0 w 76"/>
                  <a:gd name="T3" fmla="*/ 171 h 171"/>
                  <a:gd name="T4" fmla="*/ 76 w 76"/>
                  <a:gd name="T5" fmla="*/ 171 h 171"/>
                  <a:gd name="T6" fmla="*/ 51 w 76"/>
                  <a:gd name="T7" fmla="*/ 0 h 171"/>
                  <a:gd name="T8" fmla="*/ 24 w 7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1">
                    <a:moveTo>
                      <a:pt x="24" y="0"/>
                    </a:moveTo>
                    <a:lnTo>
                      <a:pt x="0" y="171"/>
                    </a:lnTo>
                    <a:lnTo>
                      <a:pt x="76" y="171"/>
                    </a:lnTo>
                    <a:lnTo>
                      <a:pt x="51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A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9" name="Freeform 180"/>
              <p:cNvSpPr>
                <a:spLocks/>
              </p:cNvSpPr>
              <p:nvPr/>
            </p:nvSpPr>
            <p:spPr bwMode="auto">
              <a:xfrm>
                <a:off x="5011" y="2175"/>
                <a:ext cx="76" cy="171"/>
              </a:xfrm>
              <a:custGeom>
                <a:avLst/>
                <a:gdLst>
                  <a:gd name="T0" fmla="*/ 24 w 76"/>
                  <a:gd name="T1" fmla="*/ 0 h 171"/>
                  <a:gd name="T2" fmla="*/ 0 w 76"/>
                  <a:gd name="T3" fmla="*/ 171 h 171"/>
                  <a:gd name="T4" fmla="*/ 76 w 76"/>
                  <a:gd name="T5" fmla="*/ 171 h 171"/>
                  <a:gd name="T6" fmla="*/ 51 w 76"/>
                  <a:gd name="T7" fmla="*/ 0 h 171"/>
                  <a:gd name="T8" fmla="*/ 24 w 7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1">
                    <a:moveTo>
                      <a:pt x="24" y="0"/>
                    </a:moveTo>
                    <a:lnTo>
                      <a:pt x="0" y="171"/>
                    </a:lnTo>
                    <a:lnTo>
                      <a:pt x="76" y="171"/>
                    </a:lnTo>
                    <a:lnTo>
                      <a:pt x="51" y="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0" name="Freeform 181"/>
              <p:cNvSpPr>
                <a:spLocks/>
              </p:cNvSpPr>
              <p:nvPr/>
            </p:nvSpPr>
            <p:spPr bwMode="auto">
              <a:xfrm>
                <a:off x="4971" y="2026"/>
                <a:ext cx="79" cy="150"/>
              </a:xfrm>
              <a:custGeom>
                <a:avLst/>
                <a:gdLst>
                  <a:gd name="T0" fmla="*/ 7 w 79"/>
                  <a:gd name="T1" fmla="*/ 0 h 150"/>
                  <a:gd name="T2" fmla="*/ 0 w 79"/>
                  <a:gd name="T3" fmla="*/ 24 h 150"/>
                  <a:gd name="T4" fmla="*/ 18 w 79"/>
                  <a:gd name="T5" fmla="*/ 150 h 150"/>
                  <a:gd name="T6" fmla="*/ 79 w 79"/>
                  <a:gd name="T7" fmla="*/ 89 h 150"/>
                  <a:gd name="T8" fmla="*/ 7 w 79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50">
                    <a:moveTo>
                      <a:pt x="7" y="0"/>
                    </a:moveTo>
                    <a:lnTo>
                      <a:pt x="0" y="24"/>
                    </a:lnTo>
                    <a:lnTo>
                      <a:pt x="18" y="150"/>
                    </a:lnTo>
                    <a:lnTo>
                      <a:pt x="79" y="8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1" name="Freeform 182"/>
              <p:cNvSpPr>
                <a:spLocks/>
              </p:cNvSpPr>
              <p:nvPr/>
            </p:nvSpPr>
            <p:spPr bwMode="auto">
              <a:xfrm>
                <a:off x="4971" y="2026"/>
                <a:ext cx="79" cy="150"/>
              </a:xfrm>
              <a:custGeom>
                <a:avLst/>
                <a:gdLst>
                  <a:gd name="T0" fmla="*/ 7 w 79"/>
                  <a:gd name="T1" fmla="*/ 0 h 150"/>
                  <a:gd name="T2" fmla="*/ 0 w 79"/>
                  <a:gd name="T3" fmla="*/ 24 h 150"/>
                  <a:gd name="T4" fmla="*/ 18 w 79"/>
                  <a:gd name="T5" fmla="*/ 150 h 150"/>
                  <a:gd name="T6" fmla="*/ 79 w 79"/>
                  <a:gd name="T7" fmla="*/ 89 h 150"/>
                  <a:gd name="T8" fmla="*/ 7 w 79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50">
                    <a:moveTo>
                      <a:pt x="7" y="0"/>
                    </a:moveTo>
                    <a:lnTo>
                      <a:pt x="0" y="24"/>
                    </a:lnTo>
                    <a:lnTo>
                      <a:pt x="18" y="150"/>
                    </a:lnTo>
                    <a:lnTo>
                      <a:pt x="79" y="89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2" name="Freeform 183"/>
              <p:cNvSpPr>
                <a:spLocks/>
              </p:cNvSpPr>
              <p:nvPr/>
            </p:nvSpPr>
            <p:spPr bwMode="auto">
              <a:xfrm>
                <a:off x="4978" y="1996"/>
                <a:ext cx="143" cy="50"/>
              </a:xfrm>
              <a:custGeom>
                <a:avLst/>
                <a:gdLst>
                  <a:gd name="T0" fmla="*/ 0 w 167"/>
                  <a:gd name="T1" fmla="*/ 0 h 58"/>
                  <a:gd name="T2" fmla="*/ 0 w 167"/>
                  <a:gd name="T3" fmla="*/ 6 h 58"/>
                  <a:gd name="T4" fmla="*/ 83 w 167"/>
                  <a:gd name="T5" fmla="*/ 58 h 58"/>
                  <a:gd name="T6" fmla="*/ 85 w 167"/>
                  <a:gd name="T7" fmla="*/ 58 h 58"/>
                  <a:gd name="T8" fmla="*/ 167 w 167"/>
                  <a:gd name="T9" fmla="*/ 9 h 58"/>
                  <a:gd name="T10" fmla="*/ 167 w 167"/>
                  <a:gd name="T11" fmla="*/ 0 h 58"/>
                  <a:gd name="T12" fmla="*/ 0 w 16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2" y="56"/>
                      <a:pt x="83" y="58"/>
                    </a:cubicBezTo>
                    <a:cubicBezTo>
                      <a:pt x="84" y="58"/>
                      <a:pt x="84" y="58"/>
                      <a:pt x="85" y="58"/>
                    </a:cubicBezTo>
                    <a:cubicBezTo>
                      <a:pt x="125" y="58"/>
                      <a:pt x="167" y="9"/>
                      <a:pt x="167" y="9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5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3" name="Freeform 184"/>
              <p:cNvSpPr>
                <a:spLocks/>
              </p:cNvSpPr>
              <p:nvPr/>
            </p:nvSpPr>
            <p:spPr bwMode="auto">
              <a:xfrm>
                <a:off x="4830" y="1626"/>
                <a:ext cx="438" cy="403"/>
              </a:xfrm>
              <a:custGeom>
                <a:avLst/>
                <a:gdLst>
                  <a:gd name="T0" fmla="*/ 256 w 513"/>
                  <a:gd name="T1" fmla="*/ 0 h 473"/>
                  <a:gd name="T2" fmla="*/ 115 w 513"/>
                  <a:gd name="T3" fmla="*/ 378 h 473"/>
                  <a:gd name="T4" fmla="*/ 256 w 513"/>
                  <a:gd name="T5" fmla="*/ 473 h 473"/>
                  <a:gd name="T6" fmla="*/ 398 w 513"/>
                  <a:gd name="T7" fmla="*/ 378 h 473"/>
                  <a:gd name="T8" fmla="*/ 256 w 513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73">
                    <a:moveTo>
                      <a:pt x="256" y="0"/>
                    </a:moveTo>
                    <a:cubicBezTo>
                      <a:pt x="0" y="0"/>
                      <a:pt x="98" y="351"/>
                      <a:pt x="115" y="378"/>
                    </a:cubicBezTo>
                    <a:cubicBezTo>
                      <a:pt x="133" y="408"/>
                      <a:pt x="215" y="473"/>
                      <a:pt x="256" y="473"/>
                    </a:cubicBezTo>
                    <a:cubicBezTo>
                      <a:pt x="298" y="473"/>
                      <a:pt x="379" y="408"/>
                      <a:pt x="398" y="378"/>
                    </a:cubicBezTo>
                    <a:cubicBezTo>
                      <a:pt x="414" y="351"/>
                      <a:pt x="513" y="0"/>
                      <a:pt x="256" y="0"/>
                    </a:cubicBezTo>
                    <a:close/>
                  </a:path>
                </a:pathLst>
              </a:custGeom>
              <a:solidFill>
                <a:srgbClr val="F6C5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4" name="Freeform 185"/>
              <p:cNvSpPr>
                <a:spLocks noEditPoints="1"/>
              </p:cNvSpPr>
              <p:nvPr/>
            </p:nvSpPr>
            <p:spPr bwMode="auto">
              <a:xfrm>
                <a:off x="4882" y="1574"/>
                <a:ext cx="344" cy="310"/>
              </a:xfrm>
              <a:custGeom>
                <a:avLst/>
                <a:gdLst>
                  <a:gd name="T0" fmla="*/ 311 w 404"/>
                  <a:gd name="T1" fmla="*/ 68 h 363"/>
                  <a:gd name="T2" fmla="*/ 51 w 404"/>
                  <a:gd name="T3" fmla="*/ 97 h 363"/>
                  <a:gd name="T4" fmla="*/ 30 w 404"/>
                  <a:gd name="T5" fmla="*/ 357 h 363"/>
                  <a:gd name="T6" fmla="*/ 30 w 404"/>
                  <a:gd name="T7" fmla="*/ 357 h 363"/>
                  <a:gd name="T8" fmla="*/ 30 w 404"/>
                  <a:gd name="T9" fmla="*/ 360 h 363"/>
                  <a:gd name="T10" fmla="*/ 32 w 404"/>
                  <a:gd name="T11" fmla="*/ 363 h 363"/>
                  <a:gd name="T12" fmla="*/ 37 w 404"/>
                  <a:gd name="T13" fmla="*/ 362 h 363"/>
                  <a:gd name="T14" fmla="*/ 37 w 404"/>
                  <a:gd name="T15" fmla="*/ 361 h 363"/>
                  <a:gd name="T16" fmla="*/ 37 w 404"/>
                  <a:gd name="T17" fmla="*/ 340 h 363"/>
                  <a:gd name="T18" fmla="*/ 32 w 404"/>
                  <a:gd name="T19" fmla="*/ 307 h 363"/>
                  <a:gd name="T20" fmla="*/ 77 w 404"/>
                  <a:gd name="T21" fmla="*/ 183 h 363"/>
                  <a:gd name="T22" fmla="*/ 86 w 404"/>
                  <a:gd name="T23" fmla="*/ 171 h 363"/>
                  <a:gd name="T24" fmla="*/ 97 w 404"/>
                  <a:gd name="T25" fmla="*/ 159 h 363"/>
                  <a:gd name="T26" fmla="*/ 103 w 404"/>
                  <a:gd name="T27" fmla="*/ 154 h 363"/>
                  <a:gd name="T28" fmla="*/ 242 w 404"/>
                  <a:gd name="T29" fmla="*/ 176 h 363"/>
                  <a:gd name="T30" fmla="*/ 296 w 404"/>
                  <a:gd name="T31" fmla="*/ 189 h 363"/>
                  <a:gd name="T32" fmla="*/ 311 w 404"/>
                  <a:gd name="T33" fmla="*/ 177 h 363"/>
                  <a:gd name="T34" fmla="*/ 359 w 404"/>
                  <a:gd name="T35" fmla="*/ 315 h 363"/>
                  <a:gd name="T36" fmla="*/ 356 w 404"/>
                  <a:gd name="T37" fmla="*/ 340 h 363"/>
                  <a:gd name="T38" fmla="*/ 356 w 404"/>
                  <a:gd name="T39" fmla="*/ 361 h 363"/>
                  <a:gd name="T40" fmla="*/ 356 w 404"/>
                  <a:gd name="T41" fmla="*/ 362 h 363"/>
                  <a:gd name="T42" fmla="*/ 361 w 404"/>
                  <a:gd name="T43" fmla="*/ 363 h 363"/>
                  <a:gd name="T44" fmla="*/ 363 w 404"/>
                  <a:gd name="T45" fmla="*/ 360 h 363"/>
                  <a:gd name="T46" fmla="*/ 364 w 404"/>
                  <a:gd name="T47" fmla="*/ 351 h 363"/>
                  <a:gd name="T48" fmla="*/ 366 w 404"/>
                  <a:gd name="T49" fmla="*/ 338 h 363"/>
                  <a:gd name="T50" fmla="*/ 311 w 404"/>
                  <a:gd name="T51" fmla="*/ 68 h 363"/>
                  <a:gd name="T52" fmla="*/ 180 w 404"/>
                  <a:gd name="T53" fmla="*/ 135 h 363"/>
                  <a:gd name="T54" fmla="*/ 176 w 404"/>
                  <a:gd name="T55" fmla="*/ 134 h 363"/>
                  <a:gd name="T56" fmla="*/ 182 w 404"/>
                  <a:gd name="T57" fmla="*/ 135 h 363"/>
                  <a:gd name="T58" fmla="*/ 180 w 404"/>
                  <a:gd name="T59" fmla="*/ 135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4" h="363">
                    <a:moveTo>
                      <a:pt x="311" y="68"/>
                    </a:moveTo>
                    <a:cubicBezTo>
                      <a:pt x="225" y="0"/>
                      <a:pt x="91" y="41"/>
                      <a:pt x="51" y="97"/>
                    </a:cubicBezTo>
                    <a:cubicBezTo>
                      <a:pt x="0" y="168"/>
                      <a:pt x="18" y="276"/>
                      <a:pt x="30" y="357"/>
                    </a:cubicBezTo>
                    <a:cubicBezTo>
                      <a:pt x="30" y="357"/>
                      <a:pt x="30" y="357"/>
                      <a:pt x="30" y="357"/>
                    </a:cubicBezTo>
                    <a:cubicBezTo>
                      <a:pt x="30" y="358"/>
                      <a:pt x="30" y="359"/>
                      <a:pt x="30" y="360"/>
                    </a:cubicBezTo>
                    <a:cubicBezTo>
                      <a:pt x="31" y="360"/>
                      <a:pt x="32" y="362"/>
                      <a:pt x="32" y="363"/>
                    </a:cubicBezTo>
                    <a:cubicBezTo>
                      <a:pt x="33" y="363"/>
                      <a:pt x="36" y="363"/>
                      <a:pt x="37" y="362"/>
                    </a:cubicBezTo>
                    <a:cubicBezTo>
                      <a:pt x="37" y="362"/>
                      <a:pt x="37" y="361"/>
                      <a:pt x="37" y="361"/>
                    </a:cubicBezTo>
                    <a:cubicBezTo>
                      <a:pt x="38" y="354"/>
                      <a:pt x="37" y="340"/>
                      <a:pt x="37" y="340"/>
                    </a:cubicBezTo>
                    <a:cubicBezTo>
                      <a:pt x="37" y="328"/>
                      <a:pt x="34" y="318"/>
                      <a:pt x="32" y="307"/>
                    </a:cubicBezTo>
                    <a:cubicBezTo>
                      <a:pt x="41" y="256"/>
                      <a:pt x="65" y="245"/>
                      <a:pt x="77" y="183"/>
                    </a:cubicBezTo>
                    <a:cubicBezTo>
                      <a:pt x="80" y="179"/>
                      <a:pt x="83" y="175"/>
                      <a:pt x="86" y="171"/>
                    </a:cubicBezTo>
                    <a:cubicBezTo>
                      <a:pt x="89" y="167"/>
                      <a:pt x="93" y="162"/>
                      <a:pt x="97" y="159"/>
                    </a:cubicBezTo>
                    <a:cubicBezTo>
                      <a:pt x="99" y="157"/>
                      <a:pt x="101" y="156"/>
                      <a:pt x="103" y="154"/>
                    </a:cubicBezTo>
                    <a:cubicBezTo>
                      <a:pt x="150" y="137"/>
                      <a:pt x="198" y="158"/>
                      <a:pt x="242" y="176"/>
                    </a:cubicBezTo>
                    <a:cubicBezTo>
                      <a:pt x="259" y="182"/>
                      <a:pt x="278" y="191"/>
                      <a:pt x="296" y="189"/>
                    </a:cubicBezTo>
                    <a:cubicBezTo>
                      <a:pt x="304" y="189"/>
                      <a:pt x="310" y="183"/>
                      <a:pt x="311" y="177"/>
                    </a:cubicBezTo>
                    <a:cubicBezTo>
                      <a:pt x="332" y="240"/>
                      <a:pt x="349" y="269"/>
                      <a:pt x="359" y="315"/>
                    </a:cubicBezTo>
                    <a:cubicBezTo>
                      <a:pt x="358" y="323"/>
                      <a:pt x="356" y="331"/>
                      <a:pt x="356" y="340"/>
                    </a:cubicBezTo>
                    <a:cubicBezTo>
                      <a:pt x="356" y="340"/>
                      <a:pt x="355" y="354"/>
                      <a:pt x="356" y="361"/>
                    </a:cubicBezTo>
                    <a:cubicBezTo>
                      <a:pt x="356" y="361"/>
                      <a:pt x="356" y="362"/>
                      <a:pt x="356" y="362"/>
                    </a:cubicBezTo>
                    <a:cubicBezTo>
                      <a:pt x="357" y="363"/>
                      <a:pt x="360" y="363"/>
                      <a:pt x="361" y="363"/>
                    </a:cubicBezTo>
                    <a:cubicBezTo>
                      <a:pt x="361" y="362"/>
                      <a:pt x="363" y="360"/>
                      <a:pt x="363" y="360"/>
                    </a:cubicBezTo>
                    <a:cubicBezTo>
                      <a:pt x="364" y="357"/>
                      <a:pt x="364" y="354"/>
                      <a:pt x="364" y="351"/>
                    </a:cubicBezTo>
                    <a:cubicBezTo>
                      <a:pt x="364" y="347"/>
                      <a:pt x="365" y="342"/>
                      <a:pt x="366" y="338"/>
                    </a:cubicBezTo>
                    <a:cubicBezTo>
                      <a:pt x="379" y="288"/>
                      <a:pt x="404" y="90"/>
                      <a:pt x="311" y="68"/>
                    </a:cubicBezTo>
                    <a:close/>
                    <a:moveTo>
                      <a:pt x="180" y="135"/>
                    </a:moveTo>
                    <a:cubicBezTo>
                      <a:pt x="179" y="135"/>
                      <a:pt x="177" y="134"/>
                      <a:pt x="176" y="134"/>
                    </a:cubicBezTo>
                    <a:cubicBezTo>
                      <a:pt x="178" y="134"/>
                      <a:pt x="180" y="135"/>
                      <a:pt x="182" y="135"/>
                    </a:cubicBezTo>
                    <a:cubicBezTo>
                      <a:pt x="181" y="135"/>
                      <a:pt x="181" y="135"/>
                      <a:pt x="180" y="135"/>
                    </a:cubicBezTo>
                    <a:close/>
                  </a:path>
                </a:pathLst>
              </a:custGeom>
              <a:solidFill>
                <a:srgbClr val="605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5" name="Freeform 186"/>
              <p:cNvSpPr>
                <a:spLocks/>
              </p:cNvSpPr>
              <p:nvPr/>
            </p:nvSpPr>
            <p:spPr bwMode="auto">
              <a:xfrm>
                <a:off x="5050" y="2026"/>
                <a:ext cx="75" cy="151"/>
              </a:xfrm>
              <a:custGeom>
                <a:avLst/>
                <a:gdLst>
                  <a:gd name="T0" fmla="*/ 71 w 75"/>
                  <a:gd name="T1" fmla="*/ 0 h 151"/>
                  <a:gd name="T2" fmla="*/ 75 w 75"/>
                  <a:gd name="T3" fmla="*/ 24 h 151"/>
                  <a:gd name="T4" fmla="*/ 59 w 75"/>
                  <a:gd name="T5" fmla="*/ 151 h 151"/>
                  <a:gd name="T6" fmla="*/ 0 w 75"/>
                  <a:gd name="T7" fmla="*/ 89 h 151"/>
                  <a:gd name="T8" fmla="*/ 71 w 75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1">
                    <a:moveTo>
                      <a:pt x="71" y="0"/>
                    </a:moveTo>
                    <a:lnTo>
                      <a:pt x="75" y="24"/>
                    </a:lnTo>
                    <a:lnTo>
                      <a:pt x="59" y="151"/>
                    </a:lnTo>
                    <a:lnTo>
                      <a:pt x="0" y="89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6" name="Freeform 187"/>
              <p:cNvSpPr>
                <a:spLocks/>
              </p:cNvSpPr>
              <p:nvPr/>
            </p:nvSpPr>
            <p:spPr bwMode="auto">
              <a:xfrm>
                <a:off x="5050" y="2026"/>
                <a:ext cx="75" cy="151"/>
              </a:xfrm>
              <a:custGeom>
                <a:avLst/>
                <a:gdLst>
                  <a:gd name="T0" fmla="*/ 71 w 75"/>
                  <a:gd name="T1" fmla="*/ 0 h 151"/>
                  <a:gd name="T2" fmla="*/ 75 w 75"/>
                  <a:gd name="T3" fmla="*/ 24 h 151"/>
                  <a:gd name="T4" fmla="*/ 59 w 75"/>
                  <a:gd name="T5" fmla="*/ 151 h 151"/>
                  <a:gd name="T6" fmla="*/ 0 w 75"/>
                  <a:gd name="T7" fmla="*/ 89 h 151"/>
                  <a:gd name="T8" fmla="*/ 71 w 75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1">
                    <a:moveTo>
                      <a:pt x="71" y="0"/>
                    </a:moveTo>
                    <a:lnTo>
                      <a:pt x="75" y="24"/>
                    </a:lnTo>
                    <a:lnTo>
                      <a:pt x="59" y="151"/>
                    </a:lnTo>
                    <a:lnTo>
                      <a:pt x="0" y="89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7" name="Freeform 188"/>
              <p:cNvSpPr>
                <a:spLocks/>
              </p:cNvSpPr>
              <p:nvPr/>
            </p:nvSpPr>
            <p:spPr bwMode="auto">
              <a:xfrm>
                <a:off x="5050" y="21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8" name="Freeform 189"/>
              <p:cNvSpPr>
                <a:spLocks/>
              </p:cNvSpPr>
              <p:nvPr/>
            </p:nvSpPr>
            <p:spPr bwMode="auto">
              <a:xfrm>
                <a:off x="5050" y="21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9" name="Freeform 190"/>
              <p:cNvSpPr>
                <a:spLocks/>
              </p:cNvSpPr>
              <p:nvPr/>
            </p:nvSpPr>
            <p:spPr bwMode="auto">
              <a:xfrm>
                <a:off x="4978" y="2024"/>
                <a:ext cx="143" cy="91"/>
              </a:xfrm>
              <a:custGeom>
                <a:avLst/>
                <a:gdLst>
                  <a:gd name="T0" fmla="*/ 143 w 143"/>
                  <a:gd name="T1" fmla="*/ 0 h 91"/>
                  <a:gd name="T2" fmla="*/ 72 w 143"/>
                  <a:gd name="T3" fmla="*/ 88 h 91"/>
                  <a:gd name="T4" fmla="*/ 0 w 143"/>
                  <a:gd name="T5" fmla="*/ 0 h 91"/>
                  <a:gd name="T6" fmla="*/ 0 w 143"/>
                  <a:gd name="T7" fmla="*/ 2 h 91"/>
                  <a:gd name="T8" fmla="*/ 72 w 143"/>
                  <a:gd name="T9" fmla="*/ 91 h 91"/>
                  <a:gd name="T10" fmla="*/ 72 w 143"/>
                  <a:gd name="T11" fmla="*/ 91 h 91"/>
                  <a:gd name="T12" fmla="*/ 143 w 143"/>
                  <a:gd name="T13" fmla="*/ 2 h 91"/>
                  <a:gd name="T14" fmla="*/ 143 w 143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91">
                    <a:moveTo>
                      <a:pt x="143" y="0"/>
                    </a:moveTo>
                    <a:lnTo>
                      <a:pt x="72" y="88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2" y="91"/>
                    </a:lnTo>
                    <a:lnTo>
                      <a:pt x="72" y="91"/>
                    </a:lnTo>
                    <a:lnTo>
                      <a:pt x="143" y="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E9BB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0" name="Freeform 191"/>
              <p:cNvSpPr>
                <a:spLocks/>
              </p:cNvSpPr>
              <p:nvPr/>
            </p:nvSpPr>
            <p:spPr bwMode="auto">
              <a:xfrm>
                <a:off x="4978" y="2024"/>
                <a:ext cx="143" cy="91"/>
              </a:xfrm>
              <a:custGeom>
                <a:avLst/>
                <a:gdLst>
                  <a:gd name="T0" fmla="*/ 143 w 143"/>
                  <a:gd name="T1" fmla="*/ 0 h 91"/>
                  <a:gd name="T2" fmla="*/ 72 w 143"/>
                  <a:gd name="T3" fmla="*/ 88 h 91"/>
                  <a:gd name="T4" fmla="*/ 0 w 143"/>
                  <a:gd name="T5" fmla="*/ 0 h 91"/>
                  <a:gd name="T6" fmla="*/ 0 w 143"/>
                  <a:gd name="T7" fmla="*/ 2 h 91"/>
                  <a:gd name="T8" fmla="*/ 72 w 143"/>
                  <a:gd name="T9" fmla="*/ 91 h 91"/>
                  <a:gd name="T10" fmla="*/ 72 w 143"/>
                  <a:gd name="T11" fmla="*/ 91 h 91"/>
                  <a:gd name="T12" fmla="*/ 143 w 143"/>
                  <a:gd name="T13" fmla="*/ 2 h 91"/>
                  <a:gd name="T14" fmla="*/ 143 w 143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91">
                    <a:moveTo>
                      <a:pt x="143" y="0"/>
                    </a:moveTo>
                    <a:lnTo>
                      <a:pt x="72" y="88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2" y="91"/>
                    </a:lnTo>
                    <a:lnTo>
                      <a:pt x="72" y="91"/>
                    </a:lnTo>
                    <a:lnTo>
                      <a:pt x="143" y="2"/>
                    </a:lnTo>
                    <a:lnTo>
                      <a:pt x="1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1" name="Freeform 192"/>
              <p:cNvSpPr>
                <a:spLocks noEditPoints="1"/>
              </p:cNvSpPr>
              <p:nvPr/>
            </p:nvSpPr>
            <p:spPr bwMode="auto">
              <a:xfrm>
                <a:off x="5035" y="2175"/>
                <a:ext cx="27" cy="1"/>
              </a:xfrm>
              <a:custGeom>
                <a:avLst/>
                <a:gdLst>
                  <a:gd name="T0" fmla="*/ 0 w 27"/>
                  <a:gd name="T1" fmla="*/ 0 h 1"/>
                  <a:gd name="T2" fmla="*/ 0 w 27"/>
                  <a:gd name="T3" fmla="*/ 1 h 1"/>
                  <a:gd name="T4" fmla="*/ 0 w 27"/>
                  <a:gd name="T5" fmla="*/ 1 h 1"/>
                  <a:gd name="T6" fmla="*/ 0 w 27"/>
                  <a:gd name="T7" fmla="*/ 0 h 1"/>
                  <a:gd name="T8" fmla="*/ 27 w 27"/>
                  <a:gd name="T9" fmla="*/ 0 h 1"/>
                  <a:gd name="T10" fmla="*/ 27 w 27"/>
                  <a:gd name="T11" fmla="*/ 0 h 1"/>
                  <a:gd name="T12" fmla="*/ 27 w 27"/>
                  <a:gd name="T13" fmla="*/ 1 h 1"/>
                  <a:gd name="T14" fmla="*/ 27 w 27"/>
                  <a:gd name="T15" fmla="*/ 1 h 1"/>
                  <a:gd name="T16" fmla="*/ 27 w 27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27" y="0"/>
                    </a:moveTo>
                    <a:lnTo>
                      <a:pt x="27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FA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2" name="Freeform 193"/>
              <p:cNvSpPr>
                <a:spLocks noEditPoints="1"/>
              </p:cNvSpPr>
              <p:nvPr/>
            </p:nvSpPr>
            <p:spPr bwMode="auto">
              <a:xfrm>
                <a:off x="5035" y="2175"/>
                <a:ext cx="27" cy="1"/>
              </a:xfrm>
              <a:custGeom>
                <a:avLst/>
                <a:gdLst>
                  <a:gd name="T0" fmla="*/ 0 w 27"/>
                  <a:gd name="T1" fmla="*/ 0 h 1"/>
                  <a:gd name="T2" fmla="*/ 0 w 27"/>
                  <a:gd name="T3" fmla="*/ 1 h 1"/>
                  <a:gd name="T4" fmla="*/ 0 w 27"/>
                  <a:gd name="T5" fmla="*/ 1 h 1"/>
                  <a:gd name="T6" fmla="*/ 0 w 27"/>
                  <a:gd name="T7" fmla="*/ 0 h 1"/>
                  <a:gd name="T8" fmla="*/ 27 w 27"/>
                  <a:gd name="T9" fmla="*/ 0 h 1"/>
                  <a:gd name="T10" fmla="*/ 27 w 27"/>
                  <a:gd name="T11" fmla="*/ 0 h 1"/>
                  <a:gd name="T12" fmla="*/ 27 w 27"/>
                  <a:gd name="T13" fmla="*/ 1 h 1"/>
                  <a:gd name="T14" fmla="*/ 27 w 27"/>
                  <a:gd name="T15" fmla="*/ 1 h 1"/>
                  <a:gd name="T16" fmla="*/ 27 w 27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moveTo>
                      <a:pt x="27" y="0"/>
                    </a:moveTo>
                    <a:lnTo>
                      <a:pt x="27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3" name="Rectangle 194"/>
              <p:cNvSpPr>
                <a:spLocks noChangeArrowheads="1"/>
              </p:cNvSpPr>
              <p:nvPr/>
            </p:nvSpPr>
            <p:spPr bwMode="auto">
              <a:xfrm>
                <a:off x="5035" y="2175"/>
                <a:ext cx="27" cy="1"/>
              </a:xfrm>
              <a:prstGeom prst="rect">
                <a:avLst/>
              </a:prstGeom>
              <a:solidFill>
                <a:srgbClr val="249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4" name="Rectangle 195"/>
              <p:cNvSpPr>
                <a:spLocks noChangeArrowheads="1"/>
              </p:cNvSpPr>
              <p:nvPr/>
            </p:nvSpPr>
            <p:spPr bwMode="auto">
              <a:xfrm>
                <a:off x="5035" y="2175"/>
                <a:ext cx="27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2288" name="Straight Arrow Connector 12287"/>
            <p:cNvCxnSpPr/>
            <p:nvPr/>
          </p:nvCxnSpPr>
          <p:spPr>
            <a:xfrm>
              <a:off x="3430743" y="5105400"/>
              <a:ext cx="0" cy="11684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6546784" y="5699046"/>
              <a:ext cx="2745186" cy="2352754"/>
              <a:chOff x="2296686" y="3762126"/>
              <a:chExt cx="2745186" cy="2352754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296686" y="3762126"/>
                <a:ext cx="2745186" cy="23527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3429376" y="3762996"/>
                <a:ext cx="738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View</a:t>
                </a:r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7336942" y="6212096"/>
              <a:ext cx="1384270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JavaScript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435087" y="7421604"/>
              <a:ext cx="1187979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Services</a:t>
              </a: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1">
              <a:off x="8039100" y="4920241"/>
              <a:ext cx="1743" cy="61695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8039100" y="5007208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 – way Data Binding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1155341" y="3340205"/>
              <a:ext cx="2745186" cy="2017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292" name="Group 12291"/>
            <p:cNvGrpSpPr/>
            <p:nvPr/>
          </p:nvGrpSpPr>
          <p:grpSpPr>
            <a:xfrm>
              <a:off x="11825229" y="4015676"/>
              <a:ext cx="1244600" cy="991532"/>
              <a:chOff x="11825229" y="4447476"/>
              <a:chExt cx="1244600" cy="991532"/>
            </a:xfrm>
          </p:grpSpPr>
          <p:sp>
            <p:nvSpPr>
              <p:cNvPr id="12291" name="Rectangle 12290"/>
              <p:cNvSpPr/>
              <p:nvPr/>
            </p:nvSpPr>
            <p:spPr>
              <a:xfrm>
                <a:off x="11825229" y="4447476"/>
                <a:ext cx="787400" cy="534332"/>
              </a:xfrm>
              <a:prstGeom prst="rect">
                <a:avLst/>
              </a:prstGeom>
              <a:solidFill>
                <a:srgbClr val="1EA18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11977629" y="4599876"/>
                <a:ext cx="787400" cy="534332"/>
              </a:xfrm>
              <a:prstGeom prst="rect">
                <a:avLst/>
              </a:prstGeom>
              <a:solidFill>
                <a:srgbClr val="1EA18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2130029" y="4752276"/>
                <a:ext cx="787400" cy="534332"/>
              </a:xfrm>
              <a:prstGeom prst="rect">
                <a:avLst/>
              </a:prstGeom>
              <a:solidFill>
                <a:srgbClr val="1EA18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2282429" y="4904676"/>
                <a:ext cx="787400" cy="534332"/>
              </a:xfrm>
              <a:prstGeom prst="rect">
                <a:avLst/>
              </a:prstGeom>
              <a:solidFill>
                <a:srgbClr val="1EA18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11977629" y="3349198"/>
              <a:ext cx="1086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</a:t>
              </a:r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11433938" y="6198294"/>
              <a:ext cx="1117424" cy="1893649"/>
              <a:chOff x="17330836" y="8578460"/>
              <a:chExt cx="2393008" cy="4055327"/>
            </a:xfrm>
          </p:grpSpPr>
          <p:grpSp>
            <p:nvGrpSpPr>
              <p:cNvPr id="331" name="Group 330"/>
              <p:cNvGrpSpPr/>
              <p:nvPr/>
            </p:nvGrpSpPr>
            <p:grpSpPr>
              <a:xfrm>
                <a:off x="17330836" y="8578460"/>
                <a:ext cx="2393008" cy="4055327"/>
                <a:chOff x="3329701" y="9366954"/>
                <a:chExt cx="2393008" cy="4055327"/>
              </a:xfrm>
            </p:grpSpPr>
            <p:sp>
              <p:nvSpPr>
                <p:cNvPr id="339" name="Freeform 960"/>
                <p:cNvSpPr>
                  <a:spLocks noChangeArrowheads="1"/>
                </p:cNvSpPr>
                <p:nvPr/>
              </p:nvSpPr>
              <p:spPr bwMode="auto">
                <a:xfrm>
                  <a:off x="3329701" y="9366954"/>
                  <a:ext cx="2393008" cy="3941980"/>
                </a:xfrm>
                <a:custGeom>
                  <a:avLst/>
                  <a:gdLst>
                    <a:gd name="T0" fmla="*/ 835 w 836"/>
                    <a:gd name="T1" fmla="*/ 1338 h 1382"/>
                    <a:gd name="T2" fmla="*/ 835 w 836"/>
                    <a:gd name="T3" fmla="*/ 1338 h 1382"/>
                    <a:gd name="T4" fmla="*/ 790 w 836"/>
                    <a:gd name="T5" fmla="*/ 1381 h 1382"/>
                    <a:gd name="T6" fmla="*/ 45 w 836"/>
                    <a:gd name="T7" fmla="*/ 1381 h 1382"/>
                    <a:gd name="T8" fmla="*/ 0 w 836"/>
                    <a:gd name="T9" fmla="*/ 1338 h 1382"/>
                    <a:gd name="T10" fmla="*/ 0 w 836"/>
                    <a:gd name="T11" fmla="*/ 46 h 1382"/>
                    <a:gd name="T12" fmla="*/ 45 w 836"/>
                    <a:gd name="T13" fmla="*/ 0 h 1382"/>
                    <a:gd name="T14" fmla="*/ 790 w 836"/>
                    <a:gd name="T15" fmla="*/ 0 h 1382"/>
                    <a:gd name="T16" fmla="*/ 835 w 836"/>
                    <a:gd name="T17" fmla="*/ 46 h 1382"/>
                    <a:gd name="T18" fmla="*/ 835 w 836"/>
                    <a:gd name="T19" fmla="*/ 1338 h 1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6" h="1382">
                      <a:moveTo>
                        <a:pt x="835" y="1338"/>
                      </a:moveTo>
                      <a:lnTo>
                        <a:pt x="835" y="1338"/>
                      </a:lnTo>
                      <a:cubicBezTo>
                        <a:pt x="835" y="1362"/>
                        <a:pt x="817" y="1381"/>
                        <a:pt x="790" y="1381"/>
                      </a:cubicBezTo>
                      <a:cubicBezTo>
                        <a:pt x="45" y="1381"/>
                        <a:pt x="45" y="1381"/>
                        <a:pt x="45" y="1381"/>
                      </a:cubicBezTo>
                      <a:cubicBezTo>
                        <a:pt x="21" y="1381"/>
                        <a:pt x="0" y="1362"/>
                        <a:pt x="0" y="1338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22"/>
                        <a:pt x="21" y="0"/>
                        <a:pt x="45" y="0"/>
                      </a:cubicBezTo>
                      <a:cubicBezTo>
                        <a:pt x="790" y="0"/>
                        <a:pt x="790" y="0"/>
                        <a:pt x="790" y="0"/>
                      </a:cubicBezTo>
                      <a:cubicBezTo>
                        <a:pt x="817" y="0"/>
                        <a:pt x="835" y="22"/>
                        <a:pt x="835" y="46"/>
                      </a:cubicBezTo>
                      <a:cubicBezTo>
                        <a:pt x="835" y="1338"/>
                        <a:pt x="835" y="1338"/>
                        <a:pt x="835" y="1338"/>
                      </a:cubicBezTo>
                    </a:path>
                  </a:pathLst>
                </a:custGeom>
                <a:solidFill>
                  <a:srgbClr val="44546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0" name="Freeform 961"/>
                <p:cNvSpPr>
                  <a:spLocks noChangeArrowheads="1"/>
                </p:cNvSpPr>
                <p:nvPr/>
              </p:nvSpPr>
              <p:spPr bwMode="auto">
                <a:xfrm>
                  <a:off x="3430457" y="9467712"/>
                  <a:ext cx="2204082" cy="3614531"/>
                </a:xfrm>
                <a:custGeom>
                  <a:avLst/>
                  <a:gdLst>
                    <a:gd name="T0" fmla="*/ 748 w 770"/>
                    <a:gd name="T1" fmla="*/ 1239 h 1264"/>
                    <a:gd name="T2" fmla="*/ 25 w 770"/>
                    <a:gd name="T3" fmla="*/ 1239 h 1264"/>
                    <a:gd name="T4" fmla="*/ 25 w 770"/>
                    <a:gd name="T5" fmla="*/ 22 h 1264"/>
                    <a:gd name="T6" fmla="*/ 748 w 770"/>
                    <a:gd name="T7" fmla="*/ 22 h 1264"/>
                    <a:gd name="T8" fmla="*/ 748 w 770"/>
                    <a:gd name="T9" fmla="*/ 1239 h 1264"/>
                    <a:gd name="T10" fmla="*/ 769 w 770"/>
                    <a:gd name="T11" fmla="*/ 0 h 1264"/>
                    <a:gd name="T12" fmla="*/ 748 w 770"/>
                    <a:gd name="T13" fmla="*/ 0 h 1264"/>
                    <a:gd name="T14" fmla="*/ 25 w 770"/>
                    <a:gd name="T15" fmla="*/ 0 h 1264"/>
                    <a:gd name="T16" fmla="*/ 0 w 770"/>
                    <a:gd name="T17" fmla="*/ 0 h 1264"/>
                    <a:gd name="T18" fmla="*/ 0 w 770"/>
                    <a:gd name="T19" fmla="*/ 22 h 1264"/>
                    <a:gd name="T20" fmla="*/ 0 w 770"/>
                    <a:gd name="T21" fmla="*/ 1239 h 1264"/>
                    <a:gd name="T22" fmla="*/ 0 w 770"/>
                    <a:gd name="T23" fmla="*/ 1263 h 1264"/>
                    <a:gd name="T24" fmla="*/ 25 w 770"/>
                    <a:gd name="T25" fmla="*/ 1263 h 1264"/>
                    <a:gd name="T26" fmla="*/ 748 w 770"/>
                    <a:gd name="T27" fmla="*/ 1263 h 1264"/>
                    <a:gd name="T28" fmla="*/ 769 w 770"/>
                    <a:gd name="T29" fmla="*/ 1263 h 1264"/>
                    <a:gd name="T30" fmla="*/ 769 w 770"/>
                    <a:gd name="T31" fmla="*/ 1239 h 1264"/>
                    <a:gd name="T32" fmla="*/ 769 w 770"/>
                    <a:gd name="T33" fmla="*/ 22 h 1264"/>
                    <a:gd name="T34" fmla="*/ 769 w 770"/>
                    <a:gd name="T35" fmla="*/ 0 h 1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0" h="1264">
                      <a:moveTo>
                        <a:pt x="748" y="1239"/>
                      </a:moveTo>
                      <a:lnTo>
                        <a:pt x="25" y="1239"/>
                      </a:lnTo>
                      <a:lnTo>
                        <a:pt x="25" y="22"/>
                      </a:lnTo>
                      <a:lnTo>
                        <a:pt x="748" y="22"/>
                      </a:lnTo>
                      <a:lnTo>
                        <a:pt x="748" y="1239"/>
                      </a:lnTo>
                      <a:close/>
                      <a:moveTo>
                        <a:pt x="769" y="0"/>
                      </a:moveTo>
                      <a:lnTo>
                        <a:pt x="748" y="0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0" y="1239"/>
                      </a:lnTo>
                      <a:lnTo>
                        <a:pt x="0" y="1263"/>
                      </a:lnTo>
                      <a:lnTo>
                        <a:pt x="25" y="1263"/>
                      </a:lnTo>
                      <a:lnTo>
                        <a:pt x="748" y="1263"/>
                      </a:lnTo>
                      <a:lnTo>
                        <a:pt x="769" y="1263"/>
                      </a:lnTo>
                      <a:lnTo>
                        <a:pt x="769" y="1239"/>
                      </a:lnTo>
                      <a:lnTo>
                        <a:pt x="769" y="22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44546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1" name="Freeform 962"/>
                <p:cNvSpPr>
                  <a:spLocks noChangeArrowheads="1"/>
                </p:cNvSpPr>
                <p:nvPr/>
              </p:nvSpPr>
              <p:spPr bwMode="auto">
                <a:xfrm>
                  <a:off x="3506025" y="9530683"/>
                  <a:ext cx="2065544" cy="3475990"/>
                </a:xfrm>
                <a:custGeom>
                  <a:avLst/>
                  <a:gdLst>
                    <a:gd name="T0" fmla="*/ 723 w 724"/>
                    <a:gd name="T1" fmla="*/ 1217 h 1218"/>
                    <a:gd name="T2" fmla="*/ 0 w 724"/>
                    <a:gd name="T3" fmla="*/ 1217 h 1218"/>
                    <a:gd name="T4" fmla="*/ 0 w 724"/>
                    <a:gd name="T5" fmla="*/ 0 h 1218"/>
                    <a:gd name="T6" fmla="*/ 723 w 724"/>
                    <a:gd name="T7" fmla="*/ 0 h 1218"/>
                    <a:gd name="T8" fmla="*/ 723 w 724"/>
                    <a:gd name="T9" fmla="*/ 1217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4" h="1218">
                      <a:moveTo>
                        <a:pt x="723" y="1217"/>
                      </a:moveTo>
                      <a:lnTo>
                        <a:pt x="0" y="1217"/>
                      </a:lnTo>
                      <a:lnTo>
                        <a:pt x="0" y="0"/>
                      </a:lnTo>
                      <a:lnTo>
                        <a:pt x="723" y="0"/>
                      </a:lnTo>
                      <a:lnTo>
                        <a:pt x="723" y="1217"/>
                      </a:lnTo>
                    </a:path>
                  </a:pathLst>
                </a:custGeom>
                <a:solidFill>
                  <a:srgbClr val="05516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2" name="Freeform 964"/>
                <p:cNvSpPr>
                  <a:spLocks noChangeArrowheads="1"/>
                </p:cNvSpPr>
                <p:nvPr/>
              </p:nvSpPr>
              <p:spPr bwMode="auto">
                <a:xfrm>
                  <a:off x="3506025" y="9530683"/>
                  <a:ext cx="2065544" cy="503767"/>
                </a:xfrm>
                <a:custGeom>
                  <a:avLst/>
                  <a:gdLst>
                    <a:gd name="T0" fmla="*/ 723 w 724"/>
                    <a:gd name="T1" fmla="*/ 176 h 177"/>
                    <a:gd name="T2" fmla="*/ 0 w 724"/>
                    <a:gd name="T3" fmla="*/ 176 h 177"/>
                    <a:gd name="T4" fmla="*/ 0 w 724"/>
                    <a:gd name="T5" fmla="*/ 0 h 177"/>
                    <a:gd name="T6" fmla="*/ 723 w 724"/>
                    <a:gd name="T7" fmla="*/ 0 h 177"/>
                    <a:gd name="T8" fmla="*/ 723 w 724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4" h="177">
                      <a:moveTo>
                        <a:pt x="723" y="176"/>
                      </a:moveTo>
                      <a:lnTo>
                        <a:pt x="0" y="176"/>
                      </a:lnTo>
                      <a:lnTo>
                        <a:pt x="0" y="0"/>
                      </a:lnTo>
                      <a:lnTo>
                        <a:pt x="723" y="0"/>
                      </a:lnTo>
                      <a:lnTo>
                        <a:pt x="723" y="176"/>
                      </a:lnTo>
                    </a:path>
                  </a:pathLst>
                </a:custGeom>
                <a:solidFill>
                  <a:srgbClr val="445469">
                    <a:lumMod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3" name="Freeform 966"/>
                <p:cNvSpPr>
                  <a:spLocks noChangeArrowheads="1"/>
                </p:cNvSpPr>
                <p:nvPr/>
              </p:nvSpPr>
              <p:spPr bwMode="auto">
                <a:xfrm>
                  <a:off x="4085388" y="9694403"/>
                  <a:ext cx="881634" cy="163729"/>
                </a:xfrm>
                <a:custGeom>
                  <a:avLst/>
                  <a:gdLst>
                    <a:gd name="T0" fmla="*/ 309 w 310"/>
                    <a:gd name="T1" fmla="*/ 55 h 56"/>
                    <a:gd name="T2" fmla="*/ 0 w 310"/>
                    <a:gd name="T3" fmla="*/ 55 h 56"/>
                    <a:gd name="T4" fmla="*/ 0 w 310"/>
                    <a:gd name="T5" fmla="*/ 0 h 56"/>
                    <a:gd name="T6" fmla="*/ 309 w 310"/>
                    <a:gd name="T7" fmla="*/ 0 h 56"/>
                    <a:gd name="T8" fmla="*/ 309 w 310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6">
                      <a:moveTo>
                        <a:pt x="309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309" y="0"/>
                      </a:lnTo>
                      <a:lnTo>
                        <a:pt x="309" y="55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4" name="Freeform 968"/>
                <p:cNvSpPr>
                  <a:spLocks noChangeArrowheads="1"/>
                </p:cNvSpPr>
                <p:nvPr/>
              </p:nvSpPr>
              <p:spPr bwMode="auto">
                <a:xfrm>
                  <a:off x="3594183" y="9618841"/>
                  <a:ext cx="62976" cy="327449"/>
                </a:xfrm>
                <a:custGeom>
                  <a:avLst/>
                  <a:gdLst>
                    <a:gd name="T0" fmla="*/ 9 w 22"/>
                    <a:gd name="T1" fmla="*/ 115 h 116"/>
                    <a:gd name="T2" fmla="*/ 9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9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9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9" y="115"/>
                      </a:moveTo>
                      <a:lnTo>
                        <a:pt x="9" y="115"/>
                      </a:lnTo>
                      <a:cubicBezTo>
                        <a:pt x="3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3" y="0"/>
                        <a:pt x="9" y="0"/>
                      </a:cubicBezTo>
                      <a:cubicBezTo>
                        <a:pt x="15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5" y="115"/>
                        <a:pt x="9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5" name="Freeform 969"/>
                <p:cNvSpPr>
                  <a:spLocks noChangeArrowheads="1"/>
                </p:cNvSpPr>
                <p:nvPr/>
              </p:nvSpPr>
              <p:spPr bwMode="auto">
                <a:xfrm>
                  <a:off x="3720133" y="9618841"/>
                  <a:ext cx="62976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12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6" name="Freeform 970"/>
                <p:cNvSpPr>
                  <a:spLocks noChangeArrowheads="1"/>
                </p:cNvSpPr>
                <p:nvPr/>
              </p:nvSpPr>
              <p:spPr bwMode="auto">
                <a:xfrm>
                  <a:off x="3858683" y="9618841"/>
                  <a:ext cx="75568" cy="327449"/>
                </a:xfrm>
                <a:custGeom>
                  <a:avLst/>
                  <a:gdLst>
                    <a:gd name="T0" fmla="*/ 12 w 25"/>
                    <a:gd name="T1" fmla="*/ 115 h 116"/>
                    <a:gd name="T2" fmla="*/ 12 w 25"/>
                    <a:gd name="T3" fmla="*/ 115 h 116"/>
                    <a:gd name="T4" fmla="*/ 0 w 25"/>
                    <a:gd name="T5" fmla="*/ 103 h 116"/>
                    <a:gd name="T6" fmla="*/ 0 w 25"/>
                    <a:gd name="T7" fmla="*/ 12 h 116"/>
                    <a:gd name="T8" fmla="*/ 12 w 25"/>
                    <a:gd name="T9" fmla="*/ 0 h 116"/>
                    <a:gd name="T10" fmla="*/ 24 w 25"/>
                    <a:gd name="T11" fmla="*/ 12 h 116"/>
                    <a:gd name="T12" fmla="*/ 24 w 25"/>
                    <a:gd name="T13" fmla="*/ 103 h 116"/>
                    <a:gd name="T14" fmla="*/ 12 w 25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4" y="6"/>
                        <a:pt x="24" y="12"/>
                      </a:cubicBezTo>
                      <a:cubicBezTo>
                        <a:pt x="24" y="103"/>
                        <a:pt x="24" y="103"/>
                        <a:pt x="24" y="103"/>
                      </a:cubicBezTo>
                      <a:cubicBezTo>
                        <a:pt x="24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7" name="Freeform 971"/>
                <p:cNvSpPr>
                  <a:spLocks noChangeArrowheads="1"/>
                </p:cNvSpPr>
                <p:nvPr/>
              </p:nvSpPr>
              <p:spPr bwMode="auto">
                <a:xfrm>
                  <a:off x="5143348" y="9618841"/>
                  <a:ext cx="62970" cy="327449"/>
                </a:xfrm>
                <a:custGeom>
                  <a:avLst/>
                  <a:gdLst>
                    <a:gd name="T0" fmla="*/ 10 w 23"/>
                    <a:gd name="T1" fmla="*/ 115 h 116"/>
                    <a:gd name="T2" fmla="*/ 10 w 23"/>
                    <a:gd name="T3" fmla="*/ 115 h 116"/>
                    <a:gd name="T4" fmla="*/ 0 w 23"/>
                    <a:gd name="T5" fmla="*/ 103 h 116"/>
                    <a:gd name="T6" fmla="*/ 0 w 23"/>
                    <a:gd name="T7" fmla="*/ 12 h 116"/>
                    <a:gd name="T8" fmla="*/ 10 w 23"/>
                    <a:gd name="T9" fmla="*/ 0 h 116"/>
                    <a:gd name="T10" fmla="*/ 22 w 23"/>
                    <a:gd name="T11" fmla="*/ 12 h 116"/>
                    <a:gd name="T12" fmla="*/ 22 w 23"/>
                    <a:gd name="T13" fmla="*/ 103 h 116"/>
                    <a:gd name="T14" fmla="*/ 10 w 23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115"/>
                      </a:moveTo>
                      <a:lnTo>
                        <a:pt x="10" y="115"/>
                      </a:lnTo>
                      <a:cubicBezTo>
                        <a:pt x="4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4" y="0"/>
                        <a:pt x="10" y="0"/>
                      </a:cubicBezTo>
                      <a:cubicBezTo>
                        <a:pt x="16" y="0"/>
                        <a:pt x="22" y="6"/>
                        <a:pt x="22" y="12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2" y="109"/>
                        <a:pt x="16" y="115"/>
                        <a:pt x="10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8" name="Freeform 972"/>
                <p:cNvSpPr>
                  <a:spLocks noChangeArrowheads="1"/>
                </p:cNvSpPr>
                <p:nvPr/>
              </p:nvSpPr>
              <p:spPr bwMode="auto">
                <a:xfrm>
                  <a:off x="5269298" y="9618841"/>
                  <a:ext cx="62970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12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49" name="Freeform 973"/>
                <p:cNvSpPr>
                  <a:spLocks noChangeArrowheads="1"/>
                </p:cNvSpPr>
                <p:nvPr/>
              </p:nvSpPr>
              <p:spPr bwMode="auto">
                <a:xfrm>
                  <a:off x="5395245" y="9618841"/>
                  <a:ext cx="75568" cy="327449"/>
                </a:xfrm>
                <a:custGeom>
                  <a:avLst/>
                  <a:gdLst>
                    <a:gd name="T0" fmla="*/ 13 w 26"/>
                    <a:gd name="T1" fmla="*/ 115 h 116"/>
                    <a:gd name="T2" fmla="*/ 13 w 26"/>
                    <a:gd name="T3" fmla="*/ 115 h 116"/>
                    <a:gd name="T4" fmla="*/ 0 w 26"/>
                    <a:gd name="T5" fmla="*/ 103 h 116"/>
                    <a:gd name="T6" fmla="*/ 0 w 26"/>
                    <a:gd name="T7" fmla="*/ 12 h 116"/>
                    <a:gd name="T8" fmla="*/ 13 w 26"/>
                    <a:gd name="T9" fmla="*/ 0 h 116"/>
                    <a:gd name="T10" fmla="*/ 25 w 26"/>
                    <a:gd name="T11" fmla="*/ 12 h 116"/>
                    <a:gd name="T12" fmla="*/ 25 w 26"/>
                    <a:gd name="T13" fmla="*/ 103 h 116"/>
                    <a:gd name="T14" fmla="*/ 13 w 26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115"/>
                      </a:moveTo>
                      <a:lnTo>
                        <a:pt x="13" y="115"/>
                      </a:lnTo>
                      <a:cubicBezTo>
                        <a:pt x="7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7" y="0"/>
                        <a:pt x="13" y="0"/>
                      </a:cubicBezTo>
                      <a:cubicBezTo>
                        <a:pt x="19" y="0"/>
                        <a:pt x="25" y="6"/>
                        <a:pt x="25" y="12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5" y="109"/>
                        <a:pt x="19" y="115"/>
                        <a:pt x="13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0" name="Freeform 974"/>
                <p:cNvSpPr>
                  <a:spLocks noChangeArrowheads="1"/>
                </p:cNvSpPr>
                <p:nvPr/>
              </p:nvSpPr>
              <p:spPr bwMode="auto">
                <a:xfrm>
                  <a:off x="5420430" y="13120022"/>
                  <a:ext cx="138538" cy="125941"/>
                </a:xfrm>
                <a:custGeom>
                  <a:avLst/>
                  <a:gdLst>
                    <a:gd name="T0" fmla="*/ 46 w 47"/>
                    <a:gd name="T1" fmla="*/ 21 h 46"/>
                    <a:gd name="T2" fmla="*/ 46 w 47"/>
                    <a:gd name="T3" fmla="*/ 21 h 46"/>
                    <a:gd name="T4" fmla="*/ 24 w 47"/>
                    <a:gd name="T5" fmla="*/ 45 h 46"/>
                    <a:gd name="T6" fmla="*/ 0 w 47"/>
                    <a:gd name="T7" fmla="*/ 21 h 46"/>
                    <a:gd name="T8" fmla="*/ 24 w 47"/>
                    <a:gd name="T9" fmla="*/ 0 h 46"/>
                    <a:gd name="T10" fmla="*/ 46 w 47"/>
                    <a:gd name="T11" fmla="*/ 2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46">
                      <a:moveTo>
                        <a:pt x="46" y="21"/>
                      </a:moveTo>
                      <a:lnTo>
                        <a:pt x="46" y="21"/>
                      </a:lnTo>
                      <a:cubicBezTo>
                        <a:pt x="46" y="36"/>
                        <a:pt x="37" y="45"/>
                        <a:pt x="24" y="45"/>
                      </a:cubicBezTo>
                      <a:cubicBezTo>
                        <a:pt x="10" y="45"/>
                        <a:pt x="0" y="36"/>
                        <a:pt x="0" y="21"/>
                      </a:cubicBezTo>
                      <a:cubicBezTo>
                        <a:pt x="0" y="9"/>
                        <a:pt x="10" y="0"/>
                        <a:pt x="24" y="0"/>
                      </a:cubicBezTo>
                      <a:cubicBezTo>
                        <a:pt x="37" y="0"/>
                        <a:pt x="46" y="9"/>
                        <a:pt x="46" y="21"/>
                      </a:cubicBezTo>
                    </a:path>
                  </a:pathLst>
                </a:custGeom>
                <a:solidFill>
                  <a:srgbClr val="BD39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1" name="Freeform 975"/>
                <p:cNvSpPr>
                  <a:spLocks noChangeArrowheads="1"/>
                </p:cNvSpPr>
                <p:nvPr/>
              </p:nvSpPr>
              <p:spPr bwMode="auto">
                <a:xfrm>
                  <a:off x="5017399" y="13120022"/>
                  <a:ext cx="138538" cy="125941"/>
                </a:xfrm>
                <a:custGeom>
                  <a:avLst/>
                  <a:gdLst>
                    <a:gd name="T0" fmla="*/ 46 w 47"/>
                    <a:gd name="T1" fmla="*/ 21 h 46"/>
                    <a:gd name="T2" fmla="*/ 46 w 47"/>
                    <a:gd name="T3" fmla="*/ 21 h 46"/>
                    <a:gd name="T4" fmla="*/ 21 w 47"/>
                    <a:gd name="T5" fmla="*/ 45 h 46"/>
                    <a:gd name="T6" fmla="*/ 0 w 47"/>
                    <a:gd name="T7" fmla="*/ 21 h 46"/>
                    <a:gd name="T8" fmla="*/ 21 w 47"/>
                    <a:gd name="T9" fmla="*/ 0 h 46"/>
                    <a:gd name="T10" fmla="*/ 46 w 47"/>
                    <a:gd name="T11" fmla="*/ 2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46">
                      <a:moveTo>
                        <a:pt x="46" y="21"/>
                      </a:moveTo>
                      <a:lnTo>
                        <a:pt x="46" y="21"/>
                      </a:lnTo>
                      <a:cubicBezTo>
                        <a:pt x="46" y="36"/>
                        <a:pt x="34" y="45"/>
                        <a:pt x="21" y="45"/>
                      </a:cubicBezTo>
                      <a:cubicBezTo>
                        <a:pt x="9" y="45"/>
                        <a:pt x="0" y="36"/>
                        <a:pt x="0" y="21"/>
                      </a:cubicBezTo>
                      <a:cubicBezTo>
                        <a:pt x="0" y="9"/>
                        <a:pt x="9" y="0"/>
                        <a:pt x="21" y="0"/>
                      </a:cubicBezTo>
                      <a:cubicBezTo>
                        <a:pt x="34" y="0"/>
                        <a:pt x="46" y="9"/>
                        <a:pt x="46" y="21"/>
                      </a:cubicBezTo>
                    </a:path>
                  </a:pathLst>
                </a:custGeom>
                <a:solidFill>
                  <a:srgbClr val="1EA18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2" name="Freeform 976"/>
                <p:cNvSpPr>
                  <a:spLocks noChangeArrowheads="1"/>
                </p:cNvSpPr>
                <p:nvPr/>
              </p:nvSpPr>
              <p:spPr bwMode="auto">
                <a:xfrm>
                  <a:off x="5218919" y="13120022"/>
                  <a:ext cx="125947" cy="125941"/>
                </a:xfrm>
                <a:custGeom>
                  <a:avLst/>
                  <a:gdLst>
                    <a:gd name="T0" fmla="*/ 45 w 46"/>
                    <a:gd name="T1" fmla="*/ 21 h 46"/>
                    <a:gd name="T2" fmla="*/ 45 w 46"/>
                    <a:gd name="T3" fmla="*/ 21 h 46"/>
                    <a:gd name="T4" fmla="*/ 24 w 46"/>
                    <a:gd name="T5" fmla="*/ 45 h 46"/>
                    <a:gd name="T6" fmla="*/ 0 w 46"/>
                    <a:gd name="T7" fmla="*/ 21 h 46"/>
                    <a:gd name="T8" fmla="*/ 24 w 46"/>
                    <a:gd name="T9" fmla="*/ 0 h 46"/>
                    <a:gd name="T10" fmla="*/ 45 w 46"/>
                    <a:gd name="T11" fmla="*/ 2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" h="46">
                      <a:moveTo>
                        <a:pt x="45" y="21"/>
                      </a:moveTo>
                      <a:lnTo>
                        <a:pt x="45" y="21"/>
                      </a:lnTo>
                      <a:cubicBezTo>
                        <a:pt x="45" y="36"/>
                        <a:pt x="36" y="45"/>
                        <a:pt x="24" y="45"/>
                      </a:cubicBezTo>
                      <a:cubicBezTo>
                        <a:pt x="9" y="45"/>
                        <a:pt x="0" y="36"/>
                        <a:pt x="0" y="21"/>
                      </a:cubicBezTo>
                      <a:cubicBezTo>
                        <a:pt x="0" y="9"/>
                        <a:pt x="9" y="0"/>
                        <a:pt x="24" y="0"/>
                      </a:cubicBezTo>
                      <a:cubicBezTo>
                        <a:pt x="36" y="0"/>
                        <a:pt x="45" y="9"/>
                        <a:pt x="45" y="21"/>
                      </a:cubicBezTo>
                    </a:path>
                  </a:pathLst>
                </a:custGeom>
                <a:solidFill>
                  <a:srgbClr val="F29B2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3" name="Freeform 977"/>
                <p:cNvSpPr>
                  <a:spLocks noChangeArrowheads="1"/>
                </p:cNvSpPr>
                <p:nvPr/>
              </p:nvSpPr>
              <p:spPr bwMode="auto">
                <a:xfrm>
                  <a:off x="3506025" y="10034449"/>
                  <a:ext cx="2065544" cy="491170"/>
                </a:xfrm>
                <a:custGeom>
                  <a:avLst/>
                  <a:gdLst>
                    <a:gd name="T0" fmla="*/ 723 w 724"/>
                    <a:gd name="T1" fmla="*/ 172 h 173"/>
                    <a:gd name="T2" fmla="*/ 0 w 724"/>
                    <a:gd name="T3" fmla="*/ 172 h 173"/>
                    <a:gd name="T4" fmla="*/ 0 w 724"/>
                    <a:gd name="T5" fmla="*/ 0 h 173"/>
                    <a:gd name="T6" fmla="*/ 723 w 724"/>
                    <a:gd name="T7" fmla="*/ 0 h 173"/>
                    <a:gd name="T8" fmla="*/ 723 w 724"/>
                    <a:gd name="T9" fmla="*/ 17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4" h="173">
                      <a:moveTo>
                        <a:pt x="723" y="172"/>
                      </a:moveTo>
                      <a:lnTo>
                        <a:pt x="0" y="172"/>
                      </a:lnTo>
                      <a:lnTo>
                        <a:pt x="0" y="0"/>
                      </a:lnTo>
                      <a:lnTo>
                        <a:pt x="723" y="0"/>
                      </a:lnTo>
                      <a:lnTo>
                        <a:pt x="723" y="172"/>
                      </a:lnTo>
                    </a:path>
                  </a:pathLst>
                </a:custGeom>
                <a:solidFill>
                  <a:srgbClr val="445469">
                    <a:lumMod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4" name="Freeform 979"/>
                <p:cNvSpPr>
                  <a:spLocks noChangeArrowheads="1"/>
                </p:cNvSpPr>
                <p:nvPr/>
              </p:nvSpPr>
              <p:spPr bwMode="auto">
                <a:xfrm>
                  <a:off x="4085388" y="10198170"/>
                  <a:ext cx="881634" cy="163729"/>
                </a:xfrm>
                <a:custGeom>
                  <a:avLst/>
                  <a:gdLst>
                    <a:gd name="T0" fmla="*/ 309 w 310"/>
                    <a:gd name="T1" fmla="*/ 57 h 58"/>
                    <a:gd name="T2" fmla="*/ 0 w 310"/>
                    <a:gd name="T3" fmla="*/ 57 h 58"/>
                    <a:gd name="T4" fmla="*/ 0 w 310"/>
                    <a:gd name="T5" fmla="*/ 0 h 58"/>
                    <a:gd name="T6" fmla="*/ 309 w 310"/>
                    <a:gd name="T7" fmla="*/ 0 h 58"/>
                    <a:gd name="T8" fmla="*/ 309 w 310"/>
                    <a:gd name="T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8">
                      <a:moveTo>
                        <a:pt x="309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  <a:lnTo>
                        <a:pt x="309" y="0"/>
                      </a:lnTo>
                      <a:lnTo>
                        <a:pt x="309" y="57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5" name="Freeform 981"/>
                <p:cNvSpPr>
                  <a:spLocks noChangeArrowheads="1"/>
                </p:cNvSpPr>
                <p:nvPr/>
              </p:nvSpPr>
              <p:spPr bwMode="auto">
                <a:xfrm>
                  <a:off x="3594183" y="10110014"/>
                  <a:ext cx="62976" cy="340037"/>
                </a:xfrm>
                <a:custGeom>
                  <a:avLst/>
                  <a:gdLst>
                    <a:gd name="T0" fmla="*/ 9 w 22"/>
                    <a:gd name="T1" fmla="*/ 116 h 117"/>
                    <a:gd name="T2" fmla="*/ 9 w 22"/>
                    <a:gd name="T3" fmla="*/ 116 h 117"/>
                    <a:gd name="T4" fmla="*/ 0 w 22"/>
                    <a:gd name="T5" fmla="*/ 106 h 117"/>
                    <a:gd name="T6" fmla="*/ 0 w 22"/>
                    <a:gd name="T7" fmla="*/ 13 h 117"/>
                    <a:gd name="T8" fmla="*/ 9 w 22"/>
                    <a:gd name="T9" fmla="*/ 0 h 117"/>
                    <a:gd name="T10" fmla="*/ 21 w 22"/>
                    <a:gd name="T11" fmla="*/ 13 h 117"/>
                    <a:gd name="T12" fmla="*/ 21 w 22"/>
                    <a:gd name="T13" fmla="*/ 106 h 117"/>
                    <a:gd name="T14" fmla="*/ 9 w 22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7">
                      <a:moveTo>
                        <a:pt x="9" y="116"/>
                      </a:moveTo>
                      <a:lnTo>
                        <a:pt x="9" y="116"/>
                      </a:lnTo>
                      <a:cubicBezTo>
                        <a:pt x="3" y="116"/>
                        <a:pt x="0" y="112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3" y="0"/>
                        <a:pt x="9" y="0"/>
                      </a:cubicBezTo>
                      <a:cubicBezTo>
                        <a:pt x="15" y="0"/>
                        <a:pt x="21" y="6"/>
                        <a:pt x="21" y="13"/>
                      </a:cubicBezTo>
                      <a:cubicBezTo>
                        <a:pt x="21" y="106"/>
                        <a:pt x="21" y="106"/>
                        <a:pt x="21" y="106"/>
                      </a:cubicBezTo>
                      <a:cubicBezTo>
                        <a:pt x="21" y="112"/>
                        <a:pt x="15" y="116"/>
                        <a:pt x="9" y="116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6" name="Freeform 982"/>
                <p:cNvSpPr>
                  <a:spLocks noChangeArrowheads="1"/>
                </p:cNvSpPr>
                <p:nvPr/>
              </p:nvSpPr>
              <p:spPr bwMode="auto">
                <a:xfrm>
                  <a:off x="3720133" y="10110014"/>
                  <a:ext cx="62976" cy="340037"/>
                </a:xfrm>
                <a:custGeom>
                  <a:avLst/>
                  <a:gdLst>
                    <a:gd name="T0" fmla="*/ 12 w 22"/>
                    <a:gd name="T1" fmla="*/ 116 h 117"/>
                    <a:gd name="T2" fmla="*/ 12 w 22"/>
                    <a:gd name="T3" fmla="*/ 116 h 117"/>
                    <a:gd name="T4" fmla="*/ 0 w 22"/>
                    <a:gd name="T5" fmla="*/ 106 h 117"/>
                    <a:gd name="T6" fmla="*/ 0 w 22"/>
                    <a:gd name="T7" fmla="*/ 13 h 117"/>
                    <a:gd name="T8" fmla="*/ 12 w 22"/>
                    <a:gd name="T9" fmla="*/ 0 h 117"/>
                    <a:gd name="T10" fmla="*/ 21 w 22"/>
                    <a:gd name="T11" fmla="*/ 13 h 117"/>
                    <a:gd name="T12" fmla="*/ 21 w 22"/>
                    <a:gd name="T13" fmla="*/ 106 h 117"/>
                    <a:gd name="T14" fmla="*/ 12 w 22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7">
                      <a:moveTo>
                        <a:pt x="12" y="116"/>
                      </a:moveTo>
                      <a:lnTo>
                        <a:pt x="12" y="116"/>
                      </a:lnTo>
                      <a:cubicBezTo>
                        <a:pt x="6" y="116"/>
                        <a:pt x="0" y="112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1" y="6"/>
                        <a:pt x="21" y="13"/>
                      </a:cubicBezTo>
                      <a:cubicBezTo>
                        <a:pt x="21" y="106"/>
                        <a:pt x="21" y="106"/>
                        <a:pt x="21" y="106"/>
                      </a:cubicBezTo>
                      <a:cubicBezTo>
                        <a:pt x="21" y="112"/>
                        <a:pt x="18" y="116"/>
                        <a:pt x="12" y="116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7" name="Freeform 983"/>
                <p:cNvSpPr>
                  <a:spLocks noChangeArrowheads="1"/>
                </p:cNvSpPr>
                <p:nvPr/>
              </p:nvSpPr>
              <p:spPr bwMode="auto">
                <a:xfrm>
                  <a:off x="3858683" y="10110014"/>
                  <a:ext cx="75568" cy="340037"/>
                </a:xfrm>
                <a:custGeom>
                  <a:avLst/>
                  <a:gdLst>
                    <a:gd name="T0" fmla="*/ 12 w 25"/>
                    <a:gd name="T1" fmla="*/ 116 h 117"/>
                    <a:gd name="T2" fmla="*/ 12 w 25"/>
                    <a:gd name="T3" fmla="*/ 116 h 117"/>
                    <a:gd name="T4" fmla="*/ 0 w 25"/>
                    <a:gd name="T5" fmla="*/ 106 h 117"/>
                    <a:gd name="T6" fmla="*/ 0 w 25"/>
                    <a:gd name="T7" fmla="*/ 13 h 117"/>
                    <a:gd name="T8" fmla="*/ 12 w 25"/>
                    <a:gd name="T9" fmla="*/ 0 h 117"/>
                    <a:gd name="T10" fmla="*/ 24 w 25"/>
                    <a:gd name="T11" fmla="*/ 13 h 117"/>
                    <a:gd name="T12" fmla="*/ 24 w 25"/>
                    <a:gd name="T13" fmla="*/ 106 h 117"/>
                    <a:gd name="T14" fmla="*/ 12 w 25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7">
                      <a:moveTo>
                        <a:pt x="12" y="116"/>
                      </a:moveTo>
                      <a:lnTo>
                        <a:pt x="12" y="116"/>
                      </a:lnTo>
                      <a:cubicBezTo>
                        <a:pt x="6" y="116"/>
                        <a:pt x="0" y="112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4" y="6"/>
                        <a:pt x="24" y="13"/>
                      </a:cubicBezTo>
                      <a:cubicBezTo>
                        <a:pt x="24" y="106"/>
                        <a:pt x="24" y="106"/>
                        <a:pt x="24" y="106"/>
                      </a:cubicBezTo>
                      <a:cubicBezTo>
                        <a:pt x="24" y="112"/>
                        <a:pt x="18" y="116"/>
                        <a:pt x="12" y="116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8" name="Freeform 984"/>
                <p:cNvSpPr>
                  <a:spLocks noChangeArrowheads="1"/>
                </p:cNvSpPr>
                <p:nvPr/>
              </p:nvSpPr>
              <p:spPr bwMode="auto">
                <a:xfrm>
                  <a:off x="5143348" y="10110014"/>
                  <a:ext cx="62970" cy="340037"/>
                </a:xfrm>
                <a:custGeom>
                  <a:avLst/>
                  <a:gdLst>
                    <a:gd name="T0" fmla="*/ 10 w 23"/>
                    <a:gd name="T1" fmla="*/ 116 h 117"/>
                    <a:gd name="T2" fmla="*/ 10 w 23"/>
                    <a:gd name="T3" fmla="*/ 116 h 117"/>
                    <a:gd name="T4" fmla="*/ 0 w 23"/>
                    <a:gd name="T5" fmla="*/ 106 h 117"/>
                    <a:gd name="T6" fmla="*/ 0 w 23"/>
                    <a:gd name="T7" fmla="*/ 13 h 117"/>
                    <a:gd name="T8" fmla="*/ 10 w 23"/>
                    <a:gd name="T9" fmla="*/ 0 h 117"/>
                    <a:gd name="T10" fmla="*/ 22 w 23"/>
                    <a:gd name="T11" fmla="*/ 13 h 117"/>
                    <a:gd name="T12" fmla="*/ 22 w 23"/>
                    <a:gd name="T13" fmla="*/ 106 h 117"/>
                    <a:gd name="T14" fmla="*/ 10 w 23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7">
                      <a:moveTo>
                        <a:pt x="10" y="116"/>
                      </a:moveTo>
                      <a:lnTo>
                        <a:pt x="10" y="116"/>
                      </a:lnTo>
                      <a:cubicBezTo>
                        <a:pt x="4" y="116"/>
                        <a:pt x="0" y="112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4" y="0"/>
                        <a:pt x="10" y="0"/>
                      </a:cubicBezTo>
                      <a:cubicBezTo>
                        <a:pt x="16" y="0"/>
                        <a:pt x="22" y="6"/>
                        <a:pt x="22" y="13"/>
                      </a:cubicBezTo>
                      <a:cubicBezTo>
                        <a:pt x="22" y="106"/>
                        <a:pt x="22" y="106"/>
                        <a:pt x="22" y="106"/>
                      </a:cubicBezTo>
                      <a:cubicBezTo>
                        <a:pt x="22" y="112"/>
                        <a:pt x="16" y="116"/>
                        <a:pt x="10" y="116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59" name="Freeform 985"/>
                <p:cNvSpPr>
                  <a:spLocks noChangeArrowheads="1"/>
                </p:cNvSpPr>
                <p:nvPr/>
              </p:nvSpPr>
              <p:spPr bwMode="auto">
                <a:xfrm>
                  <a:off x="5269298" y="10110014"/>
                  <a:ext cx="62970" cy="340037"/>
                </a:xfrm>
                <a:custGeom>
                  <a:avLst/>
                  <a:gdLst>
                    <a:gd name="T0" fmla="*/ 12 w 22"/>
                    <a:gd name="T1" fmla="*/ 116 h 117"/>
                    <a:gd name="T2" fmla="*/ 12 w 22"/>
                    <a:gd name="T3" fmla="*/ 116 h 117"/>
                    <a:gd name="T4" fmla="*/ 0 w 22"/>
                    <a:gd name="T5" fmla="*/ 106 h 117"/>
                    <a:gd name="T6" fmla="*/ 0 w 22"/>
                    <a:gd name="T7" fmla="*/ 13 h 117"/>
                    <a:gd name="T8" fmla="*/ 12 w 22"/>
                    <a:gd name="T9" fmla="*/ 0 h 117"/>
                    <a:gd name="T10" fmla="*/ 21 w 22"/>
                    <a:gd name="T11" fmla="*/ 13 h 117"/>
                    <a:gd name="T12" fmla="*/ 21 w 22"/>
                    <a:gd name="T13" fmla="*/ 106 h 117"/>
                    <a:gd name="T14" fmla="*/ 12 w 22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7">
                      <a:moveTo>
                        <a:pt x="12" y="116"/>
                      </a:moveTo>
                      <a:lnTo>
                        <a:pt x="12" y="116"/>
                      </a:lnTo>
                      <a:cubicBezTo>
                        <a:pt x="6" y="116"/>
                        <a:pt x="0" y="112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1" y="6"/>
                        <a:pt x="21" y="13"/>
                      </a:cubicBezTo>
                      <a:cubicBezTo>
                        <a:pt x="21" y="106"/>
                        <a:pt x="21" y="106"/>
                        <a:pt x="21" y="106"/>
                      </a:cubicBezTo>
                      <a:cubicBezTo>
                        <a:pt x="21" y="112"/>
                        <a:pt x="18" y="116"/>
                        <a:pt x="12" y="116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0" name="Freeform 986"/>
                <p:cNvSpPr>
                  <a:spLocks noChangeArrowheads="1"/>
                </p:cNvSpPr>
                <p:nvPr/>
              </p:nvSpPr>
              <p:spPr bwMode="auto">
                <a:xfrm>
                  <a:off x="5395245" y="10110014"/>
                  <a:ext cx="75568" cy="340037"/>
                </a:xfrm>
                <a:custGeom>
                  <a:avLst/>
                  <a:gdLst>
                    <a:gd name="T0" fmla="*/ 13 w 26"/>
                    <a:gd name="T1" fmla="*/ 116 h 117"/>
                    <a:gd name="T2" fmla="*/ 13 w 26"/>
                    <a:gd name="T3" fmla="*/ 116 h 117"/>
                    <a:gd name="T4" fmla="*/ 0 w 26"/>
                    <a:gd name="T5" fmla="*/ 106 h 117"/>
                    <a:gd name="T6" fmla="*/ 0 w 26"/>
                    <a:gd name="T7" fmla="*/ 13 h 117"/>
                    <a:gd name="T8" fmla="*/ 13 w 26"/>
                    <a:gd name="T9" fmla="*/ 0 h 117"/>
                    <a:gd name="T10" fmla="*/ 25 w 26"/>
                    <a:gd name="T11" fmla="*/ 13 h 117"/>
                    <a:gd name="T12" fmla="*/ 25 w 26"/>
                    <a:gd name="T13" fmla="*/ 106 h 117"/>
                    <a:gd name="T14" fmla="*/ 13 w 26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7">
                      <a:moveTo>
                        <a:pt x="13" y="116"/>
                      </a:moveTo>
                      <a:lnTo>
                        <a:pt x="13" y="116"/>
                      </a:lnTo>
                      <a:cubicBezTo>
                        <a:pt x="7" y="116"/>
                        <a:pt x="0" y="112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3" y="0"/>
                      </a:cubicBezTo>
                      <a:cubicBezTo>
                        <a:pt x="19" y="0"/>
                        <a:pt x="25" y="6"/>
                        <a:pt x="25" y="13"/>
                      </a:cubicBezTo>
                      <a:cubicBezTo>
                        <a:pt x="25" y="106"/>
                        <a:pt x="25" y="106"/>
                        <a:pt x="25" y="106"/>
                      </a:cubicBezTo>
                      <a:cubicBezTo>
                        <a:pt x="25" y="112"/>
                        <a:pt x="19" y="116"/>
                        <a:pt x="13" y="116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1" name="Freeform 987"/>
                <p:cNvSpPr>
                  <a:spLocks noChangeArrowheads="1"/>
                </p:cNvSpPr>
                <p:nvPr/>
              </p:nvSpPr>
              <p:spPr bwMode="auto">
                <a:xfrm>
                  <a:off x="3506025" y="10525619"/>
                  <a:ext cx="2065544" cy="503767"/>
                </a:xfrm>
                <a:custGeom>
                  <a:avLst/>
                  <a:gdLst>
                    <a:gd name="T0" fmla="*/ 723 w 724"/>
                    <a:gd name="T1" fmla="*/ 176 h 177"/>
                    <a:gd name="T2" fmla="*/ 0 w 724"/>
                    <a:gd name="T3" fmla="*/ 176 h 177"/>
                    <a:gd name="T4" fmla="*/ 0 w 724"/>
                    <a:gd name="T5" fmla="*/ 0 h 177"/>
                    <a:gd name="T6" fmla="*/ 723 w 724"/>
                    <a:gd name="T7" fmla="*/ 0 h 177"/>
                    <a:gd name="T8" fmla="*/ 723 w 724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4" h="177">
                      <a:moveTo>
                        <a:pt x="723" y="176"/>
                      </a:moveTo>
                      <a:lnTo>
                        <a:pt x="0" y="176"/>
                      </a:lnTo>
                      <a:lnTo>
                        <a:pt x="0" y="0"/>
                      </a:lnTo>
                      <a:lnTo>
                        <a:pt x="723" y="0"/>
                      </a:lnTo>
                      <a:lnTo>
                        <a:pt x="723" y="176"/>
                      </a:lnTo>
                    </a:path>
                  </a:pathLst>
                </a:custGeom>
                <a:solidFill>
                  <a:srgbClr val="445469">
                    <a:lumMod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2" name="Freeform 989"/>
                <p:cNvSpPr>
                  <a:spLocks noChangeArrowheads="1"/>
                </p:cNvSpPr>
                <p:nvPr/>
              </p:nvSpPr>
              <p:spPr bwMode="auto">
                <a:xfrm>
                  <a:off x="4085388" y="10689351"/>
                  <a:ext cx="881634" cy="163720"/>
                </a:xfrm>
                <a:custGeom>
                  <a:avLst/>
                  <a:gdLst>
                    <a:gd name="T0" fmla="*/ 309 w 310"/>
                    <a:gd name="T1" fmla="*/ 55 h 56"/>
                    <a:gd name="T2" fmla="*/ 0 w 310"/>
                    <a:gd name="T3" fmla="*/ 55 h 56"/>
                    <a:gd name="T4" fmla="*/ 0 w 310"/>
                    <a:gd name="T5" fmla="*/ 0 h 56"/>
                    <a:gd name="T6" fmla="*/ 309 w 310"/>
                    <a:gd name="T7" fmla="*/ 0 h 56"/>
                    <a:gd name="T8" fmla="*/ 309 w 310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6">
                      <a:moveTo>
                        <a:pt x="309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309" y="0"/>
                      </a:lnTo>
                      <a:lnTo>
                        <a:pt x="309" y="55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3" name="Freeform 991"/>
                <p:cNvSpPr>
                  <a:spLocks noChangeArrowheads="1"/>
                </p:cNvSpPr>
                <p:nvPr/>
              </p:nvSpPr>
              <p:spPr bwMode="auto">
                <a:xfrm>
                  <a:off x="3594183" y="10601186"/>
                  <a:ext cx="62976" cy="327449"/>
                </a:xfrm>
                <a:custGeom>
                  <a:avLst/>
                  <a:gdLst>
                    <a:gd name="T0" fmla="*/ 9 w 22"/>
                    <a:gd name="T1" fmla="*/ 115 h 116"/>
                    <a:gd name="T2" fmla="*/ 9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9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9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9" y="115"/>
                      </a:moveTo>
                      <a:lnTo>
                        <a:pt x="9" y="115"/>
                      </a:lnTo>
                      <a:cubicBezTo>
                        <a:pt x="3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3" y="0"/>
                        <a:pt x="9" y="0"/>
                      </a:cubicBezTo>
                      <a:cubicBezTo>
                        <a:pt x="15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5" y="115"/>
                        <a:pt x="9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4" name="Freeform 992"/>
                <p:cNvSpPr>
                  <a:spLocks noChangeArrowheads="1"/>
                </p:cNvSpPr>
                <p:nvPr/>
              </p:nvSpPr>
              <p:spPr bwMode="auto">
                <a:xfrm>
                  <a:off x="3720133" y="10601186"/>
                  <a:ext cx="62976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12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5" name="Freeform 993"/>
                <p:cNvSpPr>
                  <a:spLocks noChangeArrowheads="1"/>
                </p:cNvSpPr>
                <p:nvPr/>
              </p:nvSpPr>
              <p:spPr bwMode="auto">
                <a:xfrm>
                  <a:off x="3858683" y="10601186"/>
                  <a:ext cx="75568" cy="327449"/>
                </a:xfrm>
                <a:custGeom>
                  <a:avLst/>
                  <a:gdLst>
                    <a:gd name="T0" fmla="*/ 12 w 25"/>
                    <a:gd name="T1" fmla="*/ 115 h 116"/>
                    <a:gd name="T2" fmla="*/ 12 w 25"/>
                    <a:gd name="T3" fmla="*/ 115 h 116"/>
                    <a:gd name="T4" fmla="*/ 0 w 25"/>
                    <a:gd name="T5" fmla="*/ 103 h 116"/>
                    <a:gd name="T6" fmla="*/ 0 w 25"/>
                    <a:gd name="T7" fmla="*/ 12 h 116"/>
                    <a:gd name="T8" fmla="*/ 12 w 25"/>
                    <a:gd name="T9" fmla="*/ 0 h 116"/>
                    <a:gd name="T10" fmla="*/ 24 w 25"/>
                    <a:gd name="T11" fmla="*/ 12 h 116"/>
                    <a:gd name="T12" fmla="*/ 24 w 25"/>
                    <a:gd name="T13" fmla="*/ 103 h 116"/>
                    <a:gd name="T14" fmla="*/ 12 w 25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4" y="6"/>
                        <a:pt x="24" y="12"/>
                      </a:cubicBezTo>
                      <a:cubicBezTo>
                        <a:pt x="24" y="103"/>
                        <a:pt x="24" y="103"/>
                        <a:pt x="24" y="103"/>
                      </a:cubicBezTo>
                      <a:cubicBezTo>
                        <a:pt x="24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6" name="Freeform 994"/>
                <p:cNvSpPr>
                  <a:spLocks noChangeArrowheads="1"/>
                </p:cNvSpPr>
                <p:nvPr/>
              </p:nvSpPr>
              <p:spPr bwMode="auto">
                <a:xfrm>
                  <a:off x="5143348" y="10601186"/>
                  <a:ext cx="62970" cy="327449"/>
                </a:xfrm>
                <a:custGeom>
                  <a:avLst/>
                  <a:gdLst>
                    <a:gd name="T0" fmla="*/ 10 w 23"/>
                    <a:gd name="T1" fmla="*/ 115 h 116"/>
                    <a:gd name="T2" fmla="*/ 10 w 23"/>
                    <a:gd name="T3" fmla="*/ 115 h 116"/>
                    <a:gd name="T4" fmla="*/ 0 w 23"/>
                    <a:gd name="T5" fmla="*/ 103 h 116"/>
                    <a:gd name="T6" fmla="*/ 0 w 23"/>
                    <a:gd name="T7" fmla="*/ 12 h 116"/>
                    <a:gd name="T8" fmla="*/ 10 w 23"/>
                    <a:gd name="T9" fmla="*/ 0 h 116"/>
                    <a:gd name="T10" fmla="*/ 22 w 23"/>
                    <a:gd name="T11" fmla="*/ 12 h 116"/>
                    <a:gd name="T12" fmla="*/ 22 w 23"/>
                    <a:gd name="T13" fmla="*/ 103 h 116"/>
                    <a:gd name="T14" fmla="*/ 10 w 23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115"/>
                      </a:moveTo>
                      <a:lnTo>
                        <a:pt x="10" y="115"/>
                      </a:lnTo>
                      <a:cubicBezTo>
                        <a:pt x="4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4" y="0"/>
                        <a:pt x="10" y="0"/>
                      </a:cubicBezTo>
                      <a:cubicBezTo>
                        <a:pt x="16" y="0"/>
                        <a:pt x="22" y="6"/>
                        <a:pt x="22" y="12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2" y="109"/>
                        <a:pt x="16" y="115"/>
                        <a:pt x="10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7" name="Freeform 995"/>
                <p:cNvSpPr>
                  <a:spLocks noChangeArrowheads="1"/>
                </p:cNvSpPr>
                <p:nvPr/>
              </p:nvSpPr>
              <p:spPr bwMode="auto">
                <a:xfrm>
                  <a:off x="5269298" y="10601186"/>
                  <a:ext cx="62970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12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8" name="Freeform 996"/>
                <p:cNvSpPr>
                  <a:spLocks noChangeArrowheads="1"/>
                </p:cNvSpPr>
                <p:nvPr/>
              </p:nvSpPr>
              <p:spPr bwMode="auto">
                <a:xfrm>
                  <a:off x="5395245" y="10601186"/>
                  <a:ext cx="75568" cy="327449"/>
                </a:xfrm>
                <a:custGeom>
                  <a:avLst/>
                  <a:gdLst>
                    <a:gd name="T0" fmla="*/ 13 w 26"/>
                    <a:gd name="T1" fmla="*/ 115 h 116"/>
                    <a:gd name="T2" fmla="*/ 13 w 26"/>
                    <a:gd name="T3" fmla="*/ 115 h 116"/>
                    <a:gd name="T4" fmla="*/ 0 w 26"/>
                    <a:gd name="T5" fmla="*/ 103 h 116"/>
                    <a:gd name="T6" fmla="*/ 0 w 26"/>
                    <a:gd name="T7" fmla="*/ 12 h 116"/>
                    <a:gd name="T8" fmla="*/ 13 w 26"/>
                    <a:gd name="T9" fmla="*/ 0 h 116"/>
                    <a:gd name="T10" fmla="*/ 25 w 26"/>
                    <a:gd name="T11" fmla="*/ 12 h 116"/>
                    <a:gd name="T12" fmla="*/ 25 w 26"/>
                    <a:gd name="T13" fmla="*/ 103 h 116"/>
                    <a:gd name="T14" fmla="*/ 13 w 26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115"/>
                      </a:moveTo>
                      <a:lnTo>
                        <a:pt x="13" y="115"/>
                      </a:lnTo>
                      <a:cubicBezTo>
                        <a:pt x="7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7" y="0"/>
                        <a:pt x="13" y="0"/>
                      </a:cubicBezTo>
                      <a:cubicBezTo>
                        <a:pt x="19" y="0"/>
                        <a:pt x="25" y="6"/>
                        <a:pt x="25" y="12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5" y="109"/>
                        <a:pt x="19" y="115"/>
                        <a:pt x="13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69" name="Freeform 997"/>
                <p:cNvSpPr>
                  <a:spLocks noChangeArrowheads="1"/>
                </p:cNvSpPr>
                <p:nvPr/>
              </p:nvSpPr>
              <p:spPr bwMode="auto">
                <a:xfrm>
                  <a:off x="3506025" y="11029389"/>
                  <a:ext cx="2065544" cy="491175"/>
                </a:xfrm>
                <a:custGeom>
                  <a:avLst/>
                  <a:gdLst>
                    <a:gd name="T0" fmla="*/ 723 w 724"/>
                    <a:gd name="T1" fmla="*/ 172 h 173"/>
                    <a:gd name="T2" fmla="*/ 0 w 724"/>
                    <a:gd name="T3" fmla="*/ 172 h 173"/>
                    <a:gd name="T4" fmla="*/ 0 w 724"/>
                    <a:gd name="T5" fmla="*/ 0 h 173"/>
                    <a:gd name="T6" fmla="*/ 723 w 724"/>
                    <a:gd name="T7" fmla="*/ 0 h 173"/>
                    <a:gd name="T8" fmla="*/ 723 w 724"/>
                    <a:gd name="T9" fmla="*/ 17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4" h="173">
                      <a:moveTo>
                        <a:pt x="723" y="172"/>
                      </a:moveTo>
                      <a:lnTo>
                        <a:pt x="0" y="172"/>
                      </a:lnTo>
                      <a:lnTo>
                        <a:pt x="0" y="0"/>
                      </a:lnTo>
                      <a:lnTo>
                        <a:pt x="723" y="0"/>
                      </a:lnTo>
                      <a:lnTo>
                        <a:pt x="723" y="172"/>
                      </a:lnTo>
                    </a:path>
                  </a:pathLst>
                </a:custGeom>
                <a:solidFill>
                  <a:srgbClr val="445469">
                    <a:lumMod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0" name="Freeform 999"/>
                <p:cNvSpPr>
                  <a:spLocks noChangeArrowheads="1"/>
                </p:cNvSpPr>
                <p:nvPr/>
              </p:nvSpPr>
              <p:spPr bwMode="auto">
                <a:xfrm>
                  <a:off x="4085388" y="11193118"/>
                  <a:ext cx="881634" cy="163720"/>
                </a:xfrm>
                <a:custGeom>
                  <a:avLst/>
                  <a:gdLst>
                    <a:gd name="T0" fmla="*/ 309 w 310"/>
                    <a:gd name="T1" fmla="*/ 57 h 58"/>
                    <a:gd name="T2" fmla="*/ 0 w 310"/>
                    <a:gd name="T3" fmla="*/ 57 h 58"/>
                    <a:gd name="T4" fmla="*/ 0 w 310"/>
                    <a:gd name="T5" fmla="*/ 0 h 58"/>
                    <a:gd name="T6" fmla="*/ 309 w 310"/>
                    <a:gd name="T7" fmla="*/ 0 h 58"/>
                    <a:gd name="T8" fmla="*/ 309 w 310"/>
                    <a:gd name="T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8">
                      <a:moveTo>
                        <a:pt x="309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  <a:lnTo>
                        <a:pt x="309" y="0"/>
                      </a:lnTo>
                      <a:lnTo>
                        <a:pt x="309" y="57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1" name="Freeform 1001"/>
                <p:cNvSpPr>
                  <a:spLocks noChangeArrowheads="1"/>
                </p:cNvSpPr>
                <p:nvPr/>
              </p:nvSpPr>
              <p:spPr bwMode="auto">
                <a:xfrm>
                  <a:off x="3594183" y="11092359"/>
                  <a:ext cx="62976" cy="340037"/>
                </a:xfrm>
                <a:custGeom>
                  <a:avLst/>
                  <a:gdLst>
                    <a:gd name="T0" fmla="*/ 9 w 22"/>
                    <a:gd name="T1" fmla="*/ 116 h 117"/>
                    <a:gd name="T2" fmla="*/ 9 w 22"/>
                    <a:gd name="T3" fmla="*/ 116 h 117"/>
                    <a:gd name="T4" fmla="*/ 0 w 22"/>
                    <a:gd name="T5" fmla="*/ 106 h 117"/>
                    <a:gd name="T6" fmla="*/ 0 w 22"/>
                    <a:gd name="T7" fmla="*/ 13 h 117"/>
                    <a:gd name="T8" fmla="*/ 9 w 22"/>
                    <a:gd name="T9" fmla="*/ 0 h 117"/>
                    <a:gd name="T10" fmla="*/ 21 w 22"/>
                    <a:gd name="T11" fmla="*/ 13 h 117"/>
                    <a:gd name="T12" fmla="*/ 21 w 22"/>
                    <a:gd name="T13" fmla="*/ 106 h 117"/>
                    <a:gd name="T14" fmla="*/ 9 w 22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7">
                      <a:moveTo>
                        <a:pt x="9" y="116"/>
                      </a:moveTo>
                      <a:lnTo>
                        <a:pt x="9" y="116"/>
                      </a:lnTo>
                      <a:cubicBezTo>
                        <a:pt x="3" y="116"/>
                        <a:pt x="0" y="113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7"/>
                        <a:pt x="3" y="0"/>
                        <a:pt x="9" y="0"/>
                      </a:cubicBezTo>
                      <a:cubicBezTo>
                        <a:pt x="15" y="0"/>
                        <a:pt x="21" y="7"/>
                        <a:pt x="21" y="13"/>
                      </a:cubicBezTo>
                      <a:cubicBezTo>
                        <a:pt x="21" y="106"/>
                        <a:pt x="21" y="106"/>
                        <a:pt x="21" y="106"/>
                      </a:cubicBezTo>
                      <a:cubicBezTo>
                        <a:pt x="21" y="113"/>
                        <a:pt x="15" y="116"/>
                        <a:pt x="9" y="116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2" name="Freeform 1002"/>
                <p:cNvSpPr>
                  <a:spLocks noChangeArrowheads="1"/>
                </p:cNvSpPr>
                <p:nvPr/>
              </p:nvSpPr>
              <p:spPr bwMode="auto">
                <a:xfrm>
                  <a:off x="3720133" y="11092359"/>
                  <a:ext cx="62976" cy="340037"/>
                </a:xfrm>
                <a:custGeom>
                  <a:avLst/>
                  <a:gdLst>
                    <a:gd name="T0" fmla="*/ 12 w 22"/>
                    <a:gd name="T1" fmla="*/ 116 h 117"/>
                    <a:gd name="T2" fmla="*/ 12 w 22"/>
                    <a:gd name="T3" fmla="*/ 116 h 117"/>
                    <a:gd name="T4" fmla="*/ 0 w 22"/>
                    <a:gd name="T5" fmla="*/ 106 h 117"/>
                    <a:gd name="T6" fmla="*/ 0 w 22"/>
                    <a:gd name="T7" fmla="*/ 13 h 117"/>
                    <a:gd name="T8" fmla="*/ 12 w 22"/>
                    <a:gd name="T9" fmla="*/ 0 h 117"/>
                    <a:gd name="T10" fmla="*/ 21 w 22"/>
                    <a:gd name="T11" fmla="*/ 13 h 117"/>
                    <a:gd name="T12" fmla="*/ 21 w 22"/>
                    <a:gd name="T13" fmla="*/ 106 h 117"/>
                    <a:gd name="T14" fmla="*/ 12 w 22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7">
                      <a:moveTo>
                        <a:pt x="12" y="116"/>
                      </a:moveTo>
                      <a:lnTo>
                        <a:pt x="12" y="116"/>
                      </a:lnTo>
                      <a:cubicBezTo>
                        <a:pt x="6" y="116"/>
                        <a:pt x="0" y="113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7"/>
                        <a:pt x="6" y="0"/>
                        <a:pt x="12" y="0"/>
                      </a:cubicBezTo>
                      <a:cubicBezTo>
                        <a:pt x="18" y="0"/>
                        <a:pt x="21" y="7"/>
                        <a:pt x="21" y="13"/>
                      </a:cubicBezTo>
                      <a:cubicBezTo>
                        <a:pt x="21" y="106"/>
                        <a:pt x="21" y="106"/>
                        <a:pt x="21" y="106"/>
                      </a:cubicBezTo>
                      <a:cubicBezTo>
                        <a:pt x="21" y="113"/>
                        <a:pt x="18" y="116"/>
                        <a:pt x="12" y="116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3" name="Freeform 1003"/>
                <p:cNvSpPr>
                  <a:spLocks noChangeArrowheads="1"/>
                </p:cNvSpPr>
                <p:nvPr/>
              </p:nvSpPr>
              <p:spPr bwMode="auto">
                <a:xfrm>
                  <a:off x="3858683" y="11092359"/>
                  <a:ext cx="75568" cy="340037"/>
                </a:xfrm>
                <a:custGeom>
                  <a:avLst/>
                  <a:gdLst>
                    <a:gd name="T0" fmla="*/ 12 w 25"/>
                    <a:gd name="T1" fmla="*/ 116 h 117"/>
                    <a:gd name="T2" fmla="*/ 12 w 25"/>
                    <a:gd name="T3" fmla="*/ 116 h 117"/>
                    <a:gd name="T4" fmla="*/ 0 w 25"/>
                    <a:gd name="T5" fmla="*/ 106 h 117"/>
                    <a:gd name="T6" fmla="*/ 0 w 25"/>
                    <a:gd name="T7" fmla="*/ 13 h 117"/>
                    <a:gd name="T8" fmla="*/ 12 w 25"/>
                    <a:gd name="T9" fmla="*/ 0 h 117"/>
                    <a:gd name="T10" fmla="*/ 24 w 25"/>
                    <a:gd name="T11" fmla="*/ 13 h 117"/>
                    <a:gd name="T12" fmla="*/ 24 w 25"/>
                    <a:gd name="T13" fmla="*/ 106 h 117"/>
                    <a:gd name="T14" fmla="*/ 12 w 25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7">
                      <a:moveTo>
                        <a:pt x="12" y="116"/>
                      </a:moveTo>
                      <a:lnTo>
                        <a:pt x="12" y="116"/>
                      </a:lnTo>
                      <a:cubicBezTo>
                        <a:pt x="6" y="116"/>
                        <a:pt x="0" y="113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7"/>
                        <a:pt x="6" y="0"/>
                        <a:pt x="12" y="0"/>
                      </a:cubicBezTo>
                      <a:cubicBezTo>
                        <a:pt x="18" y="0"/>
                        <a:pt x="24" y="7"/>
                        <a:pt x="24" y="13"/>
                      </a:cubicBezTo>
                      <a:cubicBezTo>
                        <a:pt x="24" y="106"/>
                        <a:pt x="24" y="106"/>
                        <a:pt x="24" y="106"/>
                      </a:cubicBezTo>
                      <a:cubicBezTo>
                        <a:pt x="24" y="113"/>
                        <a:pt x="18" y="116"/>
                        <a:pt x="12" y="116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4" name="Freeform 1004"/>
                <p:cNvSpPr>
                  <a:spLocks noChangeArrowheads="1"/>
                </p:cNvSpPr>
                <p:nvPr/>
              </p:nvSpPr>
              <p:spPr bwMode="auto">
                <a:xfrm>
                  <a:off x="5143348" y="11092359"/>
                  <a:ext cx="62970" cy="340037"/>
                </a:xfrm>
                <a:custGeom>
                  <a:avLst/>
                  <a:gdLst>
                    <a:gd name="T0" fmla="*/ 10 w 23"/>
                    <a:gd name="T1" fmla="*/ 116 h 117"/>
                    <a:gd name="T2" fmla="*/ 10 w 23"/>
                    <a:gd name="T3" fmla="*/ 116 h 117"/>
                    <a:gd name="T4" fmla="*/ 0 w 23"/>
                    <a:gd name="T5" fmla="*/ 106 h 117"/>
                    <a:gd name="T6" fmla="*/ 0 w 23"/>
                    <a:gd name="T7" fmla="*/ 13 h 117"/>
                    <a:gd name="T8" fmla="*/ 10 w 23"/>
                    <a:gd name="T9" fmla="*/ 0 h 117"/>
                    <a:gd name="T10" fmla="*/ 22 w 23"/>
                    <a:gd name="T11" fmla="*/ 13 h 117"/>
                    <a:gd name="T12" fmla="*/ 22 w 23"/>
                    <a:gd name="T13" fmla="*/ 106 h 117"/>
                    <a:gd name="T14" fmla="*/ 10 w 23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7">
                      <a:moveTo>
                        <a:pt x="10" y="116"/>
                      </a:moveTo>
                      <a:lnTo>
                        <a:pt x="10" y="116"/>
                      </a:lnTo>
                      <a:cubicBezTo>
                        <a:pt x="4" y="116"/>
                        <a:pt x="0" y="113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7"/>
                        <a:pt x="4" y="0"/>
                        <a:pt x="10" y="0"/>
                      </a:cubicBezTo>
                      <a:cubicBezTo>
                        <a:pt x="16" y="0"/>
                        <a:pt x="22" y="7"/>
                        <a:pt x="22" y="13"/>
                      </a:cubicBezTo>
                      <a:cubicBezTo>
                        <a:pt x="22" y="106"/>
                        <a:pt x="22" y="106"/>
                        <a:pt x="22" y="106"/>
                      </a:cubicBezTo>
                      <a:cubicBezTo>
                        <a:pt x="22" y="113"/>
                        <a:pt x="16" y="116"/>
                        <a:pt x="10" y="116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5" name="Freeform 1005"/>
                <p:cNvSpPr>
                  <a:spLocks noChangeArrowheads="1"/>
                </p:cNvSpPr>
                <p:nvPr/>
              </p:nvSpPr>
              <p:spPr bwMode="auto">
                <a:xfrm>
                  <a:off x="5269298" y="11092359"/>
                  <a:ext cx="62970" cy="340037"/>
                </a:xfrm>
                <a:custGeom>
                  <a:avLst/>
                  <a:gdLst>
                    <a:gd name="T0" fmla="*/ 12 w 22"/>
                    <a:gd name="T1" fmla="*/ 116 h 117"/>
                    <a:gd name="T2" fmla="*/ 12 w 22"/>
                    <a:gd name="T3" fmla="*/ 116 h 117"/>
                    <a:gd name="T4" fmla="*/ 0 w 22"/>
                    <a:gd name="T5" fmla="*/ 106 h 117"/>
                    <a:gd name="T6" fmla="*/ 0 w 22"/>
                    <a:gd name="T7" fmla="*/ 13 h 117"/>
                    <a:gd name="T8" fmla="*/ 12 w 22"/>
                    <a:gd name="T9" fmla="*/ 0 h 117"/>
                    <a:gd name="T10" fmla="*/ 21 w 22"/>
                    <a:gd name="T11" fmla="*/ 13 h 117"/>
                    <a:gd name="T12" fmla="*/ 21 w 22"/>
                    <a:gd name="T13" fmla="*/ 106 h 117"/>
                    <a:gd name="T14" fmla="*/ 12 w 22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7">
                      <a:moveTo>
                        <a:pt x="12" y="116"/>
                      </a:moveTo>
                      <a:lnTo>
                        <a:pt x="12" y="116"/>
                      </a:lnTo>
                      <a:cubicBezTo>
                        <a:pt x="6" y="116"/>
                        <a:pt x="0" y="113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7"/>
                        <a:pt x="6" y="0"/>
                        <a:pt x="12" y="0"/>
                      </a:cubicBezTo>
                      <a:cubicBezTo>
                        <a:pt x="18" y="0"/>
                        <a:pt x="21" y="7"/>
                        <a:pt x="21" y="13"/>
                      </a:cubicBezTo>
                      <a:cubicBezTo>
                        <a:pt x="21" y="106"/>
                        <a:pt x="21" y="106"/>
                        <a:pt x="21" y="106"/>
                      </a:cubicBezTo>
                      <a:cubicBezTo>
                        <a:pt x="21" y="113"/>
                        <a:pt x="18" y="116"/>
                        <a:pt x="12" y="116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6" name="Freeform 1006"/>
                <p:cNvSpPr>
                  <a:spLocks noChangeArrowheads="1"/>
                </p:cNvSpPr>
                <p:nvPr/>
              </p:nvSpPr>
              <p:spPr bwMode="auto">
                <a:xfrm>
                  <a:off x="5395245" y="11092359"/>
                  <a:ext cx="75568" cy="340037"/>
                </a:xfrm>
                <a:custGeom>
                  <a:avLst/>
                  <a:gdLst>
                    <a:gd name="T0" fmla="*/ 13 w 26"/>
                    <a:gd name="T1" fmla="*/ 116 h 117"/>
                    <a:gd name="T2" fmla="*/ 13 w 26"/>
                    <a:gd name="T3" fmla="*/ 116 h 117"/>
                    <a:gd name="T4" fmla="*/ 0 w 26"/>
                    <a:gd name="T5" fmla="*/ 106 h 117"/>
                    <a:gd name="T6" fmla="*/ 0 w 26"/>
                    <a:gd name="T7" fmla="*/ 13 h 117"/>
                    <a:gd name="T8" fmla="*/ 13 w 26"/>
                    <a:gd name="T9" fmla="*/ 0 h 117"/>
                    <a:gd name="T10" fmla="*/ 25 w 26"/>
                    <a:gd name="T11" fmla="*/ 13 h 117"/>
                    <a:gd name="T12" fmla="*/ 25 w 26"/>
                    <a:gd name="T13" fmla="*/ 106 h 117"/>
                    <a:gd name="T14" fmla="*/ 13 w 26"/>
                    <a:gd name="T1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7">
                      <a:moveTo>
                        <a:pt x="13" y="116"/>
                      </a:moveTo>
                      <a:lnTo>
                        <a:pt x="13" y="116"/>
                      </a:lnTo>
                      <a:cubicBezTo>
                        <a:pt x="7" y="116"/>
                        <a:pt x="0" y="113"/>
                        <a:pt x="0" y="10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7"/>
                        <a:pt x="7" y="0"/>
                        <a:pt x="13" y="0"/>
                      </a:cubicBezTo>
                      <a:cubicBezTo>
                        <a:pt x="19" y="0"/>
                        <a:pt x="25" y="7"/>
                        <a:pt x="25" y="13"/>
                      </a:cubicBezTo>
                      <a:cubicBezTo>
                        <a:pt x="25" y="106"/>
                        <a:pt x="25" y="106"/>
                        <a:pt x="25" y="106"/>
                      </a:cubicBezTo>
                      <a:cubicBezTo>
                        <a:pt x="25" y="113"/>
                        <a:pt x="19" y="116"/>
                        <a:pt x="13" y="116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7" name="Freeform 1007"/>
                <p:cNvSpPr>
                  <a:spLocks noChangeArrowheads="1"/>
                </p:cNvSpPr>
                <p:nvPr/>
              </p:nvSpPr>
              <p:spPr bwMode="auto">
                <a:xfrm>
                  <a:off x="3506025" y="11520561"/>
                  <a:ext cx="2065544" cy="491170"/>
                </a:xfrm>
                <a:custGeom>
                  <a:avLst/>
                  <a:gdLst>
                    <a:gd name="T0" fmla="*/ 723 w 724"/>
                    <a:gd name="T1" fmla="*/ 172 h 173"/>
                    <a:gd name="T2" fmla="*/ 0 w 724"/>
                    <a:gd name="T3" fmla="*/ 172 h 173"/>
                    <a:gd name="T4" fmla="*/ 0 w 724"/>
                    <a:gd name="T5" fmla="*/ 0 h 173"/>
                    <a:gd name="T6" fmla="*/ 723 w 724"/>
                    <a:gd name="T7" fmla="*/ 0 h 173"/>
                    <a:gd name="T8" fmla="*/ 723 w 724"/>
                    <a:gd name="T9" fmla="*/ 17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4" h="173">
                      <a:moveTo>
                        <a:pt x="723" y="172"/>
                      </a:moveTo>
                      <a:lnTo>
                        <a:pt x="0" y="172"/>
                      </a:lnTo>
                      <a:lnTo>
                        <a:pt x="0" y="0"/>
                      </a:lnTo>
                      <a:lnTo>
                        <a:pt x="723" y="0"/>
                      </a:lnTo>
                      <a:lnTo>
                        <a:pt x="723" y="172"/>
                      </a:lnTo>
                    </a:path>
                  </a:pathLst>
                </a:custGeom>
                <a:solidFill>
                  <a:srgbClr val="445469">
                    <a:lumMod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8" name="Freeform 1009"/>
                <p:cNvSpPr>
                  <a:spLocks noChangeArrowheads="1"/>
                </p:cNvSpPr>
                <p:nvPr/>
              </p:nvSpPr>
              <p:spPr bwMode="auto">
                <a:xfrm>
                  <a:off x="4085388" y="11684281"/>
                  <a:ext cx="881634" cy="163729"/>
                </a:xfrm>
                <a:custGeom>
                  <a:avLst/>
                  <a:gdLst>
                    <a:gd name="T0" fmla="*/ 309 w 310"/>
                    <a:gd name="T1" fmla="*/ 55 h 56"/>
                    <a:gd name="T2" fmla="*/ 0 w 310"/>
                    <a:gd name="T3" fmla="*/ 55 h 56"/>
                    <a:gd name="T4" fmla="*/ 0 w 310"/>
                    <a:gd name="T5" fmla="*/ 0 h 56"/>
                    <a:gd name="T6" fmla="*/ 309 w 310"/>
                    <a:gd name="T7" fmla="*/ 0 h 56"/>
                    <a:gd name="T8" fmla="*/ 309 w 310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6">
                      <a:moveTo>
                        <a:pt x="309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309" y="0"/>
                      </a:lnTo>
                      <a:lnTo>
                        <a:pt x="309" y="55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79" name="Freeform 1011"/>
                <p:cNvSpPr>
                  <a:spLocks noChangeArrowheads="1"/>
                </p:cNvSpPr>
                <p:nvPr/>
              </p:nvSpPr>
              <p:spPr bwMode="auto">
                <a:xfrm>
                  <a:off x="3594183" y="11596129"/>
                  <a:ext cx="62976" cy="327449"/>
                </a:xfrm>
                <a:custGeom>
                  <a:avLst/>
                  <a:gdLst>
                    <a:gd name="T0" fmla="*/ 9 w 22"/>
                    <a:gd name="T1" fmla="*/ 115 h 116"/>
                    <a:gd name="T2" fmla="*/ 9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9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9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9" y="115"/>
                      </a:moveTo>
                      <a:lnTo>
                        <a:pt x="9" y="115"/>
                      </a:lnTo>
                      <a:cubicBezTo>
                        <a:pt x="3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"/>
                        <a:pt x="3" y="0"/>
                        <a:pt x="9" y="0"/>
                      </a:cubicBezTo>
                      <a:cubicBezTo>
                        <a:pt x="15" y="0"/>
                        <a:pt x="21" y="3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5" y="115"/>
                        <a:pt x="9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0" name="Freeform 1012"/>
                <p:cNvSpPr>
                  <a:spLocks noChangeArrowheads="1"/>
                </p:cNvSpPr>
                <p:nvPr/>
              </p:nvSpPr>
              <p:spPr bwMode="auto">
                <a:xfrm>
                  <a:off x="3720133" y="11596129"/>
                  <a:ext cx="62976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12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"/>
                        <a:pt x="6" y="0"/>
                        <a:pt x="12" y="0"/>
                      </a:cubicBezTo>
                      <a:cubicBezTo>
                        <a:pt x="18" y="0"/>
                        <a:pt x="21" y="3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1" name="Freeform 1013"/>
                <p:cNvSpPr>
                  <a:spLocks noChangeArrowheads="1"/>
                </p:cNvSpPr>
                <p:nvPr/>
              </p:nvSpPr>
              <p:spPr bwMode="auto">
                <a:xfrm>
                  <a:off x="3858683" y="11596129"/>
                  <a:ext cx="75568" cy="327449"/>
                </a:xfrm>
                <a:custGeom>
                  <a:avLst/>
                  <a:gdLst>
                    <a:gd name="T0" fmla="*/ 12 w 25"/>
                    <a:gd name="T1" fmla="*/ 115 h 116"/>
                    <a:gd name="T2" fmla="*/ 12 w 25"/>
                    <a:gd name="T3" fmla="*/ 115 h 116"/>
                    <a:gd name="T4" fmla="*/ 0 w 25"/>
                    <a:gd name="T5" fmla="*/ 103 h 116"/>
                    <a:gd name="T6" fmla="*/ 0 w 25"/>
                    <a:gd name="T7" fmla="*/ 12 h 116"/>
                    <a:gd name="T8" fmla="*/ 12 w 25"/>
                    <a:gd name="T9" fmla="*/ 0 h 116"/>
                    <a:gd name="T10" fmla="*/ 24 w 25"/>
                    <a:gd name="T11" fmla="*/ 12 h 116"/>
                    <a:gd name="T12" fmla="*/ 24 w 25"/>
                    <a:gd name="T13" fmla="*/ 103 h 116"/>
                    <a:gd name="T14" fmla="*/ 12 w 25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"/>
                        <a:pt x="6" y="0"/>
                        <a:pt x="12" y="0"/>
                      </a:cubicBezTo>
                      <a:cubicBezTo>
                        <a:pt x="18" y="0"/>
                        <a:pt x="24" y="3"/>
                        <a:pt x="24" y="12"/>
                      </a:cubicBezTo>
                      <a:cubicBezTo>
                        <a:pt x="24" y="103"/>
                        <a:pt x="24" y="103"/>
                        <a:pt x="24" y="103"/>
                      </a:cubicBezTo>
                      <a:cubicBezTo>
                        <a:pt x="24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2" name="Freeform 1014"/>
                <p:cNvSpPr>
                  <a:spLocks noChangeArrowheads="1"/>
                </p:cNvSpPr>
                <p:nvPr/>
              </p:nvSpPr>
              <p:spPr bwMode="auto">
                <a:xfrm>
                  <a:off x="5143348" y="11596129"/>
                  <a:ext cx="62970" cy="327449"/>
                </a:xfrm>
                <a:custGeom>
                  <a:avLst/>
                  <a:gdLst>
                    <a:gd name="T0" fmla="*/ 10 w 23"/>
                    <a:gd name="T1" fmla="*/ 115 h 116"/>
                    <a:gd name="T2" fmla="*/ 10 w 23"/>
                    <a:gd name="T3" fmla="*/ 115 h 116"/>
                    <a:gd name="T4" fmla="*/ 0 w 23"/>
                    <a:gd name="T5" fmla="*/ 103 h 116"/>
                    <a:gd name="T6" fmla="*/ 0 w 23"/>
                    <a:gd name="T7" fmla="*/ 12 h 116"/>
                    <a:gd name="T8" fmla="*/ 10 w 23"/>
                    <a:gd name="T9" fmla="*/ 0 h 116"/>
                    <a:gd name="T10" fmla="*/ 22 w 23"/>
                    <a:gd name="T11" fmla="*/ 12 h 116"/>
                    <a:gd name="T12" fmla="*/ 22 w 23"/>
                    <a:gd name="T13" fmla="*/ 103 h 116"/>
                    <a:gd name="T14" fmla="*/ 10 w 23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115"/>
                      </a:moveTo>
                      <a:lnTo>
                        <a:pt x="10" y="115"/>
                      </a:lnTo>
                      <a:cubicBezTo>
                        <a:pt x="4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"/>
                        <a:pt x="4" y="0"/>
                        <a:pt x="10" y="0"/>
                      </a:cubicBezTo>
                      <a:cubicBezTo>
                        <a:pt x="16" y="0"/>
                        <a:pt x="22" y="3"/>
                        <a:pt x="22" y="12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2" y="109"/>
                        <a:pt x="16" y="115"/>
                        <a:pt x="10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3" name="Freeform 1015"/>
                <p:cNvSpPr>
                  <a:spLocks noChangeArrowheads="1"/>
                </p:cNvSpPr>
                <p:nvPr/>
              </p:nvSpPr>
              <p:spPr bwMode="auto">
                <a:xfrm>
                  <a:off x="5269298" y="11596129"/>
                  <a:ext cx="62970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12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"/>
                        <a:pt x="6" y="0"/>
                        <a:pt x="12" y="0"/>
                      </a:cubicBezTo>
                      <a:cubicBezTo>
                        <a:pt x="18" y="0"/>
                        <a:pt x="21" y="3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4" name="Freeform 1016"/>
                <p:cNvSpPr>
                  <a:spLocks noChangeArrowheads="1"/>
                </p:cNvSpPr>
                <p:nvPr/>
              </p:nvSpPr>
              <p:spPr bwMode="auto">
                <a:xfrm>
                  <a:off x="5395245" y="11596129"/>
                  <a:ext cx="75568" cy="327449"/>
                </a:xfrm>
                <a:custGeom>
                  <a:avLst/>
                  <a:gdLst>
                    <a:gd name="T0" fmla="*/ 13 w 26"/>
                    <a:gd name="T1" fmla="*/ 115 h 116"/>
                    <a:gd name="T2" fmla="*/ 13 w 26"/>
                    <a:gd name="T3" fmla="*/ 115 h 116"/>
                    <a:gd name="T4" fmla="*/ 0 w 26"/>
                    <a:gd name="T5" fmla="*/ 103 h 116"/>
                    <a:gd name="T6" fmla="*/ 0 w 26"/>
                    <a:gd name="T7" fmla="*/ 12 h 116"/>
                    <a:gd name="T8" fmla="*/ 13 w 26"/>
                    <a:gd name="T9" fmla="*/ 0 h 116"/>
                    <a:gd name="T10" fmla="*/ 25 w 26"/>
                    <a:gd name="T11" fmla="*/ 12 h 116"/>
                    <a:gd name="T12" fmla="*/ 25 w 26"/>
                    <a:gd name="T13" fmla="*/ 103 h 116"/>
                    <a:gd name="T14" fmla="*/ 13 w 26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115"/>
                      </a:moveTo>
                      <a:lnTo>
                        <a:pt x="13" y="115"/>
                      </a:lnTo>
                      <a:cubicBezTo>
                        <a:pt x="7" y="115"/>
                        <a:pt x="0" y="109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"/>
                        <a:pt x="7" y="0"/>
                        <a:pt x="13" y="0"/>
                      </a:cubicBezTo>
                      <a:cubicBezTo>
                        <a:pt x="19" y="0"/>
                        <a:pt x="25" y="3"/>
                        <a:pt x="25" y="12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5" y="109"/>
                        <a:pt x="19" y="115"/>
                        <a:pt x="13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5" name="Freeform 1017"/>
                <p:cNvSpPr>
                  <a:spLocks noChangeArrowheads="1"/>
                </p:cNvSpPr>
                <p:nvPr/>
              </p:nvSpPr>
              <p:spPr bwMode="auto">
                <a:xfrm>
                  <a:off x="3506025" y="12011731"/>
                  <a:ext cx="2065544" cy="503767"/>
                </a:xfrm>
                <a:custGeom>
                  <a:avLst/>
                  <a:gdLst>
                    <a:gd name="T0" fmla="*/ 723 w 724"/>
                    <a:gd name="T1" fmla="*/ 176 h 177"/>
                    <a:gd name="T2" fmla="*/ 0 w 724"/>
                    <a:gd name="T3" fmla="*/ 176 h 177"/>
                    <a:gd name="T4" fmla="*/ 0 w 724"/>
                    <a:gd name="T5" fmla="*/ 0 h 177"/>
                    <a:gd name="T6" fmla="*/ 723 w 724"/>
                    <a:gd name="T7" fmla="*/ 0 h 177"/>
                    <a:gd name="T8" fmla="*/ 723 w 724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4" h="177">
                      <a:moveTo>
                        <a:pt x="723" y="176"/>
                      </a:moveTo>
                      <a:lnTo>
                        <a:pt x="0" y="176"/>
                      </a:lnTo>
                      <a:lnTo>
                        <a:pt x="0" y="0"/>
                      </a:lnTo>
                      <a:lnTo>
                        <a:pt x="723" y="0"/>
                      </a:lnTo>
                      <a:lnTo>
                        <a:pt x="723" y="176"/>
                      </a:lnTo>
                    </a:path>
                  </a:pathLst>
                </a:custGeom>
                <a:solidFill>
                  <a:srgbClr val="445469">
                    <a:lumMod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6" name="Freeform 1019"/>
                <p:cNvSpPr>
                  <a:spLocks noChangeArrowheads="1"/>
                </p:cNvSpPr>
                <p:nvPr/>
              </p:nvSpPr>
              <p:spPr bwMode="auto">
                <a:xfrm>
                  <a:off x="4085388" y="12175463"/>
                  <a:ext cx="881634" cy="163720"/>
                </a:xfrm>
                <a:custGeom>
                  <a:avLst/>
                  <a:gdLst>
                    <a:gd name="T0" fmla="*/ 309 w 310"/>
                    <a:gd name="T1" fmla="*/ 55 h 56"/>
                    <a:gd name="T2" fmla="*/ 0 w 310"/>
                    <a:gd name="T3" fmla="*/ 55 h 56"/>
                    <a:gd name="T4" fmla="*/ 0 w 310"/>
                    <a:gd name="T5" fmla="*/ 0 h 56"/>
                    <a:gd name="T6" fmla="*/ 309 w 310"/>
                    <a:gd name="T7" fmla="*/ 0 h 56"/>
                    <a:gd name="T8" fmla="*/ 309 w 310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6">
                      <a:moveTo>
                        <a:pt x="309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309" y="0"/>
                      </a:lnTo>
                      <a:lnTo>
                        <a:pt x="309" y="55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7" name="Freeform 1021"/>
                <p:cNvSpPr>
                  <a:spLocks noChangeArrowheads="1"/>
                </p:cNvSpPr>
                <p:nvPr/>
              </p:nvSpPr>
              <p:spPr bwMode="auto">
                <a:xfrm>
                  <a:off x="3594183" y="12099895"/>
                  <a:ext cx="62976" cy="327449"/>
                </a:xfrm>
                <a:custGeom>
                  <a:avLst/>
                  <a:gdLst>
                    <a:gd name="T0" fmla="*/ 9 w 22"/>
                    <a:gd name="T1" fmla="*/ 115 h 116"/>
                    <a:gd name="T2" fmla="*/ 9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9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9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9" y="115"/>
                      </a:moveTo>
                      <a:lnTo>
                        <a:pt x="9" y="115"/>
                      </a:lnTo>
                      <a:cubicBezTo>
                        <a:pt x="3" y="115"/>
                        <a:pt x="0" y="112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3" y="0"/>
                        <a:pt x="9" y="0"/>
                      </a:cubicBezTo>
                      <a:cubicBezTo>
                        <a:pt x="15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12"/>
                        <a:pt x="15" y="115"/>
                        <a:pt x="9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8" name="Freeform 1022"/>
                <p:cNvSpPr>
                  <a:spLocks noChangeArrowheads="1"/>
                </p:cNvSpPr>
                <p:nvPr/>
              </p:nvSpPr>
              <p:spPr bwMode="auto">
                <a:xfrm>
                  <a:off x="3720133" y="12099895"/>
                  <a:ext cx="62976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12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12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12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89" name="Freeform 1023"/>
                <p:cNvSpPr>
                  <a:spLocks noChangeArrowheads="1"/>
                </p:cNvSpPr>
                <p:nvPr/>
              </p:nvSpPr>
              <p:spPr bwMode="auto">
                <a:xfrm>
                  <a:off x="3858683" y="12099895"/>
                  <a:ext cx="75568" cy="327449"/>
                </a:xfrm>
                <a:custGeom>
                  <a:avLst/>
                  <a:gdLst>
                    <a:gd name="T0" fmla="*/ 12 w 25"/>
                    <a:gd name="T1" fmla="*/ 115 h 116"/>
                    <a:gd name="T2" fmla="*/ 12 w 25"/>
                    <a:gd name="T3" fmla="*/ 115 h 116"/>
                    <a:gd name="T4" fmla="*/ 0 w 25"/>
                    <a:gd name="T5" fmla="*/ 103 h 116"/>
                    <a:gd name="T6" fmla="*/ 0 w 25"/>
                    <a:gd name="T7" fmla="*/ 12 h 116"/>
                    <a:gd name="T8" fmla="*/ 12 w 25"/>
                    <a:gd name="T9" fmla="*/ 0 h 116"/>
                    <a:gd name="T10" fmla="*/ 24 w 25"/>
                    <a:gd name="T11" fmla="*/ 12 h 116"/>
                    <a:gd name="T12" fmla="*/ 24 w 25"/>
                    <a:gd name="T13" fmla="*/ 103 h 116"/>
                    <a:gd name="T14" fmla="*/ 12 w 25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12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4" y="6"/>
                        <a:pt x="24" y="12"/>
                      </a:cubicBezTo>
                      <a:cubicBezTo>
                        <a:pt x="24" y="103"/>
                        <a:pt x="24" y="103"/>
                        <a:pt x="24" y="103"/>
                      </a:cubicBezTo>
                      <a:cubicBezTo>
                        <a:pt x="24" y="112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0" name="Freeform 1024"/>
                <p:cNvSpPr>
                  <a:spLocks noChangeArrowheads="1"/>
                </p:cNvSpPr>
                <p:nvPr/>
              </p:nvSpPr>
              <p:spPr bwMode="auto">
                <a:xfrm>
                  <a:off x="5143348" y="12099895"/>
                  <a:ext cx="62970" cy="327449"/>
                </a:xfrm>
                <a:custGeom>
                  <a:avLst/>
                  <a:gdLst>
                    <a:gd name="T0" fmla="*/ 10 w 23"/>
                    <a:gd name="T1" fmla="*/ 115 h 116"/>
                    <a:gd name="T2" fmla="*/ 10 w 23"/>
                    <a:gd name="T3" fmla="*/ 115 h 116"/>
                    <a:gd name="T4" fmla="*/ 0 w 23"/>
                    <a:gd name="T5" fmla="*/ 103 h 116"/>
                    <a:gd name="T6" fmla="*/ 0 w 23"/>
                    <a:gd name="T7" fmla="*/ 12 h 116"/>
                    <a:gd name="T8" fmla="*/ 10 w 23"/>
                    <a:gd name="T9" fmla="*/ 0 h 116"/>
                    <a:gd name="T10" fmla="*/ 22 w 23"/>
                    <a:gd name="T11" fmla="*/ 12 h 116"/>
                    <a:gd name="T12" fmla="*/ 22 w 23"/>
                    <a:gd name="T13" fmla="*/ 103 h 116"/>
                    <a:gd name="T14" fmla="*/ 10 w 23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115"/>
                      </a:moveTo>
                      <a:lnTo>
                        <a:pt x="10" y="115"/>
                      </a:lnTo>
                      <a:cubicBezTo>
                        <a:pt x="4" y="115"/>
                        <a:pt x="0" y="112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4" y="0"/>
                        <a:pt x="10" y="0"/>
                      </a:cubicBezTo>
                      <a:cubicBezTo>
                        <a:pt x="16" y="0"/>
                        <a:pt x="22" y="6"/>
                        <a:pt x="22" y="12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2" y="112"/>
                        <a:pt x="16" y="115"/>
                        <a:pt x="10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1" name="Freeform 1025"/>
                <p:cNvSpPr>
                  <a:spLocks noChangeArrowheads="1"/>
                </p:cNvSpPr>
                <p:nvPr/>
              </p:nvSpPr>
              <p:spPr bwMode="auto">
                <a:xfrm>
                  <a:off x="5269298" y="12099895"/>
                  <a:ext cx="62970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2 h 116"/>
                    <a:gd name="T8" fmla="*/ 12 w 22"/>
                    <a:gd name="T9" fmla="*/ 0 h 116"/>
                    <a:gd name="T10" fmla="*/ 21 w 22"/>
                    <a:gd name="T11" fmla="*/ 12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12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18" y="0"/>
                        <a:pt x="21" y="6"/>
                        <a:pt x="21" y="12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12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2" name="Freeform 1026"/>
                <p:cNvSpPr>
                  <a:spLocks noChangeArrowheads="1"/>
                </p:cNvSpPr>
                <p:nvPr/>
              </p:nvSpPr>
              <p:spPr bwMode="auto">
                <a:xfrm>
                  <a:off x="5395245" y="12099895"/>
                  <a:ext cx="75568" cy="327449"/>
                </a:xfrm>
                <a:custGeom>
                  <a:avLst/>
                  <a:gdLst>
                    <a:gd name="T0" fmla="*/ 13 w 26"/>
                    <a:gd name="T1" fmla="*/ 115 h 116"/>
                    <a:gd name="T2" fmla="*/ 13 w 26"/>
                    <a:gd name="T3" fmla="*/ 115 h 116"/>
                    <a:gd name="T4" fmla="*/ 0 w 26"/>
                    <a:gd name="T5" fmla="*/ 103 h 116"/>
                    <a:gd name="T6" fmla="*/ 0 w 26"/>
                    <a:gd name="T7" fmla="*/ 12 h 116"/>
                    <a:gd name="T8" fmla="*/ 13 w 26"/>
                    <a:gd name="T9" fmla="*/ 0 h 116"/>
                    <a:gd name="T10" fmla="*/ 25 w 26"/>
                    <a:gd name="T11" fmla="*/ 12 h 116"/>
                    <a:gd name="T12" fmla="*/ 25 w 26"/>
                    <a:gd name="T13" fmla="*/ 103 h 116"/>
                    <a:gd name="T14" fmla="*/ 13 w 26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115"/>
                      </a:moveTo>
                      <a:lnTo>
                        <a:pt x="13" y="115"/>
                      </a:lnTo>
                      <a:cubicBezTo>
                        <a:pt x="7" y="115"/>
                        <a:pt x="0" y="112"/>
                        <a:pt x="0" y="10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7" y="0"/>
                        <a:pt x="13" y="0"/>
                      </a:cubicBezTo>
                      <a:cubicBezTo>
                        <a:pt x="19" y="0"/>
                        <a:pt x="25" y="6"/>
                        <a:pt x="25" y="12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5" y="112"/>
                        <a:pt x="19" y="115"/>
                        <a:pt x="13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3" name="Freeform 1027"/>
                <p:cNvSpPr>
                  <a:spLocks noChangeArrowheads="1"/>
                </p:cNvSpPr>
                <p:nvPr/>
              </p:nvSpPr>
              <p:spPr bwMode="auto">
                <a:xfrm>
                  <a:off x="3506025" y="12515500"/>
                  <a:ext cx="2065544" cy="491175"/>
                </a:xfrm>
                <a:custGeom>
                  <a:avLst/>
                  <a:gdLst>
                    <a:gd name="T0" fmla="*/ 723 w 724"/>
                    <a:gd name="T1" fmla="*/ 173 h 174"/>
                    <a:gd name="T2" fmla="*/ 0 w 724"/>
                    <a:gd name="T3" fmla="*/ 173 h 174"/>
                    <a:gd name="T4" fmla="*/ 0 w 724"/>
                    <a:gd name="T5" fmla="*/ 0 h 174"/>
                    <a:gd name="T6" fmla="*/ 723 w 724"/>
                    <a:gd name="T7" fmla="*/ 0 h 174"/>
                    <a:gd name="T8" fmla="*/ 723 w 724"/>
                    <a:gd name="T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4" h="174">
                      <a:moveTo>
                        <a:pt x="723" y="173"/>
                      </a:moveTo>
                      <a:lnTo>
                        <a:pt x="0" y="173"/>
                      </a:lnTo>
                      <a:lnTo>
                        <a:pt x="0" y="0"/>
                      </a:lnTo>
                      <a:lnTo>
                        <a:pt x="723" y="0"/>
                      </a:lnTo>
                      <a:lnTo>
                        <a:pt x="723" y="173"/>
                      </a:lnTo>
                    </a:path>
                  </a:pathLst>
                </a:custGeom>
                <a:solidFill>
                  <a:srgbClr val="445469">
                    <a:lumMod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4" name="Freeform 1029"/>
                <p:cNvSpPr>
                  <a:spLocks noChangeArrowheads="1"/>
                </p:cNvSpPr>
                <p:nvPr/>
              </p:nvSpPr>
              <p:spPr bwMode="auto">
                <a:xfrm>
                  <a:off x="4085388" y="12679229"/>
                  <a:ext cx="881634" cy="163720"/>
                </a:xfrm>
                <a:custGeom>
                  <a:avLst/>
                  <a:gdLst>
                    <a:gd name="T0" fmla="*/ 309 w 310"/>
                    <a:gd name="T1" fmla="*/ 57 h 58"/>
                    <a:gd name="T2" fmla="*/ 0 w 310"/>
                    <a:gd name="T3" fmla="*/ 57 h 58"/>
                    <a:gd name="T4" fmla="*/ 0 w 310"/>
                    <a:gd name="T5" fmla="*/ 0 h 58"/>
                    <a:gd name="T6" fmla="*/ 309 w 310"/>
                    <a:gd name="T7" fmla="*/ 0 h 58"/>
                    <a:gd name="T8" fmla="*/ 309 w 310"/>
                    <a:gd name="T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8">
                      <a:moveTo>
                        <a:pt x="309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  <a:lnTo>
                        <a:pt x="309" y="0"/>
                      </a:lnTo>
                      <a:lnTo>
                        <a:pt x="309" y="57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5" name="Freeform 1031"/>
                <p:cNvSpPr>
                  <a:spLocks noChangeArrowheads="1"/>
                </p:cNvSpPr>
                <p:nvPr/>
              </p:nvSpPr>
              <p:spPr bwMode="auto">
                <a:xfrm>
                  <a:off x="3594183" y="12591065"/>
                  <a:ext cx="62976" cy="327449"/>
                </a:xfrm>
                <a:custGeom>
                  <a:avLst/>
                  <a:gdLst>
                    <a:gd name="T0" fmla="*/ 9 w 22"/>
                    <a:gd name="T1" fmla="*/ 115 h 116"/>
                    <a:gd name="T2" fmla="*/ 9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0 h 116"/>
                    <a:gd name="T8" fmla="*/ 9 w 22"/>
                    <a:gd name="T9" fmla="*/ 0 h 116"/>
                    <a:gd name="T10" fmla="*/ 21 w 22"/>
                    <a:gd name="T11" fmla="*/ 10 h 116"/>
                    <a:gd name="T12" fmla="*/ 21 w 22"/>
                    <a:gd name="T13" fmla="*/ 103 h 116"/>
                    <a:gd name="T14" fmla="*/ 9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9" y="115"/>
                      </a:moveTo>
                      <a:lnTo>
                        <a:pt x="9" y="115"/>
                      </a:lnTo>
                      <a:cubicBezTo>
                        <a:pt x="3" y="115"/>
                        <a:pt x="0" y="109"/>
                        <a:pt x="0" y="10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3" y="0"/>
                        <a:pt x="9" y="0"/>
                      </a:cubicBezTo>
                      <a:cubicBezTo>
                        <a:pt x="15" y="0"/>
                        <a:pt x="21" y="4"/>
                        <a:pt x="21" y="10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5" y="115"/>
                        <a:pt x="9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6" name="Freeform 1032"/>
                <p:cNvSpPr>
                  <a:spLocks noChangeArrowheads="1"/>
                </p:cNvSpPr>
                <p:nvPr/>
              </p:nvSpPr>
              <p:spPr bwMode="auto">
                <a:xfrm>
                  <a:off x="3720133" y="12591065"/>
                  <a:ext cx="62976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0 h 116"/>
                    <a:gd name="T8" fmla="*/ 12 w 22"/>
                    <a:gd name="T9" fmla="*/ 0 h 116"/>
                    <a:gd name="T10" fmla="*/ 21 w 22"/>
                    <a:gd name="T11" fmla="*/ 10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6" y="0"/>
                        <a:pt x="12" y="0"/>
                      </a:cubicBezTo>
                      <a:cubicBezTo>
                        <a:pt x="18" y="0"/>
                        <a:pt x="21" y="4"/>
                        <a:pt x="21" y="10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7" name="Freeform 1033"/>
                <p:cNvSpPr>
                  <a:spLocks noChangeArrowheads="1"/>
                </p:cNvSpPr>
                <p:nvPr/>
              </p:nvSpPr>
              <p:spPr bwMode="auto">
                <a:xfrm>
                  <a:off x="3858683" y="12591065"/>
                  <a:ext cx="75568" cy="327449"/>
                </a:xfrm>
                <a:custGeom>
                  <a:avLst/>
                  <a:gdLst>
                    <a:gd name="T0" fmla="*/ 12 w 25"/>
                    <a:gd name="T1" fmla="*/ 115 h 116"/>
                    <a:gd name="T2" fmla="*/ 12 w 25"/>
                    <a:gd name="T3" fmla="*/ 115 h 116"/>
                    <a:gd name="T4" fmla="*/ 0 w 25"/>
                    <a:gd name="T5" fmla="*/ 103 h 116"/>
                    <a:gd name="T6" fmla="*/ 0 w 25"/>
                    <a:gd name="T7" fmla="*/ 10 h 116"/>
                    <a:gd name="T8" fmla="*/ 12 w 25"/>
                    <a:gd name="T9" fmla="*/ 0 h 116"/>
                    <a:gd name="T10" fmla="*/ 24 w 25"/>
                    <a:gd name="T11" fmla="*/ 10 h 116"/>
                    <a:gd name="T12" fmla="*/ 24 w 25"/>
                    <a:gd name="T13" fmla="*/ 103 h 116"/>
                    <a:gd name="T14" fmla="*/ 12 w 25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6" y="0"/>
                        <a:pt x="12" y="0"/>
                      </a:cubicBezTo>
                      <a:cubicBezTo>
                        <a:pt x="18" y="0"/>
                        <a:pt x="24" y="4"/>
                        <a:pt x="24" y="10"/>
                      </a:cubicBezTo>
                      <a:cubicBezTo>
                        <a:pt x="24" y="103"/>
                        <a:pt x="24" y="103"/>
                        <a:pt x="24" y="103"/>
                      </a:cubicBezTo>
                      <a:cubicBezTo>
                        <a:pt x="24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8" name="Freeform 1034"/>
                <p:cNvSpPr>
                  <a:spLocks noChangeArrowheads="1"/>
                </p:cNvSpPr>
                <p:nvPr/>
              </p:nvSpPr>
              <p:spPr bwMode="auto">
                <a:xfrm>
                  <a:off x="5143348" y="12591065"/>
                  <a:ext cx="62970" cy="327449"/>
                </a:xfrm>
                <a:custGeom>
                  <a:avLst/>
                  <a:gdLst>
                    <a:gd name="T0" fmla="*/ 10 w 23"/>
                    <a:gd name="T1" fmla="*/ 115 h 116"/>
                    <a:gd name="T2" fmla="*/ 10 w 23"/>
                    <a:gd name="T3" fmla="*/ 115 h 116"/>
                    <a:gd name="T4" fmla="*/ 0 w 23"/>
                    <a:gd name="T5" fmla="*/ 103 h 116"/>
                    <a:gd name="T6" fmla="*/ 0 w 23"/>
                    <a:gd name="T7" fmla="*/ 10 h 116"/>
                    <a:gd name="T8" fmla="*/ 10 w 23"/>
                    <a:gd name="T9" fmla="*/ 0 h 116"/>
                    <a:gd name="T10" fmla="*/ 22 w 23"/>
                    <a:gd name="T11" fmla="*/ 10 h 116"/>
                    <a:gd name="T12" fmla="*/ 22 w 23"/>
                    <a:gd name="T13" fmla="*/ 103 h 116"/>
                    <a:gd name="T14" fmla="*/ 10 w 23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115"/>
                      </a:moveTo>
                      <a:lnTo>
                        <a:pt x="10" y="115"/>
                      </a:lnTo>
                      <a:cubicBezTo>
                        <a:pt x="4" y="115"/>
                        <a:pt x="0" y="109"/>
                        <a:pt x="0" y="10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" y="0"/>
                        <a:pt x="22" y="4"/>
                        <a:pt x="22" y="10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2" y="109"/>
                        <a:pt x="16" y="115"/>
                        <a:pt x="10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399" name="Freeform 1035"/>
                <p:cNvSpPr>
                  <a:spLocks noChangeArrowheads="1"/>
                </p:cNvSpPr>
                <p:nvPr/>
              </p:nvSpPr>
              <p:spPr bwMode="auto">
                <a:xfrm>
                  <a:off x="5269298" y="12591065"/>
                  <a:ext cx="62970" cy="327449"/>
                </a:xfrm>
                <a:custGeom>
                  <a:avLst/>
                  <a:gdLst>
                    <a:gd name="T0" fmla="*/ 12 w 22"/>
                    <a:gd name="T1" fmla="*/ 115 h 116"/>
                    <a:gd name="T2" fmla="*/ 12 w 22"/>
                    <a:gd name="T3" fmla="*/ 115 h 116"/>
                    <a:gd name="T4" fmla="*/ 0 w 22"/>
                    <a:gd name="T5" fmla="*/ 103 h 116"/>
                    <a:gd name="T6" fmla="*/ 0 w 22"/>
                    <a:gd name="T7" fmla="*/ 10 h 116"/>
                    <a:gd name="T8" fmla="*/ 12 w 22"/>
                    <a:gd name="T9" fmla="*/ 0 h 116"/>
                    <a:gd name="T10" fmla="*/ 21 w 22"/>
                    <a:gd name="T11" fmla="*/ 10 h 116"/>
                    <a:gd name="T12" fmla="*/ 21 w 22"/>
                    <a:gd name="T13" fmla="*/ 103 h 116"/>
                    <a:gd name="T14" fmla="*/ 12 w 22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115"/>
                      </a:moveTo>
                      <a:lnTo>
                        <a:pt x="12" y="115"/>
                      </a:lnTo>
                      <a:cubicBezTo>
                        <a:pt x="6" y="115"/>
                        <a:pt x="0" y="109"/>
                        <a:pt x="0" y="10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6" y="0"/>
                        <a:pt x="12" y="0"/>
                      </a:cubicBezTo>
                      <a:cubicBezTo>
                        <a:pt x="18" y="0"/>
                        <a:pt x="21" y="4"/>
                        <a:pt x="21" y="10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1" y="109"/>
                        <a:pt x="18" y="115"/>
                        <a:pt x="12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0" name="Freeform 1036"/>
                <p:cNvSpPr>
                  <a:spLocks noChangeArrowheads="1"/>
                </p:cNvSpPr>
                <p:nvPr/>
              </p:nvSpPr>
              <p:spPr bwMode="auto">
                <a:xfrm>
                  <a:off x="5395245" y="12591065"/>
                  <a:ext cx="75568" cy="327449"/>
                </a:xfrm>
                <a:custGeom>
                  <a:avLst/>
                  <a:gdLst>
                    <a:gd name="T0" fmla="*/ 13 w 26"/>
                    <a:gd name="T1" fmla="*/ 115 h 116"/>
                    <a:gd name="T2" fmla="*/ 13 w 26"/>
                    <a:gd name="T3" fmla="*/ 115 h 116"/>
                    <a:gd name="T4" fmla="*/ 0 w 26"/>
                    <a:gd name="T5" fmla="*/ 103 h 116"/>
                    <a:gd name="T6" fmla="*/ 0 w 26"/>
                    <a:gd name="T7" fmla="*/ 10 h 116"/>
                    <a:gd name="T8" fmla="*/ 13 w 26"/>
                    <a:gd name="T9" fmla="*/ 0 h 116"/>
                    <a:gd name="T10" fmla="*/ 25 w 26"/>
                    <a:gd name="T11" fmla="*/ 10 h 116"/>
                    <a:gd name="T12" fmla="*/ 25 w 26"/>
                    <a:gd name="T13" fmla="*/ 103 h 116"/>
                    <a:gd name="T14" fmla="*/ 13 w 26"/>
                    <a:gd name="T1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115"/>
                      </a:moveTo>
                      <a:lnTo>
                        <a:pt x="13" y="115"/>
                      </a:lnTo>
                      <a:cubicBezTo>
                        <a:pt x="7" y="115"/>
                        <a:pt x="0" y="109"/>
                        <a:pt x="0" y="10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7" y="0"/>
                        <a:pt x="13" y="0"/>
                      </a:cubicBezTo>
                      <a:cubicBezTo>
                        <a:pt x="19" y="0"/>
                        <a:pt x="25" y="4"/>
                        <a:pt x="25" y="10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5" y="109"/>
                        <a:pt x="19" y="115"/>
                        <a:pt x="13" y="115"/>
                      </a:cubicBezTo>
                    </a:path>
                  </a:pathLst>
                </a:custGeom>
                <a:solidFill>
                  <a:srgbClr val="0365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1" name="Freeform 1037"/>
                <p:cNvSpPr>
                  <a:spLocks noChangeArrowheads="1"/>
                </p:cNvSpPr>
                <p:nvPr/>
              </p:nvSpPr>
              <p:spPr bwMode="auto">
                <a:xfrm>
                  <a:off x="4526202" y="11029386"/>
                  <a:ext cx="1045369" cy="12597"/>
                </a:xfrm>
                <a:custGeom>
                  <a:avLst/>
                  <a:gdLst>
                    <a:gd name="T0" fmla="*/ 363 w 364"/>
                    <a:gd name="T1" fmla="*/ 0 h 1"/>
                    <a:gd name="T2" fmla="*/ 0 w 364"/>
                    <a:gd name="T3" fmla="*/ 0 h 1"/>
                    <a:gd name="T4" fmla="*/ 0 w 364"/>
                    <a:gd name="T5" fmla="*/ 0 h 1"/>
                    <a:gd name="T6" fmla="*/ 363 w 364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4" h="1">
                      <a:moveTo>
                        <a:pt x="363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63" y="0"/>
                      </a:lnTo>
                    </a:path>
                  </a:pathLst>
                </a:custGeom>
                <a:solidFill>
                  <a:srgbClr val="055E7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2" name="Freeform 1038"/>
                <p:cNvSpPr>
                  <a:spLocks noChangeArrowheads="1"/>
                </p:cNvSpPr>
                <p:nvPr/>
              </p:nvSpPr>
              <p:spPr bwMode="auto">
                <a:xfrm>
                  <a:off x="4526202" y="11029386"/>
                  <a:ext cx="1045369" cy="12597"/>
                </a:xfrm>
                <a:custGeom>
                  <a:avLst/>
                  <a:gdLst>
                    <a:gd name="T0" fmla="*/ 363 w 364"/>
                    <a:gd name="T1" fmla="*/ 0 h 1"/>
                    <a:gd name="T2" fmla="*/ 0 w 364"/>
                    <a:gd name="T3" fmla="*/ 0 h 1"/>
                    <a:gd name="T4" fmla="*/ 0 w 364"/>
                    <a:gd name="T5" fmla="*/ 0 h 1"/>
                    <a:gd name="T6" fmla="*/ 363 w 364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4" h="1">
                      <a:moveTo>
                        <a:pt x="363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63" y="0"/>
                      </a:lnTo>
                    </a:path>
                  </a:pathLst>
                </a:custGeom>
                <a:solidFill>
                  <a:srgbClr val="055E7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3" name="Freeform 1039"/>
                <p:cNvSpPr>
                  <a:spLocks noChangeArrowheads="1"/>
                </p:cNvSpPr>
                <p:nvPr/>
              </p:nvSpPr>
              <p:spPr bwMode="auto">
                <a:xfrm>
                  <a:off x="4526202" y="9530683"/>
                  <a:ext cx="1045369" cy="3475990"/>
                </a:xfrm>
                <a:custGeom>
                  <a:avLst/>
                  <a:gdLst>
                    <a:gd name="T0" fmla="*/ 363 w 364"/>
                    <a:gd name="T1" fmla="*/ 0 h 1218"/>
                    <a:gd name="T2" fmla="*/ 0 w 364"/>
                    <a:gd name="T3" fmla="*/ 0 h 1218"/>
                    <a:gd name="T4" fmla="*/ 363 w 364"/>
                    <a:gd name="T5" fmla="*/ 0 h 1218"/>
                    <a:gd name="T6" fmla="*/ 363 w 364"/>
                    <a:gd name="T7" fmla="*/ 176 h 1218"/>
                    <a:gd name="T8" fmla="*/ 363 w 364"/>
                    <a:gd name="T9" fmla="*/ 348 h 1218"/>
                    <a:gd name="T10" fmla="*/ 363 w 364"/>
                    <a:gd name="T11" fmla="*/ 524 h 1218"/>
                    <a:gd name="T12" fmla="*/ 363 w 364"/>
                    <a:gd name="T13" fmla="*/ 524 h 1218"/>
                    <a:gd name="T14" fmla="*/ 363 w 364"/>
                    <a:gd name="T15" fmla="*/ 696 h 1218"/>
                    <a:gd name="T16" fmla="*/ 363 w 364"/>
                    <a:gd name="T17" fmla="*/ 868 h 1218"/>
                    <a:gd name="T18" fmla="*/ 363 w 364"/>
                    <a:gd name="T19" fmla="*/ 1044 h 1218"/>
                    <a:gd name="T20" fmla="*/ 363 w 364"/>
                    <a:gd name="T21" fmla="*/ 1217 h 1218"/>
                    <a:gd name="T22" fmla="*/ 363 w 364"/>
                    <a:gd name="T23" fmla="*/ 0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4" h="1218">
                      <a:moveTo>
                        <a:pt x="363" y="0"/>
                      </a:moveTo>
                      <a:lnTo>
                        <a:pt x="0" y="0"/>
                      </a:lnTo>
                      <a:lnTo>
                        <a:pt x="363" y="0"/>
                      </a:lnTo>
                      <a:lnTo>
                        <a:pt x="363" y="176"/>
                      </a:lnTo>
                      <a:lnTo>
                        <a:pt x="363" y="348"/>
                      </a:lnTo>
                      <a:lnTo>
                        <a:pt x="363" y="524"/>
                      </a:lnTo>
                      <a:lnTo>
                        <a:pt x="363" y="524"/>
                      </a:lnTo>
                      <a:lnTo>
                        <a:pt x="363" y="696"/>
                      </a:lnTo>
                      <a:lnTo>
                        <a:pt x="363" y="868"/>
                      </a:lnTo>
                      <a:lnTo>
                        <a:pt x="363" y="1044"/>
                      </a:lnTo>
                      <a:lnTo>
                        <a:pt x="363" y="1217"/>
                      </a:lnTo>
                      <a:lnTo>
                        <a:pt x="363" y="0"/>
                      </a:lnTo>
                    </a:path>
                  </a:pathLst>
                </a:custGeom>
                <a:solidFill>
                  <a:srgbClr val="055E7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4" name="Freeform 1040"/>
                <p:cNvSpPr>
                  <a:spLocks noChangeArrowheads="1"/>
                </p:cNvSpPr>
                <p:nvPr/>
              </p:nvSpPr>
              <p:spPr bwMode="auto">
                <a:xfrm>
                  <a:off x="4526202" y="9530683"/>
                  <a:ext cx="1045369" cy="3475990"/>
                </a:xfrm>
                <a:custGeom>
                  <a:avLst/>
                  <a:gdLst>
                    <a:gd name="T0" fmla="*/ 363 w 364"/>
                    <a:gd name="T1" fmla="*/ 0 h 1218"/>
                    <a:gd name="T2" fmla="*/ 0 w 364"/>
                    <a:gd name="T3" fmla="*/ 0 h 1218"/>
                    <a:gd name="T4" fmla="*/ 363 w 364"/>
                    <a:gd name="T5" fmla="*/ 0 h 1218"/>
                    <a:gd name="T6" fmla="*/ 363 w 364"/>
                    <a:gd name="T7" fmla="*/ 176 h 1218"/>
                    <a:gd name="T8" fmla="*/ 363 w 364"/>
                    <a:gd name="T9" fmla="*/ 348 h 1218"/>
                    <a:gd name="T10" fmla="*/ 363 w 364"/>
                    <a:gd name="T11" fmla="*/ 524 h 1218"/>
                    <a:gd name="T12" fmla="*/ 363 w 364"/>
                    <a:gd name="T13" fmla="*/ 524 h 1218"/>
                    <a:gd name="T14" fmla="*/ 363 w 364"/>
                    <a:gd name="T15" fmla="*/ 696 h 1218"/>
                    <a:gd name="T16" fmla="*/ 363 w 364"/>
                    <a:gd name="T17" fmla="*/ 868 h 1218"/>
                    <a:gd name="T18" fmla="*/ 363 w 364"/>
                    <a:gd name="T19" fmla="*/ 1044 h 1218"/>
                    <a:gd name="T20" fmla="*/ 363 w 364"/>
                    <a:gd name="T21" fmla="*/ 1217 h 1218"/>
                    <a:gd name="T22" fmla="*/ 363 w 364"/>
                    <a:gd name="T23" fmla="*/ 0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4" h="1218">
                      <a:moveTo>
                        <a:pt x="363" y="0"/>
                      </a:moveTo>
                      <a:lnTo>
                        <a:pt x="0" y="0"/>
                      </a:lnTo>
                      <a:lnTo>
                        <a:pt x="363" y="0"/>
                      </a:lnTo>
                      <a:lnTo>
                        <a:pt x="363" y="176"/>
                      </a:lnTo>
                      <a:lnTo>
                        <a:pt x="363" y="348"/>
                      </a:lnTo>
                      <a:lnTo>
                        <a:pt x="363" y="524"/>
                      </a:lnTo>
                      <a:lnTo>
                        <a:pt x="363" y="524"/>
                      </a:lnTo>
                      <a:lnTo>
                        <a:pt x="363" y="696"/>
                      </a:lnTo>
                      <a:lnTo>
                        <a:pt x="363" y="868"/>
                      </a:lnTo>
                      <a:lnTo>
                        <a:pt x="363" y="1044"/>
                      </a:lnTo>
                      <a:lnTo>
                        <a:pt x="363" y="1217"/>
                      </a:lnTo>
                      <a:lnTo>
                        <a:pt x="363" y="0"/>
                      </a:lnTo>
                    </a:path>
                  </a:pathLst>
                </a:custGeom>
                <a:solidFill>
                  <a:srgbClr val="055E7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5" name="Freeform 1044"/>
                <p:cNvSpPr>
                  <a:spLocks noChangeArrowheads="1"/>
                </p:cNvSpPr>
                <p:nvPr/>
              </p:nvSpPr>
              <p:spPr bwMode="auto">
                <a:xfrm>
                  <a:off x="5143348" y="9618841"/>
                  <a:ext cx="62970" cy="327449"/>
                </a:xfrm>
                <a:custGeom>
                  <a:avLst/>
                  <a:gdLst>
                    <a:gd name="T0" fmla="*/ 10 w 23"/>
                    <a:gd name="T1" fmla="*/ 0 h 116"/>
                    <a:gd name="T2" fmla="*/ 10 w 23"/>
                    <a:gd name="T3" fmla="*/ 0 h 116"/>
                    <a:gd name="T4" fmla="*/ 0 w 23"/>
                    <a:gd name="T5" fmla="*/ 12 h 116"/>
                    <a:gd name="T6" fmla="*/ 0 w 23"/>
                    <a:gd name="T7" fmla="*/ 103 h 116"/>
                    <a:gd name="T8" fmla="*/ 10 w 23"/>
                    <a:gd name="T9" fmla="*/ 115 h 116"/>
                    <a:gd name="T10" fmla="*/ 22 w 23"/>
                    <a:gd name="T11" fmla="*/ 103 h 116"/>
                    <a:gd name="T12" fmla="*/ 22 w 23"/>
                    <a:gd name="T13" fmla="*/ 12 h 116"/>
                    <a:gd name="T14" fmla="*/ 10 w 23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4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4" y="115"/>
                        <a:pt x="10" y="115"/>
                      </a:cubicBezTo>
                      <a:cubicBezTo>
                        <a:pt x="16" y="115"/>
                        <a:pt x="22" y="109"/>
                        <a:pt x="22" y="103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6"/>
                        <a:pt x="16" y="0"/>
                        <a:pt x="10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6" name="Freeform 1045"/>
                <p:cNvSpPr>
                  <a:spLocks noChangeArrowheads="1"/>
                </p:cNvSpPr>
                <p:nvPr/>
              </p:nvSpPr>
              <p:spPr bwMode="auto">
                <a:xfrm>
                  <a:off x="5269298" y="9618841"/>
                  <a:ext cx="62970" cy="327449"/>
                </a:xfrm>
                <a:custGeom>
                  <a:avLst/>
                  <a:gdLst>
                    <a:gd name="T0" fmla="*/ 12 w 22"/>
                    <a:gd name="T1" fmla="*/ 0 h 116"/>
                    <a:gd name="T2" fmla="*/ 12 w 22"/>
                    <a:gd name="T3" fmla="*/ 0 h 116"/>
                    <a:gd name="T4" fmla="*/ 0 w 22"/>
                    <a:gd name="T5" fmla="*/ 12 h 116"/>
                    <a:gd name="T6" fmla="*/ 0 w 22"/>
                    <a:gd name="T7" fmla="*/ 103 h 116"/>
                    <a:gd name="T8" fmla="*/ 12 w 22"/>
                    <a:gd name="T9" fmla="*/ 115 h 116"/>
                    <a:gd name="T10" fmla="*/ 21 w 22"/>
                    <a:gd name="T11" fmla="*/ 103 h 116"/>
                    <a:gd name="T12" fmla="*/ 21 w 22"/>
                    <a:gd name="T13" fmla="*/ 12 h 116"/>
                    <a:gd name="T14" fmla="*/ 12 w 22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6" y="115"/>
                        <a:pt x="12" y="115"/>
                      </a:cubicBezTo>
                      <a:cubicBezTo>
                        <a:pt x="18" y="115"/>
                        <a:pt x="21" y="109"/>
                        <a:pt x="21" y="103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6"/>
                        <a:pt x="18" y="0"/>
                        <a:pt x="12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7" name="Freeform 1046"/>
                <p:cNvSpPr>
                  <a:spLocks noChangeArrowheads="1"/>
                </p:cNvSpPr>
                <p:nvPr/>
              </p:nvSpPr>
              <p:spPr bwMode="auto">
                <a:xfrm>
                  <a:off x="5395245" y="9618841"/>
                  <a:ext cx="75568" cy="327449"/>
                </a:xfrm>
                <a:custGeom>
                  <a:avLst/>
                  <a:gdLst>
                    <a:gd name="T0" fmla="*/ 13 w 26"/>
                    <a:gd name="T1" fmla="*/ 0 h 116"/>
                    <a:gd name="T2" fmla="*/ 13 w 26"/>
                    <a:gd name="T3" fmla="*/ 0 h 116"/>
                    <a:gd name="T4" fmla="*/ 0 w 26"/>
                    <a:gd name="T5" fmla="*/ 12 h 116"/>
                    <a:gd name="T6" fmla="*/ 0 w 26"/>
                    <a:gd name="T7" fmla="*/ 103 h 116"/>
                    <a:gd name="T8" fmla="*/ 13 w 26"/>
                    <a:gd name="T9" fmla="*/ 115 h 116"/>
                    <a:gd name="T10" fmla="*/ 25 w 26"/>
                    <a:gd name="T11" fmla="*/ 103 h 116"/>
                    <a:gd name="T12" fmla="*/ 25 w 26"/>
                    <a:gd name="T13" fmla="*/ 12 h 116"/>
                    <a:gd name="T14" fmla="*/ 13 w 26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7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7" y="115"/>
                        <a:pt x="13" y="115"/>
                      </a:cubicBezTo>
                      <a:cubicBezTo>
                        <a:pt x="19" y="115"/>
                        <a:pt x="25" y="109"/>
                        <a:pt x="25" y="103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6"/>
                        <a:pt x="19" y="0"/>
                        <a:pt x="13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8" name="Freeform 1050"/>
                <p:cNvSpPr>
                  <a:spLocks noChangeArrowheads="1"/>
                </p:cNvSpPr>
                <p:nvPr/>
              </p:nvSpPr>
              <p:spPr bwMode="auto">
                <a:xfrm>
                  <a:off x="5143348" y="10110014"/>
                  <a:ext cx="62970" cy="340037"/>
                </a:xfrm>
                <a:custGeom>
                  <a:avLst/>
                  <a:gdLst>
                    <a:gd name="T0" fmla="*/ 10 w 23"/>
                    <a:gd name="T1" fmla="*/ 0 h 117"/>
                    <a:gd name="T2" fmla="*/ 10 w 23"/>
                    <a:gd name="T3" fmla="*/ 0 h 117"/>
                    <a:gd name="T4" fmla="*/ 0 w 23"/>
                    <a:gd name="T5" fmla="*/ 13 h 117"/>
                    <a:gd name="T6" fmla="*/ 0 w 23"/>
                    <a:gd name="T7" fmla="*/ 106 h 117"/>
                    <a:gd name="T8" fmla="*/ 10 w 23"/>
                    <a:gd name="T9" fmla="*/ 116 h 117"/>
                    <a:gd name="T10" fmla="*/ 22 w 23"/>
                    <a:gd name="T11" fmla="*/ 106 h 117"/>
                    <a:gd name="T12" fmla="*/ 22 w 23"/>
                    <a:gd name="T13" fmla="*/ 13 h 117"/>
                    <a:gd name="T14" fmla="*/ 10 w 23"/>
                    <a:gd name="T1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7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4" y="0"/>
                        <a:pt x="0" y="6"/>
                        <a:pt x="0" y="13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12"/>
                        <a:pt x="4" y="116"/>
                        <a:pt x="10" y="116"/>
                      </a:cubicBezTo>
                      <a:cubicBezTo>
                        <a:pt x="16" y="116"/>
                        <a:pt x="22" y="112"/>
                        <a:pt x="22" y="106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6"/>
                        <a:pt x="16" y="0"/>
                        <a:pt x="10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09" name="Freeform 1051"/>
                <p:cNvSpPr>
                  <a:spLocks noChangeArrowheads="1"/>
                </p:cNvSpPr>
                <p:nvPr/>
              </p:nvSpPr>
              <p:spPr bwMode="auto">
                <a:xfrm>
                  <a:off x="5269298" y="10110014"/>
                  <a:ext cx="62970" cy="340037"/>
                </a:xfrm>
                <a:custGeom>
                  <a:avLst/>
                  <a:gdLst>
                    <a:gd name="T0" fmla="*/ 12 w 22"/>
                    <a:gd name="T1" fmla="*/ 0 h 117"/>
                    <a:gd name="T2" fmla="*/ 12 w 22"/>
                    <a:gd name="T3" fmla="*/ 0 h 117"/>
                    <a:gd name="T4" fmla="*/ 0 w 22"/>
                    <a:gd name="T5" fmla="*/ 13 h 117"/>
                    <a:gd name="T6" fmla="*/ 0 w 22"/>
                    <a:gd name="T7" fmla="*/ 106 h 117"/>
                    <a:gd name="T8" fmla="*/ 12 w 22"/>
                    <a:gd name="T9" fmla="*/ 116 h 117"/>
                    <a:gd name="T10" fmla="*/ 21 w 22"/>
                    <a:gd name="T11" fmla="*/ 106 h 117"/>
                    <a:gd name="T12" fmla="*/ 21 w 22"/>
                    <a:gd name="T13" fmla="*/ 13 h 117"/>
                    <a:gd name="T14" fmla="*/ 12 w 22"/>
                    <a:gd name="T1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7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12"/>
                        <a:pt x="6" y="116"/>
                        <a:pt x="12" y="116"/>
                      </a:cubicBezTo>
                      <a:cubicBezTo>
                        <a:pt x="18" y="116"/>
                        <a:pt x="21" y="112"/>
                        <a:pt x="21" y="106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6"/>
                        <a:pt x="18" y="0"/>
                        <a:pt x="12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0" name="Freeform 1052"/>
                <p:cNvSpPr>
                  <a:spLocks noChangeArrowheads="1"/>
                </p:cNvSpPr>
                <p:nvPr/>
              </p:nvSpPr>
              <p:spPr bwMode="auto">
                <a:xfrm>
                  <a:off x="5395245" y="10110014"/>
                  <a:ext cx="75568" cy="340037"/>
                </a:xfrm>
                <a:custGeom>
                  <a:avLst/>
                  <a:gdLst>
                    <a:gd name="T0" fmla="*/ 13 w 26"/>
                    <a:gd name="T1" fmla="*/ 0 h 117"/>
                    <a:gd name="T2" fmla="*/ 13 w 26"/>
                    <a:gd name="T3" fmla="*/ 0 h 117"/>
                    <a:gd name="T4" fmla="*/ 0 w 26"/>
                    <a:gd name="T5" fmla="*/ 13 h 117"/>
                    <a:gd name="T6" fmla="*/ 0 w 26"/>
                    <a:gd name="T7" fmla="*/ 106 h 117"/>
                    <a:gd name="T8" fmla="*/ 13 w 26"/>
                    <a:gd name="T9" fmla="*/ 116 h 117"/>
                    <a:gd name="T10" fmla="*/ 25 w 26"/>
                    <a:gd name="T11" fmla="*/ 106 h 117"/>
                    <a:gd name="T12" fmla="*/ 25 w 26"/>
                    <a:gd name="T13" fmla="*/ 13 h 117"/>
                    <a:gd name="T14" fmla="*/ 13 w 26"/>
                    <a:gd name="T1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7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7" y="0"/>
                        <a:pt x="0" y="6"/>
                        <a:pt x="0" y="13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12"/>
                        <a:pt x="7" y="116"/>
                        <a:pt x="13" y="116"/>
                      </a:cubicBezTo>
                      <a:cubicBezTo>
                        <a:pt x="19" y="116"/>
                        <a:pt x="25" y="112"/>
                        <a:pt x="25" y="106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6"/>
                        <a:pt x="19" y="0"/>
                        <a:pt x="13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1" name="Freeform 1056"/>
                <p:cNvSpPr>
                  <a:spLocks noChangeArrowheads="1"/>
                </p:cNvSpPr>
                <p:nvPr/>
              </p:nvSpPr>
              <p:spPr bwMode="auto">
                <a:xfrm>
                  <a:off x="5143348" y="10601186"/>
                  <a:ext cx="62970" cy="327449"/>
                </a:xfrm>
                <a:custGeom>
                  <a:avLst/>
                  <a:gdLst>
                    <a:gd name="T0" fmla="*/ 10 w 23"/>
                    <a:gd name="T1" fmla="*/ 0 h 116"/>
                    <a:gd name="T2" fmla="*/ 10 w 23"/>
                    <a:gd name="T3" fmla="*/ 0 h 116"/>
                    <a:gd name="T4" fmla="*/ 0 w 23"/>
                    <a:gd name="T5" fmla="*/ 12 h 116"/>
                    <a:gd name="T6" fmla="*/ 0 w 23"/>
                    <a:gd name="T7" fmla="*/ 103 h 116"/>
                    <a:gd name="T8" fmla="*/ 10 w 23"/>
                    <a:gd name="T9" fmla="*/ 115 h 116"/>
                    <a:gd name="T10" fmla="*/ 22 w 23"/>
                    <a:gd name="T11" fmla="*/ 103 h 116"/>
                    <a:gd name="T12" fmla="*/ 22 w 23"/>
                    <a:gd name="T13" fmla="*/ 12 h 116"/>
                    <a:gd name="T14" fmla="*/ 10 w 23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4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4" y="115"/>
                        <a:pt x="10" y="115"/>
                      </a:cubicBezTo>
                      <a:cubicBezTo>
                        <a:pt x="16" y="115"/>
                        <a:pt x="22" y="109"/>
                        <a:pt x="22" y="103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6"/>
                        <a:pt x="16" y="0"/>
                        <a:pt x="10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2" name="Freeform 1057"/>
                <p:cNvSpPr>
                  <a:spLocks noChangeArrowheads="1"/>
                </p:cNvSpPr>
                <p:nvPr/>
              </p:nvSpPr>
              <p:spPr bwMode="auto">
                <a:xfrm>
                  <a:off x="5269298" y="10601186"/>
                  <a:ext cx="62970" cy="327449"/>
                </a:xfrm>
                <a:custGeom>
                  <a:avLst/>
                  <a:gdLst>
                    <a:gd name="T0" fmla="*/ 12 w 22"/>
                    <a:gd name="T1" fmla="*/ 0 h 116"/>
                    <a:gd name="T2" fmla="*/ 12 w 22"/>
                    <a:gd name="T3" fmla="*/ 0 h 116"/>
                    <a:gd name="T4" fmla="*/ 0 w 22"/>
                    <a:gd name="T5" fmla="*/ 12 h 116"/>
                    <a:gd name="T6" fmla="*/ 0 w 22"/>
                    <a:gd name="T7" fmla="*/ 103 h 116"/>
                    <a:gd name="T8" fmla="*/ 12 w 22"/>
                    <a:gd name="T9" fmla="*/ 115 h 116"/>
                    <a:gd name="T10" fmla="*/ 21 w 22"/>
                    <a:gd name="T11" fmla="*/ 103 h 116"/>
                    <a:gd name="T12" fmla="*/ 21 w 22"/>
                    <a:gd name="T13" fmla="*/ 12 h 116"/>
                    <a:gd name="T14" fmla="*/ 12 w 22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6" y="115"/>
                        <a:pt x="12" y="115"/>
                      </a:cubicBezTo>
                      <a:cubicBezTo>
                        <a:pt x="18" y="115"/>
                        <a:pt x="21" y="109"/>
                        <a:pt x="21" y="103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6"/>
                        <a:pt x="18" y="0"/>
                        <a:pt x="12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3" name="Freeform 1058"/>
                <p:cNvSpPr>
                  <a:spLocks noChangeArrowheads="1"/>
                </p:cNvSpPr>
                <p:nvPr/>
              </p:nvSpPr>
              <p:spPr bwMode="auto">
                <a:xfrm>
                  <a:off x="5395245" y="10601186"/>
                  <a:ext cx="75568" cy="327449"/>
                </a:xfrm>
                <a:custGeom>
                  <a:avLst/>
                  <a:gdLst>
                    <a:gd name="T0" fmla="*/ 13 w 26"/>
                    <a:gd name="T1" fmla="*/ 0 h 116"/>
                    <a:gd name="T2" fmla="*/ 13 w 26"/>
                    <a:gd name="T3" fmla="*/ 0 h 116"/>
                    <a:gd name="T4" fmla="*/ 0 w 26"/>
                    <a:gd name="T5" fmla="*/ 12 h 116"/>
                    <a:gd name="T6" fmla="*/ 0 w 26"/>
                    <a:gd name="T7" fmla="*/ 103 h 116"/>
                    <a:gd name="T8" fmla="*/ 13 w 26"/>
                    <a:gd name="T9" fmla="*/ 115 h 116"/>
                    <a:gd name="T10" fmla="*/ 25 w 26"/>
                    <a:gd name="T11" fmla="*/ 103 h 116"/>
                    <a:gd name="T12" fmla="*/ 25 w 26"/>
                    <a:gd name="T13" fmla="*/ 12 h 116"/>
                    <a:gd name="T14" fmla="*/ 13 w 26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7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7" y="115"/>
                        <a:pt x="13" y="115"/>
                      </a:cubicBezTo>
                      <a:cubicBezTo>
                        <a:pt x="19" y="115"/>
                        <a:pt x="25" y="109"/>
                        <a:pt x="25" y="103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6"/>
                        <a:pt x="19" y="0"/>
                        <a:pt x="13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4" name="Freeform 1062"/>
                <p:cNvSpPr>
                  <a:spLocks noChangeArrowheads="1"/>
                </p:cNvSpPr>
                <p:nvPr/>
              </p:nvSpPr>
              <p:spPr bwMode="auto">
                <a:xfrm>
                  <a:off x="5143348" y="11092359"/>
                  <a:ext cx="62970" cy="340037"/>
                </a:xfrm>
                <a:custGeom>
                  <a:avLst/>
                  <a:gdLst>
                    <a:gd name="T0" fmla="*/ 10 w 23"/>
                    <a:gd name="T1" fmla="*/ 0 h 117"/>
                    <a:gd name="T2" fmla="*/ 10 w 23"/>
                    <a:gd name="T3" fmla="*/ 0 h 117"/>
                    <a:gd name="T4" fmla="*/ 0 w 23"/>
                    <a:gd name="T5" fmla="*/ 13 h 117"/>
                    <a:gd name="T6" fmla="*/ 0 w 23"/>
                    <a:gd name="T7" fmla="*/ 106 h 117"/>
                    <a:gd name="T8" fmla="*/ 10 w 23"/>
                    <a:gd name="T9" fmla="*/ 116 h 117"/>
                    <a:gd name="T10" fmla="*/ 22 w 23"/>
                    <a:gd name="T11" fmla="*/ 106 h 117"/>
                    <a:gd name="T12" fmla="*/ 22 w 23"/>
                    <a:gd name="T13" fmla="*/ 13 h 117"/>
                    <a:gd name="T14" fmla="*/ 10 w 23"/>
                    <a:gd name="T1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7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4" y="0"/>
                        <a:pt x="0" y="7"/>
                        <a:pt x="0" y="13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13"/>
                        <a:pt x="4" y="116"/>
                        <a:pt x="10" y="116"/>
                      </a:cubicBezTo>
                      <a:cubicBezTo>
                        <a:pt x="16" y="116"/>
                        <a:pt x="22" y="113"/>
                        <a:pt x="22" y="106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7"/>
                        <a:pt x="16" y="0"/>
                        <a:pt x="10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5" name="Freeform 1063"/>
                <p:cNvSpPr>
                  <a:spLocks noChangeArrowheads="1"/>
                </p:cNvSpPr>
                <p:nvPr/>
              </p:nvSpPr>
              <p:spPr bwMode="auto">
                <a:xfrm>
                  <a:off x="5269298" y="11092359"/>
                  <a:ext cx="62970" cy="340037"/>
                </a:xfrm>
                <a:custGeom>
                  <a:avLst/>
                  <a:gdLst>
                    <a:gd name="T0" fmla="*/ 12 w 22"/>
                    <a:gd name="T1" fmla="*/ 0 h 117"/>
                    <a:gd name="T2" fmla="*/ 12 w 22"/>
                    <a:gd name="T3" fmla="*/ 0 h 117"/>
                    <a:gd name="T4" fmla="*/ 0 w 22"/>
                    <a:gd name="T5" fmla="*/ 13 h 117"/>
                    <a:gd name="T6" fmla="*/ 0 w 22"/>
                    <a:gd name="T7" fmla="*/ 106 h 117"/>
                    <a:gd name="T8" fmla="*/ 12 w 22"/>
                    <a:gd name="T9" fmla="*/ 116 h 117"/>
                    <a:gd name="T10" fmla="*/ 21 w 22"/>
                    <a:gd name="T11" fmla="*/ 106 h 117"/>
                    <a:gd name="T12" fmla="*/ 21 w 22"/>
                    <a:gd name="T13" fmla="*/ 13 h 117"/>
                    <a:gd name="T14" fmla="*/ 12 w 22"/>
                    <a:gd name="T1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7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" y="0"/>
                        <a:pt x="0" y="7"/>
                        <a:pt x="0" y="13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13"/>
                        <a:pt x="6" y="116"/>
                        <a:pt x="12" y="116"/>
                      </a:cubicBezTo>
                      <a:cubicBezTo>
                        <a:pt x="18" y="116"/>
                        <a:pt x="21" y="113"/>
                        <a:pt x="21" y="106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7"/>
                        <a:pt x="18" y="0"/>
                        <a:pt x="12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6" name="Freeform 1064"/>
                <p:cNvSpPr>
                  <a:spLocks noChangeArrowheads="1"/>
                </p:cNvSpPr>
                <p:nvPr/>
              </p:nvSpPr>
              <p:spPr bwMode="auto">
                <a:xfrm>
                  <a:off x="5395245" y="11092359"/>
                  <a:ext cx="75568" cy="340037"/>
                </a:xfrm>
                <a:custGeom>
                  <a:avLst/>
                  <a:gdLst>
                    <a:gd name="T0" fmla="*/ 13 w 26"/>
                    <a:gd name="T1" fmla="*/ 0 h 117"/>
                    <a:gd name="T2" fmla="*/ 13 w 26"/>
                    <a:gd name="T3" fmla="*/ 0 h 117"/>
                    <a:gd name="T4" fmla="*/ 0 w 26"/>
                    <a:gd name="T5" fmla="*/ 13 h 117"/>
                    <a:gd name="T6" fmla="*/ 0 w 26"/>
                    <a:gd name="T7" fmla="*/ 106 h 117"/>
                    <a:gd name="T8" fmla="*/ 13 w 26"/>
                    <a:gd name="T9" fmla="*/ 116 h 117"/>
                    <a:gd name="T10" fmla="*/ 25 w 26"/>
                    <a:gd name="T11" fmla="*/ 106 h 117"/>
                    <a:gd name="T12" fmla="*/ 25 w 26"/>
                    <a:gd name="T13" fmla="*/ 13 h 117"/>
                    <a:gd name="T14" fmla="*/ 13 w 26"/>
                    <a:gd name="T1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7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7" y="0"/>
                        <a:pt x="0" y="7"/>
                        <a:pt x="0" y="13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13"/>
                        <a:pt x="7" y="116"/>
                        <a:pt x="13" y="116"/>
                      </a:cubicBezTo>
                      <a:cubicBezTo>
                        <a:pt x="19" y="116"/>
                        <a:pt x="25" y="113"/>
                        <a:pt x="25" y="106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7"/>
                        <a:pt x="19" y="0"/>
                        <a:pt x="13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7" name="Freeform 1068"/>
                <p:cNvSpPr>
                  <a:spLocks noChangeArrowheads="1"/>
                </p:cNvSpPr>
                <p:nvPr/>
              </p:nvSpPr>
              <p:spPr bwMode="auto">
                <a:xfrm>
                  <a:off x="5143348" y="11596129"/>
                  <a:ext cx="62970" cy="327449"/>
                </a:xfrm>
                <a:custGeom>
                  <a:avLst/>
                  <a:gdLst>
                    <a:gd name="T0" fmla="*/ 10 w 23"/>
                    <a:gd name="T1" fmla="*/ 0 h 116"/>
                    <a:gd name="T2" fmla="*/ 10 w 23"/>
                    <a:gd name="T3" fmla="*/ 0 h 116"/>
                    <a:gd name="T4" fmla="*/ 0 w 23"/>
                    <a:gd name="T5" fmla="*/ 12 h 116"/>
                    <a:gd name="T6" fmla="*/ 0 w 23"/>
                    <a:gd name="T7" fmla="*/ 103 h 116"/>
                    <a:gd name="T8" fmla="*/ 10 w 23"/>
                    <a:gd name="T9" fmla="*/ 115 h 116"/>
                    <a:gd name="T10" fmla="*/ 22 w 23"/>
                    <a:gd name="T11" fmla="*/ 103 h 116"/>
                    <a:gd name="T12" fmla="*/ 22 w 23"/>
                    <a:gd name="T13" fmla="*/ 12 h 116"/>
                    <a:gd name="T14" fmla="*/ 10 w 23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4" y="0"/>
                        <a:pt x="0" y="3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4" y="115"/>
                        <a:pt x="10" y="115"/>
                      </a:cubicBezTo>
                      <a:cubicBezTo>
                        <a:pt x="16" y="115"/>
                        <a:pt x="22" y="109"/>
                        <a:pt x="22" y="103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3"/>
                        <a:pt x="16" y="0"/>
                        <a:pt x="10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8" name="Freeform 1069"/>
                <p:cNvSpPr>
                  <a:spLocks noChangeArrowheads="1"/>
                </p:cNvSpPr>
                <p:nvPr/>
              </p:nvSpPr>
              <p:spPr bwMode="auto">
                <a:xfrm>
                  <a:off x="5269298" y="11596129"/>
                  <a:ext cx="62970" cy="327449"/>
                </a:xfrm>
                <a:custGeom>
                  <a:avLst/>
                  <a:gdLst>
                    <a:gd name="T0" fmla="*/ 12 w 22"/>
                    <a:gd name="T1" fmla="*/ 0 h 116"/>
                    <a:gd name="T2" fmla="*/ 12 w 22"/>
                    <a:gd name="T3" fmla="*/ 0 h 116"/>
                    <a:gd name="T4" fmla="*/ 0 w 22"/>
                    <a:gd name="T5" fmla="*/ 12 h 116"/>
                    <a:gd name="T6" fmla="*/ 0 w 22"/>
                    <a:gd name="T7" fmla="*/ 103 h 116"/>
                    <a:gd name="T8" fmla="*/ 12 w 22"/>
                    <a:gd name="T9" fmla="*/ 115 h 116"/>
                    <a:gd name="T10" fmla="*/ 21 w 22"/>
                    <a:gd name="T11" fmla="*/ 103 h 116"/>
                    <a:gd name="T12" fmla="*/ 21 w 22"/>
                    <a:gd name="T13" fmla="*/ 12 h 116"/>
                    <a:gd name="T14" fmla="*/ 12 w 22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" y="0"/>
                        <a:pt x="0" y="3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6" y="115"/>
                        <a:pt x="12" y="115"/>
                      </a:cubicBezTo>
                      <a:cubicBezTo>
                        <a:pt x="18" y="115"/>
                        <a:pt x="21" y="109"/>
                        <a:pt x="21" y="103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3"/>
                        <a:pt x="18" y="0"/>
                        <a:pt x="12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19" name="Freeform 1070"/>
                <p:cNvSpPr>
                  <a:spLocks noChangeArrowheads="1"/>
                </p:cNvSpPr>
                <p:nvPr/>
              </p:nvSpPr>
              <p:spPr bwMode="auto">
                <a:xfrm>
                  <a:off x="5395245" y="11596129"/>
                  <a:ext cx="75568" cy="327449"/>
                </a:xfrm>
                <a:custGeom>
                  <a:avLst/>
                  <a:gdLst>
                    <a:gd name="T0" fmla="*/ 13 w 26"/>
                    <a:gd name="T1" fmla="*/ 0 h 116"/>
                    <a:gd name="T2" fmla="*/ 13 w 26"/>
                    <a:gd name="T3" fmla="*/ 0 h 116"/>
                    <a:gd name="T4" fmla="*/ 0 w 26"/>
                    <a:gd name="T5" fmla="*/ 12 h 116"/>
                    <a:gd name="T6" fmla="*/ 0 w 26"/>
                    <a:gd name="T7" fmla="*/ 103 h 116"/>
                    <a:gd name="T8" fmla="*/ 13 w 26"/>
                    <a:gd name="T9" fmla="*/ 115 h 116"/>
                    <a:gd name="T10" fmla="*/ 25 w 26"/>
                    <a:gd name="T11" fmla="*/ 103 h 116"/>
                    <a:gd name="T12" fmla="*/ 25 w 26"/>
                    <a:gd name="T13" fmla="*/ 12 h 116"/>
                    <a:gd name="T14" fmla="*/ 13 w 26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7" y="0"/>
                        <a:pt x="0" y="3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7" y="115"/>
                        <a:pt x="13" y="115"/>
                      </a:cubicBezTo>
                      <a:cubicBezTo>
                        <a:pt x="19" y="115"/>
                        <a:pt x="25" y="109"/>
                        <a:pt x="25" y="103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3"/>
                        <a:pt x="19" y="0"/>
                        <a:pt x="13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20" name="Freeform 1074"/>
                <p:cNvSpPr>
                  <a:spLocks noChangeArrowheads="1"/>
                </p:cNvSpPr>
                <p:nvPr/>
              </p:nvSpPr>
              <p:spPr bwMode="auto">
                <a:xfrm>
                  <a:off x="5143348" y="12099895"/>
                  <a:ext cx="62970" cy="327449"/>
                </a:xfrm>
                <a:custGeom>
                  <a:avLst/>
                  <a:gdLst>
                    <a:gd name="T0" fmla="*/ 10 w 23"/>
                    <a:gd name="T1" fmla="*/ 0 h 116"/>
                    <a:gd name="T2" fmla="*/ 10 w 23"/>
                    <a:gd name="T3" fmla="*/ 0 h 116"/>
                    <a:gd name="T4" fmla="*/ 0 w 23"/>
                    <a:gd name="T5" fmla="*/ 12 h 116"/>
                    <a:gd name="T6" fmla="*/ 0 w 23"/>
                    <a:gd name="T7" fmla="*/ 103 h 116"/>
                    <a:gd name="T8" fmla="*/ 10 w 23"/>
                    <a:gd name="T9" fmla="*/ 115 h 116"/>
                    <a:gd name="T10" fmla="*/ 22 w 23"/>
                    <a:gd name="T11" fmla="*/ 103 h 116"/>
                    <a:gd name="T12" fmla="*/ 22 w 23"/>
                    <a:gd name="T13" fmla="*/ 12 h 116"/>
                    <a:gd name="T14" fmla="*/ 10 w 23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4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12"/>
                        <a:pt x="4" y="115"/>
                        <a:pt x="10" y="115"/>
                      </a:cubicBezTo>
                      <a:cubicBezTo>
                        <a:pt x="16" y="115"/>
                        <a:pt x="22" y="112"/>
                        <a:pt x="22" y="103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6"/>
                        <a:pt x="16" y="0"/>
                        <a:pt x="10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21" name="Freeform 1075"/>
                <p:cNvSpPr>
                  <a:spLocks noChangeArrowheads="1"/>
                </p:cNvSpPr>
                <p:nvPr/>
              </p:nvSpPr>
              <p:spPr bwMode="auto">
                <a:xfrm>
                  <a:off x="5269298" y="12099895"/>
                  <a:ext cx="62970" cy="327449"/>
                </a:xfrm>
                <a:custGeom>
                  <a:avLst/>
                  <a:gdLst>
                    <a:gd name="T0" fmla="*/ 12 w 22"/>
                    <a:gd name="T1" fmla="*/ 0 h 116"/>
                    <a:gd name="T2" fmla="*/ 12 w 22"/>
                    <a:gd name="T3" fmla="*/ 0 h 116"/>
                    <a:gd name="T4" fmla="*/ 0 w 22"/>
                    <a:gd name="T5" fmla="*/ 12 h 116"/>
                    <a:gd name="T6" fmla="*/ 0 w 22"/>
                    <a:gd name="T7" fmla="*/ 103 h 116"/>
                    <a:gd name="T8" fmla="*/ 12 w 22"/>
                    <a:gd name="T9" fmla="*/ 115 h 116"/>
                    <a:gd name="T10" fmla="*/ 21 w 22"/>
                    <a:gd name="T11" fmla="*/ 103 h 116"/>
                    <a:gd name="T12" fmla="*/ 21 w 22"/>
                    <a:gd name="T13" fmla="*/ 12 h 116"/>
                    <a:gd name="T14" fmla="*/ 12 w 22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12"/>
                        <a:pt x="6" y="115"/>
                        <a:pt x="12" y="115"/>
                      </a:cubicBezTo>
                      <a:cubicBezTo>
                        <a:pt x="18" y="115"/>
                        <a:pt x="21" y="112"/>
                        <a:pt x="21" y="103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6"/>
                        <a:pt x="18" y="0"/>
                        <a:pt x="12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22" name="Freeform 1076"/>
                <p:cNvSpPr>
                  <a:spLocks noChangeArrowheads="1"/>
                </p:cNvSpPr>
                <p:nvPr/>
              </p:nvSpPr>
              <p:spPr bwMode="auto">
                <a:xfrm>
                  <a:off x="5395245" y="12099895"/>
                  <a:ext cx="75568" cy="327449"/>
                </a:xfrm>
                <a:custGeom>
                  <a:avLst/>
                  <a:gdLst>
                    <a:gd name="T0" fmla="*/ 13 w 26"/>
                    <a:gd name="T1" fmla="*/ 0 h 116"/>
                    <a:gd name="T2" fmla="*/ 13 w 26"/>
                    <a:gd name="T3" fmla="*/ 0 h 116"/>
                    <a:gd name="T4" fmla="*/ 0 w 26"/>
                    <a:gd name="T5" fmla="*/ 12 h 116"/>
                    <a:gd name="T6" fmla="*/ 0 w 26"/>
                    <a:gd name="T7" fmla="*/ 103 h 116"/>
                    <a:gd name="T8" fmla="*/ 13 w 26"/>
                    <a:gd name="T9" fmla="*/ 115 h 116"/>
                    <a:gd name="T10" fmla="*/ 25 w 26"/>
                    <a:gd name="T11" fmla="*/ 103 h 116"/>
                    <a:gd name="T12" fmla="*/ 25 w 26"/>
                    <a:gd name="T13" fmla="*/ 12 h 116"/>
                    <a:gd name="T14" fmla="*/ 13 w 26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7" y="0"/>
                        <a:pt x="0" y="6"/>
                        <a:pt x="0" y="12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12"/>
                        <a:pt x="7" y="115"/>
                        <a:pt x="13" y="115"/>
                      </a:cubicBezTo>
                      <a:cubicBezTo>
                        <a:pt x="19" y="115"/>
                        <a:pt x="25" y="112"/>
                        <a:pt x="25" y="103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6"/>
                        <a:pt x="19" y="0"/>
                        <a:pt x="13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23" name="Freeform 1080"/>
                <p:cNvSpPr>
                  <a:spLocks noChangeArrowheads="1"/>
                </p:cNvSpPr>
                <p:nvPr/>
              </p:nvSpPr>
              <p:spPr bwMode="auto">
                <a:xfrm>
                  <a:off x="5143348" y="12591065"/>
                  <a:ext cx="62970" cy="327449"/>
                </a:xfrm>
                <a:custGeom>
                  <a:avLst/>
                  <a:gdLst>
                    <a:gd name="T0" fmla="*/ 10 w 23"/>
                    <a:gd name="T1" fmla="*/ 0 h 116"/>
                    <a:gd name="T2" fmla="*/ 10 w 23"/>
                    <a:gd name="T3" fmla="*/ 0 h 116"/>
                    <a:gd name="T4" fmla="*/ 0 w 23"/>
                    <a:gd name="T5" fmla="*/ 10 h 116"/>
                    <a:gd name="T6" fmla="*/ 0 w 23"/>
                    <a:gd name="T7" fmla="*/ 103 h 116"/>
                    <a:gd name="T8" fmla="*/ 10 w 23"/>
                    <a:gd name="T9" fmla="*/ 115 h 116"/>
                    <a:gd name="T10" fmla="*/ 22 w 23"/>
                    <a:gd name="T11" fmla="*/ 103 h 116"/>
                    <a:gd name="T12" fmla="*/ 22 w 23"/>
                    <a:gd name="T13" fmla="*/ 10 h 116"/>
                    <a:gd name="T14" fmla="*/ 10 w 23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6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4" y="115"/>
                        <a:pt x="10" y="115"/>
                      </a:cubicBezTo>
                      <a:cubicBezTo>
                        <a:pt x="16" y="115"/>
                        <a:pt x="22" y="109"/>
                        <a:pt x="22" y="103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4"/>
                        <a:pt x="16" y="0"/>
                        <a:pt x="10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24" name="Freeform 1081"/>
                <p:cNvSpPr>
                  <a:spLocks noChangeArrowheads="1"/>
                </p:cNvSpPr>
                <p:nvPr/>
              </p:nvSpPr>
              <p:spPr bwMode="auto">
                <a:xfrm>
                  <a:off x="5269298" y="12591065"/>
                  <a:ext cx="62970" cy="327449"/>
                </a:xfrm>
                <a:custGeom>
                  <a:avLst/>
                  <a:gdLst>
                    <a:gd name="T0" fmla="*/ 12 w 22"/>
                    <a:gd name="T1" fmla="*/ 0 h 116"/>
                    <a:gd name="T2" fmla="*/ 12 w 22"/>
                    <a:gd name="T3" fmla="*/ 0 h 116"/>
                    <a:gd name="T4" fmla="*/ 0 w 22"/>
                    <a:gd name="T5" fmla="*/ 10 h 116"/>
                    <a:gd name="T6" fmla="*/ 0 w 22"/>
                    <a:gd name="T7" fmla="*/ 103 h 116"/>
                    <a:gd name="T8" fmla="*/ 12 w 22"/>
                    <a:gd name="T9" fmla="*/ 115 h 116"/>
                    <a:gd name="T10" fmla="*/ 21 w 22"/>
                    <a:gd name="T11" fmla="*/ 103 h 116"/>
                    <a:gd name="T12" fmla="*/ 21 w 22"/>
                    <a:gd name="T13" fmla="*/ 10 h 116"/>
                    <a:gd name="T14" fmla="*/ 12 w 22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16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" y="0"/>
                        <a:pt x="0" y="4"/>
                        <a:pt x="0" y="1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6" y="115"/>
                        <a:pt x="12" y="115"/>
                      </a:cubicBezTo>
                      <a:cubicBezTo>
                        <a:pt x="18" y="115"/>
                        <a:pt x="21" y="109"/>
                        <a:pt x="21" y="103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4"/>
                        <a:pt x="18" y="0"/>
                        <a:pt x="12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25" name="Freeform 1082"/>
                <p:cNvSpPr>
                  <a:spLocks noChangeArrowheads="1"/>
                </p:cNvSpPr>
                <p:nvPr/>
              </p:nvSpPr>
              <p:spPr bwMode="auto">
                <a:xfrm>
                  <a:off x="5395245" y="12591065"/>
                  <a:ext cx="75568" cy="327449"/>
                </a:xfrm>
                <a:custGeom>
                  <a:avLst/>
                  <a:gdLst>
                    <a:gd name="T0" fmla="*/ 13 w 26"/>
                    <a:gd name="T1" fmla="*/ 0 h 116"/>
                    <a:gd name="T2" fmla="*/ 13 w 26"/>
                    <a:gd name="T3" fmla="*/ 0 h 116"/>
                    <a:gd name="T4" fmla="*/ 0 w 26"/>
                    <a:gd name="T5" fmla="*/ 10 h 116"/>
                    <a:gd name="T6" fmla="*/ 0 w 26"/>
                    <a:gd name="T7" fmla="*/ 103 h 116"/>
                    <a:gd name="T8" fmla="*/ 13 w 26"/>
                    <a:gd name="T9" fmla="*/ 115 h 116"/>
                    <a:gd name="T10" fmla="*/ 25 w 26"/>
                    <a:gd name="T11" fmla="*/ 103 h 116"/>
                    <a:gd name="T12" fmla="*/ 25 w 26"/>
                    <a:gd name="T13" fmla="*/ 10 h 116"/>
                    <a:gd name="T14" fmla="*/ 13 w 26"/>
                    <a:gd name="T1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16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7" y="0"/>
                        <a:pt x="0" y="4"/>
                        <a:pt x="0" y="1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9"/>
                        <a:pt x="7" y="115"/>
                        <a:pt x="13" y="115"/>
                      </a:cubicBezTo>
                      <a:cubicBezTo>
                        <a:pt x="19" y="115"/>
                        <a:pt x="25" y="109"/>
                        <a:pt x="25" y="103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4"/>
                        <a:pt x="19" y="0"/>
                        <a:pt x="13" y="0"/>
                      </a:cubicBez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26" name="Freeform 1083"/>
                <p:cNvSpPr>
                  <a:spLocks noChangeArrowheads="1"/>
                </p:cNvSpPr>
                <p:nvPr/>
              </p:nvSpPr>
              <p:spPr bwMode="auto">
                <a:xfrm>
                  <a:off x="3506025" y="13308937"/>
                  <a:ext cx="289676" cy="113344"/>
                </a:xfrm>
                <a:custGeom>
                  <a:avLst/>
                  <a:gdLst>
                    <a:gd name="T0" fmla="*/ 102 w 103"/>
                    <a:gd name="T1" fmla="*/ 39 h 40"/>
                    <a:gd name="T2" fmla="*/ 0 w 103"/>
                    <a:gd name="T3" fmla="*/ 39 h 40"/>
                    <a:gd name="T4" fmla="*/ 0 w 103"/>
                    <a:gd name="T5" fmla="*/ 0 h 40"/>
                    <a:gd name="T6" fmla="*/ 102 w 103"/>
                    <a:gd name="T7" fmla="*/ 0 h 40"/>
                    <a:gd name="T8" fmla="*/ 102 w 103"/>
                    <a:gd name="T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0">
                      <a:moveTo>
                        <a:pt x="102" y="39"/>
                      </a:moveTo>
                      <a:lnTo>
                        <a:pt x="0" y="39"/>
                      </a:lnTo>
                      <a:lnTo>
                        <a:pt x="0" y="0"/>
                      </a:lnTo>
                      <a:lnTo>
                        <a:pt x="102" y="0"/>
                      </a:lnTo>
                      <a:lnTo>
                        <a:pt x="102" y="39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  <p:sp>
              <p:nvSpPr>
                <p:cNvPr id="427" name="Freeform 1084"/>
                <p:cNvSpPr>
                  <a:spLocks noChangeArrowheads="1"/>
                </p:cNvSpPr>
                <p:nvPr/>
              </p:nvSpPr>
              <p:spPr bwMode="auto">
                <a:xfrm>
                  <a:off x="5256692" y="13308937"/>
                  <a:ext cx="302276" cy="113344"/>
                </a:xfrm>
                <a:custGeom>
                  <a:avLst/>
                  <a:gdLst>
                    <a:gd name="T0" fmla="*/ 103 w 104"/>
                    <a:gd name="T1" fmla="*/ 39 h 40"/>
                    <a:gd name="T2" fmla="*/ 0 w 104"/>
                    <a:gd name="T3" fmla="*/ 39 h 40"/>
                    <a:gd name="T4" fmla="*/ 0 w 104"/>
                    <a:gd name="T5" fmla="*/ 0 h 40"/>
                    <a:gd name="T6" fmla="*/ 103 w 104"/>
                    <a:gd name="T7" fmla="*/ 0 h 40"/>
                    <a:gd name="T8" fmla="*/ 103 w 104"/>
                    <a:gd name="T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40">
                      <a:moveTo>
                        <a:pt x="103" y="39"/>
                      </a:moveTo>
                      <a:lnTo>
                        <a:pt x="0" y="39"/>
                      </a:lnTo>
                      <a:lnTo>
                        <a:pt x="0" y="0"/>
                      </a:lnTo>
                      <a:lnTo>
                        <a:pt x="103" y="0"/>
                      </a:lnTo>
                      <a:lnTo>
                        <a:pt x="103" y="39"/>
                      </a:lnTo>
                    </a:path>
                  </a:pathLst>
                </a:custGeom>
                <a:solidFill>
                  <a:srgbClr val="445469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62513" tIns="81257" rIns="162513" bIns="81257" anchor="ctr"/>
                <a:lstStyle/>
                <a:p>
                  <a:pPr marL="0" marR="0" lvl="0" indent="0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ato Light"/>
                  </a:endParaRPr>
                </a:p>
              </p:txBody>
            </p:sp>
          </p:grpSp>
          <p:sp>
            <p:nvSpPr>
              <p:cNvPr id="332" name="Freeform 918"/>
              <p:cNvSpPr>
                <a:spLocks noChangeArrowheads="1"/>
              </p:cNvSpPr>
              <p:nvPr/>
            </p:nvSpPr>
            <p:spPr bwMode="auto">
              <a:xfrm>
                <a:off x="18523953" y="8911759"/>
                <a:ext cx="440820" cy="163729"/>
              </a:xfrm>
              <a:custGeom>
                <a:avLst/>
                <a:gdLst>
                  <a:gd name="T0" fmla="*/ 155 w 156"/>
                  <a:gd name="T1" fmla="*/ 0 h 56"/>
                  <a:gd name="T2" fmla="*/ 0 w 156"/>
                  <a:gd name="T3" fmla="*/ 0 h 56"/>
                  <a:gd name="T4" fmla="*/ 0 w 156"/>
                  <a:gd name="T5" fmla="*/ 55 h 56"/>
                  <a:gd name="T6" fmla="*/ 155 w 156"/>
                  <a:gd name="T7" fmla="*/ 55 h 56"/>
                  <a:gd name="T8" fmla="*/ 155 w 1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6">
                    <a:moveTo>
                      <a:pt x="155" y="0"/>
                    </a:moveTo>
                    <a:lnTo>
                      <a:pt x="0" y="0"/>
                    </a:lnTo>
                    <a:lnTo>
                      <a:pt x="0" y="55"/>
                    </a:lnTo>
                    <a:lnTo>
                      <a:pt x="155" y="55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445469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wrap="none" lIns="162513" tIns="81257" rIns="162513" bIns="81257" anchor="ctr"/>
              <a:lstStyle/>
              <a:p>
                <a:pPr marL="0" marR="0" lvl="0" indent="0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3" name="Freeform 924"/>
              <p:cNvSpPr>
                <a:spLocks noChangeArrowheads="1"/>
              </p:cNvSpPr>
              <p:nvPr/>
            </p:nvSpPr>
            <p:spPr bwMode="auto">
              <a:xfrm>
                <a:off x="18523953" y="9415526"/>
                <a:ext cx="440820" cy="163729"/>
              </a:xfrm>
              <a:custGeom>
                <a:avLst/>
                <a:gdLst>
                  <a:gd name="T0" fmla="*/ 155 w 156"/>
                  <a:gd name="T1" fmla="*/ 0 h 58"/>
                  <a:gd name="T2" fmla="*/ 0 w 156"/>
                  <a:gd name="T3" fmla="*/ 0 h 58"/>
                  <a:gd name="T4" fmla="*/ 0 w 156"/>
                  <a:gd name="T5" fmla="*/ 57 h 58"/>
                  <a:gd name="T6" fmla="*/ 155 w 156"/>
                  <a:gd name="T7" fmla="*/ 57 h 58"/>
                  <a:gd name="T8" fmla="*/ 155 w 15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8">
                    <a:moveTo>
                      <a:pt x="155" y="0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155" y="57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445469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wrap="none" lIns="162513" tIns="81257" rIns="162513" bIns="81257" anchor="ctr"/>
              <a:lstStyle/>
              <a:p>
                <a:pPr marL="0" marR="0" lvl="0" indent="0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4" name="Freeform 930"/>
              <p:cNvSpPr>
                <a:spLocks noChangeArrowheads="1"/>
              </p:cNvSpPr>
              <p:nvPr/>
            </p:nvSpPr>
            <p:spPr bwMode="auto">
              <a:xfrm>
                <a:off x="18523953" y="9906707"/>
                <a:ext cx="440820" cy="163720"/>
              </a:xfrm>
              <a:custGeom>
                <a:avLst/>
                <a:gdLst>
                  <a:gd name="T0" fmla="*/ 155 w 156"/>
                  <a:gd name="T1" fmla="*/ 0 h 56"/>
                  <a:gd name="T2" fmla="*/ 0 w 156"/>
                  <a:gd name="T3" fmla="*/ 0 h 56"/>
                  <a:gd name="T4" fmla="*/ 0 w 156"/>
                  <a:gd name="T5" fmla="*/ 55 h 56"/>
                  <a:gd name="T6" fmla="*/ 155 w 156"/>
                  <a:gd name="T7" fmla="*/ 55 h 56"/>
                  <a:gd name="T8" fmla="*/ 155 w 1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6">
                    <a:moveTo>
                      <a:pt x="155" y="0"/>
                    </a:moveTo>
                    <a:lnTo>
                      <a:pt x="0" y="0"/>
                    </a:lnTo>
                    <a:lnTo>
                      <a:pt x="0" y="55"/>
                    </a:lnTo>
                    <a:lnTo>
                      <a:pt x="155" y="55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445469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wrap="none" lIns="162513" tIns="81257" rIns="162513" bIns="81257" anchor="ctr"/>
              <a:lstStyle/>
              <a:p>
                <a:pPr marL="0" marR="0" lvl="0" indent="0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5" name="Freeform 936"/>
              <p:cNvSpPr>
                <a:spLocks noChangeArrowheads="1"/>
              </p:cNvSpPr>
              <p:nvPr/>
            </p:nvSpPr>
            <p:spPr bwMode="auto">
              <a:xfrm>
                <a:off x="18523953" y="10410474"/>
                <a:ext cx="440820" cy="163720"/>
              </a:xfrm>
              <a:custGeom>
                <a:avLst/>
                <a:gdLst>
                  <a:gd name="T0" fmla="*/ 155 w 156"/>
                  <a:gd name="T1" fmla="*/ 0 h 58"/>
                  <a:gd name="T2" fmla="*/ 0 w 156"/>
                  <a:gd name="T3" fmla="*/ 0 h 58"/>
                  <a:gd name="T4" fmla="*/ 0 w 156"/>
                  <a:gd name="T5" fmla="*/ 57 h 58"/>
                  <a:gd name="T6" fmla="*/ 155 w 156"/>
                  <a:gd name="T7" fmla="*/ 57 h 58"/>
                  <a:gd name="T8" fmla="*/ 155 w 15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8">
                    <a:moveTo>
                      <a:pt x="155" y="0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155" y="57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445469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wrap="none" lIns="162513" tIns="81257" rIns="162513" bIns="81257" anchor="ctr"/>
              <a:lstStyle/>
              <a:p>
                <a:pPr marL="0" marR="0" lvl="0" indent="0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6" name="Freeform 942"/>
              <p:cNvSpPr>
                <a:spLocks noChangeArrowheads="1"/>
              </p:cNvSpPr>
              <p:nvPr/>
            </p:nvSpPr>
            <p:spPr bwMode="auto">
              <a:xfrm>
                <a:off x="18523953" y="10901637"/>
                <a:ext cx="440820" cy="163729"/>
              </a:xfrm>
              <a:custGeom>
                <a:avLst/>
                <a:gdLst>
                  <a:gd name="T0" fmla="*/ 155 w 156"/>
                  <a:gd name="T1" fmla="*/ 0 h 56"/>
                  <a:gd name="T2" fmla="*/ 0 w 156"/>
                  <a:gd name="T3" fmla="*/ 0 h 56"/>
                  <a:gd name="T4" fmla="*/ 0 w 156"/>
                  <a:gd name="T5" fmla="*/ 55 h 56"/>
                  <a:gd name="T6" fmla="*/ 155 w 156"/>
                  <a:gd name="T7" fmla="*/ 55 h 56"/>
                  <a:gd name="T8" fmla="*/ 155 w 1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6">
                    <a:moveTo>
                      <a:pt x="155" y="0"/>
                    </a:moveTo>
                    <a:lnTo>
                      <a:pt x="0" y="0"/>
                    </a:lnTo>
                    <a:lnTo>
                      <a:pt x="0" y="55"/>
                    </a:lnTo>
                    <a:lnTo>
                      <a:pt x="155" y="55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445469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wrap="none" lIns="162513" tIns="81257" rIns="162513" bIns="81257" anchor="ctr"/>
              <a:lstStyle/>
              <a:p>
                <a:pPr marL="0" marR="0" lvl="0" indent="0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7" name="Freeform 948"/>
              <p:cNvSpPr>
                <a:spLocks noChangeArrowheads="1"/>
              </p:cNvSpPr>
              <p:nvPr/>
            </p:nvSpPr>
            <p:spPr bwMode="auto">
              <a:xfrm>
                <a:off x="18523953" y="11392819"/>
                <a:ext cx="440820" cy="163720"/>
              </a:xfrm>
              <a:custGeom>
                <a:avLst/>
                <a:gdLst>
                  <a:gd name="T0" fmla="*/ 155 w 156"/>
                  <a:gd name="T1" fmla="*/ 0 h 56"/>
                  <a:gd name="T2" fmla="*/ 0 w 156"/>
                  <a:gd name="T3" fmla="*/ 0 h 56"/>
                  <a:gd name="T4" fmla="*/ 0 w 156"/>
                  <a:gd name="T5" fmla="*/ 55 h 56"/>
                  <a:gd name="T6" fmla="*/ 155 w 156"/>
                  <a:gd name="T7" fmla="*/ 55 h 56"/>
                  <a:gd name="T8" fmla="*/ 155 w 1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6">
                    <a:moveTo>
                      <a:pt x="155" y="0"/>
                    </a:moveTo>
                    <a:lnTo>
                      <a:pt x="0" y="0"/>
                    </a:lnTo>
                    <a:lnTo>
                      <a:pt x="0" y="55"/>
                    </a:lnTo>
                    <a:lnTo>
                      <a:pt x="155" y="55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445469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wrap="none" lIns="162513" tIns="81257" rIns="162513" bIns="81257" anchor="ctr"/>
              <a:lstStyle/>
              <a:p>
                <a:pPr marL="0" marR="0" lvl="0" indent="0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8" name="Freeform 954"/>
              <p:cNvSpPr>
                <a:spLocks noChangeArrowheads="1"/>
              </p:cNvSpPr>
              <p:nvPr/>
            </p:nvSpPr>
            <p:spPr bwMode="auto">
              <a:xfrm>
                <a:off x="18523953" y="11896585"/>
                <a:ext cx="440820" cy="163720"/>
              </a:xfrm>
              <a:custGeom>
                <a:avLst/>
                <a:gdLst>
                  <a:gd name="T0" fmla="*/ 155 w 156"/>
                  <a:gd name="T1" fmla="*/ 0 h 58"/>
                  <a:gd name="T2" fmla="*/ 0 w 156"/>
                  <a:gd name="T3" fmla="*/ 0 h 58"/>
                  <a:gd name="T4" fmla="*/ 0 w 156"/>
                  <a:gd name="T5" fmla="*/ 57 h 58"/>
                  <a:gd name="T6" fmla="*/ 155 w 156"/>
                  <a:gd name="T7" fmla="*/ 57 h 58"/>
                  <a:gd name="T8" fmla="*/ 155 w 15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8">
                    <a:moveTo>
                      <a:pt x="155" y="0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155" y="57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445469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wrap="none" lIns="162513" tIns="81257" rIns="162513" bIns="81257" anchor="ctr"/>
              <a:lstStyle/>
              <a:p>
                <a:pPr marL="0" marR="0" lvl="0" indent="0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</p:grpSp>
        <p:cxnSp>
          <p:nvCxnSpPr>
            <p:cNvPr id="428" name="Straight Arrow Connector 427"/>
            <p:cNvCxnSpPr/>
            <p:nvPr/>
          </p:nvCxnSpPr>
          <p:spPr>
            <a:xfrm flipH="1">
              <a:off x="8013526" y="6761626"/>
              <a:ext cx="1743" cy="61695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4" name="Straight Arrow Connector 12293"/>
            <p:cNvCxnSpPr/>
            <p:nvPr/>
          </p:nvCxnSpPr>
          <p:spPr>
            <a:xfrm>
              <a:off x="8623066" y="7642941"/>
              <a:ext cx="269623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/>
            <p:cNvSpPr txBox="1"/>
            <p:nvPr/>
          </p:nvSpPr>
          <p:spPr>
            <a:xfrm>
              <a:off x="11439664" y="8142650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Templates</a:t>
            </a:r>
          </a:p>
        </p:txBody>
      </p:sp>
      <p:pic>
        <p:nvPicPr>
          <p:cNvPr id="326" name="Picture 3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76" y="854075"/>
            <a:ext cx="2141034" cy="2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74230" y="1582534"/>
            <a:ext cx="143075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Angular 17, the component plays the part of the controller and the template represents the view.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56769" y="3401217"/>
            <a:ext cx="7849218" cy="2189733"/>
            <a:chOff x="4130936" y="3159112"/>
            <a:chExt cx="7849218" cy="218973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177331" y="3159726"/>
              <a:ext cx="1730000" cy="6699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View</a:t>
              </a: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171674" y="4678849"/>
              <a:ext cx="1730000" cy="6699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Controller</a:t>
              </a: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10250154" y="3824116"/>
              <a:ext cx="1730000" cy="6699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</a:t>
              </a:r>
            </a:p>
          </p:txBody>
        </p:sp>
        <p:cxnSp>
          <p:nvCxnSpPr>
            <p:cNvPr id="9" name="Connector: Elbow 8"/>
            <p:cNvCxnSpPr>
              <a:endCxn id="20" idx="1"/>
            </p:cNvCxnSpPr>
            <p:nvPr/>
          </p:nvCxnSpPr>
          <p:spPr>
            <a:xfrm>
              <a:off x="8901674" y="3494724"/>
              <a:ext cx="1348480" cy="664390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/>
            <p:cNvCxnSpPr>
              <a:stCxn id="19" idx="3"/>
            </p:cNvCxnSpPr>
            <p:nvPr/>
          </p:nvCxnSpPr>
          <p:spPr>
            <a:xfrm flipV="1">
              <a:off x="8901674" y="4303058"/>
              <a:ext cx="1348480" cy="71078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045532" y="3898891"/>
              <a:ext cx="0" cy="70262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056555" y="3503971"/>
              <a:ext cx="100244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056555" y="5012619"/>
              <a:ext cx="100244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/>
            <p:cNvSpPr/>
            <p:nvPr/>
          </p:nvSpPr>
          <p:spPr>
            <a:xfrm>
              <a:off x="4130936" y="3159112"/>
              <a:ext cx="1808733" cy="669996"/>
            </a:xfrm>
            <a:prstGeom prst="roundRect">
              <a:avLst/>
            </a:prstGeom>
            <a:solidFill>
              <a:srgbClr val="64E2C7"/>
            </a:solidFill>
            <a:ln>
              <a:solidFill>
                <a:srgbClr val="1E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Templates</a:t>
              </a: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4130936" y="4655209"/>
              <a:ext cx="1812942" cy="669996"/>
            </a:xfrm>
            <a:prstGeom prst="roundRect">
              <a:avLst/>
            </a:prstGeom>
            <a:solidFill>
              <a:srgbClr val="64E2C7"/>
            </a:solidFill>
            <a:ln>
              <a:solidFill>
                <a:srgbClr val="1E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Components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47707" y="6947968"/>
            <a:ext cx="1237876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Angular 17 templating system provides a syntax to express the dynamic part of HTML.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Templates</a:t>
            </a:r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76" y="854075"/>
            <a:ext cx="2141034" cy="2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4474" y="1654933"/>
            <a:ext cx="764013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Angular 17, a component needs to have a view. </a:t>
            </a:r>
          </a:p>
        </p:txBody>
      </p:sp>
      <p:sp>
        <p:nvSpPr>
          <p:cNvPr id="8" name="Oval 7"/>
          <p:cNvSpPr/>
          <p:nvPr/>
        </p:nvSpPr>
        <p:spPr>
          <a:xfrm>
            <a:off x="6450262" y="2883512"/>
            <a:ext cx="3228555" cy="3228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1EA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3310" y="3733367"/>
            <a:ext cx="1522459" cy="580912"/>
          </a:xfrm>
          <a:prstGeom prst="rect">
            <a:avLst/>
          </a:prstGeom>
          <a:solidFill>
            <a:srgbClr val="36DAB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03310" y="4705595"/>
            <a:ext cx="1522459" cy="580912"/>
          </a:xfrm>
          <a:prstGeom prst="rect">
            <a:avLst/>
          </a:prstGeom>
          <a:solidFill>
            <a:srgbClr val="36DAB7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4708784" y="4406034"/>
            <a:ext cx="1473798" cy="18351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4453" y="3916877"/>
            <a:ext cx="1522459" cy="58091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9922167" y="4406034"/>
            <a:ext cx="1473798" cy="18351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97836" y="3916877"/>
            <a:ext cx="1522459" cy="58091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5698" y="6878981"/>
            <a:ext cx="955279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define view, you can define a template inline (using template) or in a separate file (using templateUrl).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Templates</a:t>
            </a: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76" y="854075"/>
            <a:ext cx="2141034" cy="2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3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/>
          <p:cNvSpPr/>
          <p:nvPr/>
        </p:nvSpPr>
        <p:spPr>
          <a:xfrm>
            <a:off x="1314148" y="5074108"/>
            <a:ext cx="13773452" cy="33248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406859" y="2304575"/>
            <a:ext cx="7735638" cy="510778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is the language of the Angular template.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406859" y="3170847"/>
            <a:ext cx="7565691" cy="510778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all HTML syntax is valid template syntax.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142497" y="1602837"/>
            <a:ext cx="6095219" cy="3057360"/>
            <a:chOff x="927100" y="5586765"/>
            <a:chExt cx="6095219" cy="30573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" t="13475" r="27777" b="36630"/>
            <a:stretch/>
          </p:blipFill>
          <p:spPr>
            <a:xfrm>
              <a:off x="927100" y="5586765"/>
              <a:ext cx="5666033" cy="300696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430996" y="6089580"/>
              <a:ext cx="559132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&lt;title&gt; &lt;/title&gt;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&lt;/head&gt;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&lt;body&gt;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&lt;/body&gt;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&lt;/html&gt;</a:t>
              </a:r>
            </a:p>
          </p:txBody>
        </p:sp>
      </p:grpSp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06" y="864214"/>
            <a:ext cx="4057376" cy="2743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683" y="5896951"/>
            <a:ext cx="129030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The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&lt;script&gt;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element is a notable exception; it is forbidden as it carries the risk of script injection attacks.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683" y="6870088"/>
            <a:ext cx="87999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If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&lt;script&gt;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is ignored, a warning appears in the browser console.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683" y="7587983"/>
            <a:ext cx="9227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Some legal HTML tags like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&lt;html&gt;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,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&lt;body&gt;,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and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&lt;base&gt;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have no role.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0683" y="5249417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Points:</a:t>
            </a:r>
            <a:endParaRPr lang="en-IN" sz="24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in Templates</a:t>
            </a:r>
          </a:p>
        </p:txBody>
      </p:sp>
    </p:spTree>
    <p:extLst>
      <p:ext uri="{BB962C8B-B14F-4D97-AF65-F5344CB8AC3E}">
        <p14:creationId xmlns:p14="http://schemas.microsoft.com/office/powerpoint/2010/main" val="23248016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2331</Words>
  <Application>Microsoft Macintosh PowerPoint</Application>
  <PresentationFormat>Custom</PresentationFormat>
  <Paragraphs>305</Paragraphs>
  <Slides>49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Lato Light</vt:lpstr>
      <vt:lpstr>Open Sans</vt:lpstr>
      <vt:lpstr>Open Sans Extrabold</vt:lpstr>
      <vt:lpstr>Open Sans Semibold</vt:lpstr>
      <vt:lpstr>Custom Design</vt:lpstr>
      <vt:lpstr>Image</vt:lpstr>
      <vt:lpstr>PowerPoint Presentation</vt:lpstr>
      <vt:lpstr>PowerPoint Presentation</vt:lpstr>
      <vt:lpstr>PowerPoint Presentation</vt:lpstr>
      <vt:lpstr>Templates</vt:lpstr>
      <vt:lpstr>Templates—MVC With Angular 17</vt:lpstr>
      <vt:lpstr>Templates</vt:lpstr>
      <vt:lpstr>Templates</vt:lpstr>
      <vt:lpstr>Templates</vt:lpstr>
      <vt:lpstr>HTML in Templates</vt:lpstr>
      <vt:lpstr>Templates Syntax</vt:lpstr>
      <vt:lpstr>Templates Symbols</vt:lpstr>
      <vt:lpstr>Lab—Demo</vt:lpstr>
      <vt:lpstr>PowerPoint Presentation</vt:lpstr>
      <vt:lpstr>Binding and Component Data Binding</vt:lpstr>
      <vt:lpstr>Binding and Component Data Binding</vt:lpstr>
      <vt:lpstr>Binding</vt:lpstr>
      <vt:lpstr>Binding</vt:lpstr>
      <vt:lpstr>Property Binding</vt:lpstr>
      <vt:lpstr>Lab—Demo</vt:lpstr>
      <vt:lpstr>Class Binding</vt:lpstr>
      <vt:lpstr>Lab—Demo</vt:lpstr>
      <vt:lpstr>Style Binding</vt:lpstr>
      <vt:lpstr>Lab—Demo</vt:lpstr>
      <vt:lpstr>Event Binding</vt:lpstr>
      <vt:lpstr>Lab—Demo</vt:lpstr>
      <vt:lpstr>Two-Way Binding</vt:lpstr>
      <vt:lpstr>Lab—Demo</vt:lpstr>
      <vt:lpstr>Component Binding</vt:lpstr>
      <vt:lpstr>Lab—Demo</vt:lpstr>
      <vt:lpstr>PowerPoint Presentation</vt:lpstr>
      <vt:lpstr>Introduction to ngModel</vt:lpstr>
      <vt:lpstr>Lab—Demo</vt:lpstr>
      <vt:lpstr>Built-in Directives</vt:lpstr>
      <vt:lpstr>Lab—Demo</vt:lpstr>
      <vt:lpstr>PowerPoint Presentation</vt:lpstr>
      <vt:lpstr>Webpack</vt:lpstr>
      <vt:lpstr>Webpack</vt:lpstr>
      <vt:lpstr>SystemJS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187</cp:revision>
  <dcterms:created xsi:type="dcterms:W3CDTF">2016-12-06T06:58:02Z</dcterms:created>
  <dcterms:modified xsi:type="dcterms:W3CDTF">2024-02-27T11:54:20Z</dcterms:modified>
</cp:coreProperties>
</file>