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0"/>
  </p:notesMasterIdLst>
  <p:sldIdLst>
    <p:sldId id="292" r:id="rId2"/>
    <p:sldId id="301" r:id="rId3"/>
    <p:sldId id="29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2" r:id="rId21"/>
    <p:sldId id="296" r:id="rId22"/>
    <p:sldId id="297" r:id="rId23"/>
    <p:sldId id="298" r:id="rId24"/>
    <p:sldId id="320" r:id="rId25"/>
    <p:sldId id="321" r:id="rId26"/>
    <p:sldId id="303" r:id="rId27"/>
    <p:sldId id="304" r:id="rId28"/>
    <p:sldId id="300" r:id="rId29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vya Joan" initials="DJ [2]" lastIdx="6" clrIdx="0">
    <p:extLst>
      <p:ext uri="{19B8F6BF-5375-455C-9EA6-DF929625EA0E}">
        <p15:presenceInfo xmlns:p15="http://schemas.microsoft.com/office/powerpoint/2012/main" userId="S-1-5-21-344113424-1144375074-249258821-6956" providerId="AD"/>
      </p:ext>
    </p:extLst>
  </p:cmAuthor>
  <p:cmAuthor id="2" name="Puja Sharma" initials="PS" lastIdx="3" clrIdx="1">
    <p:extLst>
      <p:ext uri="{19B8F6BF-5375-455C-9EA6-DF929625EA0E}">
        <p15:presenceInfo xmlns:p15="http://schemas.microsoft.com/office/powerpoint/2012/main" userId="S-1-5-21-344113424-1144375074-249258821-6926" providerId="AD"/>
      </p:ext>
    </p:extLst>
  </p:cmAuthor>
  <p:cmAuthor id="3" name="Beryl John" initials="BJ" lastIdx="10" clrIdx="2">
    <p:extLst>
      <p:ext uri="{19B8F6BF-5375-455C-9EA6-DF929625EA0E}">
        <p15:presenceInfo xmlns:p15="http://schemas.microsoft.com/office/powerpoint/2012/main" userId="Beryl John" providerId="None"/>
      </p:ext>
    </p:extLst>
  </p:cmAuthor>
  <p:cmAuthor id="4" name="Anjana Lalitha" initials="AL" lastIdx="1" clrIdx="3">
    <p:extLst>
      <p:ext uri="{19B8F6BF-5375-455C-9EA6-DF929625EA0E}">
        <p15:presenceInfo xmlns:p15="http://schemas.microsoft.com/office/powerpoint/2012/main" userId="S-1-5-21-344113424-1144375074-249258821-6568" providerId="AD"/>
      </p:ext>
    </p:extLst>
  </p:cmAuthor>
  <p:cmAuthor id="5" name="Dhirendra Palla" initials="DP" lastIdx="15" clrIdx="4">
    <p:extLst>
      <p:ext uri="{19B8F6BF-5375-455C-9EA6-DF929625EA0E}">
        <p15:presenceInfo xmlns:p15="http://schemas.microsoft.com/office/powerpoint/2012/main" userId="S-1-5-21-344113424-1144375074-249258821-68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4DF"/>
    <a:srgbClr val="3F97C0"/>
    <a:srgbClr val="9CDAEB"/>
    <a:srgbClr val="FAC36F"/>
    <a:srgbClr val="F69E66"/>
    <a:srgbClr val="F38573"/>
    <a:srgbClr val="C8C8C8"/>
    <a:srgbClr val="255E73"/>
    <a:srgbClr val="494949"/>
    <a:srgbClr val="02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98F2D-9D95-4F42-8F10-AE0F42A2E65B}" v="1" dt="2024-02-27T11:54:54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94799" autoAdjust="0"/>
  </p:normalViewPr>
  <p:slideViewPr>
    <p:cSldViewPr snapToGrid="0">
      <p:cViewPr varScale="1">
        <p:scale>
          <a:sx n="68" d="100"/>
          <a:sy n="68" d="100"/>
        </p:scale>
        <p:origin x="27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00998F2D-9D95-4F42-8F10-AE0F42A2E65B}"/>
    <pc:docChg chg="modSld">
      <pc:chgData name="amarjeet singh" userId="d84e554384c88249" providerId="LiveId" clId="{00998F2D-9D95-4F42-8F10-AE0F42A2E65B}" dt="2024-02-27T11:54:54.781" v="0"/>
      <pc:docMkLst>
        <pc:docMk/>
      </pc:docMkLst>
      <pc:sldChg chg="modSp">
        <pc:chgData name="amarjeet singh" userId="d84e554384c88249" providerId="LiveId" clId="{00998F2D-9D95-4F42-8F10-AE0F42A2E65B}" dt="2024-02-27T11:54:54.781" v="0"/>
        <pc:sldMkLst>
          <pc:docMk/>
          <pc:sldMk cId="915323079" sldId="292"/>
        </pc:sldMkLst>
        <pc:spChg chg="mod">
          <ac:chgData name="amarjeet singh" userId="d84e554384c88249" providerId="LiveId" clId="{00998F2D-9D95-4F42-8F10-AE0F42A2E65B}" dt="2024-02-27T11:54:54.781" v="0"/>
          <ac:spMkLst>
            <pc:docMk/>
            <pc:sldMk cId="915323079" sldId="292"/>
            <ac:spMk id="2" creationId="{00000000-0000-0000-0000-000000000000}"/>
          </ac:spMkLst>
        </pc:spChg>
      </pc:sldChg>
      <pc:sldChg chg="modSp">
        <pc:chgData name="amarjeet singh" userId="d84e554384c88249" providerId="LiveId" clId="{00998F2D-9D95-4F42-8F10-AE0F42A2E65B}" dt="2024-02-27T11:54:54.781" v="0"/>
        <pc:sldMkLst>
          <pc:docMk/>
          <pc:sldMk cId="1377718554" sldId="327"/>
        </pc:sldMkLst>
        <pc:spChg chg="mod">
          <ac:chgData name="amarjeet singh" userId="d84e554384c88249" providerId="LiveId" clId="{00998F2D-9D95-4F42-8F10-AE0F42A2E65B}" dt="2024-02-27T11:54:54.781" v="0"/>
          <ac:spMkLst>
            <pc:docMk/>
            <pc:sldMk cId="1377718554" sldId="327"/>
            <ac:spMk id="4" creationId="{00000000-0000-0000-0000-000000000000}"/>
          </ac:spMkLst>
        </pc:spChg>
      </pc:sldChg>
      <pc:sldChg chg="modSp">
        <pc:chgData name="amarjeet singh" userId="d84e554384c88249" providerId="LiveId" clId="{00998F2D-9D95-4F42-8F10-AE0F42A2E65B}" dt="2024-02-27T11:54:54.781" v="0"/>
        <pc:sldMkLst>
          <pc:docMk/>
          <pc:sldMk cId="3666504832" sldId="329"/>
        </pc:sldMkLst>
        <pc:spChg chg="mod">
          <ac:chgData name="amarjeet singh" userId="d84e554384c88249" providerId="LiveId" clId="{00998F2D-9D95-4F42-8F10-AE0F42A2E65B}" dt="2024-02-27T11:54:54.781" v="0"/>
          <ac:spMkLst>
            <pc:docMk/>
            <pc:sldMk cId="3666504832" sldId="329"/>
            <ac:spMk id="8" creationId="{00000000-0000-0000-0000-000000000000}"/>
          </ac:spMkLst>
        </pc:spChg>
        <pc:spChg chg="mod">
          <ac:chgData name="amarjeet singh" userId="d84e554384c88249" providerId="LiveId" clId="{00998F2D-9D95-4F42-8F10-AE0F42A2E65B}" dt="2024-02-27T11:54:54.781" v="0"/>
          <ac:spMkLst>
            <pc:docMk/>
            <pc:sldMk cId="3666504832" sldId="329"/>
            <ac:spMk id="35" creationId="{00000000-0000-0000-0000-000000000000}"/>
          </ac:spMkLst>
        </pc:spChg>
      </pc:sldChg>
      <pc:sldChg chg="modSp">
        <pc:chgData name="amarjeet singh" userId="d84e554384c88249" providerId="LiveId" clId="{00998F2D-9D95-4F42-8F10-AE0F42A2E65B}" dt="2024-02-27T11:54:54.781" v="0"/>
        <pc:sldMkLst>
          <pc:docMk/>
          <pc:sldMk cId="3854527727" sldId="330"/>
        </pc:sldMkLst>
        <pc:spChg chg="mod">
          <ac:chgData name="amarjeet singh" userId="d84e554384c88249" providerId="LiveId" clId="{00998F2D-9D95-4F42-8F10-AE0F42A2E65B}" dt="2024-02-27T11:54:54.781" v="0"/>
          <ac:spMkLst>
            <pc:docMk/>
            <pc:sldMk cId="3854527727" sldId="330"/>
            <ac:spMk id="7" creationId="{00000000-0000-0000-0000-000000000000}"/>
          </ac:spMkLst>
        </pc:spChg>
      </pc:sldChg>
      <pc:sldChg chg="modSp">
        <pc:chgData name="amarjeet singh" userId="d84e554384c88249" providerId="LiveId" clId="{00998F2D-9D95-4F42-8F10-AE0F42A2E65B}" dt="2024-02-27T11:54:54.781" v="0"/>
        <pc:sldMkLst>
          <pc:docMk/>
          <pc:sldMk cId="2120305108" sldId="331"/>
        </pc:sldMkLst>
        <pc:spChg chg="mod">
          <ac:chgData name="amarjeet singh" userId="d84e554384c88249" providerId="LiveId" clId="{00998F2D-9D95-4F42-8F10-AE0F42A2E65B}" dt="2024-02-27T11:54:54.781" v="0"/>
          <ac:spMkLst>
            <pc:docMk/>
            <pc:sldMk cId="2120305108" sldId="331"/>
            <ac:spMk id="12" creationId="{00000000-0000-0000-0000-000000000000}"/>
          </ac:spMkLst>
        </pc:spChg>
      </pc:sldChg>
      <pc:sldChg chg="modSp">
        <pc:chgData name="amarjeet singh" userId="d84e554384c88249" providerId="LiveId" clId="{00998F2D-9D95-4F42-8F10-AE0F42A2E65B}" dt="2024-02-27T11:54:54.781" v="0"/>
        <pc:sldMkLst>
          <pc:docMk/>
          <pc:sldMk cId="2690090662" sldId="336"/>
        </pc:sldMkLst>
        <pc:spChg chg="mod">
          <ac:chgData name="amarjeet singh" userId="d84e554384c88249" providerId="LiveId" clId="{00998F2D-9D95-4F42-8F10-AE0F42A2E65B}" dt="2024-02-27T11:54:54.781" v="0"/>
          <ac:spMkLst>
            <pc:docMk/>
            <pc:sldMk cId="2690090662" sldId="336"/>
            <ac:spMk id="4" creationId="{00000000-0000-0000-0000-000000000000}"/>
          </ac:spMkLst>
        </pc:spChg>
        <pc:spChg chg="mod">
          <ac:chgData name="amarjeet singh" userId="d84e554384c88249" providerId="LiveId" clId="{00998F2D-9D95-4F42-8F10-AE0F42A2E65B}" dt="2024-02-27T11:54:54.781" v="0"/>
          <ac:spMkLst>
            <pc:docMk/>
            <pc:sldMk cId="2690090662" sldId="33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D208-69C8-48BB-9A98-B0C017CC76A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D142C-6CE1-40B4-B784-A3FD6AB26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7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0D01E3-B214-44AA-B211-F572F93E3A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5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1900C033-8519-45C6-ABE2-186A2455EA3A}" type="slidenum">
              <a:rPr lang="en-IN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15</a:t>
            </a:fld>
            <a:endParaRPr lang="en-IN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456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1900C033-8519-45C6-ABE2-186A2455EA3A}" type="slidenum">
              <a:rPr lang="en-IN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16</a:t>
            </a:fld>
            <a:endParaRPr lang="en-IN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10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1900C033-8519-45C6-ABE2-186A2455EA3A}" type="slidenum">
              <a:rPr lang="en-IN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17</a:t>
            </a:fld>
            <a:endParaRPr lang="en-IN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2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1900C033-8519-45C6-ABE2-186A2455EA3A}" type="slidenum">
              <a:rPr lang="en-IN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18</a:t>
            </a:fld>
            <a:endParaRPr lang="en-IN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2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390D01E3-B214-44AA-B211-F572F93E3A46}" type="slidenum">
              <a:rPr lang="en-US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4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94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390D01E3-B214-44AA-B211-F572F93E3A46}" type="slidenum">
              <a:rPr lang="en-US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5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68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390D01E3-B214-44AA-B211-F572F93E3A46}" type="slidenum">
              <a:rPr lang="en-US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6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5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390D01E3-B214-44AA-B211-F572F93E3A46}" type="slidenum">
              <a:rPr lang="en-US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8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92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390D01E3-B214-44AA-B211-F572F93E3A46}" type="slidenum">
              <a:rPr lang="en-US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9</a:t>
            </a:fld>
            <a:endParaRPr lang="en-US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2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1900C033-8519-45C6-ABE2-186A2455EA3A}" type="slidenum">
              <a:rPr lang="en-IN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10</a:t>
            </a:fld>
            <a:endParaRPr lang="en-IN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1900C033-8519-45C6-ABE2-186A2455EA3A}" type="slidenum">
              <a:rPr lang="en-IN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12</a:t>
            </a:fld>
            <a:endParaRPr lang="en-IN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5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57">
              <a:defRPr/>
            </a:pPr>
            <a:fld id="{1900C033-8519-45C6-ABE2-186A2455EA3A}" type="slidenum">
              <a:rPr lang="en-IN" sz="1800" kern="0">
                <a:solidFill>
                  <a:sysClr val="windowText" lastClr="000000"/>
                </a:solidFill>
              </a:rPr>
              <a:pPr defTabSz="914357">
                <a:defRPr/>
              </a:pPr>
              <a:t>13</a:t>
            </a:fld>
            <a:endParaRPr lang="en-IN" sz="1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01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4.bin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lash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1" y="0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1" y="7677022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solidFill>
                <a:schemeClr val="bg1"/>
              </a:solidFill>
            </a:endParaRPr>
          </a:p>
        </p:txBody>
      </p:sp>
      <p:sp>
        <p:nvSpPr>
          <p:cNvPr id="62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3687281" y="3289822"/>
            <a:ext cx="9486278" cy="3877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Lesson No—Name: Open Sans 28, Title Case</a:t>
            </a:r>
          </a:p>
        </p:txBody>
      </p:sp>
      <p:sp>
        <p:nvSpPr>
          <p:cNvPr id="63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687281" y="2625331"/>
            <a:ext cx="9486278" cy="44319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>
              <a:buNone/>
              <a:defRPr sz="32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/>
              <a:t>Course Name: Open Sans 32,Title Case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-1" y="7545046"/>
            <a:ext cx="16256000" cy="130964"/>
            <a:chOff x="0" y="474414"/>
            <a:chExt cx="7908925" cy="61412"/>
          </a:xfrm>
        </p:grpSpPr>
        <p:sp>
          <p:nvSpPr>
            <p:cNvPr id="65" name="Rectangle 64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6" name="Rectangle 65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7" name="Rectangle 66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8" name="Rectangle 67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69" name="Rectangle 68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0" name="Rectangle 69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  <p:sp>
          <p:nvSpPr>
            <p:cNvPr id="71" name="Rectangle 70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/>
            </a:p>
          </p:txBody>
        </p:sp>
      </p:grpSp>
      <p:sp>
        <p:nvSpPr>
          <p:cNvPr id="80" name="Oval 79"/>
          <p:cNvSpPr/>
          <p:nvPr userDrawn="1"/>
        </p:nvSpPr>
        <p:spPr>
          <a:xfrm>
            <a:off x="3579463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1" name="Oval 80"/>
          <p:cNvSpPr/>
          <p:nvPr userDrawn="1"/>
        </p:nvSpPr>
        <p:spPr>
          <a:xfrm>
            <a:off x="60441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2" name="Oval 81"/>
          <p:cNvSpPr/>
          <p:nvPr userDrawn="1"/>
        </p:nvSpPr>
        <p:spPr>
          <a:xfrm>
            <a:off x="8517394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sp>
        <p:nvSpPr>
          <p:cNvPr id="83" name="Oval 82"/>
          <p:cNvSpPr/>
          <p:nvPr userDrawn="1"/>
        </p:nvSpPr>
        <p:spPr>
          <a:xfrm>
            <a:off x="11016162" y="4179551"/>
            <a:ext cx="1668847" cy="1731483"/>
          </a:xfrm>
          <a:prstGeom prst="ellipse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 dirty="0"/>
          </a:p>
        </p:txBody>
      </p:sp>
      <p:pic>
        <p:nvPicPr>
          <p:cNvPr id="84" name="Picture 8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52" y="4592532"/>
            <a:ext cx="1171029" cy="869787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268" y="4501181"/>
            <a:ext cx="732697" cy="1088225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158" y="4480191"/>
            <a:ext cx="1089313" cy="1130197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61" y="4512962"/>
            <a:ext cx="1259043" cy="10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3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5198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51" y="2742873"/>
            <a:ext cx="2599593" cy="4642973"/>
          </a:xfrm>
          <a:prstGeom prst="rect">
            <a:avLst/>
          </a:prstGeom>
        </p:spPr>
      </p:pic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249459" y="2742873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249459" y="393557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249459" y="5128267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249459" y="6320965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20" y="885621"/>
            <a:ext cx="3359430" cy="25392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07093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-1" y="7677018"/>
            <a:ext cx="16256000" cy="1466983"/>
          </a:xfrm>
          <a:prstGeom prst="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-3" y="7545045"/>
            <a:ext cx="16256000" cy="130964"/>
            <a:chOff x="0" y="474414"/>
            <a:chExt cx="7908925" cy="61412"/>
          </a:xfrm>
        </p:grpSpPr>
        <p:sp>
          <p:nvSpPr>
            <p:cNvPr id="24" name="Rectangle 23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3F9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/>
            </a:p>
          </p:txBody>
        </p:sp>
      </p:grpSp>
      <p:sp>
        <p:nvSpPr>
          <p:cNvPr id="36" name="Rectangle 35"/>
          <p:cNvSpPr/>
          <p:nvPr userDrawn="1"/>
        </p:nvSpPr>
        <p:spPr>
          <a:xfrm>
            <a:off x="-1" y="4732"/>
            <a:ext cx="16256000" cy="1121168"/>
          </a:xfrm>
          <a:prstGeom prst="rect">
            <a:avLst/>
          </a:prstGeom>
          <a:solidFill>
            <a:srgbClr val="7EC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6760067" y="3801294"/>
            <a:ext cx="5015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0322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493994" y="2493927"/>
            <a:ext cx="3549856" cy="3683090"/>
            <a:chOff x="1430872" y="1152875"/>
            <a:chExt cx="1727088" cy="1727088"/>
          </a:xfrm>
        </p:grpSpPr>
        <p:sp>
          <p:nvSpPr>
            <p:cNvPr id="40" name="Oval 39"/>
            <p:cNvSpPr>
              <a:spLocks noChangeAspect="1"/>
            </p:cNvSpPr>
            <p:nvPr userDrawn="1"/>
          </p:nvSpPr>
          <p:spPr>
            <a:xfrm>
              <a:off x="1430872" y="1152875"/>
              <a:ext cx="1727088" cy="1727088"/>
            </a:xfrm>
            <a:prstGeom prst="ellipse">
              <a:avLst/>
            </a:prstGeom>
            <a:solidFill>
              <a:srgbClr val="7EC7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480"/>
            </a:p>
          </p:txBody>
        </p:sp>
        <p:pic>
          <p:nvPicPr>
            <p:cNvPr id="41" name="Picture 4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7008" y="1588960"/>
              <a:ext cx="1322414" cy="860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8943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9699" y="1242018"/>
            <a:ext cx="118142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 baseline="0"/>
            </a:lvl1pPr>
          </a:lstStyle>
          <a:p>
            <a:pPr lvl="0"/>
            <a:r>
              <a:rPr lang="en-US" dirty="0"/>
              <a:t>Write objectives in Calibri 28, sentence case, without period</a:t>
            </a:r>
          </a:p>
        </p:txBody>
      </p:sp>
    </p:spTree>
    <p:extLst>
      <p:ext uri="{BB962C8B-B14F-4D97-AF65-F5344CB8AC3E}">
        <p14:creationId xmlns:p14="http://schemas.microsoft.com/office/powerpoint/2010/main" val="2041179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64903" y="1250986"/>
            <a:ext cx="15528768" cy="49744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457189">
              <a:lnSpc>
                <a:spcPct val="100000"/>
              </a:lnSpc>
              <a:buNone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lead-in line here in Calibri 28, sentence case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baseline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>
                <a:latin typeface="+mj-lt"/>
              </a:rPr>
              <a:t>Title of the slide here in Calibri 32, Title Case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4903" y="2031140"/>
            <a:ext cx="15528768" cy="6145707"/>
          </a:xfrm>
          <a:prstGeom prst="rect">
            <a:avLst/>
          </a:prstGeom>
        </p:spPr>
        <p:txBody>
          <a:bodyPr>
            <a:normAutofit/>
          </a:bodyPr>
          <a:lstStyle>
            <a:lvl1pPr marL="304784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bullet points in Calibri 28, sentence case</a:t>
            </a:r>
          </a:p>
          <a:p>
            <a:pPr marL="304784" lvl="0" indent="-304784" algn="l" defTabSz="1219140" rtl="0" eaLnBrk="1" latinLnBrk="0" hangingPunct="1">
              <a:lnSpc>
                <a:spcPct val="100000"/>
              </a:lnSpc>
              <a:spcBef>
                <a:spcPts val="1333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Write more bullet points as required, without disturbing the bullet, indentation, and spacing </a:t>
            </a:r>
          </a:p>
        </p:txBody>
      </p:sp>
    </p:spTree>
    <p:extLst>
      <p:ext uri="{BB962C8B-B14F-4D97-AF65-F5344CB8AC3E}">
        <p14:creationId xmlns:p14="http://schemas.microsoft.com/office/powerpoint/2010/main" val="4204709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bj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0439798" y="-4724"/>
            <a:ext cx="166412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190279"/>
            <a:ext cx="13306559" cy="670312"/>
          </a:xfrm>
          <a:prstGeom prst="rect">
            <a:avLst/>
          </a:prstGeom>
        </p:spPr>
        <p:txBody>
          <a:bodyPr lIns="91440" tIns="0" rIns="0" bIns="0" anchor="ctr" anchorCtr="0">
            <a:normAutofit/>
          </a:bodyPr>
          <a:lstStyle>
            <a:lvl1pPr marL="0" indent="0">
              <a:buNone/>
              <a:defRPr lang="en-US" sz="3200" b="0" smtClean="0">
                <a:latin typeface="+mn-lt"/>
              </a:defRPr>
            </a:lvl1pPr>
            <a:lvl2pPr marL="587508" indent="0">
              <a:buNone/>
              <a:defRPr/>
            </a:lvl2pPr>
            <a:lvl3pPr marL="1175019" indent="0">
              <a:buNone/>
              <a:defRPr/>
            </a:lvl3pPr>
            <a:lvl4pPr marL="1762527" indent="0">
              <a:buNone/>
              <a:defRPr/>
            </a:lvl4pPr>
            <a:lvl5pPr marL="2350039" indent="0">
              <a:buNone/>
              <a:defRPr/>
            </a:lvl5pPr>
          </a:lstStyle>
          <a:p>
            <a:pPr lvl="0"/>
            <a:r>
              <a:rPr lang="en-US" dirty="0">
                <a:latin typeface="+mj-lt"/>
              </a:rPr>
              <a:t>Objectives 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089699" y="1242018"/>
            <a:ext cx="11814231" cy="7268479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800" baseline="0"/>
            </a:lvl1pPr>
          </a:lstStyle>
          <a:p>
            <a:pPr lvl="0"/>
            <a:r>
              <a:rPr lang="en-US" dirty="0"/>
              <a:t>Write objectives in Calibri 28, sentence case, without period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9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4" y="1425868"/>
            <a:ext cx="16230596" cy="7659509"/>
            <a:chOff x="4" y="1425868"/>
            <a:chExt cx="16230596" cy="7659509"/>
          </a:xfrm>
        </p:grpSpPr>
        <p:grpSp>
          <p:nvGrpSpPr>
            <p:cNvPr id="21" name="Group 20"/>
            <p:cNvGrpSpPr/>
            <p:nvPr userDrawn="1"/>
          </p:nvGrpSpPr>
          <p:grpSpPr>
            <a:xfrm>
              <a:off x="4" y="1425868"/>
              <a:ext cx="16230596" cy="4611509"/>
              <a:chOff x="0" y="4531017"/>
              <a:chExt cx="16230596" cy="4611509"/>
            </a:xfrm>
          </p:grpSpPr>
          <p:pic>
            <p:nvPicPr>
              <p:cNvPr id="25" name="Picture 24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 userDrawn="1"/>
          </p:nvGrpSpPr>
          <p:grpSpPr>
            <a:xfrm>
              <a:off x="4" y="4473868"/>
              <a:ext cx="16230596" cy="4611509"/>
              <a:chOff x="0" y="4531017"/>
              <a:chExt cx="16230596" cy="4611509"/>
            </a:xfrm>
          </p:grpSpPr>
          <p:pic>
            <p:nvPicPr>
              <p:cNvPr id="4" name="Picture 3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550735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2867" y="4531017"/>
                <a:ext cx="7141200" cy="4591791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6242"/>
              <a:stretch/>
            </p:blipFill>
            <p:spPr>
              <a:xfrm>
                <a:off x="13105735" y="4550734"/>
                <a:ext cx="3124861" cy="4591791"/>
              </a:xfrm>
              <a:prstGeom prst="rect">
                <a:avLst/>
              </a:prstGeom>
            </p:spPr>
          </p:pic>
        </p:grpSp>
      </p:grpSp>
      <p:sp>
        <p:nvSpPr>
          <p:cNvPr id="15" name="Rectangle 14"/>
          <p:cNvSpPr/>
          <p:nvPr userDrawn="1"/>
        </p:nvSpPr>
        <p:spPr>
          <a:xfrm>
            <a:off x="1" y="-1219199"/>
            <a:ext cx="16256003" cy="4476749"/>
          </a:xfrm>
          <a:prstGeom prst="rect">
            <a:avLst/>
          </a:prstGeom>
          <a:solidFill>
            <a:srgbClr val="56B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43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46720"/>
            <a:ext cx="16256000" cy="4504271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0" y="3238671"/>
            <a:ext cx="16256000" cy="130964"/>
            <a:chOff x="0" y="474414"/>
            <a:chExt cx="7908925" cy="61412"/>
          </a:xfrm>
        </p:grpSpPr>
        <p:sp>
          <p:nvSpPr>
            <p:cNvPr id="26" name="Rectangle 25"/>
            <p:cNvSpPr/>
            <p:nvPr userDrawn="1"/>
          </p:nvSpPr>
          <p:spPr>
            <a:xfrm>
              <a:off x="0" y="474414"/>
              <a:ext cx="711994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711993" y="474414"/>
              <a:ext cx="3455195" cy="61412"/>
            </a:xfrm>
            <a:prstGeom prst="rect">
              <a:avLst/>
            </a:prstGeom>
            <a:solidFill>
              <a:srgbClr val="F69E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4167188" y="474414"/>
              <a:ext cx="683418" cy="61412"/>
            </a:xfrm>
            <a:prstGeom prst="rect">
              <a:avLst/>
            </a:prstGeom>
            <a:solidFill>
              <a:srgbClr val="F385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850606" y="474414"/>
              <a:ext cx="228600" cy="61412"/>
            </a:xfrm>
            <a:prstGeom prst="rect">
              <a:avLst/>
            </a:prstGeom>
            <a:solidFill>
              <a:srgbClr val="FAC3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5079206" y="474414"/>
              <a:ext cx="80963" cy="614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5160169" y="474414"/>
              <a:ext cx="812006" cy="61412"/>
            </a:xfrm>
            <a:prstGeom prst="rect">
              <a:avLst/>
            </a:prstGeom>
            <a:solidFill>
              <a:srgbClr val="9C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5972175" y="474414"/>
              <a:ext cx="1936750" cy="61412"/>
            </a:xfrm>
            <a:prstGeom prst="rect">
              <a:avLst/>
            </a:prstGeom>
            <a:solidFill>
              <a:srgbClr val="62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7171" tIns="28586" rIns="57171" bIns="285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80" dirty="0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26745" y="1676697"/>
            <a:ext cx="12378947" cy="5355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926743" y="2380588"/>
            <a:ext cx="12378949" cy="4801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marR="0" indent="0" algn="l" defTabSz="1175019" rtl="0" eaLnBrk="1" fontAlgn="auto" latinLnBrk="0" hangingPunct="1">
              <a:lnSpc>
                <a:spcPct val="90000"/>
              </a:lnSpc>
              <a:spcBef>
                <a:spcPts val="12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baseline="0">
                <a:solidFill>
                  <a:srgbClr val="0F547B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>
              <a:defRPr sz="4111"/>
            </a:lvl2pPr>
            <a:lvl3pPr>
              <a:defRPr sz="4111"/>
            </a:lvl3pPr>
            <a:lvl4pPr>
              <a:defRPr sz="4111"/>
            </a:lvl4pPr>
            <a:lvl5pPr>
              <a:defRPr sz="4111"/>
            </a:lvl5pPr>
          </a:lstStyle>
          <a:p>
            <a:pPr lvl="0"/>
            <a:r>
              <a:rPr lang="en-US" dirty="0"/>
              <a:t>Topic #—Topic Name/Description</a:t>
            </a:r>
          </a:p>
        </p:txBody>
      </p:sp>
    </p:spTree>
    <p:extLst>
      <p:ext uri="{BB962C8B-B14F-4D97-AF65-F5344CB8AC3E}">
        <p14:creationId xmlns:p14="http://schemas.microsoft.com/office/powerpoint/2010/main" val="18407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1242017"/>
            <a:ext cx="3426096" cy="7253473"/>
          </a:xfrm>
          <a:prstGeom prst="rect">
            <a:avLst/>
          </a:prstGeom>
          <a:solidFill>
            <a:srgbClr val="5AC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480"/>
          </a:p>
        </p:txBody>
      </p:sp>
      <p:sp>
        <p:nvSpPr>
          <p:cNvPr id="15" name="Rectangle 14"/>
          <p:cNvSpPr/>
          <p:nvPr userDrawn="1"/>
        </p:nvSpPr>
        <p:spPr>
          <a:xfrm>
            <a:off x="0" y="-4724"/>
            <a:ext cx="1463432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18" name="Rectangle 17"/>
          <p:cNvSpPr/>
          <p:nvPr userDrawn="1"/>
        </p:nvSpPr>
        <p:spPr>
          <a:xfrm>
            <a:off x="1463431" y="-4724"/>
            <a:ext cx="7101806" cy="195000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8565236" y="-4724"/>
            <a:ext cx="1404697" cy="195000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0" name="Rectangle 19"/>
          <p:cNvSpPr/>
          <p:nvPr userDrawn="1"/>
        </p:nvSpPr>
        <p:spPr>
          <a:xfrm>
            <a:off x="9969933" y="-4724"/>
            <a:ext cx="469864" cy="195000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1" name="Rectangle 20"/>
          <p:cNvSpPr/>
          <p:nvPr userDrawn="1"/>
        </p:nvSpPr>
        <p:spPr>
          <a:xfrm>
            <a:off x="10439798" y="-4724"/>
            <a:ext cx="166411" cy="19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2" name="Rectangle 21"/>
          <p:cNvSpPr/>
          <p:nvPr userDrawn="1"/>
        </p:nvSpPr>
        <p:spPr>
          <a:xfrm>
            <a:off x="10606208" y="-4724"/>
            <a:ext cx="1668997" cy="195000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3" name="Rectangle 22"/>
          <p:cNvSpPr/>
          <p:nvPr userDrawn="1"/>
        </p:nvSpPr>
        <p:spPr>
          <a:xfrm>
            <a:off x="12275205" y="-4724"/>
            <a:ext cx="3980795" cy="195000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b="1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5014334" y="2931744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5014334" y="3775010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7" hasCustomPrompt="1"/>
          </p:nvPr>
        </p:nvSpPr>
        <p:spPr>
          <a:xfrm>
            <a:off x="5014334" y="4618276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014334" y="5461542"/>
            <a:ext cx="8946989" cy="5862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Open Sans – 22 – color – Black, text 1, lighter 25%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1" y="3689716"/>
            <a:ext cx="2358074" cy="2358074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350" y="885621"/>
            <a:ext cx="4305300" cy="25392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0" y="415146"/>
            <a:ext cx="162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674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Topic – Open Sans Extrabold - 32</a:t>
            </a:r>
          </a:p>
        </p:txBody>
      </p:sp>
    </p:spTree>
    <p:extLst>
      <p:ext uri="{BB962C8B-B14F-4D97-AF65-F5344CB8AC3E}">
        <p14:creationId xmlns:p14="http://schemas.microsoft.com/office/powerpoint/2010/main" val="372287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8" y="319675"/>
            <a:ext cx="16258032" cy="665045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084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1" y="2092511"/>
            <a:ext cx="11469145" cy="390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 userDrawn="1"/>
        </p:nvSpPr>
        <p:spPr>
          <a:xfrm>
            <a:off x="4298939" y="3577955"/>
            <a:ext cx="1954381" cy="1230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399" b="1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-24186"/>
            <a:ext cx="1463432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2" name="Rectangle 21"/>
          <p:cNvSpPr/>
          <p:nvPr userDrawn="1"/>
        </p:nvSpPr>
        <p:spPr>
          <a:xfrm>
            <a:off x="1463431" y="-24186"/>
            <a:ext cx="7101806" cy="675246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3" name="Rectangle 22"/>
          <p:cNvSpPr/>
          <p:nvPr userDrawn="1"/>
        </p:nvSpPr>
        <p:spPr>
          <a:xfrm>
            <a:off x="8565236" y="-24186"/>
            <a:ext cx="1404697" cy="675246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4" name="Rectangle 23"/>
          <p:cNvSpPr/>
          <p:nvPr userDrawn="1"/>
        </p:nvSpPr>
        <p:spPr>
          <a:xfrm>
            <a:off x="9969933" y="-24186"/>
            <a:ext cx="469864" cy="675246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5" name="Rectangle 24"/>
          <p:cNvSpPr/>
          <p:nvPr userDrawn="1"/>
        </p:nvSpPr>
        <p:spPr>
          <a:xfrm>
            <a:off x="10439798" y="-24186"/>
            <a:ext cx="166411" cy="67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6" name="Rectangle 25"/>
          <p:cNvSpPr/>
          <p:nvPr userDrawn="1"/>
        </p:nvSpPr>
        <p:spPr>
          <a:xfrm>
            <a:off x="10606208" y="-24186"/>
            <a:ext cx="1668997" cy="675246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  <p:sp>
        <p:nvSpPr>
          <p:cNvPr id="27" name="Rectangle 26"/>
          <p:cNvSpPr/>
          <p:nvPr userDrawn="1"/>
        </p:nvSpPr>
        <p:spPr>
          <a:xfrm>
            <a:off x="12275205" y="-24186"/>
            <a:ext cx="3980795" cy="675246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9" tIns="58756" rIns="117509" bIns="587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/>
          </a:p>
        </p:txBody>
      </p:sp>
    </p:spTree>
    <p:extLst>
      <p:ext uri="{BB962C8B-B14F-4D97-AF65-F5344CB8AC3E}">
        <p14:creationId xmlns:p14="http://schemas.microsoft.com/office/powerpoint/2010/main" val="137987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10428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 userDrawn="1"/>
        </p:nvSpPr>
        <p:spPr>
          <a:xfrm>
            <a:off x="1" y="6798914"/>
            <a:ext cx="16256000" cy="2022135"/>
          </a:xfrm>
          <a:prstGeom prst="rect">
            <a:avLst/>
          </a:prstGeom>
          <a:gradFill>
            <a:gsLst>
              <a:gs pos="0">
                <a:srgbClr val="EEEEEE"/>
              </a:gs>
              <a:gs pos="100000">
                <a:srgbClr val="D9D9D9"/>
              </a:gs>
            </a:gsLst>
            <a:lin ang="5400000" scaled="1"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436422" y="6835848"/>
            <a:ext cx="3232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correct answer is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96856" y="7371304"/>
            <a:ext cx="1451424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>
            <a:off x="396856" y="7371304"/>
            <a:ext cx="15462285" cy="0"/>
          </a:xfrm>
          <a:prstGeom prst="line">
            <a:avLst/>
          </a:prstGeom>
          <a:ln w="28575">
            <a:solidFill>
              <a:srgbClr val="CDCDCD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"/>
          <p:cNvSpPr>
            <a:spLocks noGrp="1"/>
          </p:cNvSpPr>
          <p:nvPr>
            <p:ph sz="quarter" idx="37"/>
          </p:nvPr>
        </p:nvSpPr>
        <p:spPr>
          <a:xfrm>
            <a:off x="3662871" y="6760723"/>
            <a:ext cx="9022188" cy="619532"/>
          </a:xfrm>
          <a:prstGeom prst="rect">
            <a:avLst/>
          </a:prstGeom>
        </p:spPr>
        <p:txBody>
          <a:bodyPr wrap="none" anchor="ctr" anchorCtr="0"/>
          <a:lstStyle>
            <a:lvl1pPr marL="304784" indent="-304784">
              <a:buNone/>
              <a:defRPr lang="en-US" sz="2400" b="1" smtClean="0">
                <a:solidFill>
                  <a:srgbClr val="3C9F3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marL="0" lvl="0" indent="0"/>
            <a:endParaRPr lang="en-US" dirty="0"/>
          </a:p>
        </p:txBody>
      </p:sp>
      <p:sp>
        <p:nvSpPr>
          <p:cNvPr id="31" name="Rectangle 30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48" name="Rectangle 47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56" name="TextBox 55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64" name="Object 63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6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65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68" name="TextBox 67"/>
          <p:cNvSpPr txBox="1"/>
          <p:nvPr userDrawn="1"/>
        </p:nvSpPr>
        <p:spPr>
          <a:xfrm>
            <a:off x="1664101" y="4649883"/>
            <a:ext cx="6233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</a:t>
            </a:r>
          </a:p>
        </p:txBody>
      </p:sp>
      <p:sp>
        <p:nvSpPr>
          <p:cNvPr id="69" name="TextBox 68"/>
          <p:cNvSpPr txBox="1"/>
          <p:nvPr userDrawn="1"/>
        </p:nvSpPr>
        <p:spPr>
          <a:xfrm>
            <a:off x="1664103" y="5470981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d.</a:t>
            </a:r>
          </a:p>
        </p:txBody>
      </p:sp>
      <p:sp>
        <p:nvSpPr>
          <p:cNvPr id="7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2329744" y="4549550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2329744" y="53744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27451" y="7435666"/>
            <a:ext cx="15375004" cy="13338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87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iz 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2" y="-24187"/>
            <a:ext cx="1463433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463434" y="-24187"/>
            <a:ext cx="7101807" cy="675245"/>
          </a:xfrm>
          <a:prstGeom prst="rect">
            <a:avLst/>
          </a:prstGeom>
          <a:solidFill>
            <a:srgbClr val="F69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8565237" y="-24187"/>
            <a:ext cx="1404697" cy="675245"/>
          </a:xfrm>
          <a:prstGeom prst="rect">
            <a:avLst/>
          </a:prstGeom>
          <a:solidFill>
            <a:srgbClr val="F3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9969936" y="-24187"/>
            <a:ext cx="469865" cy="675245"/>
          </a:xfrm>
          <a:prstGeom prst="rect">
            <a:avLst/>
          </a:prstGeom>
          <a:solidFill>
            <a:srgbClr val="FAC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0439798" y="-24187"/>
            <a:ext cx="166412" cy="675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606210" y="-24187"/>
            <a:ext cx="1668996" cy="675245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12275208" y="-24187"/>
            <a:ext cx="3980795" cy="675245"/>
          </a:xfrm>
          <a:prstGeom prst="rect">
            <a:avLst/>
          </a:prstGeom>
          <a:solidFill>
            <a:srgbClr val="61B4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489443" y="776258"/>
            <a:ext cx="1698903" cy="1722177"/>
          </a:xfrm>
          <a:prstGeom prst="rect">
            <a:avLst/>
          </a:prstGeom>
          <a:solidFill>
            <a:srgbClr val="9CD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7508" tIns="58755" rIns="117508" bIns="5875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489443" y="776258"/>
            <a:ext cx="15376232" cy="17221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67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2310170" y="931283"/>
            <a:ext cx="13391133" cy="1424965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marR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Write question stem in 24. Do not exceed two lines.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2188345" y="776258"/>
            <a:ext cx="0" cy="172217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89442" y="1671457"/>
            <a:ext cx="1675120" cy="54166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87508" indent="0" algn="ctr">
              <a:buNone/>
              <a:defRPr/>
            </a:lvl2pPr>
            <a:lvl3pPr marL="1175019" indent="0" algn="ctr">
              <a:buNone/>
              <a:defRPr/>
            </a:lvl3pPr>
            <a:lvl4pPr marL="1762527" indent="0" algn="ctr">
              <a:buNone/>
              <a:defRPr/>
            </a:lvl4pPr>
            <a:lvl5pPr marL="2350039" indent="0" algn="ctr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489443" y="1016282"/>
            <a:ext cx="16989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QUIZ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 userDrawn="1"/>
        </p:nvGraphicFramePr>
        <p:xfrm>
          <a:off x="13805530" y="3419270"/>
          <a:ext cx="2058919" cy="2065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2539683" imgH="2450794" progId="Photoshop.Image.13">
                  <p:embed/>
                </p:oleObj>
              </mc:Choice>
              <mc:Fallback>
                <p:oleObj name="Image" r:id="rId2" imgW="2539683" imgH="2450794" progId="Photoshop.Image.1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5530" y="3419270"/>
                        <a:ext cx="2058919" cy="2065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 userDrawn="1"/>
        </p:nvSpPr>
        <p:spPr>
          <a:xfrm>
            <a:off x="1664103" y="3007689"/>
            <a:ext cx="6662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a.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664103" y="3828786"/>
            <a:ext cx="45557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b.</a:t>
            </a:r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2329744" y="2916969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2329744" y="3742686"/>
            <a:ext cx="11250640" cy="7017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Write option in 22. Do not exceed one line.</a:t>
            </a:r>
          </a:p>
        </p:txBody>
      </p:sp>
    </p:spTree>
    <p:extLst>
      <p:ext uri="{BB962C8B-B14F-4D97-AF65-F5344CB8AC3E}">
        <p14:creationId xmlns:p14="http://schemas.microsoft.com/office/powerpoint/2010/main" val="34042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2EFC9-254D-4480-89E4-509C5FCFE50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24AD7-029A-4562-BD52-3D580AB5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2" r:id="rId2"/>
    <p:sldLayoutId id="2147483730" r:id="rId3"/>
    <p:sldLayoutId id="2147483727" r:id="rId4"/>
    <p:sldLayoutId id="2147483734" r:id="rId5"/>
    <p:sldLayoutId id="2147483726" r:id="rId6"/>
    <p:sldLayoutId id="2147483724" r:id="rId7"/>
    <p:sldLayoutId id="2147483725" r:id="rId8"/>
    <p:sldLayoutId id="2147483732" r:id="rId9"/>
    <p:sldLayoutId id="2147483733" r:id="rId10"/>
    <p:sldLayoutId id="2147483731" r:id="rId11"/>
    <p:sldLayoutId id="2147483723" r:id="rId12"/>
    <p:sldLayoutId id="2147483735" r:id="rId13"/>
    <p:sldLayoutId id="2147483736" r:id="rId14"/>
    <p:sldLayoutId id="214748373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687281" y="3289822"/>
            <a:ext cx="9486278" cy="387798"/>
          </a:xfrm>
        </p:spPr>
        <p:txBody>
          <a:bodyPr/>
          <a:lstStyle/>
          <a:p>
            <a:r>
              <a:rPr lang="en-IN" dirty="0"/>
              <a:t>Lesson 6—Dependency Injection and Service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87281" y="2625331"/>
            <a:ext cx="9486278" cy="44319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Angular 17</a:t>
            </a:r>
          </a:p>
        </p:txBody>
      </p:sp>
    </p:spTree>
    <p:extLst>
      <p:ext uri="{BB962C8B-B14F-4D97-AF65-F5344CB8AC3E}">
        <p14:creationId xmlns:p14="http://schemas.microsoft.com/office/powerpoint/2010/main" val="91532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" y="7707938"/>
            <a:ext cx="16255998" cy="987300"/>
            <a:chOff x="2" y="7707938"/>
            <a:chExt cx="16255998" cy="987300"/>
          </a:xfrm>
        </p:grpSpPr>
        <p:grpSp>
          <p:nvGrpSpPr>
            <p:cNvPr id="11" name="Group 10"/>
            <p:cNvGrpSpPr/>
            <p:nvPr/>
          </p:nvGrpSpPr>
          <p:grpSpPr>
            <a:xfrm>
              <a:off x="2" y="7707938"/>
              <a:ext cx="16255998" cy="987300"/>
              <a:chOff x="2" y="7707938"/>
              <a:chExt cx="16255998" cy="9873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" y="7707939"/>
                <a:ext cx="16255998" cy="97460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261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Pentagon 29"/>
              <p:cNvSpPr/>
              <p:nvPr/>
            </p:nvSpPr>
            <p:spPr>
              <a:xfrm>
                <a:off x="3" y="7707939"/>
                <a:ext cx="1464478" cy="974600"/>
              </a:xfrm>
              <a:prstGeom prst="homePlat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261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Chevron 71"/>
              <p:cNvSpPr/>
              <p:nvPr/>
            </p:nvSpPr>
            <p:spPr>
              <a:xfrm>
                <a:off x="15716504" y="7707938"/>
                <a:ext cx="539496" cy="987300"/>
              </a:xfrm>
              <a:custGeom>
                <a:avLst/>
                <a:gdLst>
                  <a:gd name="connsiteX0" fmla="*/ 0 w 1464478"/>
                  <a:gd name="connsiteY0" fmla="*/ 0 h 974600"/>
                  <a:gd name="connsiteX1" fmla="*/ 1208996 w 1464478"/>
                  <a:gd name="connsiteY1" fmla="*/ 0 h 974600"/>
                  <a:gd name="connsiteX2" fmla="*/ 1464478 w 1464478"/>
                  <a:gd name="connsiteY2" fmla="*/ 487300 h 974600"/>
                  <a:gd name="connsiteX3" fmla="*/ 1208996 w 1464478"/>
                  <a:gd name="connsiteY3" fmla="*/ 974600 h 974600"/>
                  <a:gd name="connsiteX4" fmla="*/ 0 w 1464478"/>
                  <a:gd name="connsiteY4" fmla="*/ 974600 h 974600"/>
                  <a:gd name="connsiteX5" fmla="*/ 255482 w 1464478"/>
                  <a:gd name="connsiteY5" fmla="*/ 487300 h 974600"/>
                  <a:gd name="connsiteX6" fmla="*/ 0 w 1464478"/>
                  <a:gd name="connsiteY6" fmla="*/ 0 h 974600"/>
                  <a:gd name="connsiteX0" fmla="*/ 0 w 1479453"/>
                  <a:gd name="connsiteY0" fmla="*/ 0 h 974600"/>
                  <a:gd name="connsiteX1" fmla="*/ 1208996 w 1479453"/>
                  <a:gd name="connsiteY1" fmla="*/ 0 h 974600"/>
                  <a:gd name="connsiteX2" fmla="*/ 1464478 w 1479453"/>
                  <a:gd name="connsiteY2" fmla="*/ 487300 h 974600"/>
                  <a:gd name="connsiteX3" fmla="*/ 1479453 w 1479453"/>
                  <a:gd name="connsiteY3" fmla="*/ 974600 h 974600"/>
                  <a:gd name="connsiteX4" fmla="*/ 0 w 1479453"/>
                  <a:gd name="connsiteY4" fmla="*/ 974600 h 974600"/>
                  <a:gd name="connsiteX5" fmla="*/ 255482 w 1479453"/>
                  <a:gd name="connsiteY5" fmla="*/ 487300 h 974600"/>
                  <a:gd name="connsiteX6" fmla="*/ 0 w 1479453"/>
                  <a:gd name="connsiteY6" fmla="*/ 0 h 974600"/>
                  <a:gd name="connsiteX0" fmla="*/ 0 w 1530968"/>
                  <a:gd name="connsiteY0" fmla="*/ 0 h 974600"/>
                  <a:gd name="connsiteX1" fmla="*/ 1530968 w 1530968"/>
                  <a:gd name="connsiteY1" fmla="*/ 38637 h 974600"/>
                  <a:gd name="connsiteX2" fmla="*/ 1464478 w 1530968"/>
                  <a:gd name="connsiteY2" fmla="*/ 487300 h 974600"/>
                  <a:gd name="connsiteX3" fmla="*/ 1479453 w 1530968"/>
                  <a:gd name="connsiteY3" fmla="*/ 974600 h 974600"/>
                  <a:gd name="connsiteX4" fmla="*/ 0 w 1530968"/>
                  <a:gd name="connsiteY4" fmla="*/ 974600 h 974600"/>
                  <a:gd name="connsiteX5" fmla="*/ 255482 w 1530968"/>
                  <a:gd name="connsiteY5" fmla="*/ 487300 h 974600"/>
                  <a:gd name="connsiteX6" fmla="*/ 0 w 1530968"/>
                  <a:gd name="connsiteY6" fmla="*/ 0 h 974600"/>
                  <a:gd name="connsiteX0" fmla="*/ 0 w 1554630"/>
                  <a:gd name="connsiteY0" fmla="*/ 0 h 974600"/>
                  <a:gd name="connsiteX1" fmla="*/ 1530968 w 1554630"/>
                  <a:gd name="connsiteY1" fmla="*/ 38637 h 974600"/>
                  <a:gd name="connsiteX2" fmla="*/ 1554630 w 1554630"/>
                  <a:gd name="connsiteY2" fmla="*/ 487300 h 974600"/>
                  <a:gd name="connsiteX3" fmla="*/ 1479453 w 1554630"/>
                  <a:gd name="connsiteY3" fmla="*/ 974600 h 974600"/>
                  <a:gd name="connsiteX4" fmla="*/ 0 w 1554630"/>
                  <a:gd name="connsiteY4" fmla="*/ 974600 h 974600"/>
                  <a:gd name="connsiteX5" fmla="*/ 255482 w 1554630"/>
                  <a:gd name="connsiteY5" fmla="*/ 487300 h 974600"/>
                  <a:gd name="connsiteX6" fmla="*/ 0 w 1554630"/>
                  <a:gd name="connsiteY6" fmla="*/ 0 h 974600"/>
                  <a:gd name="connsiteX0" fmla="*/ 0 w 1568353"/>
                  <a:gd name="connsiteY0" fmla="*/ 0 h 980950"/>
                  <a:gd name="connsiteX1" fmla="*/ 1530968 w 1568353"/>
                  <a:gd name="connsiteY1" fmla="*/ 38637 h 980950"/>
                  <a:gd name="connsiteX2" fmla="*/ 1554630 w 1568353"/>
                  <a:gd name="connsiteY2" fmla="*/ 487300 h 980950"/>
                  <a:gd name="connsiteX3" fmla="*/ 1568353 w 1568353"/>
                  <a:gd name="connsiteY3" fmla="*/ 980950 h 980950"/>
                  <a:gd name="connsiteX4" fmla="*/ 0 w 1568353"/>
                  <a:gd name="connsiteY4" fmla="*/ 974600 h 980950"/>
                  <a:gd name="connsiteX5" fmla="*/ 255482 w 1568353"/>
                  <a:gd name="connsiteY5" fmla="*/ 487300 h 980950"/>
                  <a:gd name="connsiteX6" fmla="*/ 0 w 1568353"/>
                  <a:gd name="connsiteY6" fmla="*/ 0 h 980950"/>
                  <a:gd name="connsiteX0" fmla="*/ 0 w 1554630"/>
                  <a:gd name="connsiteY0" fmla="*/ 0 h 980950"/>
                  <a:gd name="connsiteX1" fmla="*/ 1530968 w 1554630"/>
                  <a:gd name="connsiteY1" fmla="*/ 38637 h 980950"/>
                  <a:gd name="connsiteX2" fmla="*/ 1554630 w 1554630"/>
                  <a:gd name="connsiteY2" fmla="*/ 487300 h 980950"/>
                  <a:gd name="connsiteX3" fmla="*/ 1542953 w 1554630"/>
                  <a:gd name="connsiteY3" fmla="*/ 980950 h 980950"/>
                  <a:gd name="connsiteX4" fmla="*/ 0 w 1554630"/>
                  <a:gd name="connsiteY4" fmla="*/ 974600 h 980950"/>
                  <a:gd name="connsiteX5" fmla="*/ 255482 w 1554630"/>
                  <a:gd name="connsiteY5" fmla="*/ 487300 h 980950"/>
                  <a:gd name="connsiteX6" fmla="*/ 0 w 1554630"/>
                  <a:gd name="connsiteY6" fmla="*/ 0 h 980950"/>
                  <a:gd name="connsiteX0" fmla="*/ 0 w 1554630"/>
                  <a:gd name="connsiteY0" fmla="*/ 0 h 980950"/>
                  <a:gd name="connsiteX1" fmla="*/ 1550018 w 1554630"/>
                  <a:gd name="connsiteY1" fmla="*/ 38637 h 980950"/>
                  <a:gd name="connsiteX2" fmla="*/ 1554630 w 1554630"/>
                  <a:gd name="connsiteY2" fmla="*/ 487300 h 980950"/>
                  <a:gd name="connsiteX3" fmla="*/ 1542953 w 1554630"/>
                  <a:gd name="connsiteY3" fmla="*/ 980950 h 980950"/>
                  <a:gd name="connsiteX4" fmla="*/ 0 w 1554630"/>
                  <a:gd name="connsiteY4" fmla="*/ 974600 h 980950"/>
                  <a:gd name="connsiteX5" fmla="*/ 255482 w 1554630"/>
                  <a:gd name="connsiteY5" fmla="*/ 487300 h 980950"/>
                  <a:gd name="connsiteX6" fmla="*/ 0 w 1554630"/>
                  <a:gd name="connsiteY6" fmla="*/ 0 h 980950"/>
                  <a:gd name="connsiteX0" fmla="*/ 0 w 1575489"/>
                  <a:gd name="connsiteY0" fmla="*/ 0 h 980950"/>
                  <a:gd name="connsiteX1" fmla="*/ 1575418 w 1575489"/>
                  <a:gd name="connsiteY1" fmla="*/ 25937 h 980950"/>
                  <a:gd name="connsiteX2" fmla="*/ 1554630 w 1575489"/>
                  <a:gd name="connsiteY2" fmla="*/ 487300 h 980950"/>
                  <a:gd name="connsiteX3" fmla="*/ 1542953 w 1575489"/>
                  <a:gd name="connsiteY3" fmla="*/ 980950 h 980950"/>
                  <a:gd name="connsiteX4" fmla="*/ 0 w 1575489"/>
                  <a:gd name="connsiteY4" fmla="*/ 974600 h 980950"/>
                  <a:gd name="connsiteX5" fmla="*/ 255482 w 1575489"/>
                  <a:gd name="connsiteY5" fmla="*/ 487300 h 980950"/>
                  <a:gd name="connsiteX6" fmla="*/ 0 w 1575489"/>
                  <a:gd name="connsiteY6" fmla="*/ 0 h 980950"/>
                  <a:gd name="connsiteX0" fmla="*/ 0 w 1554630"/>
                  <a:gd name="connsiteY0" fmla="*/ 0 h 980950"/>
                  <a:gd name="connsiteX1" fmla="*/ 1543668 w 1554630"/>
                  <a:gd name="connsiteY1" fmla="*/ 25937 h 980950"/>
                  <a:gd name="connsiteX2" fmla="*/ 1554630 w 1554630"/>
                  <a:gd name="connsiteY2" fmla="*/ 487300 h 980950"/>
                  <a:gd name="connsiteX3" fmla="*/ 1542953 w 1554630"/>
                  <a:gd name="connsiteY3" fmla="*/ 980950 h 980950"/>
                  <a:gd name="connsiteX4" fmla="*/ 0 w 1554630"/>
                  <a:gd name="connsiteY4" fmla="*/ 974600 h 980950"/>
                  <a:gd name="connsiteX5" fmla="*/ 255482 w 1554630"/>
                  <a:gd name="connsiteY5" fmla="*/ 487300 h 980950"/>
                  <a:gd name="connsiteX6" fmla="*/ 0 w 1554630"/>
                  <a:gd name="connsiteY6" fmla="*/ 0 h 980950"/>
                  <a:gd name="connsiteX0" fmla="*/ 0 w 1569163"/>
                  <a:gd name="connsiteY0" fmla="*/ 0 h 980950"/>
                  <a:gd name="connsiteX1" fmla="*/ 1569068 w 1569163"/>
                  <a:gd name="connsiteY1" fmla="*/ 19587 h 980950"/>
                  <a:gd name="connsiteX2" fmla="*/ 1554630 w 1569163"/>
                  <a:gd name="connsiteY2" fmla="*/ 487300 h 980950"/>
                  <a:gd name="connsiteX3" fmla="*/ 1542953 w 1569163"/>
                  <a:gd name="connsiteY3" fmla="*/ 980950 h 980950"/>
                  <a:gd name="connsiteX4" fmla="*/ 0 w 1569163"/>
                  <a:gd name="connsiteY4" fmla="*/ 974600 h 980950"/>
                  <a:gd name="connsiteX5" fmla="*/ 255482 w 1569163"/>
                  <a:gd name="connsiteY5" fmla="*/ 487300 h 980950"/>
                  <a:gd name="connsiteX6" fmla="*/ 0 w 1569163"/>
                  <a:gd name="connsiteY6" fmla="*/ 0 h 980950"/>
                  <a:gd name="connsiteX0" fmla="*/ 0 w 1554630"/>
                  <a:gd name="connsiteY0" fmla="*/ 0 h 980950"/>
                  <a:gd name="connsiteX1" fmla="*/ 1543668 w 1554630"/>
                  <a:gd name="connsiteY1" fmla="*/ 13237 h 980950"/>
                  <a:gd name="connsiteX2" fmla="*/ 1554630 w 1554630"/>
                  <a:gd name="connsiteY2" fmla="*/ 487300 h 980950"/>
                  <a:gd name="connsiteX3" fmla="*/ 1542953 w 1554630"/>
                  <a:gd name="connsiteY3" fmla="*/ 980950 h 980950"/>
                  <a:gd name="connsiteX4" fmla="*/ 0 w 1554630"/>
                  <a:gd name="connsiteY4" fmla="*/ 974600 h 980950"/>
                  <a:gd name="connsiteX5" fmla="*/ 255482 w 1554630"/>
                  <a:gd name="connsiteY5" fmla="*/ 487300 h 980950"/>
                  <a:gd name="connsiteX6" fmla="*/ 0 w 1554630"/>
                  <a:gd name="connsiteY6" fmla="*/ 0 h 980950"/>
                  <a:gd name="connsiteX0" fmla="*/ 0 w 1574703"/>
                  <a:gd name="connsiteY0" fmla="*/ 0 h 980950"/>
                  <a:gd name="connsiteX1" fmla="*/ 1543668 w 1574703"/>
                  <a:gd name="connsiteY1" fmla="*/ 13237 h 980950"/>
                  <a:gd name="connsiteX2" fmla="*/ 1554630 w 1574703"/>
                  <a:gd name="connsiteY2" fmla="*/ 487300 h 980950"/>
                  <a:gd name="connsiteX3" fmla="*/ 1574703 w 1574703"/>
                  <a:gd name="connsiteY3" fmla="*/ 980950 h 980950"/>
                  <a:gd name="connsiteX4" fmla="*/ 0 w 1574703"/>
                  <a:gd name="connsiteY4" fmla="*/ 974600 h 980950"/>
                  <a:gd name="connsiteX5" fmla="*/ 255482 w 1574703"/>
                  <a:gd name="connsiteY5" fmla="*/ 487300 h 980950"/>
                  <a:gd name="connsiteX6" fmla="*/ 0 w 1574703"/>
                  <a:gd name="connsiteY6" fmla="*/ 0 h 980950"/>
                  <a:gd name="connsiteX0" fmla="*/ 0 w 1581824"/>
                  <a:gd name="connsiteY0" fmla="*/ 0 h 980950"/>
                  <a:gd name="connsiteX1" fmla="*/ 1581768 w 1581824"/>
                  <a:gd name="connsiteY1" fmla="*/ 6887 h 980950"/>
                  <a:gd name="connsiteX2" fmla="*/ 1554630 w 1581824"/>
                  <a:gd name="connsiteY2" fmla="*/ 487300 h 980950"/>
                  <a:gd name="connsiteX3" fmla="*/ 1574703 w 1581824"/>
                  <a:gd name="connsiteY3" fmla="*/ 980950 h 980950"/>
                  <a:gd name="connsiteX4" fmla="*/ 0 w 1581824"/>
                  <a:gd name="connsiteY4" fmla="*/ 974600 h 980950"/>
                  <a:gd name="connsiteX5" fmla="*/ 255482 w 1581824"/>
                  <a:gd name="connsiteY5" fmla="*/ 487300 h 980950"/>
                  <a:gd name="connsiteX6" fmla="*/ 0 w 1581824"/>
                  <a:gd name="connsiteY6" fmla="*/ 0 h 980950"/>
                  <a:gd name="connsiteX0" fmla="*/ 0 w 1583205"/>
                  <a:gd name="connsiteY0" fmla="*/ 0 h 980950"/>
                  <a:gd name="connsiteX1" fmla="*/ 1581768 w 1583205"/>
                  <a:gd name="connsiteY1" fmla="*/ 6887 h 980950"/>
                  <a:gd name="connsiteX2" fmla="*/ 1583205 w 1583205"/>
                  <a:gd name="connsiteY2" fmla="*/ 484125 h 980950"/>
                  <a:gd name="connsiteX3" fmla="*/ 1574703 w 1583205"/>
                  <a:gd name="connsiteY3" fmla="*/ 980950 h 980950"/>
                  <a:gd name="connsiteX4" fmla="*/ 0 w 1583205"/>
                  <a:gd name="connsiteY4" fmla="*/ 974600 h 980950"/>
                  <a:gd name="connsiteX5" fmla="*/ 255482 w 1583205"/>
                  <a:gd name="connsiteY5" fmla="*/ 487300 h 980950"/>
                  <a:gd name="connsiteX6" fmla="*/ 0 w 1583205"/>
                  <a:gd name="connsiteY6" fmla="*/ 0 h 980950"/>
                  <a:gd name="connsiteX0" fmla="*/ 0 w 1587403"/>
                  <a:gd name="connsiteY0" fmla="*/ 0 h 987300"/>
                  <a:gd name="connsiteX1" fmla="*/ 1581768 w 1587403"/>
                  <a:gd name="connsiteY1" fmla="*/ 6887 h 987300"/>
                  <a:gd name="connsiteX2" fmla="*/ 1583205 w 1587403"/>
                  <a:gd name="connsiteY2" fmla="*/ 484125 h 987300"/>
                  <a:gd name="connsiteX3" fmla="*/ 1587403 w 1587403"/>
                  <a:gd name="connsiteY3" fmla="*/ 987300 h 987300"/>
                  <a:gd name="connsiteX4" fmla="*/ 0 w 1587403"/>
                  <a:gd name="connsiteY4" fmla="*/ 974600 h 987300"/>
                  <a:gd name="connsiteX5" fmla="*/ 255482 w 1587403"/>
                  <a:gd name="connsiteY5" fmla="*/ 487300 h 987300"/>
                  <a:gd name="connsiteX6" fmla="*/ 0 w 1587403"/>
                  <a:gd name="connsiteY6" fmla="*/ 0 h 987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7403" h="987300">
                    <a:moveTo>
                      <a:pt x="0" y="0"/>
                    </a:moveTo>
                    <a:lnTo>
                      <a:pt x="1581768" y="6887"/>
                    </a:lnTo>
                    <a:cubicBezTo>
                      <a:pt x="1583305" y="156441"/>
                      <a:pt x="1581668" y="334571"/>
                      <a:pt x="1583205" y="484125"/>
                    </a:cubicBezTo>
                    <a:cubicBezTo>
                      <a:pt x="1584604" y="651850"/>
                      <a:pt x="1586004" y="819575"/>
                      <a:pt x="1587403" y="987300"/>
                    </a:cubicBezTo>
                    <a:lnTo>
                      <a:pt x="0" y="974600"/>
                    </a:lnTo>
                    <a:lnTo>
                      <a:pt x="255482" y="487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219261"/>
                <a:endParaRPr lang="en-US" sz="2000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100000" contrast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426" y="7872698"/>
                <a:ext cx="640080" cy="640080"/>
              </a:xfrm>
              <a:prstGeom prst="rect">
                <a:avLst/>
              </a:prstGeom>
            </p:spPr>
          </p:pic>
        </p:grpSp>
        <p:sp>
          <p:nvSpPr>
            <p:cNvPr id="12" name="Text Placeholder 5"/>
            <p:cNvSpPr txBox="1">
              <a:spLocks/>
            </p:cNvSpPr>
            <p:nvPr/>
          </p:nvSpPr>
          <p:spPr>
            <a:xfrm>
              <a:off x="1464482" y="7707938"/>
              <a:ext cx="14080012" cy="9746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0" indent="0" algn="l" defTabSz="1219140" rtl="0" eaLnBrk="1" latinLnBrk="0" hangingPunct="1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87523" indent="0" algn="l" defTabSz="121914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87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75048" indent="0" algn="l" defTabSz="121914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87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62571" indent="0" algn="l" defTabSz="121914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87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50097" indent="0" algn="l" defTabSz="121914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87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632" indent="-304784" algn="l" defTabSz="121914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202" indent="-304784" algn="l" defTabSz="121914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772" indent="-304784" algn="l" defTabSz="121914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341" indent="-304784" algn="l" defTabSz="121914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b="1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Note: </a:t>
              </a:r>
              <a:r>
                <a:rPr lang="en-US" sz="2000" dirty="0">
                  <a:solidFill>
                    <a:prstClr val="black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Angular 17, usually the platform creates the injectors and they are not created manually.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Understanding Multi Providers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-6348" y="1345254"/>
            <a:ext cx="1555084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7035" lvl="1" indent="-342900">
              <a:lnSpc>
                <a:spcPct val="150000"/>
              </a:lnSpc>
              <a:buSzPct val="125000"/>
              <a:buBlip>
                <a:blip r:embed="rId5"/>
              </a:buBlip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You can provide multiple dependencies for a single token using Multi Providers.</a:t>
            </a:r>
          </a:p>
          <a:p>
            <a:pPr marL="967035" lvl="1" indent="-342900">
              <a:lnSpc>
                <a:spcPct val="150000"/>
              </a:lnSpc>
              <a:buSzPct val="125000"/>
              <a:buBlip>
                <a:blip r:embed="rId5"/>
              </a:buBlip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This code uses Multi Providers and manually creates an injector: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24084" y="2422863"/>
            <a:ext cx="10535528" cy="5195661"/>
            <a:chOff x="3124084" y="2352523"/>
            <a:chExt cx="10535528" cy="5195661"/>
          </a:xfrm>
        </p:grpSpPr>
        <p:grpSp>
          <p:nvGrpSpPr>
            <p:cNvPr id="17" name="Group 16"/>
            <p:cNvGrpSpPr/>
            <p:nvPr/>
          </p:nvGrpSpPr>
          <p:grpSpPr>
            <a:xfrm>
              <a:off x="3124084" y="2352523"/>
              <a:ext cx="10535528" cy="5195661"/>
              <a:chOff x="2135443" y="2758168"/>
              <a:chExt cx="10535528" cy="5195661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2135443" y="3404507"/>
                <a:ext cx="10532179" cy="4549322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1" name="Freeform 166"/>
              <p:cNvSpPr/>
              <p:nvPr/>
            </p:nvSpPr>
            <p:spPr>
              <a:xfrm>
                <a:off x="8345714" y="4441371"/>
                <a:ext cx="4325257" cy="3512458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23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dirty="0"/>
                  </a:p>
                </p:txBody>
              </p: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2223489" y="2956383"/>
                  <a:ext cx="3104399" cy="427258"/>
                  <a:chOff x="2223489" y="2956383"/>
                  <a:chExt cx="3104399" cy="427258"/>
                </a:xfrm>
              </p:grpSpPr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710184" y="2956383"/>
                    <a:ext cx="261770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7" name="Group 26"/>
                  <p:cNvGrpSpPr/>
                  <p:nvPr/>
                </p:nvGrpSpPr>
                <p:grpSpPr>
                  <a:xfrm>
                    <a:off x="2223489" y="2956738"/>
                    <a:ext cx="510185" cy="426903"/>
                    <a:chOff x="2217139" y="2907524"/>
                    <a:chExt cx="510185" cy="426903"/>
                  </a:xfrm>
                </p:grpSpPr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/>
                    </a:p>
                  </p:txBody>
                </p:sp>
                <p:sp>
                  <p:nvSpPr>
                    <p:cNvPr id="30" name="TextBox 29"/>
                    <p:cNvSpPr txBox="1"/>
                    <p:nvPr/>
                  </p:nvSpPr>
                  <p:spPr>
                    <a:xfrm>
                      <a:off x="2217139" y="2934317"/>
                      <a:ext cx="43633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&gt;_</a:t>
                      </a:r>
                    </a:p>
                  </p:txBody>
                </p:sp>
              </p:grpSp>
            </p:grpSp>
          </p:grpSp>
        </p:grpSp>
        <p:sp>
          <p:nvSpPr>
            <p:cNvPr id="6" name="TextBox 5"/>
            <p:cNvSpPr txBox="1"/>
            <p:nvPr/>
          </p:nvSpPr>
          <p:spPr>
            <a:xfrm>
              <a:off x="3410717" y="3356630"/>
              <a:ext cx="9962263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 SOME_TOKEN: OpaqueToken = new OpaqueToken(“SomeToken”);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injector = ReflectiveInjector.resolveAndCreate([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{ provide: SOME_TOKEN, useValue: ‘dependency one’ , multi: 	true 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{ provide: SOME_TOKEN, useValue: ‘dependency two’ , multi: 	true },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endPara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var dependencies = injector.get(SOME_TOKEN) ;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//dependencies == [‘dependency one’ , ‘dependency two’] 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</p:grpSp>
      <p:pic>
        <p:nvPicPr>
          <p:cNvPr id="34" name="Picture 33"/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877027"/>
            <a:ext cx="6451598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0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Dependency Injection and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3—Service Overview</a:t>
            </a:r>
          </a:p>
        </p:txBody>
      </p:sp>
    </p:spTree>
    <p:extLst>
      <p:ext uri="{BB962C8B-B14F-4D97-AF65-F5344CB8AC3E}">
        <p14:creationId xmlns:p14="http://schemas.microsoft.com/office/powerpoint/2010/main" val="89201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Service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3186156" y="1861029"/>
            <a:ext cx="9891875" cy="5107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 contains business logic, which has no relationship with view.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384770" y="3776634"/>
            <a:ext cx="9494646" cy="2805297"/>
            <a:chOff x="3777521" y="3218906"/>
            <a:chExt cx="9494646" cy="2805297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3777521" y="3747542"/>
              <a:ext cx="1768839" cy="974361"/>
            </a:xfrm>
            <a:prstGeom prst="roundRect">
              <a:avLst>
                <a:gd name="adj" fmla="val 1205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{}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519206" y="3747541"/>
              <a:ext cx="1768839" cy="974361"/>
              <a:chOff x="7437619" y="3582649"/>
              <a:chExt cx="1768839" cy="974361"/>
            </a:xfrm>
          </p:grpSpPr>
          <p:sp>
            <p:nvSpPr>
              <p:cNvPr id="10" name="Rectangle: Rounded Corners 9"/>
              <p:cNvSpPr/>
              <p:nvPr/>
            </p:nvSpPr>
            <p:spPr>
              <a:xfrm>
                <a:off x="7437619" y="3582649"/>
                <a:ext cx="1768839" cy="974361"/>
              </a:xfrm>
              <a:prstGeom prst="roundRect">
                <a:avLst>
                  <a:gd name="adj" fmla="val 1205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Freeform 27"/>
              <p:cNvSpPr>
                <a:spLocks noChangeAspect="1" noEditPoints="1"/>
              </p:cNvSpPr>
              <p:nvPr/>
            </p:nvSpPr>
            <p:spPr bwMode="auto">
              <a:xfrm>
                <a:off x="7981398" y="3778144"/>
                <a:ext cx="681280" cy="650240"/>
              </a:xfrm>
              <a:custGeom>
                <a:avLst/>
                <a:gdLst>
                  <a:gd name="T0" fmla="*/ 89 w 103"/>
                  <a:gd name="T1" fmla="*/ 39 h 101"/>
                  <a:gd name="T2" fmla="*/ 87 w 103"/>
                  <a:gd name="T3" fmla="*/ 33 h 101"/>
                  <a:gd name="T4" fmla="*/ 92 w 103"/>
                  <a:gd name="T5" fmla="*/ 19 h 101"/>
                  <a:gd name="T6" fmla="*/ 84 w 103"/>
                  <a:gd name="T7" fmla="*/ 11 h 101"/>
                  <a:gd name="T8" fmla="*/ 70 w 103"/>
                  <a:gd name="T9" fmla="*/ 17 h 101"/>
                  <a:gd name="T10" fmla="*/ 63 w 103"/>
                  <a:gd name="T11" fmla="*/ 14 h 101"/>
                  <a:gd name="T12" fmla="*/ 57 w 103"/>
                  <a:gd name="T13" fmla="*/ 0 h 101"/>
                  <a:gd name="T14" fmla="*/ 46 w 103"/>
                  <a:gd name="T15" fmla="*/ 0 h 101"/>
                  <a:gd name="T16" fmla="*/ 40 w 103"/>
                  <a:gd name="T17" fmla="*/ 14 h 101"/>
                  <a:gd name="T18" fmla="*/ 34 w 103"/>
                  <a:gd name="T19" fmla="*/ 17 h 101"/>
                  <a:gd name="T20" fmla="*/ 19 w 103"/>
                  <a:gd name="T21" fmla="*/ 11 h 101"/>
                  <a:gd name="T22" fmla="*/ 11 w 103"/>
                  <a:gd name="T23" fmla="*/ 19 h 101"/>
                  <a:gd name="T24" fmla="*/ 17 w 103"/>
                  <a:gd name="T25" fmla="*/ 33 h 101"/>
                  <a:gd name="T26" fmla="*/ 14 w 103"/>
                  <a:gd name="T27" fmla="*/ 39 h 101"/>
                  <a:gd name="T28" fmla="*/ 0 w 103"/>
                  <a:gd name="T29" fmla="*/ 45 h 101"/>
                  <a:gd name="T30" fmla="*/ 0 w 103"/>
                  <a:gd name="T31" fmla="*/ 57 h 101"/>
                  <a:gd name="T32" fmla="*/ 14 w 103"/>
                  <a:gd name="T33" fmla="*/ 62 h 101"/>
                  <a:gd name="T34" fmla="*/ 17 w 103"/>
                  <a:gd name="T35" fmla="*/ 69 h 101"/>
                  <a:gd name="T36" fmla="*/ 11 w 103"/>
                  <a:gd name="T37" fmla="*/ 83 h 101"/>
                  <a:gd name="T38" fmla="*/ 19 w 103"/>
                  <a:gd name="T39" fmla="*/ 91 h 101"/>
                  <a:gd name="T40" fmla="*/ 34 w 103"/>
                  <a:gd name="T41" fmla="*/ 85 h 101"/>
                  <a:gd name="T42" fmla="*/ 40 w 103"/>
                  <a:gd name="T43" fmla="*/ 87 h 101"/>
                  <a:gd name="T44" fmla="*/ 46 w 103"/>
                  <a:gd name="T45" fmla="*/ 101 h 101"/>
                  <a:gd name="T46" fmla="*/ 58 w 103"/>
                  <a:gd name="T47" fmla="*/ 101 h 101"/>
                  <a:gd name="T48" fmla="*/ 64 w 103"/>
                  <a:gd name="T49" fmla="*/ 87 h 101"/>
                  <a:gd name="T50" fmla="*/ 70 w 103"/>
                  <a:gd name="T51" fmla="*/ 85 h 101"/>
                  <a:gd name="T52" fmla="*/ 84 w 103"/>
                  <a:gd name="T53" fmla="*/ 90 h 101"/>
                  <a:gd name="T54" fmla="*/ 92 w 103"/>
                  <a:gd name="T55" fmla="*/ 82 h 101"/>
                  <a:gd name="T56" fmla="*/ 87 w 103"/>
                  <a:gd name="T57" fmla="*/ 69 h 101"/>
                  <a:gd name="T58" fmla="*/ 89 w 103"/>
                  <a:gd name="T59" fmla="*/ 62 h 101"/>
                  <a:gd name="T60" fmla="*/ 103 w 103"/>
                  <a:gd name="T61" fmla="*/ 56 h 101"/>
                  <a:gd name="T62" fmla="*/ 103 w 103"/>
                  <a:gd name="T63" fmla="*/ 45 h 101"/>
                  <a:gd name="T64" fmla="*/ 89 w 103"/>
                  <a:gd name="T65" fmla="*/ 39 h 101"/>
                  <a:gd name="T66" fmla="*/ 68 w 103"/>
                  <a:gd name="T67" fmla="*/ 51 h 101"/>
                  <a:gd name="T68" fmla="*/ 52 w 103"/>
                  <a:gd name="T69" fmla="*/ 67 h 101"/>
                  <a:gd name="T70" fmla="*/ 35 w 103"/>
                  <a:gd name="T71" fmla="*/ 51 h 101"/>
                  <a:gd name="T72" fmla="*/ 52 w 103"/>
                  <a:gd name="T73" fmla="*/ 35 h 101"/>
                  <a:gd name="T74" fmla="*/ 68 w 103"/>
                  <a:gd name="T75" fmla="*/ 5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3" h="101">
                    <a:moveTo>
                      <a:pt x="89" y="39"/>
                    </a:moveTo>
                    <a:cubicBezTo>
                      <a:pt x="87" y="33"/>
                      <a:pt x="87" y="33"/>
                      <a:pt x="87" y="33"/>
                    </a:cubicBezTo>
                    <a:cubicBezTo>
                      <a:pt x="87" y="33"/>
                      <a:pt x="93" y="19"/>
                      <a:pt x="92" y="19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3" y="10"/>
                      <a:pt x="70" y="17"/>
                      <a:pt x="70" y="17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4"/>
                      <a:pt x="58" y="0"/>
                      <a:pt x="5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0"/>
                      <a:pt x="40" y="14"/>
                      <a:pt x="40" y="14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4" y="17"/>
                      <a:pt x="20" y="11"/>
                      <a:pt x="19" y="11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20"/>
                      <a:pt x="17" y="33"/>
                      <a:pt x="17" y="33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39"/>
                      <a:pt x="0" y="45"/>
                      <a:pt x="0" y="45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57"/>
                      <a:pt x="14" y="62"/>
                      <a:pt x="14" y="62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7" y="69"/>
                      <a:pt x="11" y="82"/>
                      <a:pt x="11" y="83"/>
                    </a:cubicBezTo>
                    <a:cubicBezTo>
                      <a:pt x="19" y="91"/>
                      <a:pt x="19" y="91"/>
                      <a:pt x="19" y="91"/>
                    </a:cubicBezTo>
                    <a:cubicBezTo>
                      <a:pt x="20" y="91"/>
                      <a:pt x="34" y="85"/>
                      <a:pt x="34" y="85"/>
                    </a:cubicBezTo>
                    <a:cubicBezTo>
                      <a:pt x="40" y="87"/>
                      <a:pt x="40" y="87"/>
                      <a:pt x="40" y="87"/>
                    </a:cubicBezTo>
                    <a:cubicBezTo>
                      <a:pt x="40" y="87"/>
                      <a:pt x="45" y="101"/>
                      <a:pt x="46" y="101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58" y="101"/>
                      <a:pt x="64" y="87"/>
                      <a:pt x="64" y="87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84" y="91"/>
                      <a:pt x="84" y="90"/>
                    </a:cubicBezTo>
                    <a:cubicBezTo>
                      <a:pt x="92" y="82"/>
                      <a:pt x="92" y="82"/>
                      <a:pt x="92" y="82"/>
                    </a:cubicBezTo>
                    <a:cubicBezTo>
                      <a:pt x="93" y="82"/>
                      <a:pt x="87" y="69"/>
                      <a:pt x="87" y="69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2"/>
                      <a:pt x="103" y="57"/>
                      <a:pt x="103" y="56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103" y="44"/>
                      <a:pt x="89" y="39"/>
                      <a:pt x="89" y="39"/>
                    </a:cubicBezTo>
                    <a:moveTo>
                      <a:pt x="68" y="51"/>
                    </a:moveTo>
                    <a:cubicBezTo>
                      <a:pt x="68" y="60"/>
                      <a:pt x="61" y="67"/>
                      <a:pt x="52" y="67"/>
                    </a:cubicBezTo>
                    <a:cubicBezTo>
                      <a:pt x="43" y="67"/>
                      <a:pt x="35" y="60"/>
                      <a:pt x="35" y="51"/>
                    </a:cubicBezTo>
                    <a:cubicBezTo>
                      <a:pt x="35" y="42"/>
                      <a:pt x="43" y="35"/>
                      <a:pt x="52" y="35"/>
                    </a:cubicBezTo>
                    <a:cubicBezTo>
                      <a:pt x="61" y="35"/>
                      <a:pt x="68" y="42"/>
                      <a:pt x="68" y="51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162560" tIns="81280" rIns="162560" bIns="81280" numCol="1" anchor="t" anchorCtr="0" compatLnSpc="1">
                <a:prstTxWarp prst="textNoShape">
                  <a:avLst/>
                </a:prstTxWarp>
              </a:bodyPr>
              <a:lstStyle/>
              <a:p>
                <a:pPr defTabSz="1625620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>
              <a:off x="5936105" y="4181046"/>
              <a:ext cx="107929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596203" y="4181046"/>
              <a:ext cx="107929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1067737" y="3693866"/>
              <a:ext cx="1768839" cy="974361"/>
              <a:chOff x="11082727" y="3528974"/>
              <a:chExt cx="1768839" cy="974361"/>
            </a:xfrm>
          </p:grpSpPr>
          <p:sp>
            <p:nvSpPr>
              <p:cNvPr id="12" name="Rectangle: Rounded Corners 11"/>
              <p:cNvSpPr/>
              <p:nvPr/>
            </p:nvSpPr>
            <p:spPr>
              <a:xfrm>
                <a:off x="11082727" y="3528974"/>
                <a:ext cx="1768839" cy="974361"/>
              </a:xfrm>
              <a:prstGeom prst="roundRect">
                <a:avLst>
                  <a:gd name="adj" fmla="val 1205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1667344" y="3731650"/>
                <a:ext cx="569005" cy="569005"/>
                <a:chOff x="6415789" y="6670623"/>
                <a:chExt cx="764500" cy="7645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15789" y="6670623"/>
                  <a:ext cx="764500" cy="7645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678118" y="6932952"/>
                  <a:ext cx="239843" cy="239843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7843215" y="3218906"/>
              <a:ext cx="1120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15397" y="4916207"/>
              <a:ext cx="277645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Access Logging Business Logic Configuration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95710" y="4785050"/>
              <a:ext cx="2776457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Node</a:t>
              </a:r>
            </a:p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ASP.NET</a:t>
              </a:r>
            </a:p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Ruby On Rails</a:t>
              </a:r>
            </a:p>
          </p:txBody>
        </p:sp>
      </p:grpSp>
      <p:pic>
        <p:nvPicPr>
          <p:cNvPr id="25" name="Picture 2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918" y="808148"/>
            <a:ext cx="172635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7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Service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228" y="859390"/>
            <a:ext cx="5193732" cy="27432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741879" y="2679064"/>
            <a:ext cx="12780429" cy="3620020"/>
            <a:chOff x="2818637" y="2005126"/>
            <a:chExt cx="12780429" cy="3620020"/>
          </a:xfrm>
        </p:grpSpPr>
        <p:grpSp>
          <p:nvGrpSpPr>
            <p:cNvPr id="6" name="Group 5"/>
            <p:cNvGrpSpPr/>
            <p:nvPr/>
          </p:nvGrpSpPr>
          <p:grpSpPr>
            <a:xfrm>
              <a:off x="2818637" y="2005126"/>
              <a:ext cx="12780429" cy="1601111"/>
              <a:chOff x="8753296" y="1689172"/>
              <a:chExt cx="12782646" cy="16013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818132" y="1689172"/>
                <a:ext cx="12717810" cy="16013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647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When multiple components need access to the same data, the best alternative to copying the same code again and again is to create a single data service that you can reuse and inject in the components that need it.</a:t>
                </a:r>
              </a:p>
            </p:txBody>
          </p:sp>
          <p:sp>
            <p:nvSpPr>
              <p:cNvPr id="10" name="Round Same Side Corner Rectangle 37"/>
              <p:cNvSpPr/>
              <p:nvPr/>
            </p:nvSpPr>
            <p:spPr>
              <a:xfrm rot="5400000">
                <a:off x="7985020" y="2457449"/>
                <a:ext cx="1601388" cy="64836"/>
              </a:xfrm>
              <a:prstGeom prst="round2SameRect">
                <a:avLst>
                  <a:gd name="adj1" fmla="val 15800"/>
                  <a:gd name="adj2" fmla="val 17060"/>
                </a:avLst>
              </a:prstGeom>
              <a:solidFill>
                <a:srgbClr val="FF8585"/>
              </a:solidFill>
              <a:ln>
                <a:solidFill>
                  <a:srgbClr val="FF85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2818637" y="4370646"/>
              <a:ext cx="12715603" cy="1254500"/>
              <a:chOff x="8720871" y="2602730"/>
              <a:chExt cx="12717810" cy="125471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720871" y="2602730"/>
                <a:ext cx="12717810" cy="125471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94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66647">
                  <a:lnSpc>
                    <a:spcPct val="150000"/>
                  </a:lnSpc>
                </a:pPr>
                <a:r>
                  <a:rPr lang="en-US" sz="2200" dirty="0">
                    <a:solidFill>
                      <a:srgbClr val="31313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Use replicated storage levels MEMORY_ONLY_2, MEMORY_AND_DISK_2</a:t>
                </a:r>
              </a:p>
            </p:txBody>
          </p:sp>
          <p:sp>
            <p:nvSpPr>
              <p:cNvPr id="19" name="Round Same Side Corner Rectangle 37"/>
              <p:cNvSpPr/>
              <p:nvPr/>
            </p:nvSpPr>
            <p:spPr>
              <a:xfrm rot="5400000">
                <a:off x="8125939" y="3197679"/>
                <a:ext cx="1254716" cy="64820"/>
              </a:xfrm>
              <a:prstGeom prst="round2SameRect">
                <a:avLst>
                  <a:gd name="adj1" fmla="val 15800"/>
                  <a:gd name="adj2" fmla="val 17060"/>
                </a:avLst>
              </a:prstGeom>
              <a:solidFill>
                <a:srgbClr val="0094BE"/>
              </a:solidFill>
              <a:ln>
                <a:solidFill>
                  <a:srgbClr val="0094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5537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Dependency Injection and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4—Creating a Service</a:t>
            </a:r>
          </a:p>
        </p:txBody>
      </p:sp>
    </p:spTree>
    <p:extLst>
      <p:ext uri="{BB962C8B-B14F-4D97-AF65-F5344CB8AC3E}">
        <p14:creationId xmlns:p14="http://schemas.microsoft.com/office/powerpoint/2010/main" val="55702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43" y="876673"/>
            <a:ext cx="4017364" cy="28091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Creation of 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8689" y="6668568"/>
            <a:ext cx="12371781" cy="10538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TypeScript looks at the @Injectable() decorator and emits metadata about the service. Metadata in Angular 17 may need to inject other dependencies into this service.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2110" y="1875681"/>
            <a:ext cx="12371781" cy="76944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Angular 17 Injectable function and apply that function as an @Injectable() decorator.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0236" y="2988142"/>
            <a:ext cx="10535528" cy="3162790"/>
            <a:chOff x="3235597" y="2988142"/>
            <a:chExt cx="10535528" cy="3162790"/>
          </a:xfrm>
        </p:grpSpPr>
        <p:grpSp>
          <p:nvGrpSpPr>
            <p:cNvPr id="8" name="Group 7"/>
            <p:cNvGrpSpPr/>
            <p:nvPr/>
          </p:nvGrpSpPr>
          <p:grpSpPr>
            <a:xfrm>
              <a:off x="3235597" y="2988142"/>
              <a:ext cx="10535528" cy="2910999"/>
              <a:chOff x="2135443" y="2758168"/>
              <a:chExt cx="10535528" cy="2910999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135443" y="3404507"/>
                <a:ext cx="10532179" cy="2264660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sp>
            <p:nvSpPr>
              <p:cNvPr id="11" name="Freeform 166"/>
              <p:cNvSpPr/>
              <p:nvPr/>
            </p:nvSpPr>
            <p:spPr>
              <a:xfrm>
                <a:off x="8345714" y="4441371"/>
                <a:ext cx="4325257" cy="1227796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0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135443" y="2758168"/>
                <a:ext cx="10532179" cy="656250"/>
                <a:chOff x="2135443" y="2758168"/>
                <a:chExt cx="10532179" cy="656250"/>
              </a:xfrm>
            </p:grpSpPr>
            <p:sp>
              <p:nvSpPr>
                <p:cNvPr id="13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200" dirty="0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00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00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200" dirty="0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2223489" y="2956383"/>
                  <a:ext cx="3355557" cy="458035"/>
                  <a:chOff x="2223489" y="2956383"/>
                  <a:chExt cx="3355557" cy="458035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710184" y="2956383"/>
                    <a:ext cx="2868862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223489" y="2956738"/>
                    <a:ext cx="534121" cy="457680"/>
                    <a:chOff x="2217139" y="2907524"/>
                    <a:chExt cx="534121" cy="457680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00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200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53412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9" name="TextBox 8"/>
            <p:cNvSpPr txBox="1"/>
            <p:nvPr/>
          </p:nvSpPr>
          <p:spPr>
            <a:xfrm>
              <a:off x="3522230" y="3688719"/>
              <a:ext cx="9962263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{ Injectable } from '@angular/core';</a:t>
              </a:r>
            </a:p>
            <a:p>
              <a:endPara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2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@Injectable()</a:t>
              </a:r>
            </a:p>
            <a:p>
              <a:r>
                <a:rPr lang="en-US" sz="2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export class HeroService {</a:t>
              </a:r>
            </a:p>
            <a:p>
              <a:r>
                <a:rPr lang="en-US" sz="22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09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526559" y="2359717"/>
            <a:ext cx="11202883" cy="707333"/>
          </a:xfrm>
          <a:prstGeom prst="roundRect">
            <a:avLst>
              <a:gd name="adj" fmla="val 10369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 the Service you want to use so that you can reference it in the code.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Injecting a Service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99979" y="4351992"/>
            <a:ext cx="10535528" cy="1848087"/>
            <a:chOff x="3235597" y="2988142"/>
            <a:chExt cx="10535528" cy="1848087"/>
          </a:xfrm>
        </p:grpSpPr>
        <p:grpSp>
          <p:nvGrpSpPr>
            <p:cNvPr id="9" name="Group 8"/>
            <p:cNvGrpSpPr/>
            <p:nvPr/>
          </p:nvGrpSpPr>
          <p:grpSpPr>
            <a:xfrm>
              <a:off x="3235597" y="2988142"/>
              <a:ext cx="10535528" cy="1848087"/>
              <a:chOff x="2135443" y="2758168"/>
              <a:chExt cx="10535528" cy="184808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2135443" y="3404507"/>
                <a:ext cx="10532179" cy="1201747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 166"/>
              <p:cNvSpPr/>
              <p:nvPr/>
            </p:nvSpPr>
            <p:spPr>
              <a:xfrm>
                <a:off x="8345714" y="3738821"/>
                <a:ext cx="4325257" cy="86743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4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10" name="TextBox 9"/>
            <p:cNvSpPr txBox="1"/>
            <p:nvPr/>
          </p:nvSpPr>
          <p:spPr>
            <a:xfrm>
              <a:off x="3480096" y="3968794"/>
              <a:ext cx="9962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{ HeroService } from './hero.service';</a:t>
              </a:r>
            </a:p>
          </p:txBody>
        </p:sp>
      </p:grpSp>
      <p:pic>
        <p:nvPicPr>
          <p:cNvPr id="26" name="Picture 2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7" y="894881"/>
            <a:ext cx="4017364" cy="2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1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216025" y="1275850"/>
            <a:ext cx="13244716" cy="954583"/>
          </a:xfrm>
          <a:prstGeom prst="roundRect">
            <a:avLst>
              <a:gd name="adj" fmla="val 11585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2: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Inject the HeroService.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You can create a new instance of the HeroService with </a:t>
            </a:r>
            <a:r>
              <a:rPr lang="en-US" sz="2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1216025" y="4907037"/>
            <a:ext cx="13244716" cy="1507851"/>
          </a:xfrm>
          <a:prstGeom prst="roundRect">
            <a:avLst>
              <a:gd name="adj" fmla="val 970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the one line of code (with new) is replaced with two lines: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constructor that also defines a private property.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to the component provider’s metadata.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80107" y="2680522"/>
            <a:ext cx="10535528" cy="1848087"/>
            <a:chOff x="3235597" y="2988142"/>
            <a:chExt cx="10535528" cy="1848087"/>
          </a:xfrm>
        </p:grpSpPr>
        <p:grpSp>
          <p:nvGrpSpPr>
            <p:cNvPr id="10" name="Group 9"/>
            <p:cNvGrpSpPr/>
            <p:nvPr/>
          </p:nvGrpSpPr>
          <p:grpSpPr>
            <a:xfrm>
              <a:off x="3235597" y="2988142"/>
              <a:ext cx="10535528" cy="1848087"/>
              <a:chOff x="2135443" y="2758168"/>
              <a:chExt cx="10535528" cy="184808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135443" y="3404507"/>
                <a:ext cx="10532179" cy="1201747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 166"/>
              <p:cNvSpPr/>
              <p:nvPr/>
            </p:nvSpPr>
            <p:spPr>
              <a:xfrm>
                <a:off x="8345714" y="3738821"/>
                <a:ext cx="4325257" cy="86743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7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9" name="Group 18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6" name="Oval 25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11" name="TextBox 10"/>
            <p:cNvSpPr txBox="1"/>
            <p:nvPr/>
          </p:nvSpPr>
          <p:spPr>
            <a:xfrm>
              <a:off x="3480096" y="3968794"/>
              <a:ext cx="9962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heroService = new HeroService(); // don't do this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80107" y="6714337"/>
            <a:ext cx="10535528" cy="1848087"/>
            <a:chOff x="3235597" y="2988142"/>
            <a:chExt cx="10535528" cy="1848087"/>
          </a:xfrm>
        </p:grpSpPr>
        <p:grpSp>
          <p:nvGrpSpPr>
            <p:cNvPr id="30" name="Group 29"/>
            <p:cNvGrpSpPr/>
            <p:nvPr/>
          </p:nvGrpSpPr>
          <p:grpSpPr>
            <a:xfrm>
              <a:off x="3235597" y="2988142"/>
              <a:ext cx="10535528" cy="1848087"/>
              <a:chOff x="2135443" y="2758168"/>
              <a:chExt cx="10535528" cy="184808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135443" y="3404507"/>
                <a:ext cx="10532179" cy="1201747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166"/>
              <p:cNvSpPr/>
              <p:nvPr/>
            </p:nvSpPr>
            <p:spPr>
              <a:xfrm>
                <a:off x="8345714" y="3738821"/>
                <a:ext cx="4325257" cy="86743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35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3480096" y="3968794"/>
              <a:ext cx="9962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constructor(private heroService: HeroService) { }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Injecting a Service</a:t>
            </a:r>
          </a:p>
        </p:txBody>
      </p:sp>
      <p:pic>
        <p:nvPicPr>
          <p:cNvPr id="47" name="Picture 46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7" y="894881"/>
            <a:ext cx="4017364" cy="2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07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207707" y="1859384"/>
            <a:ext cx="13916722" cy="11218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3: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providers array property to the bottom of the component metadata in the @Component call to teach the injector the process to make a HeroService.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9979" y="4331481"/>
            <a:ext cx="10535528" cy="1848087"/>
            <a:chOff x="3235597" y="2988142"/>
            <a:chExt cx="10535528" cy="1848087"/>
          </a:xfrm>
        </p:grpSpPr>
        <p:grpSp>
          <p:nvGrpSpPr>
            <p:cNvPr id="7" name="Group 6"/>
            <p:cNvGrpSpPr/>
            <p:nvPr/>
          </p:nvGrpSpPr>
          <p:grpSpPr>
            <a:xfrm>
              <a:off x="3235597" y="2988142"/>
              <a:ext cx="10535528" cy="1848087"/>
              <a:chOff x="2135443" y="2758168"/>
              <a:chExt cx="10535528" cy="18480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135443" y="3404507"/>
                <a:ext cx="10532179" cy="1201747"/>
              </a:xfrm>
              <a:prstGeom prst="rect">
                <a:avLst/>
              </a:prstGeom>
              <a:solidFill>
                <a:srgbClr val="282828"/>
              </a:solidFill>
              <a:ln>
                <a:solidFill>
                  <a:srgbClr val="2828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66"/>
              <p:cNvSpPr/>
              <p:nvPr/>
            </p:nvSpPr>
            <p:spPr>
              <a:xfrm>
                <a:off x="8345714" y="3738821"/>
                <a:ext cx="4325257" cy="867434"/>
              </a:xfrm>
              <a:custGeom>
                <a:avLst/>
                <a:gdLst>
                  <a:gd name="connsiteX0" fmla="*/ 4325257 w 4325257"/>
                  <a:gd name="connsiteY0" fmla="*/ 0 h 3512458"/>
                  <a:gd name="connsiteX1" fmla="*/ 4325257 w 4325257"/>
                  <a:gd name="connsiteY1" fmla="*/ 3512458 h 3512458"/>
                  <a:gd name="connsiteX2" fmla="*/ 0 w 4325257"/>
                  <a:gd name="connsiteY2" fmla="*/ 3512458 h 3512458"/>
                  <a:gd name="connsiteX3" fmla="*/ 4325257 w 4325257"/>
                  <a:gd name="connsiteY3" fmla="*/ 0 h 35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5257" h="3512458">
                    <a:moveTo>
                      <a:pt x="4325257" y="0"/>
                    </a:moveTo>
                    <a:lnTo>
                      <a:pt x="4325257" y="3512458"/>
                    </a:lnTo>
                    <a:lnTo>
                      <a:pt x="0" y="3512458"/>
                    </a:lnTo>
                    <a:lnTo>
                      <a:pt x="4325257" y="0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2135443" y="2758168"/>
                <a:ext cx="10532179" cy="638628"/>
                <a:chOff x="2135443" y="2758168"/>
                <a:chExt cx="10532179" cy="638628"/>
              </a:xfrm>
            </p:grpSpPr>
            <p:sp>
              <p:nvSpPr>
                <p:cNvPr id="13" name="Round Same Side Corner Rectangle 168"/>
                <p:cNvSpPr/>
                <p:nvPr/>
              </p:nvSpPr>
              <p:spPr>
                <a:xfrm>
                  <a:off x="2135443" y="2758168"/>
                  <a:ext cx="10532179" cy="638628"/>
                </a:xfrm>
                <a:prstGeom prst="round2SameRect">
                  <a:avLst>
                    <a:gd name="adj1" fmla="val 36763"/>
                    <a:gd name="adj2" fmla="val 0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D9D9D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" name="Group 13"/>
                <p:cNvGrpSpPr/>
                <p:nvPr/>
              </p:nvGrpSpPr>
              <p:grpSpPr>
                <a:xfrm>
                  <a:off x="11502604" y="2936873"/>
                  <a:ext cx="1030511" cy="275773"/>
                  <a:chOff x="11502604" y="2936873"/>
                  <a:chExt cx="1030511" cy="275773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11502604" y="2936875"/>
                    <a:ext cx="275771" cy="275771"/>
                  </a:xfrm>
                  <a:prstGeom prst="ellipse">
                    <a:avLst/>
                  </a:prstGeom>
                  <a:solidFill>
                    <a:srgbClr val="D95D5D"/>
                  </a:solidFill>
                  <a:ln>
                    <a:solidFill>
                      <a:srgbClr val="D95D5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11879974" y="2936874"/>
                    <a:ext cx="275771" cy="275771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12257344" y="2936873"/>
                    <a:ext cx="275771" cy="275771"/>
                  </a:xfrm>
                  <a:prstGeom prst="ellips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2223489" y="2956383"/>
                  <a:ext cx="2133428" cy="299291"/>
                  <a:chOff x="2223489" y="2956383"/>
                  <a:chExt cx="2133428" cy="299291"/>
                </a:xfrm>
              </p:grpSpPr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710184" y="2956383"/>
                    <a:ext cx="164673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training@localhost:~</a:t>
                    </a:r>
                  </a:p>
                </p:txBody>
              </p: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223489" y="2956738"/>
                    <a:ext cx="510185" cy="298936"/>
                    <a:chOff x="2217139" y="2907524"/>
                    <a:chExt cx="510185" cy="298936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2288731" y="2959884"/>
                      <a:ext cx="438593" cy="246576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2288731" y="2907524"/>
                      <a:ext cx="438593" cy="45719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17139" y="2934317"/>
                      <a:ext cx="31290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800" b="1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&gt;_</a:t>
                      </a:r>
                    </a:p>
                  </p:txBody>
                </p:sp>
              </p:grpSp>
            </p:grpSp>
          </p:grpSp>
        </p:grpSp>
        <p:sp>
          <p:nvSpPr>
            <p:cNvPr id="8" name="TextBox 7"/>
            <p:cNvSpPr txBox="1"/>
            <p:nvPr/>
          </p:nvSpPr>
          <p:spPr>
            <a:xfrm>
              <a:off x="3480096" y="3968794"/>
              <a:ext cx="99622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providers: [HeroService]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Injecting a Service</a:t>
            </a:r>
          </a:p>
        </p:txBody>
      </p:sp>
      <p:pic>
        <p:nvPicPr>
          <p:cNvPr id="25" name="Picture 2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57" y="894881"/>
            <a:ext cx="4017364" cy="2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08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Lab—Demo</a:t>
            </a:r>
          </a:p>
        </p:txBody>
      </p:sp>
      <p:pic>
        <p:nvPicPr>
          <p:cNvPr id="19" name="Picture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22" y="847560"/>
            <a:ext cx="2313543" cy="27432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008354" y="2076451"/>
            <a:ext cx="8239292" cy="4991098"/>
            <a:chOff x="5730135" y="2076451"/>
            <a:chExt cx="8239292" cy="4991098"/>
          </a:xfrm>
        </p:grpSpPr>
        <p:grpSp>
          <p:nvGrpSpPr>
            <p:cNvPr id="10" name="Group 9"/>
            <p:cNvGrpSpPr/>
            <p:nvPr/>
          </p:nvGrpSpPr>
          <p:grpSpPr>
            <a:xfrm>
              <a:off x="10525865" y="2850219"/>
              <a:ext cx="3443562" cy="3443562"/>
              <a:chOff x="11502189" y="3441032"/>
              <a:chExt cx="2887579" cy="2887579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1502189" y="3441032"/>
                <a:ext cx="2887579" cy="2887579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50553" y="3989396"/>
                <a:ext cx="1790850" cy="1790850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5730135" y="2076451"/>
              <a:ext cx="4795730" cy="4991098"/>
              <a:chOff x="5526814" y="1970814"/>
              <a:chExt cx="5202371" cy="5202371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26814" y="1970814"/>
                <a:ext cx="5202371" cy="5202371"/>
              </a:xfrm>
              <a:prstGeom prst="rect">
                <a:avLst/>
              </a:prstGeom>
            </p:spPr>
          </p:pic>
          <p:grpSp>
            <p:nvGrpSpPr>
              <p:cNvPr id="7" name="Group 6"/>
              <p:cNvGrpSpPr/>
              <p:nvPr/>
            </p:nvGrpSpPr>
            <p:grpSpPr>
              <a:xfrm>
                <a:off x="6738981" y="3795027"/>
                <a:ext cx="1093458" cy="1093458"/>
                <a:chOff x="6738981" y="3795027"/>
                <a:chExt cx="1093458" cy="109345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6738981" y="3795027"/>
                  <a:ext cx="1093458" cy="109345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" name="Isosceles Triangle 5"/>
                <p:cNvSpPr/>
                <p:nvPr/>
              </p:nvSpPr>
              <p:spPr>
                <a:xfrm rot="5400000">
                  <a:off x="6927311" y="4140071"/>
                  <a:ext cx="716798" cy="403370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1" name="TextBox 10"/>
              <p:cNvSpPr txBox="1"/>
              <p:nvPr/>
            </p:nvSpPr>
            <p:spPr>
              <a:xfrm>
                <a:off x="7963756" y="4110924"/>
                <a:ext cx="1942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START LAB</a:t>
                </a:r>
                <a:endParaRPr lang="en-IN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39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Understand Dependency Injection (DI)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Understand DI Application Programming Interface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Explain a Service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270542" y="2931744"/>
            <a:ext cx="457414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270542" y="3794060"/>
            <a:ext cx="457414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270542" y="4656376"/>
            <a:ext cx="457414" cy="45720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014334" y="5533440"/>
            <a:ext cx="8946989" cy="586248"/>
          </a:xfrm>
        </p:spPr>
        <p:txBody>
          <a:bodyPr/>
          <a:lstStyle/>
          <a:p>
            <a:r>
              <a:rPr lang="en-IN" dirty="0"/>
              <a:t>Describe how to create a Service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270542" y="5533440"/>
            <a:ext cx="4574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3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35"/>
          </p:nvPr>
        </p:nvSpPr>
        <p:spPr>
          <a:xfrm>
            <a:off x="4849406" y="2276260"/>
            <a:ext cx="8946989" cy="7623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Dependency Injection is a design pattern that passes an object as dependencies to different components across the application.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849407" y="3687435"/>
            <a:ext cx="9780991" cy="731680"/>
          </a:xfrm>
        </p:spPr>
        <p:txBody>
          <a:bodyPr/>
          <a:lstStyle/>
          <a:p>
            <a:r>
              <a:rPr lang="en-IN" dirty="0"/>
              <a:t>Injection API consists of three things: injector, provider, and dependency.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4849407" y="4752411"/>
            <a:ext cx="9247591" cy="586248"/>
          </a:xfrm>
        </p:spPr>
        <p:txBody>
          <a:bodyPr/>
          <a:lstStyle/>
          <a:p>
            <a:r>
              <a:rPr lang="en-IN" dirty="0"/>
              <a:t>Service contains business logic, which has no relationship with view.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955" y="2362644"/>
            <a:ext cx="457414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955" y="3658403"/>
            <a:ext cx="457414" cy="457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955" y="4693855"/>
            <a:ext cx="457414" cy="45720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4849406" y="5780691"/>
            <a:ext cx="8946989" cy="586248"/>
          </a:xfrm>
        </p:spPr>
        <p:txBody>
          <a:bodyPr/>
          <a:lstStyle/>
          <a:p>
            <a:r>
              <a:rPr lang="en-IN" dirty="0"/>
              <a:t>To create a Service, use @Injector annotation.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955" y="5729307"/>
            <a:ext cx="457414" cy="457200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37"/>
          </p:nvPr>
        </p:nvSpPr>
        <p:spPr>
          <a:xfrm>
            <a:off x="4849406" y="6764759"/>
            <a:ext cx="9533343" cy="586248"/>
          </a:xfrm>
        </p:spPr>
        <p:txBody>
          <a:bodyPr/>
          <a:lstStyle/>
          <a:p>
            <a:r>
              <a:rPr lang="en-IN" dirty="0"/>
              <a:t>To use a Service, use constructor(private </a:t>
            </a:r>
            <a:r>
              <a:rPr lang="en-IN" dirty="0" err="1"/>
              <a:t>helloService</a:t>
            </a:r>
            <a:r>
              <a:rPr lang="en-IN" dirty="0"/>
              <a:t>: </a:t>
            </a:r>
            <a:r>
              <a:rPr lang="en-IN" dirty="0" err="1"/>
              <a:t>HelloService</a:t>
            </a:r>
            <a:r>
              <a:rPr lang="en-IN" dirty="0"/>
              <a:t>) { }.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7" t="20892" r="25876" b="23651"/>
          <a:stretch/>
        </p:blipFill>
        <p:spPr>
          <a:xfrm>
            <a:off x="4118955" y="6764759"/>
            <a:ext cx="45741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667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Services are used to: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Add behavior to DOM elements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Encapsulate any non-UI logic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Control navigation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1355392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 are used to encapsulate any non-UI logic.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b.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Add behavior to DOM elements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Encapsulate any non-UI logic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Control navigation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None of the above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Services are used to:</a:t>
            </a:r>
          </a:p>
        </p:txBody>
      </p:sp>
    </p:spTree>
    <p:extLst>
      <p:ext uri="{BB962C8B-B14F-4D97-AF65-F5344CB8AC3E}">
        <p14:creationId xmlns:p14="http://schemas.microsoft.com/office/powerpoint/2010/main" val="311950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What is the role of providers [ ] in module .</a:t>
            </a:r>
            <a:r>
              <a:rPr lang="en-IN" dirty="0" err="1"/>
              <a:t>ts</a:t>
            </a:r>
            <a:r>
              <a:rPr lang="en-IN" dirty="0"/>
              <a:t> file?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It stores all the components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IN" dirty="0"/>
              <a:t>It stores all the directives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It stores all the services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316184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5425170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Providers [ ] store all the services in module .</a:t>
            </a:r>
            <a:r>
              <a:rPr lang="en-I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file.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c.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It stores all the components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r>
              <a:rPr lang="en-IN" dirty="0"/>
              <a:t>It stores all the directives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4"/>
          </p:nvPr>
        </p:nvSpPr>
        <p:spPr/>
        <p:txBody>
          <a:bodyPr>
            <a:normAutofit/>
          </a:bodyPr>
          <a:lstStyle/>
          <a:p>
            <a:r>
              <a:rPr lang="en-IN" dirty="0"/>
              <a:t>It stores all the services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5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of the above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What is the role of providers [ ] in module .</a:t>
            </a:r>
            <a:r>
              <a:rPr lang="en-IN" dirty="0" err="1"/>
              <a:t>ts</a:t>
            </a:r>
            <a:r>
              <a:rPr lang="en-IN" dirty="0"/>
              <a:t> file? </a:t>
            </a:r>
          </a:p>
        </p:txBody>
      </p:sp>
    </p:spTree>
    <p:extLst>
      <p:ext uri="{BB962C8B-B14F-4D97-AF65-F5344CB8AC3E}">
        <p14:creationId xmlns:p14="http://schemas.microsoft.com/office/powerpoint/2010/main" val="3562609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 service can call another service. 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/>
        <p:txBody>
          <a:bodyPr>
            <a:normAutofit/>
          </a:bodyPr>
          <a:lstStyle/>
          <a:p>
            <a:r>
              <a:rPr lang="en-IN" dirty="0"/>
              <a:t>True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16702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433971" y="7456927"/>
            <a:ext cx="13371559" cy="1287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 can call another service.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7"/>
          </p:nvPr>
        </p:nvSpPr>
        <p:spPr/>
        <p:txBody>
          <a:bodyPr/>
          <a:lstStyle/>
          <a:p>
            <a:r>
              <a:rPr lang="en-US" dirty="0"/>
              <a:t>a.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True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False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 service can call another service.</a:t>
            </a:r>
          </a:p>
        </p:txBody>
      </p:sp>
    </p:spTree>
    <p:extLst>
      <p:ext uri="{BB962C8B-B14F-4D97-AF65-F5344CB8AC3E}">
        <p14:creationId xmlns:p14="http://schemas.microsoft.com/office/powerpoint/2010/main" val="393170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20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Dependency Injection and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1—Dependency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3672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Dependency Injection (DI)?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95" y="879784"/>
            <a:ext cx="6639606" cy="274320"/>
          </a:xfrm>
          <a:prstGeom prst="rect">
            <a:avLst/>
          </a:prstGeom>
        </p:spPr>
      </p:pic>
      <p:sp>
        <p:nvSpPr>
          <p:cNvPr id="2" name="Rectangle: Rounded Corners 1"/>
          <p:cNvSpPr/>
          <p:nvPr/>
        </p:nvSpPr>
        <p:spPr>
          <a:xfrm>
            <a:off x="2275983" y="1314404"/>
            <a:ext cx="11704035" cy="12258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 is a design pattern that passes an object as a dependency to different components across the application.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7538" y="3588491"/>
            <a:ext cx="5940924" cy="4510495"/>
            <a:chOff x="6704604" y="3509663"/>
            <a:chExt cx="5940924" cy="4510495"/>
          </a:xfrm>
        </p:grpSpPr>
        <p:grpSp>
          <p:nvGrpSpPr>
            <p:cNvPr id="7" name="Group 6"/>
            <p:cNvGrpSpPr/>
            <p:nvPr/>
          </p:nvGrpSpPr>
          <p:grpSpPr>
            <a:xfrm rot="18835479">
              <a:off x="8158941" y="2655646"/>
              <a:ext cx="618389" cy="2326423"/>
              <a:chOff x="10599737" y="3902927"/>
              <a:chExt cx="618389" cy="232642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599737" y="3902927"/>
                <a:ext cx="618389" cy="1834298"/>
                <a:chOff x="10599738" y="3998913"/>
                <a:chExt cx="539750" cy="1738312"/>
              </a:xfrm>
            </p:grpSpPr>
            <p:sp>
              <p:nvSpPr>
                <p:cNvPr id="10" name="Rectangle 64"/>
                <p:cNvSpPr>
                  <a:spLocks noChangeArrowheads="1"/>
                </p:cNvSpPr>
                <p:nvPr/>
              </p:nvSpPr>
              <p:spPr bwMode="auto">
                <a:xfrm>
                  <a:off x="10755313" y="5537200"/>
                  <a:ext cx="228600" cy="13970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804525" y="5654675"/>
                  <a:ext cx="131763" cy="8255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2" name="Rectangle 66"/>
                <p:cNvSpPr>
                  <a:spLocks noChangeArrowheads="1"/>
                </p:cNvSpPr>
                <p:nvPr/>
              </p:nvSpPr>
              <p:spPr bwMode="auto">
                <a:xfrm>
                  <a:off x="10660063" y="3998913"/>
                  <a:ext cx="419100" cy="61913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3" name="Rectangle 67"/>
                <p:cNvSpPr>
                  <a:spLocks noChangeArrowheads="1"/>
                </p:cNvSpPr>
                <p:nvPr/>
              </p:nvSpPr>
              <p:spPr bwMode="auto">
                <a:xfrm>
                  <a:off x="10734675" y="4029075"/>
                  <a:ext cx="271463" cy="274638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4" name="Rectangle 69"/>
                <p:cNvSpPr>
                  <a:spLocks noChangeArrowheads="1"/>
                </p:cNvSpPr>
                <p:nvPr/>
              </p:nvSpPr>
              <p:spPr bwMode="auto">
                <a:xfrm>
                  <a:off x="10668000" y="4325938"/>
                  <a:ext cx="403225" cy="1254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5" name="Rectangle 70"/>
                <p:cNvSpPr>
                  <a:spLocks noChangeArrowheads="1"/>
                </p:cNvSpPr>
                <p:nvPr/>
              </p:nvSpPr>
              <p:spPr bwMode="auto">
                <a:xfrm>
                  <a:off x="10714038" y="4965700"/>
                  <a:ext cx="312738" cy="55245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6" name="Rectangle 71"/>
                <p:cNvSpPr>
                  <a:spLocks noChangeArrowheads="1"/>
                </p:cNvSpPr>
                <p:nvPr/>
              </p:nvSpPr>
              <p:spPr bwMode="auto">
                <a:xfrm>
                  <a:off x="10599738" y="4295775"/>
                  <a:ext cx="539750" cy="85725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7" name="Rectangle 72"/>
                <p:cNvSpPr>
                  <a:spLocks noChangeArrowheads="1"/>
                </p:cNvSpPr>
                <p:nvPr/>
              </p:nvSpPr>
              <p:spPr bwMode="auto">
                <a:xfrm>
                  <a:off x="10834688" y="4362450"/>
                  <a:ext cx="69850" cy="55880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18" name="Rectangle 73"/>
                <p:cNvSpPr>
                  <a:spLocks noChangeArrowheads="1"/>
                </p:cNvSpPr>
                <p:nvPr/>
              </p:nvSpPr>
              <p:spPr bwMode="auto">
                <a:xfrm>
                  <a:off x="10714038" y="4921250"/>
                  <a:ext cx="312738" cy="4445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19" name="Freeform 68"/>
              <p:cNvSpPr>
                <a:spLocks/>
              </p:cNvSpPr>
              <p:nvPr/>
            </p:nvSpPr>
            <p:spPr bwMode="auto">
              <a:xfrm>
                <a:off x="10896754" y="5737225"/>
                <a:ext cx="34925" cy="492125"/>
              </a:xfrm>
              <a:custGeom>
                <a:avLst/>
                <a:gdLst>
                  <a:gd name="T0" fmla="*/ 22 w 22"/>
                  <a:gd name="T1" fmla="*/ 275 h 310"/>
                  <a:gd name="T2" fmla="*/ 12 w 22"/>
                  <a:gd name="T3" fmla="*/ 310 h 310"/>
                  <a:gd name="T4" fmla="*/ 0 w 22"/>
                  <a:gd name="T5" fmla="*/ 275 h 310"/>
                  <a:gd name="T6" fmla="*/ 0 w 22"/>
                  <a:gd name="T7" fmla="*/ 0 h 310"/>
                  <a:gd name="T8" fmla="*/ 22 w 22"/>
                  <a:gd name="T9" fmla="*/ 0 h 310"/>
                  <a:gd name="T10" fmla="*/ 22 w 22"/>
                  <a:gd name="T11" fmla="*/ 27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10">
                    <a:moveTo>
                      <a:pt x="22" y="275"/>
                    </a:moveTo>
                    <a:lnTo>
                      <a:pt x="12" y="310"/>
                    </a:lnTo>
                    <a:lnTo>
                      <a:pt x="0" y="275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27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 rot="16200000">
              <a:off x="7558621" y="4469286"/>
              <a:ext cx="618389" cy="2326423"/>
              <a:chOff x="10599737" y="3902927"/>
              <a:chExt cx="618389" cy="2326423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10599737" y="3902927"/>
                <a:ext cx="618389" cy="1834298"/>
                <a:chOff x="10599738" y="3998913"/>
                <a:chExt cx="539750" cy="1738312"/>
              </a:xfrm>
            </p:grpSpPr>
            <p:sp>
              <p:nvSpPr>
                <p:cNvPr id="23" name="Rectangle 64"/>
                <p:cNvSpPr>
                  <a:spLocks noChangeArrowheads="1"/>
                </p:cNvSpPr>
                <p:nvPr/>
              </p:nvSpPr>
              <p:spPr bwMode="auto">
                <a:xfrm>
                  <a:off x="10755313" y="5537200"/>
                  <a:ext cx="228600" cy="13970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4" name="Rectangle 65"/>
                <p:cNvSpPr>
                  <a:spLocks noChangeArrowheads="1"/>
                </p:cNvSpPr>
                <p:nvPr/>
              </p:nvSpPr>
              <p:spPr bwMode="auto">
                <a:xfrm>
                  <a:off x="10804525" y="5654675"/>
                  <a:ext cx="131763" cy="8255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5" name="Rectangle 66"/>
                <p:cNvSpPr>
                  <a:spLocks noChangeArrowheads="1"/>
                </p:cNvSpPr>
                <p:nvPr/>
              </p:nvSpPr>
              <p:spPr bwMode="auto">
                <a:xfrm>
                  <a:off x="10660063" y="3998913"/>
                  <a:ext cx="419100" cy="61913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6" name="Rectangle 67"/>
                <p:cNvSpPr>
                  <a:spLocks noChangeArrowheads="1"/>
                </p:cNvSpPr>
                <p:nvPr/>
              </p:nvSpPr>
              <p:spPr bwMode="auto">
                <a:xfrm>
                  <a:off x="10734675" y="4029075"/>
                  <a:ext cx="271463" cy="274638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7" name="Rectangle 69"/>
                <p:cNvSpPr>
                  <a:spLocks noChangeArrowheads="1"/>
                </p:cNvSpPr>
                <p:nvPr/>
              </p:nvSpPr>
              <p:spPr bwMode="auto">
                <a:xfrm>
                  <a:off x="10668000" y="4325938"/>
                  <a:ext cx="403225" cy="1254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8" name="Rectangle 70"/>
                <p:cNvSpPr>
                  <a:spLocks noChangeArrowheads="1"/>
                </p:cNvSpPr>
                <p:nvPr/>
              </p:nvSpPr>
              <p:spPr bwMode="auto">
                <a:xfrm>
                  <a:off x="10714038" y="4965700"/>
                  <a:ext cx="312738" cy="552450"/>
                </a:xfrm>
                <a:prstGeom prst="rect">
                  <a:avLst/>
                </a:prstGeom>
                <a:solidFill>
                  <a:srgbClr val="E3938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29" name="Rectangle 71"/>
                <p:cNvSpPr>
                  <a:spLocks noChangeArrowheads="1"/>
                </p:cNvSpPr>
                <p:nvPr/>
              </p:nvSpPr>
              <p:spPr bwMode="auto">
                <a:xfrm>
                  <a:off x="10599738" y="4295775"/>
                  <a:ext cx="539750" cy="85725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0" name="Rectangle 72"/>
                <p:cNvSpPr>
                  <a:spLocks noChangeArrowheads="1"/>
                </p:cNvSpPr>
                <p:nvPr/>
              </p:nvSpPr>
              <p:spPr bwMode="auto">
                <a:xfrm>
                  <a:off x="10834688" y="4362450"/>
                  <a:ext cx="69850" cy="55880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1" name="Rectangle 73"/>
                <p:cNvSpPr>
                  <a:spLocks noChangeArrowheads="1"/>
                </p:cNvSpPr>
                <p:nvPr/>
              </p:nvSpPr>
              <p:spPr bwMode="auto">
                <a:xfrm>
                  <a:off x="10714038" y="4921250"/>
                  <a:ext cx="312738" cy="4445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22" name="Freeform 68"/>
              <p:cNvSpPr>
                <a:spLocks/>
              </p:cNvSpPr>
              <p:nvPr/>
            </p:nvSpPr>
            <p:spPr bwMode="auto">
              <a:xfrm>
                <a:off x="10896754" y="5737225"/>
                <a:ext cx="34925" cy="492125"/>
              </a:xfrm>
              <a:custGeom>
                <a:avLst/>
                <a:gdLst>
                  <a:gd name="T0" fmla="*/ 22 w 22"/>
                  <a:gd name="T1" fmla="*/ 275 h 310"/>
                  <a:gd name="T2" fmla="*/ 12 w 22"/>
                  <a:gd name="T3" fmla="*/ 310 h 310"/>
                  <a:gd name="T4" fmla="*/ 0 w 22"/>
                  <a:gd name="T5" fmla="*/ 275 h 310"/>
                  <a:gd name="T6" fmla="*/ 0 w 22"/>
                  <a:gd name="T7" fmla="*/ 0 h 310"/>
                  <a:gd name="T8" fmla="*/ 22 w 22"/>
                  <a:gd name="T9" fmla="*/ 0 h 310"/>
                  <a:gd name="T10" fmla="*/ 22 w 22"/>
                  <a:gd name="T11" fmla="*/ 27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10">
                    <a:moveTo>
                      <a:pt x="22" y="275"/>
                    </a:moveTo>
                    <a:lnTo>
                      <a:pt x="12" y="310"/>
                    </a:lnTo>
                    <a:lnTo>
                      <a:pt x="0" y="275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27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4465305">
              <a:off x="7922360" y="6230047"/>
              <a:ext cx="618389" cy="2326423"/>
              <a:chOff x="10599737" y="3902927"/>
              <a:chExt cx="618389" cy="232642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0599737" y="3902927"/>
                <a:ext cx="618389" cy="1834298"/>
                <a:chOff x="10599738" y="3998913"/>
                <a:chExt cx="539750" cy="1738312"/>
              </a:xfrm>
            </p:grpSpPr>
            <p:sp>
              <p:nvSpPr>
                <p:cNvPr id="35" name="Rectangle 64"/>
                <p:cNvSpPr>
                  <a:spLocks noChangeArrowheads="1"/>
                </p:cNvSpPr>
                <p:nvPr/>
              </p:nvSpPr>
              <p:spPr bwMode="auto">
                <a:xfrm>
                  <a:off x="10755313" y="5537200"/>
                  <a:ext cx="228600" cy="13970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6" name="Rectangle 65"/>
                <p:cNvSpPr>
                  <a:spLocks noChangeArrowheads="1"/>
                </p:cNvSpPr>
                <p:nvPr/>
              </p:nvSpPr>
              <p:spPr bwMode="auto">
                <a:xfrm>
                  <a:off x="10804525" y="5654675"/>
                  <a:ext cx="131763" cy="8255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7" name="Rectangle 66"/>
                <p:cNvSpPr>
                  <a:spLocks noChangeArrowheads="1"/>
                </p:cNvSpPr>
                <p:nvPr/>
              </p:nvSpPr>
              <p:spPr bwMode="auto">
                <a:xfrm>
                  <a:off x="10660063" y="3998913"/>
                  <a:ext cx="419100" cy="61913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8" name="Rectangle 67"/>
                <p:cNvSpPr>
                  <a:spLocks noChangeArrowheads="1"/>
                </p:cNvSpPr>
                <p:nvPr/>
              </p:nvSpPr>
              <p:spPr bwMode="auto">
                <a:xfrm>
                  <a:off x="10734675" y="4029075"/>
                  <a:ext cx="271463" cy="274638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39" name="Rectangle 69"/>
                <p:cNvSpPr>
                  <a:spLocks noChangeArrowheads="1"/>
                </p:cNvSpPr>
                <p:nvPr/>
              </p:nvSpPr>
              <p:spPr bwMode="auto">
                <a:xfrm>
                  <a:off x="10668000" y="4325938"/>
                  <a:ext cx="403225" cy="125412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0" name="Rectangle 70"/>
                <p:cNvSpPr>
                  <a:spLocks noChangeArrowheads="1"/>
                </p:cNvSpPr>
                <p:nvPr/>
              </p:nvSpPr>
              <p:spPr bwMode="auto">
                <a:xfrm>
                  <a:off x="10714038" y="4965700"/>
                  <a:ext cx="312738" cy="55245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1" name="Rectangle 71"/>
                <p:cNvSpPr>
                  <a:spLocks noChangeArrowheads="1"/>
                </p:cNvSpPr>
                <p:nvPr/>
              </p:nvSpPr>
              <p:spPr bwMode="auto">
                <a:xfrm>
                  <a:off x="10599738" y="4295775"/>
                  <a:ext cx="539750" cy="85725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2" name="Rectangle 72"/>
                <p:cNvSpPr>
                  <a:spLocks noChangeArrowheads="1"/>
                </p:cNvSpPr>
                <p:nvPr/>
              </p:nvSpPr>
              <p:spPr bwMode="auto">
                <a:xfrm>
                  <a:off x="10834688" y="4362450"/>
                  <a:ext cx="69850" cy="55880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43" name="Rectangle 73"/>
                <p:cNvSpPr>
                  <a:spLocks noChangeArrowheads="1"/>
                </p:cNvSpPr>
                <p:nvPr/>
              </p:nvSpPr>
              <p:spPr bwMode="auto">
                <a:xfrm>
                  <a:off x="10714038" y="4921250"/>
                  <a:ext cx="312738" cy="44450"/>
                </a:xfrm>
                <a:prstGeom prst="rect">
                  <a:avLst/>
                </a:prstGeom>
                <a:solidFill>
                  <a:srgbClr val="414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34" name="Freeform 68"/>
              <p:cNvSpPr>
                <a:spLocks/>
              </p:cNvSpPr>
              <p:nvPr/>
            </p:nvSpPr>
            <p:spPr bwMode="auto">
              <a:xfrm>
                <a:off x="10896754" y="5737225"/>
                <a:ext cx="34925" cy="492125"/>
              </a:xfrm>
              <a:custGeom>
                <a:avLst/>
                <a:gdLst>
                  <a:gd name="T0" fmla="*/ 22 w 22"/>
                  <a:gd name="T1" fmla="*/ 275 h 310"/>
                  <a:gd name="T2" fmla="*/ 12 w 22"/>
                  <a:gd name="T3" fmla="*/ 310 h 310"/>
                  <a:gd name="T4" fmla="*/ 0 w 22"/>
                  <a:gd name="T5" fmla="*/ 275 h 310"/>
                  <a:gd name="T6" fmla="*/ 0 w 22"/>
                  <a:gd name="T7" fmla="*/ 0 h 310"/>
                  <a:gd name="T8" fmla="*/ 22 w 22"/>
                  <a:gd name="T9" fmla="*/ 0 h 310"/>
                  <a:gd name="T10" fmla="*/ 22 w 22"/>
                  <a:gd name="T11" fmla="*/ 275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10">
                    <a:moveTo>
                      <a:pt x="22" y="275"/>
                    </a:moveTo>
                    <a:lnTo>
                      <a:pt x="12" y="310"/>
                    </a:lnTo>
                    <a:lnTo>
                      <a:pt x="0" y="275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27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9069775" y="3871735"/>
              <a:ext cx="3575753" cy="352152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 with Dependencies</a:t>
              </a:r>
            </a:p>
            <a:p>
              <a:pPr algn="ctr"/>
              <a:endPara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Helpfulclass.DoWork();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9787080">
              <a:off x="7784421" y="7589271"/>
              <a:ext cx="1120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38100" y="5826973"/>
              <a:ext cx="18357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Dependency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2523528">
              <a:off x="7298831" y="3712642"/>
              <a:ext cx="12121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Helpful </a:t>
              </a:r>
            </a:p>
            <a:p>
              <a:pPr algn="ctr"/>
              <a:r>
                <a:rPr lang="en-US" sz="2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051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of Dependency Injection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881846"/>
            <a:ext cx="7175500" cy="27432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14379" y="1471732"/>
            <a:ext cx="120807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Injector provides a mechanism to create a service instance, and to create the instance, it needs a provider.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Provider is a medium for creating a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Providers can be registered along with the injectors.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452030" y="3964723"/>
            <a:ext cx="11351941" cy="4360127"/>
            <a:chOff x="2230244" y="3869473"/>
            <a:chExt cx="11351941" cy="4360127"/>
          </a:xfrm>
        </p:grpSpPr>
        <p:sp>
          <p:nvSpPr>
            <p:cNvPr id="19" name="Rectangle 18"/>
            <p:cNvSpPr/>
            <p:nvPr/>
          </p:nvSpPr>
          <p:spPr>
            <a:xfrm>
              <a:off x="2230244" y="3869473"/>
              <a:ext cx="11351941" cy="43601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759695" y="4299232"/>
              <a:ext cx="10365173" cy="3500608"/>
              <a:chOff x="3028839" y="4456772"/>
              <a:chExt cx="10365173" cy="3500608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854" r="23738" b="6492"/>
              <a:stretch/>
            </p:blipFill>
            <p:spPr>
              <a:xfrm>
                <a:off x="3232528" y="4728132"/>
                <a:ext cx="1896674" cy="303644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789" t="3566" r="32405" b="3853"/>
              <a:stretch/>
            </p:blipFill>
            <p:spPr>
              <a:xfrm>
                <a:off x="8551752" y="4728132"/>
                <a:ext cx="1599329" cy="2833380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8839" y="4619532"/>
                <a:ext cx="407377" cy="655346"/>
              </a:xfrm>
              <a:prstGeom prst="rect">
                <a:avLst/>
              </a:prstGeom>
            </p:spPr>
          </p:pic>
          <p:sp>
            <p:nvSpPr>
              <p:cNvPr id="3" name="Arrow: Curved Down 2"/>
              <p:cNvSpPr/>
              <p:nvPr/>
            </p:nvSpPr>
            <p:spPr>
              <a:xfrm flipH="1" flipV="1">
                <a:off x="5254349" y="7165644"/>
                <a:ext cx="3147745" cy="791736"/>
              </a:xfrm>
              <a:prstGeom prst="curved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Arrow: Curved Down 10"/>
              <p:cNvSpPr/>
              <p:nvPr/>
            </p:nvSpPr>
            <p:spPr>
              <a:xfrm>
                <a:off x="5393473" y="4456772"/>
                <a:ext cx="3033132" cy="791736"/>
              </a:xfrm>
              <a:prstGeom prst="curvedDown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5880773" y="4728132"/>
                <a:ext cx="1962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Give me an Iclub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96484" y="6061687"/>
                <a:ext cx="8851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Client</a:t>
                </a:r>
              </a:p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Object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98222" y="6061686"/>
                <a:ext cx="15343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Dependency</a:t>
                </a:r>
              </a:p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Resolver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16223" y="7244435"/>
                <a:ext cx="2188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Have a Putter Club</a:t>
                </a: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92363" y="4852640"/>
                <a:ext cx="1304606" cy="1304606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0801636" y="6246353"/>
                <a:ext cx="259237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Iclub Implementations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Wood club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Iron club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Wedge club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Putter club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1439631" y="4483308"/>
                <a:ext cx="1244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Container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408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>
            <a:spLocks noEditPoints="1"/>
          </p:cNvSpPr>
          <p:nvPr/>
        </p:nvSpPr>
        <p:spPr bwMode="auto">
          <a:xfrm>
            <a:off x="6746523" y="2458155"/>
            <a:ext cx="2762956" cy="5726290"/>
          </a:xfrm>
          <a:custGeom>
            <a:avLst/>
            <a:gdLst>
              <a:gd name="T0" fmla="*/ 601 w 866"/>
              <a:gd name="T1" fmla="*/ 954 h 1799"/>
              <a:gd name="T2" fmla="*/ 600 w 866"/>
              <a:gd name="T3" fmla="*/ 1565 h 1799"/>
              <a:gd name="T4" fmla="*/ 551 w 866"/>
              <a:gd name="T5" fmla="*/ 1582 h 1799"/>
              <a:gd name="T6" fmla="*/ 534 w 866"/>
              <a:gd name="T7" fmla="*/ 374 h 1799"/>
              <a:gd name="T8" fmla="*/ 831 w 866"/>
              <a:gd name="T9" fmla="*/ 357 h 1799"/>
              <a:gd name="T10" fmla="*/ 516 w 866"/>
              <a:gd name="T11" fmla="*/ 1565 h 1799"/>
              <a:gd name="T12" fmla="*/ 483 w 866"/>
              <a:gd name="T13" fmla="*/ 1586 h 1799"/>
              <a:gd name="T14" fmla="*/ 449 w 866"/>
              <a:gd name="T15" fmla="*/ 1565 h 1799"/>
              <a:gd name="T16" fmla="*/ 22 w 866"/>
              <a:gd name="T17" fmla="*/ 0 h 1799"/>
              <a:gd name="T18" fmla="*/ 431 w 866"/>
              <a:gd name="T19" fmla="*/ 18 h 1799"/>
              <a:gd name="T20" fmla="*/ 414 w 866"/>
              <a:gd name="T21" fmla="*/ 1582 h 1799"/>
              <a:gd name="T22" fmla="*/ 364 w 866"/>
              <a:gd name="T23" fmla="*/ 1565 h 1799"/>
              <a:gd name="T24" fmla="*/ 0 w 866"/>
              <a:gd name="T25" fmla="*/ 689 h 1799"/>
              <a:gd name="T26" fmla="*/ 346 w 866"/>
              <a:gd name="T27" fmla="*/ 707 h 1799"/>
              <a:gd name="T28" fmla="*/ 348 w 866"/>
              <a:gd name="T29" fmla="*/ 1572 h 1799"/>
              <a:gd name="T30" fmla="*/ 483 w 866"/>
              <a:gd name="T31" fmla="*/ 1799 h 1799"/>
              <a:gd name="T32" fmla="*/ 617 w 866"/>
              <a:gd name="T33" fmla="*/ 1572 h 1799"/>
              <a:gd name="T34" fmla="*/ 619 w 866"/>
              <a:gd name="T35" fmla="*/ 1565 h 1799"/>
              <a:gd name="T36" fmla="*/ 619 w 866"/>
              <a:gd name="T37" fmla="*/ 972 h 1799"/>
              <a:gd name="T38" fmla="*/ 866 w 866"/>
              <a:gd name="T39" fmla="*/ 954 h 1799"/>
              <a:gd name="T40" fmla="*/ 483 w 866"/>
              <a:gd name="T41" fmla="*/ 1772 h 1799"/>
              <a:gd name="T42" fmla="*/ 458 w 866"/>
              <a:gd name="T43" fmla="*/ 1730 h 1799"/>
              <a:gd name="T44" fmla="*/ 483 w 866"/>
              <a:gd name="T45" fmla="*/ 1727 h 1799"/>
              <a:gd name="T46" fmla="*/ 507 w 866"/>
              <a:gd name="T47" fmla="*/ 1730 h 1799"/>
              <a:gd name="T48" fmla="*/ 516 w 866"/>
              <a:gd name="T49" fmla="*/ 1714 h 1799"/>
              <a:gd name="T50" fmla="*/ 483 w 866"/>
              <a:gd name="T51" fmla="*/ 1710 h 1799"/>
              <a:gd name="T52" fmla="*/ 449 w 866"/>
              <a:gd name="T53" fmla="*/ 1714 h 1799"/>
              <a:gd name="T54" fmla="*/ 391 w 866"/>
              <a:gd name="T55" fmla="*/ 1604 h 1799"/>
              <a:gd name="T56" fmla="*/ 440 w 866"/>
              <a:gd name="T57" fmla="*/ 1583 h 1799"/>
              <a:gd name="T58" fmla="*/ 483 w 866"/>
              <a:gd name="T59" fmla="*/ 1604 h 1799"/>
              <a:gd name="T60" fmla="*/ 525 w 866"/>
              <a:gd name="T61" fmla="*/ 1583 h 1799"/>
              <a:gd name="T62" fmla="*/ 574 w 866"/>
              <a:gd name="T63" fmla="*/ 1604 h 1799"/>
              <a:gd name="T64" fmla="*/ 516 w 866"/>
              <a:gd name="T65" fmla="*/ 1714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66" h="1799">
                <a:moveTo>
                  <a:pt x="601" y="954"/>
                </a:moveTo>
                <a:cubicBezTo>
                  <a:pt x="601" y="954"/>
                  <a:pt x="601" y="954"/>
                  <a:pt x="601" y="954"/>
                </a:cubicBezTo>
                <a:cubicBezTo>
                  <a:pt x="601" y="1564"/>
                  <a:pt x="601" y="1564"/>
                  <a:pt x="601" y="1564"/>
                </a:cubicBezTo>
                <a:cubicBezTo>
                  <a:pt x="600" y="1565"/>
                  <a:pt x="600" y="1565"/>
                  <a:pt x="600" y="1565"/>
                </a:cubicBezTo>
                <a:cubicBezTo>
                  <a:pt x="596" y="1572"/>
                  <a:pt x="591" y="1578"/>
                  <a:pt x="584" y="1582"/>
                </a:cubicBezTo>
                <a:cubicBezTo>
                  <a:pt x="573" y="1588"/>
                  <a:pt x="562" y="1588"/>
                  <a:pt x="551" y="1582"/>
                </a:cubicBezTo>
                <a:cubicBezTo>
                  <a:pt x="544" y="1578"/>
                  <a:pt x="538" y="1571"/>
                  <a:pt x="534" y="1565"/>
                </a:cubicBezTo>
                <a:cubicBezTo>
                  <a:pt x="534" y="374"/>
                  <a:pt x="534" y="374"/>
                  <a:pt x="534" y="374"/>
                </a:cubicBezTo>
                <a:cubicBezTo>
                  <a:pt x="831" y="374"/>
                  <a:pt x="831" y="374"/>
                  <a:pt x="831" y="374"/>
                </a:cubicBezTo>
                <a:cubicBezTo>
                  <a:pt x="831" y="357"/>
                  <a:pt x="831" y="357"/>
                  <a:pt x="831" y="357"/>
                </a:cubicBezTo>
                <a:cubicBezTo>
                  <a:pt x="516" y="357"/>
                  <a:pt x="516" y="357"/>
                  <a:pt x="516" y="357"/>
                </a:cubicBezTo>
                <a:cubicBezTo>
                  <a:pt x="516" y="1565"/>
                  <a:pt x="516" y="1565"/>
                  <a:pt x="516" y="1565"/>
                </a:cubicBezTo>
                <a:cubicBezTo>
                  <a:pt x="512" y="1571"/>
                  <a:pt x="506" y="1578"/>
                  <a:pt x="499" y="1582"/>
                </a:cubicBezTo>
                <a:cubicBezTo>
                  <a:pt x="494" y="1585"/>
                  <a:pt x="488" y="1586"/>
                  <a:pt x="483" y="1586"/>
                </a:cubicBezTo>
                <a:cubicBezTo>
                  <a:pt x="477" y="1586"/>
                  <a:pt x="471" y="1585"/>
                  <a:pt x="466" y="1582"/>
                </a:cubicBezTo>
                <a:cubicBezTo>
                  <a:pt x="459" y="1578"/>
                  <a:pt x="453" y="1571"/>
                  <a:pt x="449" y="1565"/>
                </a:cubicBezTo>
                <a:cubicBezTo>
                  <a:pt x="449" y="0"/>
                  <a:pt x="449" y="0"/>
                  <a:pt x="449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18"/>
                  <a:pt x="22" y="18"/>
                  <a:pt x="22" y="18"/>
                </a:cubicBezTo>
                <a:cubicBezTo>
                  <a:pt x="431" y="18"/>
                  <a:pt x="431" y="18"/>
                  <a:pt x="431" y="18"/>
                </a:cubicBezTo>
                <a:cubicBezTo>
                  <a:pt x="431" y="1565"/>
                  <a:pt x="431" y="1565"/>
                  <a:pt x="431" y="1565"/>
                </a:cubicBezTo>
                <a:cubicBezTo>
                  <a:pt x="427" y="1571"/>
                  <a:pt x="421" y="1578"/>
                  <a:pt x="414" y="1582"/>
                </a:cubicBezTo>
                <a:cubicBezTo>
                  <a:pt x="403" y="1588"/>
                  <a:pt x="392" y="1588"/>
                  <a:pt x="381" y="1582"/>
                </a:cubicBezTo>
                <a:cubicBezTo>
                  <a:pt x="374" y="1578"/>
                  <a:pt x="369" y="1572"/>
                  <a:pt x="364" y="1565"/>
                </a:cubicBezTo>
                <a:cubicBezTo>
                  <a:pt x="364" y="689"/>
                  <a:pt x="364" y="689"/>
                  <a:pt x="364" y="689"/>
                </a:cubicBezTo>
                <a:cubicBezTo>
                  <a:pt x="0" y="689"/>
                  <a:pt x="0" y="689"/>
                  <a:pt x="0" y="689"/>
                </a:cubicBezTo>
                <a:cubicBezTo>
                  <a:pt x="0" y="707"/>
                  <a:pt x="0" y="707"/>
                  <a:pt x="0" y="707"/>
                </a:cubicBezTo>
                <a:cubicBezTo>
                  <a:pt x="346" y="707"/>
                  <a:pt x="346" y="707"/>
                  <a:pt x="346" y="707"/>
                </a:cubicBezTo>
                <a:cubicBezTo>
                  <a:pt x="346" y="1567"/>
                  <a:pt x="346" y="1567"/>
                  <a:pt x="346" y="1567"/>
                </a:cubicBezTo>
                <a:cubicBezTo>
                  <a:pt x="346" y="1569"/>
                  <a:pt x="347" y="1570"/>
                  <a:pt x="348" y="1572"/>
                </a:cubicBezTo>
                <a:cubicBezTo>
                  <a:pt x="475" y="1794"/>
                  <a:pt x="475" y="1794"/>
                  <a:pt x="475" y="1794"/>
                </a:cubicBezTo>
                <a:cubicBezTo>
                  <a:pt x="477" y="1797"/>
                  <a:pt x="480" y="1799"/>
                  <a:pt x="483" y="1799"/>
                </a:cubicBezTo>
                <a:cubicBezTo>
                  <a:pt x="486" y="1799"/>
                  <a:pt x="489" y="1797"/>
                  <a:pt x="490" y="1794"/>
                </a:cubicBezTo>
                <a:cubicBezTo>
                  <a:pt x="532" y="1720"/>
                  <a:pt x="572" y="1644"/>
                  <a:pt x="617" y="1572"/>
                </a:cubicBezTo>
                <a:cubicBezTo>
                  <a:pt x="618" y="1570"/>
                  <a:pt x="619" y="1569"/>
                  <a:pt x="619" y="1567"/>
                </a:cubicBezTo>
                <a:cubicBezTo>
                  <a:pt x="619" y="1566"/>
                  <a:pt x="619" y="1566"/>
                  <a:pt x="619" y="1565"/>
                </a:cubicBezTo>
                <a:cubicBezTo>
                  <a:pt x="619" y="1565"/>
                  <a:pt x="619" y="1565"/>
                  <a:pt x="619" y="1565"/>
                </a:cubicBezTo>
                <a:cubicBezTo>
                  <a:pt x="619" y="972"/>
                  <a:pt x="619" y="972"/>
                  <a:pt x="619" y="972"/>
                </a:cubicBezTo>
                <a:cubicBezTo>
                  <a:pt x="866" y="972"/>
                  <a:pt x="866" y="972"/>
                  <a:pt x="866" y="972"/>
                </a:cubicBezTo>
                <a:cubicBezTo>
                  <a:pt x="866" y="954"/>
                  <a:pt x="866" y="954"/>
                  <a:pt x="866" y="954"/>
                </a:cubicBezTo>
                <a:lnTo>
                  <a:pt x="601" y="954"/>
                </a:lnTo>
                <a:close/>
                <a:moveTo>
                  <a:pt x="483" y="1772"/>
                </a:moveTo>
                <a:cubicBezTo>
                  <a:pt x="483" y="1772"/>
                  <a:pt x="483" y="1772"/>
                  <a:pt x="483" y="1772"/>
                </a:cubicBezTo>
                <a:cubicBezTo>
                  <a:pt x="458" y="1730"/>
                  <a:pt x="458" y="1730"/>
                  <a:pt x="458" y="1730"/>
                </a:cubicBezTo>
                <a:cubicBezTo>
                  <a:pt x="463" y="1729"/>
                  <a:pt x="463" y="1729"/>
                  <a:pt x="463" y="1729"/>
                </a:cubicBezTo>
                <a:cubicBezTo>
                  <a:pt x="469" y="1728"/>
                  <a:pt x="476" y="1727"/>
                  <a:pt x="483" y="1727"/>
                </a:cubicBezTo>
                <a:cubicBezTo>
                  <a:pt x="490" y="1727"/>
                  <a:pt x="497" y="1728"/>
                  <a:pt x="504" y="1729"/>
                </a:cubicBezTo>
                <a:cubicBezTo>
                  <a:pt x="507" y="1730"/>
                  <a:pt x="507" y="1730"/>
                  <a:pt x="507" y="1730"/>
                </a:cubicBezTo>
                <a:lnTo>
                  <a:pt x="483" y="1772"/>
                </a:lnTo>
                <a:close/>
                <a:moveTo>
                  <a:pt x="516" y="1714"/>
                </a:moveTo>
                <a:cubicBezTo>
                  <a:pt x="514" y="1714"/>
                  <a:pt x="514" y="1714"/>
                  <a:pt x="514" y="1714"/>
                </a:cubicBezTo>
                <a:cubicBezTo>
                  <a:pt x="504" y="1711"/>
                  <a:pt x="493" y="1710"/>
                  <a:pt x="483" y="1710"/>
                </a:cubicBezTo>
                <a:cubicBezTo>
                  <a:pt x="473" y="1710"/>
                  <a:pt x="463" y="1711"/>
                  <a:pt x="454" y="1713"/>
                </a:cubicBezTo>
                <a:cubicBezTo>
                  <a:pt x="449" y="1714"/>
                  <a:pt x="449" y="1714"/>
                  <a:pt x="449" y="1714"/>
                </a:cubicBezTo>
                <a:cubicBezTo>
                  <a:pt x="386" y="1603"/>
                  <a:pt x="386" y="1603"/>
                  <a:pt x="386" y="1603"/>
                </a:cubicBezTo>
                <a:cubicBezTo>
                  <a:pt x="391" y="1604"/>
                  <a:pt x="391" y="1604"/>
                  <a:pt x="391" y="1604"/>
                </a:cubicBezTo>
                <a:cubicBezTo>
                  <a:pt x="409" y="1606"/>
                  <a:pt x="426" y="1598"/>
                  <a:pt x="438" y="1584"/>
                </a:cubicBezTo>
                <a:cubicBezTo>
                  <a:pt x="440" y="1583"/>
                  <a:pt x="440" y="1583"/>
                  <a:pt x="440" y="1583"/>
                </a:cubicBezTo>
                <a:cubicBezTo>
                  <a:pt x="442" y="1584"/>
                  <a:pt x="442" y="1584"/>
                  <a:pt x="442" y="1584"/>
                </a:cubicBezTo>
                <a:cubicBezTo>
                  <a:pt x="453" y="1598"/>
                  <a:pt x="468" y="1604"/>
                  <a:pt x="483" y="1604"/>
                </a:cubicBezTo>
                <a:cubicBezTo>
                  <a:pt x="497" y="1604"/>
                  <a:pt x="512" y="1598"/>
                  <a:pt x="523" y="1584"/>
                </a:cubicBezTo>
                <a:cubicBezTo>
                  <a:pt x="525" y="1583"/>
                  <a:pt x="525" y="1583"/>
                  <a:pt x="525" y="1583"/>
                </a:cubicBezTo>
                <a:cubicBezTo>
                  <a:pt x="527" y="1584"/>
                  <a:pt x="527" y="1584"/>
                  <a:pt x="527" y="1584"/>
                </a:cubicBezTo>
                <a:cubicBezTo>
                  <a:pt x="539" y="1598"/>
                  <a:pt x="556" y="1606"/>
                  <a:pt x="574" y="1604"/>
                </a:cubicBezTo>
                <a:cubicBezTo>
                  <a:pt x="579" y="1603"/>
                  <a:pt x="579" y="1603"/>
                  <a:pt x="579" y="1603"/>
                </a:cubicBezTo>
                <a:lnTo>
                  <a:pt x="516" y="1714"/>
                </a:lnTo>
                <a:close/>
              </a:path>
            </a:pathLst>
          </a:custGeom>
          <a:solidFill>
            <a:srgbClr val="64B09E"/>
          </a:solidFill>
          <a:ln>
            <a:noFill/>
          </a:ln>
        </p:spPr>
        <p:txBody>
          <a:bodyPr vert="horz" wrap="square" lIns="162560" tIns="81280" rIns="162560" bIns="81280" numCol="1" anchor="t" anchorCtr="0" compatLnSpc="1">
            <a:prstTxWarp prst="textNoShape">
              <a:avLst/>
            </a:prstTxWarp>
          </a:bodyPr>
          <a:lstStyle/>
          <a:p>
            <a:pPr defTabSz="1625620"/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09479" y="5328080"/>
            <a:ext cx="5149167" cy="43088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 is a big selling point for Angular 17.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2772" y="3920378"/>
            <a:ext cx="5453751" cy="212365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empowers you to inject dependencies in different components across the application without the need to know how those dependencies are created.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09479" y="3015092"/>
            <a:ext cx="4913524" cy="110799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 creates a new instance of class and its required dependencies.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8698" y="1931216"/>
            <a:ext cx="5027825" cy="10538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stimulated into the framework and can be reused.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of Dependency Injection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250" y="881846"/>
            <a:ext cx="71755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1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Dependency Injection and Service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26743" y="2380588"/>
            <a:ext cx="12378949" cy="48013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Topic 2—Dependency Injection API</a:t>
            </a:r>
          </a:p>
        </p:txBody>
      </p:sp>
    </p:spTree>
    <p:extLst>
      <p:ext uri="{BB962C8B-B14F-4D97-AF65-F5344CB8AC3E}">
        <p14:creationId xmlns:p14="http://schemas.microsoft.com/office/powerpoint/2010/main" val="395661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Importance of Dependency Injection API</a:t>
            </a:r>
          </a:p>
        </p:txBody>
      </p:sp>
      <p:pic>
        <p:nvPicPr>
          <p:cNvPr id="9" name="Picture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648" y="882871"/>
            <a:ext cx="8363002" cy="2743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6998" y="1318018"/>
            <a:ext cx="14989908" cy="1276812"/>
            <a:chOff x="3122611" y="1679781"/>
            <a:chExt cx="10010776" cy="1276812"/>
          </a:xfrm>
        </p:grpSpPr>
        <p:sp>
          <p:nvSpPr>
            <p:cNvPr id="8" name="Rounded Rectangle 40"/>
            <p:cNvSpPr/>
            <p:nvPr/>
          </p:nvSpPr>
          <p:spPr>
            <a:xfrm>
              <a:off x="3122611" y="1834172"/>
              <a:ext cx="10010775" cy="112242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Angular 17 has its own dependency injection framework, which can also be used as a standalone module by other applications and frameworks.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2611" y="1679781"/>
              <a:ext cx="10010776" cy="16947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494017" y="4775436"/>
            <a:ext cx="1125855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0705024" y="5174074"/>
            <a:ext cx="3420000" cy="3240000"/>
            <a:chOff x="8464126" y="4954882"/>
            <a:chExt cx="3062916" cy="3056109"/>
          </a:xfrm>
        </p:grpSpPr>
        <p:sp>
          <p:nvSpPr>
            <p:cNvPr id="15" name="Round Same Side Corner Rectangle 60"/>
            <p:cNvSpPr/>
            <p:nvPr/>
          </p:nvSpPr>
          <p:spPr>
            <a:xfrm>
              <a:off x="8467042" y="5268689"/>
              <a:ext cx="3060000" cy="2742302"/>
            </a:xfrm>
            <a:prstGeom prst="round2SameRect">
              <a:avLst>
                <a:gd name="adj1" fmla="val 0"/>
                <a:gd name="adj2" fmla="val 5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5" tIns="70875" rIns="42525" bIns="0"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 is a technique where one object supplies the dependencies of another object.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 Dependency is an object that can be used (a service).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 rot="16200000">
              <a:off x="9837222" y="3581786"/>
              <a:ext cx="313807" cy="3060000"/>
              <a:chOff x="6205453" y="3110391"/>
              <a:chExt cx="313807" cy="3060000"/>
            </a:xfrm>
          </p:grpSpPr>
          <p:sp>
            <p:nvSpPr>
              <p:cNvPr id="17" name="Rectangle 16"/>
              <p:cNvSpPr/>
              <p:nvPr/>
            </p:nvSpPr>
            <p:spPr>
              <a:xfrm rot="16200000">
                <a:off x="4720069" y="4595775"/>
                <a:ext cx="3060000" cy="892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5400000">
                <a:off x="6206094" y="4530717"/>
                <a:ext cx="406988" cy="219345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19" name="Oval 18"/>
          <p:cNvSpPr/>
          <p:nvPr/>
        </p:nvSpPr>
        <p:spPr>
          <a:xfrm>
            <a:off x="3590034" y="4490547"/>
            <a:ext cx="507963" cy="51376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2462890" y="3606432"/>
            <a:ext cx="2762250" cy="720000"/>
          </a:xfrm>
          <a:prstGeom prst="roundRect">
            <a:avLst/>
          </a:prstGeom>
          <a:solidFill>
            <a:srgbClr val="64B0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Injector 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748394" y="3606432"/>
            <a:ext cx="2762250" cy="720000"/>
          </a:xfrm>
          <a:prstGeom prst="roundRect">
            <a:avLst/>
          </a:prstGeom>
          <a:solidFill>
            <a:srgbClr val="E39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Provider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11033899" y="3606432"/>
            <a:ext cx="2762250" cy="72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Dependency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75538" y="4519170"/>
            <a:ext cx="507963" cy="51376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161043" y="4548350"/>
            <a:ext cx="507963" cy="51376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417890" y="5174074"/>
            <a:ext cx="3423259" cy="3240000"/>
            <a:chOff x="8464126" y="4942194"/>
            <a:chExt cx="3062916" cy="3098148"/>
          </a:xfrm>
        </p:grpSpPr>
        <p:sp>
          <p:nvSpPr>
            <p:cNvPr id="26" name="Round Same Side Corner Rectangle 60"/>
            <p:cNvSpPr/>
            <p:nvPr/>
          </p:nvSpPr>
          <p:spPr>
            <a:xfrm>
              <a:off x="8467042" y="5268689"/>
              <a:ext cx="3060000" cy="2771653"/>
            </a:xfrm>
            <a:prstGeom prst="round2SameRect">
              <a:avLst>
                <a:gd name="adj1" fmla="val 0"/>
                <a:gd name="adj2" fmla="val 5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5" tIns="70875" rIns="42525" bIns="0"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 is a medium to create an instance of a dependency.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It maps the selected token to a factory function that creates an object.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 rot="16200000">
              <a:off x="9830878" y="3575442"/>
              <a:ext cx="326495" cy="3060000"/>
              <a:chOff x="6205453" y="3110391"/>
              <a:chExt cx="326495" cy="3060000"/>
            </a:xfrm>
          </p:grpSpPr>
          <p:sp>
            <p:nvSpPr>
              <p:cNvPr id="28" name="Rectangle 27"/>
              <p:cNvSpPr/>
              <p:nvPr/>
            </p:nvSpPr>
            <p:spPr>
              <a:xfrm rot="16200000">
                <a:off x="4720069" y="4595775"/>
                <a:ext cx="3060000" cy="89232"/>
              </a:xfrm>
              <a:prstGeom prst="rect">
                <a:avLst/>
              </a:prstGeom>
              <a:solidFill>
                <a:srgbClr val="E3938D"/>
              </a:solidFill>
              <a:ln>
                <a:solidFill>
                  <a:srgbClr val="E393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9" name="Isosceles Triangle 28"/>
              <p:cNvSpPr/>
              <p:nvPr/>
            </p:nvSpPr>
            <p:spPr>
              <a:xfrm rot="5400000">
                <a:off x="6218782" y="4530717"/>
                <a:ext cx="406988" cy="219345"/>
              </a:xfrm>
              <a:prstGeom prst="triangle">
                <a:avLst/>
              </a:prstGeom>
              <a:solidFill>
                <a:srgbClr val="E3938D"/>
              </a:solidFill>
              <a:ln>
                <a:solidFill>
                  <a:srgbClr val="E393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2134015" y="5174074"/>
            <a:ext cx="3420000" cy="3240000"/>
            <a:chOff x="8464126" y="4942194"/>
            <a:chExt cx="3062916" cy="3043059"/>
          </a:xfrm>
        </p:grpSpPr>
        <p:sp>
          <p:nvSpPr>
            <p:cNvPr id="31" name="Round Same Side Corner Rectangle 60"/>
            <p:cNvSpPr/>
            <p:nvPr/>
          </p:nvSpPr>
          <p:spPr>
            <a:xfrm>
              <a:off x="8467042" y="5268689"/>
              <a:ext cx="3060000" cy="2716564"/>
            </a:xfrm>
            <a:prstGeom prst="round2SameRect">
              <a:avLst>
                <a:gd name="adj1" fmla="val 0"/>
                <a:gd name="adj2" fmla="val 598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2525" tIns="70875" rIns="42525" bIns="0"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It exposes the APIs to you to create instances of dependencies.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 rot="16200000">
              <a:off x="9830878" y="3575442"/>
              <a:ext cx="326495" cy="3060000"/>
              <a:chOff x="6205453" y="3110391"/>
              <a:chExt cx="326495" cy="3060000"/>
            </a:xfrm>
          </p:grpSpPr>
          <p:sp>
            <p:nvSpPr>
              <p:cNvPr id="33" name="Rectangle 32"/>
              <p:cNvSpPr/>
              <p:nvPr/>
            </p:nvSpPr>
            <p:spPr>
              <a:xfrm rot="16200000">
                <a:off x="4720069" y="4595775"/>
                <a:ext cx="3060000" cy="89232"/>
              </a:xfrm>
              <a:prstGeom prst="rect">
                <a:avLst/>
              </a:prstGeom>
              <a:solidFill>
                <a:srgbClr val="64B09E"/>
              </a:solidFill>
              <a:ln>
                <a:solidFill>
                  <a:srgbClr val="64B0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 rot="5400000">
                <a:off x="6218782" y="4530717"/>
                <a:ext cx="406988" cy="219345"/>
              </a:xfrm>
              <a:prstGeom prst="triangle">
                <a:avLst/>
              </a:prstGeom>
              <a:solidFill>
                <a:srgbClr val="64B09E"/>
              </a:solidFill>
              <a:ln>
                <a:solidFill>
                  <a:srgbClr val="64B0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706998" y="2771443"/>
            <a:ext cx="4406976" cy="587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 in Angular 17 consists of:</a:t>
            </a:r>
          </a:p>
        </p:txBody>
      </p:sp>
    </p:spTree>
    <p:extLst>
      <p:ext uri="{BB962C8B-B14F-4D97-AF65-F5344CB8AC3E}">
        <p14:creationId xmlns:p14="http://schemas.microsoft.com/office/powerpoint/2010/main" val="36665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Introduction to Multi Providers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1629656" y="1807059"/>
            <a:ext cx="11943141" cy="8376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provider is an instruction that describes how an object is created for a particular token.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445" y="3359446"/>
            <a:ext cx="14455475" cy="2069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7035" lvl="1" indent="-342900">
              <a:lnSpc>
                <a:spcPct val="150000"/>
              </a:lnSpc>
              <a:buSzPct val="125000"/>
              <a:buBlip>
                <a:blip r:embed="rId3"/>
              </a:buBlip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In Angular 17, the DI system offers the feature of Multi Providers.</a:t>
            </a:r>
          </a:p>
          <a:p>
            <a:pPr marL="624135" lvl="1">
              <a:lnSpc>
                <a:spcPct val="150000"/>
              </a:lnSpc>
              <a:buSzPct val="125000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/>
            </a:endParaRPr>
          </a:p>
          <a:p>
            <a:pPr marL="967035" lvl="1" indent="-342900">
              <a:lnSpc>
                <a:spcPct val="150000"/>
              </a:lnSpc>
              <a:buSzPct val="125000"/>
              <a:buBlip>
                <a:blip r:embed="rId3"/>
              </a:buBlip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/>
              </a:rPr>
              <a:t>It provides consumers the capability to add custom functionality according to the need of the application.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66" y="818027"/>
            <a:ext cx="650683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77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1109</Words>
  <Application>Microsoft Macintosh PowerPoint</Application>
  <PresentationFormat>Custom</PresentationFormat>
  <Paragraphs>183</Paragraphs>
  <Slides>28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Open Sans</vt:lpstr>
      <vt:lpstr>Open Sans Extrabold</vt:lpstr>
      <vt:lpstr>Open Sans Semibold</vt:lpstr>
      <vt:lpstr>Custom Design</vt:lpstr>
      <vt:lpstr>Image</vt:lpstr>
      <vt:lpstr>PowerPoint Presentation</vt:lpstr>
      <vt:lpstr>PowerPoint Presentation</vt:lpstr>
      <vt:lpstr>PowerPoint Presentation</vt:lpstr>
      <vt:lpstr>Why Dependency Injection (DI)?</vt:lpstr>
      <vt:lpstr>Features of Dependency Injection</vt:lpstr>
      <vt:lpstr>Features of Dependency Injection</vt:lpstr>
      <vt:lpstr>PowerPoint Presentation</vt:lpstr>
      <vt:lpstr>Importance of Dependency Injection API</vt:lpstr>
      <vt:lpstr>Introduction to Multi Providers</vt:lpstr>
      <vt:lpstr>Understanding Multi Providers</vt:lpstr>
      <vt:lpstr>PowerPoint Presentation</vt:lpstr>
      <vt:lpstr>Service</vt:lpstr>
      <vt:lpstr>Introduction to Service</vt:lpstr>
      <vt:lpstr>PowerPoint Presentation</vt:lpstr>
      <vt:lpstr>Creation of Service</vt:lpstr>
      <vt:lpstr>Injecting a Service</vt:lpstr>
      <vt:lpstr>Injecting a Service</vt:lpstr>
      <vt:lpstr>Injecting a Service</vt:lpstr>
      <vt:lpstr>Lab—Demo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190</cp:revision>
  <dcterms:created xsi:type="dcterms:W3CDTF">2016-12-06T06:58:02Z</dcterms:created>
  <dcterms:modified xsi:type="dcterms:W3CDTF">2024-02-27T11:54:57Z</dcterms:modified>
</cp:coreProperties>
</file>