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1"/>
  </p:notesMasterIdLst>
  <p:sldIdLst>
    <p:sldId id="292" r:id="rId2"/>
    <p:sldId id="301" r:id="rId3"/>
    <p:sldId id="30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5" r:id="rId40"/>
    <p:sldId id="296" r:id="rId41"/>
    <p:sldId id="297" r:id="rId42"/>
    <p:sldId id="298" r:id="rId43"/>
    <p:sldId id="303" r:id="rId44"/>
    <p:sldId id="304" r:id="rId45"/>
    <p:sldId id="344" r:id="rId46"/>
    <p:sldId id="345" r:id="rId47"/>
    <p:sldId id="346" r:id="rId48"/>
    <p:sldId id="347" r:id="rId49"/>
    <p:sldId id="300" r:id="rId5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Joan" initials="DJ [2]" lastIdx="6" clrIdx="0">
    <p:extLst>
      <p:ext uri="{19B8F6BF-5375-455C-9EA6-DF929625EA0E}">
        <p15:presenceInfo xmlns:p15="http://schemas.microsoft.com/office/powerpoint/2012/main" userId="S-1-5-21-344113424-1144375074-249258821-6956" providerId="AD"/>
      </p:ext>
    </p:extLst>
  </p:cmAuthor>
  <p:cmAuthor id="2" name="Puja Sharma" initials="PS" lastIdx="3" clrIdx="1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3" name="Beryl John" initials="BJ" lastIdx="10" clrIdx="2">
    <p:extLst>
      <p:ext uri="{19B8F6BF-5375-455C-9EA6-DF929625EA0E}">
        <p15:presenceInfo xmlns:p15="http://schemas.microsoft.com/office/powerpoint/2012/main" userId="Beryl Jo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DF"/>
    <a:srgbClr val="3F97C0"/>
    <a:srgbClr val="9CDAEB"/>
    <a:srgbClr val="FAC36F"/>
    <a:srgbClr val="F69E66"/>
    <a:srgbClr val="F38573"/>
    <a:srgbClr val="C8C8C8"/>
    <a:srgbClr val="255E73"/>
    <a:srgbClr val="494949"/>
    <a:srgbClr val="02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9CF8-74C3-FC4E-A4C6-724335D87C88}" v="1" dt="2024-02-27T11:55:2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7" autoAdjust="0"/>
    <p:restoredTop sz="94799" autoAdjust="0"/>
  </p:normalViewPr>
  <p:slideViewPr>
    <p:cSldViewPr snapToGrid="0">
      <p:cViewPr varScale="1">
        <p:scale>
          <a:sx n="71" d="100"/>
          <a:sy n="71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8CBD9CF8-74C3-FC4E-A4C6-724335D87C88}"/>
    <pc:docChg chg="modSld">
      <pc:chgData name="amarjeet singh" userId="d84e554384c88249" providerId="LiveId" clId="{8CBD9CF8-74C3-FC4E-A4C6-724335D87C88}" dt="2024-02-27T11:55:20.614" v="0"/>
      <pc:docMkLst>
        <pc:docMk/>
      </pc:docMkLst>
      <pc:sldChg chg="modSp">
        <pc:chgData name="amarjeet singh" userId="d84e554384c88249" providerId="LiveId" clId="{8CBD9CF8-74C3-FC4E-A4C6-724335D87C88}" dt="2024-02-27T11:55:20.614" v="0"/>
        <pc:sldMkLst>
          <pc:docMk/>
          <pc:sldMk cId="915323079" sldId="292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915323079" sldId="292"/>
            <ac:spMk id="2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495065228" sldId="348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495065228" sldId="348"/>
            <ac:spMk id="7" creationId="{00000000-0000-0000-0000-000000000000}"/>
          </ac:spMkLst>
        </pc:spChg>
        <pc:spChg chg="mod">
          <ac:chgData name="amarjeet singh" userId="d84e554384c88249" providerId="LiveId" clId="{8CBD9CF8-74C3-FC4E-A4C6-724335D87C88}" dt="2024-02-27T11:55:20.614" v="0"/>
          <ac:spMkLst>
            <pc:docMk/>
            <pc:sldMk cId="495065228" sldId="348"/>
            <ac:spMk id="51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4096258889" sldId="349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4096258889" sldId="349"/>
            <ac:spMk id="5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3867695183" sldId="357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3867695183" sldId="357"/>
            <ac:spMk id="2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3291477975" sldId="358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3291477975" sldId="358"/>
            <ac:spMk id="6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2362401667" sldId="359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2362401667" sldId="359"/>
            <ac:spMk id="6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3641489552" sldId="381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3641489552" sldId="381"/>
            <ac:spMk id="3" creationId="{00000000-0000-0000-0000-000000000000}"/>
          </ac:spMkLst>
        </pc:spChg>
      </pc:sldChg>
      <pc:sldChg chg="modSp">
        <pc:chgData name="amarjeet singh" userId="d84e554384c88249" providerId="LiveId" clId="{8CBD9CF8-74C3-FC4E-A4C6-724335D87C88}" dt="2024-02-27T11:55:20.614" v="0"/>
        <pc:sldMkLst>
          <pc:docMk/>
          <pc:sldMk cId="3885909518" sldId="385"/>
        </pc:sldMkLst>
        <pc:spChg chg="mod">
          <ac:chgData name="amarjeet singh" userId="d84e554384c88249" providerId="LiveId" clId="{8CBD9CF8-74C3-FC4E-A4C6-724335D87C88}" dt="2024-02-27T11:55:20.614" v="0"/>
          <ac:spMkLst>
            <pc:docMk/>
            <pc:sldMk cId="3885909518" sldId="385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D208-69C8-48BB-9A98-B0C017CC76A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142C-6CE1-40B4-B784-A3FD6AB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198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2742873"/>
            <a:ext cx="2599593" cy="464297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0" y="885621"/>
            <a:ext cx="3359430" cy="25392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70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4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66257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65" tIns="56633" rIns="113265" bIns="56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7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5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26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" y="1425868"/>
            <a:ext cx="16230596" cy="7659509"/>
            <a:chOff x="4" y="1425868"/>
            <a:chExt cx="16230596" cy="7659509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4" y="1425868"/>
              <a:ext cx="16230596" cy="4611509"/>
              <a:chOff x="0" y="4531017"/>
              <a:chExt cx="16230596" cy="4611509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4" y="4473868"/>
              <a:ext cx="16230596" cy="4611509"/>
              <a:chOff x="0" y="4531017"/>
              <a:chExt cx="16230596" cy="4611509"/>
            </a:xfrm>
          </p:grpSpPr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</p:grpSp>
      <p:sp>
        <p:nvSpPr>
          <p:cNvPr id="15" name="Rectangle 14"/>
          <p:cNvSpPr/>
          <p:nvPr userDrawn="1"/>
        </p:nvSpPr>
        <p:spPr>
          <a:xfrm>
            <a:off x="1" y="-1219199"/>
            <a:ext cx="16256003" cy="4476749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43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720"/>
            <a:ext cx="16256000" cy="450427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238671"/>
            <a:ext cx="16256000" cy="130964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26745" y="1676697"/>
            <a:ext cx="12378947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6743" y="2380588"/>
            <a:ext cx="12378949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rgbClr val="0F547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Topic #—Topic Name/Description</a:t>
            </a:r>
          </a:p>
        </p:txBody>
      </p:sp>
    </p:spTree>
    <p:extLst>
      <p:ext uri="{BB962C8B-B14F-4D97-AF65-F5344CB8AC3E}">
        <p14:creationId xmlns:p14="http://schemas.microsoft.com/office/powerpoint/2010/main" val="18407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4334" y="2931744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14334" y="377501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4334" y="4618276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014334" y="5461542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1" y="3689716"/>
            <a:ext cx="2358074" cy="2358074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0" y="885621"/>
            <a:ext cx="4305300" cy="25392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67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Topic – Open Sans Extrabold - 32</a:t>
            </a:r>
          </a:p>
        </p:txBody>
      </p:sp>
    </p:spTree>
    <p:extLst>
      <p:ext uri="{BB962C8B-B14F-4D97-AF65-F5344CB8AC3E}">
        <p14:creationId xmlns:p14="http://schemas.microsoft.com/office/powerpoint/2010/main" val="37228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0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2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2" name="Rectangle 21"/>
          <p:cNvSpPr/>
          <p:nvPr userDrawn="1"/>
        </p:nvSpPr>
        <p:spPr>
          <a:xfrm>
            <a:off x="1463431" y="-24186"/>
            <a:ext cx="7101806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4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24186"/>
            <a:ext cx="166411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24186"/>
            <a:ext cx="1668997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7" name="Rectangle 26"/>
          <p:cNvSpPr/>
          <p:nvPr userDrawn="1"/>
        </p:nvSpPr>
        <p:spPr>
          <a:xfrm>
            <a:off x="12275205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</p:spTree>
    <p:extLst>
      <p:ext uri="{BB962C8B-B14F-4D97-AF65-F5344CB8AC3E}">
        <p14:creationId xmlns:p14="http://schemas.microsoft.com/office/powerpoint/2010/main" val="13798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10428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7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4042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FC9-254D-4480-89E4-509C5FCFE50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4AD7-029A-4562-BD52-3D580AB5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2" r:id="rId2"/>
    <p:sldLayoutId id="2147483730" r:id="rId3"/>
    <p:sldLayoutId id="2147483727" r:id="rId4"/>
    <p:sldLayoutId id="2147483734" r:id="rId5"/>
    <p:sldLayoutId id="2147483726" r:id="rId6"/>
    <p:sldLayoutId id="2147483724" r:id="rId7"/>
    <p:sldLayoutId id="2147483725" r:id="rId8"/>
    <p:sldLayoutId id="2147483732" r:id="rId9"/>
    <p:sldLayoutId id="2147483733" r:id="rId10"/>
    <p:sldLayoutId id="2147483731" r:id="rId11"/>
    <p:sldLayoutId id="2147483723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7281" y="3289822"/>
            <a:ext cx="9486278" cy="387798"/>
          </a:xfrm>
        </p:spPr>
        <p:txBody>
          <a:bodyPr/>
          <a:lstStyle/>
          <a:p>
            <a:r>
              <a:rPr lang="en-IN" dirty="0"/>
              <a:t>Lesson 7—Directives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281" y="2625331"/>
            <a:ext cx="9486278" cy="443198"/>
          </a:xfrm>
        </p:spPr>
        <p:txBody>
          <a:bodyPr/>
          <a:lstStyle/>
          <a:p>
            <a:r>
              <a:rPr lang="en-US" dirty="0"/>
              <a:t>Angular 17</a:t>
            </a:r>
          </a:p>
        </p:txBody>
      </p:sp>
    </p:spTree>
    <p:extLst>
      <p:ext uri="{BB962C8B-B14F-4D97-AF65-F5344CB8AC3E}">
        <p14:creationId xmlns:p14="http://schemas.microsoft.com/office/powerpoint/2010/main" val="91532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70612" y="5236370"/>
            <a:ext cx="12294205" cy="476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numCol="1" spcCol="640080" rtlCol="0">
            <a:spAutoFit/>
          </a:bodyPr>
          <a:lstStyle/>
          <a:p>
            <a:pPr algn="ctr" defTabSz="1625620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sample below, we can implement the colorChange directive by using "colorChange."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09160" y="6446265"/>
            <a:ext cx="4343400" cy="425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IN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colorChange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&gt;&lt;div&gt;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49832" y="6440231"/>
            <a:ext cx="4358640" cy="4256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IN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colorChange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&gt;&lt;/p&gt;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88591" y="1298874"/>
            <a:ext cx="10678819" cy="3149273"/>
            <a:chOff x="945066" y="1298874"/>
            <a:chExt cx="10678819" cy="3149273"/>
          </a:xfrm>
        </p:grpSpPr>
        <p:grpSp>
          <p:nvGrpSpPr>
            <p:cNvPr id="21" name="Group 20"/>
            <p:cNvGrpSpPr/>
            <p:nvPr/>
          </p:nvGrpSpPr>
          <p:grpSpPr>
            <a:xfrm>
              <a:off x="945066" y="1298874"/>
              <a:ext cx="10658250" cy="935233"/>
              <a:chOff x="3314700" y="2593344"/>
              <a:chExt cx="10658250" cy="935233"/>
            </a:xfrm>
          </p:grpSpPr>
          <p:sp>
            <p:nvSpPr>
              <p:cNvPr id="22" name="Pentagon 21"/>
              <p:cNvSpPr/>
              <p:nvPr/>
            </p:nvSpPr>
            <p:spPr>
              <a:xfrm>
                <a:off x="3314700" y="2593344"/>
                <a:ext cx="10658250" cy="935233"/>
              </a:xfrm>
              <a:prstGeom prst="homePlate">
                <a:avLst/>
              </a:prstGeom>
              <a:pattFill prst="ltDnDiag">
                <a:fgClr>
                  <a:srgbClr val="FFD9D9"/>
                </a:fgClr>
                <a:bgClr>
                  <a:srgbClr val="FFC9C9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14701" y="2687420"/>
                <a:ext cx="1065824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Attribute directives are used to change the appearance or behavior of a component or a native DOM element.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49868" y="2503313"/>
              <a:ext cx="10658251" cy="932037"/>
              <a:chOff x="3314700" y="4102764"/>
              <a:chExt cx="10658251" cy="932037"/>
            </a:xfrm>
          </p:grpSpPr>
          <p:sp>
            <p:nvSpPr>
              <p:cNvPr id="25" name="Pentagon 24"/>
              <p:cNvSpPr/>
              <p:nvPr/>
            </p:nvSpPr>
            <p:spPr>
              <a:xfrm>
                <a:off x="3314700" y="4102764"/>
                <a:ext cx="10658250" cy="932037"/>
              </a:xfrm>
              <a:prstGeom prst="homePlate">
                <a:avLst/>
              </a:prstGeom>
              <a:pattFill prst="ltDnDiag">
                <a:fgClr>
                  <a:schemeClr val="accent4">
                    <a:lumMod val="20000"/>
                    <a:lumOff val="80000"/>
                  </a:schemeClr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14701" y="4202296"/>
                <a:ext cx="106582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An attribute directive requires building a controller class annotated with @Directive, which specifies the selector that identifies the attribute.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65635" y="3704556"/>
              <a:ext cx="10658250" cy="743591"/>
              <a:chOff x="3314700" y="5612184"/>
              <a:chExt cx="10658250" cy="743591"/>
            </a:xfrm>
          </p:grpSpPr>
          <p:sp>
            <p:nvSpPr>
              <p:cNvPr id="28" name="Pentagon 27"/>
              <p:cNvSpPr/>
              <p:nvPr/>
            </p:nvSpPr>
            <p:spPr>
              <a:xfrm>
                <a:off x="3314700" y="5612184"/>
                <a:ext cx="10658250" cy="743591"/>
              </a:xfrm>
              <a:prstGeom prst="homePlate">
                <a:avLst/>
              </a:prstGeom>
              <a:pattFill prst="ltDnDiag">
                <a:fgClr>
                  <a:srgbClr val="B8F6EF"/>
                </a:fgClr>
                <a:bgClr>
                  <a:srgbClr val="60EADA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14701" y="5785672"/>
                <a:ext cx="106582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The controller class implements the desired directive behavior.</a:t>
                </a:r>
              </a:p>
            </p:txBody>
          </p:sp>
        </p:grpSp>
      </p:grp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088" y="831447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4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3951" y="1129458"/>
            <a:ext cx="5568098" cy="400110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/>
            <a:r>
              <a:rPr lang="en-I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predefined attribute directives.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5676" y="1920310"/>
            <a:ext cx="8024649" cy="400110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 defTabSz="162562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import statement specifies symbols from the Angular core.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76943" y="4267200"/>
            <a:ext cx="10767848" cy="0"/>
          </a:xfrm>
          <a:prstGeom prst="line">
            <a:avLst/>
          </a:prstGeom>
          <a:ln w="76200">
            <a:solidFill>
              <a:srgbClr val="FF7575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838678" y="2821982"/>
            <a:ext cx="2880000" cy="893365"/>
          </a:xfrm>
          <a:prstGeom prst="roundRect">
            <a:avLst>
              <a:gd name="adj" fmla="val 109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Directive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84905" y="4043713"/>
            <a:ext cx="446974" cy="446974"/>
          </a:xfrm>
          <a:prstGeom prst="ellipse">
            <a:avLst/>
          </a:prstGeom>
          <a:solidFill>
            <a:srgbClr val="FF757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72407" y="4043713"/>
            <a:ext cx="446974" cy="446974"/>
          </a:xfrm>
          <a:prstGeom prst="ellipse">
            <a:avLst/>
          </a:prstGeom>
          <a:solidFill>
            <a:srgbClr val="FF757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98709" y="4740821"/>
            <a:ext cx="3060002" cy="2416724"/>
            <a:chOff x="4679538" y="4948641"/>
            <a:chExt cx="3060002" cy="2416724"/>
          </a:xfrm>
        </p:grpSpPr>
        <p:sp>
          <p:nvSpPr>
            <p:cNvPr id="19" name="Round Same Side Corner Rectangle 18"/>
            <p:cNvSpPr/>
            <p:nvPr/>
          </p:nvSpPr>
          <p:spPr>
            <a:xfrm>
              <a:off x="4679540" y="5268689"/>
              <a:ext cx="3060000" cy="2096676"/>
            </a:xfrm>
            <a:prstGeom prst="round2SameRect">
              <a:avLst>
                <a:gd name="adj1" fmla="val 0"/>
                <a:gd name="adj2" fmla="val 58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08000" bIns="0" rtlCol="0" anchor="t"/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Injects elements into the directive’s constructor so that the code can access the DOM element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 rot="16200000">
              <a:off x="6046290" y="3581889"/>
              <a:ext cx="326495" cy="3060000"/>
              <a:chOff x="6205453" y="3110391"/>
              <a:chExt cx="326495" cy="3060000"/>
            </a:xfrm>
          </p:grpSpPr>
          <p:sp>
            <p:nvSpPr>
              <p:cNvPr id="21" name="Rectangle 20"/>
              <p:cNvSpPr/>
              <p:nvPr/>
            </p:nvSpPr>
            <p:spPr>
              <a:xfrm rot="16200000">
                <a:off x="4720069" y="4595775"/>
                <a:ext cx="3060000" cy="892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5400000">
                <a:off x="6218782" y="4530717"/>
                <a:ext cx="406988" cy="219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23" name="Oval 22"/>
          <p:cNvSpPr/>
          <p:nvPr/>
        </p:nvSpPr>
        <p:spPr>
          <a:xfrm>
            <a:off x="11559909" y="4043713"/>
            <a:ext cx="446974" cy="446974"/>
          </a:xfrm>
          <a:prstGeom prst="ellipse">
            <a:avLst/>
          </a:prstGeom>
          <a:solidFill>
            <a:srgbClr val="FF757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647951" y="2821982"/>
            <a:ext cx="2880000" cy="893365"/>
          </a:xfrm>
          <a:prstGeom prst="roundRect">
            <a:avLst>
              <a:gd name="adj" fmla="val 109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ElementRef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35453" y="2821982"/>
            <a:ext cx="2880000" cy="893365"/>
          </a:xfrm>
          <a:prstGeom prst="roundRect">
            <a:avLst>
              <a:gd name="adj" fmla="val 1095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Input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11209" y="4740821"/>
            <a:ext cx="3060000" cy="2416724"/>
            <a:chOff x="892038" y="4948641"/>
            <a:chExt cx="3060000" cy="2416724"/>
          </a:xfrm>
        </p:grpSpPr>
        <p:sp>
          <p:nvSpPr>
            <p:cNvPr id="27" name="Round Same Side Corner Rectangle 26"/>
            <p:cNvSpPr/>
            <p:nvPr/>
          </p:nvSpPr>
          <p:spPr>
            <a:xfrm>
              <a:off x="892038" y="5268688"/>
              <a:ext cx="3060000" cy="2096677"/>
            </a:xfrm>
            <a:prstGeom prst="round2SameRect">
              <a:avLst>
                <a:gd name="adj1" fmla="val 0"/>
                <a:gd name="adj2" fmla="val 668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08000" bIns="0" rtlCol="0" anchor="t"/>
            <a:lstStyle/>
            <a:p>
              <a:pPr lvl="0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Provides the functionality of the @Directive decorator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2258790" y="3581889"/>
              <a:ext cx="326495" cy="3060000"/>
              <a:chOff x="6205453" y="3110391"/>
              <a:chExt cx="326495" cy="3060000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4720069" y="4595775"/>
                <a:ext cx="3060000" cy="892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6218782" y="4530717"/>
                <a:ext cx="406988" cy="219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0283297" y="4734374"/>
            <a:ext cx="3062916" cy="2423171"/>
            <a:chOff x="8464126" y="4942194"/>
            <a:chExt cx="3062916" cy="2423171"/>
          </a:xfrm>
        </p:grpSpPr>
        <p:sp>
          <p:nvSpPr>
            <p:cNvPr id="32" name="Round Same Side Corner Rectangle 31"/>
            <p:cNvSpPr/>
            <p:nvPr/>
          </p:nvSpPr>
          <p:spPr>
            <a:xfrm>
              <a:off x="8467042" y="5268689"/>
              <a:ext cx="3060000" cy="2096676"/>
            </a:xfrm>
            <a:prstGeom prst="round2SameRect">
              <a:avLst>
                <a:gd name="adj1" fmla="val 0"/>
                <a:gd name="adj2" fmla="val 5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Ins="108000" bIns="0" rtlCol="0" anchor="t"/>
            <a:lstStyle/>
            <a:p>
              <a:r>
                <a:rPr lang="en-US" sz="2000" dirty="0">
                  <a:solidFill>
                    <a:srgbClr val="31313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Allows data to flow from the binding expression into the directive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rot="16200000">
              <a:off x="9830878" y="3575442"/>
              <a:ext cx="326495" cy="3060000"/>
              <a:chOff x="6205453" y="3110391"/>
              <a:chExt cx="326495" cy="3060000"/>
            </a:xfrm>
          </p:grpSpPr>
          <p:sp>
            <p:nvSpPr>
              <p:cNvPr id="34" name="Rectangle 33"/>
              <p:cNvSpPr/>
              <p:nvPr/>
            </p:nvSpPr>
            <p:spPr>
              <a:xfrm rot="16200000">
                <a:off x="4720069" y="4595775"/>
                <a:ext cx="3060000" cy="892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6218782" y="4530717"/>
                <a:ext cx="406988" cy="219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pic>
        <p:nvPicPr>
          <p:cNvPr id="37" name="Picture 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49789" y="3051855"/>
            <a:ext cx="10556423" cy="4143016"/>
            <a:chOff x="3124084" y="2352523"/>
            <a:chExt cx="10556423" cy="4143016"/>
          </a:xfrm>
        </p:grpSpPr>
        <p:grpSp>
          <p:nvGrpSpPr>
            <p:cNvPr id="37" name="Group 36"/>
            <p:cNvGrpSpPr/>
            <p:nvPr/>
          </p:nvGrpSpPr>
          <p:grpSpPr>
            <a:xfrm>
              <a:off x="3124084" y="2352523"/>
              <a:ext cx="10556423" cy="4143016"/>
              <a:chOff x="2135443" y="2758168"/>
              <a:chExt cx="10556423" cy="4143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159687" y="3404507"/>
                <a:ext cx="10532179" cy="349667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" name="Freeform 166"/>
              <p:cNvSpPr/>
              <p:nvPr/>
            </p:nvSpPr>
            <p:spPr>
              <a:xfrm>
                <a:off x="8366609" y="5761426"/>
                <a:ext cx="4325257" cy="1139758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43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38" name="TextBox 37"/>
            <p:cNvSpPr txBox="1"/>
            <p:nvPr/>
          </p:nvSpPr>
          <p:spPr>
            <a:xfrm>
              <a:off x="3410717" y="3289724"/>
              <a:ext cx="996226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 Directive, ElementRef, Input } from '@angular/core';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@Directive({ selector: '[ColorChange]' })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class ColorChangeDirective 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constructor(er: ElementRef) 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er.nativeElement.style.backgroundColor = ‘green';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27472" y="1779102"/>
            <a:ext cx="4801056" cy="430887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/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the attribute looks:</a:t>
            </a:r>
          </a:p>
        </p:txBody>
      </p:sp>
      <p:pic>
        <p:nvPicPr>
          <p:cNvPr id="23" name="Picture 2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7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3683" y="2942239"/>
            <a:ext cx="10237263" cy="461665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predefined, built-in attributes in Angular 17: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51927" y="4458179"/>
            <a:ext cx="8889165" cy="400110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 defTabSz="1625620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ngClass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63148" y="4556229"/>
            <a:ext cx="9437199" cy="759688"/>
            <a:chOff x="3364559" y="3898546"/>
            <a:chExt cx="9437199" cy="759688"/>
          </a:xfrm>
        </p:grpSpPr>
        <p:grpSp>
          <p:nvGrpSpPr>
            <p:cNvPr id="12" name="Group 11"/>
            <p:cNvGrpSpPr/>
            <p:nvPr/>
          </p:nvGrpSpPr>
          <p:grpSpPr>
            <a:xfrm>
              <a:off x="3364559" y="3898546"/>
              <a:ext cx="4427542" cy="759688"/>
              <a:chOff x="991547" y="2567081"/>
              <a:chExt cx="4427542" cy="113682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91547" y="2567081"/>
                <a:ext cx="4427542" cy="1136822"/>
                <a:chOff x="1591293" y="2718487"/>
                <a:chExt cx="4427542" cy="1136822"/>
              </a:xfrm>
            </p:grpSpPr>
            <p:sp>
              <p:nvSpPr>
                <p:cNvPr id="17" name="Trapezoid 16"/>
                <p:cNvSpPr/>
                <p:nvPr/>
              </p:nvSpPr>
              <p:spPr>
                <a:xfrm rot="10800000">
                  <a:off x="1591293" y="3550024"/>
                  <a:ext cx="4427542" cy="305284"/>
                </a:xfrm>
                <a:prstGeom prst="trapezoid">
                  <a:avLst>
                    <a:gd name="adj" fmla="val 4937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Round Same Side Corner Rectangle 17"/>
                <p:cNvSpPr/>
                <p:nvPr/>
              </p:nvSpPr>
              <p:spPr>
                <a:xfrm>
                  <a:off x="1741828" y="2718487"/>
                  <a:ext cx="4131774" cy="1136822"/>
                </a:xfrm>
                <a:prstGeom prst="round2SameRect">
                  <a:avLst>
                    <a:gd name="adj1" fmla="val 16993"/>
                    <a:gd name="adj2" fmla="val 0"/>
                  </a:avLst>
                </a:prstGeom>
                <a:solidFill>
                  <a:srgbClr val="FFA7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2082" y="2944008"/>
                <a:ext cx="4131774" cy="644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I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ngStyle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374216" y="3898546"/>
              <a:ext cx="4427542" cy="759688"/>
              <a:chOff x="6001204" y="2567081"/>
              <a:chExt cx="4427542" cy="113682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01204" y="2567081"/>
                <a:ext cx="4427542" cy="1136822"/>
                <a:chOff x="1591293" y="2718487"/>
                <a:chExt cx="4427542" cy="1136822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10800000">
                  <a:off x="1591293" y="3550024"/>
                  <a:ext cx="4427542" cy="305284"/>
                </a:xfrm>
                <a:prstGeom prst="trapezoid">
                  <a:avLst>
                    <a:gd name="adj" fmla="val 4937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Round Same Side Corner Rectangle 22"/>
                <p:cNvSpPr/>
                <p:nvPr/>
              </p:nvSpPr>
              <p:spPr>
                <a:xfrm>
                  <a:off x="1741828" y="2718487"/>
                  <a:ext cx="4131774" cy="1136822"/>
                </a:xfrm>
                <a:prstGeom prst="round2SameRect">
                  <a:avLst>
                    <a:gd name="adj1" fmla="val 16993"/>
                    <a:gd name="adj2" fmla="val 0"/>
                  </a:avLst>
                </a:prstGeom>
                <a:solidFill>
                  <a:srgbClr val="FFC5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6161498" y="2895882"/>
                <a:ext cx="4131774" cy="644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 algn="ctr">
                  <a:defRPr sz="24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</a:lstStyle>
              <a:p>
                <a:r>
                  <a:rPr lang="en-IN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ngClass</a:t>
                </a:r>
              </a:p>
            </p:txBody>
          </p:sp>
        </p:grpSp>
      </p:grpSp>
      <p:pic>
        <p:nvPicPr>
          <p:cNvPr id="25" name="Picture 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3977" y="1851497"/>
            <a:ext cx="14128046" cy="6045594"/>
          </a:xfrm>
          <a:prstGeom prst="roundRect">
            <a:avLst>
              <a:gd name="adj" fmla="val 4371"/>
            </a:avLst>
          </a:prstGeom>
          <a:solidFill>
            <a:schemeClr val="bg1">
              <a:lumMod val="85000"/>
              <a:alpha val="2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284" tIns="26670" rIns="660943" bIns="2667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977" y="2305503"/>
            <a:ext cx="14128046" cy="257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dynamic styles in web applications can be difficult.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Angular 17, there are multiple ways to handle Dynamic CSS and CSS classes with the new template syntax.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directives offer syntactic sugar for more complex ways of altering element styles.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possible to bind properties to values that can be updated by the user.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33940" y="1177877"/>
            <a:ext cx="3188120" cy="1080000"/>
          </a:xfrm>
          <a:prstGeom prst="rect">
            <a:avLst/>
          </a:prstGeom>
          <a:pattFill prst="ltDnDiag">
            <a:fgClr>
              <a:srgbClr val="5CADD2"/>
            </a:fgClr>
            <a:bgClr>
              <a:srgbClr val="41A0CB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ngStyle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9833" y="5297222"/>
            <a:ext cx="8128000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&lt;div [ngStyle]="{'color': ‘green', 'font-size': '24px', '}"&gt;</a:t>
            </a:r>
          </a:p>
          <a:p>
            <a:endParaRPr lang="en-IN" sz="2000" b="1" dirty="0">
              <a:solidFill>
                <a:schemeClr val="bg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IN" sz="20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working with style using ngStyle</a:t>
            </a:r>
          </a:p>
          <a:p>
            <a:endParaRPr lang="en-IN" sz="2000" b="1" dirty="0">
              <a:solidFill>
                <a:schemeClr val="bg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063976" y="1851497"/>
            <a:ext cx="14804673" cy="6045594"/>
          </a:xfrm>
          <a:prstGeom prst="roundRect">
            <a:avLst>
              <a:gd name="adj" fmla="val 4371"/>
            </a:avLst>
          </a:prstGeom>
          <a:solidFill>
            <a:schemeClr val="bg1">
              <a:lumMod val="85000"/>
              <a:alpha val="2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284" tIns="26670" rIns="660943" bIns="2667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3977" y="2582208"/>
            <a:ext cx="14804672" cy="473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ngClass directive changes the class attribute that is bound to the component or attached element.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ngClass Directive is an Angular 17 Attribute Directive that allows you to add or remove an HTML element of CSS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ngClass, you can create dynamic styles in HTML pages.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ngClass attribute is applied to a DOM element; it is then bound to an expression.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ngClass attribute evaluates the expression and changes the class attribute of the element to which it is applied.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33940" y="1211263"/>
            <a:ext cx="3188120" cy="1080000"/>
          </a:xfrm>
          <a:prstGeom prst="rect">
            <a:avLst/>
          </a:prstGeom>
          <a:pattFill prst="ltDnDiag">
            <a:fgClr>
              <a:srgbClr val="1AD0BA"/>
            </a:fgClr>
            <a:bgClr>
              <a:srgbClr val="17BFAB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3977" y="1851497"/>
            <a:ext cx="14128046" cy="6045594"/>
          </a:xfrm>
          <a:prstGeom prst="roundRect">
            <a:avLst>
              <a:gd name="adj" fmla="val 4371"/>
            </a:avLst>
          </a:prstGeom>
          <a:solidFill>
            <a:schemeClr val="bg1">
              <a:lumMod val="85000"/>
              <a:alpha val="2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284" tIns="26670" rIns="660943" bIns="2667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3977" y="2402824"/>
            <a:ext cx="141280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ngClass allows multiple ways to add and toggle CSS.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possible to bind these classes directly to component properties to update them dynamically as needed.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of ngClass can be evaluated using 3 different options: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i. String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ii.Array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iii.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3940" y="1206193"/>
            <a:ext cx="3188120" cy="1080000"/>
          </a:xfrm>
          <a:prstGeom prst="rect">
            <a:avLst/>
          </a:prstGeom>
          <a:pattFill prst="ltDnDiag">
            <a:fgClr>
              <a:srgbClr val="1AD0BA"/>
            </a:fgClr>
            <a:bgClr>
              <a:srgbClr val="17BFAB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Directives—Attribute Directive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1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3—Built-in Angular Directives</a:t>
            </a:r>
          </a:p>
        </p:txBody>
      </p:sp>
    </p:spTree>
    <p:extLst>
      <p:ext uri="{BB962C8B-B14F-4D97-AF65-F5344CB8AC3E}">
        <p14:creationId xmlns:p14="http://schemas.microsoft.com/office/powerpoint/2010/main" val="407187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Directives—Binding to a 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537" y="1458197"/>
            <a:ext cx="12015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String as an expression and can bind it directly to the ngClass attribute.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4537" y="2085647"/>
            <a:ext cx="10260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multiple classes must be assigned, then separate each class with a space.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2673" y="3209462"/>
            <a:ext cx="10070654" cy="68154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rnd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Open Sans" panose="020B0606030504020204" pitchFamily="34" charset="0"/>
                <a:cs typeface="Courier New" pitchFamily="49" charset="0"/>
              </a:rPr>
              <a:t>&lt;element [ngClass]="'cssClass1 cssClass2'"&gt;...&lt;/element&gt;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19176" y="4429559"/>
            <a:ext cx="12817649" cy="3350899"/>
            <a:chOff x="1119858" y="4429559"/>
            <a:chExt cx="12817649" cy="3350899"/>
          </a:xfrm>
        </p:grpSpPr>
        <p:grpSp>
          <p:nvGrpSpPr>
            <p:cNvPr id="11" name="Group 10"/>
            <p:cNvGrpSpPr/>
            <p:nvPr/>
          </p:nvGrpSpPr>
          <p:grpSpPr>
            <a:xfrm>
              <a:off x="1152909" y="4626122"/>
              <a:ext cx="12784598" cy="3154336"/>
              <a:chOff x="847758" y="4875732"/>
              <a:chExt cx="12784598" cy="31543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47758" y="4875732"/>
                <a:ext cx="12784598" cy="3154336"/>
              </a:xfrm>
              <a:prstGeom prst="roundRect">
                <a:avLst>
                  <a:gd name="adj" fmla="val 4792"/>
                </a:avLst>
              </a:prstGeom>
              <a:solidFill>
                <a:schemeClr val="bg1">
                  <a:lumMod val="95000"/>
                </a:schemeClr>
              </a:solidFill>
              <a:ln w="571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640508" y="5376797"/>
                <a:ext cx="9276523" cy="2411080"/>
              </a:xfrm>
              <a:prstGeom prst="roundRect">
                <a:avLst>
                  <a:gd name="adj" fmla="val 4792"/>
                </a:avLst>
              </a:prstGeom>
              <a:noFill/>
              <a:ln w="412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[ngClass]="‘cl1 cl2'"&gt;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User data Text withthe default classes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&lt;/div&gt;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Note: cl1 and cl2 are css classes</a:t>
                </a:r>
              </a:p>
            </p:txBody>
          </p:sp>
        </p:grpSp>
        <p:sp>
          <p:nvSpPr>
            <p:cNvPr id="27" name="Snip and Round Single Corner Rectangle 26"/>
            <p:cNvSpPr/>
            <p:nvPr/>
          </p:nvSpPr>
          <p:spPr>
            <a:xfrm>
              <a:off x="1119858" y="4429559"/>
              <a:ext cx="1651602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44B3C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Example:</a:t>
              </a:r>
            </a:p>
          </p:txBody>
        </p:sp>
      </p:grp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9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Directives—Binding to an 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9997" y="2138469"/>
            <a:ext cx="92960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same result can be achieved by using an array instead of a string.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19176" y="3099511"/>
            <a:ext cx="12817649" cy="3350899"/>
            <a:chOff x="1119858" y="4429559"/>
            <a:chExt cx="12817649" cy="3350899"/>
          </a:xfrm>
        </p:grpSpPr>
        <p:grpSp>
          <p:nvGrpSpPr>
            <p:cNvPr id="11" name="Group 10"/>
            <p:cNvGrpSpPr/>
            <p:nvPr/>
          </p:nvGrpSpPr>
          <p:grpSpPr>
            <a:xfrm>
              <a:off x="1152909" y="4626122"/>
              <a:ext cx="12784598" cy="3154336"/>
              <a:chOff x="847758" y="4875732"/>
              <a:chExt cx="12784598" cy="31543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47758" y="4875732"/>
                <a:ext cx="12784598" cy="3154336"/>
              </a:xfrm>
              <a:prstGeom prst="roundRect">
                <a:avLst>
                  <a:gd name="adj" fmla="val 4792"/>
                </a:avLst>
              </a:prstGeom>
              <a:solidFill>
                <a:schemeClr val="bg1">
                  <a:lumMod val="95000"/>
                </a:schemeClr>
              </a:solidFill>
              <a:ln w="571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640508" y="5376797"/>
                <a:ext cx="9276523" cy="2411080"/>
              </a:xfrm>
              <a:prstGeom prst="roundRect">
                <a:avLst>
                  <a:gd name="adj" fmla="val 4792"/>
                </a:avLst>
              </a:prstGeom>
              <a:noFill/>
              <a:ln w="412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[ngClass]=“[‘cl1’ , ‘cl2‘]"&gt;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User data Text withthe default classes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&lt;/div&gt;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Note: cl1 and cl2 are css classes</a:t>
                </a:r>
              </a:p>
            </p:txBody>
          </p:sp>
        </p:grpSp>
        <p:sp>
          <p:nvSpPr>
            <p:cNvPr id="12" name="Snip and Round Single Corner Rectangle 11"/>
            <p:cNvSpPr/>
            <p:nvPr/>
          </p:nvSpPr>
          <p:spPr>
            <a:xfrm>
              <a:off x="1119858" y="4429559"/>
              <a:ext cx="1651602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44B3C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Example:</a:t>
              </a:r>
            </a:p>
          </p:txBody>
        </p:sp>
      </p:grp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sz="2000" dirty="0"/>
              <a:t>Angular Directives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IN" sz="2000" dirty="0"/>
              <a:t>Types of Angular Directives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2000" dirty="0"/>
              <a:t>Built-in Angular Directives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IN" sz="2000" dirty="0"/>
              <a:t>Working with Custom Directives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72" y="2915978"/>
            <a:ext cx="457414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72" y="3759244"/>
            <a:ext cx="4574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72" y="4602510"/>
            <a:ext cx="457414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49372" y="5445776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Directives—Binding to an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35" y="2121434"/>
            <a:ext cx="1534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bind the ngClass to an object.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935" y="2805736"/>
            <a:ext cx="1534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property name of the object acts as a class name and is applied to the element if it is true.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19176" y="3797139"/>
            <a:ext cx="12817649" cy="3350899"/>
            <a:chOff x="1119858" y="4429559"/>
            <a:chExt cx="12817649" cy="3350899"/>
          </a:xfrm>
        </p:grpSpPr>
        <p:grpSp>
          <p:nvGrpSpPr>
            <p:cNvPr id="11" name="Group 10"/>
            <p:cNvGrpSpPr/>
            <p:nvPr/>
          </p:nvGrpSpPr>
          <p:grpSpPr>
            <a:xfrm>
              <a:off x="1152909" y="4626122"/>
              <a:ext cx="12784598" cy="3154336"/>
              <a:chOff x="847758" y="4875732"/>
              <a:chExt cx="12784598" cy="315433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47758" y="4875732"/>
                <a:ext cx="12784598" cy="3154336"/>
              </a:xfrm>
              <a:prstGeom prst="roundRect">
                <a:avLst>
                  <a:gd name="adj" fmla="val 4792"/>
                </a:avLst>
              </a:prstGeom>
              <a:solidFill>
                <a:schemeClr val="bg1">
                  <a:lumMod val="95000"/>
                </a:schemeClr>
              </a:solidFill>
              <a:ln w="571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47758" y="5376797"/>
                <a:ext cx="12784598" cy="2411080"/>
              </a:xfrm>
              <a:prstGeom prst="roundRect">
                <a:avLst>
                  <a:gd name="adj" fmla="val 4792"/>
                </a:avLst>
              </a:prstGeom>
              <a:noFill/>
              <a:ln w="412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div [ngClass]="['bold-text', 'green']"&gt;array of classes&lt;/div&gt;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[ngClass]="'italic-text blue'"&gt;string of classes&lt;/div&gt;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[ngClass]="{'small-text': true, 'red': true}"&gt;object of classes&lt;/div&gt;</a:t>
                </a:r>
              </a:p>
            </p:txBody>
          </p:sp>
        </p:grpSp>
        <p:sp>
          <p:nvSpPr>
            <p:cNvPr id="12" name="Snip and Round Single Corner Rectangle 11"/>
            <p:cNvSpPr/>
            <p:nvPr/>
          </p:nvSpPr>
          <p:spPr>
            <a:xfrm>
              <a:off x="1119858" y="4429559"/>
              <a:ext cx="1651602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44B3C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Example:</a:t>
              </a:r>
            </a:p>
          </p:txBody>
        </p:sp>
      </p:grpSp>
      <p:pic>
        <p:nvPicPr>
          <p:cNvPr id="14" name="Picture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23" y="822143"/>
            <a:ext cx="825325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Demo—Attribute Directive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10" y="885621"/>
            <a:ext cx="5602250" cy="2539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70332" y="3198224"/>
            <a:ext cx="6323523" cy="2887579"/>
            <a:chOff x="4952022" y="2204996"/>
            <a:chExt cx="6323523" cy="2887579"/>
          </a:xfrm>
        </p:grpSpPr>
        <p:grpSp>
          <p:nvGrpSpPr>
            <p:cNvPr id="10" name="Group 9"/>
            <p:cNvGrpSpPr/>
            <p:nvPr/>
          </p:nvGrpSpPr>
          <p:grpSpPr>
            <a:xfrm>
              <a:off x="8387966" y="2204996"/>
              <a:ext cx="2887579" cy="2887579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952022" y="2204996"/>
              <a:ext cx="2887579" cy="2887579"/>
              <a:chOff x="8066245" y="3471109"/>
              <a:chExt cx="2887579" cy="288757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6245" y="3471109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918296" y="4062041"/>
                <a:ext cx="1183476" cy="957438"/>
                <a:chOff x="8070645" y="4668253"/>
                <a:chExt cx="1183476" cy="9574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070645" y="4668253"/>
                  <a:ext cx="957438" cy="957438"/>
                  <a:chOff x="1925053" y="3989396"/>
                  <a:chExt cx="4071762" cy="4071762"/>
                </a:xfrm>
                <a:solidFill>
                  <a:schemeClr val="bg1"/>
                </a:solidFill>
              </p:grpSpPr>
              <p:sp>
                <p:nvSpPr>
                  <p:cNvPr id="14" name="Block Arc 13"/>
                  <p:cNvSpPr/>
                  <p:nvPr/>
                </p:nvSpPr>
                <p:spPr>
                  <a:xfrm>
                    <a:off x="1925053" y="3989396"/>
                    <a:ext cx="4071762" cy="4071762"/>
                  </a:xfrm>
                  <a:prstGeom prst="blockArc">
                    <a:avLst>
                      <a:gd name="adj1" fmla="val 4281431"/>
                      <a:gd name="adj2" fmla="val 318652"/>
                      <a:gd name="adj3" fmla="val 53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Block Arc 14"/>
                  <p:cNvSpPr/>
                  <p:nvPr/>
                </p:nvSpPr>
                <p:spPr>
                  <a:xfrm rot="476500">
                    <a:off x="2597355" y="4661698"/>
                    <a:ext cx="2727158" cy="2727158"/>
                  </a:xfrm>
                  <a:prstGeom prst="blockArc">
                    <a:avLst>
                      <a:gd name="adj1" fmla="val 3495190"/>
                      <a:gd name="adj2" fmla="val 331793"/>
                      <a:gd name="adj3" fmla="val 707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Arrow: Left 16"/>
                <p:cNvSpPr/>
                <p:nvPr/>
              </p:nvSpPr>
              <p:spPr>
                <a:xfrm rot="2128798">
                  <a:off x="8568328" y="5263339"/>
                  <a:ext cx="685793" cy="339692"/>
                </a:xfrm>
                <a:prstGeom prst="leftArrow">
                  <a:avLst>
                    <a:gd name="adj1" fmla="val 38259"/>
                    <a:gd name="adj2" fmla="val 1145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8637840" y="5229155"/>
                <a:ext cx="1744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DEMO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58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4—Custom Attribute Directives</a:t>
            </a:r>
          </a:p>
        </p:txBody>
      </p:sp>
    </p:spTree>
    <p:extLst>
      <p:ext uri="{BB962C8B-B14F-4D97-AF65-F5344CB8AC3E}">
        <p14:creationId xmlns:p14="http://schemas.microsoft.com/office/powerpoint/2010/main" val="176675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 Attributes Directives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00" y="877345"/>
            <a:ext cx="6120000" cy="274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" y="1285091"/>
            <a:ext cx="15044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start with creating the Attribute Directive. To do this, you need to create a class and decorate it with 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@directive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decorators.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09563" y="6086872"/>
            <a:ext cx="3684462" cy="1107996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constructor of the class, inject ElementRef and Renderer object</a:t>
            </a:r>
            <a:endParaRPr lang="en-US" sz="2200" strike="sngStrike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48058" y="4521452"/>
            <a:ext cx="4089462" cy="1107996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the value of the selector property in @directive decorator function</a:t>
            </a:r>
            <a:endParaRPr lang="en-US" sz="2200" strike="sngStrike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3634" y="3759875"/>
            <a:ext cx="3579173" cy="769441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 defTabSz="1625620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Decorate the class with @directive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7338" y="4899390"/>
            <a:ext cx="3526285" cy="430887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>
            <a:defPPr>
              <a:defRPr lang="en-US"/>
            </a:defPPr>
            <a:lvl1pPr algn="r" defTabSz="1625620">
              <a:defRPr sz="2000">
                <a:solidFill>
                  <a:srgbClr val="4449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TypeScript class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288" y="6065332"/>
            <a:ext cx="3294663" cy="1785104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r" defTabSz="1625620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required modules like Directive, ElementRef, and Renderer from Angular core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0222" y="6704306"/>
            <a:ext cx="32955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Attributes Directives</a:t>
            </a:r>
          </a:p>
        </p:txBody>
      </p:sp>
      <p:sp>
        <p:nvSpPr>
          <p:cNvPr id="21" name="Arc 20"/>
          <p:cNvSpPr/>
          <p:nvPr/>
        </p:nvSpPr>
        <p:spPr>
          <a:xfrm rot="15137900">
            <a:off x="4206704" y="5425294"/>
            <a:ext cx="7537848" cy="7823005"/>
          </a:xfrm>
          <a:prstGeom prst="arc">
            <a:avLst>
              <a:gd name="adj1" fmla="val 18294623"/>
              <a:gd name="adj2" fmla="val 5447944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43951" y="6256109"/>
            <a:ext cx="909853" cy="805844"/>
            <a:chOff x="3943224" y="6395715"/>
            <a:chExt cx="910011" cy="805984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4162620" y="6615111"/>
              <a:ext cx="690615" cy="586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943224" y="6395715"/>
              <a:ext cx="438791" cy="43879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93624" y="5078724"/>
            <a:ext cx="621719" cy="892567"/>
            <a:chOff x="5593182" y="5218127"/>
            <a:chExt cx="621827" cy="892722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5812578" y="5473637"/>
              <a:ext cx="402431" cy="6372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593182" y="5218127"/>
              <a:ext cx="438791" cy="438791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43865" y="4640010"/>
            <a:ext cx="438715" cy="892568"/>
            <a:chOff x="7743797" y="4779337"/>
            <a:chExt cx="438791" cy="892723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975600" y="5082446"/>
              <a:ext cx="0" cy="5896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743797" y="4779337"/>
              <a:ext cx="438791" cy="438791"/>
            </a:xfrm>
            <a:prstGeom prst="ellipse">
              <a:avLst/>
            </a:prstGeom>
            <a:solidFill>
              <a:srgbClr val="F49D15"/>
            </a:solidFill>
            <a:ln w="381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785062" y="5114834"/>
            <a:ext cx="662996" cy="818365"/>
            <a:chOff x="9785350" y="5254243"/>
            <a:chExt cx="663111" cy="818507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9785350" y="5453861"/>
              <a:ext cx="407329" cy="61888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009670" y="5254243"/>
              <a:ext cx="438791" cy="438791"/>
            </a:xfrm>
            <a:prstGeom prst="ellipse">
              <a:avLst/>
            </a:prstGeom>
            <a:solidFill>
              <a:srgbClr val="EDB9B5"/>
            </a:solidFill>
            <a:ln w="571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73972" y="6254656"/>
            <a:ext cx="817697" cy="826339"/>
            <a:chOff x="11174498" y="6394265"/>
            <a:chExt cx="817839" cy="826483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1174498" y="6615111"/>
              <a:ext cx="598444" cy="6056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1553546" y="6394265"/>
              <a:ext cx="438791" cy="438791"/>
            </a:xfrm>
            <a:prstGeom prst="ellipse">
              <a:avLst/>
            </a:prstGeom>
            <a:solidFill>
              <a:srgbClr val="75DDC2"/>
            </a:solidFill>
            <a:ln w="381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802742" y="2720777"/>
            <a:ext cx="65949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few important points to remember:</a:t>
            </a:r>
          </a:p>
        </p:txBody>
      </p:sp>
    </p:spTree>
    <p:extLst>
      <p:ext uri="{BB962C8B-B14F-4D97-AF65-F5344CB8AC3E}">
        <p14:creationId xmlns:p14="http://schemas.microsoft.com/office/powerpoint/2010/main" val="45100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Custom Directive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7" y="855140"/>
            <a:ext cx="5721726" cy="274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7115" y="1530903"/>
            <a:ext cx="81017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created by overriding ElementRef and Renderer.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48"/>
          <a:stretch/>
        </p:blipFill>
        <p:spPr>
          <a:xfrm>
            <a:off x="2258191" y="2363233"/>
            <a:ext cx="11739619" cy="5886246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918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Custom Directive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6" y="847560"/>
            <a:ext cx="5721726" cy="274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82647" y="1530903"/>
            <a:ext cx="74907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method to “highlight” a directive in Template.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311" y="2502876"/>
            <a:ext cx="13425379" cy="5550878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329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Structural Directive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69" y="830020"/>
            <a:ext cx="4372050" cy="27432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908794" y="4313585"/>
            <a:ext cx="119018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 directives are easy to recognize. An asterisk (*) precedes the directive attribute name.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8794" y="1614685"/>
            <a:ext cx="117126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Structural directives are responsible for HTML layout. They shape or reshape the DOM's structure, typically by adding, removing, or manipulating elements.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86061" y="2964135"/>
            <a:ext cx="117314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 has a powerful template engine that lets you easily manipulate the DOM structure of elements.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8795" y="6051546"/>
            <a:ext cx="11901866" cy="105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While an 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Attribute 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directive modifies the appearance or behavior of an element, a 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directive modifies the DOM layout.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Structural Directive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3079" y="1848951"/>
            <a:ext cx="137098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Structural Directives handle how a component or element renders through the use of the template tag.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094" y="891869"/>
            <a:ext cx="4320000" cy="2743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36655" y="2505287"/>
            <a:ext cx="112256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helps you to run some code that decides what the final rendered output will be.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8931" y="3693120"/>
            <a:ext cx="74345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Angular has a few 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built-in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structural directives: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18491" y="4575622"/>
            <a:ext cx="2132725" cy="2079793"/>
            <a:chOff x="9176489" y="3624698"/>
            <a:chExt cx="2132725" cy="2079793"/>
          </a:xfrm>
        </p:grpSpPr>
        <p:grpSp>
          <p:nvGrpSpPr>
            <p:cNvPr id="9" name="Group 8"/>
            <p:cNvGrpSpPr/>
            <p:nvPr/>
          </p:nvGrpSpPr>
          <p:grpSpPr>
            <a:xfrm>
              <a:off x="9202955" y="3624698"/>
              <a:ext cx="2079793" cy="2079793"/>
              <a:chOff x="5834497" y="4947229"/>
              <a:chExt cx="2079793" cy="207979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834497" y="4947229"/>
                <a:ext cx="2079793" cy="2079793"/>
              </a:xfrm>
              <a:prstGeom prst="ellipse">
                <a:avLst/>
              </a:prstGeom>
              <a:solidFill>
                <a:srgbClr val="ECB6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942470" y="5054119"/>
                <a:ext cx="1857177" cy="1857177"/>
              </a:xfrm>
              <a:prstGeom prst="ellipse">
                <a:avLst/>
              </a:prstGeom>
              <a:solidFill>
                <a:srgbClr val="D55D5D"/>
              </a:solidFill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176489" y="4419430"/>
              <a:ext cx="2132725" cy="517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ngFor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61245" y="4575622"/>
            <a:ext cx="2079793" cy="2079793"/>
            <a:chOff x="4384069" y="3394052"/>
            <a:chExt cx="2079793" cy="2079793"/>
          </a:xfrm>
        </p:grpSpPr>
        <p:grpSp>
          <p:nvGrpSpPr>
            <p:cNvPr id="16" name="Group 15"/>
            <p:cNvGrpSpPr/>
            <p:nvPr/>
          </p:nvGrpSpPr>
          <p:grpSpPr>
            <a:xfrm>
              <a:off x="4384069" y="3394052"/>
              <a:ext cx="2079793" cy="2079793"/>
              <a:chOff x="5834497" y="4947229"/>
              <a:chExt cx="2079793" cy="207979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834497" y="4947229"/>
                <a:ext cx="2079793" cy="2079793"/>
              </a:xfrm>
              <a:prstGeom prst="ellipse">
                <a:avLst/>
              </a:prstGeom>
              <a:solidFill>
                <a:srgbClr val="F0C5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945805" y="5058537"/>
                <a:ext cx="1857177" cy="1857177"/>
              </a:xfrm>
              <a:prstGeom prst="ellipse">
                <a:avLst/>
              </a:prstGeom>
              <a:solidFill>
                <a:srgbClr val="E28A54"/>
              </a:solidFill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661964" y="4208213"/>
              <a:ext cx="1524001" cy="517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ngIf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9868" y="4575622"/>
            <a:ext cx="2079793" cy="2079793"/>
            <a:chOff x="6761020" y="3445804"/>
            <a:chExt cx="2079793" cy="2079793"/>
          </a:xfrm>
        </p:grpSpPr>
        <p:sp>
          <p:nvSpPr>
            <p:cNvPr id="21" name="Oval 20"/>
            <p:cNvSpPr/>
            <p:nvPr/>
          </p:nvSpPr>
          <p:spPr>
            <a:xfrm>
              <a:off x="6761020" y="3445804"/>
              <a:ext cx="2079793" cy="2079793"/>
            </a:xfrm>
            <a:prstGeom prst="ellipse">
              <a:avLst/>
            </a:prstGeom>
            <a:solidFill>
              <a:srgbClr val="B6C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872328" y="3557112"/>
              <a:ext cx="1857177" cy="1857177"/>
            </a:xfrm>
            <a:prstGeom prst="ellipse">
              <a:avLst/>
            </a:prstGeom>
            <a:solidFill>
              <a:srgbClr val="568CDC"/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35684" y="4222749"/>
              <a:ext cx="1617007" cy="517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ngSwitch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578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ngif</a:t>
            </a:r>
            <a:r>
              <a:rPr lang="en-IN" dirty="0"/>
              <a:t> Directive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225" y="1683603"/>
            <a:ext cx="143588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ngIf is the simplest structural directive and the easiest to understand.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takes a Boolean expression and makes an entire chunk of the DOM appear or disappear.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ngIf directive doesn't hide elements through CSS. It adds and removes them physically from the DOM.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 this using browser developer tools to inspect the DOM.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72523" y="7835779"/>
            <a:ext cx="8510954" cy="597600"/>
            <a:chOff x="3429000" y="7835779"/>
            <a:chExt cx="8510954" cy="597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429000" y="8124092"/>
              <a:ext cx="851095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20769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0058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14802" y="7835779"/>
              <a:ext cx="597877" cy="597600"/>
              <a:chOff x="4114802" y="7835779"/>
              <a:chExt cx="597877" cy="5976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14802" y="7835779"/>
                <a:ext cx="597877" cy="59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269740" y="7990579"/>
                <a:ext cx="288000" cy="2880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19176" y="4904344"/>
            <a:ext cx="12817649" cy="1773731"/>
            <a:chOff x="1119858" y="4429559"/>
            <a:chExt cx="12817649" cy="1773731"/>
          </a:xfrm>
        </p:grpSpPr>
        <p:grpSp>
          <p:nvGrpSpPr>
            <p:cNvPr id="18" name="Group 17"/>
            <p:cNvGrpSpPr/>
            <p:nvPr/>
          </p:nvGrpSpPr>
          <p:grpSpPr>
            <a:xfrm>
              <a:off x="1152909" y="4626122"/>
              <a:ext cx="12784598" cy="1577168"/>
              <a:chOff x="847758" y="4875732"/>
              <a:chExt cx="12784598" cy="157716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847758" y="4875732"/>
                <a:ext cx="12784598" cy="1577168"/>
              </a:xfrm>
              <a:prstGeom prst="roundRect">
                <a:avLst>
                  <a:gd name="adj" fmla="val 4792"/>
                </a:avLst>
              </a:prstGeom>
              <a:solidFill>
                <a:schemeClr val="bg1">
                  <a:lumMod val="95000"/>
                </a:schemeClr>
              </a:solidFill>
              <a:ln w="571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64960" y="5381815"/>
                <a:ext cx="9276523" cy="602770"/>
              </a:xfrm>
              <a:prstGeom prst="roundRect">
                <a:avLst>
                  <a:gd name="adj" fmla="val 4792"/>
                </a:avLst>
              </a:prstGeom>
              <a:noFill/>
              <a:ln w="412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&lt;app-if-example *ngIf="exists"&gt;</a:t>
                </a:r>
              </a:p>
            </p:txBody>
          </p:sp>
        </p:grpSp>
        <p:sp>
          <p:nvSpPr>
            <p:cNvPr id="19" name="Snip and Round Single Corner Rectangle 18"/>
            <p:cNvSpPr/>
            <p:nvPr/>
          </p:nvSpPr>
          <p:spPr>
            <a:xfrm>
              <a:off x="1119858" y="4429559"/>
              <a:ext cx="1651602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44B3C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Example:</a:t>
              </a:r>
            </a:p>
          </p:txBody>
        </p:sp>
      </p:grpSp>
      <p:pic>
        <p:nvPicPr>
          <p:cNvPr id="23" name="Picture 2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77" y="861535"/>
            <a:ext cx="312289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5759" y="1590537"/>
            <a:ext cx="102074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example displays only the courses that have some content within.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9289" y="2338753"/>
            <a:ext cx="11617422" cy="5064370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3872523" y="7835779"/>
            <a:ext cx="8510954" cy="597600"/>
            <a:chOff x="3429000" y="7835779"/>
            <a:chExt cx="8510954" cy="597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429000" y="8124092"/>
              <a:ext cx="851095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0769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30058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14802" y="7835779"/>
              <a:ext cx="597877" cy="597600"/>
              <a:chOff x="4114802" y="7835779"/>
              <a:chExt cx="597877" cy="597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114802" y="7835779"/>
                <a:ext cx="597877" cy="59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269740" y="7990579"/>
                <a:ext cx="288000" cy="2880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ngif</a:t>
            </a:r>
            <a:r>
              <a:rPr lang="en-IN" dirty="0"/>
              <a:t> Directive</a:t>
            </a:r>
          </a:p>
        </p:txBody>
      </p:sp>
      <p:pic>
        <p:nvPicPr>
          <p:cNvPr id="20" name="Picture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77" y="861535"/>
            <a:ext cx="312289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1—Angular Directives</a:t>
            </a:r>
          </a:p>
        </p:txBody>
      </p:sp>
    </p:spTree>
    <p:extLst>
      <p:ext uri="{BB962C8B-B14F-4D97-AF65-F5344CB8AC3E}">
        <p14:creationId xmlns:p14="http://schemas.microsoft.com/office/powerpoint/2010/main" val="125678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3287" y="1579234"/>
            <a:ext cx="122494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inspect the DOM, you will find that content is physically removed from DOM as well.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847560"/>
            <a:ext cx="3117850" cy="27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62"/>
          <a:stretch/>
        </p:blipFill>
        <p:spPr>
          <a:xfrm>
            <a:off x="2219533" y="2244743"/>
            <a:ext cx="11816934" cy="5015133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3872523" y="7835779"/>
            <a:ext cx="8510954" cy="597600"/>
            <a:chOff x="3429000" y="7835779"/>
            <a:chExt cx="8510954" cy="597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429000" y="8124092"/>
              <a:ext cx="851095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0769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30058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14802" y="7835779"/>
              <a:ext cx="597877" cy="597600"/>
              <a:chOff x="4114802" y="7835779"/>
              <a:chExt cx="597877" cy="597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114802" y="7835779"/>
                <a:ext cx="597877" cy="59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269740" y="7990579"/>
                <a:ext cx="288000" cy="2880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ngif</a:t>
            </a:r>
            <a:r>
              <a:rPr lang="en-IN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53053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ngswitch</a:t>
            </a:r>
            <a:r>
              <a:rPr lang="en-IN" dirty="0"/>
              <a:t> Directive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559" y="1578100"/>
            <a:ext cx="143588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Angular ngSwitch is actually a set of cooperating directives: ngSwitch, ngSwitchCase, and ngSwitchDefault.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ngSwitch is actually comprised of two directives: an attribute directive and a structural directive.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very similar to a switch statement in JavaScript and other programming languages, but in the template.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19176" y="4230776"/>
            <a:ext cx="13588232" cy="2905519"/>
            <a:chOff x="1119858" y="4429559"/>
            <a:chExt cx="13588232" cy="2905519"/>
          </a:xfrm>
        </p:grpSpPr>
        <p:grpSp>
          <p:nvGrpSpPr>
            <p:cNvPr id="16" name="Group 15"/>
            <p:cNvGrpSpPr/>
            <p:nvPr/>
          </p:nvGrpSpPr>
          <p:grpSpPr>
            <a:xfrm>
              <a:off x="1152909" y="4626122"/>
              <a:ext cx="13555181" cy="2708956"/>
              <a:chOff x="847758" y="4875732"/>
              <a:chExt cx="13555181" cy="270895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847758" y="4875732"/>
                <a:ext cx="12784598" cy="2708956"/>
              </a:xfrm>
              <a:prstGeom prst="roundRect">
                <a:avLst>
                  <a:gd name="adj" fmla="val 4792"/>
                </a:avLst>
              </a:prstGeom>
              <a:solidFill>
                <a:schemeClr val="bg1">
                  <a:lumMod val="95000"/>
                </a:schemeClr>
              </a:solidFill>
              <a:ln w="571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664960" y="5381814"/>
                <a:ext cx="12737979" cy="2004091"/>
              </a:xfrm>
              <a:prstGeom prst="roundRect">
                <a:avLst>
                  <a:gd name="adj" fmla="val 4792"/>
                </a:avLst>
              </a:prstGeom>
              <a:noFill/>
              <a:ln w="412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[ngSwitch]="tab"&gt;</a:t>
                </a:r>
              </a:p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&lt;app-tab-content *ngSwitchCase="1"&gt;content 1&lt;/app-tab-content&gt;</a:t>
                </a:r>
              </a:p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&lt;app-tab-content *ngSwitchCase="2"&gt; content 2&lt;/app-tab-content&gt;</a:t>
                </a:r>
              </a:p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anose="020B0606030504020204" pitchFamily="34" charset="0"/>
                  <a:cs typeface="Courier New" pitchFamily="49" charset="0"/>
                </a:endParaRPr>
              </a:p>
              <a:p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&lt;/div&gt;</a:t>
                </a:r>
              </a:p>
            </p:txBody>
          </p:sp>
        </p:grpSp>
        <p:sp>
          <p:nvSpPr>
            <p:cNvPr id="17" name="Snip and Round Single Corner Rectangle 16"/>
            <p:cNvSpPr/>
            <p:nvPr/>
          </p:nvSpPr>
          <p:spPr>
            <a:xfrm>
              <a:off x="1119858" y="4429559"/>
              <a:ext cx="1651602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44B3C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Example: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72523" y="7814805"/>
            <a:ext cx="8510954" cy="618574"/>
            <a:chOff x="3429000" y="7814805"/>
            <a:chExt cx="8510954" cy="61857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429000" y="8124092"/>
              <a:ext cx="851095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30058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114802" y="7835779"/>
              <a:ext cx="597877" cy="597600"/>
            </a:xfrm>
            <a:prstGeom prst="ellipse">
              <a:avLst/>
            </a:prstGeom>
            <a:solidFill>
              <a:srgbClr val="9BBC5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31184" y="7814805"/>
              <a:ext cx="597877" cy="597600"/>
              <a:chOff x="4114802" y="7835779"/>
              <a:chExt cx="597877" cy="5976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114802" y="7835779"/>
                <a:ext cx="597877" cy="59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269740" y="7990579"/>
                <a:ext cx="288000" cy="2880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20" name="Picture 1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00" y="827365"/>
            <a:ext cx="4320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6295" y="1239427"/>
            <a:ext cx="145592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you can see the ngSwitch attribute directive being attached to an element.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bound to the directive defines what it will be compared against in the switch structural directives.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4217" y="3279239"/>
            <a:ext cx="10847566" cy="4252514"/>
            <a:chOff x="2660252" y="3173729"/>
            <a:chExt cx="10847566" cy="4252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60252" y="3173729"/>
              <a:ext cx="10847566" cy="4252514"/>
            </a:xfrm>
            <a:prstGeom prst="rect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4114802" y="4606555"/>
              <a:ext cx="9194798" cy="2641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2523" y="7814805"/>
            <a:ext cx="8510954" cy="618574"/>
            <a:chOff x="3429000" y="7814805"/>
            <a:chExt cx="8510954" cy="61857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429000" y="8124092"/>
              <a:ext cx="851095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30058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114802" y="7835779"/>
              <a:ext cx="597877" cy="597600"/>
            </a:xfrm>
            <a:prstGeom prst="ellipse">
              <a:avLst/>
            </a:prstGeom>
            <a:solidFill>
              <a:srgbClr val="9BBC5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231184" y="7814805"/>
              <a:ext cx="597877" cy="597600"/>
              <a:chOff x="4114802" y="7835779"/>
              <a:chExt cx="597877" cy="5976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114802" y="7835779"/>
                <a:ext cx="597877" cy="59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69740" y="7990579"/>
                <a:ext cx="288000" cy="2880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ngswitch</a:t>
            </a:r>
            <a:r>
              <a:rPr lang="en-IN" dirty="0"/>
              <a:t> Directive</a:t>
            </a:r>
          </a:p>
        </p:txBody>
      </p:sp>
      <p:pic>
        <p:nvPicPr>
          <p:cNvPr id="26" name="Picture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00" y="827365"/>
            <a:ext cx="4320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629" y="1819703"/>
            <a:ext cx="12012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example shows how you can switch between two different views using this directive.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4290" y="2455986"/>
            <a:ext cx="10947420" cy="4900246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3872523" y="7814805"/>
            <a:ext cx="8510954" cy="618574"/>
            <a:chOff x="3429000" y="7814805"/>
            <a:chExt cx="8510954" cy="61857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429000" y="8124092"/>
              <a:ext cx="8510954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300581" y="7835779"/>
              <a:ext cx="597877" cy="57662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114802" y="7835779"/>
              <a:ext cx="597877" cy="597600"/>
            </a:xfrm>
            <a:prstGeom prst="ellipse">
              <a:avLst/>
            </a:prstGeom>
            <a:solidFill>
              <a:srgbClr val="9BBC5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231184" y="7814805"/>
              <a:ext cx="597877" cy="597600"/>
              <a:chOff x="4114802" y="7835779"/>
              <a:chExt cx="597877" cy="5976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114802" y="7835779"/>
                <a:ext cx="597877" cy="597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69740" y="7990579"/>
                <a:ext cx="288000" cy="2880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ngswitch</a:t>
            </a:r>
            <a:r>
              <a:rPr lang="en-IN" dirty="0"/>
              <a:t> Directive</a:t>
            </a:r>
          </a:p>
        </p:txBody>
      </p:sp>
      <p:pic>
        <p:nvPicPr>
          <p:cNvPr id="15" name="Picture 1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00" y="827365"/>
            <a:ext cx="4320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585" y="1810916"/>
            <a:ext cx="143588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core directive ngFor allows you to build data presentation lists and tables in HTML templates.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ngFor, you can print this data to the screen as a data table by generating HTML.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19176" y="4230776"/>
            <a:ext cx="12817649" cy="2905519"/>
            <a:chOff x="1119858" y="4429559"/>
            <a:chExt cx="12817649" cy="2905519"/>
          </a:xfrm>
        </p:grpSpPr>
        <p:grpSp>
          <p:nvGrpSpPr>
            <p:cNvPr id="22" name="Group 21"/>
            <p:cNvGrpSpPr/>
            <p:nvPr/>
          </p:nvGrpSpPr>
          <p:grpSpPr>
            <a:xfrm>
              <a:off x="1152909" y="4626122"/>
              <a:ext cx="12784598" cy="2708956"/>
              <a:chOff x="847758" y="4875732"/>
              <a:chExt cx="12784598" cy="270895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47758" y="4875732"/>
                <a:ext cx="12784598" cy="2708956"/>
              </a:xfrm>
              <a:prstGeom prst="roundRect">
                <a:avLst>
                  <a:gd name="adj" fmla="val 4792"/>
                </a:avLst>
              </a:prstGeom>
              <a:solidFill>
                <a:schemeClr val="bg1">
                  <a:lumMod val="95000"/>
                </a:schemeClr>
              </a:solidFill>
              <a:ln w="571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664960" y="5234146"/>
                <a:ext cx="11742919" cy="2211394"/>
              </a:xfrm>
              <a:prstGeom prst="roundRect">
                <a:avLst>
                  <a:gd name="adj" fmla="val 4792"/>
                </a:avLst>
              </a:prstGeom>
              <a:noFill/>
              <a:ln w="412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*ngFor="let item of usernames"&gt;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&lt;div *appMydirective="item"&gt;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{{item.name}}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&lt;/div&gt;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itchFamily="49" charset="0"/>
                    <a:ea typeface="Open Sans" panose="020B0606030504020204" pitchFamily="34" charset="0"/>
                    <a:cs typeface="Courier New" pitchFamily="49" charset="0"/>
                  </a:rPr>
                  <a:t>&lt;/div&gt;</a:t>
                </a:r>
              </a:p>
            </p:txBody>
          </p:sp>
        </p:grpSp>
        <p:sp>
          <p:nvSpPr>
            <p:cNvPr id="23" name="Snip and Round Single Corner Rectangle 22"/>
            <p:cNvSpPr/>
            <p:nvPr/>
          </p:nvSpPr>
          <p:spPr>
            <a:xfrm>
              <a:off x="1119858" y="4429559"/>
              <a:ext cx="1651602" cy="495342"/>
            </a:xfrm>
            <a:prstGeom prst="snipRoundRect">
              <a:avLst>
                <a:gd name="adj1" fmla="val 16667"/>
                <a:gd name="adj2" fmla="val 32955"/>
              </a:avLst>
            </a:prstGeom>
            <a:solidFill>
              <a:srgbClr val="44B3C2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Example: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3872523" y="8124092"/>
            <a:ext cx="851095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58325" y="7835779"/>
            <a:ext cx="597877" cy="597600"/>
          </a:xfrm>
          <a:prstGeom prst="ellipse">
            <a:avLst/>
          </a:prstGeom>
          <a:solidFill>
            <a:srgbClr val="9BBC5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740161" y="7814805"/>
            <a:ext cx="597877" cy="597600"/>
            <a:chOff x="4114802" y="7835779"/>
            <a:chExt cx="597877" cy="597600"/>
          </a:xfrm>
        </p:grpSpPr>
        <p:sp>
          <p:nvSpPr>
            <p:cNvPr id="31" name="Oval 30"/>
            <p:cNvSpPr/>
            <p:nvPr/>
          </p:nvSpPr>
          <p:spPr>
            <a:xfrm>
              <a:off x="4114802" y="7835779"/>
              <a:ext cx="597877" cy="597600"/>
            </a:xfrm>
            <a:prstGeom prst="ellipse">
              <a:avLst/>
            </a:prstGeom>
            <a:solidFill>
              <a:srgbClr val="9BBC5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269740" y="7990579"/>
              <a:ext cx="288000" cy="288000"/>
            </a:xfrm>
            <a:prstGeom prst="ellipse">
              <a:avLst/>
            </a:prstGeom>
            <a:solidFill>
              <a:srgbClr val="9BBC57"/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921996" y="7826525"/>
            <a:ext cx="597877" cy="597600"/>
            <a:chOff x="10921996" y="7826525"/>
            <a:chExt cx="597877" cy="597600"/>
          </a:xfrm>
        </p:grpSpPr>
        <p:sp>
          <p:nvSpPr>
            <p:cNvPr id="19" name="Oval 18"/>
            <p:cNvSpPr/>
            <p:nvPr/>
          </p:nvSpPr>
          <p:spPr>
            <a:xfrm>
              <a:off x="10921996" y="7826525"/>
              <a:ext cx="597877" cy="59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076934" y="7981325"/>
              <a:ext cx="288000" cy="2880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ngfor</a:t>
            </a:r>
            <a:r>
              <a:rPr lang="en-IN" dirty="0"/>
              <a:t> Directive</a:t>
            </a: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827365"/>
            <a:ext cx="34036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Demo—Attribute Directive 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70" y="885621"/>
            <a:ext cx="5861330" cy="25392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970332" y="2928896"/>
            <a:ext cx="6323523" cy="2887579"/>
            <a:chOff x="4952022" y="2204996"/>
            <a:chExt cx="6323523" cy="2887579"/>
          </a:xfrm>
        </p:grpSpPr>
        <p:grpSp>
          <p:nvGrpSpPr>
            <p:cNvPr id="10" name="Group 9"/>
            <p:cNvGrpSpPr/>
            <p:nvPr/>
          </p:nvGrpSpPr>
          <p:grpSpPr>
            <a:xfrm>
              <a:off x="8387966" y="2204996"/>
              <a:ext cx="2887579" cy="2887579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4952022" y="2204996"/>
              <a:ext cx="2887579" cy="2887579"/>
              <a:chOff x="8066245" y="3471109"/>
              <a:chExt cx="2887579" cy="2887579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6245" y="3471109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918296" y="4062041"/>
                <a:ext cx="1183476" cy="957438"/>
                <a:chOff x="8070645" y="4668253"/>
                <a:chExt cx="1183476" cy="9574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070645" y="4668253"/>
                  <a:ext cx="957438" cy="957438"/>
                  <a:chOff x="1925053" y="3989396"/>
                  <a:chExt cx="4071762" cy="4071762"/>
                </a:xfrm>
                <a:solidFill>
                  <a:schemeClr val="bg1"/>
                </a:solidFill>
              </p:grpSpPr>
              <p:sp>
                <p:nvSpPr>
                  <p:cNvPr id="14" name="Block Arc 13"/>
                  <p:cNvSpPr/>
                  <p:nvPr/>
                </p:nvSpPr>
                <p:spPr>
                  <a:xfrm>
                    <a:off x="1925053" y="3989396"/>
                    <a:ext cx="4071762" cy="4071762"/>
                  </a:xfrm>
                  <a:prstGeom prst="blockArc">
                    <a:avLst>
                      <a:gd name="adj1" fmla="val 4281431"/>
                      <a:gd name="adj2" fmla="val 318652"/>
                      <a:gd name="adj3" fmla="val 53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Block Arc 14"/>
                  <p:cNvSpPr/>
                  <p:nvPr/>
                </p:nvSpPr>
                <p:spPr>
                  <a:xfrm rot="476500">
                    <a:off x="2597355" y="4661698"/>
                    <a:ext cx="2727158" cy="2727158"/>
                  </a:xfrm>
                  <a:prstGeom prst="blockArc">
                    <a:avLst>
                      <a:gd name="adj1" fmla="val 3495190"/>
                      <a:gd name="adj2" fmla="val 331793"/>
                      <a:gd name="adj3" fmla="val 707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" name="Arrow: Left 16"/>
                <p:cNvSpPr/>
                <p:nvPr/>
              </p:nvSpPr>
              <p:spPr>
                <a:xfrm rot="2128798">
                  <a:off x="8568328" y="5263339"/>
                  <a:ext cx="685793" cy="339692"/>
                </a:xfrm>
                <a:prstGeom prst="leftArrow">
                  <a:avLst>
                    <a:gd name="adj1" fmla="val 38259"/>
                    <a:gd name="adj2" fmla="val 11457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8637840" y="5229155"/>
                <a:ext cx="1744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4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DEMO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755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17—Custom Structural Directives</a:t>
            </a:r>
          </a:p>
        </p:txBody>
      </p:sp>
    </p:spTree>
    <p:extLst>
      <p:ext uri="{BB962C8B-B14F-4D97-AF65-F5344CB8AC3E}">
        <p14:creationId xmlns:p14="http://schemas.microsoft.com/office/powerpoint/2010/main" val="3641489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 Structural Directives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17" y="864791"/>
            <a:ext cx="5922554" cy="2743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98906" y="2463910"/>
            <a:ext cx="11866376" cy="3196151"/>
            <a:chOff x="3361148" y="2602400"/>
            <a:chExt cx="10010776" cy="3196151"/>
          </a:xfrm>
        </p:grpSpPr>
        <p:grpSp>
          <p:nvGrpSpPr>
            <p:cNvPr id="8" name="Group 7"/>
            <p:cNvGrpSpPr/>
            <p:nvPr/>
          </p:nvGrpSpPr>
          <p:grpSpPr>
            <a:xfrm>
              <a:off x="3361148" y="2602400"/>
              <a:ext cx="10010776" cy="1135466"/>
              <a:chOff x="3122611" y="1679781"/>
              <a:chExt cx="10010776" cy="113546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22611" y="1834172"/>
                <a:ext cx="10010775" cy="98107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The most important difference in the way you create attribute directives is how they are provided to the DOM.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2611" y="1679781"/>
                <a:ext cx="10010776" cy="1694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61148" y="4663085"/>
              <a:ext cx="10010776" cy="1135466"/>
              <a:chOff x="3122611" y="1679781"/>
              <a:chExt cx="10010776" cy="113546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122611" y="1834172"/>
                <a:ext cx="10010775" cy="98107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 Attribute directives use ElementRef and Renderer to render and re-render, while structural directives use TemplateRef and ViewContainerRef to update the DOM content.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2611" y="1679781"/>
                <a:ext cx="10010776" cy="1694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4019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 Structural Directives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8110" y="2411352"/>
            <a:ext cx="11142786" cy="5275453"/>
          </a:xfrm>
          <a:prstGeom prst="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537464" y="1489108"/>
            <a:ext cx="125831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demonstrates how to a create a directive by overriding TempRef and ViewContainerRef.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831950"/>
            <a:ext cx="592255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5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4986502" y="2286920"/>
            <a:ext cx="8957698" cy="879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Directive is a concept through which we separate the re-usable functions and features of Angular 17.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986502" y="3527153"/>
            <a:ext cx="8957698" cy="879935"/>
          </a:xfrm>
        </p:spPr>
        <p:txBody>
          <a:bodyPr/>
          <a:lstStyle/>
          <a:p>
            <a:r>
              <a:rPr lang="en-IN" dirty="0"/>
              <a:t>Unlike components, directives don’t have a HTML template.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4986502" y="4302870"/>
            <a:ext cx="9596601" cy="610345"/>
          </a:xfrm>
        </p:spPr>
        <p:txBody>
          <a:bodyPr/>
          <a:lstStyle/>
          <a:p>
            <a:r>
              <a:rPr lang="en-IN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There are 3 types of directives: Component, Attribute, and Structural.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986502" y="5085363"/>
            <a:ext cx="10148394" cy="696103"/>
          </a:xfrm>
        </p:spPr>
        <p:txBody>
          <a:bodyPr/>
          <a:lstStyle/>
          <a:p>
            <a:r>
              <a:rPr lang="en-IN" dirty="0"/>
              <a:t>A component directive requires a template along with its attached </a:t>
            </a:r>
            <a:r>
              <a:rPr lang="en-IN" dirty="0" err="1"/>
              <a:t>behavior</a:t>
            </a:r>
            <a:r>
              <a:rPr lang="en-IN" dirty="0"/>
              <a:t>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25176" y="2367434"/>
            <a:ext cx="457413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25176" y="3496452"/>
            <a:ext cx="457413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25176" y="4237976"/>
            <a:ext cx="457413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25176" y="5050278"/>
            <a:ext cx="457413" cy="457200"/>
          </a:xfrm>
          <a:prstGeom prst="rect">
            <a:avLst/>
          </a:prstGeom>
        </p:spPr>
      </p:pic>
      <p:sp>
        <p:nvSpPr>
          <p:cNvPr id="20" name="Text Placeholder 12"/>
          <p:cNvSpPr txBox="1">
            <a:spLocks/>
          </p:cNvSpPr>
          <p:nvPr/>
        </p:nvSpPr>
        <p:spPr>
          <a:xfrm>
            <a:off x="4986502" y="5792726"/>
            <a:ext cx="8957698" cy="879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Attribute directives are used to change the appearance or </a:t>
            </a:r>
            <a:r>
              <a:rPr lang="en-IN" dirty="0" err="1"/>
              <a:t>behavior</a:t>
            </a:r>
            <a:r>
              <a:rPr lang="en-IN" dirty="0"/>
              <a:t> of a component or a native DOM element.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25176" y="5922310"/>
            <a:ext cx="457413" cy="457200"/>
          </a:xfrm>
          <a:prstGeom prst="rect">
            <a:avLst/>
          </a:prstGeom>
        </p:spPr>
      </p:pic>
      <p:sp>
        <p:nvSpPr>
          <p:cNvPr id="22" name="Text Placeholder 12"/>
          <p:cNvSpPr txBox="1">
            <a:spLocks/>
          </p:cNvSpPr>
          <p:nvPr/>
        </p:nvSpPr>
        <p:spPr>
          <a:xfrm>
            <a:off x="4986502" y="7100945"/>
            <a:ext cx="8957698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Structural directives are responsible for HTML layout.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325176" y="7070606"/>
            <a:ext cx="4574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Angular 17 Directives?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16723" y="1213976"/>
            <a:ext cx="111197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Directives are used to separate the re-usable functions and features of Angular 17.</a:t>
            </a: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78" y="846967"/>
            <a:ext cx="6334928" cy="274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73101" y="1830242"/>
            <a:ext cx="14589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an angular decorator. We use this decorator to define a directive (the same meaning as @Component).</a:t>
            </a:r>
          </a:p>
        </p:txBody>
      </p:sp>
      <p:pic>
        <p:nvPicPr>
          <p:cNvPr id="9218" name="Picture 2" descr="Image result for Angular Dir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75" y="2502048"/>
            <a:ext cx="3928851" cy="413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90405" y="7072604"/>
            <a:ext cx="10475190" cy="1107996"/>
            <a:chOff x="1716833" y="7072604"/>
            <a:chExt cx="10475190" cy="1107996"/>
          </a:xfrm>
        </p:grpSpPr>
        <p:sp>
          <p:nvSpPr>
            <p:cNvPr id="5" name="Rectangle 4"/>
            <p:cNvSpPr/>
            <p:nvPr/>
          </p:nvSpPr>
          <p:spPr>
            <a:xfrm>
              <a:off x="2836507" y="7072604"/>
              <a:ext cx="9355516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Unlike components, directives don’t have a HTML template. </a:t>
              </a:r>
            </a:p>
            <a:p>
              <a:pPr>
                <a:lnSpc>
                  <a:spcPct val="150000"/>
                </a:lnSpc>
              </a:pPr>
              <a:r>
                <a:rPr lang="en-IN" sz="2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They add behavior to an existing DOM element.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716833" y="7072604"/>
              <a:ext cx="1119673" cy="1107996"/>
            </a:xfrm>
            <a:prstGeom prst="rect">
              <a:avLst/>
            </a:prstGeom>
            <a:solidFill>
              <a:srgbClr val="64B0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065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Why do we use directives?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To Modify DOM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 Build Views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To break down large applications into smaller ones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/>
              <a:t>To make small applications large</a:t>
            </a:r>
          </a:p>
        </p:txBody>
      </p:sp>
    </p:spTree>
    <p:extLst>
      <p:ext uri="{BB962C8B-B14F-4D97-AF65-F5344CB8AC3E}">
        <p14:creationId xmlns:p14="http://schemas.microsoft.com/office/powerpoint/2010/main" val="1355392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Directives are used to modify DOM.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To Modify DOM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 Build Views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To break down large applications into smaller ones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dirty="0"/>
              <a:t>To make small applications large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Why do we use directives?</a:t>
            </a:r>
          </a:p>
        </p:txBody>
      </p:sp>
    </p:spTree>
    <p:extLst>
      <p:ext uri="{BB962C8B-B14F-4D97-AF65-F5344CB8AC3E}">
        <p14:creationId xmlns:p14="http://schemas.microsoft.com/office/powerpoint/2010/main" val="31195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/>
              <a:t>ngFor</a:t>
            </a:r>
            <a:r>
              <a:rPr lang="en-IN" dirty="0"/>
              <a:t> is a structural directive.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16702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3371559" cy="12879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nfFor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Structural Directive.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/>
              <a:t>ngFor</a:t>
            </a:r>
            <a:r>
              <a:rPr lang="en-IN" dirty="0"/>
              <a:t> is a structural directive.</a:t>
            </a:r>
          </a:p>
        </p:txBody>
      </p:sp>
    </p:spTree>
    <p:extLst>
      <p:ext uri="{BB962C8B-B14F-4D97-AF65-F5344CB8AC3E}">
        <p14:creationId xmlns:p14="http://schemas.microsoft.com/office/powerpoint/2010/main" val="393170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directive modifies the appearance or </a:t>
            </a:r>
            <a:r>
              <a:rPr lang="en-IN" dirty="0" err="1"/>
              <a:t>behavior</a:t>
            </a:r>
            <a:r>
              <a:rPr lang="en-IN" dirty="0"/>
              <a:t> of an element?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2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ngStyle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directive modifies the appearance or 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an element.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d.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directive modifies the appearance or </a:t>
            </a:r>
            <a:r>
              <a:rPr lang="en-IN" dirty="0" err="1"/>
              <a:t>behavior</a:t>
            </a:r>
            <a:r>
              <a:rPr lang="en-IN" dirty="0"/>
              <a:t> of an element?</a:t>
            </a:r>
          </a:p>
        </p:txBody>
      </p:sp>
    </p:spTree>
    <p:extLst>
      <p:ext uri="{BB962C8B-B14F-4D97-AF65-F5344CB8AC3E}">
        <p14:creationId xmlns:p14="http://schemas.microsoft.com/office/powerpoint/2010/main" val="240036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Directive allows us to add or remove an HTML element of CSS class?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ngApply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ngCSS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98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ngClass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directive allows us to add or remove CSS classes to an HTML element.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IN" dirty="0"/>
              <a:t>b.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ngApply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ngCSS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Which Directive allows us to add or remove an HTML element of CSS class?</a:t>
            </a:r>
          </a:p>
        </p:txBody>
      </p:sp>
    </p:spTree>
    <p:extLst>
      <p:ext uri="{BB962C8B-B14F-4D97-AF65-F5344CB8AC3E}">
        <p14:creationId xmlns:p14="http://schemas.microsoft.com/office/powerpoint/2010/main" val="3678431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Angular 17 Directives—Example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87485" y="1852408"/>
            <a:ext cx="13281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example below is used to display the added behavior to an existing DOM element, where the textbox size is enlarged on mouseover event.</a:t>
            </a:r>
          </a:p>
        </p:txBody>
      </p:sp>
      <p:pic>
        <p:nvPicPr>
          <p:cNvPr id="28" name="Picture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6" y="847560"/>
            <a:ext cx="6497324" cy="2743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56654" y="4593609"/>
            <a:ext cx="5342690" cy="1357944"/>
            <a:chOff x="5456655" y="3028419"/>
            <a:chExt cx="5342690" cy="1357944"/>
          </a:xfrm>
        </p:grpSpPr>
        <p:sp>
          <p:nvSpPr>
            <p:cNvPr id="2" name="Rounded Rectangle 1"/>
            <p:cNvSpPr/>
            <p:nvPr/>
          </p:nvSpPr>
          <p:spPr>
            <a:xfrm>
              <a:off x="5456656" y="3028419"/>
              <a:ext cx="5342689" cy="455267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Angular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56655" y="3931096"/>
              <a:ext cx="5342689" cy="4552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ea typeface="Open Sans" pitchFamily="34" charset="0"/>
                  <a:cs typeface="Courier New" pitchFamily="49" charset="0"/>
                </a:rPr>
                <a:t>&lt;input type=“text” autoGrow 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25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2—Types of Directives</a:t>
            </a:r>
          </a:p>
        </p:txBody>
      </p:sp>
    </p:spTree>
    <p:extLst>
      <p:ext uri="{BB962C8B-B14F-4D97-AF65-F5344CB8AC3E}">
        <p14:creationId xmlns:p14="http://schemas.microsoft.com/office/powerpoint/2010/main" val="284043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62" y="877899"/>
            <a:ext cx="4029076" cy="274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6156" y="1767636"/>
            <a:ext cx="8543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I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types of directives, which include: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6104" y="3264921"/>
            <a:ext cx="12383792" cy="3869482"/>
            <a:chOff x="2417685" y="3264921"/>
            <a:chExt cx="12383792" cy="3869482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685" y="3284845"/>
              <a:ext cx="3657600" cy="3840480"/>
              <a:chOff x="1451612" y="3284845"/>
              <a:chExt cx="3657600" cy="384048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51612" y="3284845"/>
                <a:ext cx="3657600" cy="38404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62531" tIns="81266" rIns="162531" bIns="81266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938067" y="3928838"/>
                <a:ext cx="2684689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1962928" y="3449808"/>
                <a:ext cx="2684687" cy="338554"/>
              </a:xfrm>
              <a:prstGeom prst="rect">
                <a:avLst/>
              </a:prstGeom>
              <a:noFill/>
            </p:spPr>
            <p:txBody>
              <a:bodyPr wrap="square" lIns="0" tIns="0" rIns="162496" bIns="0" rtlCol="0">
                <a:spAutoFit/>
              </a:bodyPr>
              <a:lstStyle/>
              <a:p>
                <a:pPr algn="ctr" defTabSz="1219017"/>
                <a:r>
                  <a:rPr lang="en-US" sz="2200" b="1" dirty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Components: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22961" y="4198500"/>
                <a:ext cx="3314899" cy="2031325"/>
              </a:xfrm>
              <a:prstGeom prst="rect">
                <a:avLst/>
              </a:prstGeom>
              <a:noFill/>
            </p:spPr>
            <p:txBody>
              <a:bodyPr wrap="square" lIns="162531" tIns="0" rIns="162496" bIns="0" rtlCol="0">
                <a:spAutoFit/>
              </a:bodyPr>
              <a:lstStyle/>
              <a:p>
                <a:pPr algn="ctr" defTabSz="1219017">
                  <a:lnSpc>
                    <a:spcPct val="150000"/>
                  </a:lnSpc>
                </a:pPr>
                <a:r>
                  <a:rPr lang="fr-FR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component directive includes directives with the Template.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798672" y="3293923"/>
              <a:ext cx="3657600" cy="3840480"/>
              <a:chOff x="6310546" y="3293923"/>
              <a:chExt cx="3657600" cy="384048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310546" y="3293923"/>
                <a:ext cx="3657600" cy="3840480"/>
              </a:xfrm>
              <a:prstGeom prst="rect">
                <a:avLst/>
              </a:prstGeom>
              <a:solidFill>
                <a:srgbClr val="BD392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62531" tIns="81266" rIns="162531" bIns="81266" rtlCol="0" anchor="ctr"/>
              <a:lstStyle/>
              <a:p>
                <a:pPr marL="0" marR="0" lvl="0" indent="0" algn="ctr" defTabSz="1219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67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 Light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6781926" y="3888207"/>
                <a:ext cx="268560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6576128" y="3419378"/>
                <a:ext cx="3297356" cy="338554"/>
              </a:xfrm>
              <a:prstGeom prst="rect">
                <a:avLst/>
              </a:prstGeom>
              <a:noFill/>
            </p:spPr>
            <p:txBody>
              <a:bodyPr wrap="square" lIns="0" tIns="0" rIns="162496" bIns="0" rtlCol="0">
                <a:spAutoFit/>
              </a:bodyPr>
              <a:lstStyle/>
              <a:p>
                <a:pPr algn="ctr" defTabSz="1219017"/>
                <a:r>
                  <a:rPr lang="en-US" sz="2200" b="1" dirty="0">
                    <a:solidFill>
                      <a:prstClr val="white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Structural Directives: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31002" y="4188858"/>
                <a:ext cx="3542482" cy="2539157"/>
              </a:xfrm>
              <a:prstGeom prst="rect">
                <a:avLst/>
              </a:prstGeom>
              <a:noFill/>
            </p:spPr>
            <p:txBody>
              <a:bodyPr wrap="square" lIns="162531" tIns="0" rIns="162496" bIns="0" rtlCol="0">
                <a:spAutoFit/>
              </a:bodyPr>
              <a:lstStyle/>
              <a:p>
                <a:pPr algn="ctr" defTabSz="1219017">
                  <a:lnSpc>
                    <a:spcPct val="150000"/>
                  </a:lnSpc>
                </a:pPr>
                <a:r>
                  <a:rPr lang="en-IN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directive changes the </a:t>
                </a:r>
                <a:r>
                  <a:rPr lang="en-US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behavior</a:t>
                </a:r>
                <a:r>
                  <a:rPr lang="en-IN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a component or element by affecting how the template is rendered.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143877" y="3264921"/>
              <a:ext cx="3657600" cy="3840480"/>
              <a:chOff x="11143877" y="3264921"/>
              <a:chExt cx="3657600" cy="384048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1143877" y="3264921"/>
                <a:ext cx="3657600" cy="3840480"/>
                <a:chOff x="11143877" y="3264921"/>
                <a:chExt cx="3657600" cy="384048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1143877" y="3264921"/>
                  <a:ext cx="3657600" cy="3840480"/>
                </a:xfrm>
                <a:prstGeom prst="rect">
                  <a:avLst/>
                </a:prstGeom>
                <a:solidFill>
                  <a:srgbClr val="445469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62531" tIns="81266" rIns="162531" bIns="81266" rtlCol="0" anchor="ctr"/>
                <a:lstStyle/>
                <a:p>
                  <a:pPr marL="0" marR="0" lvl="0" indent="0" algn="ctr" defTabSz="121901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at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1629877" y="3888207"/>
                  <a:ext cx="2685600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11179659" y="3429442"/>
                  <a:ext cx="360724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162496" bIns="0" rtlCol="0">
                  <a:spAutoFit/>
                </a:bodyPr>
                <a:lstStyle/>
                <a:p>
                  <a:pPr algn="ctr" defTabSz="1219017"/>
                  <a:r>
                    <a:rPr lang="en-US" sz="2200" b="1" dirty="0">
                      <a:solidFill>
                        <a:prstClr val="white"/>
                      </a:solidFill>
                      <a:latin typeface="Open Sans" pitchFamily="34" charset="0"/>
                      <a:ea typeface="Open Sans" pitchFamily="34" charset="0"/>
                      <a:cs typeface="Open Sans" pitchFamily="34" charset="0"/>
                    </a:rPr>
                    <a:t>Attributes Directives: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1238842" y="4188858"/>
                <a:ext cx="3467670" cy="2539157"/>
              </a:xfrm>
              <a:prstGeom prst="rect">
                <a:avLst/>
              </a:prstGeom>
              <a:noFill/>
            </p:spPr>
            <p:txBody>
              <a:bodyPr wrap="square" lIns="162531" tIns="0" rIns="162496" bIns="0" rtlCol="0">
                <a:spAutoFit/>
              </a:bodyPr>
              <a:lstStyle/>
              <a:p>
                <a:pPr algn="ctr" defTabSz="1219017">
                  <a:lnSpc>
                    <a:spcPct val="150000"/>
                  </a:lnSpc>
                </a:pPr>
                <a:r>
                  <a:rPr lang="en-IN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This type of directive changes the </a:t>
                </a:r>
                <a:r>
                  <a:rPr lang="en-US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behavior</a:t>
                </a:r>
                <a:r>
                  <a:rPr lang="en-IN" sz="2200" kern="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a calling component or element but doesn't affect the template.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97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Directives—Component Directive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74" y="880592"/>
            <a:ext cx="8790039" cy="2743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5571" y="2049954"/>
            <a:ext cx="14020175" cy="5402672"/>
            <a:chOff x="1129716" y="2413988"/>
            <a:chExt cx="14020175" cy="5402672"/>
          </a:xfrm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176703" y="2966020"/>
              <a:ext cx="4049890" cy="4047067"/>
            </a:xfrm>
            <a:custGeom>
              <a:avLst/>
              <a:gdLst>
                <a:gd name="T0" fmla="*/ 680 w 1360"/>
                <a:gd name="T1" fmla="*/ 0 h 1360"/>
                <a:gd name="T2" fmla="*/ 0 w 1360"/>
                <a:gd name="T3" fmla="*/ 680 h 1360"/>
                <a:gd name="T4" fmla="*/ 680 w 1360"/>
                <a:gd name="T5" fmla="*/ 1360 h 1360"/>
                <a:gd name="T6" fmla="*/ 1360 w 1360"/>
                <a:gd name="T7" fmla="*/ 680 h 1360"/>
                <a:gd name="T8" fmla="*/ 680 w 1360"/>
                <a:gd name="T9" fmla="*/ 0 h 1360"/>
                <a:gd name="T10" fmla="*/ 680 w 1360"/>
                <a:gd name="T11" fmla="*/ 1278 h 1360"/>
                <a:gd name="T12" fmla="*/ 82 w 1360"/>
                <a:gd name="T13" fmla="*/ 680 h 1360"/>
                <a:gd name="T14" fmla="*/ 680 w 1360"/>
                <a:gd name="T15" fmla="*/ 82 h 1360"/>
                <a:gd name="T16" fmla="*/ 1278 w 1360"/>
                <a:gd name="T17" fmla="*/ 680 h 1360"/>
                <a:gd name="T18" fmla="*/ 680 w 1360"/>
                <a:gd name="T19" fmla="*/ 127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0" h="1360">
                  <a:moveTo>
                    <a:pt x="680" y="0"/>
                  </a:moveTo>
                  <a:cubicBezTo>
                    <a:pt x="304" y="0"/>
                    <a:pt x="0" y="304"/>
                    <a:pt x="0" y="680"/>
                  </a:cubicBezTo>
                  <a:cubicBezTo>
                    <a:pt x="0" y="1056"/>
                    <a:pt x="304" y="1360"/>
                    <a:pt x="680" y="1360"/>
                  </a:cubicBezTo>
                  <a:cubicBezTo>
                    <a:pt x="1056" y="1360"/>
                    <a:pt x="1360" y="1056"/>
                    <a:pt x="1360" y="680"/>
                  </a:cubicBezTo>
                  <a:cubicBezTo>
                    <a:pt x="1360" y="304"/>
                    <a:pt x="1056" y="0"/>
                    <a:pt x="680" y="0"/>
                  </a:cubicBezTo>
                  <a:close/>
                  <a:moveTo>
                    <a:pt x="680" y="1278"/>
                  </a:moveTo>
                  <a:cubicBezTo>
                    <a:pt x="350" y="1278"/>
                    <a:pt x="82" y="1010"/>
                    <a:pt x="82" y="680"/>
                  </a:cubicBezTo>
                  <a:cubicBezTo>
                    <a:pt x="82" y="350"/>
                    <a:pt x="350" y="82"/>
                    <a:pt x="680" y="82"/>
                  </a:cubicBezTo>
                  <a:cubicBezTo>
                    <a:pt x="1010" y="82"/>
                    <a:pt x="1278" y="350"/>
                    <a:pt x="1278" y="680"/>
                  </a:cubicBezTo>
                  <a:cubicBezTo>
                    <a:pt x="1278" y="1010"/>
                    <a:pt x="1010" y="1278"/>
                    <a:pt x="680" y="1278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611325" y="3400642"/>
              <a:ext cx="485422" cy="485422"/>
            </a:xfrm>
            <a:custGeom>
              <a:avLst/>
              <a:gdLst>
                <a:gd name="T0" fmla="*/ 134 w 163"/>
                <a:gd name="T1" fmla="*/ 29 h 163"/>
                <a:gd name="T2" fmla="*/ 134 w 163"/>
                <a:gd name="T3" fmla="*/ 134 h 163"/>
                <a:gd name="T4" fmla="*/ 29 w 163"/>
                <a:gd name="T5" fmla="*/ 134 h 163"/>
                <a:gd name="T6" fmla="*/ 29 w 163"/>
                <a:gd name="T7" fmla="*/ 29 h 163"/>
                <a:gd name="T8" fmla="*/ 134 w 163"/>
                <a:gd name="T9" fmla="*/ 2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3">
                  <a:moveTo>
                    <a:pt x="134" y="29"/>
                  </a:moveTo>
                  <a:cubicBezTo>
                    <a:pt x="163" y="58"/>
                    <a:pt x="163" y="105"/>
                    <a:pt x="134" y="134"/>
                  </a:cubicBezTo>
                  <a:cubicBezTo>
                    <a:pt x="105" y="163"/>
                    <a:pt x="58" y="163"/>
                    <a:pt x="29" y="134"/>
                  </a:cubicBezTo>
                  <a:cubicBezTo>
                    <a:pt x="0" y="105"/>
                    <a:pt x="0" y="58"/>
                    <a:pt x="29" y="29"/>
                  </a:cubicBezTo>
                  <a:cubicBezTo>
                    <a:pt x="58" y="0"/>
                    <a:pt x="105" y="0"/>
                    <a:pt x="134" y="29"/>
                  </a:cubicBezTo>
                </a:path>
              </a:pathLst>
            </a:custGeom>
            <a:solidFill>
              <a:srgbClr val="F49D15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6611325" y="6093042"/>
              <a:ext cx="485422" cy="485422"/>
            </a:xfrm>
            <a:custGeom>
              <a:avLst/>
              <a:gdLst>
                <a:gd name="T0" fmla="*/ 29 w 163"/>
                <a:gd name="T1" fmla="*/ 29 h 163"/>
                <a:gd name="T2" fmla="*/ 134 w 163"/>
                <a:gd name="T3" fmla="*/ 29 h 163"/>
                <a:gd name="T4" fmla="*/ 134 w 163"/>
                <a:gd name="T5" fmla="*/ 134 h 163"/>
                <a:gd name="T6" fmla="*/ 29 w 163"/>
                <a:gd name="T7" fmla="*/ 134 h 163"/>
                <a:gd name="T8" fmla="*/ 29 w 163"/>
                <a:gd name="T9" fmla="*/ 2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3">
                  <a:moveTo>
                    <a:pt x="29" y="29"/>
                  </a:moveTo>
                  <a:cubicBezTo>
                    <a:pt x="58" y="0"/>
                    <a:pt x="105" y="0"/>
                    <a:pt x="134" y="29"/>
                  </a:cubicBezTo>
                  <a:cubicBezTo>
                    <a:pt x="163" y="58"/>
                    <a:pt x="163" y="105"/>
                    <a:pt x="134" y="134"/>
                  </a:cubicBezTo>
                  <a:cubicBezTo>
                    <a:pt x="105" y="163"/>
                    <a:pt x="58" y="163"/>
                    <a:pt x="29" y="134"/>
                  </a:cubicBezTo>
                  <a:cubicBezTo>
                    <a:pt x="0" y="105"/>
                    <a:pt x="0" y="58"/>
                    <a:pt x="29" y="29"/>
                  </a:cubicBezTo>
                </a:path>
              </a:pathLst>
            </a:custGeom>
            <a:solidFill>
              <a:srgbClr val="9BBC57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9306546" y="6093042"/>
              <a:ext cx="485422" cy="485422"/>
            </a:xfrm>
            <a:custGeom>
              <a:avLst/>
              <a:gdLst>
                <a:gd name="T0" fmla="*/ 29 w 163"/>
                <a:gd name="T1" fmla="*/ 134 h 163"/>
                <a:gd name="T2" fmla="*/ 29 w 163"/>
                <a:gd name="T3" fmla="*/ 29 h 163"/>
                <a:gd name="T4" fmla="*/ 134 w 163"/>
                <a:gd name="T5" fmla="*/ 29 h 163"/>
                <a:gd name="T6" fmla="*/ 134 w 163"/>
                <a:gd name="T7" fmla="*/ 134 h 163"/>
                <a:gd name="T8" fmla="*/ 29 w 163"/>
                <a:gd name="T9" fmla="*/ 13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3">
                  <a:moveTo>
                    <a:pt x="29" y="134"/>
                  </a:moveTo>
                  <a:cubicBezTo>
                    <a:pt x="0" y="105"/>
                    <a:pt x="0" y="58"/>
                    <a:pt x="29" y="29"/>
                  </a:cubicBezTo>
                  <a:cubicBezTo>
                    <a:pt x="58" y="0"/>
                    <a:pt x="105" y="0"/>
                    <a:pt x="134" y="29"/>
                  </a:cubicBezTo>
                  <a:cubicBezTo>
                    <a:pt x="163" y="58"/>
                    <a:pt x="163" y="105"/>
                    <a:pt x="134" y="134"/>
                  </a:cubicBezTo>
                  <a:cubicBezTo>
                    <a:pt x="105" y="163"/>
                    <a:pt x="58" y="163"/>
                    <a:pt x="29" y="134"/>
                  </a:cubicBezTo>
                </a:path>
              </a:pathLst>
            </a:custGeom>
            <a:solidFill>
              <a:srgbClr val="15A185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9306546" y="3400642"/>
              <a:ext cx="485422" cy="485422"/>
            </a:xfrm>
            <a:custGeom>
              <a:avLst/>
              <a:gdLst>
                <a:gd name="T0" fmla="*/ 134 w 163"/>
                <a:gd name="T1" fmla="*/ 134 h 163"/>
                <a:gd name="T2" fmla="*/ 29 w 163"/>
                <a:gd name="T3" fmla="*/ 134 h 163"/>
                <a:gd name="T4" fmla="*/ 29 w 163"/>
                <a:gd name="T5" fmla="*/ 29 h 163"/>
                <a:gd name="T6" fmla="*/ 134 w 163"/>
                <a:gd name="T7" fmla="*/ 29 h 163"/>
                <a:gd name="T8" fmla="*/ 134 w 163"/>
                <a:gd name="T9" fmla="*/ 13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3">
                  <a:moveTo>
                    <a:pt x="134" y="134"/>
                  </a:moveTo>
                  <a:cubicBezTo>
                    <a:pt x="105" y="163"/>
                    <a:pt x="58" y="163"/>
                    <a:pt x="29" y="134"/>
                  </a:cubicBezTo>
                  <a:cubicBezTo>
                    <a:pt x="0" y="105"/>
                    <a:pt x="0" y="58"/>
                    <a:pt x="29" y="29"/>
                  </a:cubicBezTo>
                  <a:cubicBezTo>
                    <a:pt x="58" y="0"/>
                    <a:pt x="105" y="0"/>
                    <a:pt x="134" y="29"/>
                  </a:cubicBezTo>
                  <a:cubicBezTo>
                    <a:pt x="163" y="58"/>
                    <a:pt x="163" y="105"/>
                    <a:pt x="134" y="134"/>
                  </a:cubicBezTo>
                </a:path>
              </a:pathLst>
            </a:custGeom>
            <a:solidFill>
              <a:srgbClr val="297F9D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10"/>
            <p:cNvSpPr>
              <a:spLocks noChangeAspect="1"/>
            </p:cNvSpPr>
            <p:nvPr/>
          </p:nvSpPr>
          <p:spPr bwMode="auto">
            <a:xfrm>
              <a:off x="5142126" y="2800009"/>
              <a:ext cx="1463040" cy="679275"/>
            </a:xfrm>
            <a:custGeom>
              <a:avLst/>
              <a:gdLst>
                <a:gd name="T0" fmla="*/ 135 w 247"/>
                <a:gd name="T1" fmla="*/ 0 h 115"/>
                <a:gd name="T2" fmla="*/ 217 w 247"/>
                <a:gd name="T3" fmla="*/ 83 h 115"/>
                <a:gd name="T4" fmla="*/ 240 w 247"/>
                <a:gd name="T5" fmla="*/ 83 h 115"/>
                <a:gd name="T6" fmla="*/ 241 w 247"/>
                <a:gd name="T7" fmla="*/ 108 h 115"/>
                <a:gd name="T8" fmla="*/ 217 w 247"/>
                <a:gd name="T9" fmla="*/ 108 h 115"/>
                <a:gd name="T10" fmla="*/ 214 w 247"/>
                <a:gd name="T11" fmla="*/ 87 h 115"/>
                <a:gd name="T12" fmla="*/ 133 w 247"/>
                <a:gd name="T13" fmla="*/ 6 h 115"/>
                <a:gd name="T14" fmla="*/ 0 w 247"/>
                <a:gd name="T15" fmla="*/ 6 h 115"/>
                <a:gd name="T16" fmla="*/ 0 w 247"/>
                <a:gd name="T17" fmla="*/ 0 h 115"/>
                <a:gd name="T18" fmla="*/ 135 w 24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115">
                  <a:moveTo>
                    <a:pt x="135" y="0"/>
                  </a:moveTo>
                  <a:cubicBezTo>
                    <a:pt x="217" y="83"/>
                    <a:pt x="217" y="83"/>
                    <a:pt x="217" y="83"/>
                  </a:cubicBezTo>
                  <a:cubicBezTo>
                    <a:pt x="224" y="77"/>
                    <a:pt x="234" y="77"/>
                    <a:pt x="240" y="83"/>
                  </a:cubicBezTo>
                  <a:cubicBezTo>
                    <a:pt x="247" y="90"/>
                    <a:pt x="247" y="101"/>
                    <a:pt x="241" y="108"/>
                  </a:cubicBezTo>
                  <a:cubicBezTo>
                    <a:pt x="234" y="115"/>
                    <a:pt x="223" y="115"/>
                    <a:pt x="217" y="108"/>
                  </a:cubicBezTo>
                  <a:cubicBezTo>
                    <a:pt x="211" y="103"/>
                    <a:pt x="210" y="94"/>
                    <a:pt x="214" y="87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F49D15"/>
            </a:solidFill>
            <a:ln>
              <a:noFill/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10"/>
            <p:cNvSpPr>
              <a:spLocks noChangeAspect="1"/>
            </p:cNvSpPr>
            <p:nvPr/>
          </p:nvSpPr>
          <p:spPr bwMode="auto">
            <a:xfrm flipH="1">
              <a:off x="9742708" y="2744915"/>
              <a:ext cx="1463040" cy="679275"/>
            </a:xfrm>
            <a:custGeom>
              <a:avLst/>
              <a:gdLst>
                <a:gd name="T0" fmla="*/ 135 w 247"/>
                <a:gd name="T1" fmla="*/ 0 h 115"/>
                <a:gd name="T2" fmla="*/ 217 w 247"/>
                <a:gd name="T3" fmla="*/ 83 h 115"/>
                <a:gd name="T4" fmla="*/ 240 w 247"/>
                <a:gd name="T5" fmla="*/ 83 h 115"/>
                <a:gd name="T6" fmla="*/ 241 w 247"/>
                <a:gd name="T7" fmla="*/ 108 h 115"/>
                <a:gd name="T8" fmla="*/ 217 w 247"/>
                <a:gd name="T9" fmla="*/ 108 h 115"/>
                <a:gd name="T10" fmla="*/ 214 w 247"/>
                <a:gd name="T11" fmla="*/ 87 h 115"/>
                <a:gd name="T12" fmla="*/ 133 w 247"/>
                <a:gd name="T13" fmla="*/ 6 h 115"/>
                <a:gd name="T14" fmla="*/ 0 w 247"/>
                <a:gd name="T15" fmla="*/ 6 h 115"/>
                <a:gd name="T16" fmla="*/ 0 w 247"/>
                <a:gd name="T17" fmla="*/ 0 h 115"/>
                <a:gd name="T18" fmla="*/ 135 w 24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115">
                  <a:moveTo>
                    <a:pt x="135" y="0"/>
                  </a:moveTo>
                  <a:cubicBezTo>
                    <a:pt x="217" y="83"/>
                    <a:pt x="217" y="83"/>
                    <a:pt x="217" y="83"/>
                  </a:cubicBezTo>
                  <a:cubicBezTo>
                    <a:pt x="224" y="77"/>
                    <a:pt x="234" y="77"/>
                    <a:pt x="240" y="83"/>
                  </a:cubicBezTo>
                  <a:cubicBezTo>
                    <a:pt x="247" y="90"/>
                    <a:pt x="247" y="101"/>
                    <a:pt x="241" y="108"/>
                  </a:cubicBezTo>
                  <a:cubicBezTo>
                    <a:pt x="234" y="115"/>
                    <a:pt x="223" y="115"/>
                    <a:pt x="217" y="108"/>
                  </a:cubicBezTo>
                  <a:cubicBezTo>
                    <a:pt x="211" y="103"/>
                    <a:pt x="210" y="94"/>
                    <a:pt x="214" y="87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297F9D"/>
            </a:solidFill>
            <a:ln>
              <a:noFill/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0"/>
            <p:cNvSpPr>
              <a:spLocks noChangeAspect="1"/>
            </p:cNvSpPr>
            <p:nvPr/>
          </p:nvSpPr>
          <p:spPr bwMode="auto">
            <a:xfrm flipV="1">
              <a:off x="5191387" y="6695438"/>
              <a:ext cx="1463040" cy="679275"/>
            </a:xfrm>
            <a:custGeom>
              <a:avLst/>
              <a:gdLst>
                <a:gd name="T0" fmla="*/ 135 w 247"/>
                <a:gd name="T1" fmla="*/ 0 h 115"/>
                <a:gd name="T2" fmla="*/ 217 w 247"/>
                <a:gd name="T3" fmla="*/ 83 h 115"/>
                <a:gd name="T4" fmla="*/ 240 w 247"/>
                <a:gd name="T5" fmla="*/ 83 h 115"/>
                <a:gd name="T6" fmla="*/ 241 w 247"/>
                <a:gd name="T7" fmla="*/ 108 h 115"/>
                <a:gd name="T8" fmla="*/ 217 w 247"/>
                <a:gd name="T9" fmla="*/ 108 h 115"/>
                <a:gd name="T10" fmla="*/ 214 w 247"/>
                <a:gd name="T11" fmla="*/ 87 h 115"/>
                <a:gd name="T12" fmla="*/ 133 w 247"/>
                <a:gd name="T13" fmla="*/ 6 h 115"/>
                <a:gd name="T14" fmla="*/ 0 w 247"/>
                <a:gd name="T15" fmla="*/ 6 h 115"/>
                <a:gd name="T16" fmla="*/ 0 w 247"/>
                <a:gd name="T17" fmla="*/ 0 h 115"/>
                <a:gd name="T18" fmla="*/ 135 w 24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115">
                  <a:moveTo>
                    <a:pt x="135" y="0"/>
                  </a:moveTo>
                  <a:cubicBezTo>
                    <a:pt x="217" y="83"/>
                    <a:pt x="217" y="83"/>
                    <a:pt x="217" y="83"/>
                  </a:cubicBezTo>
                  <a:cubicBezTo>
                    <a:pt x="224" y="77"/>
                    <a:pt x="234" y="77"/>
                    <a:pt x="240" y="83"/>
                  </a:cubicBezTo>
                  <a:cubicBezTo>
                    <a:pt x="247" y="90"/>
                    <a:pt x="247" y="101"/>
                    <a:pt x="241" y="108"/>
                  </a:cubicBezTo>
                  <a:cubicBezTo>
                    <a:pt x="234" y="115"/>
                    <a:pt x="223" y="115"/>
                    <a:pt x="217" y="108"/>
                  </a:cubicBezTo>
                  <a:cubicBezTo>
                    <a:pt x="211" y="103"/>
                    <a:pt x="210" y="94"/>
                    <a:pt x="214" y="87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9BBC57"/>
            </a:solidFill>
            <a:ln>
              <a:noFill/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10"/>
            <p:cNvSpPr>
              <a:spLocks noChangeAspect="1"/>
            </p:cNvSpPr>
            <p:nvPr/>
          </p:nvSpPr>
          <p:spPr bwMode="auto">
            <a:xfrm flipH="1" flipV="1">
              <a:off x="9742708" y="6554915"/>
              <a:ext cx="1463040" cy="679275"/>
            </a:xfrm>
            <a:custGeom>
              <a:avLst/>
              <a:gdLst>
                <a:gd name="T0" fmla="*/ 135 w 247"/>
                <a:gd name="T1" fmla="*/ 0 h 115"/>
                <a:gd name="T2" fmla="*/ 217 w 247"/>
                <a:gd name="T3" fmla="*/ 83 h 115"/>
                <a:gd name="T4" fmla="*/ 240 w 247"/>
                <a:gd name="T5" fmla="*/ 83 h 115"/>
                <a:gd name="T6" fmla="*/ 241 w 247"/>
                <a:gd name="T7" fmla="*/ 108 h 115"/>
                <a:gd name="T8" fmla="*/ 217 w 247"/>
                <a:gd name="T9" fmla="*/ 108 h 115"/>
                <a:gd name="T10" fmla="*/ 214 w 247"/>
                <a:gd name="T11" fmla="*/ 87 h 115"/>
                <a:gd name="T12" fmla="*/ 133 w 247"/>
                <a:gd name="T13" fmla="*/ 6 h 115"/>
                <a:gd name="T14" fmla="*/ 0 w 247"/>
                <a:gd name="T15" fmla="*/ 6 h 115"/>
                <a:gd name="T16" fmla="*/ 0 w 247"/>
                <a:gd name="T17" fmla="*/ 0 h 115"/>
                <a:gd name="T18" fmla="*/ 135 w 24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115">
                  <a:moveTo>
                    <a:pt x="135" y="0"/>
                  </a:moveTo>
                  <a:cubicBezTo>
                    <a:pt x="217" y="83"/>
                    <a:pt x="217" y="83"/>
                    <a:pt x="217" y="83"/>
                  </a:cubicBezTo>
                  <a:cubicBezTo>
                    <a:pt x="224" y="77"/>
                    <a:pt x="234" y="77"/>
                    <a:pt x="240" y="83"/>
                  </a:cubicBezTo>
                  <a:cubicBezTo>
                    <a:pt x="247" y="90"/>
                    <a:pt x="247" y="101"/>
                    <a:pt x="241" y="108"/>
                  </a:cubicBezTo>
                  <a:cubicBezTo>
                    <a:pt x="234" y="115"/>
                    <a:pt x="223" y="115"/>
                    <a:pt x="217" y="108"/>
                  </a:cubicBezTo>
                  <a:cubicBezTo>
                    <a:pt x="211" y="103"/>
                    <a:pt x="210" y="94"/>
                    <a:pt x="214" y="87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15A185"/>
            </a:solidFill>
            <a:ln>
              <a:noFill/>
            </a:ln>
          </p:spPr>
          <p:txBody>
            <a:bodyPr/>
            <a:lstStyle/>
            <a:p>
              <a:pPr defTabSz="1141171"/>
              <a:endParaRPr lang="en-US" sz="2246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61170" y="2413988"/>
              <a:ext cx="3863995" cy="1107996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/>
            <a:p>
              <a:pPr defTabSz="1625620"/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cannot create an Angular application without this directive.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285896" y="6708664"/>
              <a:ext cx="3863995" cy="1107996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>
              <a:defPPr>
                <a:defRPr lang="en-US"/>
              </a:defPPr>
              <a:lvl1pPr defTabSz="1625620">
                <a:defRPr sz="2000">
                  <a:solidFill>
                    <a:srgbClr val="44494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component directive requires a template along with its attached behavior.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9716" y="2432619"/>
              <a:ext cx="3956988" cy="1107996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/>
            <a:p>
              <a:pPr algn="r"/>
              <a:r>
                <a:rPr lang="en-IN" sz="2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naming convention for components is cname.component.ts.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8852" y="6964601"/>
              <a:ext cx="3863995" cy="769441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>
              <a:defPPr>
                <a:defRPr lang="en-US"/>
              </a:defPPr>
              <a:lvl1pPr defTabSz="1625620">
                <a:defRPr sz="2000">
                  <a:solidFill>
                    <a:srgbClr val="44494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r"/>
              <a:r>
                <a:rPr lang="en-IN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type of directive includes DOM elements.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44" y="4604833"/>
              <a:ext cx="2871209" cy="954107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/>
            <a:p>
              <a:pPr algn="ctr" defTabSz="1625620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Component Directives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5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Directives—Component Directive</a:t>
            </a:r>
          </a:p>
        </p:txBody>
      </p:sp>
      <p:pic>
        <p:nvPicPr>
          <p:cNvPr id="207" name="Picture 2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00" y="922007"/>
            <a:ext cx="9000000" cy="252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909" y="9692621"/>
            <a:ext cx="140043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7472" y="1438445"/>
            <a:ext cx="4801056" cy="430887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algn="ctr"/>
            <a:r>
              <a:rPr lang="en-IN" sz="2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components look: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61911" y="2263828"/>
            <a:ext cx="10532179" cy="5540160"/>
            <a:chOff x="3124084" y="2352523"/>
            <a:chExt cx="10532179" cy="5540160"/>
          </a:xfrm>
        </p:grpSpPr>
        <p:grpSp>
          <p:nvGrpSpPr>
            <p:cNvPr id="8" name="Group 7"/>
            <p:cNvGrpSpPr/>
            <p:nvPr/>
          </p:nvGrpSpPr>
          <p:grpSpPr>
            <a:xfrm>
              <a:off x="3124084" y="2352523"/>
              <a:ext cx="10532179" cy="5540160"/>
              <a:chOff x="2135443" y="2758168"/>
              <a:chExt cx="10532179" cy="554016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35443" y="3404507"/>
                <a:ext cx="10532179" cy="4893821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" name="Freeform 166"/>
              <p:cNvSpPr/>
              <p:nvPr/>
            </p:nvSpPr>
            <p:spPr>
              <a:xfrm>
                <a:off x="8342365" y="6279958"/>
                <a:ext cx="4325257" cy="2018370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9" name="TextBox 8"/>
            <p:cNvSpPr txBox="1"/>
            <p:nvPr/>
          </p:nvSpPr>
          <p:spPr>
            <a:xfrm>
              <a:off x="3407428" y="3046241"/>
              <a:ext cx="9976442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app.component.ts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import {Component} from ‘@angular/core’;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@Component({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selector: ‘my-app’,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template: ‘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&lt;h1&gt;Angular demo Boilerplate&lt;/h1&gt;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&lt;p&gt;Hello World batch good afternoon friends!!&lt;/p&gt;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&lt;rb-mycomp&gt;&lt;/rb-mycomp&gt;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‘,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})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export class AppComponent{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5178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1990</Words>
  <Application>Microsoft Macintosh PowerPoint</Application>
  <PresentationFormat>Custom</PresentationFormat>
  <Paragraphs>288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Lato Light</vt:lpstr>
      <vt:lpstr>Open Sans</vt:lpstr>
      <vt:lpstr>Open Sans Extrabold</vt:lpstr>
      <vt:lpstr>Open Sans light</vt:lpstr>
      <vt:lpstr>Open Sans Semibold</vt:lpstr>
      <vt:lpstr>Custom Design</vt:lpstr>
      <vt:lpstr>Image</vt:lpstr>
      <vt:lpstr>PowerPoint Presentation</vt:lpstr>
      <vt:lpstr>PowerPoint Presentation</vt:lpstr>
      <vt:lpstr>PowerPoint Presentation</vt:lpstr>
      <vt:lpstr>What Are Angular 17 Directives?</vt:lpstr>
      <vt:lpstr>Angular 17 Directives—Example</vt:lpstr>
      <vt:lpstr>PowerPoint Presentation</vt:lpstr>
      <vt:lpstr>Types of Directives</vt:lpstr>
      <vt:lpstr>Types of Directives—Component Directive</vt:lpstr>
      <vt:lpstr>Types of Directives—Component Directive</vt:lpstr>
      <vt:lpstr>Types of Directives—Attribute Directive</vt:lpstr>
      <vt:lpstr>Types of Directives—Attribute Directive</vt:lpstr>
      <vt:lpstr>Types of Directives—Attribute Directive</vt:lpstr>
      <vt:lpstr>Types of Directives—Attribute Directive</vt:lpstr>
      <vt:lpstr>Types of Directives—Attribute Directive</vt:lpstr>
      <vt:lpstr>Types of Directives—Attribute Directive</vt:lpstr>
      <vt:lpstr>Types of Directives—Attribute Directive</vt:lpstr>
      <vt:lpstr>PowerPoint Presentation</vt:lpstr>
      <vt:lpstr>Types of Directives—Binding to a String</vt:lpstr>
      <vt:lpstr>Types of Directives—Binding to an Array</vt:lpstr>
      <vt:lpstr>Types of Directives—Binding to an Object</vt:lpstr>
      <vt:lpstr>Demo—Attribute Directive</vt:lpstr>
      <vt:lpstr>PowerPoint Presentation</vt:lpstr>
      <vt:lpstr>Custom Attributes Directives</vt:lpstr>
      <vt:lpstr>Creating Custom Directive</vt:lpstr>
      <vt:lpstr>Creating Custom Directive</vt:lpstr>
      <vt:lpstr>Structural Directive</vt:lpstr>
      <vt:lpstr>Structural Directive</vt:lpstr>
      <vt:lpstr>ngif Directive</vt:lpstr>
      <vt:lpstr>ngif Directive</vt:lpstr>
      <vt:lpstr>ngif Directive</vt:lpstr>
      <vt:lpstr>ngswitch Directive</vt:lpstr>
      <vt:lpstr>ngswitch Directive</vt:lpstr>
      <vt:lpstr>ngswitch Directive</vt:lpstr>
      <vt:lpstr>ngfor Directive</vt:lpstr>
      <vt:lpstr>Demo—Attribute Directive </vt:lpstr>
      <vt:lpstr>PowerPoint Presentation</vt:lpstr>
      <vt:lpstr>Custom Structural Directives</vt:lpstr>
      <vt:lpstr>Custom Structural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194</cp:revision>
  <dcterms:created xsi:type="dcterms:W3CDTF">2016-12-06T06:58:02Z</dcterms:created>
  <dcterms:modified xsi:type="dcterms:W3CDTF">2024-02-27T11:55:26Z</dcterms:modified>
</cp:coreProperties>
</file>