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92" r:id="rId2"/>
    <p:sldId id="301" r:id="rId3"/>
    <p:sldId id="293" r:id="rId4"/>
    <p:sldId id="318" r:id="rId5"/>
    <p:sldId id="319" r:id="rId6"/>
    <p:sldId id="320" r:id="rId7"/>
    <p:sldId id="316" r:id="rId8"/>
    <p:sldId id="321" r:id="rId9"/>
    <p:sldId id="322" r:id="rId10"/>
    <p:sldId id="323" r:id="rId11"/>
    <p:sldId id="324" r:id="rId12"/>
    <p:sldId id="325" r:id="rId13"/>
    <p:sldId id="326" r:id="rId14"/>
    <p:sldId id="341" r:id="rId15"/>
    <p:sldId id="328" r:id="rId16"/>
    <p:sldId id="317" r:id="rId17"/>
    <p:sldId id="329" r:id="rId18"/>
    <p:sldId id="330" r:id="rId19"/>
    <p:sldId id="342" r:id="rId20"/>
    <p:sldId id="332" r:id="rId21"/>
    <p:sldId id="344" r:id="rId22"/>
    <p:sldId id="296" r:id="rId23"/>
    <p:sldId id="335" r:id="rId24"/>
    <p:sldId id="336" r:id="rId25"/>
    <p:sldId id="337" r:id="rId26"/>
    <p:sldId id="338" r:id="rId27"/>
    <p:sldId id="339" r:id="rId28"/>
    <p:sldId id="340" r:id="rId29"/>
    <p:sldId id="300" r:id="rId3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61B4DF"/>
    <a:srgbClr val="3F97C0"/>
    <a:srgbClr val="9CDAEB"/>
    <a:srgbClr val="FAC36F"/>
    <a:srgbClr val="F69E66"/>
    <a:srgbClr val="F38573"/>
    <a:srgbClr val="C8C8C8"/>
    <a:srgbClr val="255E73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92370-AD7A-3A4E-9655-BBB5497621E5}" v="1" dt="2024-02-27T11:55:5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4799" autoAdjust="0"/>
  </p:normalViewPr>
  <p:slideViewPr>
    <p:cSldViewPr snapToGrid="0">
      <p:cViewPr varScale="1">
        <p:scale>
          <a:sx n="72" d="100"/>
          <a:sy n="72" d="100"/>
        </p:scale>
        <p:origin x="2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E0892370-AD7A-3A4E-9655-BBB5497621E5}"/>
    <pc:docChg chg="modSld">
      <pc:chgData name="amarjeet singh" userId="d84e554384c88249" providerId="LiveId" clId="{E0892370-AD7A-3A4E-9655-BBB5497621E5}" dt="2024-02-27T11:55:57.568" v="0"/>
      <pc:docMkLst>
        <pc:docMk/>
      </pc:docMkLst>
      <pc:sldChg chg="modSp">
        <pc:chgData name="amarjeet singh" userId="d84e554384c88249" providerId="LiveId" clId="{E0892370-AD7A-3A4E-9655-BBB5497621E5}" dt="2024-02-27T11:55:57.568" v="0"/>
        <pc:sldMkLst>
          <pc:docMk/>
          <pc:sldMk cId="915323079" sldId="292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915323079" sldId="292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3367249203" sldId="293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3367249203" sldId="293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4257339732" sldId="301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4257339732" sldId="301"/>
            <ac:spMk id="4" creationId="{00000000-0000-0000-0000-000000000000}"/>
          </ac:spMkLst>
        </pc:spChg>
        <pc:spChg chg="mod">
          <ac:chgData name="amarjeet singh" userId="d84e554384c88249" providerId="LiveId" clId="{E0892370-AD7A-3A4E-9655-BBB5497621E5}" dt="2024-02-27T11:55:57.568" v="0"/>
          <ac:spMkLst>
            <pc:docMk/>
            <pc:sldMk cId="4257339732" sldId="301"/>
            <ac:spMk id="5" creationId="{00000000-0000-0000-0000-000000000000}"/>
          </ac:spMkLst>
        </pc:spChg>
        <pc:spChg chg="mod">
          <ac:chgData name="amarjeet singh" userId="d84e554384c88249" providerId="LiveId" clId="{E0892370-AD7A-3A4E-9655-BBB5497621E5}" dt="2024-02-27T11:55:57.568" v="0"/>
          <ac:spMkLst>
            <pc:docMk/>
            <pc:sldMk cId="4257339732" sldId="301"/>
            <ac:spMk id="6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3362297115" sldId="316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3362297115" sldId="316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3537759964" sldId="317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3537759964" sldId="317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242684425" sldId="318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242684425" sldId="318"/>
            <ac:spMk id="4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1808486686" sldId="323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1808486686" sldId="323"/>
            <ac:spMk id="15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2377616332" sldId="324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2377616332" sldId="324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2010059902" sldId="328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2010059902" sldId="328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840284955" sldId="329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840284955" sldId="329"/>
            <ac:spMk id="13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3032678962" sldId="335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3032678962" sldId="335"/>
            <ac:spMk id="2" creationId="{00000000-0000-0000-0000-000000000000}"/>
          </ac:spMkLst>
        </pc:spChg>
      </pc:sldChg>
      <pc:sldChg chg="modSp">
        <pc:chgData name="amarjeet singh" userId="d84e554384c88249" providerId="LiveId" clId="{E0892370-AD7A-3A4E-9655-BBB5497621E5}" dt="2024-02-27T11:55:57.568" v="0"/>
        <pc:sldMkLst>
          <pc:docMk/>
          <pc:sldMk cId="358691741" sldId="336"/>
        </pc:sldMkLst>
        <pc:spChg chg="mod">
          <ac:chgData name="amarjeet singh" userId="d84e554384c88249" providerId="LiveId" clId="{E0892370-AD7A-3A4E-9655-BBB5497621E5}" dt="2024-02-27T11:55:57.568" v="0"/>
          <ac:spMkLst>
            <pc:docMk/>
            <pc:sldMk cId="358691741" sldId="336"/>
            <ac:spMk id="2" creationId="{00000000-0000-0000-0000-000000000000}"/>
          </ac:spMkLst>
        </pc:spChg>
        <pc:spChg chg="mod">
          <ac:chgData name="amarjeet singh" userId="d84e554384c88249" providerId="LiveId" clId="{E0892370-AD7A-3A4E-9655-BBB5497621E5}" dt="2024-02-27T11:55:57.568" v="0"/>
          <ac:spMkLst>
            <pc:docMk/>
            <pc:sldMk cId="358691741" sldId="33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0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4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0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Quiz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dirty="0"/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Calibri 28.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804397" y="1671457"/>
            <a:ext cx="1171399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985505"/>
            <a:ext cx="1698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2961195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782292"/>
            <a:ext cx="4651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03389"/>
            <a:ext cx="6233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24487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60646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5 Option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dirty="0"/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Calibri 28.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7" y="1671457"/>
            <a:ext cx="1171399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985505"/>
            <a:ext cx="1698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89443" y="7435667"/>
            <a:ext cx="15375004" cy="133385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77" b="1"/>
            </a:lvl1pPr>
          </a:lstStyle>
          <a:p>
            <a:pPr lvl="0"/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2" y="6789112"/>
            <a:ext cx="328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800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3" y="2961195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3" y="3782292"/>
            <a:ext cx="4651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1" y="4603389"/>
            <a:ext cx="6233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424487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aseline="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aseline="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844721" y="6777745"/>
            <a:ext cx="53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94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dirty="0"/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Calibri 28.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804397" y="1671457"/>
            <a:ext cx="1171399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985505"/>
            <a:ext cx="1698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2961195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782292"/>
            <a:ext cx="4651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253619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dirty="0"/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Calibri 28.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7" y="1671457"/>
            <a:ext cx="1171399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985505"/>
            <a:ext cx="1698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89443" y="7435667"/>
            <a:ext cx="15375004" cy="133385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77" b="1"/>
            </a:lvl1pPr>
          </a:lstStyle>
          <a:p>
            <a:pPr lvl="0"/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2" y="6789112"/>
            <a:ext cx="328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800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3" y="2961195"/>
            <a:ext cx="666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3" y="3782292"/>
            <a:ext cx="4651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aseline="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aseline="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 lvl="0"/>
            <a:r>
              <a:rPr lang="en-US" dirty="0"/>
              <a:t>Write option in Calibri 28. Do not exceed one line.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844721" y="6777745"/>
            <a:ext cx="53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16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9699" y="1242018"/>
            <a:ext cx="118142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aseline="0"/>
            </a:lvl1pPr>
          </a:lstStyle>
          <a:p>
            <a:pPr lvl="0"/>
            <a:r>
              <a:rPr lang="en-US" dirty="0"/>
              <a:t>Write objectives in Calibri 28, sentence case, without period</a:t>
            </a:r>
          </a:p>
        </p:txBody>
      </p:sp>
    </p:spTree>
    <p:extLst>
      <p:ext uri="{BB962C8B-B14F-4D97-AF65-F5344CB8AC3E}">
        <p14:creationId xmlns:p14="http://schemas.microsoft.com/office/powerpoint/2010/main" val="10485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US" dirty="0"/>
              <a:t>Lesson 8—Pipes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32976" y="1774826"/>
            <a:ext cx="1069367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 pipes are used to create number.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 pipes provide the option to select a minimum and maximum number length after the decimal point and fix the number of places before the decimal point.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95644" y="3471284"/>
            <a:ext cx="10631002" cy="4841553"/>
            <a:chOff x="4210220" y="2743001"/>
            <a:chExt cx="11126131" cy="6044484"/>
          </a:xfrm>
        </p:grpSpPr>
        <p:sp>
          <p:nvSpPr>
            <p:cNvPr id="2" name="Rectangle 1"/>
            <p:cNvSpPr/>
            <p:nvPr/>
          </p:nvSpPr>
          <p:spPr>
            <a:xfrm>
              <a:off x="4210221" y="4227256"/>
              <a:ext cx="11126130" cy="4454912"/>
            </a:xfrm>
            <a:prstGeom prst="rect">
              <a:avLst/>
            </a:prstGeom>
            <a:solidFill>
              <a:srgbClr val="F5F3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" t="1" r="492" b="80686"/>
            <a:stretch/>
          </p:blipFill>
          <p:spPr>
            <a:xfrm>
              <a:off x="4210220" y="2743001"/>
              <a:ext cx="11126130" cy="148425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652892" y="4368649"/>
              <a:ext cx="10175200" cy="4418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selector: 'decimal-pipe',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@View({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template: `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&lt;h2&gt;Decimal Pipe Example&lt;/h2&gt;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&lt;p&gt;pi (no formatting): {{pi}}&lt;/p&gt;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&lt;p&gt;pi (.17-17): {{pi | number:'.17-17'}}&lt;/p&gt;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&lt;p&gt;pi (2.10-10): {{pi | number:'2.10-10'}}&lt;/p&gt;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&lt;p&gt;pi (.3-3): {{pi | number:'.3-3'}}&lt;/p&gt;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`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export class DecimalPipe {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pi: number = 3.14117927;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50186" y="1730434"/>
            <a:ext cx="1119076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Currency pipe helps you format and make use of symbols.</a:t>
            </a:r>
          </a:p>
          <a:p>
            <a:pPr marL="392113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SO 4217 currency code such as “EUR” for the euro and “USD” for the US dollar.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takes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symbolDisplay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value of false as the second parameter.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third parameter for the pipe is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digitInfo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works as a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DecimalPipe.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1" r="492" b="33121"/>
          <a:stretch/>
        </p:blipFill>
        <p:spPr>
          <a:xfrm>
            <a:off x="4505229" y="3964237"/>
            <a:ext cx="9205140" cy="42525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730074" y="5613650"/>
            <a:ext cx="73118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template: 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&lt;h2&gt;Currency Pipe Example&lt;/h2&gt;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&lt;p&gt;A in USD: {{a | currency:'USD':true}}&lt;/p&gt;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&lt;p&gt;B in INR: {{b | currency:'INR':false:'4.2-2'}}&lt;/p&gt;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})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export class CurrencyPipe {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a: number = 0.123417;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b: number = 1.09876;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58180" y="1716981"/>
            <a:ext cx="111963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Date pipes you can display date in a specific format.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access the various predefined date formats.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example: “medium,” “fullDate,” and more.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 can also create a custom format.For example use “yy” for year, “m” for month, “dd” for date, “hh” for hour, “mm” for minute, “ss” for second etc.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1" r="492" b="33121"/>
          <a:stretch/>
        </p:blipFill>
        <p:spPr>
          <a:xfrm>
            <a:off x="4315848" y="4305398"/>
            <a:ext cx="10232609" cy="39656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664793" y="5869149"/>
            <a:ext cx="8128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template: 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&lt;h2&gt;Pipe Example&lt;/h2&gt;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&lt;h4&gt;1. Today is {{today}}&lt;/h4&gt;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&lt;h4&gt;2. Today is {{today | date}}&lt;/h4&gt;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&lt;h4&gt;3. Today is {{today | date:"dd/MM/yyyy"}}&lt;/h4&gt;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})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export class DatePipe {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today = new Date();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</p:spPr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73195" y="1957836"/>
            <a:ext cx="10229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use double curly braces to print a value, but these cannot print the complete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JSONPipe 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print the JSON object.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1" r="492" b="33121"/>
          <a:stretch/>
        </p:blipFill>
        <p:spPr>
          <a:xfrm>
            <a:off x="4236468" y="3863778"/>
            <a:ext cx="9966578" cy="46043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024120" y="5511042"/>
            <a:ext cx="8128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template: 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&lt;h2&gt;JSON Pipe Example&lt;/h2&gt;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&lt;h4&gt;Without JSON Pipe.&lt;/h4&gt;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{{obj}}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&lt;h4&gt;With JSON Pipe.&lt;/h4&gt;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{{obj | json}}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 `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})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export class JSONPipe {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	obj: Object = { name: {fName: "Paul", lName:"Shan"}, site:"VoidCanvas", luckyNumbers:[7,13,69] };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</p:spPr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7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774236" y="4189192"/>
                <a:ext cx="1942244" cy="48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41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438797" y="1853259"/>
            <a:ext cx="13458941" cy="2556242"/>
          </a:xfrm>
          <a:prstGeom prst="roundRect">
            <a:avLst>
              <a:gd name="adj" fmla="val 1057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chain pipes in useful combinations. 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IN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print the birthday in uppercase, the birthday is chained to both the UpperCasePipe and DatePipe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 JAN 117, 19817.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064000" y="5423766"/>
            <a:ext cx="8128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The chained person’s birthday is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{{ birthday | date | uppercase}}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104267" y="6525003"/>
            <a:ext cx="8128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The chained person’s birthday is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{{birthday | date:'fullDate' | uppercase}}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1604" y="1858129"/>
            <a:ext cx="184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8435" y="999345"/>
            <a:ext cx="16256000" cy="670312"/>
          </a:xfrm>
          <a:prstGeom prst="rect">
            <a:avLst/>
          </a:prstGeom>
        </p:spPr>
        <p:txBody>
          <a:bodyPr vert="horz" lIns="91440" tIns="0" rIns="0" bIns="0" rtlCol="0" anchor="ctr" anchorCtr="0">
            <a:normAutofit/>
          </a:bodyPr>
          <a:lstStyle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n-US" sz="32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3200"/>
            </a:lvl2pPr>
            <a:lvl3pPr marL="117501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/>
            </a:lvl3pPr>
            <a:lvl4pPr marL="1762527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4pPr>
            <a:lvl5pPr marL="235003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pPr lvl="0" algn="ctr">
              <a:defRPr/>
            </a:pPr>
            <a:endParaRPr lang="en-IN" b="0" kern="0" dirty="0">
              <a:solidFill>
                <a:sysClr val="windowText" lastClr="00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Chaining Pipes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885621"/>
            <a:ext cx="303502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6745" y="1676697"/>
            <a:ext cx="12378947" cy="535531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/>
              <a:t>Topic 3—Custom Pipes</a:t>
            </a:r>
          </a:p>
        </p:txBody>
      </p:sp>
    </p:spTree>
    <p:extLst>
      <p:ext uri="{BB962C8B-B14F-4D97-AF65-F5344CB8AC3E}">
        <p14:creationId xmlns:p14="http://schemas.microsoft.com/office/powerpoint/2010/main" val="353775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930" y="6790063"/>
            <a:ext cx="14342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064000" y="7603211"/>
            <a:ext cx="8128000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import {Pipe, PipeTransform} from '@angular/core';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032192" y="1274173"/>
            <a:ext cx="5498324" cy="604137"/>
          </a:xfrm>
          <a:prstGeom prst="round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create and use a custom pipe: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3930" y="1957244"/>
            <a:ext cx="12761385" cy="5178615"/>
            <a:chOff x="2740677" y="2510778"/>
            <a:chExt cx="12761385" cy="5178615"/>
          </a:xfrm>
        </p:grpSpPr>
        <p:grpSp>
          <p:nvGrpSpPr>
            <p:cNvPr id="11" name="Group 10"/>
            <p:cNvGrpSpPr/>
            <p:nvPr/>
          </p:nvGrpSpPr>
          <p:grpSpPr>
            <a:xfrm>
              <a:off x="2740677" y="3682812"/>
              <a:ext cx="12689447" cy="4006581"/>
              <a:chOff x="1291019" y="2924529"/>
              <a:chExt cx="12689447" cy="400658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09988" y="3040715"/>
                <a:ext cx="832946" cy="832946"/>
              </a:xfrm>
              <a:prstGeom prst="ellipse">
                <a:avLst/>
              </a:prstGeom>
              <a:solidFill>
                <a:srgbClr val="70B353"/>
              </a:solidFill>
              <a:ln>
                <a:solidFill>
                  <a:srgbClr val="70B3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91019" y="2924529"/>
                <a:ext cx="12689447" cy="1065325"/>
                <a:chOff x="1271491" y="2246711"/>
                <a:chExt cx="12689447" cy="1065325"/>
              </a:xfrm>
            </p:grpSpPr>
            <p:cxnSp>
              <p:nvCxnSpPr>
                <p:cNvPr id="17" name="line"/>
                <p:cNvCxnSpPr/>
                <p:nvPr/>
              </p:nvCxnSpPr>
              <p:spPr>
                <a:xfrm>
                  <a:off x="2336537" y="2913136"/>
                  <a:ext cx="11624401" cy="0"/>
                </a:xfrm>
                <a:prstGeom prst="line">
                  <a:avLst/>
                </a:prstGeom>
                <a:noFill/>
                <a:ln w="19050">
                  <a:solidFill>
                    <a:srgbClr val="70B353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" name="curve"/>
                <p:cNvSpPr/>
                <p:nvPr/>
              </p:nvSpPr>
              <p:spPr>
                <a:xfrm>
                  <a:off x="1271491" y="2246711"/>
                  <a:ext cx="1065046" cy="1065325"/>
                </a:xfrm>
                <a:prstGeom prst="arc">
                  <a:avLst>
                    <a:gd name="adj1" fmla="val 918567"/>
                    <a:gd name="adj2" fmla="val 9672644"/>
                  </a:avLst>
                </a:prstGeom>
                <a:noFill/>
                <a:ln w="19050">
                  <a:solidFill>
                    <a:srgbClr val="70B3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/>
                </a:p>
              </p:txBody>
            </p:sp>
          </p:grpSp>
          <p:cxnSp>
            <p:nvCxnSpPr>
              <p:cNvPr id="16" name="line"/>
              <p:cNvCxnSpPr/>
              <p:nvPr/>
            </p:nvCxnSpPr>
            <p:spPr>
              <a:xfrm flipH="1">
                <a:off x="1823542" y="4008874"/>
                <a:ext cx="20597" cy="2922236"/>
              </a:xfrm>
              <a:prstGeom prst="line">
                <a:avLst/>
              </a:prstGeom>
              <a:noFill/>
              <a:ln w="19050">
                <a:solidFill>
                  <a:srgbClr val="70B353"/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859646" y="2510778"/>
              <a:ext cx="11624401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create a custom pipe, you give it a name and a transform function and that provides you the desired output.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2592" y="4827071"/>
              <a:ext cx="1180947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create a pipe you need to: </a:t>
              </a:r>
            </a:p>
            <a:p>
              <a:pPr>
                <a:lnSpc>
                  <a:spcPct val="150000"/>
                </a:lnSpc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a new .ts file named trim.pipe.ts in demo/pipes folder.</a:t>
              </a:r>
            </a:p>
            <a:p>
              <a:pPr marL="342900">
                <a:lnSpc>
                  <a:spcPct val="150000"/>
                </a:lnSpc>
              </a:pP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 the module Pipe and PipeTransform from ‘@angular/core’. It tells Angular 17 that this is the pipe which is imported from the core Angular 17 library, by applying the @Pipe decorator.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Pipes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885621"/>
            <a:ext cx="292072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8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364" y="1781591"/>
            <a:ext cx="12983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the pipe class implements the PipeTransform interface’s transform method.</a:t>
            </a:r>
          </a:p>
          <a:p>
            <a:pPr algn="ctr">
              <a:lnSpc>
                <a:spcPct val="150000"/>
              </a:lnSpc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transform method takes an input value and optional parameters and returns the transformed value.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56136" y="3706931"/>
            <a:ext cx="9072089" cy="3907388"/>
            <a:chOff x="5157714" y="3204131"/>
            <a:chExt cx="8128000" cy="33549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" t="1" r="492" b="33121"/>
            <a:stretch/>
          </p:blipFill>
          <p:spPr>
            <a:xfrm>
              <a:off x="5157714" y="3204131"/>
              <a:ext cx="7262113" cy="33549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5157714" y="4430647"/>
              <a:ext cx="8128000" cy="19819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export class TrimPipe implements PipeTransform {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transform(value: any) {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if (!value) {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return '';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return value.trim();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</p:spPr>
        <p:txBody>
          <a:bodyPr>
            <a:normAutofit/>
          </a:bodyPr>
          <a:lstStyle/>
          <a:p>
            <a:r>
              <a:rPr lang="en-US" dirty="0"/>
              <a:t>Custom Pipes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885621"/>
            <a:ext cx="292072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832439" y="4110924"/>
                <a:ext cx="1942244" cy="48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5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What is pipe in Angular 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Understand how built-in pipes work in Angular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Understand Angular 17 Custom pipes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3605" y="2931744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3605" y="3775010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33605" y="4618276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38814" y="1961566"/>
            <a:ext cx="13178371" cy="5505175"/>
            <a:chOff x="1279969" y="2481828"/>
            <a:chExt cx="13178371" cy="5505175"/>
          </a:xfrm>
        </p:grpSpPr>
        <p:sp>
          <p:nvSpPr>
            <p:cNvPr id="59" name="Rectangle 848"/>
            <p:cNvSpPr>
              <a:spLocks noChangeArrowheads="1"/>
            </p:cNvSpPr>
            <p:nvPr/>
          </p:nvSpPr>
          <p:spPr bwMode="auto">
            <a:xfrm>
              <a:off x="1560720" y="3243108"/>
              <a:ext cx="5552163" cy="4743895"/>
            </a:xfrm>
            <a:prstGeom prst="rect">
              <a:avLst/>
            </a:prstGeom>
            <a:solidFill>
              <a:srgbClr val="EA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5992" tIns="17996" rIns="35992" bIns="17996" numCol="1" anchor="t" anchorCtr="0" compatLnSpc="1">
              <a:prstTxWarp prst="textNoShape">
                <a:avLst/>
              </a:prstTxWarp>
            </a:bodyPr>
            <a:lstStyle/>
            <a:p>
              <a:pPr defTabSz="479772"/>
              <a:endParaRPr lang="en-US" sz="788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 851"/>
            <p:cNvSpPr>
              <a:spLocks noChangeArrowheads="1"/>
            </p:cNvSpPr>
            <p:nvPr/>
          </p:nvSpPr>
          <p:spPr bwMode="auto">
            <a:xfrm>
              <a:off x="1499539" y="3268168"/>
              <a:ext cx="5674523" cy="159964"/>
            </a:xfrm>
            <a:prstGeom prst="rect">
              <a:avLst/>
            </a:prstGeom>
            <a:solidFill>
              <a:srgbClr val="BCC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5992" tIns="17996" rIns="35992" bIns="17996" numCol="1" anchor="t" anchorCtr="0" compatLnSpc="1">
              <a:prstTxWarp prst="textNoShape">
                <a:avLst/>
              </a:prstTxWarp>
            </a:bodyPr>
            <a:lstStyle/>
            <a:p>
              <a:pPr defTabSz="479772"/>
              <a:endParaRPr lang="en-US" sz="788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677996" y="2666852"/>
              <a:ext cx="23487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Stateless Pipes </a:t>
              </a:r>
              <a:endPara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61552" y="3647215"/>
              <a:ext cx="5150498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Stateless pipes are pure functions that flow input data through without remembering anything or causing detectable side effects.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Most pipes are stateless.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CurrencyPipe</a:t>
              </a: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</a:t>
              </a:r>
              <a:r>
                <a:rPr lang="en-I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LengthPipe</a:t>
              </a: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are examples of stateless pipes.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Rectangle 848"/>
            <p:cNvSpPr>
              <a:spLocks noChangeArrowheads="1"/>
            </p:cNvSpPr>
            <p:nvPr/>
          </p:nvSpPr>
          <p:spPr bwMode="auto">
            <a:xfrm>
              <a:off x="8617773" y="3227834"/>
              <a:ext cx="5552163" cy="4759169"/>
            </a:xfrm>
            <a:prstGeom prst="rect">
              <a:avLst/>
            </a:prstGeom>
            <a:solidFill>
              <a:srgbClr val="EA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5992" tIns="17996" rIns="35992" bIns="17996" numCol="1" anchor="t" anchorCtr="0" compatLnSpc="1">
              <a:prstTxWarp prst="textNoShape">
                <a:avLst/>
              </a:prstTxWarp>
            </a:bodyPr>
            <a:lstStyle/>
            <a:p>
              <a:pPr defTabSz="479772"/>
              <a:endParaRPr lang="en-US" sz="788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Rectangle 851"/>
            <p:cNvSpPr>
              <a:spLocks noChangeArrowheads="1"/>
            </p:cNvSpPr>
            <p:nvPr/>
          </p:nvSpPr>
          <p:spPr bwMode="auto">
            <a:xfrm>
              <a:off x="8556592" y="3252894"/>
              <a:ext cx="5674523" cy="159964"/>
            </a:xfrm>
            <a:prstGeom prst="rect">
              <a:avLst/>
            </a:prstGeom>
            <a:solidFill>
              <a:srgbClr val="BCC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5992" tIns="17996" rIns="35992" bIns="17996" numCol="1" anchor="t" anchorCtr="0" compatLnSpc="1">
              <a:prstTxWarp prst="textNoShape">
                <a:avLst/>
              </a:prstTxWarp>
            </a:bodyPr>
            <a:lstStyle/>
            <a:p>
              <a:pPr defTabSz="479772"/>
              <a:endParaRPr lang="en-US" sz="788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4678" y="2481828"/>
              <a:ext cx="6113662" cy="76128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10219448" y="2659385"/>
              <a:ext cx="21980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Stateful Pipes </a:t>
              </a:r>
              <a:endPara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26260" y="3647215"/>
              <a:ext cx="5150498" cy="4198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Stateful pipes are those which can manage the state of the data they transform.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 pipe that creates an HTTP request, stores the response, and displays the output is a stateful pipe. Stateful Pipes should be used cautiously.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Angular provides AsyncPipe, which is stateful.</a:t>
              </a:r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1279969" y="2515131"/>
              <a:ext cx="6113662" cy="73245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62440" y="2659385"/>
              <a:ext cx="23487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Stateless Pipes </a:t>
              </a:r>
              <a:endPara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" name="Text Placeholder 12"/>
          <p:cNvSpPr txBox="1">
            <a:spLocks/>
          </p:cNvSpPr>
          <p:nvPr/>
        </p:nvSpPr>
        <p:spPr>
          <a:xfrm>
            <a:off x="0" y="885621"/>
            <a:ext cx="16256000" cy="670312"/>
          </a:xfrm>
          <a:prstGeom prst="rect">
            <a:avLst/>
          </a:prstGeom>
        </p:spPr>
        <p:txBody>
          <a:bodyPr vert="horz" lIns="91440" tIns="0" rIns="0" bIns="0" rtlCol="0" anchor="ctr" anchorCtr="0">
            <a:normAutofit/>
          </a:bodyPr>
          <a:lstStyle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n-US" sz="32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3200"/>
            </a:lvl2pPr>
            <a:lvl3pPr marL="117501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/>
            </a:lvl3pPr>
            <a:lvl4pPr marL="1762527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4pPr>
            <a:lvl5pPr marL="235003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pPr lvl="0" algn="ctr">
              <a:defRPr/>
            </a:pPr>
            <a:endParaRPr lang="en-IN" b="0" kern="0" dirty="0">
              <a:solidFill>
                <a:sysClr val="windowText" lastClr="00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of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885621"/>
            <a:ext cx="406372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5249459" y="2848406"/>
            <a:ext cx="8946989" cy="899573"/>
          </a:xfrm>
        </p:spPr>
        <p:txBody>
          <a:bodyPr/>
          <a:lstStyle/>
          <a:p>
            <a:r>
              <a:rPr lang="en-US" dirty="0"/>
              <a:t>A pipe is used to transform displayed values within a template. 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549473" y="2848407"/>
            <a:ext cx="457414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549473" y="3922204"/>
            <a:ext cx="457414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549473" y="5318838"/>
            <a:ext cx="457414" cy="457200"/>
          </a:xfrm>
          <a:prstGeom prst="rect">
            <a:avLst/>
          </a:prstGeom>
        </p:spPr>
      </p:pic>
      <p:sp>
        <p:nvSpPr>
          <p:cNvPr id="19" name="Text Placeholder 9"/>
          <p:cNvSpPr txBox="1">
            <a:spLocks/>
          </p:cNvSpPr>
          <p:nvPr/>
        </p:nvSpPr>
        <p:spPr>
          <a:xfrm>
            <a:off x="5249458" y="3747980"/>
            <a:ext cx="8946989" cy="58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Text Placeholder 9"/>
          <p:cNvSpPr txBox="1">
            <a:spLocks/>
          </p:cNvSpPr>
          <p:nvPr/>
        </p:nvSpPr>
        <p:spPr>
          <a:xfrm>
            <a:off x="5249457" y="4647553"/>
            <a:ext cx="8946989" cy="58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9"/>
          <p:cNvSpPr txBox="1">
            <a:spLocks/>
          </p:cNvSpPr>
          <p:nvPr/>
        </p:nvSpPr>
        <p:spPr>
          <a:xfrm>
            <a:off x="5249456" y="3828845"/>
            <a:ext cx="8946989" cy="899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Built-in pipes can be used for formatting values such as date, number, decimal, percent, currency, uppercase, lowercase.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6" name="Text Placeholder 9"/>
          <p:cNvSpPr txBox="1">
            <a:spLocks/>
          </p:cNvSpPr>
          <p:nvPr/>
        </p:nvSpPr>
        <p:spPr>
          <a:xfrm>
            <a:off x="5249456" y="5233801"/>
            <a:ext cx="8946989" cy="899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Creating a custom pipe is as simple as giving it a name, and a transform function that gives you the intended output. </a:t>
            </a:r>
          </a:p>
        </p:txBody>
      </p:sp>
    </p:spTree>
    <p:extLst>
      <p:ext uri="{BB962C8B-B14F-4D97-AF65-F5344CB8AC3E}">
        <p14:creationId xmlns:p14="http://schemas.microsoft.com/office/powerpoint/2010/main" val="40049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one is NOT a built-in pipe in Angular 17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03267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Currency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Lowercase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one is NOT a built-in pipe in Angular 17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Local is not a built-in pipe in Angular 17.</a:t>
            </a:r>
          </a:p>
        </p:txBody>
      </p:sp>
    </p:spTree>
    <p:extLst>
      <p:ext uri="{BB962C8B-B14F-4D97-AF65-F5344CB8AC3E}">
        <p14:creationId xmlns:p14="http://schemas.microsoft.com/office/powerpoint/2010/main" val="35869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you enable currency pipe symbol?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currency :’AUD’ :true}}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currency :true :’AUD}}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’AUD’:currency :true}}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LOCALE :’AUD’ :true}}</a:t>
            </a:r>
          </a:p>
        </p:txBody>
      </p:sp>
    </p:spTree>
    <p:extLst>
      <p:ext uri="{BB962C8B-B14F-4D97-AF65-F5344CB8AC3E}">
        <p14:creationId xmlns:p14="http://schemas.microsoft.com/office/powerpoint/2010/main" val="251527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currency :’AUD’ :true}}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currency :true :’AUD}}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’AUD’:currency :true}}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{{user.salary | LOCALE :’AUD’ :true}}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you enable currency pipe symbol?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{{user.salary | currency :’AUD’ :true}} is used to enable currency pipe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pipe is used to convert object to human readable format?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toJSONString</a:t>
            </a:r>
          </a:p>
        </p:txBody>
      </p:sp>
    </p:spTree>
    <p:extLst>
      <p:ext uri="{BB962C8B-B14F-4D97-AF65-F5344CB8AC3E}">
        <p14:creationId xmlns:p14="http://schemas.microsoft.com/office/powerpoint/2010/main" val="241749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toJSONString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pipe is used to convert object to human readable format?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JSON is used to convert object to human 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3739949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6745" y="1676697"/>
            <a:ext cx="12378947" cy="535531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/>
              <a:t>Topic 1—What are Pipes?</a:t>
            </a:r>
          </a:p>
        </p:txBody>
      </p:sp>
    </p:spTree>
    <p:extLst>
      <p:ext uri="{BB962C8B-B14F-4D97-AF65-F5344CB8AC3E}">
        <p14:creationId xmlns:p14="http://schemas.microsoft.com/office/powerpoint/2010/main" val="33672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084497" y="3337332"/>
            <a:ext cx="3212184" cy="3112920"/>
            <a:chOff x="6690732" y="5609063"/>
            <a:chExt cx="1953968" cy="1953968"/>
          </a:xfrm>
        </p:grpSpPr>
        <p:sp>
          <p:nvSpPr>
            <p:cNvPr id="2" name="Oval 1"/>
            <p:cNvSpPr/>
            <p:nvPr/>
          </p:nvSpPr>
          <p:spPr>
            <a:xfrm>
              <a:off x="6690732" y="5609063"/>
              <a:ext cx="1953968" cy="19539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7185462" y="5759167"/>
              <a:ext cx="964509" cy="1653760"/>
            </a:xfrm>
            <a:custGeom>
              <a:avLst/>
              <a:gdLst>
                <a:gd name="T0" fmla="*/ 468 w 869"/>
                <a:gd name="T1" fmla="*/ 1186 h 1490"/>
                <a:gd name="T2" fmla="*/ 524 w 869"/>
                <a:gd name="T3" fmla="*/ 1208 h 1490"/>
                <a:gd name="T4" fmla="*/ 570 w 869"/>
                <a:gd name="T5" fmla="*/ 1251 h 1490"/>
                <a:gd name="T6" fmla="*/ 593 w 869"/>
                <a:gd name="T7" fmla="*/ 1305 h 1490"/>
                <a:gd name="T8" fmla="*/ 593 w 869"/>
                <a:gd name="T9" fmla="*/ 1367 h 1490"/>
                <a:gd name="T10" fmla="*/ 571 w 869"/>
                <a:gd name="T11" fmla="*/ 1421 h 1490"/>
                <a:gd name="T12" fmla="*/ 525 w 869"/>
                <a:gd name="T13" fmla="*/ 1464 h 1490"/>
                <a:gd name="T14" fmla="*/ 470 w 869"/>
                <a:gd name="T15" fmla="*/ 1487 h 1490"/>
                <a:gd name="T16" fmla="*/ 407 w 869"/>
                <a:gd name="T17" fmla="*/ 1487 h 1490"/>
                <a:gd name="T18" fmla="*/ 351 w 869"/>
                <a:gd name="T19" fmla="*/ 1464 h 1490"/>
                <a:gd name="T20" fmla="*/ 305 w 869"/>
                <a:gd name="T21" fmla="*/ 1422 h 1490"/>
                <a:gd name="T22" fmla="*/ 282 w 869"/>
                <a:gd name="T23" fmla="*/ 1368 h 1490"/>
                <a:gd name="T24" fmla="*/ 281 w 869"/>
                <a:gd name="T25" fmla="*/ 1306 h 1490"/>
                <a:gd name="T26" fmla="*/ 304 w 869"/>
                <a:gd name="T27" fmla="*/ 1252 h 1490"/>
                <a:gd name="T28" fmla="*/ 349 w 869"/>
                <a:gd name="T29" fmla="*/ 1208 h 1490"/>
                <a:gd name="T30" fmla="*/ 405 w 869"/>
                <a:gd name="T31" fmla="*/ 1186 h 1490"/>
                <a:gd name="T32" fmla="*/ 452 w 869"/>
                <a:gd name="T33" fmla="*/ 0 h 1490"/>
                <a:gd name="T34" fmla="*/ 567 w 869"/>
                <a:gd name="T35" fmla="*/ 12 h 1490"/>
                <a:gd name="T36" fmla="*/ 667 w 869"/>
                <a:gd name="T37" fmla="*/ 45 h 1490"/>
                <a:gd name="T38" fmla="*/ 752 w 869"/>
                <a:gd name="T39" fmla="*/ 101 h 1490"/>
                <a:gd name="T40" fmla="*/ 810 w 869"/>
                <a:gd name="T41" fmla="*/ 165 h 1490"/>
                <a:gd name="T42" fmla="*/ 847 w 869"/>
                <a:gd name="T43" fmla="*/ 242 h 1490"/>
                <a:gd name="T44" fmla="*/ 866 w 869"/>
                <a:gd name="T45" fmla="*/ 332 h 1490"/>
                <a:gd name="T46" fmla="*/ 865 w 869"/>
                <a:gd name="T47" fmla="*/ 430 h 1490"/>
                <a:gd name="T48" fmla="*/ 844 w 869"/>
                <a:gd name="T49" fmla="*/ 516 h 1490"/>
                <a:gd name="T50" fmla="*/ 800 w 869"/>
                <a:gd name="T51" fmla="*/ 589 h 1490"/>
                <a:gd name="T52" fmla="*/ 766 w 869"/>
                <a:gd name="T53" fmla="*/ 631 h 1490"/>
                <a:gd name="T54" fmla="*/ 741 w 869"/>
                <a:gd name="T55" fmla="*/ 659 h 1490"/>
                <a:gd name="T56" fmla="*/ 706 w 869"/>
                <a:gd name="T57" fmla="*/ 691 h 1490"/>
                <a:gd name="T58" fmla="*/ 663 w 869"/>
                <a:gd name="T59" fmla="*/ 733 h 1490"/>
                <a:gd name="T60" fmla="*/ 626 w 869"/>
                <a:gd name="T61" fmla="*/ 767 h 1490"/>
                <a:gd name="T62" fmla="*/ 588 w 869"/>
                <a:gd name="T63" fmla="*/ 809 h 1490"/>
                <a:gd name="T64" fmla="*/ 560 w 869"/>
                <a:gd name="T65" fmla="*/ 863 h 1490"/>
                <a:gd name="T66" fmla="*/ 551 w 869"/>
                <a:gd name="T67" fmla="*/ 937 h 1490"/>
                <a:gd name="T68" fmla="*/ 317 w 869"/>
                <a:gd name="T69" fmla="*/ 1029 h 1490"/>
                <a:gd name="T70" fmla="*/ 319 w 869"/>
                <a:gd name="T71" fmla="*/ 865 h 1490"/>
                <a:gd name="T72" fmla="*/ 329 w 869"/>
                <a:gd name="T73" fmla="*/ 803 h 1490"/>
                <a:gd name="T74" fmla="*/ 349 w 869"/>
                <a:gd name="T75" fmla="*/ 757 h 1490"/>
                <a:gd name="T76" fmla="*/ 394 w 869"/>
                <a:gd name="T77" fmla="*/ 705 h 1490"/>
                <a:gd name="T78" fmla="*/ 575 w 869"/>
                <a:gd name="T79" fmla="*/ 522 h 1490"/>
                <a:gd name="T80" fmla="*/ 610 w 869"/>
                <a:gd name="T81" fmla="*/ 464 h 1490"/>
                <a:gd name="T82" fmla="*/ 623 w 869"/>
                <a:gd name="T83" fmla="*/ 393 h 1490"/>
                <a:gd name="T84" fmla="*/ 610 w 869"/>
                <a:gd name="T85" fmla="*/ 323 h 1490"/>
                <a:gd name="T86" fmla="*/ 573 w 869"/>
                <a:gd name="T87" fmla="*/ 266 h 1490"/>
                <a:gd name="T88" fmla="*/ 529 w 869"/>
                <a:gd name="T89" fmla="*/ 234 h 1490"/>
                <a:gd name="T90" fmla="*/ 475 w 869"/>
                <a:gd name="T91" fmla="*/ 217 h 1490"/>
                <a:gd name="T92" fmla="*/ 407 w 869"/>
                <a:gd name="T93" fmla="*/ 218 h 1490"/>
                <a:gd name="T94" fmla="*/ 341 w 869"/>
                <a:gd name="T95" fmla="*/ 243 h 1490"/>
                <a:gd name="T96" fmla="*/ 289 w 869"/>
                <a:gd name="T97" fmla="*/ 291 h 1490"/>
                <a:gd name="T98" fmla="*/ 258 w 869"/>
                <a:gd name="T99" fmla="*/ 355 h 1490"/>
                <a:gd name="T100" fmla="*/ 0 w 869"/>
                <a:gd name="T101" fmla="*/ 393 h 1490"/>
                <a:gd name="T102" fmla="*/ 20 w 869"/>
                <a:gd name="T103" fmla="*/ 295 h 1490"/>
                <a:gd name="T104" fmla="*/ 56 w 869"/>
                <a:gd name="T105" fmla="*/ 208 h 1490"/>
                <a:gd name="T106" fmla="*/ 111 w 869"/>
                <a:gd name="T107" fmla="*/ 136 h 1490"/>
                <a:gd name="T108" fmla="*/ 187 w 869"/>
                <a:gd name="T109" fmla="*/ 73 h 1490"/>
                <a:gd name="T110" fmla="*/ 283 w 869"/>
                <a:gd name="T111" fmla="*/ 26 h 1490"/>
                <a:gd name="T112" fmla="*/ 393 w 869"/>
                <a:gd name="T113" fmla="*/ 3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9" h="1490">
                  <a:moveTo>
                    <a:pt x="437" y="1183"/>
                  </a:moveTo>
                  <a:lnTo>
                    <a:pt x="468" y="1186"/>
                  </a:lnTo>
                  <a:lnTo>
                    <a:pt x="497" y="1194"/>
                  </a:lnTo>
                  <a:lnTo>
                    <a:pt x="524" y="1208"/>
                  </a:lnTo>
                  <a:lnTo>
                    <a:pt x="549" y="1228"/>
                  </a:lnTo>
                  <a:lnTo>
                    <a:pt x="570" y="1251"/>
                  </a:lnTo>
                  <a:lnTo>
                    <a:pt x="585" y="1277"/>
                  </a:lnTo>
                  <a:lnTo>
                    <a:pt x="593" y="1305"/>
                  </a:lnTo>
                  <a:lnTo>
                    <a:pt x="597" y="1336"/>
                  </a:lnTo>
                  <a:lnTo>
                    <a:pt x="593" y="1367"/>
                  </a:lnTo>
                  <a:lnTo>
                    <a:pt x="585" y="1394"/>
                  </a:lnTo>
                  <a:lnTo>
                    <a:pt x="571" y="1421"/>
                  </a:lnTo>
                  <a:lnTo>
                    <a:pt x="550" y="1444"/>
                  </a:lnTo>
                  <a:lnTo>
                    <a:pt x="525" y="1464"/>
                  </a:lnTo>
                  <a:lnTo>
                    <a:pt x="500" y="1479"/>
                  </a:lnTo>
                  <a:lnTo>
                    <a:pt x="470" y="1487"/>
                  </a:lnTo>
                  <a:lnTo>
                    <a:pt x="439" y="1490"/>
                  </a:lnTo>
                  <a:lnTo>
                    <a:pt x="407" y="1487"/>
                  </a:lnTo>
                  <a:lnTo>
                    <a:pt x="379" y="1479"/>
                  </a:lnTo>
                  <a:lnTo>
                    <a:pt x="351" y="1464"/>
                  </a:lnTo>
                  <a:lnTo>
                    <a:pt x="326" y="1446"/>
                  </a:lnTo>
                  <a:lnTo>
                    <a:pt x="305" y="1422"/>
                  </a:lnTo>
                  <a:lnTo>
                    <a:pt x="290" y="1396"/>
                  </a:lnTo>
                  <a:lnTo>
                    <a:pt x="282" y="1368"/>
                  </a:lnTo>
                  <a:lnTo>
                    <a:pt x="278" y="1337"/>
                  </a:lnTo>
                  <a:lnTo>
                    <a:pt x="281" y="1306"/>
                  </a:lnTo>
                  <a:lnTo>
                    <a:pt x="290" y="1278"/>
                  </a:lnTo>
                  <a:lnTo>
                    <a:pt x="304" y="1252"/>
                  </a:lnTo>
                  <a:lnTo>
                    <a:pt x="325" y="1229"/>
                  </a:lnTo>
                  <a:lnTo>
                    <a:pt x="349" y="1208"/>
                  </a:lnTo>
                  <a:lnTo>
                    <a:pt x="377" y="1194"/>
                  </a:lnTo>
                  <a:lnTo>
                    <a:pt x="405" y="1186"/>
                  </a:lnTo>
                  <a:lnTo>
                    <a:pt x="437" y="1183"/>
                  </a:lnTo>
                  <a:close/>
                  <a:moveTo>
                    <a:pt x="452" y="0"/>
                  </a:moveTo>
                  <a:lnTo>
                    <a:pt x="512" y="3"/>
                  </a:lnTo>
                  <a:lnTo>
                    <a:pt x="567" y="12"/>
                  </a:lnTo>
                  <a:lnTo>
                    <a:pt x="619" y="25"/>
                  </a:lnTo>
                  <a:lnTo>
                    <a:pt x="667" y="45"/>
                  </a:lnTo>
                  <a:lnTo>
                    <a:pt x="711" y="71"/>
                  </a:lnTo>
                  <a:lnTo>
                    <a:pt x="752" y="101"/>
                  </a:lnTo>
                  <a:lnTo>
                    <a:pt x="783" y="131"/>
                  </a:lnTo>
                  <a:lnTo>
                    <a:pt x="810" y="165"/>
                  </a:lnTo>
                  <a:lnTo>
                    <a:pt x="831" y="202"/>
                  </a:lnTo>
                  <a:lnTo>
                    <a:pt x="847" y="242"/>
                  </a:lnTo>
                  <a:lnTo>
                    <a:pt x="859" y="285"/>
                  </a:lnTo>
                  <a:lnTo>
                    <a:pt x="866" y="332"/>
                  </a:lnTo>
                  <a:lnTo>
                    <a:pt x="869" y="382"/>
                  </a:lnTo>
                  <a:lnTo>
                    <a:pt x="865" y="430"/>
                  </a:lnTo>
                  <a:lnTo>
                    <a:pt x="858" y="474"/>
                  </a:lnTo>
                  <a:lnTo>
                    <a:pt x="844" y="516"/>
                  </a:lnTo>
                  <a:lnTo>
                    <a:pt x="825" y="554"/>
                  </a:lnTo>
                  <a:lnTo>
                    <a:pt x="800" y="589"/>
                  </a:lnTo>
                  <a:lnTo>
                    <a:pt x="782" y="612"/>
                  </a:lnTo>
                  <a:lnTo>
                    <a:pt x="766" y="631"/>
                  </a:lnTo>
                  <a:lnTo>
                    <a:pt x="752" y="647"/>
                  </a:lnTo>
                  <a:lnTo>
                    <a:pt x="741" y="659"/>
                  </a:lnTo>
                  <a:lnTo>
                    <a:pt x="725" y="674"/>
                  </a:lnTo>
                  <a:lnTo>
                    <a:pt x="706" y="691"/>
                  </a:lnTo>
                  <a:lnTo>
                    <a:pt x="685" y="712"/>
                  </a:lnTo>
                  <a:lnTo>
                    <a:pt x="663" y="733"/>
                  </a:lnTo>
                  <a:lnTo>
                    <a:pt x="644" y="751"/>
                  </a:lnTo>
                  <a:lnTo>
                    <a:pt x="626" y="767"/>
                  </a:lnTo>
                  <a:lnTo>
                    <a:pt x="605" y="789"/>
                  </a:lnTo>
                  <a:lnTo>
                    <a:pt x="588" y="809"/>
                  </a:lnTo>
                  <a:lnTo>
                    <a:pt x="572" y="834"/>
                  </a:lnTo>
                  <a:lnTo>
                    <a:pt x="560" y="863"/>
                  </a:lnTo>
                  <a:lnTo>
                    <a:pt x="554" y="898"/>
                  </a:lnTo>
                  <a:lnTo>
                    <a:pt x="551" y="937"/>
                  </a:lnTo>
                  <a:lnTo>
                    <a:pt x="551" y="1029"/>
                  </a:lnTo>
                  <a:lnTo>
                    <a:pt x="317" y="1029"/>
                  </a:lnTo>
                  <a:lnTo>
                    <a:pt x="317" y="903"/>
                  </a:lnTo>
                  <a:lnTo>
                    <a:pt x="319" y="865"/>
                  </a:lnTo>
                  <a:lnTo>
                    <a:pt x="322" y="830"/>
                  </a:lnTo>
                  <a:lnTo>
                    <a:pt x="329" y="803"/>
                  </a:lnTo>
                  <a:lnTo>
                    <a:pt x="337" y="780"/>
                  </a:lnTo>
                  <a:lnTo>
                    <a:pt x="349" y="757"/>
                  </a:lnTo>
                  <a:lnTo>
                    <a:pt x="369" y="733"/>
                  </a:lnTo>
                  <a:lnTo>
                    <a:pt x="394" y="705"/>
                  </a:lnTo>
                  <a:lnTo>
                    <a:pt x="423" y="674"/>
                  </a:lnTo>
                  <a:lnTo>
                    <a:pt x="575" y="522"/>
                  </a:lnTo>
                  <a:lnTo>
                    <a:pt x="596" y="495"/>
                  </a:lnTo>
                  <a:lnTo>
                    <a:pt x="610" y="464"/>
                  </a:lnTo>
                  <a:lnTo>
                    <a:pt x="620" y="430"/>
                  </a:lnTo>
                  <a:lnTo>
                    <a:pt x="623" y="393"/>
                  </a:lnTo>
                  <a:lnTo>
                    <a:pt x="620" y="357"/>
                  </a:lnTo>
                  <a:lnTo>
                    <a:pt x="610" y="323"/>
                  </a:lnTo>
                  <a:lnTo>
                    <a:pt x="594" y="293"/>
                  </a:lnTo>
                  <a:lnTo>
                    <a:pt x="573" y="266"/>
                  </a:lnTo>
                  <a:lnTo>
                    <a:pt x="553" y="248"/>
                  </a:lnTo>
                  <a:lnTo>
                    <a:pt x="529" y="234"/>
                  </a:lnTo>
                  <a:lnTo>
                    <a:pt x="503" y="223"/>
                  </a:lnTo>
                  <a:lnTo>
                    <a:pt x="475" y="217"/>
                  </a:lnTo>
                  <a:lnTo>
                    <a:pt x="444" y="216"/>
                  </a:lnTo>
                  <a:lnTo>
                    <a:pt x="407" y="218"/>
                  </a:lnTo>
                  <a:lnTo>
                    <a:pt x="373" y="227"/>
                  </a:lnTo>
                  <a:lnTo>
                    <a:pt x="341" y="243"/>
                  </a:lnTo>
                  <a:lnTo>
                    <a:pt x="313" y="264"/>
                  </a:lnTo>
                  <a:lnTo>
                    <a:pt x="289" y="291"/>
                  </a:lnTo>
                  <a:lnTo>
                    <a:pt x="271" y="320"/>
                  </a:lnTo>
                  <a:lnTo>
                    <a:pt x="258" y="355"/>
                  </a:lnTo>
                  <a:lnTo>
                    <a:pt x="251" y="393"/>
                  </a:lnTo>
                  <a:lnTo>
                    <a:pt x="0" y="393"/>
                  </a:lnTo>
                  <a:lnTo>
                    <a:pt x="8" y="343"/>
                  </a:lnTo>
                  <a:lnTo>
                    <a:pt x="20" y="295"/>
                  </a:lnTo>
                  <a:lnTo>
                    <a:pt x="37" y="250"/>
                  </a:lnTo>
                  <a:lnTo>
                    <a:pt x="56" y="208"/>
                  </a:lnTo>
                  <a:lnTo>
                    <a:pt x="82" y="172"/>
                  </a:lnTo>
                  <a:lnTo>
                    <a:pt x="111" y="136"/>
                  </a:lnTo>
                  <a:lnTo>
                    <a:pt x="144" y="105"/>
                  </a:lnTo>
                  <a:lnTo>
                    <a:pt x="187" y="73"/>
                  </a:lnTo>
                  <a:lnTo>
                    <a:pt x="233" y="47"/>
                  </a:lnTo>
                  <a:lnTo>
                    <a:pt x="283" y="26"/>
                  </a:lnTo>
                  <a:lnTo>
                    <a:pt x="336" y="12"/>
                  </a:lnTo>
                  <a:lnTo>
                    <a:pt x="393" y="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393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03869" y="2562385"/>
            <a:ext cx="1079386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data binding of Angular 17, you can just bind an element property to a class property and display data easily.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But, sometimes, the data is not in an appropriate format to display. Therefore, we use pipes.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pipes are displayed, they transform bound properties.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 is a way to write display-value transformations that you can declare in your HTML, as you can alter the property value to make them more user-friendly or more locale-appropriate. 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</p:spPr>
        <p:txBody>
          <a:bodyPr>
            <a:normAutofit/>
          </a:bodyPr>
          <a:lstStyle/>
          <a:p>
            <a:r>
              <a:rPr lang="en-US" dirty="0"/>
              <a:t>What Are Pipes?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85621"/>
            <a:ext cx="351127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0" y="152400"/>
            <a:ext cx="16256000" cy="670312"/>
          </a:xfrm>
          <a:prstGeom prst="rect">
            <a:avLst/>
          </a:prstGeom>
        </p:spPr>
        <p:txBody>
          <a:bodyPr vert="horz" lIns="91440" tIns="0" rIns="0" bIns="0" rtlCol="0" anchor="ctr" anchorCtr="0">
            <a:normAutofit/>
          </a:bodyPr>
          <a:lstStyle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n-US" sz="32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3200"/>
            </a:lvl2pPr>
            <a:lvl3pPr marL="117501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/>
            </a:lvl3pPr>
            <a:lvl4pPr marL="1762527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4pPr>
            <a:lvl5pPr marL="235003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pPr lvl="0" algn="ctr">
              <a:defRPr/>
            </a:pPr>
            <a:endParaRPr lang="en-IN" b="0" kern="0" dirty="0">
              <a:solidFill>
                <a:sysClr val="windowText" lastClr="00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72130" y="1575581"/>
            <a:ext cx="10624770" cy="4348969"/>
            <a:chOff x="2020743" y="2076663"/>
            <a:chExt cx="9074874" cy="3605054"/>
          </a:xfrm>
        </p:grpSpPr>
        <p:sp>
          <p:nvSpPr>
            <p:cNvPr id="10" name="Oval 9"/>
            <p:cNvSpPr/>
            <p:nvPr/>
          </p:nvSpPr>
          <p:spPr>
            <a:xfrm>
              <a:off x="2139712" y="2192849"/>
              <a:ext cx="832946" cy="832946"/>
            </a:xfrm>
            <a:prstGeom prst="ellipse">
              <a:avLst/>
            </a:prstGeom>
            <a:solidFill>
              <a:srgbClr val="70B353"/>
            </a:solidFill>
            <a:ln>
              <a:solidFill>
                <a:srgbClr val="70B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20743" y="2076663"/>
              <a:ext cx="9074874" cy="1065325"/>
              <a:chOff x="2001215" y="1398845"/>
              <a:chExt cx="9074874" cy="1065325"/>
            </a:xfrm>
          </p:grpSpPr>
          <p:cxnSp>
            <p:nvCxnSpPr>
              <p:cNvPr id="13" name="line"/>
              <p:cNvCxnSpPr/>
              <p:nvPr/>
            </p:nvCxnSpPr>
            <p:spPr>
              <a:xfrm>
                <a:off x="3040614" y="2069243"/>
                <a:ext cx="8035475" cy="0"/>
              </a:xfrm>
              <a:prstGeom prst="line">
                <a:avLst/>
              </a:prstGeom>
              <a:noFill/>
              <a:ln w="19050">
                <a:solidFill>
                  <a:srgbClr val="70B353"/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curve"/>
              <p:cNvSpPr/>
              <p:nvPr/>
            </p:nvSpPr>
            <p:spPr>
              <a:xfrm>
                <a:off x="2001215" y="1398845"/>
                <a:ext cx="1065046" cy="1065325"/>
              </a:xfrm>
              <a:prstGeom prst="arc">
                <a:avLst>
                  <a:gd name="adj1" fmla="val 918567"/>
                  <a:gd name="adj2" fmla="val 9672644"/>
                </a:avLst>
              </a:prstGeom>
              <a:noFill/>
              <a:ln w="19050">
                <a:solidFill>
                  <a:srgbClr val="70B3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</p:grpSp>
        <p:cxnSp>
          <p:nvCxnSpPr>
            <p:cNvPr id="12" name="line"/>
            <p:cNvCxnSpPr/>
            <p:nvPr/>
          </p:nvCxnSpPr>
          <p:spPr>
            <a:xfrm>
              <a:off x="2574960" y="3141980"/>
              <a:ext cx="0" cy="2539737"/>
            </a:xfrm>
            <a:prstGeom prst="line">
              <a:avLst/>
            </a:prstGeom>
            <a:noFill/>
            <a:ln w="19050">
              <a:solidFill>
                <a:srgbClr val="70B353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617359" y="2818292"/>
            <a:ext cx="7137981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Pipes don’t provide any additional features, however: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3636" y="3215607"/>
            <a:ext cx="100650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 is a good way to deal with functions and logics in templates.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Pipes make your code more structured and clear.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pipe takes in data as input and transforms into a desired output.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of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0" y="885621"/>
            <a:ext cx="273657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6" t="8730" r="1781" b="20573"/>
          <a:stretch/>
        </p:blipFill>
        <p:spPr>
          <a:xfrm>
            <a:off x="3771653" y="5005375"/>
            <a:ext cx="9135308" cy="375762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880846" y="827388"/>
            <a:ext cx="16256000" cy="670312"/>
          </a:xfrm>
          <a:prstGeom prst="rect">
            <a:avLst/>
          </a:prstGeom>
        </p:spPr>
        <p:txBody>
          <a:bodyPr vert="horz" lIns="91440" tIns="0" rIns="0" bIns="0" rtlCol="0" anchor="ctr" anchorCtr="0">
            <a:normAutofit/>
          </a:bodyPr>
          <a:lstStyle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n-US" sz="32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3200"/>
            </a:lvl2pPr>
            <a:lvl3pPr marL="117501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/>
            </a:lvl3pPr>
            <a:lvl4pPr marL="1762527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4pPr>
            <a:lvl5pPr marL="235003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pPr lvl="0" algn="ctr">
              <a:defRPr/>
            </a:pPr>
            <a:endParaRPr lang="en-IN" b="0" kern="0" dirty="0">
              <a:solidFill>
                <a:sysClr val="windowText" lastClr="00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846" y="1317365"/>
            <a:ext cx="144856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7035" lvl="1" indent="-342900">
              <a:lnSpc>
                <a:spcPct val="150000"/>
              </a:lnSpc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Built-in pipes can be used for formatting values such as date, number, decimal, percent, currency, uppercase, lowercase and so on.</a:t>
            </a:r>
          </a:p>
          <a:p>
            <a:pPr marL="967035" lvl="1" indent="-342900">
              <a:lnSpc>
                <a:spcPct val="150000"/>
              </a:lnSpc>
              <a:buSzPct val="125000"/>
              <a:buBlip>
                <a:blip r:embed="rId4"/>
              </a:buBlip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967035" lvl="1" indent="-342900">
              <a:lnSpc>
                <a:spcPct val="150000"/>
              </a:lnSpc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A few pipes can be used for working with objects.</a:t>
            </a:r>
          </a:p>
          <a:p>
            <a:pPr marL="1250950" lvl="1">
              <a:lnSpc>
                <a:spcPct val="150000"/>
              </a:lnSpc>
              <a:buSzPct val="125000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Example:</a:t>
            </a:r>
          </a:p>
          <a:p>
            <a:pPr marL="1250950" lvl="1">
              <a:lnSpc>
                <a:spcPct val="150000"/>
              </a:lnSpc>
              <a:buSzPct val="125000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JSONPipe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displays the content of an object as JSON string. </a:t>
            </a:r>
          </a:p>
          <a:p>
            <a:pPr marL="1250950" lvl="1">
              <a:lnSpc>
                <a:spcPct val="150000"/>
              </a:lnSpc>
              <a:buSzPct val="125000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SlicePipe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selects a specific subset of elements from a list.</a:t>
            </a:r>
          </a:p>
          <a:p>
            <a:pPr marL="624135" lvl="1">
              <a:lnSpc>
                <a:spcPts val="3000"/>
              </a:lnSpc>
              <a:buSzPct val="125000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Pipes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885621"/>
            <a:ext cx="361287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6745" y="1676697"/>
            <a:ext cx="12378947" cy="535531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/>
              <a:t>Topic 2—Built-in Pipes</a:t>
            </a:r>
          </a:p>
        </p:txBody>
      </p:sp>
    </p:spTree>
    <p:extLst>
      <p:ext uri="{BB962C8B-B14F-4D97-AF65-F5344CB8AC3E}">
        <p14:creationId xmlns:p14="http://schemas.microsoft.com/office/powerpoint/2010/main" val="33622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12" name="Text Placeholder 12"/>
          <p:cNvSpPr txBox="1">
            <a:spLocks/>
          </p:cNvSpPr>
          <p:nvPr/>
        </p:nvSpPr>
        <p:spPr>
          <a:xfrm>
            <a:off x="0" y="152400"/>
            <a:ext cx="16256000" cy="670312"/>
          </a:xfrm>
          <a:prstGeom prst="rect">
            <a:avLst/>
          </a:prstGeom>
        </p:spPr>
        <p:txBody>
          <a:bodyPr vert="horz" lIns="91440" tIns="0" rIns="0" bIns="0" rtlCol="0" anchor="ctr" anchorCtr="0">
            <a:normAutofit/>
          </a:bodyPr>
          <a:lstStyle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n-US" sz="32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3200"/>
            </a:lvl2pPr>
            <a:lvl3pPr marL="117501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/>
            </a:lvl3pPr>
            <a:lvl4pPr marL="1762527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4pPr>
            <a:lvl5pPr marL="2350039" indent="0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/>
            </a:lvl5pPr>
            <a:lvl6pPr marL="335271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6pPr>
            <a:lvl7pPr marL="3962301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7pPr>
            <a:lvl8pPr marL="4571886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8pPr>
            <a:lvl9pPr marL="5181470" indent="-304792" defTabSz="1219170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pPr lvl="0" algn="ctr">
              <a:defRPr/>
            </a:pPr>
            <a:endParaRPr lang="en-IN" b="0" kern="0" dirty="0">
              <a:solidFill>
                <a:sysClr val="windowText" lastClr="00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85883" y="1529221"/>
            <a:ext cx="14055064" cy="6961858"/>
            <a:chOff x="985883" y="1529221"/>
            <a:chExt cx="14055064" cy="6961858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2976515" y="1529221"/>
              <a:ext cx="12064432" cy="6961858"/>
            </a:xfrm>
            <a:prstGeom prst="roundRect">
              <a:avLst>
                <a:gd name="adj" fmla="val 38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85883" y="2301652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UpperCase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985883" y="3277638"/>
              <a:ext cx="2504366" cy="67505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LowerCase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985883" y="4253624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Decimal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985883" y="5229610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Currency</a:t>
              </a: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985883" y="6205596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985883" y="7181582"/>
              <a:ext cx="2504366" cy="6750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046932" y="1685053"/>
            <a:ext cx="99921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UpperCase and LowerCase pipes help to change the case of the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Both these pipes do not accept any parameters.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66714" y="2991195"/>
            <a:ext cx="10121092" cy="4529745"/>
            <a:chOff x="4866714" y="2991195"/>
            <a:chExt cx="10121092" cy="45297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" t="1" r="492" b="33121"/>
            <a:stretch/>
          </p:blipFill>
          <p:spPr>
            <a:xfrm>
              <a:off x="4866714" y="2991195"/>
              <a:ext cx="10121092" cy="452974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5093321" y="4361368"/>
              <a:ext cx="8128000" cy="31393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@Component({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selector: 'case-pipe',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template: `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&lt;h2&gt;Lower and Upper case Pipe Example&lt;/h2&gt;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&lt;p&gt;In lowerCase : {{str | lowercase}}&lt;/p&gt;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&lt;p&gt;In uppercase : {{str | uppercase}}&lt;/p&gt;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`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export class LowerUpperCasePipe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	str: string = "My name is Chris Brown";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Built-in Pipes</a:t>
            </a: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0" y="885621"/>
            <a:ext cx="4916450" cy="2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00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1578</Words>
  <Application>Microsoft Macintosh PowerPoint</Application>
  <PresentationFormat>Custom</PresentationFormat>
  <Paragraphs>253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Open Sans</vt:lpstr>
      <vt:lpstr>Open Sans Extrabold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What Are Pipes?</vt:lpstr>
      <vt:lpstr>Uses of Pipes</vt:lpstr>
      <vt:lpstr>How to Use Pipes</vt:lpstr>
      <vt:lpstr>PowerPoint Presentation</vt:lpstr>
      <vt:lpstr>Types of Built-in Pipes</vt:lpstr>
      <vt:lpstr>Types of Built-in Pipes</vt:lpstr>
      <vt:lpstr>Types of Built-in Pipes</vt:lpstr>
      <vt:lpstr>Types of Built-in Pipes</vt:lpstr>
      <vt:lpstr>Types of Built-in Pipes</vt:lpstr>
      <vt:lpstr>Types of Built-in Pipes</vt:lpstr>
      <vt:lpstr>Lab—Demo</vt:lpstr>
      <vt:lpstr>Chaining Pipes</vt:lpstr>
      <vt:lpstr>PowerPoint Presentation</vt:lpstr>
      <vt:lpstr>Custom Pipes</vt:lpstr>
      <vt:lpstr>Custom Pipes</vt:lpstr>
      <vt:lpstr>Lab—Demo</vt:lpstr>
      <vt:lpstr>Categories of Pipes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177</cp:revision>
  <dcterms:created xsi:type="dcterms:W3CDTF">2016-12-06T06:58:02Z</dcterms:created>
  <dcterms:modified xsi:type="dcterms:W3CDTF">2024-02-27T11:55:59Z</dcterms:modified>
</cp:coreProperties>
</file>