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2"/>
  </p:notesMasterIdLst>
  <p:sldIdLst>
    <p:sldId id="292" r:id="rId2"/>
    <p:sldId id="301" r:id="rId3"/>
    <p:sldId id="293"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37" r:id="rId19"/>
    <p:sldId id="320" r:id="rId20"/>
    <p:sldId id="321" r:id="rId21"/>
    <p:sldId id="322" r:id="rId22"/>
    <p:sldId id="323" r:id="rId23"/>
    <p:sldId id="339" r:id="rId24"/>
    <p:sldId id="324" r:id="rId25"/>
    <p:sldId id="325" r:id="rId26"/>
    <p:sldId id="326" r:id="rId27"/>
    <p:sldId id="327" r:id="rId28"/>
    <p:sldId id="328" r:id="rId29"/>
    <p:sldId id="329" r:id="rId30"/>
    <p:sldId id="330" r:id="rId31"/>
    <p:sldId id="338" r:id="rId32"/>
    <p:sldId id="302" r:id="rId33"/>
    <p:sldId id="296" r:id="rId34"/>
    <p:sldId id="331" r:id="rId35"/>
    <p:sldId id="332" r:id="rId36"/>
    <p:sldId id="333" r:id="rId37"/>
    <p:sldId id="334" r:id="rId38"/>
    <p:sldId id="335" r:id="rId39"/>
    <p:sldId id="336" r:id="rId40"/>
    <p:sldId id="300" r:id="rId41"/>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Joan" initials="DJ [2]" lastIdx="6" clrIdx="0">
    <p:extLst>
      <p:ext uri="{19B8F6BF-5375-455C-9EA6-DF929625EA0E}">
        <p15:presenceInfo xmlns:p15="http://schemas.microsoft.com/office/powerpoint/2012/main" userId="S-1-5-21-344113424-1144375074-249258821-6956" providerId="AD"/>
      </p:ext>
    </p:extLst>
  </p:cmAuthor>
  <p:cmAuthor id="2" name="Puja Sharma" initials="PS" lastIdx="3" clrIdx="1">
    <p:extLst>
      <p:ext uri="{19B8F6BF-5375-455C-9EA6-DF929625EA0E}">
        <p15:presenceInfo xmlns:p15="http://schemas.microsoft.com/office/powerpoint/2012/main" userId="S-1-5-21-344113424-1144375074-249258821-6926" providerId="AD"/>
      </p:ext>
    </p:extLst>
  </p:cmAuthor>
  <p:cmAuthor id="3" name="Beryl John" initials="BJ" lastIdx="10" clrIdx="2">
    <p:extLst>
      <p:ext uri="{19B8F6BF-5375-455C-9EA6-DF929625EA0E}">
        <p15:presenceInfo xmlns:p15="http://schemas.microsoft.com/office/powerpoint/2012/main" userId="Beryl 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A0CB"/>
    <a:srgbClr val="17BFAB"/>
    <a:srgbClr val="61B4DF"/>
    <a:srgbClr val="3F97C0"/>
    <a:srgbClr val="9CDAEB"/>
    <a:srgbClr val="FAC36F"/>
    <a:srgbClr val="F69E66"/>
    <a:srgbClr val="F38573"/>
    <a:srgbClr val="C8C8C8"/>
    <a:srgbClr val="255E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C1D76-1BE6-4D49-BC32-9BB50DE58861}" v="1" dt="2024-02-27T11:56:16.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57" autoAdjust="0"/>
    <p:restoredTop sz="94799" autoAdjust="0"/>
  </p:normalViewPr>
  <p:slideViewPr>
    <p:cSldViewPr snapToGrid="0">
      <p:cViewPr varScale="1">
        <p:scale>
          <a:sx n="71" d="100"/>
          <a:sy n="71" d="100"/>
        </p:scale>
        <p:origin x="184" y="4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jeet singh" userId="d84e554384c88249" providerId="LiveId" clId="{888C1D76-1BE6-4D49-BC32-9BB50DE58861}"/>
    <pc:docChg chg="modSld">
      <pc:chgData name="amarjeet singh" userId="d84e554384c88249" providerId="LiveId" clId="{888C1D76-1BE6-4D49-BC32-9BB50DE58861}" dt="2024-02-27T11:56:16.364" v="0"/>
      <pc:docMkLst>
        <pc:docMk/>
      </pc:docMkLst>
      <pc:sldChg chg="modSp">
        <pc:chgData name="amarjeet singh" userId="d84e554384c88249" providerId="LiveId" clId="{888C1D76-1BE6-4D49-BC32-9BB50DE58861}" dt="2024-02-27T11:56:16.364" v="0"/>
        <pc:sldMkLst>
          <pc:docMk/>
          <pc:sldMk cId="915323079" sldId="292"/>
        </pc:sldMkLst>
        <pc:spChg chg="mod">
          <ac:chgData name="amarjeet singh" userId="d84e554384c88249" providerId="LiveId" clId="{888C1D76-1BE6-4D49-BC32-9BB50DE58861}" dt="2024-02-27T11:56:16.364" v="0"/>
          <ac:spMkLst>
            <pc:docMk/>
            <pc:sldMk cId="915323079" sldId="292"/>
            <ac:spMk id="2" creationId="{00000000-0000-0000-0000-000000000000}"/>
          </ac:spMkLst>
        </pc:spChg>
      </pc:sldChg>
      <pc:sldChg chg="modSp">
        <pc:chgData name="amarjeet singh" userId="d84e554384c88249" providerId="LiveId" clId="{888C1D76-1BE6-4D49-BC32-9BB50DE58861}" dt="2024-02-27T11:56:16.364" v="0"/>
        <pc:sldMkLst>
          <pc:docMk/>
          <pc:sldMk cId="3367249203" sldId="293"/>
        </pc:sldMkLst>
        <pc:spChg chg="mod">
          <ac:chgData name="amarjeet singh" userId="d84e554384c88249" providerId="LiveId" clId="{888C1D76-1BE6-4D49-BC32-9BB50DE58861}" dt="2024-02-27T11:56:16.364" v="0"/>
          <ac:spMkLst>
            <pc:docMk/>
            <pc:sldMk cId="3367249203" sldId="293"/>
            <ac:spMk id="3" creationId="{00000000-0000-0000-0000-000000000000}"/>
          </ac:spMkLst>
        </pc:spChg>
      </pc:sldChg>
      <pc:sldChg chg="modSp">
        <pc:chgData name="amarjeet singh" userId="d84e554384c88249" providerId="LiveId" clId="{888C1D76-1BE6-4D49-BC32-9BB50DE58861}" dt="2024-02-27T11:56:16.364" v="0"/>
        <pc:sldMkLst>
          <pc:docMk/>
          <pc:sldMk cId="4257339732" sldId="301"/>
        </pc:sldMkLst>
        <pc:spChg chg="mod">
          <ac:chgData name="amarjeet singh" userId="d84e554384c88249" providerId="LiveId" clId="{888C1D76-1BE6-4D49-BC32-9BB50DE58861}" dt="2024-02-27T11:56:16.364" v="0"/>
          <ac:spMkLst>
            <pc:docMk/>
            <pc:sldMk cId="4257339732" sldId="301"/>
            <ac:spMk id="4" creationId="{00000000-0000-0000-0000-000000000000}"/>
          </ac:spMkLst>
        </pc:spChg>
        <pc:spChg chg="mod">
          <ac:chgData name="amarjeet singh" userId="d84e554384c88249" providerId="LiveId" clId="{888C1D76-1BE6-4D49-BC32-9BB50DE58861}" dt="2024-02-27T11:56:16.364" v="0"/>
          <ac:spMkLst>
            <pc:docMk/>
            <pc:sldMk cId="4257339732" sldId="301"/>
            <ac:spMk id="7" creationId="{00000000-0000-0000-0000-000000000000}"/>
          </ac:spMkLst>
        </pc:spChg>
      </pc:sldChg>
      <pc:sldChg chg="modSp">
        <pc:chgData name="amarjeet singh" userId="d84e554384c88249" providerId="LiveId" clId="{888C1D76-1BE6-4D49-BC32-9BB50DE58861}" dt="2024-02-27T11:56:16.364" v="0"/>
        <pc:sldMkLst>
          <pc:docMk/>
          <pc:sldMk cId="2743961776" sldId="302"/>
        </pc:sldMkLst>
        <pc:spChg chg="mod">
          <ac:chgData name="amarjeet singh" userId="d84e554384c88249" providerId="LiveId" clId="{888C1D76-1BE6-4D49-BC32-9BB50DE58861}" dt="2024-02-27T11:56:16.364" v="0"/>
          <ac:spMkLst>
            <pc:docMk/>
            <pc:sldMk cId="2743961776" sldId="302"/>
            <ac:spMk id="10" creationId="{00000000-0000-0000-0000-000000000000}"/>
          </ac:spMkLst>
        </pc:spChg>
        <pc:spChg chg="mod">
          <ac:chgData name="amarjeet singh" userId="d84e554384c88249" providerId="LiveId" clId="{888C1D76-1BE6-4D49-BC32-9BB50DE58861}" dt="2024-02-27T11:56:16.364" v="0"/>
          <ac:spMkLst>
            <pc:docMk/>
            <pc:sldMk cId="2743961776" sldId="302"/>
            <ac:spMk id="11" creationId="{00000000-0000-0000-0000-000000000000}"/>
          </ac:spMkLst>
        </pc:spChg>
        <pc:spChg chg="mod">
          <ac:chgData name="amarjeet singh" userId="d84e554384c88249" providerId="LiveId" clId="{888C1D76-1BE6-4D49-BC32-9BB50DE58861}" dt="2024-02-27T11:56:16.364" v="0"/>
          <ac:spMkLst>
            <pc:docMk/>
            <pc:sldMk cId="2743961776" sldId="302"/>
            <ac:spMk id="12" creationId="{00000000-0000-0000-0000-000000000000}"/>
          </ac:spMkLst>
        </pc:spChg>
      </pc:sldChg>
      <pc:sldChg chg="modSp">
        <pc:chgData name="amarjeet singh" userId="d84e554384c88249" providerId="LiveId" clId="{888C1D76-1BE6-4D49-BC32-9BB50DE58861}" dt="2024-02-27T11:56:16.364" v="0"/>
        <pc:sldMkLst>
          <pc:docMk/>
          <pc:sldMk cId="796048060" sldId="306"/>
        </pc:sldMkLst>
        <pc:spChg chg="mod">
          <ac:chgData name="amarjeet singh" userId="d84e554384c88249" providerId="LiveId" clId="{888C1D76-1BE6-4D49-BC32-9BB50DE58861}" dt="2024-02-27T11:56:16.364" v="0"/>
          <ac:spMkLst>
            <pc:docMk/>
            <pc:sldMk cId="796048060" sldId="306"/>
            <ac:spMk id="7" creationId="{00000000-0000-0000-0000-000000000000}"/>
          </ac:spMkLst>
        </pc:spChg>
      </pc:sldChg>
      <pc:sldChg chg="modSp">
        <pc:chgData name="amarjeet singh" userId="d84e554384c88249" providerId="LiveId" clId="{888C1D76-1BE6-4D49-BC32-9BB50DE58861}" dt="2024-02-27T11:56:16.364" v="0"/>
        <pc:sldMkLst>
          <pc:docMk/>
          <pc:sldMk cId="2721599496" sldId="307"/>
        </pc:sldMkLst>
        <pc:spChg chg="mod">
          <ac:chgData name="amarjeet singh" userId="d84e554384c88249" providerId="LiveId" clId="{888C1D76-1BE6-4D49-BC32-9BB50DE58861}" dt="2024-02-27T11:56:16.364" v="0"/>
          <ac:spMkLst>
            <pc:docMk/>
            <pc:sldMk cId="2721599496" sldId="307"/>
            <ac:spMk id="2" creationId="{00000000-0000-0000-0000-000000000000}"/>
          </ac:spMkLst>
        </pc:spChg>
      </pc:sldChg>
      <pc:sldChg chg="modSp">
        <pc:chgData name="amarjeet singh" userId="d84e554384c88249" providerId="LiveId" clId="{888C1D76-1BE6-4D49-BC32-9BB50DE58861}" dt="2024-02-27T11:56:16.364" v="0"/>
        <pc:sldMkLst>
          <pc:docMk/>
          <pc:sldMk cId="3280805190" sldId="308"/>
        </pc:sldMkLst>
        <pc:spChg chg="mod">
          <ac:chgData name="amarjeet singh" userId="d84e554384c88249" providerId="LiveId" clId="{888C1D76-1BE6-4D49-BC32-9BB50DE58861}" dt="2024-02-27T11:56:16.364" v="0"/>
          <ac:spMkLst>
            <pc:docMk/>
            <pc:sldMk cId="3280805190" sldId="308"/>
            <ac:spMk id="16" creationId="{00000000-0000-0000-0000-000000000000}"/>
          </ac:spMkLst>
        </pc:spChg>
        <pc:spChg chg="mod">
          <ac:chgData name="amarjeet singh" userId="d84e554384c88249" providerId="LiveId" clId="{888C1D76-1BE6-4D49-BC32-9BB50DE58861}" dt="2024-02-27T11:56:16.364" v="0"/>
          <ac:spMkLst>
            <pc:docMk/>
            <pc:sldMk cId="3280805190" sldId="308"/>
            <ac:spMk id="18" creationId="{00000000-0000-0000-0000-000000000000}"/>
          </ac:spMkLst>
        </pc:spChg>
      </pc:sldChg>
      <pc:sldChg chg="modSp">
        <pc:chgData name="amarjeet singh" userId="d84e554384c88249" providerId="LiveId" clId="{888C1D76-1BE6-4D49-BC32-9BB50DE58861}" dt="2024-02-27T11:56:16.364" v="0"/>
        <pc:sldMkLst>
          <pc:docMk/>
          <pc:sldMk cId="2952816951" sldId="309"/>
        </pc:sldMkLst>
        <pc:spChg chg="mod">
          <ac:chgData name="amarjeet singh" userId="d84e554384c88249" providerId="LiveId" clId="{888C1D76-1BE6-4D49-BC32-9BB50DE58861}" dt="2024-02-27T11:56:16.364" v="0"/>
          <ac:spMkLst>
            <pc:docMk/>
            <pc:sldMk cId="2952816951" sldId="309"/>
            <ac:spMk id="16" creationId="{00000000-0000-0000-0000-000000000000}"/>
          </ac:spMkLst>
        </pc:spChg>
        <pc:spChg chg="mod">
          <ac:chgData name="amarjeet singh" userId="d84e554384c88249" providerId="LiveId" clId="{888C1D76-1BE6-4D49-BC32-9BB50DE58861}" dt="2024-02-27T11:56:16.364" v="0"/>
          <ac:spMkLst>
            <pc:docMk/>
            <pc:sldMk cId="2952816951" sldId="309"/>
            <ac:spMk id="23" creationId="{00000000-0000-0000-0000-000000000000}"/>
          </ac:spMkLst>
        </pc:spChg>
        <pc:spChg chg="mod">
          <ac:chgData name="amarjeet singh" userId="d84e554384c88249" providerId="LiveId" clId="{888C1D76-1BE6-4D49-BC32-9BB50DE58861}" dt="2024-02-27T11:56:16.364" v="0"/>
          <ac:spMkLst>
            <pc:docMk/>
            <pc:sldMk cId="2952816951" sldId="309"/>
            <ac:spMk id="33" creationId="{00000000-0000-0000-0000-000000000000}"/>
          </ac:spMkLst>
        </pc:spChg>
      </pc:sldChg>
      <pc:sldChg chg="modSp">
        <pc:chgData name="amarjeet singh" userId="d84e554384c88249" providerId="LiveId" clId="{888C1D76-1BE6-4D49-BC32-9BB50DE58861}" dt="2024-02-27T11:56:16.364" v="0"/>
        <pc:sldMkLst>
          <pc:docMk/>
          <pc:sldMk cId="2613167517" sldId="310"/>
        </pc:sldMkLst>
        <pc:spChg chg="mod">
          <ac:chgData name="amarjeet singh" userId="d84e554384c88249" providerId="LiveId" clId="{888C1D76-1BE6-4D49-BC32-9BB50DE58861}" dt="2024-02-27T11:56:16.364" v="0"/>
          <ac:spMkLst>
            <pc:docMk/>
            <pc:sldMk cId="2613167517" sldId="310"/>
            <ac:spMk id="15" creationId="{00000000-0000-0000-0000-000000000000}"/>
          </ac:spMkLst>
        </pc:spChg>
      </pc:sldChg>
      <pc:sldChg chg="modSp">
        <pc:chgData name="amarjeet singh" userId="d84e554384c88249" providerId="LiveId" clId="{888C1D76-1BE6-4D49-BC32-9BB50DE58861}" dt="2024-02-27T11:56:16.364" v="0"/>
        <pc:sldMkLst>
          <pc:docMk/>
          <pc:sldMk cId="1101345723" sldId="311"/>
        </pc:sldMkLst>
        <pc:spChg chg="mod">
          <ac:chgData name="amarjeet singh" userId="d84e554384c88249" providerId="LiveId" clId="{888C1D76-1BE6-4D49-BC32-9BB50DE58861}" dt="2024-02-27T11:56:16.364" v="0"/>
          <ac:spMkLst>
            <pc:docMk/>
            <pc:sldMk cId="1101345723" sldId="311"/>
            <ac:spMk id="18" creationId="{00000000-0000-0000-0000-000000000000}"/>
          </ac:spMkLst>
        </pc:spChg>
      </pc:sldChg>
      <pc:sldChg chg="modSp">
        <pc:chgData name="amarjeet singh" userId="d84e554384c88249" providerId="LiveId" clId="{888C1D76-1BE6-4D49-BC32-9BB50DE58861}" dt="2024-02-27T11:56:16.364" v="0"/>
        <pc:sldMkLst>
          <pc:docMk/>
          <pc:sldMk cId="3406857106" sldId="312"/>
        </pc:sldMkLst>
        <pc:spChg chg="mod">
          <ac:chgData name="amarjeet singh" userId="d84e554384c88249" providerId="LiveId" clId="{888C1D76-1BE6-4D49-BC32-9BB50DE58861}" dt="2024-02-27T11:56:16.364" v="0"/>
          <ac:spMkLst>
            <pc:docMk/>
            <pc:sldMk cId="3406857106" sldId="312"/>
            <ac:spMk id="13" creationId="{00000000-0000-0000-0000-000000000000}"/>
          </ac:spMkLst>
        </pc:spChg>
      </pc:sldChg>
      <pc:sldChg chg="modSp">
        <pc:chgData name="amarjeet singh" userId="d84e554384c88249" providerId="LiveId" clId="{888C1D76-1BE6-4D49-BC32-9BB50DE58861}" dt="2024-02-27T11:56:16.364" v="0"/>
        <pc:sldMkLst>
          <pc:docMk/>
          <pc:sldMk cId="1466097720" sldId="313"/>
        </pc:sldMkLst>
        <pc:spChg chg="mod">
          <ac:chgData name="amarjeet singh" userId="d84e554384c88249" providerId="LiveId" clId="{888C1D76-1BE6-4D49-BC32-9BB50DE58861}" dt="2024-02-27T11:56:16.364" v="0"/>
          <ac:spMkLst>
            <pc:docMk/>
            <pc:sldMk cId="1466097720" sldId="313"/>
            <ac:spMk id="23" creationId="{00000000-0000-0000-0000-000000000000}"/>
          </ac:spMkLst>
        </pc:spChg>
      </pc:sldChg>
      <pc:sldChg chg="modSp">
        <pc:chgData name="amarjeet singh" userId="d84e554384c88249" providerId="LiveId" clId="{888C1D76-1BE6-4D49-BC32-9BB50DE58861}" dt="2024-02-27T11:56:16.364" v="0"/>
        <pc:sldMkLst>
          <pc:docMk/>
          <pc:sldMk cId="1840343017" sldId="314"/>
        </pc:sldMkLst>
        <pc:spChg chg="mod">
          <ac:chgData name="amarjeet singh" userId="d84e554384c88249" providerId="LiveId" clId="{888C1D76-1BE6-4D49-BC32-9BB50DE58861}" dt="2024-02-27T11:56:16.364" v="0"/>
          <ac:spMkLst>
            <pc:docMk/>
            <pc:sldMk cId="1840343017" sldId="314"/>
            <ac:spMk id="21" creationId="{00000000-0000-0000-0000-000000000000}"/>
          </ac:spMkLst>
        </pc:spChg>
      </pc:sldChg>
      <pc:sldChg chg="modSp">
        <pc:chgData name="amarjeet singh" userId="d84e554384c88249" providerId="LiveId" clId="{888C1D76-1BE6-4D49-BC32-9BB50DE58861}" dt="2024-02-27T11:56:16.364" v="0"/>
        <pc:sldMkLst>
          <pc:docMk/>
          <pc:sldMk cId="15935927" sldId="315"/>
        </pc:sldMkLst>
        <pc:spChg chg="mod">
          <ac:chgData name="amarjeet singh" userId="d84e554384c88249" providerId="LiveId" clId="{888C1D76-1BE6-4D49-BC32-9BB50DE58861}" dt="2024-02-27T11:56:16.364" v="0"/>
          <ac:spMkLst>
            <pc:docMk/>
            <pc:sldMk cId="15935927" sldId="315"/>
            <ac:spMk id="59" creationId="{00000000-0000-0000-0000-000000000000}"/>
          </ac:spMkLst>
        </pc:spChg>
      </pc:sldChg>
      <pc:sldChg chg="modSp">
        <pc:chgData name="amarjeet singh" userId="d84e554384c88249" providerId="LiveId" clId="{888C1D76-1BE6-4D49-BC32-9BB50DE58861}" dt="2024-02-27T11:56:16.364" v="0"/>
        <pc:sldMkLst>
          <pc:docMk/>
          <pc:sldMk cId="2756147892" sldId="316"/>
        </pc:sldMkLst>
        <pc:spChg chg="mod">
          <ac:chgData name="amarjeet singh" userId="d84e554384c88249" providerId="LiveId" clId="{888C1D76-1BE6-4D49-BC32-9BB50DE58861}" dt="2024-02-27T11:56:16.364" v="0"/>
          <ac:spMkLst>
            <pc:docMk/>
            <pc:sldMk cId="2756147892" sldId="316"/>
            <ac:spMk id="54" creationId="{00000000-0000-0000-0000-000000000000}"/>
          </ac:spMkLst>
        </pc:spChg>
      </pc:sldChg>
      <pc:sldChg chg="modSp">
        <pc:chgData name="amarjeet singh" userId="d84e554384c88249" providerId="LiveId" clId="{888C1D76-1BE6-4D49-BC32-9BB50DE58861}" dt="2024-02-27T11:56:16.364" v="0"/>
        <pc:sldMkLst>
          <pc:docMk/>
          <pc:sldMk cId="2876153208" sldId="320"/>
        </pc:sldMkLst>
        <pc:spChg chg="mod">
          <ac:chgData name="amarjeet singh" userId="d84e554384c88249" providerId="LiveId" clId="{888C1D76-1BE6-4D49-BC32-9BB50DE58861}" dt="2024-02-27T11:56:16.364" v="0"/>
          <ac:spMkLst>
            <pc:docMk/>
            <pc:sldMk cId="2876153208" sldId="320"/>
            <ac:spMk id="3" creationId="{00000000-0000-0000-0000-000000000000}"/>
          </ac:spMkLst>
        </pc:spChg>
      </pc:sldChg>
      <pc:sldChg chg="modSp">
        <pc:chgData name="amarjeet singh" userId="d84e554384c88249" providerId="LiveId" clId="{888C1D76-1BE6-4D49-BC32-9BB50DE58861}" dt="2024-02-27T11:56:16.364" v="0"/>
        <pc:sldMkLst>
          <pc:docMk/>
          <pc:sldMk cId="1995671656" sldId="321"/>
        </pc:sldMkLst>
        <pc:spChg chg="mod">
          <ac:chgData name="amarjeet singh" userId="d84e554384c88249" providerId="LiveId" clId="{888C1D76-1BE6-4D49-BC32-9BB50DE58861}" dt="2024-02-27T11:56:16.364" v="0"/>
          <ac:spMkLst>
            <pc:docMk/>
            <pc:sldMk cId="1995671656" sldId="321"/>
            <ac:spMk id="2" creationId="{00000000-0000-0000-0000-000000000000}"/>
          </ac:spMkLst>
        </pc:spChg>
        <pc:spChg chg="mod">
          <ac:chgData name="amarjeet singh" userId="d84e554384c88249" providerId="LiveId" clId="{888C1D76-1BE6-4D49-BC32-9BB50DE58861}" dt="2024-02-27T11:56:16.364" v="0"/>
          <ac:spMkLst>
            <pc:docMk/>
            <pc:sldMk cId="1995671656" sldId="321"/>
            <ac:spMk id="3" creationId="{00000000-0000-0000-0000-000000000000}"/>
          </ac:spMkLst>
        </pc:spChg>
      </pc:sldChg>
      <pc:sldChg chg="modSp">
        <pc:chgData name="amarjeet singh" userId="d84e554384c88249" providerId="LiveId" clId="{888C1D76-1BE6-4D49-BC32-9BB50DE58861}" dt="2024-02-27T11:56:16.364" v="0"/>
        <pc:sldMkLst>
          <pc:docMk/>
          <pc:sldMk cId="1507466835" sldId="322"/>
        </pc:sldMkLst>
        <pc:spChg chg="mod">
          <ac:chgData name="amarjeet singh" userId="d84e554384c88249" providerId="LiveId" clId="{888C1D76-1BE6-4D49-BC32-9BB50DE58861}" dt="2024-02-27T11:56:16.364" v="0"/>
          <ac:spMkLst>
            <pc:docMk/>
            <pc:sldMk cId="1507466835" sldId="322"/>
            <ac:spMk id="7" creationId="{00000000-0000-0000-0000-000000000000}"/>
          </ac:spMkLst>
        </pc:spChg>
        <pc:spChg chg="mod">
          <ac:chgData name="amarjeet singh" userId="d84e554384c88249" providerId="LiveId" clId="{888C1D76-1BE6-4D49-BC32-9BB50DE58861}" dt="2024-02-27T11:56:16.364" v="0"/>
          <ac:spMkLst>
            <pc:docMk/>
            <pc:sldMk cId="1507466835" sldId="322"/>
            <ac:spMk id="15" creationId="{00000000-0000-0000-0000-000000000000}"/>
          </ac:spMkLst>
        </pc:spChg>
      </pc:sldChg>
      <pc:sldChg chg="modSp">
        <pc:chgData name="amarjeet singh" userId="d84e554384c88249" providerId="LiveId" clId="{888C1D76-1BE6-4D49-BC32-9BB50DE58861}" dt="2024-02-27T11:56:16.364" v="0"/>
        <pc:sldMkLst>
          <pc:docMk/>
          <pc:sldMk cId="1598226387" sldId="323"/>
        </pc:sldMkLst>
        <pc:spChg chg="mod">
          <ac:chgData name="amarjeet singh" userId="d84e554384c88249" providerId="LiveId" clId="{888C1D76-1BE6-4D49-BC32-9BB50DE58861}" dt="2024-02-27T11:56:16.364" v="0"/>
          <ac:spMkLst>
            <pc:docMk/>
            <pc:sldMk cId="1598226387" sldId="323"/>
            <ac:spMk id="11" creationId="{00000000-0000-0000-0000-000000000000}"/>
          </ac:spMkLst>
        </pc:spChg>
      </pc:sldChg>
      <pc:sldChg chg="modSp">
        <pc:chgData name="amarjeet singh" userId="d84e554384c88249" providerId="LiveId" clId="{888C1D76-1BE6-4D49-BC32-9BB50DE58861}" dt="2024-02-27T11:56:16.364" v="0"/>
        <pc:sldMkLst>
          <pc:docMk/>
          <pc:sldMk cId="1345118896" sldId="325"/>
        </pc:sldMkLst>
        <pc:spChg chg="mod">
          <ac:chgData name="amarjeet singh" userId="d84e554384c88249" providerId="LiveId" clId="{888C1D76-1BE6-4D49-BC32-9BB50DE58861}" dt="2024-02-27T11:56:16.364" v="0"/>
          <ac:spMkLst>
            <pc:docMk/>
            <pc:sldMk cId="1345118896" sldId="325"/>
            <ac:spMk id="30" creationId="{00000000-0000-0000-0000-000000000000}"/>
          </ac:spMkLst>
        </pc:spChg>
        <pc:spChg chg="mod">
          <ac:chgData name="amarjeet singh" userId="d84e554384c88249" providerId="LiveId" clId="{888C1D76-1BE6-4D49-BC32-9BB50DE58861}" dt="2024-02-27T11:56:16.364" v="0"/>
          <ac:spMkLst>
            <pc:docMk/>
            <pc:sldMk cId="1345118896" sldId="325"/>
            <ac:spMk id="31" creationId="{00000000-0000-0000-0000-000000000000}"/>
          </ac:spMkLst>
        </pc:spChg>
        <pc:spChg chg="mod">
          <ac:chgData name="amarjeet singh" userId="d84e554384c88249" providerId="LiveId" clId="{888C1D76-1BE6-4D49-BC32-9BB50DE58861}" dt="2024-02-27T11:56:16.364" v="0"/>
          <ac:spMkLst>
            <pc:docMk/>
            <pc:sldMk cId="1345118896" sldId="325"/>
            <ac:spMk id="32" creationId="{00000000-0000-0000-0000-000000000000}"/>
          </ac:spMkLst>
        </pc:spChg>
        <pc:spChg chg="mod">
          <ac:chgData name="amarjeet singh" userId="d84e554384c88249" providerId="LiveId" clId="{888C1D76-1BE6-4D49-BC32-9BB50DE58861}" dt="2024-02-27T11:56:16.364" v="0"/>
          <ac:spMkLst>
            <pc:docMk/>
            <pc:sldMk cId="1345118896" sldId="325"/>
            <ac:spMk id="35" creationId="{00000000-0000-0000-0000-000000000000}"/>
          </ac:spMkLst>
        </pc:spChg>
        <pc:grpChg chg="mod">
          <ac:chgData name="amarjeet singh" userId="d84e554384c88249" providerId="LiveId" clId="{888C1D76-1BE6-4D49-BC32-9BB50DE58861}" dt="2024-02-27T11:56:16.364" v="0"/>
          <ac:grpSpMkLst>
            <pc:docMk/>
            <pc:sldMk cId="1345118896" sldId="325"/>
            <ac:grpSpMk id="21" creationId="{00000000-0000-0000-0000-000000000000}"/>
          </ac:grpSpMkLst>
        </pc:grpChg>
        <pc:grpChg chg="mod">
          <ac:chgData name="amarjeet singh" userId="d84e554384c88249" providerId="LiveId" clId="{888C1D76-1BE6-4D49-BC32-9BB50DE58861}" dt="2024-02-27T11:56:16.364" v="0"/>
          <ac:grpSpMkLst>
            <pc:docMk/>
            <pc:sldMk cId="1345118896" sldId="325"/>
            <ac:grpSpMk id="29" creationId="{00000000-0000-0000-0000-000000000000}"/>
          </ac:grpSpMkLst>
        </pc:grpChg>
      </pc:sldChg>
      <pc:sldChg chg="modSp">
        <pc:chgData name="amarjeet singh" userId="d84e554384c88249" providerId="LiveId" clId="{888C1D76-1BE6-4D49-BC32-9BB50DE58861}" dt="2024-02-27T11:56:16.364" v="0"/>
        <pc:sldMkLst>
          <pc:docMk/>
          <pc:sldMk cId="59773630" sldId="328"/>
        </pc:sldMkLst>
        <pc:spChg chg="mod">
          <ac:chgData name="amarjeet singh" userId="d84e554384c88249" providerId="LiveId" clId="{888C1D76-1BE6-4D49-BC32-9BB50DE58861}" dt="2024-02-27T11:56:16.364" v="0"/>
          <ac:spMkLst>
            <pc:docMk/>
            <pc:sldMk cId="59773630" sldId="328"/>
            <ac:spMk id="9" creationId="{00000000-0000-0000-0000-000000000000}"/>
          </ac:spMkLst>
        </pc:spChg>
      </pc:sldChg>
      <pc:sldChg chg="modSp">
        <pc:chgData name="amarjeet singh" userId="d84e554384c88249" providerId="LiveId" clId="{888C1D76-1BE6-4D49-BC32-9BB50DE58861}" dt="2024-02-27T11:56:16.364" v="0"/>
        <pc:sldMkLst>
          <pc:docMk/>
          <pc:sldMk cId="2901165237" sldId="331"/>
        </pc:sldMkLst>
        <pc:spChg chg="mod">
          <ac:chgData name="amarjeet singh" userId="d84e554384c88249" providerId="LiveId" clId="{888C1D76-1BE6-4D49-BC32-9BB50DE58861}" dt="2024-02-27T11:56:16.364" v="0"/>
          <ac:spMkLst>
            <pc:docMk/>
            <pc:sldMk cId="2901165237" sldId="331"/>
            <ac:spMk id="2" creationId="{00000000-0000-0000-0000-000000000000}"/>
          </ac:spMkLst>
        </pc:spChg>
      </pc:sldChg>
      <pc:sldChg chg="modSp">
        <pc:chgData name="amarjeet singh" userId="d84e554384c88249" providerId="LiveId" clId="{888C1D76-1BE6-4D49-BC32-9BB50DE58861}" dt="2024-02-27T11:56:16.364" v="0"/>
        <pc:sldMkLst>
          <pc:docMk/>
          <pc:sldMk cId="2205805419" sldId="332"/>
        </pc:sldMkLst>
        <pc:spChg chg="mod">
          <ac:chgData name="amarjeet singh" userId="d84e554384c88249" providerId="LiveId" clId="{888C1D76-1BE6-4D49-BC32-9BB50DE58861}" dt="2024-02-27T11:56:16.364" v="0"/>
          <ac:spMkLst>
            <pc:docMk/>
            <pc:sldMk cId="2205805419" sldId="332"/>
            <ac:spMk id="8" creationId="{00000000-0000-0000-0000-000000000000}"/>
          </ac:spMkLst>
        </pc:spChg>
        <pc:spChg chg="mod">
          <ac:chgData name="amarjeet singh" userId="d84e554384c88249" providerId="LiveId" clId="{888C1D76-1BE6-4D49-BC32-9BB50DE58861}" dt="2024-02-27T11:56:16.364" v="0"/>
          <ac:spMkLst>
            <pc:docMk/>
            <pc:sldMk cId="2205805419" sldId="332"/>
            <ac:spMk id="9" creationId="{00000000-0000-0000-0000-000000000000}"/>
          </ac:spMkLst>
        </pc:spChg>
      </pc:sldChg>
      <pc:sldChg chg="modSp">
        <pc:chgData name="amarjeet singh" userId="d84e554384c88249" providerId="LiveId" clId="{888C1D76-1BE6-4D49-BC32-9BB50DE58861}" dt="2024-02-27T11:56:16.364" v="0"/>
        <pc:sldMkLst>
          <pc:docMk/>
          <pc:sldMk cId="1925430970" sldId="333"/>
        </pc:sldMkLst>
        <pc:spChg chg="mod">
          <ac:chgData name="amarjeet singh" userId="d84e554384c88249" providerId="LiveId" clId="{888C1D76-1BE6-4D49-BC32-9BB50DE58861}" dt="2024-02-27T11:56:16.364" v="0"/>
          <ac:spMkLst>
            <pc:docMk/>
            <pc:sldMk cId="1925430970" sldId="333"/>
            <ac:spMk id="2" creationId="{00000000-0000-0000-0000-000000000000}"/>
          </ac:spMkLst>
        </pc:spChg>
      </pc:sldChg>
      <pc:sldChg chg="modSp">
        <pc:chgData name="amarjeet singh" userId="d84e554384c88249" providerId="LiveId" clId="{888C1D76-1BE6-4D49-BC32-9BB50DE58861}" dt="2024-02-27T11:56:16.364" v="0"/>
        <pc:sldMkLst>
          <pc:docMk/>
          <pc:sldMk cId="2947862549" sldId="334"/>
        </pc:sldMkLst>
        <pc:spChg chg="mod">
          <ac:chgData name="amarjeet singh" userId="d84e554384c88249" providerId="LiveId" clId="{888C1D76-1BE6-4D49-BC32-9BB50DE58861}" dt="2024-02-27T11:56:16.364" v="0"/>
          <ac:spMkLst>
            <pc:docMk/>
            <pc:sldMk cId="2947862549" sldId="334"/>
            <ac:spMk id="8" creationId="{00000000-0000-0000-0000-000000000000}"/>
          </ac:spMkLst>
        </pc:spChg>
        <pc:spChg chg="mod">
          <ac:chgData name="amarjeet singh" userId="d84e554384c88249" providerId="LiveId" clId="{888C1D76-1BE6-4D49-BC32-9BB50DE58861}" dt="2024-02-27T11:56:16.364" v="0"/>
          <ac:spMkLst>
            <pc:docMk/>
            <pc:sldMk cId="2947862549" sldId="334"/>
            <ac:spMk id="9"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9A0AE-5F6E-4ABD-A1A1-2D5CBA6D0C97}"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9DFBA588-A3B9-45A1-B25E-F43B96C2E25B}">
      <dgm:prSet phldrT="[Text]" custT="1"/>
      <dgm:spPr/>
      <dgm:t>
        <a:bodyPr/>
        <a:lstStyle/>
        <a:p>
          <a:r>
            <a:rPr lang="en-IN" sz="2800" b="1" dirty="0" err="1">
              <a:latin typeface="Open Sans" panose="020B0606030504020204" pitchFamily="34" charset="0"/>
              <a:ea typeface="Open Sans" panose="020B0606030504020204" pitchFamily="34" charset="0"/>
              <a:cs typeface="Open Sans" panose="020B0606030504020204" pitchFamily="34" charset="0"/>
            </a:rPr>
            <a:t>FormControls</a:t>
          </a:r>
          <a:endParaRPr lang="en-US" sz="2800" dirty="0"/>
        </a:p>
      </dgm:t>
    </dgm:pt>
    <dgm:pt modelId="{1FFFAA96-D515-4998-A85C-C095730C2C18}" type="parTrans" cxnId="{BE082DE9-AE89-42F9-85EB-6E077A32D788}">
      <dgm:prSet/>
      <dgm:spPr/>
      <dgm:t>
        <a:bodyPr/>
        <a:lstStyle/>
        <a:p>
          <a:endParaRPr lang="en-US" sz="2400">
            <a:solidFill>
              <a:schemeClr val="tx1">
                <a:lumMod val="75000"/>
                <a:lumOff val="25000"/>
              </a:schemeClr>
            </a:solidFill>
          </a:endParaRPr>
        </a:p>
      </dgm:t>
    </dgm:pt>
    <dgm:pt modelId="{D732E3AF-2FDF-4742-B8C2-01C0075AF324}" type="sibTrans" cxnId="{BE082DE9-AE89-42F9-85EB-6E077A32D788}">
      <dgm:prSet/>
      <dgm:spPr/>
      <dgm:t>
        <a:bodyPr/>
        <a:lstStyle/>
        <a:p>
          <a:endParaRPr lang="en-US" sz="2400">
            <a:solidFill>
              <a:schemeClr val="tx1">
                <a:lumMod val="75000"/>
                <a:lumOff val="25000"/>
              </a:schemeClr>
            </a:solidFill>
          </a:endParaRPr>
        </a:p>
      </dgm:t>
    </dgm:pt>
    <dgm:pt modelId="{EB7E2E26-41DC-4F0C-B8C2-DEE1D5BB3803}">
      <dgm:prSet phldrT="[Text]" custT="1"/>
      <dgm:spPr/>
      <dgm: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Encapsulate the inputs in your forms and give objects to work with them</a:t>
          </a:r>
          <a:endParaRPr lang="en-US" sz="2400" dirty="0">
            <a:solidFill>
              <a:schemeClr val="tx1">
                <a:lumMod val="75000"/>
                <a:lumOff val="25000"/>
              </a:schemeClr>
            </a:solidFill>
          </a:endParaRPr>
        </a:p>
      </dgm:t>
    </dgm:pt>
    <dgm:pt modelId="{1F759208-14FC-44BA-865E-F97CE9A19B61}" type="parTrans" cxnId="{79D0FCF7-BD21-4230-B033-A5700C3DC44C}">
      <dgm:prSet/>
      <dgm:spPr/>
      <dgm:t>
        <a:bodyPr/>
        <a:lstStyle/>
        <a:p>
          <a:endParaRPr lang="en-US" sz="2400">
            <a:solidFill>
              <a:schemeClr val="tx1">
                <a:lumMod val="75000"/>
                <a:lumOff val="25000"/>
              </a:schemeClr>
            </a:solidFill>
          </a:endParaRPr>
        </a:p>
      </dgm:t>
    </dgm:pt>
    <dgm:pt modelId="{B2A8A237-54EF-4FB3-8B61-6D4C923F94AC}" type="sibTrans" cxnId="{79D0FCF7-BD21-4230-B033-A5700C3DC44C}">
      <dgm:prSet/>
      <dgm:spPr/>
      <dgm:t>
        <a:bodyPr/>
        <a:lstStyle/>
        <a:p>
          <a:endParaRPr lang="en-US" sz="2400">
            <a:solidFill>
              <a:schemeClr val="tx1">
                <a:lumMod val="75000"/>
                <a:lumOff val="25000"/>
              </a:schemeClr>
            </a:solidFill>
          </a:endParaRPr>
        </a:p>
      </dgm:t>
    </dgm:pt>
    <dgm:pt modelId="{B1515B15-1B7B-4940-801D-33128A530CB8}">
      <dgm:prSet phldrT="[Text]" custT="1"/>
      <dgm:spPr/>
      <dgm:t>
        <a:bodyPr/>
        <a:lstStyle/>
        <a:p>
          <a:r>
            <a:rPr lang="en-IN" sz="2800" b="1">
              <a:latin typeface="Open Sans" panose="020B0606030504020204" pitchFamily="34" charset="0"/>
              <a:ea typeface="Open Sans" panose="020B0606030504020204" pitchFamily="34" charset="0"/>
              <a:cs typeface="Open Sans" panose="020B0606030504020204" pitchFamily="34" charset="0"/>
            </a:rPr>
            <a:t>Validators</a:t>
          </a:r>
          <a:endParaRPr lang="en-US" sz="2800" dirty="0"/>
        </a:p>
      </dgm:t>
    </dgm:pt>
    <dgm:pt modelId="{2EE4A022-364D-456C-8A1D-AF8F0D0AE6B3}" type="parTrans" cxnId="{A341B77F-B859-47D9-9336-EA2DFB6E61DA}">
      <dgm:prSet/>
      <dgm:spPr/>
      <dgm:t>
        <a:bodyPr/>
        <a:lstStyle/>
        <a:p>
          <a:endParaRPr lang="en-US" sz="2400">
            <a:solidFill>
              <a:schemeClr val="tx1">
                <a:lumMod val="75000"/>
                <a:lumOff val="25000"/>
              </a:schemeClr>
            </a:solidFill>
          </a:endParaRPr>
        </a:p>
      </dgm:t>
    </dgm:pt>
    <dgm:pt modelId="{F516B23F-DED5-4169-AF55-6CF85B6D3B52}" type="sibTrans" cxnId="{A341B77F-B859-47D9-9336-EA2DFB6E61DA}">
      <dgm:prSet/>
      <dgm:spPr/>
      <dgm:t>
        <a:bodyPr/>
        <a:lstStyle/>
        <a:p>
          <a:endParaRPr lang="en-US" sz="2400">
            <a:solidFill>
              <a:schemeClr val="tx1">
                <a:lumMod val="75000"/>
                <a:lumOff val="25000"/>
              </a:schemeClr>
            </a:solidFill>
          </a:endParaRPr>
        </a:p>
      </dgm:t>
    </dgm:pt>
    <dgm:pt modelId="{54D8DBAA-EACB-4F74-8937-0FF9989B8F64}">
      <dgm:prSet phldrT="[Text]" custT="1"/>
      <dgm:spPr/>
      <dgm: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Give you the ability to validate inputs, any way you like</a:t>
          </a:r>
          <a:endParaRPr lang="en-US" sz="2400" dirty="0">
            <a:solidFill>
              <a:schemeClr val="tx1">
                <a:lumMod val="75000"/>
                <a:lumOff val="25000"/>
              </a:schemeClr>
            </a:solidFill>
          </a:endParaRPr>
        </a:p>
      </dgm:t>
    </dgm:pt>
    <dgm:pt modelId="{4BACFA20-91F3-4112-9067-B9B3D605AC70}" type="parTrans" cxnId="{AB6C0D62-2049-4FFD-A0D7-7E0E86759842}">
      <dgm:prSet/>
      <dgm:spPr/>
      <dgm:t>
        <a:bodyPr/>
        <a:lstStyle/>
        <a:p>
          <a:endParaRPr lang="en-US" sz="2400">
            <a:solidFill>
              <a:schemeClr val="tx1">
                <a:lumMod val="75000"/>
                <a:lumOff val="25000"/>
              </a:schemeClr>
            </a:solidFill>
          </a:endParaRPr>
        </a:p>
      </dgm:t>
    </dgm:pt>
    <dgm:pt modelId="{468C32F2-E1A3-441B-BCEF-D651DF7598CC}" type="sibTrans" cxnId="{AB6C0D62-2049-4FFD-A0D7-7E0E86759842}">
      <dgm:prSet/>
      <dgm:spPr/>
      <dgm:t>
        <a:bodyPr/>
        <a:lstStyle/>
        <a:p>
          <a:endParaRPr lang="en-US" sz="2400">
            <a:solidFill>
              <a:schemeClr val="tx1">
                <a:lumMod val="75000"/>
                <a:lumOff val="25000"/>
              </a:schemeClr>
            </a:solidFill>
          </a:endParaRPr>
        </a:p>
      </dgm:t>
    </dgm:pt>
    <dgm:pt modelId="{8DB77E41-D609-4ACB-B0D2-D439F177BD2E}">
      <dgm:prSet phldrT="[Text]" custT="1"/>
      <dgm:spPr/>
      <dgm:t>
        <a:bodyPr/>
        <a:lstStyle/>
        <a:p>
          <a:r>
            <a:rPr lang="en-IN" sz="2800" b="1">
              <a:latin typeface="Open Sans" panose="020B0606030504020204" pitchFamily="34" charset="0"/>
              <a:ea typeface="Open Sans" panose="020B0606030504020204" pitchFamily="34" charset="0"/>
              <a:cs typeface="Open Sans" panose="020B0606030504020204" pitchFamily="34" charset="0"/>
            </a:rPr>
            <a:t>Observers</a:t>
          </a:r>
          <a:endParaRPr lang="en-US" sz="2800" dirty="0"/>
        </a:p>
      </dgm:t>
    </dgm:pt>
    <dgm:pt modelId="{865B4CBF-D9AA-456E-9A42-7E2196FF0ABC}" type="parTrans" cxnId="{1CF42E7F-48F6-4144-80B2-20039D6F1C79}">
      <dgm:prSet/>
      <dgm:spPr/>
      <dgm:t>
        <a:bodyPr/>
        <a:lstStyle/>
        <a:p>
          <a:endParaRPr lang="en-US" sz="2400">
            <a:solidFill>
              <a:schemeClr val="tx1">
                <a:lumMod val="75000"/>
                <a:lumOff val="25000"/>
              </a:schemeClr>
            </a:solidFill>
          </a:endParaRPr>
        </a:p>
      </dgm:t>
    </dgm:pt>
    <dgm:pt modelId="{9C940BD1-2A8B-4A63-852B-39A01373D8DE}" type="sibTrans" cxnId="{1CF42E7F-48F6-4144-80B2-20039D6F1C79}">
      <dgm:prSet/>
      <dgm:spPr/>
      <dgm:t>
        <a:bodyPr/>
        <a:lstStyle/>
        <a:p>
          <a:endParaRPr lang="en-US" sz="2400">
            <a:solidFill>
              <a:schemeClr val="tx1">
                <a:lumMod val="75000"/>
                <a:lumOff val="25000"/>
              </a:schemeClr>
            </a:solidFill>
          </a:endParaRPr>
        </a:p>
      </dgm:t>
    </dgm:pt>
    <dgm:pt modelId="{D4CE2375-C7C9-4CA1-9048-C4251E48EA6C}">
      <dgm:prSet phldrT="[Text]" custT="1"/>
      <dgm:spPr/>
      <dgm: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Allow you to watch your form for changes and respond accordingly</a:t>
          </a:r>
          <a:endParaRPr lang="en-US" sz="2400" dirty="0">
            <a:solidFill>
              <a:schemeClr val="tx1">
                <a:lumMod val="75000"/>
                <a:lumOff val="25000"/>
              </a:schemeClr>
            </a:solidFill>
          </a:endParaRPr>
        </a:p>
      </dgm:t>
    </dgm:pt>
    <dgm:pt modelId="{AD2106E7-22C4-453E-962D-EDD488BF4F37}" type="parTrans" cxnId="{81ED1802-AEC9-4FC2-929B-BEA50A3291C9}">
      <dgm:prSet/>
      <dgm:spPr/>
      <dgm:t>
        <a:bodyPr/>
        <a:lstStyle/>
        <a:p>
          <a:endParaRPr lang="en-US" sz="2400">
            <a:solidFill>
              <a:schemeClr val="tx1">
                <a:lumMod val="75000"/>
                <a:lumOff val="25000"/>
              </a:schemeClr>
            </a:solidFill>
          </a:endParaRPr>
        </a:p>
      </dgm:t>
    </dgm:pt>
    <dgm:pt modelId="{70F1EA7F-0742-4A8B-BE3C-47930A9E96DA}" type="sibTrans" cxnId="{81ED1802-AEC9-4FC2-929B-BEA50A3291C9}">
      <dgm:prSet/>
      <dgm:spPr/>
      <dgm:t>
        <a:bodyPr/>
        <a:lstStyle/>
        <a:p>
          <a:endParaRPr lang="en-US" sz="2400">
            <a:solidFill>
              <a:schemeClr val="tx1">
                <a:lumMod val="75000"/>
                <a:lumOff val="25000"/>
              </a:schemeClr>
            </a:solidFill>
          </a:endParaRPr>
        </a:p>
      </dgm:t>
    </dgm:pt>
    <dgm:pt modelId="{479A1062-DAA0-4BA2-8E5C-CA9E45EF2F87}" type="pres">
      <dgm:prSet presAssocID="{4A29A0AE-5F6E-4ABD-A1A1-2D5CBA6D0C97}" presName="Name0" presStyleCnt="0">
        <dgm:presLayoutVars>
          <dgm:dir/>
          <dgm:animLvl val="lvl"/>
          <dgm:resizeHandles val="exact"/>
        </dgm:presLayoutVars>
      </dgm:prSet>
      <dgm:spPr/>
    </dgm:pt>
    <dgm:pt modelId="{6261DFCF-2C0D-4912-A649-EFB730218083}" type="pres">
      <dgm:prSet presAssocID="{9DFBA588-A3B9-45A1-B25E-F43B96C2E25B}" presName="composite" presStyleCnt="0"/>
      <dgm:spPr/>
    </dgm:pt>
    <dgm:pt modelId="{3B2568A4-E193-4F8A-B159-5E81E8163F7A}" type="pres">
      <dgm:prSet presAssocID="{9DFBA588-A3B9-45A1-B25E-F43B96C2E25B}" presName="parTx" presStyleLbl="alignNode1" presStyleIdx="0" presStyleCnt="3">
        <dgm:presLayoutVars>
          <dgm:chMax val="0"/>
          <dgm:chPref val="0"/>
          <dgm:bulletEnabled val="1"/>
        </dgm:presLayoutVars>
      </dgm:prSet>
      <dgm:spPr/>
    </dgm:pt>
    <dgm:pt modelId="{76A757A2-8FF2-4050-8A58-B05075BB3A2C}" type="pres">
      <dgm:prSet presAssocID="{9DFBA588-A3B9-45A1-B25E-F43B96C2E25B}" presName="desTx" presStyleLbl="alignAccFollowNode1" presStyleIdx="0" presStyleCnt="3">
        <dgm:presLayoutVars>
          <dgm:bulletEnabled val="1"/>
        </dgm:presLayoutVars>
      </dgm:prSet>
      <dgm:spPr/>
    </dgm:pt>
    <dgm:pt modelId="{38F8BC3F-E278-4F68-B167-780F1015E8B0}" type="pres">
      <dgm:prSet presAssocID="{D732E3AF-2FDF-4742-B8C2-01C0075AF324}" presName="space" presStyleCnt="0"/>
      <dgm:spPr/>
    </dgm:pt>
    <dgm:pt modelId="{82DFCBCF-AECD-4568-8ABA-7637A6E23AEB}" type="pres">
      <dgm:prSet presAssocID="{B1515B15-1B7B-4940-801D-33128A530CB8}" presName="composite" presStyleCnt="0"/>
      <dgm:spPr/>
    </dgm:pt>
    <dgm:pt modelId="{C1C785D6-E09B-4711-A20C-48A28246E1F7}" type="pres">
      <dgm:prSet presAssocID="{B1515B15-1B7B-4940-801D-33128A530CB8}" presName="parTx" presStyleLbl="alignNode1" presStyleIdx="1" presStyleCnt="3">
        <dgm:presLayoutVars>
          <dgm:chMax val="0"/>
          <dgm:chPref val="0"/>
          <dgm:bulletEnabled val="1"/>
        </dgm:presLayoutVars>
      </dgm:prSet>
      <dgm:spPr/>
    </dgm:pt>
    <dgm:pt modelId="{A817FA36-5EAB-4B76-819F-1DCD3F57C45B}" type="pres">
      <dgm:prSet presAssocID="{B1515B15-1B7B-4940-801D-33128A530CB8}" presName="desTx" presStyleLbl="alignAccFollowNode1" presStyleIdx="1" presStyleCnt="3">
        <dgm:presLayoutVars>
          <dgm:bulletEnabled val="1"/>
        </dgm:presLayoutVars>
      </dgm:prSet>
      <dgm:spPr/>
    </dgm:pt>
    <dgm:pt modelId="{050EE86E-C389-4E27-91E2-DF13381DC8F1}" type="pres">
      <dgm:prSet presAssocID="{F516B23F-DED5-4169-AF55-6CF85B6D3B52}" presName="space" presStyleCnt="0"/>
      <dgm:spPr/>
    </dgm:pt>
    <dgm:pt modelId="{F66AB2E2-BE4E-4A4F-81CD-4C9963D6979C}" type="pres">
      <dgm:prSet presAssocID="{8DB77E41-D609-4ACB-B0D2-D439F177BD2E}" presName="composite" presStyleCnt="0"/>
      <dgm:spPr/>
    </dgm:pt>
    <dgm:pt modelId="{B10C9DB3-AA66-4C1C-A1D4-C8491928F2FB}" type="pres">
      <dgm:prSet presAssocID="{8DB77E41-D609-4ACB-B0D2-D439F177BD2E}" presName="parTx" presStyleLbl="alignNode1" presStyleIdx="2" presStyleCnt="3">
        <dgm:presLayoutVars>
          <dgm:chMax val="0"/>
          <dgm:chPref val="0"/>
          <dgm:bulletEnabled val="1"/>
        </dgm:presLayoutVars>
      </dgm:prSet>
      <dgm:spPr/>
    </dgm:pt>
    <dgm:pt modelId="{22E2FC91-84C0-4F17-BCF0-863AC4AE60B1}" type="pres">
      <dgm:prSet presAssocID="{8DB77E41-D609-4ACB-B0D2-D439F177BD2E}" presName="desTx" presStyleLbl="alignAccFollowNode1" presStyleIdx="2" presStyleCnt="3">
        <dgm:presLayoutVars>
          <dgm:bulletEnabled val="1"/>
        </dgm:presLayoutVars>
      </dgm:prSet>
      <dgm:spPr/>
    </dgm:pt>
  </dgm:ptLst>
  <dgm:cxnLst>
    <dgm:cxn modelId="{81ED1802-AEC9-4FC2-929B-BEA50A3291C9}" srcId="{8DB77E41-D609-4ACB-B0D2-D439F177BD2E}" destId="{D4CE2375-C7C9-4CA1-9048-C4251E48EA6C}" srcOrd="0" destOrd="0" parTransId="{AD2106E7-22C4-453E-962D-EDD488BF4F37}" sibTransId="{70F1EA7F-0742-4A8B-BE3C-47930A9E96DA}"/>
    <dgm:cxn modelId="{9B71003C-3E98-49A0-AC36-D5ACD4546C36}" type="presOf" srcId="{9DFBA588-A3B9-45A1-B25E-F43B96C2E25B}" destId="{3B2568A4-E193-4F8A-B159-5E81E8163F7A}" srcOrd="0" destOrd="0" presId="urn:microsoft.com/office/officeart/2005/8/layout/hList1"/>
    <dgm:cxn modelId="{0D209842-2B26-4295-BD98-79C4B4C9B2FC}" type="presOf" srcId="{B1515B15-1B7B-4940-801D-33128A530CB8}" destId="{C1C785D6-E09B-4711-A20C-48A28246E1F7}" srcOrd="0" destOrd="0" presId="urn:microsoft.com/office/officeart/2005/8/layout/hList1"/>
    <dgm:cxn modelId="{65E89559-2E06-47BC-91ED-D909ED154090}" type="presOf" srcId="{8DB77E41-D609-4ACB-B0D2-D439F177BD2E}" destId="{B10C9DB3-AA66-4C1C-A1D4-C8491928F2FB}" srcOrd="0" destOrd="0" presId="urn:microsoft.com/office/officeart/2005/8/layout/hList1"/>
    <dgm:cxn modelId="{764BD55A-B699-4B1A-884D-4046E99A9D0A}" type="presOf" srcId="{4A29A0AE-5F6E-4ABD-A1A1-2D5CBA6D0C97}" destId="{479A1062-DAA0-4BA2-8E5C-CA9E45EF2F87}" srcOrd="0" destOrd="0" presId="urn:microsoft.com/office/officeart/2005/8/layout/hList1"/>
    <dgm:cxn modelId="{AB6C0D62-2049-4FFD-A0D7-7E0E86759842}" srcId="{B1515B15-1B7B-4940-801D-33128A530CB8}" destId="{54D8DBAA-EACB-4F74-8937-0FF9989B8F64}" srcOrd="0" destOrd="0" parTransId="{4BACFA20-91F3-4112-9067-B9B3D605AC70}" sibTransId="{468C32F2-E1A3-441B-BCEF-D651DF7598CC}"/>
    <dgm:cxn modelId="{B3C5886D-43E4-4FFC-A3F3-F3ECEA702B7D}" type="presOf" srcId="{54D8DBAA-EACB-4F74-8937-0FF9989B8F64}" destId="{A817FA36-5EAB-4B76-819F-1DCD3F57C45B}" srcOrd="0" destOrd="0" presId="urn:microsoft.com/office/officeart/2005/8/layout/hList1"/>
    <dgm:cxn modelId="{1CF42E7F-48F6-4144-80B2-20039D6F1C79}" srcId="{4A29A0AE-5F6E-4ABD-A1A1-2D5CBA6D0C97}" destId="{8DB77E41-D609-4ACB-B0D2-D439F177BD2E}" srcOrd="2" destOrd="0" parTransId="{865B4CBF-D9AA-456E-9A42-7E2196FF0ABC}" sibTransId="{9C940BD1-2A8B-4A63-852B-39A01373D8DE}"/>
    <dgm:cxn modelId="{A341B77F-B859-47D9-9336-EA2DFB6E61DA}" srcId="{4A29A0AE-5F6E-4ABD-A1A1-2D5CBA6D0C97}" destId="{B1515B15-1B7B-4940-801D-33128A530CB8}" srcOrd="1" destOrd="0" parTransId="{2EE4A022-364D-456C-8A1D-AF8F0D0AE6B3}" sibTransId="{F516B23F-DED5-4169-AF55-6CF85B6D3B52}"/>
    <dgm:cxn modelId="{FD0083DD-B585-463C-842C-E0EBFB281A15}" type="presOf" srcId="{D4CE2375-C7C9-4CA1-9048-C4251E48EA6C}" destId="{22E2FC91-84C0-4F17-BCF0-863AC4AE60B1}" srcOrd="0" destOrd="0" presId="urn:microsoft.com/office/officeart/2005/8/layout/hList1"/>
    <dgm:cxn modelId="{BE082DE9-AE89-42F9-85EB-6E077A32D788}" srcId="{4A29A0AE-5F6E-4ABD-A1A1-2D5CBA6D0C97}" destId="{9DFBA588-A3B9-45A1-B25E-F43B96C2E25B}" srcOrd="0" destOrd="0" parTransId="{1FFFAA96-D515-4998-A85C-C095730C2C18}" sibTransId="{D732E3AF-2FDF-4742-B8C2-01C0075AF324}"/>
    <dgm:cxn modelId="{79D0FCF7-BD21-4230-B033-A5700C3DC44C}" srcId="{9DFBA588-A3B9-45A1-B25E-F43B96C2E25B}" destId="{EB7E2E26-41DC-4F0C-B8C2-DEE1D5BB3803}" srcOrd="0" destOrd="0" parTransId="{1F759208-14FC-44BA-865E-F97CE9A19B61}" sibTransId="{B2A8A237-54EF-4FB3-8B61-6D4C923F94AC}"/>
    <dgm:cxn modelId="{3E762CFD-642A-4AE3-B4E4-4DE0F6D5D146}" type="presOf" srcId="{EB7E2E26-41DC-4F0C-B8C2-DEE1D5BB3803}" destId="{76A757A2-8FF2-4050-8A58-B05075BB3A2C}" srcOrd="0" destOrd="0" presId="urn:microsoft.com/office/officeart/2005/8/layout/hList1"/>
    <dgm:cxn modelId="{696F56B1-7727-4FAC-B552-4A2061B5E311}" type="presParOf" srcId="{479A1062-DAA0-4BA2-8E5C-CA9E45EF2F87}" destId="{6261DFCF-2C0D-4912-A649-EFB730218083}" srcOrd="0" destOrd="0" presId="urn:microsoft.com/office/officeart/2005/8/layout/hList1"/>
    <dgm:cxn modelId="{15720240-ABD1-4BB3-AC63-B68C8D0E2E28}" type="presParOf" srcId="{6261DFCF-2C0D-4912-A649-EFB730218083}" destId="{3B2568A4-E193-4F8A-B159-5E81E8163F7A}" srcOrd="0" destOrd="0" presId="urn:microsoft.com/office/officeart/2005/8/layout/hList1"/>
    <dgm:cxn modelId="{164CBB6A-CF06-498B-BE10-0D8C11F7B35D}" type="presParOf" srcId="{6261DFCF-2C0D-4912-A649-EFB730218083}" destId="{76A757A2-8FF2-4050-8A58-B05075BB3A2C}" srcOrd="1" destOrd="0" presId="urn:microsoft.com/office/officeart/2005/8/layout/hList1"/>
    <dgm:cxn modelId="{C3BDF956-C503-4978-B3FB-05C2E8F6E3F3}" type="presParOf" srcId="{479A1062-DAA0-4BA2-8E5C-CA9E45EF2F87}" destId="{38F8BC3F-E278-4F68-B167-780F1015E8B0}" srcOrd="1" destOrd="0" presId="urn:microsoft.com/office/officeart/2005/8/layout/hList1"/>
    <dgm:cxn modelId="{247DD1A3-BAA5-46CF-9B02-309182143324}" type="presParOf" srcId="{479A1062-DAA0-4BA2-8E5C-CA9E45EF2F87}" destId="{82DFCBCF-AECD-4568-8ABA-7637A6E23AEB}" srcOrd="2" destOrd="0" presId="urn:microsoft.com/office/officeart/2005/8/layout/hList1"/>
    <dgm:cxn modelId="{CC8DB441-43C8-49C9-AE4E-F0B72A3B30C6}" type="presParOf" srcId="{82DFCBCF-AECD-4568-8ABA-7637A6E23AEB}" destId="{C1C785D6-E09B-4711-A20C-48A28246E1F7}" srcOrd="0" destOrd="0" presId="urn:microsoft.com/office/officeart/2005/8/layout/hList1"/>
    <dgm:cxn modelId="{B06F6A23-043E-4A46-A32D-A2D74FA22C6C}" type="presParOf" srcId="{82DFCBCF-AECD-4568-8ABA-7637A6E23AEB}" destId="{A817FA36-5EAB-4B76-819F-1DCD3F57C45B}" srcOrd="1" destOrd="0" presId="urn:microsoft.com/office/officeart/2005/8/layout/hList1"/>
    <dgm:cxn modelId="{AE43642A-FA3A-42A3-AE1C-59E3C3ECFA97}" type="presParOf" srcId="{479A1062-DAA0-4BA2-8E5C-CA9E45EF2F87}" destId="{050EE86E-C389-4E27-91E2-DF13381DC8F1}" srcOrd="3" destOrd="0" presId="urn:microsoft.com/office/officeart/2005/8/layout/hList1"/>
    <dgm:cxn modelId="{795CC16A-6C63-42A5-B36D-4702F61AA85C}" type="presParOf" srcId="{479A1062-DAA0-4BA2-8E5C-CA9E45EF2F87}" destId="{F66AB2E2-BE4E-4A4F-81CD-4C9963D6979C}" srcOrd="4" destOrd="0" presId="urn:microsoft.com/office/officeart/2005/8/layout/hList1"/>
    <dgm:cxn modelId="{8973B6CA-ED83-49F1-A4C8-6ECFE69947A0}" type="presParOf" srcId="{F66AB2E2-BE4E-4A4F-81CD-4C9963D6979C}" destId="{B10C9DB3-AA66-4C1C-A1D4-C8491928F2FB}" srcOrd="0" destOrd="0" presId="urn:microsoft.com/office/officeart/2005/8/layout/hList1"/>
    <dgm:cxn modelId="{A184249E-342C-4988-96A6-3521C4BBDA44}" type="presParOf" srcId="{F66AB2E2-BE4E-4A4F-81CD-4C9963D6979C}" destId="{22E2FC91-84C0-4F17-BCF0-863AC4AE60B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568A4-E193-4F8A-B159-5E81E8163F7A}">
      <dsp:nvSpPr>
        <dsp:cNvPr id="0" name=""/>
        <dsp:cNvSpPr/>
      </dsp:nvSpPr>
      <dsp:spPr>
        <a:xfrm>
          <a:off x="3684" y="366765"/>
          <a:ext cx="3592399" cy="143695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b="1" kern="1200" dirty="0" err="1">
              <a:latin typeface="Open Sans" panose="020B0606030504020204" pitchFamily="34" charset="0"/>
              <a:ea typeface="Open Sans" panose="020B0606030504020204" pitchFamily="34" charset="0"/>
              <a:cs typeface="Open Sans" panose="020B0606030504020204" pitchFamily="34" charset="0"/>
            </a:rPr>
            <a:t>FormControls</a:t>
          </a:r>
          <a:endParaRPr lang="en-US" sz="2800" kern="1200" dirty="0"/>
        </a:p>
      </dsp:txBody>
      <dsp:txXfrm>
        <a:off x="3684" y="366765"/>
        <a:ext cx="3592399" cy="1436959"/>
      </dsp:txXfrm>
    </dsp:sp>
    <dsp:sp modelId="{76A757A2-8FF2-4050-8A58-B05075BB3A2C}">
      <dsp:nvSpPr>
        <dsp:cNvPr id="0" name=""/>
        <dsp:cNvSpPr/>
      </dsp:nvSpPr>
      <dsp:spPr>
        <a:xfrm>
          <a:off x="3684" y="1803725"/>
          <a:ext cx="3592399" cy="28548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150000"/>
            </a:lnSpc>
            <a:spcBef>
              <a:spcPct val="0"/>
            </a:spcBef>
            <a:spcAft>
              <a:spcPct val="15000"/>
            </a:spcAft>
            <a:buChar char="•"/>
          </a:pPr>
          <a:r>
            <a:rPr lang="en-IN" sz="24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Encapsulate the inputs in your forms and give objects to work with them</a:t>
          </a:r>
          <a:endParaRPr lang="en-US" sz="2400" kern="1200" dirty="0">
            <a:solidFill>
              <a:schemeClr val="tx1">
                <a:lumMod val="75000"/>
                <a:lumOff val="25000"/>
              </a:schemeClr>
            </a:solidFill>
          </a:endParaRPr>
        </a:p>
      </dsp:txBody>
      <dsp:txXfrm>
        <a:off x="3684" y="1803725"/>
        <a:ext cx="3592399" cy="2854800"/>
      </dsp:txXfrm>
    </dsp:sp>
    <dsp:sp modelId="{C1C785D6-E09B-4711-A20C-48A28246E1F7}">
      <dsp:nvSpPr>
        <dsp:cNvPr id="0" name=""/>
        <dsp:cNvSpPr/>
      </dsp:nvSpPr>
      <dsp:spPr>
        <a:xfrm>
          <a:off x="4099019" y="366765"/>
          <a:ext cx="3592399" cy="1436959"/>
        </a:xfrm>
        <a:prstGeom prst="rect">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b="1" kern="1200">
              <a:latin typeface="Open Sans" panose="020B0606030504020204" pitchFamily="34" charset="0"/>
              <a:ea typeface="Open Sans" panose="020B0606030504020204" pitchFamily="34" charset="0"/>
              <a:cs typeface="Open Sans" panose="020B0606030504020204" pitchFamily="34" charset="0"/>
            </a:rPr>
            <a:t>Validators</a:t>
          </a:r>
          <a:endParaRPr lang="en-US" sz="2800" kern="1200" dirty="0"/>
        </a:p>
      </dsp:txBody>
      <dsp:txXfrm>
        <a:off x="4099019" y="366765"/>
        <a:ext cx="3592399" cy="1436959"/>
      </dsp:txXfrm>
    </dsp:sp>
    <dsp:sp modelId="{A817FA36-5EAB-4B76-819F-1DCD3F57C45B}">
      <dsp:nvSpPr>
        <dsp:cNvPr id="0" name=""/>
        <dsp:cNvSpPr/>
      </dsp:nvSpPr>
      <dsp:spPr>
        <a:xfrm>
          <a:off x="4099019" y="1803725"/>
          <a:ext cx="3592399" cy="2854800"/>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150000"/>
            </a:lnSpc>
            <a:spcBef>
              <a:spcPct val="0"/>
            </a:spcBef>
            <a:spcAft>
              <a:spcPct val="15000"/>
            </a:spcAft>
            <a:buChar char="•"/>
          </a:pPr>
          <a:r>
            <a:rPr lang="en-IN" sz="24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Give you the ability to validate inputs, any way you like</a:t>
          </a:r>
          <a:endParaRPr lang="en-US" sz="2400" kern="1200" dirty="0">
            <a:solidFill>
              <a:schemeClr val="tx1">
                <a:lumMod val="75000"/>
                <a:lumOff val="25000"/>
              </a:schemeClr>
            </a:solidFill>
          </a:endParaRPr>
        </a:p>
      </dsp:txBody>
      <dsp:txXfrm>
        <a:off x="4099019" y="1803725"/>
        <a:ext cx="3592399" cy="2854800"/>
      </dsp:txXfrm>
    </dsp:sp>
    <dsp:sp modelId="{B10C9DB3-AA66-4C1C-A1D4-C8491928F2FB}">
      <dsp:nvSpPr>
        <dsp:cNvPr id="0" name=""/>
        <dsp:cNvSpPr/>
      </dsp:nvSpPr>
      <dsp:spPr>
        <a:xfrm>
          <a:off x="8194354" y="366765"/>
          <a:ext cx="3592399" cy="1436959"/>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b="1" kern="1200">
              <a:latin typeface="Open Sans" panose="020B0606030504020204" pitchFamily="34" charset="0"/>
              <a:ea typeface="Open Sans" panose="020B0606030504020204" pitchFamily="34" charset="0"/>
              <a:cs typeface="Open Sans" panose="020B0606030504020204" pitchFamily="34" charset="0"/>
            </a:rPr>
            <a:t>Observers</a:t>
          </a:r>
          <a:endParaRPr lang="en-US" sz="2800" kern="1200" dirty="0"/>
        </a:p>
      </dsp:txBody>
      <dsp:txXfrm>
        <a:off x="8194354" y="366765"/>
        <a:ext cx="3592399" cy="1436959"/>
      </dsp:txXfrm>
    </dsp:sp>
    <dsp:sp modelId="{22E2FC91-84C0-4F17-BCF0-863AC4AE60B1}">
      <dsp:nvSpPr>
        <dsp:cNvPr id="0" name=""/>
        <dsp:cNvSpPr/>
      </dsp:nvSpPr>
      <dsp:spPr>
        <a:xfrm>
          <a:off x="8194354" y="1803725"/>
          <a:ext cx="3592399" cy="2854800"/>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150000"/>
            </a:lnSpc>
            <a:spcBef>
              <a:spcPct val="0"/>
            </a:spcBef>
            <a:spcAft>
              <a:spcPct val="15000"/>
            </a:spcAft>
            <a:buChar char="•"/>
          </a:pPr>
          <a:r>
            <a:rPr lang="en-IN" sz="24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Allow you to watch your form for changes and respond accordingly</a:t>
          </a:r>
          <a:endParaRPr lang="en-US" sz="2400" kern="1200" dirty="0">
            <a:solidFill>
              <a:schemeClr val="tx1">
                <a:lumMod val="75000"/>
                <a:lumOff val="25000"/>
              </a:schemeClr>
            </a:solidFill>
          </a:endParaRPr>
        </a:p>
      </dsp:txBody>
      <dsp:txXfrm>
        <a:off x="8194354" y="1803725"/>
        <a:ext cx="3592399"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0D208-69C8-48BB-9A98-B0C017CC76AC}"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D142C-6CE1-40B4-B784-A3FD6AB262B4}" type="slidenum">
              <a:rPr lang="en-US" smtClean="0"/>
              <a:t>‹#›</a:t>
            </a:fld>
            <a:endParaRPr lang="en-US"/>
          </a:p>
        </p:txBody>
      </p:sp>
    </p:spTree>
    <p:extLst>
      <p:ext uri="{BB962C8B-B14F-4D97-AF65-F5344CB8AC3E}">
        <p14:creationId xmlns:p14="http://schemas.microsoft.com/office/powerpoint/2010/main" val="328693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3233754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4.bi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spTree>
    <p:extLst>
      <p:ext uri="{BB962C8B-B14F-4D97-AF65-F5344CB8AC3E}">
        <p14:creationId xmlns:p14="http://schemas.microsoft.com/office/powerpoint/2010/main" val="351993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27"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51980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251" y="2742873"/>
            <a:ext cx="2599593" cy="4642973"/>
          </a:xfrm>
          <a:prstGeom prst="rect">
            <a:avLst/>
          </a:prstGeom>
        </p:spPr>
      </p:pic>
      <p:sp>
        <p:nvSpPr>
          <p:cNvPr id="24" name="Text Placeholder 3"/>
          <p:cNvSpPr>
            <a:spLocks noGrp="1"/>
          </p:cNvSpPr>
          <p:nvPr>
            <p:ph type="body" sz="quarter" idx="35" hasCustomPrompt="1"/>
          </p:nvPr>
        </p:nvSpPr>
        <p:spPr>
          <a:xfrm>
            <a:off x="5249459" y="2742873"/>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249459" y="393557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249459" y="5128267"/>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249459" y="6320965"/>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6476720" y="885621"/>
            <a:ext cx="3359430" cy="253920"/>
          </a:xfrm>
          <a:prstGeom prst="rect">
            <a:avLst/>
          </a:prstGeom>
        </p:spPr>
      </p:pic>
      <p:sp>
        <p:nvSpPr>
          <p:cNvPr id="28" name="TextBox 27"/>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Key Takeaways</a:t>
            </a:r>
          </a:p>
        </p:txBody>
      </p:sp>
    </p:spTree>
    <p:extLst>
      <p:ext uri="{BB962C8B-B14F-4D97-AF65-F5344CB8AC3E}">
        <p14:creationId xmlns:p14="http://schemas.microsoft.com/office/powerpoint/2010/main" val="240709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0" name="Rectangle 19"/>
          <p:cNvSpPr/>
          <p:nvPr userDrawn="1"/>
        </p:nvSpPr>
        <p:spPr>
          <a:xfrm>
            <a:off x="-1" y="7677018"/>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grpSp>
        <p:nvGrpSpPr>
          <p:cNvPr id="23" name="Group 22"/>
          <p:cNvGrpSpPr/>
          <p:nvPr userDrawn="1"/>
        </p:nvGrpSpPr>
        <p:grpSpPr>
          <a:xfrm>
            <a:off x="-3" y="7545045"/>
            <a:ext cx="16256000" cy="130964"/>
            <a:chOff x="0" y="474414"/>
            <a:chExt cx="7908925" cy="61412"/>
          </a:xfrm>
        </p:grpSpPr>
        <p:sp>
          <p:nvSpPr>
            <p:cNvPr id="24" name="Rectangle 23"/>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5" name="Rectangle 24"/>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6" name="Rectangle 25"/>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7" name="Rectangle 2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8" name="Rectangle 2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9" name="Rectangle 2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30" name="Rectangle 2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grpSp>
      <p:sp>
        <p:nvSpPr>
          <p:cNvPr id="36" name="Rectangle 35"/>
          <p:cNvSpPr/>
          <p:nvPr userDrawn="1"/>
        </p:nvSpPr>
        <p:spPr>
          <a:xfrm>
            <a:off x="-1" y="4732"/>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38" name="TextBox 37"/>
          <p:cNvSpPr txBox="1"/>
          <p:nvPr userDrawn="1"/>
        </p:nvSpPr>
        <p:spPr>
          <a:xfrm>
            <a:off x="6760067" y="3801294"/>
            <a:ext cx="5015027" cy="1200329"/>
          </a:xfrm>
          <a:prstGeom prst="rect">
            <a:avLst/>
          </a:prstGeom>
          <a:noFill/>
        </p:spPr>
        <p:txBody>
          <a:bodyPr wrap="none" rtlCol="0">
            <a:spAutoFit/>
          </a:bodyPr>
          <a:lstStyle/>
          <a:p>
            <a:pPr marL="0" marR="0" lvl="0" indent="0" algn="ctr" defTabSz="1203229" rtl="0" eaLnBrk="1" fontAlgn="auto" latinLnBrk="0" hangingPunct="1">
              <a:lnSpc>
                <a:spcPct val="100000"/>
              </a:lnSpc>
              <a:spcBef>
                <a:spcPts val="0"/>
              </a:spcBef>
              <a:spcAft>
                <a:spcPts val="0"/>
              </a:spcAft>
              <a:buClrTx/>
              <a:buSzTx/>
              <a:buFontTx/>
              <a:buNone/>
              <a:tabLst/>
              <a:defRPr/>
            </a:pPr>
            <a:r>
              <a:rPr lang="en-US" sz="7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Thank You</a:t>
            </a:r>
          </a:p>
        </p:txBody>
      </p:sp>
      <p:grpSp>
        <p:nvGrpSpPr>
          <p:cNvPr id="39" name="Group 38"/>
          <p:cNvGrpSpPr/>
          <p:nvPr userDrawn="1"/>
        </p:nvGrpSpPr>
        <p:grpSpPr>
          <a:xfrm>
            <a:off x="2493994" y="2493927"/>
            <a:ext cx="3549856" cy="3683090"/>
            <a:chOff x="1430872" y="1152875"/>
            <a:chExt cx="1727088" cy="1727088"/>
          </a:xfrm>
        </p:grpSpPr>
        <p:sp>
          <p:nvSpPr>
            <p:cNvPr id="40" name="Oval 39"/>
            <p:cNvSpPr>
              <a:spLocks noChangeAspect="1"/>
            </p:cNvSpPr>
            <p:nvPr userDrawn="1"/>
          </p:nvSpPr>
          <p:spPr>
            <a:xfrm>
              <a:off x="1430872" y="1152875"/>
              <a:ext cx="1727088" cy="1727088"/>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1480"/>
            </a:p>
          </p:txBody>
        </p:sp>
        <p:pic>
          <p:nvPicPr>
            <p:cNvPr id="41" name="Picture 4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57008" y="1588960"/>
              <a:ext cx="1322414" cy="860188"/>
            </a:xfrm>
            <a:prstGeom prst="rect">
              <a:avLst/>
            </a:prstGeom>
          </p:spPr>
        </p:pic>
      </p:grpSp>
    </p:spTree>
    <p:extLst>
      <p:ext uri="{BB962C8B-B14F-4D97-AF65-F5344CB8AC3E}">
        <p14:creationId xmlns:p14="http://schemas.microsoft.com/office/powerpoint/2010/main" val="427894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lte">
    <p:spTree>
      <p:nvGrpSpPr>
        <p:cNvPr id="1" name=""/>
        <p:cNvGrpSpPr/>
        <p:nvPr/>
      </p:nvGrpSpPr>
      <p:grpSpPr>
        <a:xfrm>
          <a:off x="0" y="0"/>
          <a:ext cx="0" cy="0"/>
          <a:chOff x="0" y="0"/>
          <a:chExt cx="0" cy="0"/>
        </a:xfrm>
      </p:grpSpPr>
      <p:grpSp>
        <p:nvGrpSpPr>
          <p:cNvPr id="6" name="Group 5"/>
          <p:cNvGrpSpPr/>
          <p:nvPr userDrawn="1"/>
        </p:nvGrpSpPr>
        <p:grpSpPr>
          <a:xfrm>
            <a:off x="4" y="1425868"/>
            <a:ext cx="16230596" cy="7659509"/>
            <a:chOff x="4" y="1425868"/>
            <a:chExt cx="16230596" cy="7659509"/>
          </a:xfrm>
        </p:grpSpPr>
        <p:grpSp>
          <p:nvGrpSpPr>
            <p:cNvPr id="21" name="Group 20"/>
            <p:cNvGrpSpPr/>
            <p:nvPr userDrawn="1"/>
          </p:nvGrpSpPr>
          <p:grpSpPr>
            <a:xfrm>
              <a:off x="4" y="1425868"/>
              <a:ext cx="16230596" cy="4611509"/>
              <a:chOff x="0" y="4531017"/>
              <a:chExt cx="16230596" cy="4611509"/>
            </a:xfrm>
          </p:grpSpPr>
          <p:pic>
            <p:nvPicPr>
              <p:cNvPr id="25" name="Picture 24"/>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9" name="Picture 28"/>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30" name="Picture 29"/>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nvGrpSpPr>
            <p:cNvPr id="5" name="Group 4"/>
            <p:cNvGrpSpPr/>
            <p:nvPr userDrawn="1"/>
          </p:nvGrpSpPr>
          <p:grpSpPr>
            <a:xfrm>
              <a:off x="4" y="4473868"/>
              <a:ext cx="16230596" cy="4611509"/>
              <a:chOff x="0" y="4531017"/>
              <a:chExt cx="16230596" cy="4611509"/>
            </a:xfrm>
          </p:grpSpPr>
          <p:pic>
            <p:nvPicPr>
              <p:cNvPr id="4" name="Picture 3"/>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23" name="Picture 22"/>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sp>
        <p:nvSpPr>
          <p:cNvPr id="15" name="Rectangle 14"/>
          <p:cNvSpPr/>
          <p:nvPr userDrawn="1"/>
        </p:nvSpPr>
        <p:spPr>
          <a:xfrm>
            <a:off x="1" y="-1219199"/>
            <a:ext cx="16256003" cy="4476749"/>
          </a:xfrm>
          <a:prstGeom prst="rect">
            <a:avLst/>
          </a:prstGeom>
          <a:solidFill>
            <a:srgbClr val="56BF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43" dirty="0">
              <a:solidFill>
                <a:prstClr val="white"/>
              </a:solidFill>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246720"/>
            <a:ext cx="16256000" cy="4504271"/>
          </a:xfrm>
          <a:prstGeom prst="rect">
            <a:avLst/>
          </a:prstGeom>
        </p:spPr>
      </p:pic>
      <p:grpSp>
        <p:nvGrpSpPr>
          <p:cNvPr id="24" name="Group 23"/>
          <p:cNvGrpSpPr/>
          <p:nvPr userDrawn="1"/>
        </p:nvGrpSpPr>
        <p:grpSpPr>
          <a:xfrm>
            <a:off x="0" y="3238671"/>
            <a:ext cx="16256000" cy="130964"/>
            <a:chOff x="0" y="474414"/>
            <a:chExt cx="7908925" cy="61412"/>
          </a:xfrm>
        </p:grpSpPr>
        <p:sp>
          <p:nvSpPr>
            <p:cNvPr id="26" name="Rectangle 25"/>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7" name="Rectangle 26"/>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7" name="Rectangle 3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8" name="Rectangle 3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9" name="Rectangle 3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40" name="Rectangle 39"/>
            <p:cNvSpPr/>
            <p:nvPr userDrawn="1"/>
          </p:nvSpPr>
          <p:spPr>
            <a:xfrm>
              <a:off x="5972175" y="474414"/>
              <a:ext cx="1936750" cy="61412"/>
            </a:xfrm>
            <a:prstGeom prst="rect">
              <a:avLst/>
            </a:prstGeom>
            <a:solidFill>
              <a:srgbClr val="62AB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grpSp>
      <p:sp>
        <p:nvSpPr>
          <p:cNvPr id="13" name="Text Placeholder 2"/>
          <p:cNvSpPr>
            <a:spLocks noGrp="1"/>
          </p:cNvSpPr>
          <p:nvPr>
            <p:ph type="body" sz="quarter" idx="11" hasCustomPrompt="1"/>
          </p:nvPr>
        </p:nvSpPr>
        <p:spPr>
          <a:xfrm>
            <a:off x="926745" y="1676697"/>
            <a:ext cx="12378947" cy="5355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3200" b="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a:defRPr sz="4111"/>
            </a:lvl2pPr>
            <a:lvl3pPr>
              <a:defRPr sz="4111"/>
            </a:lvl3pPr>
            <a:lvl4pPr>
              <a:defRPr sz="4111"/>
            </a:lvl4pPr>
            <a:lvl5pPr>
              <a:defRPr sz="4111"/>
            </a:lvl5pPr>
          </a:lstStyle>
          <a:p>
            <a:pPr lvl="0"/>
            <a:r>
              <a:rPr lang="en-US" dirty="0"/>
              <a:t>Name</a:t>
            </a:r>
          </a:p>
        </p:txBody>
      </p:sp>
      <p:sp>
        <p:nvSpPr>
          <p:cNvPr id="16" name="Text Placeholder 2"/>
          <p:cNvSpPr>
            <a:spLocks noGrp="1"/>
          </p:cNvSpPr>
          <p:nvPr>
            <p:ph type="body" sz="quarter" idx="13" hasCustomPrompt="1"/>
          </p:nvPr>
        </p:nvSpPr>
        <p:spPr>
          <a:xfrm>
            <a:off x="926743" y="2380588"/>
            <a:ext cx="12378949" cy="4801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2800" b="0" baseline="0">
                <a:solidFill>
                  <a:srgbClr val="0F547B"/>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4111"/>
            </a:lvl2pPr>
            <a:lvl3pPr>
              <a:defRPr sz="4111"/>
            </a:lvl3pPr>
            <a:lvl4pPr>
              <a:defRPr sz="4111"/>
            </a:lvl4pPr>
            <a:lvl5pPr>
              <a:defRPr sz="4111"/>
            </a:lvl5pPr>
          </a:lstStyle>
          <a:p>
            <a:pPr lvl="0"/>
            <a:r>
              <a:rPr lang="en-US" dirty="0"/>
              <a:t>Topic #—Topic Name/Description</a:t>
            </a:r>
          </a:p>
        </p:txBody>
      </p:sp>
    </p:spTree>
    <p:extLst>
      <p:ext uri="{BB962C8B-B14F-4D97-AF65-F5344CB8AC3E}">
        <p14:creationId xmlns:p14="http://schemas.microsoft.com/office/powerpoint/2010/main" val="184073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4" name="Text Placeholder 3"/>
          <p:cNvSpPr>
            <a:spLocks noGrp="1"/>
          </p:cNvSpPr>
          <p:nvPr>
            <p:ph type="body" sz="quarter" idx="35" hasCustomPrompt="1"/>
          </p:nvPr>
        </p:nvSpPr>
        <p:spPr>
          <a:xfrm>
            <a:off x="5014334" y="2931744"/>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014334" y="377501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014334" y="4618276"/>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014334" y="5461542"/>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011" y="3689716"/>
            <a:ext cx="2358074" cy="2358074"/>
          </a:xfrm>
          <a:prstGeom prst="rect">
            <a:avLst/>
          </a:prstGeom>
        </p:spPr>
      </p:pic>
      <p:pic>
        <p:nvPicPr>
          <p:cNvPr id="26" name="Picture 25"/>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975350" y="885621"/>
            <a:ext cx="4305300" cy="253920"/>
          </a:xfrm>
          <a:prstGeom prst="rect">
            <a:avLst/>
          </a:prstGeom>
        </p:spPr>
      </p:pic>
      <p:sp>
        <p:nvSpPr>
          <p:cNvPr id="3" name="TextBox 2"/>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Learning Objectives</a:t>
            </a:r>
          </a:p>
        </p:txBody>
      </p:sp>
    </p:spTree>
    <p:extLst>
      <p:ext uri="{BB962C8B-B14F-4D97-AF65-F5344CB8AC3E}">
        <p14:creationId xmlns:p14="http://schemas.microsoft.com/office/powerpoint/2010/main" val="46741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Topic – Open Sans Extrabold - 32</a:t>
            </a:r>
          </a:p>
        </p:txBody>
      </p:sp>
    </p:spTree>
    <p:extLst>
      <p:ext uri="{BB962C8B-B14F-4D97-AF65-F5344CB8AC3E}">
        <p14:creationId xmlns:p14="http://schemas.microsoft.com/office/powerpoint/2010/main" val="372287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Demo</a:t>
            </a:r>
          </a:p>
        </p:txBody>
      </p:sp>
    </p:spTree>
    <p:extLst>
      <p:ext uri="{BB962C8B-B14F-4D97-AF65-F5344CB8AC3E}">
        <p14:creationId xmlns:p14="http://schemas.microsoft.com/office/powerpoint/2010/main" val="355084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35231" y="2092511"/>
            <a:ext cx="11469145" cy="3909873"/>
          </a:xfrm>
          <a:prstGeom prst="rect">
            <a:avLst/>
          </a:prstGeom>
          <a:noFill/>
          <a:ln>
            <a:noFill/>
          </a:ln>
        </p:spPr>
      </p:pic>
      <p:sp>
        <p:nvSpPr>
          <p:cNvPr id="20" name="TextBox 19"/>
          <p:cNvSpPr txBox="1"/>
          <p:nvPr userDrawn="1"/>
        </p:nvSpPr>
        <p:spPr>
          <a:xfrm>
            <a:off x="4298939" y="3577955"/>
            <a:ext cx="1954381" cy="1230978"/>
          </a:xfrm>
          <a:prstGeom prst="rect">
            <a:avLst/>
          </a:prstGeom>
          <a:noFill/>
        </p:spPr>
        <p:txBody>
          <a:bodyPr wrap="none" rtlCol="0">
            <a:spAutoFit/>
          </a:bodyPr>
          <a:lstStyle/>
          <a:p>
            <a:r>
              <a:rPr lang="en-US" sz="7399" b="1" dirty="0">
                <a:solidFill>
                  <a:schemeClr val="bg1"/>
                </a:solidFill>
              </a:rPr>
              <a:t>Quiz</a:t>
            </a:r>
          </a:p>
        </p:txBody>
      </p:sp>
      <p:sp>
        <p:nvSpPr>
          <p:cNvPr id="21" name="Rectangle 20"/>
          <p:cNvSpPr/>
          <p:nvPr userDrawn="1"/>
        </p:nvSpPr>
        <p:spPr>
          <a:xfrm>
            <a:off x="0" y="-24186"/>
            <a:ext cx="1463432"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2" name="Rectangle 21"/>
          <p:cNvSpPr/>
          <p:nvPr userDrawn="1"/>
        </p:nvSpPr>
        <p:spPr>
          <a:xfrm>
            <a:off x="1463431" y="-24186"/>
            <a:ext cx="7101806"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3" name="Rectangle 22"/>
          <p:cNvSpPr/>
          <p:nvPr userDrawn="1"/>
        </p:nvSpPr>
        <p:spPr>
          <a:xfrm>
            <a:off x="8565236"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4" name="Rectangle 23"/>
          <p:cNvSpPr/>
          <p:nvPr userDrawn="1"/>
        </p:nvSpPr>
        <p:spPr>
          <a:xfrm>
            <a:off x="9969933" y="-24186"/>
            <a:ext cx="469864"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5" name="Rectangle 24"/>
          <p:cNvSpPr/>
          <p:nvPr userDrawn="1"/>
        </p:nvSpPr>
        <p:spPr>
          <a:xfrm>
            <a:off x="10439798" y="-24186"/>
            <a:ext cx="166411"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6" name="Rectangle 25"/>
          <p:cNvSpPr/>
          <p:nvPr userDrawn="1"/>
        </p:nvSpPr>
        <p:spPr>
          <a:xfrm>
            <a:off x="10606208" y="-24186"/>
            <a:ext cx="1668997"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7" name="Rectangle 26"/>
          <p:cNvSpPr/>
          <p:nvPr userDrawn="1"/>
        </p:nvSpPr>
        <p:spPr>
          <a:xfrm>
            <a:off x="12275205"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Tree>
    <p:extLst>
      <p:ext uri="{BB962C8B-B14F-4D97-AF65-F5344CB8AC3E}">
        <p14:creationId xmlns:p14="http://schemas.microsoft.com/office/powerpoint/2010/main" val="137987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29" name="TextBox 28"/>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38" name="TextBox 37"/>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6"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7"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104286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68" name="TextBox 67"/>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69" name="TextBox 68"/>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2"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3"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46"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874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340425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17600" y="8475663"/>
            <a:ext cx="36576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fld id="{9272EFC9-254D-4480-89E4-509C5FCFE509}" type="datetimeFigureOut">
              <a:rPr lang="en-US" smtClean="0"/>
              <a:t>2/27/24</a:t>
            </a:fld>
            <a:endParaRPr lang="en-US"/>
          </a:p>
        </p:txBody>
      </p:sp>
      <p:sp>
        <p:nvSpPr>
          <p:cNvPr id="5" name="Footer Placeholder 4"/>
          <p:cNvSpPr>
            <a:spLocks noGrp="1"/>
          </p:cNvSpPr>
          <p:nvPr>
            <p:ph type="ftr" sz="quarter" idx="3"/>
          </p:nvPr>
        </p:nvSpPr>
        <p:spPr>
          <a:xfrm>
            <a:off x="5384800" y="8475663"/>
            <a:ext cx="54864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80800" y="8475663"/>
            <a:ext cx="36576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fld id="{F4024AD7-029A-4562-BD52-3D580AB5FA6E}" type="slidenum">
              <a:rPr lang="en-US" smtClean="0"/>
              <a:t>‹#›</a:t>
            </a:fld>
            <a:endParaRPr lang="en-US"/>
          </a:p>
        </p:txBody>
      </p:sp>
    </p:spTree>
    <p:extLst>
      <p:ext uri="{BB962C8B-B14F-4D97-AF65-F5344CB8AC3E}">
        <p14:creationId xmlns:p14="http://schemas.microsoft.com/office/powerpoint/2010/main" val="1006665106"/>
      </p:ext>
    </p:extLst>
  </p:cSld>
  <p:clrMap bg1="lt1" tx1="dk1" bg2="lt2" tx2="dk2" accent1="accent1" accent2="accent2" accent3="accent3" accent4="accent4" accent5="accent5" accent6="accent6" hlink="hlink" folHlink="folHlink"/>
  <p:sldLayoutIdLst>
    <p:sldLayoutId id="2147483713" r:id="rId1"/>
    <p:sldLayoutId id="2147483722" r:id="rId2"/>
    <p:sldLayoutId id="2147483730" r:id="rId3"/>
    <p:sldLayoutId id="2147483727" r:id="rId4"/>
    <p:sldLayoutId id="2147483734" r:id="rId5"/>
    <p:sldLayoutId id="2147483726" r:id="rId6"/>
    <p:sldLayoutId id="2147483724" r:id="rId7"/>
    <p:sldLayoutId id="2147483725" r:id="rId8"/>
    <p:sldLayoutId id="2147483732" r:id="rId9"/>
    <p:sldLayoutId id="2147483733" r:id="rId10"/>
    <p:sldLayoutId id="2147483731" r:id="rId11"/>
    <p:sldLayoutId id="21474837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9486278" cy="387798"/>
          </a:xfrm>
        </p:spPr>
        <p:txBody>
          <a:bodyPr/>
          <a:lstStyle/>
          <a:p>
            <a:r>
              <a:rPr lang="en-US" dirty="0">
                <a:solidFill>
                  <a:schemeClr val="tx1">
                    <a:lumMod val="75000"/>
                    <a:lumOff val="25000"/>
                  </a:schemeClr>
                </a:solidFill>
              </a:rPr>
              <a:t>Lesson 9—Forms</a:t>
            </a:r>
          </a:p>
        </p:txBody>
      </p:sp>
      <p:sp>
        <p:nvSpPr>
          <p:cNvPr id="2" name="Text Placeholder 1"/>
          <p:cNvSpPr>
            <a:spLocks noGrp="1"/>
          </p:cNvSpPr>
          <p:nvPr>
            <p:ph type="body" sz="quarter" idx="10"/>
          </p:nvPr>
        </p:nvSpPr>
        <p:spPr>
          <a:xfrm>
            <a:off x="3687281" y="2625331"/>
            <a:ext cx="9486278" cy="443198"/>
          </a:xfrm>
        </p:spPr>
        <p:txBody>
          <a:bodyPr/>
          <a:lstStyle/>
          <a:p>
            <a:r>
              <a:rPr lang="en-US" dirty="0"/>
              <a:t>Angular 17</a:t>
            </a: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5104" y="1627674"/>
            <a:ext cx="8602661" cy="461665"/>
          </a:xfrm>
          <a:prstGeom prst="rect">
            <a:avLst/>
          </a:prstGeom>
        </p:spPr>
        <p:txBody>
          <a:bodyPr wrap="square">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Using Control class, you can access other properties too.</a:t>
            </a:r>
          </a:p>
        </p:txBody>
      </p:sp>
      <p:sp>
        <p:nvSpPr>
          <p:cNvPr id="3" name="TextBox 2"/>
          <p:cNvSpPr txBox="1"/>
          <p:nvPr/>
        </p:nvSpPr>
        <p:spPr>
          <a:xfrm>
            <a:off x="3743324" y="3882545"/>
            <a:ext cx="2236060"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value</a:t>
            </a:r>
          </a:p>
          <a:p>
            <a:pPr marL="342900" indent="-342900">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touched</a:t>
            </a:r>
          </a:p>
          <a:p>
            <a:pPr marL="342900" indent="-342900">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untouched</a:t>
            </a:r>
          </a:p>
          <a:p>
            <a:pPr marL="342900" indent="-342900">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dirty</a:t>
            </a:r>
          </a:p>
          <a:p>
            <a:pPr marL="342900" indent="-342900">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pristine</a:t>
            </a:r>
          </a:p>
          <a:p>
            <a:pPr marL="342900" indent="-342900">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valid</a:t>
            </a:r>
          </a:p>
          <a:p>
            <a:pPr marL="342900" indent="-342900">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errors</a:t>
            </a:r>
          </a:p>
        </p:txBody>
      </p:sp>
      <p:sp>
        <p:nvSpPr>
          <p:cNvPr id="13" name="Title 1"/>
          <p:cNvSpPr>
            <a:spLocks noGrp="1"/>
          </p:cNvSpPr>
          <p:nvPr>
            <p:ph type="title"/>
          </p:nvPr>
        </p:nvSpPr>
        <p:spPr>
          <a:xfrm>
            <a:off x="3078" y="319675"/>
            <a:ext cx="16258032" cy="665045"/>
          </a:xfrm>
        </p:spPr>
        <p:txBody>
          <a:bodyPr>
            <a:normAutofit/>
          </a:bodyPr>
          <a:lstStyle/>
          <a:p>
            <a:r>
              <a:rPr lang="en-US" dirty="0"/>
              <a:t>Angular 17 Form—Control Class (Contd.)</a:t>
            </a:r>
          </a:p>
        </p:txBody>
      </p:sp>
      <p:pic>
        <p:nvPicPr>
          <p:cNvPr id="20" name="Picture 1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123009" y="885621"/>
            <a:ext cx="8066852" cy="253920"/>
          </a:xfrm>
          <a:prstGeom prst="rect">
            <a:avLst/>
          </a:prstGeom>
        </p:spPr>
      </p:pic>
      <p:grpSp>
        <p:nvGrpSpPr>
          <p:cNvPr id="22" name="Group 21"/>
          <p:cNvGrpSpPr/>
          <p:nvPr/>
        </p:nvGrpSpPr>
        <p:grpSpPr>
          <a:xfrm>
            <a:off x="3305116" y="2650903"/>
            <a:ext cx="9653953" cy="1231642"/>
            <a:chOff x="3301024" y="2416099"/>
            <a:chExt cx="9653953" cy="1231642"/>
          </a:xfrm>
        </p:grpSpPr>
        <p:sp>
          <p:nvSpPr>
            <p:cNvPr id="23" name="Rectangle: Rounded Corners 5"/>
            <p:cNvSpPr/>
            <p:nvPr/>
          </p:nvSpPr>
          <p:spPr>
            <a:xfrm>
              <a:off x="3301024" y="2909187"/>
              <a:ext cx="3112477" cy="738554"/>
            </a:xfrm>
            <a:prstGeom prst="roundRect">
              <a:avLst/>
            </a:prstGeom>
            <a:solidFill>
              <a:schemeClr val="tx2">
                <a:lumMod val="60000"/>
                <a:lumOff val="40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a:t>
              </a:r>
            </a:p>
          </p:txBody>
        </p:sp>
        <p:cxnSp>
          <p:nvCxnSpPr>
            <p:cNvPr id="24" name="Straight Arrow Connector 23"/>
            <p:cNvCxnSpPr/>
            <p:nvPr/>
          </p:nvCxnSpPr>
          <p:spPr>
            <a:xfrm>
              <a:off x="6749018" y="3278464"/>
              <a:ext cx="2771873" cy="0"/>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8"/>
            <p:cNvSpPr/>
            <p:nvPr/>
          </p:nvSpPr>
          <p:spPr>
            <a:xfrm>
              <a:off x="9842500" y="2909187"/>
              <a:ext cx="3112477" cy="738554"/>
            </a:xfrm>
            <a:prstGeom prst="roundRect">
              <a:avLst/>
            </a:prstGeom>
            <a:no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10192308" y="2416099"/>
              <a:ext cx="2342896" cy="400110"/>
            </a:xfrm>
            <a:prstGeom prst="rect">
              <a:avLst/>
            </a:prstGeom>
          </p:spPr>
          <p:txBody>
            <a:bodyPr wrap="square">
              <a:spAutoFit/>
            </a:bodyPr>
            <a:lstStyle/>
            <a:p>
              <a:pPr algn="ct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First Name</a:t>
              </a:r>
            </a:p>
          </p:txBody>
        </p:sp>
      </p:grpSp>
    </p:spTree>
    <p:extLst>
      <p:ext uri="{BB962C8B-B14F-4D97-AF65-F5344CB8AC3E}">
        <p14:creationId xmlns:p14="http://schemas.microsoft.com/office/powerpoint/2010/main" val="340685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25612" y="2047555"/>
            <a:ext cx="13861645" cy="1200329"/>
          </a:xfrm>
          <a:prstGeom prst="rect">
            <a:avLst/>
          </a:prstGeom>
        </p:spPr>
        <p:txBody>
          <a:bodyPr wrap="square">
            <a:spAutoFit/>
          </a:bodyPr>
          <a:lstStyle/>
          <a:p>
            <a:pPr algn="ct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If you want to check the validity of your form, it’s cumbersome to iterate over an array of Controls and check each Control for validity. </a:t>
            </a:r>
          </a:p>
        </p:txBody>
      </p:sp>
      <p:sp>
        <p:nvSpPr>
          <p:cNvPr id="8" name="Rectangle 7"/>
          <p:cNvSpPr/>
          <p:nvPr/>
        </p:nvSpPr>
        <p:spPr>
          <a:xfrm>
            <a:off x="1010219" y="7516053"/>
            <a:ext cx="14292430" cy="646331"/>
          </a:xfrm>
          <a:prstGeom prst="rect">
            <a:avLst/>
          </a:prstGeom>
        </p:spPr>
        <p:txBody>
          <a:bodyPr wrap="square">
            <a:spAutoFit/>
          </a:bodyPr>
          <a:lstStyle/>
          <a:p>
            <a:pPr algn="ct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ControlGroups solve this issue by providing a wrapper interface around a collection of Controls.</a:t>
            </a:r>
          </a:p>
        </p:txBody>
      </p:sp>
      <p:grpSp>
        <p:nvGrpSpPr>
          <p:cNvPr id="27" name="Group 26"/>
          <p:cNvGrpSpPr/>
          <p:nvPr/>
        </p:nvGrpSpPr>
        <p:grpSpPr>
          <a:xfrm>
            <a:off x="3429719" y="3458252"/>
            <a:ext cx="9396562" cy="3602657"/>
            <a:chOff x="3344054" y="3072855"/>
            <a:chExt cx="9396562" cy="3602657"/>
          </a:xfrm>
        </p:grpSpPr>
        <p:sp>
          <p:nvSpPr>
            <p:cNvPr id="3" name="Rectangle: Rounded Corners 2"/>
            <p:cNvSpPr/>
            <p:nvPr/>
          </p:nvSpPr>
          <p:spPr>
            <a:xfrm>
              <a:off x="8869805" y="3072855"/>
              <a:ext cx="3870811" cy="3602657"/>
            </a:xfrm>
            <a:prstGeom prst="roundRect">
              <a:avLst>
                <a:gd name="adj" fmla="val 4723"/>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p:cNvSpPr/>
            <p:nvPr/>
          </p:nvSpPr>
          <p:spPr>
            <a:xfrm>
              <a:off x="3344054" y="3749752"/>
              <a:ext cx="3112477" cy="738554"/>
            </a:xfrm>
            <a:prstGeom prst="roundRect">
              <a:avLst/>
            </a:prstGeom>
            <a:solidFill>
              <a:schemeClr val="tx2">
                <a:lumMod val="60000"/>
                <a:lumOff val="40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a:t>
              </a:r>
            </a:p>
          </p:txBody>
        </p:sp>
        <p:cxnSp>
          <p:nvCxnSpPr>
            <p:cNvPr id="17" name="Straight Arrow Connector 16"/>
            <p:cNvCxnSpPr/>
            <p:nvPr/>
          </p:nvCxnSpPr>
          <p:spPr>
            <a:xfrm>
              <a:off x="6696798" y="4078688"/>
              <a:ext cx="1941592" cy="0"/>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p:cNvSpPr/>
            <p:nvPr/>
          </p:nvSpPr>
          <p:spPr>
            <a:xfrm>
              <a:off x="9286664" y="3734007"/>
              <a:ext cx="3112477" cy="738554"/>
            </a:xfrm>
            <a:prstGeom prst="roundRect">
              <a:avLst/>
            </a:prstGeom>
            <a:solidFill>
              <a:schemeClr val="tx2">
                <a:lumMod val="20000"/>
                <a:lumOff val="80000"/>
              </a:schemeClr>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9636472" y="3240919"/>
              <a:ext cx="2342896" cy="400110"/>
            </a:xfrm>
            <a:prstGeom prst="rect">
              <a:avLst/>
            </a:prstGeom>
          </p:spPr>
          <p:txBody>
            <a:bodyPr wrap="square">
              <a:spAutoFit/>
            </a:bodyP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First Name</a:t>
              </a:r>
            </a:p>
          </p:txBody>
        </p:sp>
        <p:sp>
          <p:nvSpPr>
            <p:cNvPr id="25" name="Rectangle: Rounded Corners 24"/>
            <p:cNvSpPr/>
            <p:nvPr/>
          </p:nvSpPr>
          <p:spPr>
            <a:xfrm>
              <a:off x="9286663" y="5146818"/>
              <a:ext cx="3112477" cy="1436862"/>
            </a:xfrm>
            <a:prstGeom prst="roundRect">
              <a:avLst/>
            </a:prstGeom>
            <a:solidFill>
              <a:schemeClr val="tx2">
                <a:lumMod val="20000"/>
                <a:lumOff val="80000"/>
              </a:schemeClr>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9636472" y="4674128"/>
              <a:ext cx="2342896" cy="400110"/>
            </a:xfrm>
            <a:prstGeom prst="rect">
              <a:avLst/>
            </a:prstGeom>
          </p:spPr>
          <p:txBody>
            <a:bodyPr wrap="square">
              <a:spAutoFit/>
            </a:bodyP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Comment</a:t>
              </a:r>
            </a:p>
          </p:txBody>
        </p:sp>
      </p:grpSp>
      <p:sp>
        <p:nvSpPr>
          <p:cNvPr id="23" name="Title 1"/>
          <p:cNvSpPr>
            <a:spLocks noGrp="1"/>
          </p:cNvSpPr>
          <p:nvPr>
            <p:ph type="title"/>
          </p:nvPr>
        </p:nvSpPr>
        <p:spPr>
          <a:xfrm>
            <a:off x="3078" y="319675"/>
            <a:ext cx="16258032" cy="665045"/>
          </a:xfrm>
        </p:spPr>
        <p:txBody>
          <a:bodyPr>
            <a:normAutofit/>
          </a:bodyPr>
          <a:lstStyle/>
          <a:p>
            <a:r>
              <a:rPr lang="en-US" dirty="0"/>
              <a:t>Angular 17 Form—</a:t>
            </a:r>
            <a:r>
              <a:rPr lang="en-US" dirty="0" err="1"/>
              <a:t>ControlGroup</a:t>
            </a:r>
            <a:endParaRPr lang="en-US" dirty="0"/>
          </a:p>
        </p:txBody>
      </p:sp>
      <p:pic>
        <p:nvPicPr>
          <p:cNvPr id="29" name="Picture 2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940020" y="885621"/>
            <a:ext cx="6432830" cy="253920"/>
          </a:xfrm>
          <a:prstGeom prst="rect">
            <a:avLst/>
          </a:prstGeom>
        </p:spPr>
      </p:pic>
      <p:sp>
        <p:nvSpPr>
          <p:cNvPr id="6" name="Rectangle 5"/>
          <p:cNvSpPr/>
          <p:nvPr/>
        </p:nvSpPr>
        <p:spPr>
          <a:xfrm>
            <a:off x="1651484" y="1307605"/>
            <a:ext cx="12953032" cy="461665"/>
          </a:xfrm>
          <a:prstGeom prst="rect">
            <a:avLst/>
          </a:prstGeom>
        </p:spPr>
        <p:txBody>
          <a:bodyPr wrap="square">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Most forms have more than one field, so you need a way to manage multiple Controls. </a:t>
            </a:r>
          </a:p>
        </p:txBody>
      </p:sp>
    </p:spTree>
    <p:extLst>
      <p:ext uri="{BB962C8B-B14F-4D97-AF65-F5344CB8AC3E}">
        <p14:creationId xmlns:p14="http://schemas.microsoft.com/office/powerpoint/2010/main" val="146609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7874" y="1503564"/>
            <a:ext cx="6388439" cy="461665"/>
          </a:xfrm>
          <a:prstGeom prst="rect">
            <a:avLst/>
          </a:prstGeom>
        </p:spPr>
        <p:txBody>
          <a:bodyPr wrap="square">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ControlGroup can have multiple controls.</a:t>
            </a:r>
          </a:p>
        </p:txBody>
      </p:sp>
      <p:cxnSp>
        <p:nvCxnSpPr>
          <p:cNvPr id="14" name="Straight Arrow Connector 13"/>
          <p:cNvCxnSpPr/>
          <p:nvPr/>
        </p:nvCxnSpPr>
        <p:spPr>
          <a:xfrm flipH="1">
            <a:off x="11271093" y="3814788"/>
            <a:ext cx="1355902" cy="0"/>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1410943" y="5466167"/>
            <a:ext cx="1355902" cy="0"/>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1751526" y="3019067"/>
            <a:ext cx="9396562" cy="3602657"/>
            <a:chOff x="3344054" y="3072855"/>
            <a:chExt cx="9396562" cy="3602657"/>
          </a:xfrm>
        </p:grpSpPr>
        <p:sp>
          <p:nvSpPr>
            <p:cNvPr id="23" name="Rectangle: Rounded Corners 22"/>
            <p:cNvSpPr/>
            <p:nvPr/>
          </p:nvSpPr>
          <p:spPr>
            <a:xfrm>
              <a:off x="8869805" y="3072855"/>
              <a:ext cx="3870811" cy="3602657"/>
            </a:xfrm>
            <a:prstGeom prst="roundRect">
              <a:avLst>
                <a:gd name="adj" fmla="val 4723"/>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p:cNvSpPr/>
            <p:nvPr/>
          </p:nvSpPr>
          <p:spPr>
            <a:xfrm>
              <a:off x="3344054" y="3749752"/>
              <a:ext cx="3112477" cy="738554"/>
            </a:xfrm>
            <a:prstGeom prst="roundRect">
              <a:avLst/>
            </a:prstGeom>
            <a:solidFill>
              <a:schemeClr val="tx2">
                <a:lumMod val="60000"/>
                <a:lumOff val="40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a:t>
              </a:r>
            </a:p>
          </p:txBody>
        </p:sp>
        <p:cxnSp>
          <p:nvCxnSpPr>
            <p:cNvPr id="26" name="Straight Arrow Connector 25"/>
            <p:cNvCxnSpPr/>
            <p:nvPr/>
          </p:nvCxnSpPr>
          <p:spPr>
            <a:xfrm>
              <a:off x="6696798" y="4078688"/>
              <a:ext cx="1941592" cy="0"/>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p:cNvSpPr/>
            <p:nvPr/>
          </p:nvSpPr>
          <p:spPr>
            <a:xfrm>
              <a:off x="9286664" y="3734007"/>
              <a:ext cx="3112477" cy="738554"/>
            </a:xfrm>
            <a:prstGeom prst="roundRect">
              <a:avLst/>
            </a:prstGeom>
            <a:solidFill>
              <a:schemeClr val="tx2">
                <a:lumMod val="20000"/>
                <a:lumOff val="80000"/>
              </a:schemeClr>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9636472" y="3240919"/>
              <a:ext cx="2342896" cy="400110"/>
            </a:xfrm>
            <a:prstGeom prst="rect">
              <a:avLst/>
            </a:prstGeom>
          </p:spPr>
          <p:txBody>
            <a:bodyPr wrap="square">
              <a:spAutoFit/>
            </a:bodyP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First Name</a:t>
              </a:r>
            </a:p>
          </p:txBody>
        </p:sp>
        <p:sp>
          <p:nvSpPr>
            <p:cNvPr id="29" name="Rectangle: Rounded Corners 28"/>
            <p:cNvSpPr/>
            <p:nvPr/>
          </p:nvSpPr>
          <p:spPr>
            <a:xfrm>
              <a:off x="9286663" y="5146818"/>
              <a:ext cx="3112477" cy="1436862"/>
            </a:xfrm>
            <a:prstGeom prst="roundRect">
              <a:avLst/>
            </a:prstGeom>
            <a:solidFill>
              <a:schemeClr val="tx2">
                <a:lumMod val="20000"/>
                <a:lumOff val="80000"/>
              </a:schemeClr>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p:cNvSpPr/>
            <p:nvPr/>
          </p:nvSpPr>
          <p:spPr>
            <a:xfrm>
              <a:off x="9636472" y="4674128"/>
              <a:ext cx="2342896" cy="400110"/>
            </a:xfrm>
            <a:prstGeom prst="rect">
              <a:avLst/>
            </a:prstGeom>
          </p:spPr>
          <p:txBody>
            <a:bodyPr wrap="square">
              <a:spAutoFit/>
            </a:bodyP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Comment</a:t>
              </a:r>
            </a:p>
          </p:txBody>
        </p:sp>
      </p:grpSp>
      <p:sp>
        <p:nvSpPr>
          <p:cNvPr id="13" name="Rectangle: Rounded Corners 12"/>
          <p:cNvSpPr/>
          <p:nvPr/>
        </p:nvSpPr>
        <p:spPr>
          <a:xfrm>
            <a:off x="12412854" y="3445511"/>
            <a:ext cx="2199961" cy="738554"/>
          </a:xfrm>
          <a:prstGeom prst="roundRect">
            <a:avLst/>
          </a:prstGeom>
          <a:solidFill>
            <a:schemeClr val="accent1">
              <a:lumMod val="20000"/>
              <a:lumOff val="80000"/>
            </a:schemeClr>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Control</a:t>
            </a:r>
          </a:p>
        </p:txBody>
      </p:sp>
      <p:sp>
        <p:nvSpPr>
          <p:cNvPr id="17" name="Rectangle: Rounded Corners 16"/>
          <p:cNvSpPr/>
          <p:nvPr/>
        </p:nvSpPr>
        <p:spPr>
          <a:xfrm>
            <a:off x="12412854" y="5096890"/>
            <a:ext cx="2199961" cy="738554"/>
          </a:xfrm>
          <a:prstGeom prst="roundRect">
            <a:avLst/>
          </a:prstGeom>
          <a:solidFill>
            <a:schemeClr val="accent1">
              <a:lumMod val="20000"/>
              <a:lumOff val="80000"/>
            </a:schemeClr>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Control</a:t>
            </a:r>
          </a:p>
        </p:txBody>
      </p:sp>
      <p:sp>
        <p:nvSpPr>
          <p:cNvPr id="21" name="Title 1"/>
          <p:cNvSpPr>
            <a:spLocks noGrp="1"/>
          </p:cNvSpPr>
          <p:nvPr>
            <p:ph type="title"/>
          </p:nvPr>
        </p:nvSpPr>
        <p:spPr>
          <a:xfrm>
            <a:off x="3078" y="319675"/>
            <a:ext cx="16258032" cy="665045"/>
          </a:xfrm>
        </p:spPr>
        <p:txBody>
          <a:bodyPr>
            <a:normAutofit/>
          </a:bodyPr>
          <a:lstStyle/>
          <a:p>
            <a:r>
              <a:rPr lang="en-US" dirty="0"/>
              <a:t>Angular 17 Form—</a:t>
            </a:r>
            <a:r>
              <a:rPr lang="en-US" dirty="0" err="1"/>
              <a:t>ControlGroup</a:t>
            </a:r>
            <a:r>
              <a:rPr lang="en-US" dirty="0"/>
              <a:t> (Contd.)</a:t>
            </a:r>
          </a:p>
        </p:txBody>
      </p:sp>
      <p:pic>
        <p:nvPicPr>
          <p:cNvPr id="24" name="Picture 2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105630" y="885621"/>
            <a:ext cx="8101610" cy="253920"/>
          </a:xfrm>
          <a:prstGeom prst="rect">
            <a:avLst/>
          </a:prstGeom>
        </p:spPr>
      </p:pic>
    </p:spTree>
    <p:extLst>
      <p:ext uri="{BB962C8B-B14F-4D97-AF65-F5344CB8AC3E}">
        <p14:creationId xmlns:p14="http://schemas.microsoft.com/office/powerpoint/2010/main" val="184034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1318180" y="1323062"/>
            <a:ext cx="13676510" cy="1269980"/>
          </a:xfrm>
          <a:prstGeom prst="roundRect">
            <a:avLst>
              <a:gd name="adj" fmla="val 9799"/>
            </a:avLst>
          </a:prstGeom>
          <a:noFill/>
          <a:ln w="19050">
            <a:noFill/>
          </a:ln>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Validators are provided by the Validators module. The simplest validator is “required,” which simply says that the designated field is required or the Control will be considered invalid.</a:t>
            </a:r>
          </a:p>
        </p:txBody>
      </p:sp>
      <p:sp>
        <p:nvSpPr>
          <p:cNvPr id="32" name="Rectangle 31"/>
          <p:cNvSpPr/>
          <p:nvPr/>
        </p:nvSpPr>
        <p:spPr>
          <a:xfrm>
            <a:off x="1318180" y="3251762"/>
            <a:ext cx="6954015" cy="461665"/>
          </a:xfrm>
          <a:prstGeom prst="rect">
            <a:avLst/>
          </a:prstGeom>
        </p:spPr>
        <p:txBody>
          <a:bodyPr wrap="square">
            <a:spAutoFit/>
          </a:bodyPr>
          <a:lstStyle/>
          <a:p>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 use validators, you need to do two things:</a:t>
            </a:r>
          </a:p>
        </p:txBody>
      </p:sp>
      <p:grpSp>
        <p:nvGrpSpPr>
          <p:cNvPr id="9" name="Group 8"/>
          <p:cNvGrpSpPr/>
          <p:nvPr/>
        </p:nvGrpSpPr>
        <p:grpSpPr>
          <a:xfrm>
            <a:off x="1318180" y="4372147"/>
            <a:ext cx="12414248" cy="1065213"/>
            <a:chOff x="8587390" y="2252561"/>
            <a:chExt cx="12414248" cy="1065213"/>
          </a:xfrm>
        </p:grpSpPr>
        <p:grpSp>
          <p:nvGrpSpPr>
            <p:cNvPr id="10" name="Group 9"/>
            <p:cNvGrpSpPr/>
            <p:nvPr/>
          </p:nvGrpSpPr>
          <p:grpSpPr>
            <a:xfrm>
              <a:off x="8587390" y="2252561"/>
              <a:ext cx="12414248" cy="1065213"/>
              <a:chOff x="6602413" y="3975100"/>
              <a:chExt cx="12414248" cy="1065213"/>
            </a:xfrm>
          </p:grpSpPr>
          <p:grpSp>
            <p:nvGrpSpPr>
              <p:cNvPr id="13" name="Group 4"/>
              <p:cNvGrpSpPr>
                <a:grpSpLocks noChangeAspect="1"/>
              </p:cNvGrpSpPr>
              <p:nvPr/>
            </p:nvGrpSpPr>
            <p:grpSpPr bwMode="auto">
              <a:xfrm>
                <a:off x="6602413" y="3975100"/>
                <a:ext cx="12414248" cy="1065213"/>
                <a:chOff x="4159" y="2666"/>
                <a:chExt cx="7820" cy="671"/>
              </a:xfrm>
            </p:grpSpPr>
            <p:sp>
              <p:nvSpPr>
                <p:cNvPr id="15"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5"/>
                <p:cNvSpPr>
                  <a:spLocks/>
                </p:cNvSpPr>
                <p:nvPr/>
              </p:nvSpPr>
              <p:spPr bwMode="auto">
                <a:xfrm>
                  <a:off x="4372" y="2721"/>
                  <a:ext cx="7607"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1"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3"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0"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FFC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FF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Rectangle 13"/>
              <p:cNvSpPr/>
              <p:nvPr/>
            </p:nvSpPr>
            <p:spPr>
              <a:xfrm>
                <a:off x="7921625" y="4277198"/>
                <a:ext cx="5736122" cy="461665"/>
              </a:xfrm>
              <a:prstGeom prst="rect">
                <a:avLst/>
              </a:prstGeom>
            </p:spPr>
            <p:txBody>
              <a:bodyPr wrap="none">
                <a:spAutoFit/>
              </a:bodyPr>
              <a:lstStyle/>
              <a:p>
                <a:pPr defTabSz="480128"/>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Assign a validator to the Control object</a:t>
                </a:r>
                <a:endParaRPr lang="en-GB"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1" name="TextBox 10"/>
            <p:cNvSpPr txBox="1"/>
            <p:nvPr/>
          </p:nvSpPr>
          <p:spPr>
            <a:xfrm>
              <a:off x="8905370" y="2554659"/>
              <a:ext cx="551062" cy="477054"/>
            </a:xfrm>
            <a:prstGeom prst="rect">
              <a:avLst/>
            </a:prstGeom>
            <a:noFill/>
          </p:spPr>
          <p:txBody>
            <a:bodyPr wrap="square" rtlCol="0">
              <a:spAutoFit/>
            </a:bodyPr>
            <a:lstStyle/>
            <a:p>
              <a:r>
                <a:rPr lang="en-US" sz="2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en-GB" sz="25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roup 34"/>
          <p:cNvGrpSpPr/>
          <p:nvPr/>
        </p:nvGrpSpPr>
        <p:grpSpPr>
          <a:xfrm>
            <a:off x="1318180" y="5972348"/>
            <a:ext cx="12414248" cy="1065213"/>
            <a:chOff x="8587390" y="3522592"/>
            <a:chExt cx="12414248" cy="1065213"/>
          </a:xfrm>
        </p:grpSpPr>
        <p:grpSp>
          <p:nvGrpSpPr>
            <p:cNvPr id="36" name="Group 35"/>
            <p:cNvGrpSpPr/>
            <p:nvPr/>
          </p:nvGrpSpPr>
          <p:grpSpPr>
            <a:xfrm>
              <a:off x="8587390" y="3522592"/>
              <a:ext cx="12414248" cy="1065213"/>
              <a:chOff x="6602413" y="3975100"/>
              <a:chExt cx="12414248" cy="1065213"/>
            </a:xfrm>
          </p:grpSpPr>
          <p:grpSp>
            <p:nvGrpSpPr>
              <p:cNvPr id="38" name="Group 4"/>
              <p:cNvGrpSpPr>
                <a:grpSpLocks noChangeAspect="1"/>
              </p:cNvGrpSpPr>
              <p:nvPr/>
            </p:nvGrpSpPr>
            <p:grpSpPr bwMode="auto">
              <a:xfrm>
                <a:off x="6602413" y="3975100"/>
                <a:ext cx="12414248" cy="1065213"/>
                <a:chOff x="4159" y="2666"/>
                <a:chExt cx="7820" cy="671"/>
              </a:xfrm>
            </p:grpSpPr>
            <p:sp>
              <p:nvSpPr>
                <p:cNvPr id="40"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E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2"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5"/>
                <p:cNvSpPr>
                  <a:spLocks/>
                </p:cNvSpPr>
                <p:nvPr/>
              </p:nvSpPr>
              <p:spPr bwMode="auto">
                <a:xfrm>
                  <a:off x="4372" y="2721"/>
                  <a:ext cx="7607"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D6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6"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00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9" name="Rectangle 38"/>
              <p:cNvSpPr/>
              <p:nvPr/>
            </p:nvSpPr>
            <p:spPr>
              <a:xfrm>
                <a:off x="7859033" y="4285581"/>
                <a:ext cx="11002457" cy="461665"/>
              </a:xfrm>
              <a:prstGeom prst="rect">
                <a:avLst/>
              </a:prstGeom>
            </p:spPr>
            <p:txBody>
              <a:bodyPr wrap="square">
                <a:spAutoFit/>
              </a:bodyPr>
              <a:lstStyle/>
              <a:p>
                <a:pPr defTabSz="480128"/>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Check the status of the validator in the view and take action accordingly</a:t>
                </a:r>
                <a:endParaRPr lang="en-GB"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TextBox 36"/>
            <p:cNvSpPr txBox="1"/>
            <p:nvPr/>
          </p:nvSpPr>
          <p:spPr>
            <a:xfrm>
              <a:off x="8916482" y="3825379"/>
              <a:ext cx="551062" cy="477054"/>
            </a:xfrm>
            <a:prstGeom prst="rect">
              <a:avLst/>
            </a:prstGeom>
            <a:noFill/>
          </p:spPr>
          <p:txBody>
            <a:bodyPr wrap="square" rtlCol="0">
              <a:spAutoFit/>
            </a:bodyPr>
            <a:lstStyle/>
            <a:p>
              <a:r>
                <a:rPr lang="en-US" sz="2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grpSp>
      <p:sp>
        <p:nvSpPr>
          <p:cNvPr id="59" name="Title 1"/>
          <p:cNvSpPr>
            <a:spLocks noGrp="1"/>
          </p:cNvSpPr>
          <p:nvPr>
            <p:ph type="title"/>
          </p:nvPr>
        </p:nvSpPr>
        <p:spPr>
          <a:xfrm>
            <a:off x="3078" y="319675"/>
            <a:ext cx="16258032" cy="665045"/>
          </a:xfrm>
        </p:spPr>
        <p:txBody>
          <a:bodyPr>
            <a:normAutofit/>
          </a:bodyPr>
          <a:lstStyle/>
          <a:p>
            <a:r>
              <a:rPr lang="en-US" dirty="0"/>
              <a:t>Angular 17 Form—Validator</a:t>
            </a:r>
          </a:p>
        </p:txBody>
      </p:sp>
      <p:pic>
        <p:nvPicPr>
          <p:cNvPr id="60" name="Picture 5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387695" y="885621"/>
            <a:ext cx="5537480" cy="253920"/>
          </a:xfrm>
          <a:prstGeom prst="rect">
            <a:avLst/>
          </a:prstGeom>
        </p:spPr>
      </p:pic>
    </p:spTree>
    <p:extLst>
      <p:ext uri="{BB962C8B-B14F-4D97-AF65-F5344CB8AC3E}">
        <p14:creationId xmlns:p14="http://schemas.microsoft.com/office/powerpoint/2010/main" val="1593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1938546" y="1450511"/>
            <a:ext cx="11635564" cy="1856125"/>
          </a:xfrm>
          <a:prstGeom prst="roundRect">
            <a:avLst>
              <a:gd name="adj" fmla="val 9799"/>
            </a:avLst>
          </a:prstGeom>
          <a:noFill/>
          <a:ln w="19050">
            <a:noFill/>
          </a:ln>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Observers allow you to watch your form for changes and respond accordingly. In an imperative way, a variable is only changed when its state is mutated by assigning a new or updated value.</a:t>
            </a:r>
          </a:p>
        </p:txBody>
      </p:sp>
      <p:grpSp>
        <p:nvGrpSpPr>
          <p:cNvPr id="58" name="Group 57"/>
          <p:cNvGrpSpPr/>
          <p:nvPr/>
        </p:nvGrpSpPr>
        <p:grpSpPr>
          <a:xfrm>
            <a:off x="1938546" y="4739002"/>
            <a:ext cx="8670924" cy="1065213"/>
            <a:chOff x="8587390" y="2252561"/>
            <a:chExt cx="8670924" cy="1065213"/>
          </a:xfrm>
        </p:grpSpPr>
        <p:grpSp>
          <p:nvGrpSpPr>
            <p:cNvPr id="59" name="Group 58"/>
            <p:cNvGrpSpPr/>
            <p:nvPr/>
          </p:nvGrpSpPr>
          <p:grpSpPr>
            <a:xfrm>
              <a:off x="8587390" y="2252561"/>
              <a:ext cx="8670924" cy="1065213"/>
              <a:chOff x="6602413" y="3975100"/>
              <a:chExt cx="8670924" cy="1065213"/>
            </a:xfrm>
          </p:grpSpPr>
          <p:grpSp>
            <p:nvGrpSpPr>
              <p:cNvPr id="61" name="Group 4"/>
              <p:cNvGrpSpPr>
                <a:grpSpLocks noChangeAspect="1"/>
              </p:cNvGrpSpPr>
              <p:nvPr/>
            </p:nvGrpSpPr>
            <p:grpSpPr bwMode="auto">
              <a:xfrm>
                <a:off x="6602413" y="3975100"/>
                <a:ext cx="8670924" cy="1065213"/>
                <a:chOff x="4159" y="2666"/>
                <a:chExt cx="5462" cy="671"/>
              </a:xfrm>
            </p:grpSpPr>
            <p:sp>
              <p:nvSpPr>
                <p:cNvPr id="63"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5"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 name="Freeform 5"/>
                <p:cNvSpPr>
                  <a:spLocks/>
                </p:cNvSpPr>
                <p:nvPr/>
              </p:nvSpPr>
              <p:spPr bwMode="auto">
                <a:xfrm>
                  <a:off x="4372" y="2721"/>
                  <a:ext cx="5249"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2"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3"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4"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6"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7"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FFC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FF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62" name="Rectangle 61"/>
              <p:cNvSpPr/>
              <p:nvPr/>
            </p:nvSpPr>
            <p:spPr>
              <a:xfrm>
                <a:off x="7851775" y="4310033"/>
                <a:ext cx="4131516" cy="461665"/>
              </a:xfrm>
              <a:prstGeom prst="rect">
                <a:avLst/>
              </a:prstGeom>
            </p:spPr>
            <p:txBody>
              <a:bodyPr wrap="none">
                <a:spAutoFit/>
              </a:bodyPr>
              <a:lstStyle/>
              <a:p>
                <a:pPr defTabSz="480128"/>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Subject tracks the Observer</a:t>
                </a:r>
                <a:endParaRPr lang="en-GB"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60" name="TextBox 59"/>
            <p:cNvSpPr txBox="1"/>
            <p:nvPr/>
          </p:nvSpPr>
          <p:spPr>
            <a:xfrm>
              <a:off x="8905370" y="2554659"/>
              <a:ext cx="551062" cy="477054"/>
            </a:xfrm>
            <a:prstGeom prst="rect">
              <a:avLst/>
            </a:prstGeom>
            <a:noFill/>
          </p:spPr>
          <p:txBody>
            <a:bodyPr wrap="square" rtlCol="0">
              <a:spAutoFit/>
            </a:bodyPr>
            <a:lstStyle/>
            <a:p>
              <a:r>
                <a:rPr lang="en-US" sz="2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en-GB" sz="25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1" name="Group 80"/>
          <p:cNvGrpSpPr/>
          <p:nvPr/>
        </p:nvGrpSpPr>
        <p:grpSpPr>
          <a:xfrm>
            <a:off x="1938546" y="6009033"/>
            <a:ext cx="8670924" cy="1065213"/>
            <a:chOff x="8587390" y="3522592"/>
            <a:chExt cx="8670924" cy="1065213"/>
          </a:xfrm>
        </p:grpSpPr>
        <p:grpSp>
          <p:nvGrpSpPr>
            <p:cNvPr id="82" name="Group 81"/>
            <p:cNvGrpSpPr/>
            <p:nvPr/>
          </p:nvGrpSpPr>
          <p:grpSpPr>
            <a:xfrm>
              <a:off x="8587390" y="3522592"/>
              <a:ext cx="8670924" cy="1065213"/>
              <a:chOff x="6602413" y="3975100"/>
              <a:chExt cx="8670924" cy="1065213"/>
            </a:xfrm>
          </p:grpSpPr>
          <p:grpSp>
            <p:nvGrpSpPr>
              <p:cNvPr id="84" name="Group 4"/>
              <p:cNvGrpSpPr>
                <a:grpSpLocks noChangeAspect="1"/>
              </p:cNvGrpSpPr>
              <p:nvPr/>
            </p:nvGrpSpPr>
            <p:grpSpPr bwMode="auto">
              <a:xfrm>
                <a:off x="6602413" y="3975100"/>
                <a:ext cx="8670924" cy="1065213"/>
                <a:chOff x="4159" y="2666"/>
                <a:chExt cx="5462" cy="671"/>
              </a:xfrm>
            </p:grpSpPr>
            <p:sp>
              <p:nvSpPr>
                <p:cNvPr id="86"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E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 name="Freeform 5"/>
                <p:cNvSpPr>
                  <a:spLocks/>
                </p:cNvSpPr>
                <p:nvPr/>
              </p:nvSpPr>
              <p:spPr bwMode="auto">
                <a:xfrm>
                  <a:off x="4372" y="2721"/>
                  <a:ext cx="5249"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2"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3"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4"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5"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6"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0"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D6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1"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00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3"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5" name="Rectangle 84"/>
              <p:cNvSpPr/>
              <p:nvPr/>
            </p:nvSpPr>
            <p:spPr>
              <a:xfrm>
                <a:off x="7856572" y="4304160"/>
                <a:ext cx="6834850" cy="461665"/>
              </a:xfrm>
              <a:prstGeom prst="rect">
                <a:avLst/>
              </a:prstGeom>
            </p:spPr>
            <p:txBody>
              <a:bodyPr wrap="square">
                <a:spAutoFit/>
              </a:bodyPr>
              <a:lstStyle/>
              <a:p>
                <a:pPr defTabSz="480128"/>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Subject notifies observers of state changes</a:t>
                </a:r>
                <a:endParaRPr lang="en-GB"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83" name="TextBox 82"/>
            <p:cNvSpPr txBox="1"/>
            <p:nvPr/>
          </p:nvSpPr>
          <p:spPr>
            <a:xfrm>
              <a:off x="8916482" y="3825379"/>
              <a:ext cx="551062" cy="477054"/>
            </a:xfrm>
            <a:prstGeom prst="rect">
              <a:avLst/>
            </a:prstGeom>
            <a:noFill/>
          </p:spPr>
          <p:txBody>
            <a:bodyPr wrap="square" rtlCol="0">
              <a:spAutoFit/>
            </a:bodyPr>
            <a:lstStyle/>
            <a:p>
              <a:r>
                <a:rPr lang="en-US" sz="2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grpSp>
      <p:sp>
        <p:nvSpPr>
          <p:cNvPr id="104" name="Rectangle 103"/>
          <p:cNvSpPr/>
          <p:nvPr/>
        </p:nvSpPr>
        <p:spPr>
          <a:xfrm>
            <a:off x="1883468" y="3671054"/>
            <a:ext cx="6954015" cy="587277"/>
          </a:xfrm>
          <a:prstGeom prst="rect">
            <a:avLst/>
          </a:prstGeom>
          <a:noFill/>
          <a:ln w="19050">
            <a:noFill/>
          </a:ln>
        </p:spPr>
        <p:txBody>
          <a:bodyPr wrap="square">
            <a:spAutoFit/>
          </a:bodyPr>
          <a:lstStyle/>
          <a:p>
            <a:pPr>
              <a:lnSpc>
                <a:spcPct val="150000"/>
              </a:lnSpc>
            </a:pP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Observers design patterns:</a:t>
            </a:r>
          </a:p>
        </p:txBody>
      </p:sp>
      <p:sp>
        <p:nvSpPr>
          <p:cNvPr id="54" name="Title 1"/>
          <p:cNvSpPr>
            <a:spLocks noGrp="1"/>
          </p:cNvSpPr>
          <p:nvPr>
            <p:ph type="title"/>
          </p:nvPr>
        </p:nvSpPr>
        <p:spPr>
          <a:xfrm>
            <a:off x="3078" y="319675"/>
            <a:ext cx="16258032" cy="665045"/>
          </a:xfrm>
        </p:spPr>
        <p:txBody>
          <a:bodyPr>
            <a:normAutofit/>
          </a:bodyPr>
          <a:lstStyle/>
          <a:p>
            <a:r>
              <a:rPr lang="en-US" dirty="0"/>
              <a:t>Angular 17 Form—Observer</a:t>
            </a:r>
          </a:p>
        </p:txBody>
      </p:sp>
      <p:pic>
        <p:nvPicPr>
          <p:cNvPr id="55" name="Picture 54"/>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311495" y="885621"/>
            <a:ext cx="5689880" cy="253920"/>
          </a:xfrm>
          <a:prstGeom prst="rect">
            <a:avLst/>
          </a:prstGeom>
        </p:spPr>
      </p:pic>
    </p:spTree>
    <p:extLst>
      <p:ext uri="{BB962C8B-B14F-4D97-AF65-F5344CB8AC3E}">
        <p14:creationId xmlns:p14="http://schemas.microsoft.com/office/powerpoint/2010/main" val="275614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Forms</a:t>
            </a:r>
          </a:p>
        </p:txBody>
      </p:sp>
      <p:sp>
        <p:nvSpPr>
          <p:cNvPr id="3" name="Text Placeholder 2"/>
          <p:cNvSpPr>
            <a:spLocks noGrp="1"/>
          </p:cNvSpPr>
          <p:nvPr>
            <p:ph type="body" sz="quarter" idx="13"/>
          </p:nvPr>
        </p:nvSpPr>
        <p:spPr>
          <a:xfrm>
            <a:off x="926743" y="2380588"/>
            <a:ext cx="12378949" cy="480131"/>
          </a:xfrm>
        </p:spPr>
        <p:txBody>
          <a:bodyPr/>
          <a:lstStyle/>
          <a:p>
            <a:r>
              <a:rPr lang="en-US" dirty="0"/>
              <a:t>Topic 2—Template-Driven Approach</a:t>
            </a:r>
          </a:p>
        </p:txBody>
      </p:sp>
    </p:spTree>
    <p:extLst>
      <p:ext uri="{BB962C8B-B14F-4D97-AF65-F5344CB8AC3E}">
        <p14:creationId xmlns:p14="http://schemas.microsoft.com/office/powerpoint/2010/main" val="394979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1503609" y="1360341"/>
            <a:ext cx="13256965" cy="1328023"/>
          </a:xfrm>
          <a:prstGeom prst="roundRect">
            <a:avLst/>
          </a:prstGeom>
          <a:noFill/>
          <a:ln w="19050">
            <a:noFill/>
          </a:ln>
        </p:spPr>
        <p:txBody>
          <a:bodyPr wrap="square">
            <a:spAutoFit/>
          </a:bodyPr>
          <a:lstStyle/>
          <a:p>
            <a:pPr algn="ct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With template-driven forms, you can essentially leave a component class empty until you need to read/write values (such as submitting and setting initial or future data).</a:t>
            </a:r>
          </a:p>
        </p:txBody>
      </p:sp>
      <p:sp>
        <p:nvSpPr>
          <p:cNvPr id="5" name="Text Placeholder 12"/>
          <p:cNvSpPr txBox="1">
            <a:spLocks/>
          </p:cNvSpPr>
          <p:nvPr/>
        </p:nvSpPr>
        <p:spPr>
          <a:xfrm>
            <a:off x="5110" y="975335"/>
            <a:ext cx="16256000" cy="670312"/>
          </a:xfrm>
          <a:prstGeom prst="rect">
            <a:avLst/>
          </a:prstGeom>
        </p:spPr>
        <p:txBody>
          <a:bodyPr vert="horz" lIns="91440" tIns="0" rIns="0" bIns="0" rtlCol="0" anchor="ctr" anchorCtr="0">
            <a:normAutofit/>
          </a:bodyPr>
          <a:lstStyle>
            <a:lvl1pPr indent="0" defTabSz="1219170">
              <a:lnSpc>
                <a:spcPct val="90000"/>
              </a:lnSpc>
              <a:spcBef>
                <a:spcPts val="1333"/>
              </a:spcBef>
              <a:buFont typeface="Arial" panose="020B0604020202020204" pitchFamily="34" charset="0"/>
              <a:buNone/>
              <a:defRPr lang="en-US" sz="3200" b="1" smtClean="0">
                <a:latin typeface="Open Sans" panose="020B0606030504020204" pitchFamily="34" charset="0"/>
                <a:ea typeface="Open Sans" panose="020B0606030504020204" pitchFamily="34" charset="0"/>
                <a:cs typeface="Open Sans" panose="020B0606030504020204" pitchFamily="34" charset="0"/>
              </a:defRPr>
            </a:lvl1pPr>
            <a:lvl2pPr marL="587508" indent="0" defTabSz="1219170">
              <a:lnSpc>
                <a:spcPct val="90000"/>
              </a:lnSpc>
              <a:spcBef>
                <a:spcPts val="667"/>
              </a:spcBef>
              <a:buFont typeface="Arial" panose="020B0604020202020204" pitchFamily="34" charset="0"/>
              <a:buNone/>
              <a:defRPr sz="3200"/>
            </a:lvl2pPr>
            <a:lvl3pPr marL="1175019" indent="0" defTabSz="1219170">
              <a:lnSpc>
                <a:spcPct val="90000"/>
              </a:lnSpc>
              <a:spcBef>
                <a:spcPts val="667"/>
              </a:spcBef>
              <a:buFont typeface="Arial" panose="020B0604020202020204" pitchFamily="34" charset="0"/>
              <a:buNone/>
              <a:defRPr sz="2667"/>
            </a:lvl3pPr>
            <a:lvl4pPr marL="1762527" indent="0" defTabSz="1219170">
              <a:lnSpc>
                <a:spcPct val="90000"/>
              </a:lnSpc>
              <a:spcBef>
                <a:spcPts val="667"/>
              </a:spcBef>
              <a:buFont typeface="Arial" panose="020B0604020202020204" pitchFamily="34" charset="0"/>
              <a:buNone/>
              <a:defRPr sz="2400"/>
            </a:lvl4pPr>
            <a:lvl5pPr marL="2350039" indent="0" defTabSz="1219170">
              <a:lnSpc>
                <a:spcPct val="90000"/>
              </a:lnSpc>
              <a:spcBef>
                <a:spcPts val="667"/>
              </a:spcBef>
              <a:buFont typeface="Arial" panose="020B0604020202020204" pitchFamily="34" charset="0"/>
              <a:buNone/>
              <a:defRPr sz="2400"/>
            </a:lvl5pPr>
            <a:lvl6pPr marL="3352716" indent="-304792" defTabSz="1219170">
              <a:lnSpc>
                <a:spcPct val="90000"/>
              </a:lnSpc>
              <a:spcBef>
                <a:spcPts val="667"/>
              </a:spcBef>
              <a:buFont typeface="Arial" panose="020B0604020202020204" pitchFamily="34" charset="0"/>
              <a:buChar char="•"/>
              <a:defRPr sz="2400"/>
            </a:lvl6pPr>
            <a:lvl7pPr marL="3962301" indent="-304792" defTabSz="1219170">
              <a:lnSpc>
                <a:spcPct val="90000"/>
              </a:lnSpc>
              <a:spcBef>
                <a:spcPts val="667"/>
              </a:spcBef>
              <a:buFont typeface="Arial" panose="020B0604020202020204" pitchFamily="34" charset="0"/>
              <a:buChar char="•"/>
              <a:defRPr sz="2400"/>
            </a:lvl7pPr>
            <a:lvl8pPr marL="4571886" indent="-304792" defTabSz="1219170">
              <a:lnSpc>
                <a:spcPct val="90000"/>
              </a:lnSpc>
              <a:spcBef>
                <a:spcPts val="667"/>
              </a:spcBef>
              <a:buFont typeface="Arial" panose="020B0604020202020204" pitchFamily="34" charset="0"/>
              <a:buChar char="•"/>
              <a:defRPr sz="2400"/>
            </a:lvl8pPr>
            <a:lvl9pPr marL="5181470" indent="-304792" defTabSz="1219170">
              <a:lnSpc>
                <a:spcPct val="90000"/>
              </a:lnSpc>
              <a:spcBef>
                <a:spcPts val="667"/>
              </a:spcBef>
              <a:buFont typeface="Arial" panose="020B0604020202020204" pitchFamily="34" charset="0"/>
              <a:buChar char="•"/>
              <a:defRPr sz="2400"/>
            </a:lvl9pPr>
          </a:lstStyle>
          <a:p>
            <a:pPr lvl="0" algn="ctr">
              <a:defRPr/>
            </a:pPr>
            <a:endParaRPr lang="en-IN" b="0" kern="0" dirty="0">
              <a:solidFill>
                <a:sysClr val="windowText" lastClr="00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8" name="Group 7"/>
          <p:cNvGrpSpPr/>
          <p:nvPr/>
        </p:nvGrpSpPr>
        <p:grpSpPr>
          <a:xfrm>
            <a:off x="2866003" y="3359941"/>
            <a:ext cx="10532179" cy="4136373"/>
            <a:chOff x="3235597" y="2988142"/>
            <a:chExt cx="10532179" cy="4136373"/>
          </a:xfrm>
        </p:grpSpPr>
        <p:grpSp>
          <p:nvGrpSpPr>
            <p:cNvPr id="9" name="Group 8"/>
            <p:cNvGrpSpPr/>
            <p:nvPr/>
          </p:nvGrpSpPr>
          <p:grpSpPr>
            <a:xfrm>
              <a:off x="3235597" y="2988142"/>
              <a:ext cx="10532179" cy="4136373"/>
              <a:chOff x="2135443" y="2758168"/>
              <a:chExt cx="10532179" cy="4136373"/>
            </a:xfrm>
          </p:grpSpPr>
          <p:sp>
            <p:nvSpPr>
              <p:cNvPr id="11" name="Rectangle 10"/>
              <p:cNvSpPr/>
              <p:nvPr/>
            </p:nvSpPr>
            <p:spPr>
              <a:xfrm>
                <a:off x="2135443" y="3376353"/>
                <a:ext cx="10532179" cy="3518188"/>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66"/>
              <p:cNvSpPr/>
              <p:nvPr/>
            </p:nvSpPr>
            <p:spPr>
              <a:xfrm>
                <a:off x="8342365" y="4759819"/>
                <a:ext cx="4325257" cy="2134722"/>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2135443" y="2758168"/>
                <a:ext cx="10532179" cy="638628"/>
                <a:chOff x="2135443" y="2758168"/>
                <a:chExt cx="10532179" cy="638628"/>
              </a:xfrm>
            </p:grpSpPr>
            <p:sp>
              <p:nvSpPr>
                <p:cNvPr id="14"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1502604" y="2936873"/>
                  <a:ext cx="1030511" cy="275773"/>
                  <a:chOff x="11502604" y="2936873"/>
                  <a:chExt cx="1030511" cy="275773"/>
                </a:xfrm>
              </p:grpSpPr>
              <p:sp>
                <p:nvSpPr>
                  <p:cNvPr id="22" name="Oval 21"/>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2223489" y="2956383"/>
                  <a:ext cx="2133428" cy="299291"/>
                  <a:chOff x="2223489" y="2956383"/>
                  <a:chExt cx="2133428" cy="299291"/>
                </a:xfrm>
              </p:grpSpPr>
              <p:sp>
                <p:nvSpPr>
                  <p:cNvPr id="17" name="TextBox 16"/>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8" name="Group 17"/>
                  <p:cNvGrpSpPr/>
                  <p:nvPr/>
                </p:nvGrpSpPr>
                <p:grpSpPr>
                  <a:xfrm>
                    <a:off x="2223489" y="2956738"/>
                    <a:ext cx="510185" cy="298936"/>
                    <a:chOff x="2217139" y="2907524"/>
                    <a:chExt cx="510185" cy="298936"/>
                  </a:xfrm>
                </p:grpSpPr>
                <p:sp>
                  <p:nvSpPr>
                    <p:cNvPr id="19" name="Rectangle 18"/>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0" name="TextBox 9"/>
            <p:cNvSpPr txBox="1"/>
            <p:nvPr/>
          </p:nvSpPr>
          <p:spPr>
            <a:xfrm>
              <a:off x="3471420" y="3646640"/>
              <a:ext cx="9962263" cy="3477875"/>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Import {component} from ‘@angular/core’ l;</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@Component ({</a:t>
              </a:r>
            </a:p>
            <a:p>
              <a:r>
                <a:rPr lang="en-US" sz="2000" dirty="0">
                  <a:solidFill>
                    <a:schemeClr val="bg1"/>
                  </a:solidFill>
                  <a:latin typeface="Courier New" panose="02070309020205020404" pitchFamily="49" charset="0"/>
                  <a:cs typeface="Courier New" panose="02070309020205020404" pitchFamily="49" charset="0"/>
                </a:rPr>
                <a:t>	selector: ‘signup - form’,</a:t>
              </a:r>
            </a:p>
            <a:p>
              <a:r>
                <a:rPr lang="en-US" sz="2000" dirty="0">
                  <a:solidFill>
                    <a:schemeClr val="bg1"/>
                  </a:solidFill>
                  <a:latin typeface="Courier New" panose="02070309020205020404" pitchFamily="49" charset="0"/>
                  <a:cs typeface="Courier New" panose="02070309020205020404" pitchFamily="49" charset="0"/>
                </a:rPr>
                <a:t>	template: ‘</a:t>
              </a:r>
            </a:p>
            <a:p>
              <a:r>
                <a:rPr lang="en-US" sz="2000" dirty="0">
                  <a:solidFill>
                    <a:schemeClr val="bg1"/>
                  </a:solidFill>
                  <a:latin typeface="Courier New" panose="02070309020205020404" pitchFamily="49" charset="0"/>
                  <a:cs typeface="Courier New" panose="02070309020205020404" pitchFamily="49" charset="0"/>
                </a:rPr>
                <a:t>		&lt;form novalidate&gt;…&lt;/form&gt;</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export class signupFormComponent {</a:t>
              </a:r>
            </a:p>
            <a:p>
              <a:r>
                <a:rPr lang="en-US" sz="2000" dirty="0">
                  <a:solidFill>
                    <a:schemeClr val="bg1"/>
                  </a:solidFill>
                  <a:latin typeface="Courier New" panose="02070309020205020404" pitchFamily="49" charset="0"/>
                  <a:cs typeface="Courier New" panose="02070309020205020404" pitchFamily="49" charset="0"/>
                </a:rPr>
                <a:t>	constructor()_ {}</a:t>
              </a:r>
            </a:p>
            <a:p>
              <a:r>
                <a:rPr lang="en-US" sz="2000" dirty="0">
                  <a:solidFill>
                    <a:schemeClr val="bg1"/>
                  </a:solidFill>
                  <a:latin typeface="Courier New" panose="02070309020205020404" pitchFamily="49" charset="0"/>
                  <a:cs typeface="Courier New" panose="02070309020205020404" pitchFamily="49" charset="0"/>
                </a:rPr>
                <a:t>}</a:t>
              </a:r>
            </a:p>
          </p:txBody>
        </p:sp>
      </p:grpSp>
      <p:sp>
        <p:nvSpPr>
          <p:cNvPr id="3" name="Title 2"/>
          <p:cNvSpPr>
            <a:spLocks noGrp="1"/>
          </p:cNvSpPr>
          <p:nvPr>
            <p:ph type="title"/>
          </p:nvPr>
        </p:nvSpPr>
        <p:spPr/>
        <p:txBody>
          <a:bodyPr>
            <a:normAutofit/>
          </a:bodyPr>
          <a:lstStyle/>
          <a:p>
            <a:r>
              <a:rPr lang="en-US" dirty="0"/>
              <a:t>Template-Driven Approach</a:t>
            </a:r>
          </a:p>
        </p:txBody>
      </p:sp>
      <p:pic>
        <p:nvPicPr>
          <p:cNvPr id="25" name="Picture 24"/>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416270" y="885621"/>
            <a:ext cx="5480330" cy="253920"/>
          </a:xfrm>
          <a:prstGeom prst="rect">
            <a:avLst/>
          </a:prstGeom>
        </p:spPr>
      </p:pic>
    </p:spTree>
    <p:extLst>
      <p:ext uri="{BB962C8B-B14F-4D97-AF65-F5344CB8AC3E}">
        <p14:creationId xmlns:p14="http://schemas.microsoft.com/office/powerpoint/2010/main" val="172822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600167" y="2758277"/>
            <a:ext cx="9055667" cy="4223039"/>
            <a:chOff x="3174638" y="2758277"/>
            <a:chExt cx="9055667" cy="4223039"/>
          </a:xfrm>
        </p:grpSpPr>
        <p:grpSp>
          <p:nvGrpSpPr>
            <p:cNvPr id="11" name="Group 10"/>
            <p:cNvGrpSpPr/>
            <p:nvPr/>
          </p:nvGrpSpPr>
          <p:grpSpPr>
            <a:xfrm>
              <a:off x="3174638" y="2758277"/>
              <a:ext cx="4243411" cy="4223039"/>
              <a:chOff x="765681" y="2363787"/>
              <a:chExt cx="4243411" cy="4223039"/>
            </a:xfrm>
          </p:grpSpPr>
          <p:sp>
            <p:nvSpPr>
              <p:cNvPr id="20" name="Rounded Rectangle 26"/>
              <p:cNvSpPr/>
              <p:nvPr/>
            </p:nvSpPr>
            <p:spPr>
              <a:xfrm>
                <a:off x="855260" y="2363787"/>
                <a:ext cx="4065863" cy="4223039"/>
              </a:xfrm>
              <a:prstGeom prst="roundRect">
                <a:avLst>
                  <a:gd name="adj" fmla="val 31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46"/>
              <p:cNvSpPr/>
              <p:nvPr/>
            </p:nvSpPr>
            <p:spPr>
              <a:xfrm>
                <a:off x="959270" y="2459840"/>
                <a:ext cx="3854625" cy="4036494"/>
              </a:xfrm>
              <a:prstGeom prst="roundRect">
                <a:avLst>
                  <a:gd name="adj" fmla="val 317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765683" y="2757915"/>
                <a:ext cx="4241800" cy="694447"/>
              </a:xfrm>
              <a:prstGeom prst="rect">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033625" y="2874305"/>
                <a:ext cx="1705916" cy="461665"/>
              </a:xfrm>
              <a:prstGeom prst="rect">
                <a:avLst/>
              </a:prstGeom>
            </p:spPr>
            <p:txBody>
              <a:bodyPr wrap="none">
                <a:spAutoFit/>
              </a:bodyPr>
              <a:lstStyle/>
              <a:p>
                <a:pPr algn="ctr" defTabSz="1625620"/>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Advantage</a:t>
                </a:r>
              </a:p>
            </p:txBody>
          </p:sp>
          <p:sp>
            <p:nvSpPr>
              <p:cNvPr id="25" name="Right Triangle 24"/>
              <p:cNvSpPr/>
              <p:nvPr/>
            </p:nvSpPr>
            <p:spPr>
              <a:xfrm flipH="1">
                <a:off x="765681" y="2670403"/>
                <a:ext cx="89577" cy="87512"/>
              </a:xfrm>
              <a:prstGeom prst="rtTriangle">
                <a:avLst/>
              </a:prstGeom>
              <a:solidFill>
                <a:srgbClr val="32A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p:cNvSpPr/>
              <p:nvPr/>
            </p:nvSpPr>
            <p:spPr>
              <a:xfrm>
                <a:off x="4919515" y="2670403"/>
                <a:ext cx="89577" cy="87512"/>
              </a:xfrm>
              <a:prstGeom prst="rtTriangle">
                <a:avLst/>
              </a:prstGeom>
              <a:solidFill>
                <a:srgbClr val="32A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151643" y="3632882"/>
                <a:ext cx="3564475" cy="1985993"/>
              </a:xfrm>
              <a:prstGeom prst="rect">
                <a:avLst/>
              </a:prstGeom>
              <a:noFill/>
            </p:spPr>
            <p:txBody>
              <a:bodyPr wrap="square" numCol="1" spcCol="640080" rtlCol="0">
                <a:spAutoFit/>
              </a:bodyPr>
              <a:lstStyle/>
              <a:p>
                <a:pPr defTabSz="1625620">
                  <a:lnSpc>
                    <a:spcPts val="3000"/>
                  </a:lnSpc>
                </a:pPr>
                <a:r>
                  <a:rPr lang="en-US" sz="2000" dirty="0">
                    <a:solidFill>
                      <a:srgbClr val="44494E"/>
                    </a:solidFill>
                    <a:latin typeface="Open Sans" panose="020B0606030504020204" pitchFamily="34" charset="0"/>
                    <a:ea typeface="Open Sans" panose="020B0606030504020204" pitchFamily="34" charset="0"/>
                    <a:cs typeface="Open Sans" panose="020B0606030504020204" pitchFamily="34" charset="0"/>
                  </a:rPr>
                  <a:t>The upside of this way of handling forms is its simplicity, and it is probably more than enough to build a large range of forms.</a:t>
                </a:r>
              </a:p>
            </p:txBody>
          </p:sp>
        </p:grpSp>
        <p:grpSp>
          <p:nvGrpSpPr>
            <p:cNvPr id="12" name="Group 11"/>
            <p:cNvGrpSpPr/>
            <p:nvPr/>
          </p:nvGrpSpPr>
          <p:grpSpPr>
            <a:xfrm>
              <a:off x="7986894" y="2758277"/>
              <a:ext cx="4243411" cy="4223039"/>
              <a:chOff x="5530509" y="2363787"/>
              <a:chExt cx="4243411" cy="4223039"/>
            </a:xfrm>
          </p:grpSpPr>
          <p:sp>
            <p:nvSpPr>
              <p:cNvPr id="13" name="Rounded Rectangle 2"/>
              <p:cNvSpPr/>
              <p:nvPr/>
            </p:nvSpPr>
            <p:spPr>
              <a:xfrm>
                <a:off x="5620088" y="2363787"/>
                <a:ext cx="4065863" cy="4223039"/>
              </a:xfrm>
              <a:prstGeom prst="roundRect">
                <a:avLst>
                  <a:gd name="adj" fmla="val 31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47"/>
              <p:cNvSpPr/>
              <p:nvPr/>
            </p:nvSpPr>
            <p:spPr>
              <a:xfrm>
                <a:off x="5728101" y="2459840"/>
                <a:ext cx="3854625" cy="4036494"/>
              </a:xfrm>
              <a:prstGeom prst="roundRect">
                <a:avLst>
                  <a:gd name="adj" fmla="val 317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530511" y="2757915"/>
                <a:ext cx="4241800" cy="694447"/>
              </a:xfrm>
              <a:prstGeom prst="rect">
                <a:avLst/>
              </a:prstGeom>
              <a:solidFill>
                <a:srgbClr val="DDCA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6585254" y="2874305"/>
                <a:ext cx="2132315" cy="461665"/>
              </a:xfrm>
              <a:prstGeom prst="rect">
                <a:avLst/>
              </a:prstGeom>
            </p:spPr>
            <p:txBody>
              <a:bodyPr wrap="none">
                <a:spAutoFit/>
              </a:bodyPr>
              <a:lstStyle/>
              <a:p>
                <a:pPr algn="ctr" defTabSz="1625620"/>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Disadvantage</a:t>
                </a:r>
              </a:p>
            </p:txBody>
          </p:sp>
          <p:sp>
            <p:nvSpPr>
              <p:cNvPr id="17" name="Right Triangle 16"/>
              <p:cNvSpPr/>
              <p:nvPr/>
            </p:nvSpPr>
            <p:spPr>
              <a:xfrm flipH="1">
                <a:off x="5530509" y="2670403"/>
                <a:ext cx="89577" cy="87512"/>
              </a:xfrm>
              <a:prstGeom prst="rtTriangle">
                <a:avLst/>
              </a:prstGeom>
              <a:solidFill>
                <a:srgbClr val="AF9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a:off x="9684343" y="2670403"/>
                <a:ext cx="89577" cy="87512"/>
              </a:xfrm>
              <a:prstGeom prst="rtTriangle">
                <a:avLst/>
              </a:prstGeom>
              <a:solidFill>
                <a:srgbClr val="AF9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851638" y="3626905"/>
                <a:ext cx="3774268" cy="2785378"/>
              </a:xfrm>
              <a:prstGeom prst="rect">
                <a:avLst/>
              </a:prstGeom>
              <a:noFill/>
            </p:spPr>
            <p:txBody>
              <a:bodyPr wrap="square" numCol="1" spcCol="640080" rtlCol="0">
                <a:spAutoFit/>
              </a:bodyPr>
              <a:lstStyle/>
              <a:p>
                <a:pPr defTabSz="1625620">
                  <a:lnSpc>
                    <a:spcPts val="3000"/>
                  </a:lnSpc>
                </a:pP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On the downside, the form validation logic cannot be unit tested. The only way to test this logic is to run an end-to-end test with a browser, for example, using a headless browser like PhantomJS.</a:t>
                </a:r>
              </a:p>
            </p:txBody>
          </p:sp>
        </p:grpSp>
      </p:grpSp>
      <p:sp>
        <p:nvSpPr>
          <p:cNvPr id="3" name="Title 2"/>
          <p:cNvSpPr>
            <a:spLocks noGrp="1"/>
          </p:cNvSpPr>
          <p:nvPr>
            <p:ph type="title"/>
          </p:nvPr>
        </p:nvSpPr>
        <p:spPr/>
        <p:txBody>
          <a:bodyPr>
            <a:normAutofit/>
          </a:bodyPr>
          <a:lstStyle/>
          <a:p>
            <a:r>
              <a:rPr lang="en-US" dirty="0"/>
              <a:t>Template-Driven Approach—Advantages and Disadvantages</a:t>
            </a:r>
          </a:p>
        </p:txBody>
      </p:sp>
      <p:pic>
        <p:nvPicPr>
          <p:cNvPr id="28" name="Picture 27"/>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863445" y="885621"/>
            <a:ext cx="12585980" cy="253920"/>
          </a:xfrm>
          <a:prstGeom prst="rect">
            <a:avLst/>
          </a:prstGeom>
        </p:spPr>
      </p:pic>
    </p:spTree>
    <p:extLst>
      <p:ext uri="{BB962C8B-B14F-4D97-AF65-F5344CB8AC3E}">
        <p14:creationId xmlns:p14="http://schemas.microsoft.com/office/powerpoint/2010/main" val="221985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Demo—Template-Driven Approach </a:t>
            </a:r>
          </a:p>
        </p:txBody>
      </p:sp>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517110" y="885621"/>
            <a:ext cx="7278650" cy="253920"/>
          </a:xfrm>
          <a:prstGeom prst="rect">
            <a:avLst/>
          </a:prstGeom>
        </p:spPr>
      </p:pic>
      <p:grpSp>
        <p:nvGrpSpPr>
          <p:cNvPr id="4" name="Group 3"/>
          <p:cNvGrpSpPr/>
          <p:nvPr/>
        </p:nvGrpSpPr>
        <p:grpSpPr>
          <a:xfrm>
            <a:off x="4012448" y="2060685"/>
            <a:ext cx="8239292" cy="4991098"/>
            <a:chOff x="5730135" y="2076451"/>
            <a:chExt cx="8239292" cy="4991098"/>
          </a:xfrm>
        </p:grpSpPr>
        <p:grpSp>
          <p:nvGrpSpPr>
            <p:cNvPr id="5" name="Group 4"/>
            <p:cNvGrpSpPr/>
            <p:nvPr/>
          </p:nvGrpSpPr>
          <p:grpSpPr>
            <a:xfrm>
              <a:off x="10525865" y="2850219"/>
              <a:ext cx="3443562" cy="3443562"/>
              <a:chOff x="11502189" y="3441032"/>
              <a:chExt cx="2887579" cy="2887579"/>
            </a:xfrm>
          </p:grpSpPr>
          <p:sp>
            <p:nvSpPr>
              <p:cNvPr id="12" name="Oval 11"/>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6" name="Group 5"/>
            <p:cNvGrpSpPr/>
            <p:nvPr/>
          </p:nvGrpSpPr>
          <p:grpSpPr>
            <a:xfrm>
              <a:off x="5730135" y="2076451"/>
              <a:ext cx="4795730" cy="4991098"/>
              <a:chOff x="5526814" y="1970814"/>
              <a:chExt cx="5202371" cy="5202371"/>
            </a:xfrm>
          </p:grpSpPr>
          <p:pic>
            <p:nvPicPr>
              <p:cNvPr id="7" name="Picture 6"/>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8" name="Group 7"/>
              <p:cNvGrpSpPr/>
              <p:nvPr/>
            </p:nvGrpSpPr>
            <p:grpSpPr>
              <a:xfrm>
                <a:off x="6738981" y="3795027"/>
                <a:ext cx="1093458" cy="1093458"/>
                <a:chOff x="6738981" y="3795027"/>
                <a:chExt cx="1093458" cy="1093458"/>
              </a:xfrm>
            </p:grpSpPr>
            <p:sp>
              <p:nvSpPr>
                <p:cNvPr id="10" name="Oval 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1" name="Isosceles Triangle 10"/>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sp>
            <p:nvSpPr>
              <p:cNvPr id="9" name="TextBox 10"/>
              <p:cNvSpPr txBox="1"/>
              <p:nvPr/>
            </p:nvSpPr>
            <p:spPr>
              <a:xfrm>
                <a:off x="7832439" y="4110924"/>
                <a:ext cx="1942244" cy="4812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378720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Forms</a:t>
            </a:r>
          </a:p>
        </p:txBody>
      </p:sp>
      <p:sp>
        <p:nvSpPr>
          <p:cNvPr id="3" name="Text Placeholder 2"/>
          <p:cNvSpPr>
            <a:spLocks noGrp="1"/>
          </p:cNvSpPr>
          <p:nvPr>
            <p:ph type="body" sz="quarter" idx="13"/>
          </p:nvPr>
        </p:nvSpPr>
        <p:spPr>
          <a:xfrm>
            <a:off x="926743" y="2380588"/>
            <a:ext cx="12378949" cy="480131"/>
          </a:xfrm>
        </p:spPr>
        <p:txBody>
          <a:bodyPr/>
          <a:lstStyle/>
          <a:p>
            <a:pPr defTabSz="881286">
              <a:spcBef>
                <a:spcPts val="963"/>
              </a:spcBef>
            </a:pPr>
            <a:r>
              <a:rPr lang="en-IN" dirty="0"/>
              <a:t>Topic 3</a:t>
            </a:r>
            <a:r>
              <a:rPr lang="en-US" dirty="0"/>
              <a:t>—</a:t>
            </a:r>
            <a:r>
              <a:rPr lang="en-IN" dirty="0"/>
              <a:t>Angular 17 Validation</a:t>
            </a:r>
          </a:p>
        </p:txBody>
      </p:sp>
    </p:spTree>
    <p:extLst>
      <p:ext uri="{BB962C8B-B14F-4D97-AF65-F5344CB8AC3E}">
        <p14:creationId xmlns:p14="http://schemas.microsoft.com/office/powerpoint/2010/main" val="287615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5"/>
          </p:nvPr>
        </p:nvSpPr>
        <p:spPr/>
        <p:txBody>
          <a:bodyPr/>
          <a:lstStyle/>
          <a:p>
            <a:r>
              <a:rPr lang="en-US" dirty="0"/>
              <a:t>Angular 17 Form benefits</a:t>
            </a:r>
          </a:p>
        </p:txBody>
      </p:sp>
      <p:sp>
        <p:nvSpPr>
          <p:cNvPr id="5" name="Text Placeholder 4"/>
          <p:cNvSpPr>
            <a:spLocks noGrp="1"/>
          </p:cNvSpPr>
          <p:nvPr>
            <p:ph type="body" sz="quarter" idx="36"/>
          </p:nvPr>
        </p:nvSpPr>
        <p:spPr/>
        <p:txBody>
          <a:bodyPr/>
          <a:lstStyle/>
          <a:p>
            <a:r>
              <a:rPr lang="en-US" dirty="0"/>
              <a:t>Template-Driven Form Approach</a:t>
            </a:r>
          </a:p>
        </p:txBody>
      </p:sp>
      <p:sp>
        <p:nvSpPr>
          <p:cNvPr id="6" name="Text Placeholder 5"/>
          <p:cNvSpPr>
            <a:spLocks noGrp="1"/>
          </p:cNvSpPr>
          <p:nvPr>
            <p:ph type="body" sz="quarter" idx="37"/>
          </p:nvPr>
        </p:nvSpPr>
        <p:spPr/>
        <p:txBody>
          <a:bodyPr/>
          <a:lstStyle/>
          <a:p>
            <a:r>
              <a:rPr lang="en-US" dirty="0"/>
              <a:t>Model-Driven Form Approach</a:t>
            </a:r>
          </a:p>
        </p:txBody>
      </p:sp>
      <p:sp>
        <p:nvSpPr>
          <p:cNvPr id="7" name="Text Placeholder 6"/>
          <p:cNvSpPr>
            <a:spLocks noGrp="1"/>
          </p:cNvSpPr>
          <p:nvPr>
            <p:ph type="body" sz="quarter" idx="38"/>
          </p:nvPr>
        </p:nvSpPr>
        <p:spPr/>
        <p:txBody>
          <a:bodyPr/>
          <a:lstStyle/>
          <a:p>
            <a:r>
              <a:rPr lang="en-US" dirty="0"/>
              <a:t>Angular 17 Form Validation</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39010" y="2931744"/>
            <a:ext cx="457414" cy="457200"/>
          </a:xfrm>
          <a:prstGeom prst="rect">
            <a:avLst/>
          </a:prstGeom>
        </p:spPr>
      </p:pic>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39010" y="3775010"/>
            <a:ext cx="457414" cy="457200"/>
          </a:xfrm>
          <a:prstGeom prst="rect">
            <a:avLst/>
          </a:prstGeom>
        </p:spPr>
      </p:pic>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39010" y="4618276"/>
            <a:ext cx="457414" cy="457200"/>
          </a:xfrm>
          <a:prstGeom prst="rect">
            <a:avLst/>
          </a:prstGeom>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39010" y="5461542"/>
            <a:ext cx="457414" cy="457200"/>
          </a:xfrm>
          <a:prstGeom prst="rect">
            <a:avLst/>
          </a:prstGeom>
        </p:spPr>
      </p:pic>
    </p:spTree>
    <p:extLst>
      <p:ext uri="{BB962C8B-B14F-4D97-AF65-F5344CB8AC3E}">
        <p14:creationId xmlns:p14="http://schemas.microsoft.com/office/powerpoint/2010/main" val="4257339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2376" y="2064433"/>
            <a:ext cx="7508117" cy="461665"/>
          </a:xfrm>
          <a:prstGeom prst="rect">
            <a:avLst/>
          </a:prstGeom>
        </p:spPr>
        <p:txBody>
          <a:bodyPr wrap="square">
            <a:spAutoFit/>
          </a:bodyPr>
          <a:lstStyle/>
          <a:p>
            <a:pPr algn="ct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17 comes with 2 types of validation:</a:t>
            </a:r>
          </a:p>
        </p:txBody>
      </p:sp>
      <p:sp>
        <p:nvSpPr>
          <p:cNvPr id="11" name="Rectangle 10"/>
          <p:cNvSpPr/>
          <p:nvPr/>
        </p:nvSpPr>
        <p:spPr>
          <a:xfrm>
            <a:off x="3116579" y="4220125"/>
            <a:ext cx="4703117" cy="1080000"/>
          </a:xfrm>
          <a:prstGeom prst="rect">
            <a:avLst/>
          </a:prstGeom>
          <a:pattFill prst="ltDnDiag">
            <a:fgClr>
              <a:srgbClr val="1AD0BA"/>
            </a:fgClr>
            <a:bgClr>
              <a:srgbClr val="17BFAB"/>
            </a:bgClr>
          </a:pattFill>
          <a:ln w="12700" cap="flat" cmpd="sng" algn="ctr">
            <a:solidFill>
              <a:sysClr val="window" lastClr="FFFFFF"/>
            </a:solidFill>
            <a:prstDash val="solid"/>
            <a:miter lim="800000"/>
          </a:ln>
          <a:effectLst/>
        </p:spPr>
        <p:txBody>
          <a:bodyPr rtlCol="0" anchor="ctr"/>
          <a:lstStyle/>
          <a:p>
            <a:pPr lvl="0" algn="ctr" defTabSz="1248305"/>
            <a:r>
              <a:rPr lang="en-US" sz="2400" b="1"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Built-in form validation</a:t>
            </a:r>
          </a:p>
        </p:txBody>
      </p:sp>
      <p:sp>
        <p:nvSpPr>
          <p:cNvPr id="12" name="Rectangle 11"/>
          <p:cNvSpPr/>
          <p:nvPr/>
        </p:nvSpPr>
        <p:spPr>
          <a:xfrm>
            <a:off x="8765091" y="4220125"/>
            <a:ext cx="4509476" cy="1080000"/>
          </a:xfrm>
          <a:prstGeom prst="rect">
            <a:avLst/>
          </a:prstGeom>
          <a:pattFill prst="ltDnDiag">
            <a:fgClr>
              <a:srgbClr val="5CADD2"/>
            </a:fgClr>
            <a:bgClr>
              <a:srgbClr val="41A0CB"/>
            </a:bgClr>
          </a:pattFill>
          <a:ln w="12700" cap="flat" cmpd="sng" algn="ctr">
            <a:solidFill>
              <a:sysClr val="window" lastClr="FFFFFF"/>
            </a:solidFill>
            <a:prstDash val="solid"/>
            <a:miter lim="800000"/>
          </a:ln>
          <a:effectLst/>
        </p:spPr>
        <p:txBody>
          <a:bodyPr rtlCol="0" anchor="ctr"/>
          <a:lstStyle/>
          <a:p>
            <a:pPr lvl="0" algn="ctr" defTabSz="1248305"/>
            <a:r>
              <a:rPr lang="en-US" sz="2400" b="1"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Custom form validation</a:t>
            </a:r>
          </a:p>
        </p:txBody>
      </p:sp>
      <p:sp>
        <p:nvSpPr>
          <p:cNvPr id="3" name="Title 2"/>
          <p:cNvSpPr>
            <a:spLocks noGrp="1"/>
          </p:cNvSpPr>
          <p:nvPr>
            <p:ph type="title"/>
          </p:nvPr>
        </p:nvSpPr>
        <p:spPr/>
        <p:txBody>
          <a:bodyPr>
            <a:normAutofit/>
          </a:bodyPr>
          <a:lstStyle/>
          <a:p>
            <a:r>
              <a:rPr lang="en-US" dirty="0"/>
              <a:t>Angular 17 Validation</a:t>
            </a: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987770" y="885621"/>
            <a:ext cx="4337330" cy="253920"/>
          </a:xfrm>
          <a:prstGeom prst="rect">
            <a:avLst/>
          </a:prstGeom>
        </p:spPr>
      </p:pic>
    </p:spTree>
    <p:extLst>
      <p:ext uri="{BB962C8B-B14F-4D97-AF65-F5344CB8AC3E}">
        <p14:creationId xmlns:p14="http://schemas.microsoft.com/office/powerpoint/2010/main" val="1995671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title"/>
          </p:nvPr>
        </p:nvSpPr>
        <p:spPr>
          <a:xfrm>
            <a:off x="3078" y="319675"/>
            <a:ext cx="16258032" cy="665045"/>
          </a:xfrm>
        </p:spPr>
        <p:txBody>
          <a:bodyPr>
            <a:normAutofit/>
          </a:bodyPr>
          <a:lstStyle/>
          <a:p>
            <a:r>
              <a:rPr lang="en-US" dirty="0"/>
              <a:t>Angular 17 Validation (Contd.)</a:t>
            </a:r>
          </a:p>
        </p:txBody>
      </p:sp>
      <p:pic>
        <p:nvPicPr>
          <p:cNvPr id="16" name="Picture 1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119090" y="885621"/>
            <a:ext cx="6074690" cy="253920"/>
          </a:xfrm>
          <a:prstGeom prst="rect">
            <a:avLst/>
          </a:prstGeom>
        </p:spPr>
      </p:pic>
      <p:sp>
        <p:nvSpPr>
          <p:cNvPr id="17" name="Rectangle 16"/>
          <p:cNvSpPr/>
          <p:nvPr/>
        </p:nvSpPr>
        <p:spPr>
          <a:xfrm>
            <a:off x="5804876" y="1347737"/>
            <a:ext cx="4703117" cy="1080000"/>
          </a:xfrm>
          <a:prstGeom prst="rect">
            <a:avLst/>
          </a:prstGeom>
          <a:pattFill prst="ltDnDiag">
            <a:fgClr>
              <a:srgbClr val="1AD0BA"/>
            </a:fgClr>
            <a:bgClr>
              <a:srgbClr val="17BFAB"/>
            </a:bgClr>
          </a:pattFill>
          <a:ln w="12700" cap="flat" cmpd="sng" algn="ctr">
            <a:solidFill>
              <a:sysClr val="window" lastClr="FFFFFF"/>
            </a:solidFill>
            <a:prstDash val="solid"/>
            <a:miter lim="800000"/>
          </a:ln>
          <a:effectLst/>
        </p:spPr>
        <p:txBody>
          <a:bodyPr rtlCol="0" anchor="ctr"/>
          <a:lstStyle/>
          <a:p>
            <a:pPr lvl="0" algn="ctr" defTabSz="1248305"/>
            <a:r>
              <a:rPr lang="en-US" sz="2400" b="1"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Built-in form validation</a:t>
            </a:r>
          </a:p>
        </p:txBody>
      </p:sp>
      <p:grpSp>
        <p:nvGrpSpPr>
          <p:cNvPr id="3" name="Group 2"/>
          <p:cNvGrpSpPr/>
          <p:nvPr/>
        </p:nvGrpSpPr>
        <p:grpSpPr>
          <a:xfrm>
            <a:off x="1825172" y="2635933"/>
            <a:ext cx="12605657" cy="5927272"/>
            <a:chOff x="1825172" y="2635933"/>
            <a:chExt cx="12605657" cy="5927272"/>
          </a:xfrm>
        </p:grpSpPr>
        <p:sp>
          <p:nvSpPr>
            <p:cNvPr id="7" name="Rectangle 6"/>
            <p:cNvSpPr/>
            <p:nvPr/>
          </p:nvSpPr>
          <p:spPr>
            <a:xfrm>
              <a:off x="2889307" y="2790754"/>
              <a:ext cx="10958797" cy="1053878"/>
            </a:xfrm>
            <a:prstGeom prst="rect">
              <a:avLst/>
            </a:prstGeom>
          </p:spPr>
          <p:txBody>
            <a:bodyPr wrap="square">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17 provides three out-of-the-box validators that can either be applied using the “Control” Class, or using HTML properties.</a:t>
              </a:r>
            </a:p>
          </p:txBody>
        </p:sp>
        <p:sp>
          <p:nvSpPr>
            <p:cNvPr id="11" name="Rectangle 10"/>
            <p:cNvSpPr/>
            <p:nvPr/>
          </p:nvSpPr>
          <p:spPr>
            <a:xfrm>
              <a:off x="2889307" y="4304998"/>
              <a:ext cx="11199070" cy="430887"/>
            </a:xfrm>
            <a:prstGeom prst="rect">
              <a:avLst/>
            </a:prstGeom>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For example: </a:t>
              </a:r>
              <a:r>
                <a:rPr lang="en-IN" sz="22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&lt;input required&gt; </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will automatically apply the required validator</a:t>
              </a:r>
              <a:endParaRPr lang="en-IN" sz="2200" strike="sngStrike"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11"/>
            <p:cNvSpPr/>
            <p:nvPr/>
          </p:nvSpPr>
          <p:spPr>
            <a:xfrm>
              <a:off x="2889307" y="5000261"/>
              <a:ext cx="2642648" cy="161582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Required</a:t>
              </a:r>
            </a:p>
            <a:p>
              <a:pPr marL="342900" indent="-34290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minLength</a:t>
              </a:r>
            </a:p>
            <a:p>
              <a:pPr marL="342900" indent="-34290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maxLength</a:t>
              </a:r>
            </a:p>
          </p:txBody>
        </p:sp>
        <p:sp>
          <p:nvSpPr>
            <p:cNvPr id="13" name="Rectangle 12"/>
            <p:cNvSpPr/>
            <p:nvPr/>
          </p:nvSpPr>
          <p:spPr>
            <a:xfrm>
              <a:off x="2889307" y="6880464"/>
              <a:ext cx="8094395" cy="430887"/>
            </a:xfrm>
            <a:prstGeom prst="rect">
              <a:avLst/>
            </a:prstGeom>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Apply them to the Control using the second parameter.</a:t>
              </a:r>
            </a:p>
          </p:txBody>
        </p:sp>
        <p:sp>
          <p:nvSpPr>
            <p:cNvPr id="14" name="Rectangle: Rounded Corners 13"/>
            <p:cNvSpPr/>
            <p:nvPr/>
          </p:nvSpPr>
          <p:spPr>
            <a:xfrm>
              <a:off x="2889307" y="7771717"/>
              <a:ext cx="8481325" cy="419457"/>
            </a:xfrm>
            <a:prstGeom prst="roundRect">
              <a:avLst>
                <a:gd name="adj" fmla="val 8687"/>
              </a:avLst>
            </a:prstGeom>
            <a:solidFill>
              <a:schemeClr val="bg1">
                <a:lumMod val="95000"/>
              </a:schemeClr>
            </a:solidFill>
            <a:ln>
              <a:solidFill>
                <a:schemeClr val="bg1">
                  <a:lumMod val="75000"/>
                </a:schemeClr>
              </a:solidFill>
            </a:ln>
          </p:spPr>
          <p:txBody>
            <a:bodyPr wrap="square">
              <a:spAutoFit/>
            </a:bodyPr>
            <a:lstStyle/>
            <a:p>
              <a:pPr algn="ctr"/>
              <a:r>
                <a:rPr lang="en-IN" sz="2000" dirty="0">
                  <a:solidFill>
                    <a:schemeClr val="tx1">
                      <a:lumMod val="75000"/>
                      <a:lumOff val="25000"/>
                    </a:schemeClr>
                  </a:solidFill>
                  <a:latin typeface="Courier New" panose="02070309020205020404" pitchFamily="49" charset="0"/>
                  <a:ea typeface="Open Sans" panose="020B0606030504020204" pitchFamily="34" charset="0"/>
                  <a:cs typeface="Courier New" panose="02070309020205020404" pitchFamily="49" charset="0"/>
                </a:rPr>
                <a:t>this.name = new Control('', Validators.minLength(4));</a:t>
              </a:r>
            </a:p>
          </p:txBody>
        </p:sp>
        <p:sp>
          <p:nvSpPr>
            <p:cNvPr id="2" name="Rounded Rectangle 1"/>
            <p:cNvSpPr/>
            <p:nvPr/>
          </p:nvSpPr>
          <p:spPr>
            <a:xfrm>
              <a:off x="1825172" y="2635933"/>
              <a:ext cx="12605657" cy="5927272"/>
            </a:xfrm>
            <a:prstGeom prst="roundRect">
              <a:avLst/>
            </a:prstGeom>
            <a:noFill/>
            <a:ln>
              <a:solidFill>
                <a:srgbClr val="17B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746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p:cNvSpPr/>
          <p:nvPr/>
        </p:nvSpPr>
        <p:spPr>
          <a:xfrm>
            <a:off x="2462880" y="2824548"/>
            <a:ext cx="10825346" cy="1165993"/>
          </a:xfrm>
          <a:prstGeom prst="roundRect">
            <a:avLst/>
          </a:prstGeom>
          <a:noFill/>
          <a:ln>
            <a:noFill/>
          </a:ln>
        </p:spPr>
        <p:txBody>
          <a:bodyPr wrap="square">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can also write your own custom validators. Here is an example of a validator that checks if the first character is not a number:</a:t>
            </a:r>
          </a:p>
        </p:txBody>
      </p:sp>
      <p:sp>
        <p:nvSpPr>
          <p:cNvPr id="35" name="TextBox 34"/>
          <p:cNvSpPr txBox="1"/>
          <p:nvPr/>
        </p:nvSpPr>
        <p:spPr>
          <a:xfrm>
            <a:off x="2462880" y="4179156"/>
            <a:ext cx="9962263" cy="4093428"/>
          </a:xfrm>
          <a:prstGeom prst="rect">
            <a:avLst/>
          </a:prstGeom>
          <a:noFill/>
        </p:spPr>
        <p:txBody>
          <a:bodyPr wrap="square" rtlCol="0">
            <a:spAutoFit/>
          </a:bodyPr>
          <a:lstStyle/>
          <a:p>
            <a:r>
              <a:rPr lang="en-US" sz="2000" dirty="0">
                <a:solidFill>
                  <a:schemeClr val="tx1">
                    <a:lumMod val="75000"/>
                    <a:lumOff val="25000"/>
                  </a:schemeClr>
                </a:solidFill>
                <a:latin typeface="Courier New" panose="02070309020205020404" pitchFamily="49" charset="0"/>
                <a:cs typeface="Courier New" panose="02070309020205020404" pitchFamily="49" charset="0"/>
              </a:rPr>
              <a:t>Interface ValidationResult {</a:t>
            </a: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[key:string] :boolean;</a:t>
            </a: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 }</a:t>
            </a:r>
          </a:p>
          <a:p>
            <a:endParaRPr lang="en-US" sz="2000" dirty="0">
              <a:solidFill>
                <a:schemeClr val="tx1">
                  <a:lumMod val="75000"/>
                  <a:lumOff val="25000"/>
                </a:schemeClr>
              </a:solidFill>
              <a:latin typeface="Courier New" panose="02070309020205020404" pitchFamily="49" charset="0"/>
              <a:cs typeface="Courier New" panose="02070309020205020404" pitchFamily="49" charset="0"/>
            </a:endParaRP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 class UsernameValidator {</a:t>
            </a: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 static startWithNumber (control: Control) :ValidationResult {</a:t>
            </a: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	if ( control.value ! “” &amp;&amp; !isNaN (control.valuel.charAt(0)) ) {</a:t>
            </a: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	}</a:t>
            </a: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	return null;</a:t>
            </a:r>
          </a:p>
          <a:p>
            <a:endParaRPr lang="en-US" sz="2000" dirty="0">
              <a:solidFill>
                <a:schemeClr val="tx1">
                  <a:lumMod val="75000"/>
                  <a:lumOff val="25000"/>
                </a:schemeClr>
              </a:solidFill>
              <a:latin typeface="Courier New" panose="02070309020205020404" pitchFamily="49" charset="0"/>
              <a:cs typeface="Courier New" panose="02070309020205020404" pitchFamily="49" charset="0"/>
            </a:endParaRP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 }</a:t>
            </a: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 }</a:t>
            </a:r>
          </a:p>
        </p:txBody>
      </p:sp>
      <p:sp>
        <p:nvSpPr>
          <p:cNvPr id="11" name="Title 2"/>
          <p:cNvSpPr>
            <a:spLocks noGrp="1"/>
          </p:cNvSpPr>
          <p:nvPr>
            <p:ph type="title"/>
          </p:nvPr>
        </p:nvSpPr>
        <p:spPr>
          <a:xfrm>
            <a:off x="3078" y="319675"/>
            <a:ext cx="16258032" cy="665045"/>
          </a:xfrm>
        </p:spPr>
        <p:txBody>
          <a:bodyPr>
            <a:normAutofit/>
          </a:bodyPr>
          <a:lstStyle/>
          <a:p>
            <a:r>
              <a:rPr lang="en-US" dirty="0"/>
              <a:t>Angular 17 Validation (Contd.)</a:t>
            </a:r>
          </a:p>
        </p:txBody>
      </p:sp>
      <p:pic>
        <p:nvPicPr>
          <p:cNvPr id="12" name="Picture 11"/>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080990" y="885621"/>
            <a:ext cx="6150890" cy="253920"/>
          </a:xfrm>
          <a:prstGeom prst="rect">
            <a:avLst/>
          </a:prstGeom>
        </p:spPr>
      </p:pic>
      <p:sp>
        <p:nvSpPr>
          <p:cNvPr id="13" name="Rectangle 12"/>
          <p:cNvSpPr/>
          <p:nvPr/>
        </p:nvSpPr>
        <p:spPr>
          <a:xfrm>
            <a:off x="5901697" y="1455994"/>
            <a:ext cx="4509476" cy="1080000"/>
          </a:xfrm>
          <a:prstGeom prst="rect">
            <a:avLst/>
          </a:prstGeom>
          <a:pattFill prst="ltDnDiag">
            <a:fgClr>
              <a:srgbClr val="5CADD2"/>
            </a:fgClr>
            <a:bgClr>
              <a:srgbClr val="41A0CB"/>
            </a:bgClr>
          </a:pattFill>
          <a:ln w="12700" cap="flat" cmpd="sng" algn="ctr">
            <a:solidFill>
              <a:sysClr val="window" lastClr="FFFFFF"/>
            </a:solidFill>
            <a:prstDash val="solid"/>
            <a:miter lim="800000"/>
          </a:ln>
          <a:effectLst/>
        </p:spPr>
        <p:txBody>
          <a:bodyPr rtlCol="0" anchor="ctr"/>
          <a:lstStyle/>
          <a:p>
            <a:pPr lvl="0" algn="ctr" defTabSz="1248305"/>
            <a:r>
              <a:rPr lang="en-US" sz="2400" b="1"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Custom form validation</a:t>
            </a:r>
          </a:p>
        </p:txBody>
      </p:sp>
      <p:sp>
        <p:nvSpPr>
          <p:cNvPr id="14" name="Rounded Rectangle 13"/>
          <p:cNvSpPr/>
          <p:nvPr/>
        </p:nvSpPr>
        <p:spPr>
          <a:xfrm>
            <a:off x="1825172" y="2635933"/>
            <a:ext cx="12605657" cy="5927272"/>
          </a:xfrm>
          <a:prstGeom prst="roundRect">
            <a:avLst/>
          </a:prstGeom>
          <a:noFill/>
          <a:ln>
            <a:solidFill>
              <a:srgbClr val="41A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226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Demo—Validation</a:t>
            </a:r>
          </a:p>
        </p:txBody>
      </p:sp>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190970" y="885621"/>
            <a:ext cx="3930930" cy="253920"/>
          </a:xfrm>
          <a:prstGeom prst="rect">
            <a:avLst/>
          </a:prstGeom>
        </p:spPr>
      </p:pic>
      <p:grpSp>
        <p:nvGrpSpPr>
          <p:cNvPr id="4" name="Group 3"/>
          <p:cNvGrpSpPr/>
          <p:nvPr/>
        </p:nvGrpSpPr>
        <p:grpSpPr>
          <a:xfrm>
            <a:off x="4012448" y="2060685"/>
            <a:ext cx="8239292" cy="4991098"/>
            <a:chOff x="5730135" y="2076451"/>
            <a:chExt cx="8239292" cy="4991098"/>
          </a:xfrm>
        </p:grpSpPr>
        <p:grpSp>
          <p:nvGrpSpPr>
            <p:cNvPr id="5" name="Group 4"/>
            <p:cNvGrpSpPr/>
            <p:nvPr/>
          </p:nvGrpSpPr>
          <p:grpSpPr>
            <a:xfrm>
              <a:off x="10525865" y="2850219"/>
              <a:ext cx="3443562" cy="3443562"/>
              <a:chOff x="11502189" y="3441032"/>
              <a:chExt cx="2887579" cy="2887579"/>
            </a:xfrm>
          </p:grpSpPr>
          <p:sp>
            <p:nvSpPr>
              <p:cNvPr id="12" name="Oval 11"/>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6" name="Group 5"/>
            <p:cNvGrpSpPr/>
            <p:nvPr/>
          </p:nvGrpSpPr>
          <p:grpSpPr>
            <a:xfrm>
              <a:off x="5730135" y="2076451"/>
              <a:ext cx="4795730" cy="4991098"/>
              <a:chOff x="5526814" y="1970814"/>
              <a:chExt cx="5202371" cy="5202371"/>
            </a:xfrm>
          </p:grpSpPr>
          <p:pic>
            <p:nvPicPr>
              <p:cNvPr id="7" name="Picture 6"/>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8" name="Group 7"/>
              <p:cNvGrpSpPr/>
              <p:nvPr/>
            </p:nvGrpSpPr>
            <p:grpSpPr>
              <a:xfrm>
                <a:off x="6738981" y="3795027"/>
                <a:ext cx="1093458" cy="1093458"/>
                <a:chOff x="6738981" y="3795027"/>
                <a:chExt cx="1093458" cy="1093458"/>
              </a:xfrm>
            </p:grpSpPr>
            <p:sp>
              <p:nvSpPr>
                <p:cNvPr id="10" name="Oval 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1" name="Isosceles Triangle 10"/>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sp>
            <p:nvSpPr>
              <p:cNvPr id="9" name="TextBox 10"/>
              <p:cNvSpPr txBox="1"/>
              <p:nvPr/>
            </p:nvSpPr>
            <p:spPr>
              <a:xfrm>
                <a:off x="7890058" y="4110335"/>
                <a:ext cx="1942244" cy="4812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1453049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Forms</a:t>
            </a:r>
          </a:p>
        </p:txBody>
      </p:sp>
      <p:sp>
        <p:nvSpPr>
          <p:cNvPr id="3" name="Text Placeholder 2"/>
          <p:cNvSpPr>
            <a:spLocks noGrp="1"/>
          </p:cNvSpPr>
          <p:nvPr>
            <p:ph type="body" sz="quarter" idx="13"/>
          </p:nvPr>
        </p:nvSpPr>
        <p:spPr>
          <a:xfrm>
            <a:off x="926743" y="2380588"/>
            <a:ext cx="12378949" cy="480131"/>
          </a:xfrm>
        </p:spPr>
        <p:txBody>
          <a:bodyPr/>
          <a:lstStyle/>
          <a:p>
            <a:pPr defTabSz="881286">
              <a:spcBef>
                <a:spcPts val="963"/>
              </a:spcBef>
            </a:pPr>
            <a:r>
              <a:rPr lang="en-IN" dirty="0"/>
              <a:t>Topic 4</a:t>
            </a:r>
            <a:r>
              <a:rPr lang="en-US" dirty="0"/>
              <a:t>—</a:t>
            </a:r>
            <a:r>
              <a:rPr lang="en-IN" dirty="0"/>
              <a:t>Model-Driven Approach</a:t>
            </a:r>
          </a:p>
        </p:txBody>
      </p:sp>
    </p:spTree>
    <p:extLst>
      <p:ext uri="{BB962C8B-B14F-4D97-AF65-F5344CB8AC3E}">
        <p14:creationId xmlns:p14="http://schemas.microsoft.com/office/powerpoint/2010/main" val="1594959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864798" y="2318308"/>
            <a:ext cx="12526404" cy="1878849"/>
            <a:chOff x="685797" y="3297271"/>
            <a:chExt cx="9661218" cy="1878849"/>
          </a:xfrm>
        </p:grpSpPr>
        <p:grpSp>
          <p:nvGrpSpPr>
            <p:cNvPr id="29" name="Group 28"/>
            <p:cNvGrpSpPr/>
            <p:nvPr/>
          </p:nvGrpSpPr>
          <p:grpSpPr>
            <a:xfrm flipH="1">
              <a:off x="685797" y="3297271"/>
              <a:ext cx="9661218" cy="1554480"/>
              <a:chOff x="-3366783" y="3297271"/>
              <a:chExt cx="9661218" cy="1554480"/>
            </a:xfrm>
          </p:grpSpPr>
          <p:sp>
            <p:nvSpPr>
              <p:cNvPr id="31" name="Freeform 105"/>
              <p:cNvSpPr>
                <a:spLocks/>
              </p:cNvSpPr>
              <p:nvPr/>
            </p:nvSpPr>
            <p:spPr bwMode="auto">
              <a:xfrm flipH="1">
                <a:off x="-3366783" y="3297271"/>
                <a:ext cx="9591369" cy="1554480"/>
              </a:xfrm>
              <a:custGeom>
                <a:avLst/>
                <a:gdLst>
                  <a:gd name="T0" fmla="*/ 1011 w 1039"/>
                  <a:gd name="T1" fmla="*/ 0 h 784"/>
                  <a:gd name="T2" fmla="*/ 0 w 1039"/>
                  <a:gd name="T3" fmla="*/ 0 h 784"/>
                  <a:gd name="T4" fmla="*/ 0 w 1039"/>
                  <a:gd name="T5" fmla="*/ 784 h 784"/>
                  <a:gd name="T6" fmla="*/ 1011 w 1039"/>
                  <a:gd name="T7" fmla="*/ 784 h 784"/>
                  <a:gd name="T8" fmla="*/ 1039 w 1039"/>
                  <a:gd name="T9" fmla="*/ 757 h 784"/>
                  <a:gd name="T10" fmla="*/ 1039 w 1039"/>
                  <a:gd name="T11" fmla="*/ 28 h 784"/>
                  <a:gd name="T12" fmla="*/ 1011 w 1039"/>
                  <a:gd name="T13" fmla="*/ 0 h 784"/>
                </a:gdLst>
                <a:ahLst/>
                <a:cxnLst>
                  <a:cxn ang="0">
                    <a:pos x="T0" y="T1"/>
                  </a:cxn>
                  <a:cxn ang="0">
                    <a:pos x="T2" y="T3"/>
                  </a:cxn>
                  <a:cxn ang="0">
                    <a:pos x="T4" y="T5"/>
                  </a:cxn>
                  <a:cxn ang="0">
                    <a:pos x="T6" y="T7"/>
                  </a:cxn>
                  <a:cxn ang="0">
                    <a:pos x="T8" y="T9"/>
                  </a:cxn>
                  <a:cxn ang="0">
                    <a:pos x="T10" y="T11"/>
                  </a:cxn>
                  <a:cxn ang="0">
                    <a:pos x="T12" y="T13"/>
                  </a:cxn>
                </a:cxnLst>
                <a:rect l="0" t="0" r="r" b="b"/>
                <a:pathLst>
                  <a:path w="1039" h="784">
                    <a:moveTo>
                      <a:pt x="1011" y="0"/>
                    </a:moveTo>
                    <a:cubicBezTo>
                      <a:pt x="0" y="0"/>
                      <a:pt x="0" y="0"/>
                      <a:pt x="0" y="0"/>
                    </a:cubicBezTo>
                    <a:cubicBezTo>
                      <a:pt x="0" y="784"/>
                      <a:pt x="0" y="784"/>
                      <a:pt x="0" y="784"/>
                    </a:cubicBezTo>
                    <a:cubicBezTo>
                      <a:pt x="1011" y="784"/>
                      <a:pt x="1011" y="784"/>
                      <a:pt x="1011" y="784"/>
                    </a:cubicBezTo>
                    <a:cubicBezTo>
                      <a:pt x="1027" y="784"/>
                      <a:pt x="1039" y="772"/>
                      <a:pt x="1039" y="757"/>
                    </a:cubicBezTo>
                    <a:cubicBezTo>
                      <a:pt x="1039" y="28"/>
                      <a:pt x="1039" y="28"/>
                      <a:pt x="1039" y="28"/>
                    </a:cubicBezTo>
                    <a:cubicBezTo>
                      <a:pt x="1039" y="12"/>
                      <a:pt x="1027" y="0"/>
                      <a:pt x="101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5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106"/>
              <p:cNvSpPr>
                <a:spLocks/>
              </p:cNvSpPr>
              <p:nvPr/>
            </p:nvSpPr>
            <p:spPr bwMode="auto">
              <a:xfrm flipH="1">
                <a:off x="6198372" y="3297271"/>
                <a:ext cx="96063" cy="1554480"/>
              </a:xfrm>
              <a:custGeom>
                <a:avLst/>
                <a:gdLst>
                  <a:gd name="T0" fmla="*/ 27 w 48"/>
                  <a:gd name="T1" fmla="*/ 0 h 784"/>
                  <a:gd name="T2" fmla="*/ 0 w 48"/>
                  <a:gd name="T3" fmla="*/ 28 h 784"/>
                  <a:gd name="T4" fmla="*/ 0 w 48"/>
                  <a:gd name="T5" fmla="*/ 757 h 784"/>
                  <a:gd name="T6" fmla="*/ 27 w 48"/>
                  <a:gd name="T7" fmla="*/ 784 h 784"/>
                  <a:gd name="T8" fmla="*/ 48 w 48"/>
                  <a:gd name="T9" fmla="*/ 784 h 784"/>
                  <a:gd name="T10" fmla="*/ 48 w 48"/>
                  <a:gd name="T11" fmla="*/ 0 h 784"/>
                  <a:gd name="T12" fmla="*/ 27 w 48"/>
                  <a:gd name="T13" fmla="*/ 0 h 784"/>
                </a:gdLst>
                <a:ahLst/>
                <a:cxnLst>
                  <a:cxn ang="0">
                    <a:pos x="T0" y="T1"/>
                  </a:cxn>
                  <a:cxn ang="0">
                    <a:pos x="T2" y="T3"/>
                  </a:cxn>
                  <a:cxn ang="0">
                    <a:pos x="T4" y="T5"/>
                  </a:cxn>
                  <a:cxn ang="0">
                    <a:pos x="T6" y="T7"/>
                  </a:cxn>
                  <a:cxn ang="0">
                    <a:pos x="T8" y="T9"/>
                  </a:cxn>
                  <a:cxn ang="0">
                    <a:pos x="T10" y="T11"/>
                  </a:cxn>
                  <a:cxn ang="0">
                    <a:pos x="T12" y="T13"/>
                  </a:cxn>
                </a:cxnLst>
                <a:rect l="0" t="0" r="r" b="b"/>
                <a:pathLst>
                  <a:path w="48" h="784">
                    <a:moveTo>
                      <a:pt x="27" y="0"/>
                    </a:moveTo>
                    <a:cubicBezTo>
                      <a:pt x="12" y="0"/>
                      <a:pt x="0" y="12"/>
                      <a:pt x="0" y="28"/>
                    </a:cubicBezTo>
                    <a:cubicBezTo>
                      <a:pt x="0" y="757"/>
                      <a:pt x="0" y="757"/>
                      <a:pt x="0" y="757"/>
                    </a:cubicBezTo>
                    <a:cubicBezTo>
                      <a:pt x="0" y="772"/>
                      <a:pt x="12" y="784"/>
                      <a:pt x="27" y="784"/>
                    </a:cubicBezTo>
                    <a:cubicBezTo>
                      <a:pt x="48" y="784"/>
                      <a:pt x="48" y="784"/>
                      <a:pt x="48" y="784"/>
                    </a:cubicBezTo>
                    <a:cubicBezTo>
                      <a:pt x="48" y="0"/>
                      <a:pt x="48" y="0"/>
                      <a:pt x="48" y="0"/>
                    </a:cubicBezTo>
                    <a:lnTo>
                      <a:pt x="27" y="0"/>
                    </a:lnTo>
                    <a:close/>
                  </a:path>
                </a:pathLst>
              </a:custGeom>
              <a:solidFill>
                <a:srgbClr val="D95D5D"/>
              </a:solidFill>
              <a:ln w="9525">
                <a:solidFill>
                  <a:srgbClr val="D95D5D"/>
                </a:solidFill>
                <a:round/>
                <a:headEnd/>
                <a:tailEnd/>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5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30" name="Rectangle 29"/>
            <p:cNvSpPr/>
            <p:nvPr/>
          </p:nvSpPr>
          <p:spPr>
            <a:xfrm>
              <a:off x="870197" y="3480848"/>
              <a:ext cx="9362267" cy="1695272"/>
            </a:xfrm>
            <a:prstGeom prst="rect">
              <a:avLst/>
            </a:prstGeom>
          </p:spPr>
          <p:txBody>
            <a:bodyPr wrap="square">
              <a:spAutoFit/>
            </a:bodyPr>
            <a:lstStyle/>
            <a:p>
              <a:pPr lvl="0" defTabSz="1248305">
                <a:lnSpc>
                  <a:spcPct val="150000"/>
                </a:lnSpc>
              </a:pPr>
              <a:r>
                <a:rPr lang="en-US"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lot of features and concerns were improved in Angular 17, such as communication between components, code-reuse, separation of concerns, unit tests, and others. </a:t>
              </a:r>
            </a:p>
          </p:txBody>
        </p:sp>
      </p:grpSp>
      <p:grpSp>
        <p:nvGrpSpPr>
          <p:cNvPr id="33" name="Group 32"/>
          <p:cNvGrpSpPr/>
          <p:nvPr/>
        </p:nvGrpSpPr>
        <p:grpSpPr>
          <a:xfrm>
            <a:off x="1864033" y="5084326"/>
            <a:ext cx="12527935" cy="1554480"/>
            <a:chOff x="685797" y="3297271"/>
            <a:chExt cx="9501653" cy="1554480"/>
          </a:xfrm>
        </p:grpSpPr>
        <p:grpSp>
          <p:nvGrpSpPr>
            <p:cNvPr id="34" name="Group 33"/>
            <p:cNvGrpSpPr/>
            <p:nvPr/>
          </p:nvGrpSpPr>
          <p:grpSpPr>
            <a:xfrm flipH="1">
              <a:off x="685797" y="3297271"/>
              <a:ext cx="9501653" cy="1554480"/>
              <a:chOff x="-3207218" y="3297271"/>
              <a:chExt cx="9501653" cy="1554480"/>
            </a:xfrm>
          </p:grpSpPr>
          <p:sp>
            <p:nvSpPr>
              <p:cNvPr id="36" name="Freeform 105"/>
              <p:cNvSpPr>
                <a:spLocks/>
              </p:cNvSpPr>
              <p:nvPr/>
            </p:nvSpPr>
            <p:spPr bwMode="auto">
              <a:xfrm flipH="1">
                <a:off x="-3207218" y="3297271"/>
                <a:ext cx="9431804" cy="1554480"/>
              </a:xfrm>
              <a:custGeom>
                <a:avLst/>
                <a:gdLst>
                  <a:gd name="T0" fmla="*/ 1011 w 1039"/>
                  <a:gd name="T1" fmla="*/ 0 h 784"/>
                  <a:gd name="T2" fmla="*/ 0 w 1039"/>
                  <a:gd name="T3" fmla="*/ 0 h 784"/>
                  <a:gd name="T4" fmla="*/ 0 w 1039"/>
                  <a:gd name="T5" fmla="*/ 784 h 784"/>
                  <a:gd name="T6" fmla="*/ 1011 w 1039"/>
                  <a:gd name="T7" fmla="*/ 784 h 784"/>
                  <a:gd name="T8" fmla="*/ 1039 w 1039"/>
                  <a:gd name="T9" fmla="*/ 757 h 784"/>
                  <a:gd name="T10" fmla="*/ 1039 w 1039"/>
                  <a:gd name="T11" fmla="*/ 28 h 784"/>
                  <a:gd name="T12" fmla="*/ 1011 w 1039"/>
                  <a:gd name="T13" fmla="*/ 0 h 784"/>
                </a:gdLst>
                <a:ahLst/>
                <a:cxnLst>
                  <a:cxn ang="0">
                    <a:pos x="T0" y="T1"/>
                  </a:cxn>
                  <a:cxn ang="0">
                    <a:pos x="T2" y="T3"/>
                  </a:cxn>
                  <a:cxn ang="0">
                    <a:pos x="T4" y="T5"/>
                  </a:cxn>
                  <a:cxn ang="0">
                    <a:pos x="T6" y="T7"/>
                  </a:cxn>
                  <a:cxn ang="0">
                    <a:pos x="T8" y="T9"/>
                  </a:cxn>
                  <a:cxn ang="0">
                    <a:pos x="T10" y="T11"/>
                  </a:cxn>
                  <a:cxn ang="0">
                    <a:pos x="T12" y="T13"/>
                  </a:cxn>
                </a:cxnLst>
                <a:rect l="0" t="0" r="r" b="b"/>
                <a:pathLst>
                  <a:path w="1039" h="784">
                    <a:moveTo>
                      <a:pt x="1011" y="0"/>
                    </a:moveTo>
                    <a:cubicBezTo>
                      <a:pt x="0" y="0"/>
                      <a:pt x="0" y="0"/>
                      <a:pt x="0" y="0"/>
                    </a:cubicBezTo>
                    <a:cubicBezTo>
                      <a:pt x="0" y="784"/>
                      <a:pt x="0" y="784"/>
                      <a:pt x="0" y="784"/>
                    </a:cubicBezTo>
                    <a:cubicBezTo>
                      <a:pt x="1011" y="784"/>
                      <a:pt x="1011" y="784"/>
                      <a:pt x="1011" y="784"/>
                    </a:cubicBezTo>
                    <a:cubicBezTo>
                      <a:pt x="1027" y="784"/>
                      <a:pt x="1039" y="772"/>
                      <a:pt x="1039" y="757"/>
                    </a:cubicBezTo>
                    <a:cubicBezTo>
                      <a:pt x="1039" y="28"/>
                      <a:pt x="1039" y="28"/>
                      <a:pt x="1039" y="28"/>
                    </a:cubicBezTo>
                    <a:cubicBezTo>
                      <a:pt x="1039" y="12"/>
                      <a:pt x="1027" y="0"/>
                      <a:pt x="101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5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7" name="Freeform 106"/>
              <p:cNvSpPr>
                <a:spLocks/>
              </p:cNvSpPr>
              <p:nvPr/>
            </p:nvSpPr>
            <p:spPr bwMode="auto">
              <a:xfrm flipH="1">
                <a:off x="6198372" y="3297271"/>
                <a:ext cx="96063" cy="1554480"/>
              </a:xfrm>
              <a:custGeom>
                <a:avLst/>
                <a:gdLst>
                  <a:gd name="T0" fmla="*/ 27 w 48"/>
                  <a:gd name="T1" fmla="*/ 0 h 784"/>
                  <a:gd name="T2" fmla="*/ 0 w 48"/>
                  <a:gd name="T3" fmla="*/ 28 h 784"/>
                  <a:gd name="T4" fmla="*/ 0 w 48"/>
                  <a:gd name="T5" fmla="*/ 757 h 784"/>
                  <a:gd name="T6" fmla="*/ 27 w 48"/>
                  <a:gd name="T7" fmla="*/ 784 h 784"/>
                  <a:gd name="T8" fmla="*/ 48 w 48"/>
                  <a:gd name="T9" fmla="*/ 784 h 784"/>
                  <a:gd name="T10" fmla="*/ 48 w 48"/>
                  <a:gd name="T11" fmla="*/ 0 h 784"/>
                  <a:gd name="T12" fmla="*/ 27 w 48"/>
                  <a:gd name="T13" fmla="*/ 0 h 784"/>
                </a:gdLst>
                <a:ahLst/>
                <a:cxnLst>
                  <a:cxn ang="0">
                    <a:pos x="T0" y="T1"/>
                  </a:cxn>
                  <a:cxn ang="0">
                    <a:pos x="T2" y="T3"/>
                  </a:cxn>
                  <a:cxn ang="0">
                    <a:pos x="T4" y="T5"/>
                  </a:cxn>
                  <a:cxn ang="0">
                    <a:pos x="T6" y="T7"/>
                  </a:cxn>
                  <a:cxn ang="0">
                    <a:pos x="T8" y="T9"/>
                  </a:cxn>
                  <a:cxn ang="0">
                    <a:pos x="T10" y="T11"/>
                  </a:cxn>
                  <a:cxn ang="0">
                    <a:pos x="T12" y="T13"/>
                  </a:cxn>
                </a:cxnLst>
                <a:rect l="0" t="0" r="r" b="b"/>
                <a:pathLst>
                  <a:path w="48" h="784">
                    <a:moveTo>
                      <a:pt x="27" y="0"/>
                    </a:moveTo>
                    <a:cubicBezTo>
                      <a:pt x="12" y="0"/>
                      <a:pt x="0" y="12"/>
                      <a:pt x="0" y="28"/>
                    </a:cubicBezTo>
                    <a:cubicBezTo>
                      <a:pt x="0" y="757"/>
                      <a:pt x="0" y="757"/>
                      <a:pt x="0" y="757"/>
                    </a:cubicBezTo>
                    <a:cubicBezTo>
                      <a:pt x="0" y="772"/>
                      <a:pt x="12" y="784"/>
                      <a:pt x="27" y="784"/>
                    </a:cubicBezTo>
                    <a:cubicBezTo>
                      <a:pt x="48" y="784"/>
                      <a:pt x="48" y="784"/>
                      <a:pt x="48" y="784"/>
                    </a:cubicBezTo>
                    <a:cubicBezTo>
                      <a:pt x="48" y="0"/>
                      <a:pt x="48" y="0"/>
                      <a:pt x="48" y="0"/>
                    </a:cubicBezTo>
                    <a:lnTo>
                      <a:pt x="27" y="0"/>
                    </a:lnTo>
                    <a:close/>
                  </a:path>
                </a:pathLst>
              </a:custGeom>
              <a:solidFill>
                <a:srgbClr val="92D050"/>
              </a:solidFill>
              <a:ln w="9525">
                <a:solidFill>
                  <a:srgbClr val="92D050"/>
                </a:solidFill>
                <a:round/>
                <a:headEnd/>
                <a:tailEnd/>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5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35" name="Rectangle 34"/>
            <p:cNvSpPr/>
            <p:nvPr/>
          </p:nvSpPr>
          <p:spPr>
            <a:xfrm>
              <a:off x="825183" y="3475468"/>
              <a:ext cx="9362267" cy="1141274"/>
            </a:xfrm>
            <a:prstGeom prst="rect">
              <a:avLst/>
            </a:prstGeom>
          </p:spPr>
          <p:txBody>
            <a:bodyPr wrap="square">
              <a:spAutoFit/>
            </a:bodyPr>
            <a:lstStyle/>
            <a:p>
              <a:pPr lvl="0" defTabSz="1248305">
                <a:lnSpc>
                  <a:spcPct val="150000"/>
                </a:lnSpc>
              </a:pPr>
              <a:r>
                <a:rPr lang="en-US"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 promote some of those benefits in the context of forms, Angular 17 uses a “model-driven” or reactive technique of development.</a:t>
              </a:r>
            </a:p>
          </p:txBody>
        </p:sp>
      </p:grpSp>
      <p:sp>
        <p:nvSpPr>
          <p:cNvPr id="2" name="Title 1"/>
          <p:cNvSpPr>
            <a:spLocks noGrp="1"/>
          </p:cNvSpPr>
          <p:nvPr>
            <p:ph type="title"/>
          </p:nvPr>
        </p:nvSpPr>
        <p:spPr/>
        <p:txBody>
          <a:bodyPr>
            <a:normAutofit/>
          </a:bodyPr>
          <a:lstStyle/>
          <a:p>
            <a:r>
              <a:rPr lang="en-US" dirty="0"/>
              <a:t>Model-Driven Approach</a:t>
            </a:r>
          </a:p>
        </p:txBody>
      </p:sp>
      <p:pic>
        <p:nvPicPr>
          <p:cNvPr id="15" name="Picture 14"/>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682970" y="885621"/>
            <a:ext cx="4946930" cy="253920"/>
          </a:xfrm>
          <a:prstGeom prst="rect">
            <a:avLst/>
          </a:prstGeom>
        </p:spPr>
      </p:pic>
    </p:spTree>
    <p:extLst>
      <p:ext uri="{BB962C8B-B14F-4D97-AF65-F5344CB8AC3E}">
        <p14:creationId xmlns:p14="http://schemas.microsoft.com/office/powerpoint/2010/main" val="134511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879" y="2218063"/>
            <a:ext cx="11886172" cy="1141274"/>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Model-Driven approach (Reactive Forms) refers to a strategy of building your own Model object (FormGroup and related items) and binding it to Component HTML. </a:t>
            </a:r>
          </a:p>
        </p:txBody>
      </p:sp>
      <p:sp>
        <p:nvSpPr>
          <p:cNvPr id="3" name="Rectangle 2"/>
          <p:cNvSpPr/>
          <p:nvPr/>
        </p:nvSpPr>
        <p:spPr>
          <a:xfrm>
            <a:off x="2575880" y="4176452"/>
            <a:ext cx="10761060" cy="1200329"/>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It's implied in a more concise HTML Template and provides more control in your forms (but with more code on it).</a:t>
            </a:r>
          </a:p>
        </p:txBody>
      </p:sp>
      <p:sp>
        <p:nvSpPr>
          <p:cNvPr id="5" name="Rectangle 4"/>
          <p:cNvSpPr/>
          <p:nvPr/>
        </p:nvSpPr>
        <p:spPr>
          <a:xfrm>
            <a:off x="2575880" y="6171224"/>
            <a:ext cx="11161110" cy="1200329"/>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same FormGroup object that is automatically created and associated with the form can be created manually using ReactiveForms.</a:t>
            </a:r>
          </a:p>
        </p:txBody>
      </p:sp>
      <p:sp>
        <p:nvSpPr>
          <p:cNvPr id="8" name="Rectangle 7"/>
          <p:cNvSpPr/>
          <p:nvPr/>
        </p:nvSpPr>
        <p:spPr>
          <a:xfrm flipH="1">
            <a:off x="2301559" y="2137500"/>
            <a:ext cx="72612" cy="5272949"/>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l 8"/>
          <p:cNvSpPr/>
          <p:nvPr/>
        </p:nvSpPr>
        <p:spPr>
          <a:xfrm>
            <a:off x="2200705" y="4628121"/>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p:nvSpPr>
        <p:spPr>
          <a:xfrm>
            <a:off x="2200705" y="2651540"/>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2200705" y="6604701"/>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p:cNvSpPr>
            <a:spLocks noGrp="1"/>
          </p:cNvSpPr>
          <p:nvPr>
            <p:ph type="title"/>
          </p:nvPr>
        </p:nvSpPr>
        <p:spPr>
          <a:xfrm>
            <a:off x="3078" y="319675"/>
            <a:ext cx="16258032" cy="665045"/>
          </a:xfrm>
        </p:spPr>
        <p:txBody>
          <a:bodyPr>
            <a:normAutofit/>
          </a:bodyPr>
          <a:lstStyle/>
          <a:p>
            <a:r>
              <a:rPr lang="en-US" dirty="0"/>
              <a:t>Model-Driven Approach—Benefits</a:t>
            </a:r>
          </a:p>
        </p:txBody>
      </p:sp>
      <p:pic>
        <p:nvPicPr>
          <p:cNvPr id="14" name="Picture 1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587595" y="885621"/>
            <a:ext cx="7137680" cy="253920"/>
          </a:xfrm>
          <a:prstGeom prst="rect">
            <a:avLst/>
          </a:prstGeom>
        </p:spPr>
      </p:pic>
    </p:spTree>
    <p:extLst>
      <p:ext uri="{BB962C8B-B14F-4D97-AF65-F5344CB8AC3E}">
        <p14:creationId xmlns:p14="http://schemas.microsoft.com/office/powerpoint/2010/main" val="2949339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765157" y="2151057"/>
            <a:ext cx="10781510" cy="5268013"/>
            <a:chOff x="3235597" y="2988142"/>
            <a:chExt cx="10781510" cy="5268013"/>
          </a:xfrm>
        </p:grpSpPr>
        <p:grpSp>
          <p:nvGrpSpPr>
            <p:cNvPr id="8" name="Group 7"/>
            <p:cNvGrpSpPr/>
            <p:nvPr/>
          </p:nvGrpSpPr>
          <p:grpSpPr>
            <a:xfrm>
              <a:off x="3235597" y="2988142"/>
              <a:ext cx="10781510" cy="5268013"/>
              <a:chOff x="2135443" y="2758168"/>
              <a:chExt cx="10781510" cy="5268013"/>
            </a:xfrm>
          </p:grpSpPr>
          <p:sp>
            <p:nvSpPr>
              <p:cNvPr id="10" name="Rectangle 9"/>
              <p:cNvSpPr/>
              <p:nvPr/>
            </p:nvSpPr>
            <p:spPr>
              <a:xfrm>
                <a:off x="2135443" y="3376352"/>
                <a:ext cx="10781510" cy="4649073"/>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66"/>
              <p:cNvSpPr/>
              <p:nvPr/>
            </p:nvSpPr>
            <p:spPr>
              <a:xfrm>
                <a:off x="8342365" y="5891459"/>
                <a:ext cx="4574588" cy="2134722"/>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p:nvPr/>
            </p:nvGrpSpPr>
            <p:grpSpPr>
              <a:xfrm>
                <a:off x="2135443" y="2758168"/>
                <a:ext cx="10781510" cy="638628"/>
                <a:chOff x="2135443" y="2758168"/>
                <a:chExt cx="10781510" cy="638628"/>
              </a:xfrm>
            </p:grpSpPr>
            <p:sp>
              <p:nvSpPr>
                <p:cNvPr id="13" name="Round Same Side Corner Rectangle 168"/>
                <p:cNvSpPr/>
                <p:nvPr/>
              </p:nvSpPr>
              <p:spPr>
                <a:xfrm>
                  <a:off x="2135443" y="2758168"/>
                  <a:ext cx="10781510"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11637111" y="2923202"/>
                  <a:ext cx="1030511" cy="275773"/>
                  <a:chOff x="11637111" y="2923202"/>
                  <a:chExt cx="1030511" cy="275773"/>
                </a:xfrm>
              </p:grpSpPr>
              <p:sp>
                <p:nvSpPr>
                  <p:cNvPr id="21" name="Oval 20"/>
                  <p:cNvSpPr/>
                  <p:nvPr/>
                </p:nvSpPr>
                <p:spPr>
                  <a:xfrm>
                    <a:off x="11637111" y="2923204"/>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2014481" y="2923203"/>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2391851" y="2923202"/>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2223489" y="2956383"/>
                  <a:ext cx="2618112" cy="338554"/>
                  <a:chOff x="2223489" y="2956383"/>
                  <a:chExt cx="2618112" cy="338554"/>
                </a:xfrm>
              </p:grpSpPr>
              <p:sp>
                <p:nvSpPr>
                  <p:cNvPr id="16" name="TextBox 15"/>
                  <p:cNvSpPr txBox="1"/>
                  <p:nvPr/>
                </p:nvSpPr>
                <p:spPr>
                  <a:xfrm>
                    <a:off x="2710184" y="2956383"/>
                    <a:ext cx="2131417" cy="338554"/>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7" name="Group 16"/>
                  <p:cNvGrpSpPr/>
                  <p:nvPr/>
                </p:nvGrpSpPr>
                <p:grpSpPr>
                  <a:xfrm>
                    <a:off x="2223489" y="2956738"/>
                    <a:ext cx="510185" cy="298936"/>
                    <a:chOff x="2217139" y="2907524"/>
                    <a:chExt cx="510185" cy="298936"/>
                  </a:xfrm>
                </p:grpSpPr>
                <p:sp>
                  <p:nvSpPr>
                    <p:cNvPr id="18" name="Rectangle 17"/>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9" name="TextBox 8"/>
            <p:cNvSpPr txBox="1"/>
            <p:nvPr/>
          </p:nvSpPr>
          <p:spPr>
            <a:xfrm>
              <a:off x="3235597" y="3646640"/>
              <a:ext cx="10781510" cy="4401205"/>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&lt;form [ngFormModel]=‘form’ (ngSubmit)=“onSubmit()”&gt;</a:t>
              </a:r>
            </a:p>
            <a:p>
              <a:r>
                <a:rPr lang="en-US" sz="2000" dirty="0">
                  <a:solidFill>
                    <a:schemeClr val="bg1"/>
                  </a:solidFill>
                  <a:latin typeface="Courier New" panose="02070309020205020404" pitchFamily="49" charset="0"/>
                  <a:cs typeface="Courier New" panose="02070309020205020404" pitchFamily="49" charset="0"/>
                </a:rPr>
                <a:t>	&lt;div class=“form-group” [ngclass]=“{‘has-error’: !name.valid}”&gt;</a:t>
              </a:r>
            </a:p>
            <a:p>
              <a:r>
                <a:rPr lang="en-US" sz="2000" dirty="0">
                  <a:solidFill>
                    <a:schemeClr val="bg1"/>
                  </a:solidFill>
                  <a:latin typeface="Courier New" panose="02070309020205020404" pitchFamily="49" charset="0"/>
                  <a:cs typeface="Courier New" panose="02070309020205020404" pitchFamily="49" charset="0"/>
                </a:rPr>
                <a:t>		&lt;label for=“name”&gt;Name&lt;/label&gt;</a:t>
              </a:r>
            </a:p>
            <a:p>
              <a:r>
                <a:rPr lang="en-US" sz="2000" dirty="0">
                  <a:solidFill>
                    <a:schemeClr val="bg1"/>
                  </a:solidFill>
                  <a:latin typeface="Courier New" panose="02070309020205020404" pitchFamily="49" charset="0"/>
                  <a:cs typeface="Courier New" panose="02070309020205020404" pitchFamily="49" charset="0"/>
                </a:rPr>
                <a:t>		&lt;input type=“text” class=“form-control” id=“name”</a:t>
              </a:r>
            </a:p>
            <a:p>
              <a:r>
                <a:rPr lang="en-US" sz="2000" dirty="0">
                  <a:solidFill>
                    <a:schemeClr val="bg1"/>
                  </a:solidFill>
                  <a:latin typeface="Courier New" panose="02070309020205020404" pitchFamily="49" charset="0"/>
                  <a:cs typeface="Courier New" panose="02070309020205020404" pitchFamily="49" charset="0"/>
                </a:rPr>
                <a:t>			ngcontrol=‘name’</a:t>
              </a:r>
            </a:p>
            <a:p>
              <a:r>
                <a:rPr lang="en-US" sz="2000" dirty="0">
                  <a:solidFill>
                    <a:schemeClr val="bg1"/>
                  </a:solidFill>
                  <a:latin typeface="Courier New" panose="02070309020205020404" pitchFamily="49" charset="0"/>
                  <a:cs typeface="Courier New" panose="02070309020205020404" pitchFamily="49" charset="0"/>
                </a:rPr>
                <a:t>			#name=“ngForm”&gt;</a:t>
              </a:r>
            </a:p>
            <a:p>
              <a:r>
                <a:rPr lang="en-US" sz="2000" dirty="0">
                  <a:solidFill>
                    <a:schemeClr val="bg1"/>
                  </a:solidFill>
                  <a:latin typeface="Courier New" panose="02070309020205020404" pitchFamily="49" charset="0"/>
                  <a:cs typeface="Courier New" panose="02070309020205020404" pitchFamily="49" charset="0"/>
                </a:rPr>
                <a:t>		&lt;p *ngIf=“!name.valid” class=“help-block”&gt;</a:t>
              </a:r>
            </a:p>
            <a:p>
              <a:r>
                <a:rPr lang="en-US" sz="2000" dirty="0">
                  <a:solidFill>
                    <a:schemeClr val="bg1"/>
                  </a:solidFill>
                  <a:latin typeface="Courier New" panose="02070309020205020404" pitchFamily="49" charset="0"/>
                  <a:cs typeface="Courier New" panose="02070309020205020404" pitchFamily="49" charset="0"/>
                </a:rPr>
                <a:t>		 	Name is required</a:t>
              </a:r>
            </a:p>
            <a:p>
              <a:r>
                <a:rPr lang="en-US" sz="2000" dirty="0">
                  <a:solidFill>
                    <a:schemeClr val="bg1"/>
                  </a:solidFill>
                  <a:latin typeface="Courier New" panose="02070309020205020404" pitchFamily="49" charset="0"/>
                  <a:cs typeface="Courier New" panose="02070309020205020404" pitchFamily="49" charset="0"/>
                </a:rPr>
                <a:t>		&lt;/p&gt;</a:t>
              </a:r>
            </a:p>
            <a:p>
              <a:r>
                <a:rPr lang="en-US" sz="2000" dirty="0">
                  <a:solidFill>
                    <a:schemeClr val="bg1"/>
                  </a:solidFill>
                  <a:latin typeface="Courier New" panose="02070309020205020404" pitchFamily="49" charset="0"/>
                  <a:cs typeface="Courier New" panose="02070309020205020404" pitchFamily="49" charset="0"/>
                </a:rPr>
                <a:t>	&lt;/div&gt;</a:t>
              </a:r>
            </a:p>
            <a:p>
              <a:r>
                <a:rPr lang="en-US" sz="2000" dirty="0">
                  <a:solidFill>
                    <a:schemeClr val="bg1"/>
                  </a:solidFill>
                  <a:latin typeface="Courier New" panose="02070309020205020404" pitchFamily="49" charset="0"/>
                  <a:cs typeface="Courier New" panose="02070309020205020404" pitchFamily="49" charset="0"/>
                </a:rPr>
                <a:t>	&lt;button type=“submit” class=“btn btn-primary” 					[disabled]=“!form.valid”&gt;Add user&lt;/button&gt;</a:t>
              </a:r>
            </a:p>
            <a:p>
              <a:r>
                <a:rPr lang="en-US" sz="2000" dirty="0">
                  <a:solidFill>
                    <a:schemeClr val="bg1"/>
                  </a:solidFill>
                  <a:latin typeface="Courier New" panose="02070309020205020404" pitchFamily="49" charset="0"/>
                  <a:cs typeface="Courier New" panose="02070309020205020404" pitchFamily="49" charset="0"/>
                </a:rPr>
                <a:t>&lt;/form&gt;</a:t>
              </a:r>
            </a:p>
            <a:p>
              <a:r>
                <a:rPr lang="en-US" sz="2000" dirty="0">
                  <a:solidFill>
                    <a:schemeClr val="bg1"/>
                  </a:solidFill>
                  <a:latin typeface="Courier New" panose="02070309020205020404" pitchFamily="49" charset="0"/>
                  <a:cs typeface="Courier New" panose="02070309020205020404" pitchFamily="49" charset="0"/>
                </a:rPr>
                <a:t>		</a:t>
              </a:r>
            </a:p>
          </p:txBody>
        </p:sp>
      </p:grpSp>
      <p:sp>
        <p:nvSpPr>
          <p:cNvPr id="25" name="Title 1"/>
          <p:cNvSpPr>
            <a:spLocks noGrp="1"/>
          </p:cNvSpPr>
          <p:nvPr>
            <p:ph type="title"/>
          </p:nvPr>
        </p:nvSpPr>
        <p:spPr>
          <a:xfrm>
            <a:off x="3078" y="319675"/>
            <a:ext cx="16258032" cy="665045"/>
          </a:xfrm>
        </p:spPr>
        <p:txBody>
          <a:bodyPr>
            <a:normAutofit/>
          </a:bodyPr>
          <a:lstStyle/>
          <a:p>
            <a:r>
              <a:rPr lang="en-US" dirty="0"/>
              <a:t>Model-Driven Approach—Front-end</a:t>
            </a:r>
          </a:p>
        </p:txBody>
      </p:sp>
      <p:pic>
        <p:nvPicPr>
          <p:cNvPr id="26" name="Picture 2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444720" y="885621"/>
            <a:ext cx="7423430" cy="253920"/>
          </a:xfrm>
          <a:prstGeom prst="rect">
            <a:avLst/>
          </a:prstGeom>
        </p:spPr>
      </p:pic>
    </p:spTree>
    <p:extLst>
      <p:ext uri="{BB962C8B-B14F-4D97-AF65-F5344CB8AC3E}">
        <p14:creationId xmlns:p14="http://schemas.microsoft.com/office/powerpoint/2010/main" val="2853143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765157" y="2151057"/>
            <a:ext cx="10786061" cy="5621343"/>
            <a:chOff x="3235597" y="2988142"/>
            <a:chExt cx="10786061" cy="5621343"/>
          </a:xfrm>
        </p:grpSpPr>
        <p:grpSp>
          <p:nvGrpSpPr>
            <p:cNvPr id="8" name="Group 7"/>
            <p:cNvGrpSpPr/>
            <p:nvPr/>
          </p:nvGrpSpPr>
          <p:grpSpPr>
            <a:xfrm>
              <a:off x="3235597" y="2988142"/>
              <a:ext cx="10781510" cy="5621343"/>
              <a:chOff x="2135443" y="2758168"/>
              <a:chExt cx="10781510" cy="5621343"/>
            </a:xfrm>
          </p:grpSpPr>
          <p:sp>
            <p:nvSpPr>
              <p:cNvPr id="10" name="Rectangle 9"/>
              <p:cNvSpPr/>
              <p:nvPr/>
            </p:nvSpPr>
            <p:spPr>
              <a:xfrm>
                <a:off x="2135443" y="3376352"/>
                <a:ext cx="10781510" cy="5003159"/>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66"/>
              <p:cNvSpPr/>
              <p:nvPr/>
            </p:nvSpPr>
            <p:spPr>
              <a:xfrm>
                <a:off x="8342365" y="6244789"/>
                <a:ext cx="4574588" cy="2134722"/>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p:nvPr/>
            </p:nvGrpSpPr>
            <p:grpSpPr>
              <a:xfrm>
                <a:off x="2135443" y="2758168"/>
                <a:ext cx="10781510" cy="638628"/>
                <a:chOff x="2135443" y="2758168"/>
                <a:chExt cx="10781510" cy="638628"/>
              </a:xfrm>
            </p:grpSpPr>
            <p:sp>
              <p:nvSpPr>
                <p:cNvPr id="13" name="Round Same Side Corner Rectangle 168"/>
                <p:cNvSpPr/>
                <p:nvPr/>
              </p:nvSpPr>
              <p:spPr>
                <a:xfrm>
                  <a:off x="2135443" y="2758168"/>
                  <a:ext cx="10781510"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11637111" y="2923202"/>
                  <a:ext cx="1030511" cy="275773"/>
                  <a:chOff x="11637111" y="2923202"/>
                  <a:chExt cx="1030511" cy="275773"/>
                </a:xfrm>
              </p:grpSpPr>
              <p:sp>
                <p:nvSpPr>
                  <p:cNvPr id="21" name="Oval 20"/>
                  <p:cNvSpPr/>
                  <p:nvPr/>
                </p:nvSpPr>
                <p:spPr>
                  <a:xfrm>
                    <a:off x="11637111" y="2923204"/>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2014481" y="2923203"/>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2391851" y="2923202"/>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2223489" y="2956383"/>
                  <a:ext cx="2618112" cy="338554"/>
                  <a:chOff x="2223489" y="2956383"/>
                  <a:chExt cx="2618112" cy="338554"/>
                </a:xfrm>
              </p:grpSpPr>
              <p:sp>
                <p:nvSpPr>
                  <p:cNvPr id="16" name="TextBox 15"/>
                  <p:cNvSpPr txBox="1"/>
                  <p:nvPr/>
                </p:nvSpPr>
                <p:spPr>
                  <a:xfrm>
                    <a:off x="2710184" y="2956383"/>
                    <a:ext cx="2131417" cy="338554"/>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7" name="Group 16"/>
                  <p:cNvGrpSpPr/>
                  <p:nvPr/>
                </p:nvGrpSpPr>
                <p:grpSpPr>
                  <a:xfrm>
                    <a:off x="2223489" y="2956738"/>
                    <a:ext cx="510185" cy="298936"/>
                    <a:chOff x="2217139" y="2907524"/>
                    <a:chExt cx="510185" cy="298936"/>
                  </a:xfrm>
                </p:grpSpPr>
                <p:sp>
                  <p:nvSpPr>
                    <p:cNvPr id="18" name="Rectangle 17"/>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9" name="TextBox 8"/>
            <p:cNvSpPr txBox="1"/>
            <p:nvPr/>
          </p:nvSpPr>
          <p:spPr>
            <a:xfrm>
              <a:off x="3240148" y="3591702"/>
              <a:ext cx="10781510" cy="5016758"/>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import {Component} from ‘Angular 17/core’;</a:t>
              </a:r>
            </a:p>
            <a:p>
              <a:r>
                <a:rPr lang="en-US" sz="2000" dirty="0">
                  <a:solidFill>
                    <a:schemeClr val="bg1"/>
                  </a:solidFill>
                  <a:latin typeface="Courier New" panose="02070309020205020404" pitchFamily="49" charset="0"/>
                  <a:cs typeface="Courier New" panose="02070309020205020404" pitchFamily="49" charset="0"/>
                </a:rPr>
                <a:t>import {Control, ControlGroup, Validators} from ‘Angular 17/common’;</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@Component({</a:t>
              </a:r>
            </a:p>
            <a:p>
              <a:r>
                <a:rPr lang="en-US" sz="2000" dirty="0">
                  <a:solidFill>
                    <a:schemeClr val="bg1"/>
                  </a:solidFill>
                  <a:latin typeface="Courier New" panose="02070309020205020404" pitchFamily="49" charset="0"/>
                  <a:cs typeface="Courier New" panose="02070309020205020404" pitchFamily="49" charset="0"/>
                </a:rPr>
                <a:t>	selector: ‘form’,</a:t>
              </a:r>
            </a:p>
            <a:p>
              <a:r>
                <a:rPr lang="en-US" sz="2000" dirty="0">
                  <a:solidFill>
                    <a:schemeClr val="bg1"/>
                  </a:solidFill>
                  <a:latin typeface="Courier New" panose="02070309020205020404" pitchFamily="49" charset="0"/>
                  <a:cs typeface="Courier New" panose="02070309020205020404" pitchFamily="49" charset="0"/>
                </a:rPr>
                <a:t>	templateUrl: ‘./dev/shared/form.component.html’</a:t>
              </a:r>
            </a:p>
            <a:p>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Export class FormComponent {</a:t>
              </a:r>
            </a:p>
            <a:p>
              <a:r>
                <a:rPr lang="en-US" sz="2000" dirty="0">
                  <a:solidFill>
                    <a:schemeClr val="bg1"/>
                  </a:solidFill>
                  <a:latin typeface="Courier New" panose="02070309020205020404" pitchFamily="49" charset="0"/>
                  <a:cs typeface="Courier New" panose="02070309020205020404" pitchFamily="49" charset="0"/>
                </a:rPr>
                <a:t>	form = new ControlGroup({</a:t>
              </a:r>
            </a:p>
            <a:p>
              <a:r>
                <a:rPr lang="en-US" sz="2000" dirty="0">
                  <a:solidFill>
                    <a:schemeClr val="bg1"/>
                  </a:solidFill>
                  <a:latin typeface="Courier New" panose="02070309020205020404" pitchFamily="49" charset="0"/>
                  <a:cs typeface="Courier New" panose="02070309020205020404" pitchFamily="49" charset="0"/>
                </a:rPr>
                <a:t>		 name: new Control(‘’, Validators.required);</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	onSubmit(){</a:t>
              </a:r>
            </a:p>
            <a:p>
              <a:r>
                <a:rPr lang="en-US" sz="2000" dirty="0">
                  <a:solidFill>
                    <a:schemeClr val="bg1"/>
                  </a:solidFill>
                  <a:latin typeface="Courier New" panose="02070309020205020404" pitchFamily="49" charset="0"/>
                  <a:cs typeface="Courier New" panose="02070309020205020404" pitchFamily="49" charset="0"/>
                </a:rPr>
                <a:t>		console.log(this.form.value);</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a:t>
              </a:r>
            </a:p>
          </p:txBody>
        </p:sp>
      </p:grpSp>
      <p:sp>
        <p:nvSpPr>
          <p:cNvPr id="25" name="Title 1"/>
          <p:cNvSpPr>
            <a:spLocks noGrp="1"/>
          </p:cNvSpPr>
          <p:nvPr>
            <p:ph type="title"/>
          </p:nvPr>
        </p:nvSpPr>
        <p:spPr>
          <a:xfrm>
            <a:off x="3078" y="319675"/>
            <a:ext cx="16258032" cy="665045"/>
          </a:xfrm>
        </p:spPr>
        <p:txBody>
          <a:bodyPr>
            <a:normAutofit/>
          </a:bodyPr>
          <a:lstStyle/>
          <a:p>
            <a:r>
              <a:rPr lang="en-US" dirty="0"/>
              <a:t>Model-Driven Approach—Component</a:t>
            </a:r>
          </a:p>
        </p:txBody>
      </p:sp>
      <p:pic>
        <p:nvPicPr>
          <p:cNvPr id="26" name="Picture 2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273270" y="885621"/>
            <a:ext cx="7766330" cy="253920"/>
          </a:xfrm>
          <a:prstGeom prst="rect">
            <a:avLst/>
          </a:prstGeom>
        </p:spPr>
      </p:pic>
    </p:spTree>
    <p:extLst>
      <p:ext uri="{BB962C8B-B14F-4D97-AF65-F5344CB8AC3E}">
        <p14:creationId xmlns:p14="http://schemas.microsoft.com/office/powerpoint/2010/main" val="59773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3078" y="319675"/>
            <a:ext cx="16258032" cy="665045"/>
          </a:xfrm>
        </p:spPr>
        <p:txBody>
          <a:bodyPr>
            <a:normAutofit/>
          </a:bodyPr>
          <a:lstStyle/>
          <a:p>
            <a:r>
              <a:rPr lang="en-US" dirty="0"/>
              <a:t>Model-Driven Approach—</a:t>
            </a:r>
            <a:r>
              <a:rPr lang="en-US" dirty="0" err="1"/>
              <a:t>FormBuilder</a:t>
            </a:r>
            <a:endParaRPr lang="en-US" dirty="0"/>
          </a:p>
        </p:txBody>
      </p:sp>
      <p:pic>
        <p:nvPicPr>
          <p:cNvPr id="18" name="Picture 17"/>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158970" y="885621"/>
            <a:ext cx="7994930" cy="253920"/>
          </a:xfrm>
          <a:prstGeom prst="rect">
            <a:avLst/>
          </a:prstGeom>
        </p:spPr>
      </p:pic>
      <p:grpSp>
        <p:nvGrpSpPr>
          <p:cNvPr id="2" name="Group 1"/>
          <p:cNvGrpSpPr/>
          <p:nvPr/>
        </p:nvGrpSpPr>
        <p:grpSpPr>
          <a:xfrm>
            <a:off x="1775638" y="2137500"/>
            <a:ext cx="12704724" cy="5625316"/>
            <a:chOff x="2208484" y="2137500"/>
            <a:chExt cx="12704724" cy="5625316"/>
          </a:xfrm>
        </p:grpSpPr>
        <p:sp>
          <p:nvSpPr>
            <p:cNvPr id="5" name="Rectangle 4"/>
            <p:cNvSpPr/>
            <p:nvPr/>
          </p:nvSpPr>
          <p:spPr>
            <a:xfrm>
              <a:off x="2733158" y="2222001"/>
              <a:ext cx="10846553" cy="646331"/>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can create an AbstractControl from a user-specified configuration.</a:t>
              </a:r>
            </a:p>
          </p:txBody>
        </p:sp>
        <p:sp>
          <p:nvSpPr>
            <p:cNvPr id="6" name="Rectangle 5"/>
            <p:cNvSpPr/>
            <p:nvPr/>
          </p:nvSpPr>
          <p:spPr>
            <a:xfrm>
              <a:off x="2733158" y="3503046"/>
              <a:ext cx="12180050" cy="1200329"/>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is essentially syntactic sugar that shortens the new FormGroup(), new FormControl(), and new FormArray() boilerplate that can build up in larger forms.</a:t>
              </a:r>
            </a:p>
          </p:txBody>
        </p:sp>
        <p:sp>
          <p:nvSpPr>
            <p:cNvPr id="7" name="Rectangle 6"/>
            <p:cNvSpPr/>
            <p:nvPr/>
          </p:nvSpPr>
          <p:spPr>
            <a:xfrm>
              <a:off x="2733158" y="5217913"/>
              <a:ext cx="10846553" cy="646331"/>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has a new helper Class called FormBuilder. </a:t>
              </a:r>
            </a:p>
          </p:txBody>
        </p:sp>
        <p:sp>
          <p:nvSpPr>
            <p:cNvPr id="8" name="Rectangle 7"/>
            <p:cNvSpPr/>
            <p:nvPr/>
          </p:nvSpPr>
          <p:spPr>
            <a:xfrm>
              <a:off x="2733158" y="6562487"/>
              <a:ext cx="11420992" cy="1200329"/>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FormBuilder allows you to explicitly declare forms in your components. This also allows you to explicitly list each form control’s validators.</a:t>
              </a:r>
            </a:p>
          </p:txBody>
        </p:sp>
        <p:sp>
          <p:nvSpPr>
            <p:cNvPr id="16" name="Rectangle 15"/>
            <p:cNvSpPr/>
            <p:nvPr/>
          </p:nvSpPr>
          <p:spPr>
            <a:xfrm flipH="1">
              <a:off x="2301559" y="2137500"/>
              <a:ext cx="72612" cy="5272949"/>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p:cNvSpPr/>
            <p:nvPr/>
          </p:nvSpPr>
          <p:spPr>
            <a:xfrm>
              <a:off x="2208484" y="3919506"/>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Oval 19"/>
            <p:cNvSpPr/>
            <p:nvPr/>
          </p:nvSpPr>
          <p:spPr>
            <a:xfrm>
              <a:off x="2208484" y="2435093"/>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p:cNvSpPr/>
            <p:nvPr/>
          </p:nvSpPr>
          <p:spPr>
            <a:xfrm>
              <a:off x="2208484" y="6888332"/>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p:cNvSpPr/>
            <p:nvPr/>
          </p:nvSpPr>
          <p:spPr>
            <a:xfrm>
              <a:off x="2208484" y="5403919"/>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12659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Forms</a:t>
            </a:r>
          </a:p>
        </p:txBody>
      </p:sp>
      <p:sp>
        <p:nvSpPr>
          <p:cNvPr id="3" name="Text Placeholder 2"/>
          <p:cNvSpPr>
            <a:spLocks noGrp="1"/>
          </p:cNvSpPr>
          <p:nvPr>
            <p:ph type="body" sz="quarter" idx="13"/>
          </p:nvPr>
        </p:nvSpPr>
        <p:spPr>
          <a:xfrm>
            <a:off x="926743" y="2380588"/>
            <a:ext cx="12378949" cy="480131"/>
          </a:xfrm>
        </p:spPr>
        <p:txBody>
          <a:bodyPr/>
          <a:lstStyle/>
          <a:p>
            <a:r>
              <a:rPr lang="en-US" dirty="0"/>
              <a:t>Topic 1—Angular 17 Form Benefits</a:t>
            </a:r>
          </a:p>
        </p:txBody>
      </p:sp>
    </p:spTree>
    <p:extLst>
      <p:ext uri="{BB962C8B-B14F-4D97-AF65-F5344CB8AC3E}">
        <p14:creationId xmlns:p14="http://schemas.microsoft.com/office/powerpoint/2010/main" val="3367249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1474" y="2387842"/>
            <a:ext cx="11521782" cy="587277"/>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can now unit test the form validation logic.</a:t>
            </a:r>
          </a:p>
        </p:txBody>
      </p:sp>
      <p:sp>
        <p:nvSpPr>
          <p:cNvPr id="6" name="Rectangle 5"/>
          <p:cNvSpPr/>
          <p:nvPr/>
        </p:nvSpPr>
        <p:spPr>
          <a:xfrm>
            <a:off x="2591474" y="3600758"/>
            <a:ext cx="11521782" cy="1754326"/>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can be done by just instantiating the class, setting some values in the form controls, and performing assertions against the form global valid state and the validity state of each control.</a:t>
            </a:r>
          </a:p>
        </p:txBody>
      </p:sp>
      <p:sp>
        <p:nvSpPr>
          <p:cNvPr id="7" name="Rectangle 6"/>
          <p:cNvSpPr/>
          <p:nvPr/>
        </p:nvSpPr>
        <p:spPr>
          <a:xfrm>
            <a:off x="2591474" y="5980724"/>
            <a:ext cx="11715076" cy="1754326"/>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FormGroup and FormControl classes provide an API that allows you to build UIs using a completely different programming style known as Functional Reactive Programming.</a:t>
            </a:r>
          </a:p>
        </p:txBody>
      </p:sp>
      <p:sp>
        <p:nvSpPr>
          <p:cNvPr id="9" name="Title 1"/>
          <p:cNvSpPr>
            <a:spLocks noGrp="1"/>
          </p:cNvSpPr>
          <p:nvPr>
            <p:ph type="title"/>
          </p:nvPr>
        </p:nvSpPr>
        <p:spPr>
          <a:xfrm>
            <a:off x="3078" y="319675"/>
            <a:ext cx="16258032" cy="665045"/>
          </a:xfrm>
        </p:spPr>
        <p:txBody>
          <a:bodyPr>
            <a:normAutofit/>
          </a:bodyPr>
          <a:lstStyle/>
          <a:p>
            <a:r>
              <a:rPr lang="en-US" dirty="0"/>
              <a:t>Advantages of Model-Driven Forms</a:t>
            </a:r>
          </a:p>
        </p:txBody>
      </p:sp>
      <p:pic>
        <p:nvPicPr>
          <p:cNvPr id="11" name="Picture 10"/>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511395" y="885621"/>
            <a:ext cx="7290080" cy="253920"/>
          </a:xfrm>
          <a:prstGeom prst="rect">
            <a:avLst/>
          </a:prstGeom>
        </p:spPr>
      </p:pic>
      <p:sp>
        <p:nvSpPr>
          <p:cNvPr id="8" name="Rectangle 7"/>
          <p:cNvSpPr/>
          <p:nvPr/>
        </p:nvSpPr>
        <p:spPr>
          <a:xfrm flipH="1">
            <a:off x="2301559" y="2137500"/>
            <a:ext cx="72612" cy="5272949"/>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p:nvSpPr>
        <p:spPr>
          <a:xfrm>
            <a:off x="2200705" y="3804320"/>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p:cNvSpPr/>
          <p:nvPr/>
        </p:nvSpPr>
        <p:spPr>
          <a:xfrm>
            <a:off x="2200705" y="2651540"/>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p:cNvSpPr/>
          <p:nvPr/>
        </p:nvSpPr>
        <p:spPr>
          <a:xfrm>
            <a:off x="2200705" y="6171224"/>
            <a:ext cx="274320" cy="27432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16460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Demo—Model Driven Approach </a:t>
            </a:r>
          </a:p>
        </p:txBody>
      </p:sp>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898110" y="885621"/>
            <a:ext cx="6516650" cy="253920"/>
          </a:xfrm>
          <a:prstGeom prst="rect">
            <a:avLst/>
          </a:prstGeom>
        </p:spPr>
      </p:pic>
      <p:grpSp>
        <p:nvGrpSpPr>
          <p:cNvPr id="4" name="Group 3"/>
          <p:cNvGrpSpPr/>
          <p:nvPr/>
        </p:nvGrpSpPr>
        <p:grpSpPr>
          <a:xfrm>
            <a:off x="4012448" y="2060685"/>
            <a:ext cx="8239292" cy="4991098"/>
            <a:chOff x="5730135" y="2076451"/>
            <a:chExt cx="8239292" cy="4991098"/>
          </a:xfrm>
        </p:grpSpPr>
        <p:grpSp>
          <p:nvGrpSpPr>
            <p:cNvPr id="5" name="Group 4"/>
            <p:cNvGrpSpPr/>
            <p:nvPr/>
          </p:nvGrpSpPr>
          <p:grpSpPr>
            <a:xfrm>
              <a:off x="10525865" y="2850219"/>
              <a:ext cx="3443562" cy="3443562"/>
              <a:chOff x="11502189" y="3441032"/>
              <a:chExt cx="2887579" cy="2887579"/>
            </a:xfrm>
          </p:grpSpPr>
          <p:sp>
            <p:nvSpPr>
              <p:cNvPr id="12" name="Oval 11"/>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6" name="Group 5"/>
            <p:cNvGrpSpPr/>
            <p:nvPr/>
          </p:nvGrpSpPr>
          <p:grpSpPr>
            <a:xfrm>
              <a:off x="5730135" y="2076451"/>
              <a:ext cx="4795730" cy="4991098"/>
              <a:chOff x="5526814" y="1970814"/>
              <a:chExt cx="5202371" cy="5202371"/>
            </a:xfrm>
          </p:grpSpPr>
          <p:pic>
            <p:nvPicPr>
              <p:cNvPr id="7" name="Picture 6"/>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8" name="Group 7"/>
              <p:cNvGrpSpPr/>
              <p:nvPr/>
            </p:nvGrpSpPr>
            <p:grpSpPr>
              <a:xfrm>
                <a:off x="6738981" y="3795027"/>
                <a:ext cx="1093458" cy="1093458"/>
                <a:chOff x="6738981" y="3795027"/>
                <a:chExt cx="1093458" cy="1093458"/>
              </a:xfrm>
            </p:grpSpPr>
            <p:sp>
              <p:nvSpPr>
                <p:cNvPr id="10" name="Oval 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1" name="Isosceles Triangle 10"/>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sp>
            <p:nvSpPr>
              <p:cNvPr id="9" name="TextBox 10"/>
              <p:cNvSpPr txBox="1"/>
              <p:nvPr/>
            </p:nvSpPr>
            <p:spPr>
              <a:xfrm>
                <a:off x="7832439" y="4110924"/>
                <a:ext cx="1942244" cy="4812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1340955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35"/>
          </p:nvPr>
        </p:nvSpPr>
        <p:spPr>
          <a:xfrm>
            <a:off x="4902617" y="1998968"/>
            <a:ext cx="10184982" cy="586248"/>
          </a:xfrm>
        </p:spPr>
        <p:txBody>
          <a:bodyPr/>
          <a:lstStyle/>
          <a:p>
            <a:pPr>
              <a:lnSpc>
                <a:spcPct val="150000"/>
              </a:lnSpc>
            </a:pPr>
            <a:r>
              <a:rPr lang="en-US" dirty="0"/>
              <a:t>Angular 17 aims to make the creation and validation of forms simple, intuitive, and manageable.</a:t>
            </a:r>
          </a:p>
        </p:txBody>
      </p:sp>
      <p:sp>
        <p:nvSpPr>
          <p:cNvPr id="11" name="Text Placeholder 10"/>
          <p:cNvSpPr>
            <a:spLocks noGrp="1"/>
          </p:cNvSpPr>
          <p:nvPr>
            <p:ph type="body" sz="quarter" idx="36"/>
          </p:nvPr>
        </p:nvSpPr>
        <p:spPr>
          <a:xfrm>
            <a:off x="4912310" y="3440803"/>
            <a:ext cx="10184982" cy="586248"/>
          </a:xfrm>
        </p:spPr>
        <p:txBody>
          <a:bodyPr/>
          <a:lstStyle/>
          <a:p>
            <a:pPr>
              <a:lnSpc>
                <a:spcPct val="150000"/>
              </a:lnSpc>
            </a:pPr>
            <a:r>
              <a:rPr lang="en-US" dirty="0"/>
              <a:t>Template-Driven approach was the typical way to build forms in the past, and it is still useful for building very simple forms in Angular 17.</a:t>
            </a:r>
          </a:p>
        </p:txBody>
      </p:sp>
      <p:sp>
        <p:nvSpPr>
          <p:cNvPr id="12" name="Text Placeholder 11"/>
          <p:cNvSpPr>
            <a:spLocks noGrp="1"/>
          </p:cNvSpPr>
          <p:nvPr>
            <p:ph type="body" sz="quarter" idx="37"/>
          </p:nvPr>
        </p:nvSpPr>
        <p:spPr>
          <a:xfrm>
            <a:off x="4902617" y="4882638"/>
            <a:ext cx="10184982" cy="586248"/>
          </a:xfrm>
        </p:spPr>
        <p:txBody>
          <a:bodyPr/>
          <a:lstStyle/>
          <a:p>
            <a:pPr>
              <a:lnSpc>
                <a:spcPct val="150000"/>
              </a:lnSpc>
            </a:pPr>
            <a:r>
              <a:rPr lang="en-US" dirty="0"/>
              <a:t>Angular 17 comes with a brand new approach to forms that makes it easier to construct and apply validation to them.</a:t>
            </a:r>
          </a:p>
        </p:txBody>
      </p:sp>
      <p:sp>
        <p:nvSpPr>
          <p:cNvPr id="13" name="Text Placeholder 12"/>
          <p:cNvSpPr>
            <a:spLocks noGrp="1"/>
          </p:cNvSpPr>
          <p:nvPr>
            <p:ph type="body" sz="quarter" idx="38"/>
          </p:nvPr>
        </p:nvSpPr>
        <p:spPr>
          <a:xfrm>
            <a:off x="4902617" y="6324473"/>
            <a:ext cx="10184982" cy="586248"/>
          </a:xfrm>
        </p:spPr>
        <p:txBody>
          <a:bodyPr/>
          <a:lstStyle/>
          <a:p>
            <a:pPr>
              <a:lnSpc>
                <a:spcPct val="150000"/>
              </a:lnSpc>
            </a:pPr>
            <a:r>
              <a:rPr lang="en-US" dirty="0"/>
              <a:t>Model-driven approach (reactive forms), while similar to template driven approach, adds an additional layer of complexity and functionality as you need to declare the model of the form in your component class.</a:t>
            </a: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2128016"/>
            <a:ext cx="457414" cy="457200"/>
          </a:xfrm>
          <a:prstGeom prst="rect">
            <a:avLst/>
          </a:prstGeom>
        </p:spPr>
      </p:pic>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3548343"/>
            <a:ext cx="457414" cy="457200"/>
          </a:xfrm>
          <a:prstGeom prst="rect">
            <a:avLst/>
          </a:prstGeom>
        </p:spPr>
      </p:pic>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4968670"/>
            <a:ext cx="457414" cy="457200"/>
          </a:xfrm>
          <a:prstGeom prst="rect">
            <a:avLst/>
          </a:prstGeom>
        </p:spPr>
      </p:pic>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6388997"/>
            <a:ext cx="457414" cy="457200"/>
          </a:xfrm>
          <a:prstGeom prst="rect">
            <a:avLst/>
          </a:prstGeom>
        </p:spPr>
      </p:pic>
    </p:spTree>
    <p:extLst>
      <p:ext uri="{BB962C8B-B14F-4D97-AF65-F5344CB8AC3E}">
        <p14:creationId xmlns:p14="http://schemas.microsoft.com/office/powerpoint/2010/main" val="2743961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67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IN" dirty="0"/>
              <a:t>There are two ways to build forms in Angular 17, namely _____ and _____.</a:t>
            </a:r>
          </a:p>
        </p:txBody>
      </p:sp>
      <p:sp>
        <p:nvSpPr>
          <p:cNvPr id="3" name="Text Placeholder 2"/>
          <p:cNvSpPr>
            <a:spLocks noGrp="1"/>
          </p:cNvSpPr>
          <p:nvPr>
            <p:ph type="body" sz="quarter" idx="27"/>
          </p:nvPr>
        </p:nvSpPr>
        <p:spPr/>
        <p:txBody>
          <a:bodyPr/>
          <a:lstStyle/>
          <a:p>
            <a:r>
              <a:rPr lang="en-IN" dirty="0"/>
              <a:t>1</a:t>
            </a:r>
          </a:p>
        </p:txBody>
      </p:sp>
      <p:sp>
        <p:nvSpPr>
          <p:cNvPr id="4" name="Text Placeholder 3"/>
          <p:cNvSpPr>
            <a:spLocks noGrp="1"/>
          </p:cNvSpPr>
          <p:nvPr>
            <p:ph type="body" sz="quarter" idx="32"/>
          </p:nvPr>
        </p:nvSpPr>
        <p:spPr/>
        <p:txBody>
          <a:bodyP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Interface and Modular</a:t>
            </a:r>
          </a:p>
        </p:txBody>
      </p:sp>
      <p:sp>
        <p:nvSpPr>
          <p:cNvPr id="5" name="Text Placeholder 4"/>
          <p:cNvSpPr>
            <a:spLocks noGrp="1"/>
          </p:cNvSpPr>
          <p:nvPr>
            <p:ph type="body" sz="quarter" idx="33"/>
          </p:nvPr>
        </p:nvSpPr>
        <p:spPr/>
        <p:txBody>
          <a:bodyPr/>
          <a:lstStyle/>
          <a:p>
            <a:r>
              <a:rPr lang="en-IN" sz="2400" dirty="0">
                <a:latin typeface="Open Sans" panose="020B0606030504020204" pitchFamily="34" charset="0"/>
                <a:ea typeface="Open Sans" panose="020B0606030504020204" pitchFamily="34" charset="0"/>
                <a:cs typeface="Open Sans" panose="020B0606030504020204" pitchFamily="34" charset="0"/>
              </a:rPr>
              <a:t>Model and Template</a:t>
            </a:r>
          </a:p>
        </p:txBody>
      </p:sp>
      <p:sp>
        <p:nvSpPr>
          <p:cNvPr id="6" name="Text Placeholder 5"/>
          <p:cNvSpPr>
            <a:spLocks noGrp="1"/>
          </p:cNvSpPr>
          <p:nvPr>
            <p:ph type="body" sz="quarter" idx="34"/>
          </p:nvPr>
        </p:nvSpPr>
        <p:spPr/>
        <p:txBody>
          <a:bodyPr/>
          <a:lstStyle/>
          <a:p>
            <a:r>
              <a:rPr lang="en-IN" sz="2400" dirty="0">
                <a:latin typeface="Open Sans" panose="020B0606030504020204" pitchFamily="34" charset="0"/>
                <a:ea typeface="Open Sans" panose="020B0606030504020204" pitchFamily="34" charset="0"/>
                <a:cs typeface="Open Sans" panose="020B0606030504020204" pitchFamily="34" charset="0"/>
              </a:rPr>
              <a:t>Interface and Model</a:t>
            </a:r>
          </a:p>
        </p:txBody>
      </p:sp>
      <p:sp>
        <p:nvSpPr>
          <p:cNvPr id="7" name="Text Placeholder 6"/>
          <p:cNvSpPr>
            <a:spLocks noGrp="1"/>
          </p:cNvSpPr>
          <p:nvPr>
            <p:ph type="body" sz="quarter" idx="35"/>
          </p:nvPr>
        </p:nvSpPr>
        <p:spPr/>
        <p:txBody>
          <a:bodyP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Modular and Template </a:t>
            </a:r>
          </a:p>
        </p:txBody>
      </p:sp>
    </p:spTree>
    <p:extLst>
      <p:ext uri="{BB962C8B-B14F-4D97-AF65-F5344CB8AC3E}">
        <p14:creationId xmlns:p14="http://schemas.microsoft.com/office/powerpoint/2010/main" val="2901165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37"/>
          </p:nvPr>
        </p:nvSpPr>
        <p:spPr/>
        <p:txBody>
          <a:bodyPr/>
          <a:lstStyle/>
          <a:p>
            <a:r>
              <a:rPr lang="en-IN" dirty="0"/>
              <a:t>b.</a:t>
            </a:r>
          </a:p>
        </p:txBody>
      </p:sp>
      <p:sp>
        <p:nvSpPr>
          <p:cNvPr id="11" name="Text Placeholder 10"/>
          <p:cNvSpPr>
            <a:spLocks noGrp="1"/>
          </p:cNvSpPr>
          <p:nvPr>
            <p:ph type="body" sz="quarter" idx="27"/>
          </p:nvPr>
        </p:nvSpPr>
        <p:spPr/>
        <p:txBody>
          <a:bodyPr vert="horz" lIns="91440" tIns="45720" rIns="91440" bIns="45720" rtlCol="0" anchor="ctr">
            <a:normAutofit/>
          </a:bodyPr>
          <a:lstStyle/>
          <a:p>
            <a:r>
              <a:rPr lang="en-IN" dirty="0"/>
              <a:t>1</a:t>
            </a:r>
          </a:p>
        </p:txBody>
      </p:sp>
      <p:sp>
        <p:nvSpPr>
          <p:cNvPr id="12" name="Text Placeholder 11"/>
          <p:cNvSpPr>
            <a:spLocks noGrp="1"/>
          </p:cNvSpPr>
          <p:nvPr>
            <p:ph type="body" sz="quarter" idx="32"/>
          </p:nvPr>
        </p:nvSpPr>
        <p:spPr/>
        <p:txBody>
          <a:bodyP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Interface and Modular</a:t>
            </a:r>
          </a:p>
        </p:txBody>
      </p:sp>
      <p:sp>
        <p:nvSpPr>
          <p:cNvPr id="14" name="Text Placeholder 13"/>
          <p:cNvSpPr>
            <a:spLocks noGrp="1"/>
          </p:cNvSpPr>
          <p:nvPr>
            <p:ph type="body" sz="quarter" idx="33"/>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Model and Template</a:t>
            </a:r>
          </a:p>
        </p:txBody>
      </p:sp>
      <p:sp>
        <p:nvSpPr>
          <p:cNvPr id="13" name="Text Placeholder 12"/>
          <p:cNvSpPr>
            <a:spLocks noGrp="1"/>
          </p:cNvSpPr>
          <p:nvPr>
            <p:ph type="body" sz="quarter" idx="34"/>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Interface and Model</a:t>
            </a:r>
          </a:p>
        </p:txBody>
      </p:sp>
      <p:sp>
        <p:nvSpPr>
          <p:cNvPr id="3" name="Text Placeholder 2"/>
          <p:cNvSpPr>
            <a:spLocks noGrp="1"/>
          </p:cNvSpPr>
          <p:nvPr>
            <p:ph type="body" sz="quarter" idx="35"/>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Modular and Template </a:t>
            </a:r>
          </a:p>
        </p:txBody>
      </p:sp>
      <p:sp>
        <p:nvSpPr>
          <p:cNvPr id="8" name="Text Placeholder 7"/>
          <p:cNvSpPr>
            <a:spLocks noGrp="1"/>
          </p:cNvSpPr>
          <p:nvPr>
            <p:ph type="body" sz="quarter" idx="15"/>
          </p:nvPr>
        </p:nvSpPr>
        <p:spPr/>
        <p:txBody>
          <a:bodyPr/>
          <a:lstStyle/>
          <a:p>
            <a:r>
              <a:rPr lang="en-IN" dirty="0"/>
              <a:t>There are two ways to build forms in Angular 17, namely _____ and _____.</a:t>
            </a:r>
          </a:p>
        </p:txBody>
      </p:sp>
      <p:sp>
        <p:nvSpPr>
          <p:cNvPr id="9" name="Text Placeholder 8"/>
          <p:cNvSpPr>
            <a:spLocks noGrp="1"/>
          </p:cNvSpPr>
          <p:nvPr>
            <p:ph type="body" sz="quarter" idx="26"/>
          </p:nvPr>
        </p:nvSpPr>
        <p:spPr/>
        <p:txBody>
          <a:bodyPr/>
          <a:lstStyle/>
          <a:p>
            <a:r>
              <a:rPr lang="en-IN" dirty="0"/>
              <a:t>There are two ways to build forms in Angular 17, namely Model and Template. </a:t>
            </a:r>
          </a:p>
          <a:p>
            <a:endParaRPr lang="en-IN" dirty="0"/>
          </a:p>
        </p:txBody>
      </p:sp>
    </p:spTree>
    <p:extLst>
      <p:ext uri="{BB962C8B-B14F-4D97-AF65-F5344CB8AC3E}">
        <p14:creationId xmlns:p14="http://schemas.microsoft.com/office/powerpoint/2010/main" val="2205805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IN" dirty="0"/>
              <a:t>Which of the following is NOT a built-in validator in Angular 17? </a:t>
            </a:r>
          </a:p>
        </p:txBody>
      </p:sp>
      <p:sp>
        <p:nvSpPr>
          <p:cNvPr id="3" name="Text Placeholder 2"/>
          <p:cNvSpPr>
            <a:spLocks noGrp="1"/>
          </p:cNvSpPr>
          <p:nvPr>
            <p:ph type="body" sz="quarter" idx="27"/>
          </p:nvPr>
        </p:nvSpPr>
        <p:spPr/>
        <p:txBody>
          <a:bodyPr/>
          <a:lstStyle/>
          <a:p>
            <a:r>
              <a:rPr lang="en-IN" dirty="0"/>
              <a:t>2</a:t>
            </a:r>
          </a:p>
        </p:txBody>
      </p:sp>
      <p:sp>
        <p:nvSpPr>
          <p:cNvPr id="4" name="Text Placeholder 3"/>
          <p:cNvSpPr>
            <a:spLocks noGrp="1"/>
          </p:cNvSpPr>
          <p:nvPr>
            <p:ph type="body" sz="quarter" idx="32"/>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required</a:t>
            </a:r>
          </a:p>
        </p:txBody>
      </p:sp>
      <p:sp>
        <p:nvSpPr>
          <p:cNvPr id="5" name="Text Placeholder 4"/>
          <p:cNvSpPr>
            <a:spLocks noGrp="1"/>
          </p:cNvSpPr>
          <p:nvPr>
            <p:ph type="body" sz="quarter" idx="33"/>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minlength</a:t>
            </a:r>
          </a:p>
        </p:txBody>
      </p:sp>
      <p:sp>
        <p:nvSpPr>
          <p:cNvPr id="6" name="Text Placeholder 5"/>
          <p:cNvSpPr>
            <a:spLocks noGrp="1"/>
          </p:cNvSpPr>
          <p:nvPr>
            <p:ph type="body" sz="quarter" idx="34"/>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maxlength</a:t>
            </a:r>
          </a:p>
        </p:txBody>
      </p:sp>
      <p:sp>
        <p:nvSpPr>
          <p:cNvPr id="7" name="Text Placeholder 6"/>
          <p:cNvSpPr>
            <a:spLocks noGrp="1"/>
          </p:cNvSpPr>
          <p:nvPr>
            <p:ph type="body" sz="quarter" idx="35"/>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notfound</a:t>
            </a:r>
          </a:p>
        </p:txBody>
      </p:sp>
    </p:spTree>
    <p:extLst>
      <p:ext uri="{BB962C8B-B14F-4D97-AF65-F5344CB8AC3E}">
        <p14:creationId xmlns:p14="http://schemas.microsoft.com/office/powerpoint/2010/main" val="1925430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37"/>
          </p:nvPr>
        </p:nvSpPr>
        <p:spPr/>
        <p:txBody>
          <a:bodyPr/>
          <a:lstStyle/>
          <a:p>
            <a:r>
              <a:rPr lang="en-IN" dirty="0"/>
              <a:t>d.</a:t>
            </a:r>
          </a:p>
        </p:txBody>
      </p:sp>
      <p:sp>
        <p:nvSpPr>
          <p:cNvPr id="10" name="Text Placeholder 9"/>
          <p:cNvSpPr>
            <a:spLocks noGrp="1"/>
          </p:cNvSpPr>
          <p:nvPr>
            <p:ph type="body" sz="quarter" idx="27"/>
          </p:nvPr>
        </p:nvSpPr>
        <p:spPr/>
        <p:txBody>
          <a:bodyPr/>
          <a:lstStyle/>
          <a:p>
            <a:r>
              <a:rPr lang="en-IN" dirty="0"/>
              <a:t>2</a:t>
            </a:r>
          </a:p>
        </p:txBody>
      </p:sp>
      <p:sp>
        <p:nvSpPr>
          <p:cNvPr id="11" name="Text Placeholder 10"/>
          <p:cNvSpPr>
            <a:spLocks noGrp="1"/>
          </p:cNvSpPr>
          <p:nvPr>
            <p:ph type="body" sz="quarter" idx="32"/>
          </p:nvPr>
        </p:nvSpPr>
        <p:spPr/>
        <p:txBody>
          <a:bodyP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required</a:t>
            </a:r>
          </a:p>
        </p:txBody>
      </p:sp>
      <p:sp>
        <p:nvSpPr>
          <p:cNvPr id="12" name="Text Placeholder 11"/>
          <p:cNvSpPr>
            <a:spLocks noGrp="1"/>
          </p:cNvSpPr>
          <p:nvPr>
            <p:ph type="body" sz="quarter" idx="33"/>
          </p:nvPr>
        </p:nvSpPr>
        <p:spPr/>
        <p:txBody>
          <a:bodyP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minlength</a:t>
            </a:r>
          </a:p>
        </p:txBody>
      </p:sp>
      <p:sp>
        <p:nvSpPr>
          <p:cNvPr id="13" name="Text Placeholder 12"/>
          <p:cNvSpPr>
            <a:spLocks noGrp="1"/>
          </p:cNvSpPr>
          <p:nvPr>
            <p:ph type="body" sz="quarter" idx="34"/>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maxlength</a:t>
            </a:r>
          </a:p>
        </p:txBody>
      </p:sp>
      <p:sp>
        <p:nvSpPr>
          <p:cNvPr id="14" name="Text Placeholder 13"/>
          <p:cNvSpPr>
            <a:spLocks noGrp="1"/>
          </p:cNvSpPr>
          <p:nvPr>
            <p:ph type="body" sz="quarter" idx="35"/>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notfound</a:t>
            </a:r>
          </a:p>
        </p:txBody>
      </p:sp>
      <p:sp>
        <p:nvSpPr>
          <p:cNvPr id="8" name="Text Placeholder 7"/>
          <p:cNvSpPr>
            <a:spLocks noGrp="1"/>
          </p:cNvSpPr>
          <p:nvPr>
            <p:ph type="body" sz="quarter" idx="15"/>
          </p:nvPr>
        </p:nvSpPr>
        <p:spPr/>
        <p:txBody>
          <a:bodyPr/>
          <a:lstStyle/>
          <a:p>
            <a:r>
              <a:rPr lang="en-IN" dirty="0"/>
              <a:t>Which of the following is NOT a built-in validator in Angular 17? </a:t>
            </a:r>
          </a:p>
        </p:txBody>
      </p:sp>
      <p:sp>
        <p:nvSpPr>
          <p:cNvPr id="9" name="Text Placeholder 8"/>
          <p:cNvSpPr>
            <a:spLocks noGrp="1"/>
          </p:cNvSpPr>
          <p:nvPr>
            <p:ph type="body" sz="quarter" idx="26"/>
          </p:nvPr>
        </p:nvSpPr>
        <p:spPr/>
        <p:txBody>
          <a:bodyPr/>
          <a:lstStyle/>
          <a:p>
            <a:r>
              <a:rPr lang="en-IN" dirty="0"/>
              <a:t>Notfound is not a built-in validator in Angular 17.</a:t>
            </a:r>
          </a:p>
          <a:p>
            <a:endParaRPr lang="en-IN" dirty="0"/>
          </a:p>
        </p:txBody>
      </p:sp>
    </p:spTree>
    <p:extLst>
      <p:ext uri="{BB962C8B-B14F-4D97-AF65-F5344CB8AC3E}">
        <p14:creationId xmlns:p14="http://schemas.microsoft.com/office/powerpoint/2010/main" val="2947862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IN" dirty="0"/>
              <a:t>Angular-2 forms Control follows AbstractControl pattern.</a:t>
            </a:r>
          </a:p>
        </p:txBody>
      </p:sp>
      <p:sp>
        <p:nvSpPr>
          <p:cNvPr id="3" name="Text Placeholder 2"/>
          <p:cNvSpPr>
            <a:spLocks noGrp="1"/>
          </p:cNvSpPr>
          <p:nvPr>
            <p:ph type="body" sz="quarter" idx="27"/>
          </p:nvPr>
        </p:nvSpPr>
        <p:spPr/>
        <p:txBody>
          <a:bodyPr/>
          <a:lstStyle/>
          <a:p>
            <a:r>
              <a:rPr lang="en-IN" dirty="0"/>
              <a:t>3</a:t>
            </a:r>
          </a:p>
        </p:txBody>
      </p:sp>
      <p:sp>
        <p:nvSpPr>
          <p:cNvPr id="4" name="Text Placeholder 3"/>
          <p:cNvSpPr>
            <a:spLocks noGrp="1"/>
          </p:cNvSpPr>
          <p:nvPr>
            <p:ph type="body" sz="quarter" idx="32"/>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True</a:t>
            </a:r>
          </a:p>
        </p:txBody>
      </p:sp>
      <p:sp>
        <p:nvSpPr>
          <p:cNvPr id="5" name="Text Placeholder 4"/>
          <p:cNvSpPr>
            <a:spLocks noGrp="1"/>
          </p:cNvSpPr>
          <p:nvPr>
            <p:ph type="body" sz="quarter" idx="33"/>
          </p:nvPr>
        </p:nvSpPr>
        <p:spPr/>
        <p:txBody>
          <a:bodyPr vert="horz" lIns="91440" tIns="45720" rIns="91440" bIns="45720" rtlCol="0"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False</a:t>
            </a:r>
          </a:p>
        </p:txBody>
      </p:sp>
    </p:spTree>
    <p:extLst>
      <p:ext uri="{BB962C8B-B14F-4D97-AF65-F5344CB8AC3E}">
        <p14:creationId xmlns:p14="http://schemas.microsoft.com/office/powerpoint/2010/main" val="336953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37"/>
          </p:nvPr>
        </p:nvSpPr>
        <p:spPr/>
        <p:txBody>
          <a:bodyPr/>
          <a:lstStyle/>
          <a:p>
            <a:r>
              <a:rPr lang="en-IN" dirty="0"/>
              <a:t>a.</a:t>
            </a:r>
          </a:p>
        </p:txBody>
      </p:sp>
      <p:sp>
        <p:nvSpPr>
          <p:cNvPr id="10" name="Text Placeholder 9"/>
          <p:cNvSpPr>
            <a:spLocks noGrp="1"/>
          </p:cNvSpPr>
          <p:nvPr>
            <p:ph type="body" sz="quarter" idx="27"/>
          </p:nvPr>
        </p:nvSpPr>
        <p:spPr/>
        <p:txBody>
          <a:bodyPr/>
          <a:lstStyle/>
          <a:p>
            <a:r>
              <a:rPr lang="en-IN" dirty="0"/>
              <a:t>3</a:t>
            </a:r>
          </a:p>
        </p:txBody>
      </p:sp>
      <p:sp>
        <p:nvSpPr>
          <p:cNvPr id="11" name="Text Placeholder 10"/>
          <p:cNvSpPr>
            <a:spLocks noGrp="1"/>
          </p:cNvSpPr>
          <p:nvPr>
            <p:ph type="body" sz="quarter" idx="32"/>
          </p:nvPr>
        </p:nvSpPr>
        <p:spPr/>
        <p:txBody>
          <a:bodyP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True</a:t>
            </a:r>
          </a:p>
        </p:txBody>
      </p:sp>
      <p:sp>
        <p:nvSpPr>
          <p:cNvPr id="12" name="Text Placeholder 11"/>
          <p:cNvSpPr>
            <a:spLocks noGrp="1"/>
          </p:cNvSpPr>
          <p:nvPr>
            <p:ph type="body" sz="quarter" idx="33"/>
          </p:nvPr>
        </p:nvSpPr>
        <p:spPr/>
        <p:txBody>
          <a:bodyP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False</a:t>
            </a:r>
          </a:p>
        </p:txBody>
      </p:sp>
      <p:sp>
        <p:nvSpPr>
          <p:cNvPr id="8" name="Text Placeholder 7"/>
          <p:cNvSpPr>
            <a:spLocks noGrp="1"/>
          </p:cNvSpPr>
          <p:nvPr>
            <p:ph type="body" sz="quarter" idx="15"/>
          </p:nvPr>
        </p:nvSpPr>
        <p:spPr/>
        <p:txBody>
          <a:bodyPr/>
          <a:lstStyle/>
          <a:p>
            <a:r>
              <a:rPr lang="en-IN" dirty="0"/>
              <a:t>Angular-2 forms Control follows AbstractControl pattern.</a:t>
            </a:r>
          </a:p>
        </p:txBody>
      </p:sp>
      <p:sp>
        <p:nvSpPr>
          <p:cNvPr id="9" name="Text Placeholder 8"/>
          <p:cNvSpPr>
            <a:spLocks noGrp="1"/>
          </p:cNvSpPr>
          <p:nvPr>
            <p:ph type="body" sz="quarter" idx="26"/>
          </p:nvPr>
        </p:nvSpPr>
        <p:spPr/>
        <p:txBody>
          <a:bodyPr/>
          <a:lstStyle/>
          <a:p>
            <a:r>
              <a:rPr lang="en-IN" dirty="0"/>
              <a:t>Angular-2 forms Control follows AbstractControl pattern.</a:t>
            </a:r>
          </a:p>
        </p:txBody>
      </p:sp>
    </p:spTree>
    <p:extLst>
      <p:ext uri="{BB962C8B-B14F-4D97-AF65-F5344CB8AC3E}">
        <p14:creationId xmlns:p14="http://schemas.microsoft.com/office/powerpoint/2010/main" val="120038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Angular 17 Form Benefits</a:t>
            </a:r>
          </a:p>
        </p:txBody>
      </p:sp>
      <p:pic>
        <p:nvPicPr>
          <p:cNvPr id="17" name="Picture 1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454370" y="885621"/>
            <a:ext cx="5404130" cy="253920"/>
          </a:xfrm>
          <a:prstGeom prst="rect">
            <a:avLst/>
          </a:prstGeom>
        </p:spPr>
      </p:pic>
      <p:sp>
        <p:nvSpPr>
          <p:cNvPr id="18" name="Rectangle 17"/>
          <p:cNvSpPr/>
          <p:nvPr/>
        </p:nvSpPr>
        <p:spPr>
          <a:xfrm>
            <a:off x="1786764" y="1344754"/>
            <a:ext cx="12739341" cy="1615827"/>
          </a:xfrm>
          <a:prstGeom prst="rect">
            <a:avLst/>
          </a:prstGeom>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form creates a cohesive, effective, and compelling data entry experience. </a:t>
            </a:r>
          </a:p>
          <a:p>
            <a:pPr algn="ct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 Angular form coordinates a set of data-bound user controls, tracks changes, validates input, and presents errors.</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p:txBody>
      </p:sp>
      <p:pic>
        <p:nvPicPr>
          <p:cNvPr id="19" name="Picture 18"/>
          <p:cNvPicPr>
            <a:picLocks noChangeAspect="1"/>
          </p:cNvPicPr>
          <p:nvPr/>
        </p:nvPicPr>
        <p:blipFill>
          <a:blip r:embed="rId3"/>
          <a:stretch>
            <a:fillRect/>
          </a:stretch>
        </p:blipFill>
        <p:spPr>
          <a:xfrm>
            <a:off x="5016998" y="3387447"/>
            <a:ext cx="6278871" cy="2916515"/>
          </a:xfrm>
          <a:prstGeom prst="rect">
            <a:avLst/>
          </a:prstGeom>
          <a:ln>
            <a:noFill/>
          </a:ln>
          <a:effectLst>
            <a:outerShdw blurRad="292100" dist="139700" dir="2700000" algn="tl" rotWithShape="0">
              <a:srgbClr val="333333">
                <a:alpha val="65000"/>
              </a:srgbClr>
            </a:outerShdw>
          </a:effectLst>
        </p:spPr>
      </p:pic>
      <p:sp>
        <p:nvSpPr>
          <p:cNvPr id="20" name="Rectangle 19"/>
          <p:cNvSpPr/>
          <p:nvPr/>
        </p:nvSpPr>
        <p:spPr>
          <a:xfrm>
            <a:off x="1325513" y="6784945"/>
            <a:ext cx="13613159" cy="1615827"/>
          </a:xfrm>
          <a:prstGeom prst="rect">
            <a:avLst/>
          </a:prstGeom>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Forms are probably the most crucial aspect of your web application. </a:t>
            </a:r>
          </a:p>
          <a:p>
            <a:pPr algn="ct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can often get events by clicking on links or moving the mouse, but it’s through forms that you get the majority of your rich data input from users.</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796048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20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8671597" y="4588776"/>
            <a:ext cx="6077048" cy="1107996"/>
          </a:xfrm>
          <a:prstGeom prst="rect">
            <a:avLst/>
          </a:prstGeom>
          <a:noFill/>
        </p:spPr>
        <p:txBody>
          <a:bodyPr wrap="square" numCol="1" spcCol="640080" rtlCol="0">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need to be able to test your forms without relying on DOM selectors.</a:t>
            </a:r>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2922684" y="6673657"/>
            <a:ext cx="4690523" cy="1107996"/>
          </a:xfrm>
          <a:prstGeom prst="rect">
            <a:avLst/>
          </a:prstGeom>
          <a:noFill/>
        </p:spPr>
        <p:txBody>
          <a:bodyPr wrap="square" numCol="1" spcCol="640080" rtlCol="0">
            <a:spAutoFit/>
          </a:bodyPr>
          <a:lstStyle/>
          <a:p>
            <a:pPr algn="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Dependent fields can have complex logic.</a:t>
            </a:r>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1835035" y="4588776"/>
            <a:ext cx="5806978" cy="1107996"/>
          </a:xfrm>
          <a:prstGeom prst="rect">
            <a:avLst/>
          </a:prstGeom>
          <a:noFill/>
        </p:spPr>
        <p:txBody>
          <a:bodyPr wrap="square" numCol="1" spcCol="640080" rtlCol="0">
            <a:spAutoFit/>
          </a:bodyPr>
          <a:lstStyle/>
          <a:p>
            <a:pPr algn="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Users have a lot of leeway in what they enter, so you need to validate values.</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p:cNvSpPr txBox="1"/>
          <p:nvPr/>
        </p:nvSpPr>
        <p:spPr>
          <a:xfrm>
            <a:off x="8671597" y="6666872"/>
            <a:ext cx="5354645" cy="1107996"/>
          </a:xfrm>
          <a:prstGeom prst="rect">
            <a:avLst/>
          </a:prstGeom>
          <a:noFill/>
        </p:spPr>
        <p:txBody>
          <a:bodyPr wrap="square" numCol="1" spcCol="640080" rtlCol="0">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UI needs to clearly state expectations and errors, if any.</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38"/>
          <p:cNvSpPr txBox="1"/>
          <p:nvPr/>
        </p:nvSpPr>
        <p:spPr>
          <a:xfrm>
            <a:off x="8671597" y="2510680"/>
            <a:ext cx="5558696" cy="1107996"/>
          </a:xfrm>
          <a:prstGeom prst="rect">
            <a:avLst/>
          </a:prstGeom>
          <a:noFill/>
        </p:spPr>
        <p:txBody>
          <a:bodyPr wrap="square" numCol="1" spcCol="640080" rtlCol="0">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Changes often need to be reflected elsewhere on the page.</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p:cNvSpPr txBox="1"/>
          <p:nvPr/>
        </p:nvSpPr>
        <p:spPr>
          <a:xfrm>
            <a:off x="2269062" y="2503895"/>
            <a:ext cx="5344145" cy="1107996"/>
          </a:xfrm>
          <a:prstGeom prst="rect">
            <a:avLst/>
          </a:prstGeom>
          <a:noFill/>
        </p:spPr>
        <p:txBody>
          <a:bodyPr wrap="square" numCol="1" spcCol="640080" rtlCol="0">
            <a:spAutoFit/>
          </a:bodyPr>
          <a:lstStyle/>
          <a:p>
            <a:pPr algn="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Form inputs are meant to modify data, both on the page and the server.</a:t>
            </a:r>
          </a:p>
        </p:txBody>
      </p:sp>
      <p:sp>
        <p:nvSpPr>
          <p:cNvPr id="13" name="Text Placeholder 12"/>
          <p:cNvSpPr txBox="1">
            <a:spLocks/>
          </p:cNvSpPr>
          <p:nvPr/>
        </p:nvSpPr>
        <p:spPr>
          <a:xfrm>
            <a:off x="0" y="877671"/>
            <a:ext cx="16256000" cy="670312"/>
          </a:xfrm>
          <a:prstGeom prst="rect">
            <a:avLst/>
          </a:prstGeom>
        </p:spPr>
        <p:txBody>
          <a:bodyPr vert="horz" lIns="91440" tIns="0" rIns="0" bIns="0" rtlCol="0" anchor="ctr" anchorCtr="0">
            <a:normAutofit/>
          </a:bodyPr>
          <a:lstStyle>
            <a:lvl1pPr indent="0" defTabSz="1219170">
              <a:lnSpc>
                <a:spcPct val="90000"/>
              </a:lnSpc>
              <a:spcBef>
                <a:spcPts val="1333"/>
              </a:spcBef>
              <a:buFont typeface="Arial" panose="020B0604020202020204" pitchFamily="34" charset="0"/>
              <a:buNone/>
              <a:defRPr lang="en-US" sz="3200" b="1" smtClean="0">
                <a:latin typeface="Open Sans" panose="020B0606030504020204" pitchFamily="34" charset="0"/>
                <a:ea typeface="Open Sans" panose="020B0606030504020204" pitchFamily="34" charset="0"/>
                <a:cs typeface="Open Sans" panose="020B0606030504020204" pitchFamily="34" charset="0"/>
              </a:defRPr>
            </a:lvl1pPr>
            <a:lvl2pPr marL="587508" indent="0" defTabSz="1219170">
              <a:lnSpc>
                <a:spcPct val="90000"/>
              </a:lnSpc>
              <a:spcBef>
                <a:spcPts val="667"/>
              </a:spcBef>
              <a:buFont typeface="Arial" panose="020B0604020202020204" pitchFamily="34" charset="0"/>
              <a:buNone/>
              <a:defRPr sz="3200"/>
            </a:lvl2pPr>
            <a:lvl3pPr marL="1175019" indent="0" defTabSz="1219170">
              <a:lnSpc>
                <a:spcPct val="90000"/>
              </a:lnSpc>
              <a:spcBef>
                <a:spcPts val="667"/>
              </a:spcBef>
              <a:buFont typeface="Arial" panose="020B0604020202020204" pitchFamily="34" charset="0"/>
              <a:buNone/>
              <a:defRPr sz="2667"/>
            </a:lvl3pPr>
            <a:lvl4pPr marL="1762527" indent="0" defTabSz="1219170">
              <a:lnSpc>
                <a:spcPct val="90000"/>
              </a:lnSpc>
              <a:spcBef>
                <a:spcPts val="667"/>
              </a:spcBef>
              <a:buFont typeface="Arial" panose="020B0604020202020204" pitchFamily="34" charset="0"/>
              <a:buNone/>
              <a:defRPr sz="2400"/>
            </a:lvl4pPr>
            <a:lvl5pPr marL="2350039" indent="0" defTabSz="1219170">
              <a:lnSpc>
                <a:spcPct val="90000"/>
              </a:lnSpc>
              <a:spcBef>
                <a:spcPts val="667"/>
              </a:spcBef>
              <a:buFont typeface="Arial" panose="020B0604020202020204" pitchFamily="34" charset="0"/>
              <a:buNone/>
              <a:defRPr sz="2400"/>
            </a:lvl5pPr>
            <a:lvl6pPr marL="3352716" indent="-304792" defTabSz="1219170">
              <a:lnSpc>
                <a:spcPct val="90000"/>
              </a:lnSpc>
              <a:spcBef>
                <a:spcPts val="667"/>
              </a:spcBef>
              <a:buFont typeface="Arial" panose="020B0604020202020204" pitchFamily="34" charset="0"/>
              <a:buChar char="•"/>
              <a:defRPr sz="2400"/>
            </a:lvl6pPr>
            <a:lvl7pPr marL="3962301" indent="-304792" defTabSz="1219170">
              <a:lnSpc>
                <a:spcPct val="90000"/>
              </a:lnSpc>
              <a:spcBef>
                <a:spcPts val="667"/>
              </a:spcBef>
              <a:buFont typeface="Arial" panose="020B0604020202020204" pitchFamily="34" charset="0"/>
              <a:buChar char="•"/>
              <a:defRPr sz="2400"/>
            </a:lvl7pPr>
            <a:lvl8pPr marL="4571886" indent="-304792" defTabSz="1219170">
              <a:lnSpc>
                <a:spcPct val="90000"/>
              </a:lnSpc>
              <a:spcBef>
                <a:spcPts val="667"/>
              </a:spcBef>
              <a:buFont typeface="Arial" panose="020B0604020202020204" pitchFamily="34" charset="0"/>
              <a:buChar char="•"/>
              <a:defRPr sz="2400"/>
            </a:lvl8pPr>
            <a:lvl9pPr marL="5181470" indent="-304792" defTabSz="1219170">
              <a:lnSpc>
                <a:spcPct val="90000"/>
              </a:lnSpc>
              <a:spcBef>
                <a:spcPts val="667"/>
              </a:spcBef>
              <a:buFont typeface="Arial" panose="020B0604020202020204" pitchFamily="34" charset="0"/>
              <a:buChar char="•"/>
              <a:defRPr sz="2400"/>
            </a:lvl9pPr>
          </a:lstStyle>
          <a:p>
            <a:pPr lvl="0" algn="ctr">
              <a:defRPr/>
            </a:pPr>
            <a:endParaRPr lang="en-IN" b="0" kern="0" dirty="0">
              <a:solidFill>
                <a:sysClr val="windowText" lastClr="0000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 name="Title 1"/>
          <p:cNvSpPr>
            <a:spLocks noGrp="1"/>
          </p:cNvSpPr>
          <p:nvPr>
            <p:ph type="title"/>
          </p:nvPr>
        </p:nvSpPr>
        <p:spPr/>
        <p:txBody>
          <a:bodyPr>
            <a:normAutofit/>
          </a:bodyPr>
          <a:lstStyle/>
          <a:p>
            <a:r>
              <a:rPr lang="en-US" dirty="0"/>
              <a:t>Angular 17 Form—Challenges</a:t>
            </a:r>
          </a:p>
        </p:txBody>
      </p:sp>
      <p:pic>
        <p:nvPicPr>
          <p:cNvPr id="17" name="Picture 1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244820" y="885621"/>
            <a:ext cx="5823230" cy="253920"/>
          </a:xfrm>
          <a:prstGeom prst="rect">
            <a:avLst/>
          </a:prstGeom>
        </p:spPr>
      </p:pic>
      <p:sp>
        <p:nvSpPr>
          <p:cNvPr id="3" name="Rectangle 2"/>
          <p:cNvSpPr/>
          <p:nvPr/>
        </p:nvSpPr>
        <p:spPr>
          <a:xfrm>
            <a:off x="4382549" y="1347227"/>
            <a:ext cx="7547772" cy="461665"/>
          </a:xfrm>
          <a:prstGeom prst="rect">
            <a:avLst/>
          </a:prstGeom>
        </p:spPr>
        <p:txBody>
          <a:bodyPr wrap="none">
            <a:spAutoFit/>
          </a:bodyPr>
          <a:lstStyle/>
          <a:p>
            <a:pPr algn="ct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form challenges in Angular are listed below:</a:t>
            </a:r>
          </a:p>
        </p:txBody>
      </p:sp>
      <p:grpSp>
        <p:nvGrpSpPr>
          <p:cNvPr id="5" name="Group 4"/>
          <p:cNvGrpSpPr/>
          <p:nvPr/>
        </p:nvGrpSpPr>
        <p:grpSpPr>
          <a:xfrm>
            <a:off x="7747946" y="2454806"/>
            <a:ext cx="760109" cy="5736620"/>
            <a:chOff x="7366431" y="1705699"/>
            <a:chExt cx="760109" cy="5736620"/>
          </a:xfrm>
        </p:grpSpPr>
        <p:grpSp>
          <p:nvGrpSpPr>
            <p:cNvPr id="4" name="Group 3"/>
            <p:cNvGrpSpPr/>
            <p:nvPr/>
          </p:nvGrpSpPr>
          <p:grpSpPr>
            <a:xfrm>
              <a:off x="7366431" y="1705699"/>
              <a:ext cx="327088" cy="5736620"/>
              <a:chOff x="7366431" y="1705699"/>
              <a:chExt cx="327088" cy="5736620"/>
            </a:xfrm>
          </p:grpSpPr>
          <p:cxnSp>
            <p:nvCxnSpPr>
              <p:cNvPr id="18" name="Straight Connector 17"/>
              <p:cNvCxnSpPr/>
              <p:nvPr/>
            </p:nvCxnSpPr>
            <p:spPr>
              <a:xfrm>
                <a:off x="7529975" y="1705699"/>
                <a:ext cx="0" cy="5736620"/>
              </a:xfrm>
              <a:prstGeom prst="line">
                <a:avLst/>
              </a:prstGeom>
              <a:noFill/>
              <a:ln w="9525" cap="flat" cmpd="sng" algn="ctr">
                <a:solidFill>
                  <a:srgbClr val="FFFFFF">
                    <a:lumMod val="75000"/>
                  </a:srgbClr>
                </a:solidFill>
                <a:prstDash val="solid"/>
              </a:ln>
              <a:effectLst/>
            </p:spPr>
          </p:cxnSp>
          <p:sp>
            <p:nvSpPr>
              <p:cNvPr id="19" name="Oval 18"/>
              <p:cNvSpPr/>
              <p:nvPr/>
            </p:nvSpPr>
            <p:spPr>
              <a:xfrm>
                <a:off x="7366431" y="2090703"/>
                <a:ext cx="327088" cy="327088"/>
              </a:xfrm>
              <a:prstGeom prst="ellipse">
                <a:avLst/>
              </a:prstGeom>
              <a:solidFill>
                <a:srgbClr val="2DA99D"/>
              </a:solidFill>
              <a:ln w="25400" cap="flat" cmpd="sng" algn="ctr">
                <a:solidFill>
                  <a:srgbClr val="2DA99D">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sp>
            <p:nvSpPr>
              <p:cNvPr id="20" name="Oval 19"/>
              <p:cNvSpPr/>
              <p:nvPr/>
            </p:nvSpPr>
            <p:spPr>
              <a:xfrm>
                <a:off x="7366431" y="4180606"/>
                <a:ext cx="327088" cy="327088"/>
              </a:xfrm>
              <a:prstGeom prst="ellipse">
                <a:avLst/>
              </a:prstGeom>
              <a:solidFill>
                <a:srgbClr val="F29B26"/>
              </a:solidFill>
              <a:ln w="25400" cap="flat" cmpd="sng" algn="ctr">
                <a:solidFill>
                  <a:srgbClr val="F29B26">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sp>
            <p:nvSpPr>
              <p:cNvPr id="21" name="Oval 20"/>
              <p:cNvSpPr/>
              <p:nvPr/>
            </p:nvSpPr>
            <p:spPr>
              <a:xfrm>
                <a:off x="7366431" y="6270510"/>
                <a:ext cx="327088" cy="327088"/>
              </a:xfrm>
              <a:prstGeom prst="ellipse">
                <a:avLst/>
              </a:prstGeom>
              <a:solidFill>
                <a:srgbClr val="D14358"/>
              </a:solidFill>
              <a:ln w="25400" cap="flat" cmpd="sng" algn="ctr">
                <a:solidFill>
                  <a:srgbClr val="D14358">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grpSp>
        <p:grpSp>
          <p:nvGrpSpPr>
            <p:cNvPr id="22" name="Group 21"/>
            <p:cNvGrpSpPr/>
            <p:nvPr/>
          </p:nvGrpSpPr>
          <p:grpSpPr>
            <a:xfrm>
              <a:off x="7799452" y="1705699"/>
              <a:ext cx="327088" cy="5736620"/>
              <a:chOff x="7366431" y="1705699"/>
              <a:chExt cx="327088" cy="5736620"/>
            </a:xfrm>
          </p:grpSpPr>
          <p:cxnSp>
            <p:nvCxnSpPr>
              <p:cNvPr id="23" name="Straight Connector 22"/>
              <p:cNvCxnSpPr/>
              <p:nvPr/>
            </p:nvCxnSpPr>
            <p:spPr>
              <a:xfrm>
                <a:off x="7529975" y="1705699"/>
                <a:ext cx="0" cy="5736620"/>
              </a:xfrm>
              <a:prstGeom prst="line">
                <a:avLst/>
              </a:prstGeom>
              <a:noFill/>
              <a:ln w="9525" cap="flat" cmpd="sng" algn="ctr">
                <a:solidFill>
                  <a:srgbClr val="FFFFFF">
                    <a:lumMod val="75000"/>
                  </a:srgbClr>
                </a:solidFill>
                <a:prstDash val="solid"/>
              </a:ln>
              <a:effectLst/>
            </p:spPr>
          </p:cxnSp>
          <p:sp>
            <p:nvSpPr>
              <p:cNvPr id="24" name="Oval 23"/>
              <p:cNvSpPr/>
              <p:nvPr/>
            </p:nvSpPr>
            <p:spPr>
              <a:xfrm>
                <a:off x="7366431" y="2090703"/>
                <a:ext cx="327088" cy="327088"/>
              </a:xfrm>
              <a:prstGeom prst="ellipse">
                <a:avLst/>
              </a:prstGeom>
              <a:solidFill>
                <a:srgbClr val="2DA99D"/>
              </a:solidFill>
              <a:ln w="25400" cap="flat" cmpd="sng" algn="ctr">
                <a:solidFill>
                  <a:srgbClr val="2DA99D">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sp>
            <p:nvSpPr>
              <p:cNvPr id="25" name="Oval 24"/>
              <p:cNvSpPr/>
              <p:nvPr/>
            </p:nvSpPr>
            <p:spPr>
              <a:xfrm>
                <a:off x="7366431" y="4180606"/>
                <a:ext cx="327088" cy="327088"/>
              </a:xfrm>
              <a:prstGeom prst="ellipse">
                <a:avLst/>
              </a:prstGeom>
              <a:solidFill>
                <a:srgbClr val="F29B26"/>
              </a:solidFill>
              <a:ln w="25400" cap="flat" cmpd="sng" algn="ctr">
                <a:solidFill>
                  <a:srgbClr val="F29B26">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sp>
            <p:nvSpPr>
              <p:cNvPr id="26" name="Oval 25"/>
              <p:cNvSpPr/>
              <p:nvPr/>
            </p:nvSpPr>
            <p:spPr>
              <a:xfrm>
                <a:off x="7366431" y="6270510"/>
                <a:ext cx="327088" cy="327088"/>
              </a:xfrm>
              <a:prstGeom prst="ellipse">
                <a:avLst/>
              </a:prstGeom>
              <a:solidFill>
                <a:srgbClr val="D14358"/>
              </a:solidFill>
              <a:ln w="25400" cap="flat" cmpd="sng" algn="ctr">
                <a:solidFill>
                  <a:srgbClr val="D14358">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grpSp>
      </p:grpSp>
    </p:spTree>
    <p:extLst>
      <p:ext uri="{BB962C8B-B14F-4D97-AF65-F5344CB8AC3E}">
        <p14:creationId xmlns:p14="http://schemas.microsoft.com/office/powerpoint/2010/main" val="272159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738407" y="1419879"/>
            <a:ext cx="8779186" cy="461665"/>
          </a:xfrm>
          <a:prstGeom prst="rect">
            <a:avLst/>
          </a:prstGeom>
        </p:spPr>
        <p:txBody>
          <a:bodyPr wrap="square">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17 has these tools to help with all the challenges.</a:t>
            </a:r>
          </a:p>
        </p:txBody>
      </p:sp>
      <p:sp>
        <p:nvSpPr>
          <p:cNvPr id="18" name="Title 1"/>
          <p:cNvSpPr>
            <a:spLocks noGrp="1"/>
          </p:cNvSpPr>
          <p:nvPr>
            <p:ph type="title"/>
          </p:nvPr>
        </p:nvSpPr>
        <p:spPr>
          <a:xfrm>
            <a:off x="3078" y="319675"/>
            <a:ext cx="16258032" cy="665045"/>
          </a:xfrm>
        </p:spPr>
        <p:txBody>
          <a:bodyPr>
            <a:normAutofit/>
          </a:bodyPr>
          <a:lstStyle/>
          <a:p>
            <a:r>
              <a:rPr lang="en-US" dirty="0"/>
              <a:t>Angular 17 Form—Tools</a:t>
            </a:r>
          </a:p>
        </p:txBody>
      </p:sp>
      <p:pic>
        <p:nvPicPr>
          <p:cNvPr id="20" name="Picture 1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768695" y="885621"/>
            <a:ext cx="4775480" cy="253920"/>
          </a:xfrm>
          <a:prstGeom prst="rect">
            <a:avLst/>
          </a:prstGeom>
        </p:spPr>
      </p:pic>
      <p:graphicFrame>
        <p:nvGraphicFramePr>
          <p:cNvPr id="4" name="Diagram 3"/>
          <p:cNvGraphicFramePr/>
          <p:nvPr>
            <p:extLst>
              <p:ext uri="{D42A27DB-BD31-4B8C-83A1-F6EECF244321}">
                <p14:modId xmlns:p14="http://schemas.microsoft.com/office/powerpoint/2010/main" val="457588284"/>
              </p:ext>
            </p:extLst>
          </p:nvPr>
        </p:nvGraphicFramePr>
        <p:xfrm>
          <a:off x="2232781" y="2469523"/>
          <a:ext cx="11790438" cy="5025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080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681458" y="1606897"/>
            <a:ext cx="10901271" cy="461665"/>
          </a:xfrm>
          <a:prstGeom prst="rect">
            <a:avLst/>
          </a:prstGeom>
        </p:spPr>
        <p:txBody>
          <a:bodyPr wrap="square">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17 FormControl comes in two forms: </a:t>
            </a: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a:t>
            </a: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and </a:t>
            </a: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ControlGroup.</a:t>
            </a:r>
          </a:p>
        </p:txBody>
      </p:sp>
      <p:grpSp>
        <p:nvGrpSpPr>
          <p:cNvPr id="5" name="Group 4"/>
          <p:cNvGrpSpPr/>
          <p:nvPr/>
        </p:nvGrpSpPr>
        <p:grpSpPr>
          <a:xfrm>
            <a:off x="2833319" y="2758277"/>
            <a:ext cx="10589362" cy="4638566"/>
            <a:chOff x="3174638" y="2758277"/>
            <a:chExt cx="9055667" cy="4223039"/>
          </a:xfrm>
        </p:grpSpPr>
        <p:grpSp>
          <p:nvGrpSpPr>
            <p:cNvPr id="13" name="Group 12"/>
            <p:cNvGrpSpPr/>
            <p:nvPr/>
          </p:nvGrpSpPr>
          <p:grpSpPr>
            <a:xfrm>
              <a:off x="3174638" y="2758277"/>
              <a:ext cx="4243411" cy="4223039"/>
              <a:chOff x="765681" y="2363787"/>
              <a:chExt cx="4243411" cy="4223039"/>
            </a:xfrm>
          </p:grpSpPr>
          <p:sp>
            <p:nvSpPr>
              <p:cNvPr id="14" name="Rounded Rectangle 26"/>
              <p:cNvSpPr/>
              <p:nvPr/>
            </p:nvSpPr>
            <p:spPr>
              <a:xfrm>
                <a:off x="855260" y="2363787"/>
                <a:ext cx="4065863" cy="4223039"/>
              </a:xfrm>
              <a:prstGeom prst="roundRect">
                <a:avLst>
                  <a:gd name="adj" fmla="val 31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15" name="Rounded Rectangle 46"/>
              <p:cNvSpPr/>
              <p:nvPr/>
            </p:nvSpPr>
            <p:spPr>
              <a:xfrm>
                <a:off x="959270" y="2459840"/>
                <a:ext cx="3854625" cy="4036494"/>
              </a:xfrm>
              <a:prstGeom prst="roundRect">
                <a:avLst>
                  <a:gd name="adj" fmla="val 317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17" name="Rectangle 16"/>
              <p:cNvSpPr/>
              <p:nvPr/>
            </p:nvSpPr>
            <p:spPr>
              <a:xfrm>
                <a:off x="765683" y="2757915"/>
                <a:ext cx="4241800" cy="694447"/>
              </a:xfrm>
              <a:prstGeom prst="rect">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18" name="Rectangle 17"/>
              <p:cNvSpPr/>
              <p:nvPr/>
            </p:nvSpPr>
            <p:spPr>
              <a:xfrm>
                <a:off x="2327924" y="2874305"/>
                <a:ext cx="1117318" cy="590511"/>
              </a:xfrm>
              <a:prstGeom prst="rect">
                <a:avLst/>
              </a:prstGeom>
            </p:spPr>
            <p:txBody>
              <a:bodyPr wrap="none">
                <a:spAutoFit/>
              </a:bodyPr>
              <a:lstStyle/>
              <a:p>
                <a:pPr algn="ctr" defTabSz="1625620">
                  <a:lnSpc>
                    <a:spcPct val="150000"/>
                  </a:lnSpc>
                </a:pP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a:t>
                </a:r>
              </a:p>
            </p:txBody>
          </p:sp>
          <p:sp>
            <p:nvSpPr>
              <p:cNvPr id="20" name="Right Triangle 19"/>
              <p:cNvSpPr/>
              <p:nvPr/>
            </p:nvSpPr>
            <p:spPr>
              <a:xfrm flipH="1">
                <a:off x="765681" y="2670403"/>
                <a:ext cx="89577" cy="87512"/>
              </a:xfrm>
              <a:prstGeom prst="rtTriangle">
                <a:avLst/>
              </a:prstGeom>
              <a:solidFill>
                <a:srgbClr val="32A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22" name="Right Triangle 21"/>
              <p:cNvSpPr/>
              <p:nvPr/>
            </p:nvSpPr>
            <p:spPr>
              <a:xfrm>
                <a:off x="4919515" y="2670403"/>
                <a:ext cx="89577" cy="87512"/>
              </a:xfrm>
              <a:prstGeom prst="rtTriangle">
                <a:avLst/>
              </a:prstGeom>
              <a:solidFill>
                <a:srgbClr val="32A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23" name="TextBox 22"/>
              <p:cNvSpPr txBox="1"/>
              <p:nvPr/>
            </p:nvSpPr>
            <p:spPr>
              <a:xfrm>
                <a:off x="1151643" y="3632882"/>
                <a:ext cx="3564475" cy="2338316"/>
              </a:xfrm>
              <a:prstGeom prst="rect">
                <a:avLst/>
              </a:prstGeom>
              <a:noFill/>
            </p:spPr>
            <p:txBody>
              <a:bodyPr wrap="square" numCol="1" spcCol="640080" rtlCol="0">
                <a:spAutoFit/>
              </a:bodyPr>
              <a:lstStyle/>
              <a:p>
                <a:pPr algn="ctr" defTabSz="1625620">
                  <a:lnSpc>
                    <a:spcPct val="150000"/>
                  </a:lnSpc>
                </a:pPr>
                <a:r>
                  <a:rPr lang="en-US" sz="2200" dirty="0">
                    <a:solidFill>
                      <a:srgbClr val="44494E"/>
                    </a:solidFill>
                    <a:latin typeface="Open Sans" panose="020B0606030504020204" pitchFamily="34" charset="0"/>
                    <a:ea typeface="Open Sans" panose="020B0606030504020204" pitchFamily="34" charset="0"/>
                    <a:cs typeface="Open Sans" panose="020B0606030504020204" pitchFamily="34" charset="0"/>
                  </a:rPr>
                  <a:t>A Control is one of the fundamental building blocks used to define forms in Angular 17; however, it cannot be divided into other Controls.</a:t>
                </a:r>
              </a:p>
            </p:txBody>
          </p:sp>
        </p:grpSp>
        <p:grpSp>
          <p:nvGrpSpPr>
            <p:cNvPr id="24" name="Group 23"/>
            <p:cNvGrpSpPr/>
            <p:nvPr/>
          </p:nvGrpSpPr>
          <p:grpSpPr>
            <a:xfrm>
              <a:off x="7986894" y="2758277"/>
              <a:ext cx="4243411" cy="4223039"/>
              <a:chOff x="5530509" y="2363787"/>
              <a:chExt cx="4243411" cy="4223039"/>
            </a:xfrm>
          </p:grpSpPr>
          <p:sp>
            <p:nvSpPr>
              <p:cNvPr id="25" name="Rounded Rectangle 2"/>
              <p:cNvSpPr/>
              <p:nvPr/>
            </p:nvSpPr>
            <p:spPr>
              <a:xfrm>
                <a:off x="5620088" y="2363787"/>
                <a:ext cx="4065863" cy="4223039"/>
              </a:xfrm>
              <a:prstGeom prst="roundRect">
                <a:avLst>
                  <a:gd name="adj" fmla="val 31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26" name="Rounded Rectangle 47"/>
              <p:cNvSpPr/>
              <p:nvPr/>
            </p:nvSpPr>
            <p:spPr>
              <a:xfrm>
                <a:off x="5728101" y="2459840"/>
                <a:ext cx="3854625" cy="4036494"/>
              </a:xfrm>
              <a:prstGeom prst="roundRect">
                <a:avLst>
                  <a:gd name="adj" fmla="val 317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27" name="Rectangle 26"/>
              <p:cNvSpPr/>
              <p:nvPr/>
            </p:nvSpPr>
            <p:spPr>
              <a:xfrm>
                <a:off x="5530511" y="2757915"/>
                <a:ext cx="4241800" cy="694447"/>
              </a:xfrm>
              <a:prstGeom prst="rect">
                <a:avLst/>
              </a:prstGeom>
              <a:solidFill>
                <a:srgbClr val="DDCA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28" name="Rectangle 27"/>
              <p:cNvSpPr/>
              <p:nvPr/>
            </p:nvSpPr>
            <p:spPr>
              <a:xfrm>
                <a:off x="6649940" y="2874305"/>
                <a:ext cx="2002940" cy="590511"/>
              </a:xfrm>
              <a:prstGeom prst="rect">
                <a:avLst/>
              </a:prstGeom>
            </p:spPr>
            <p:txBody>
              <a:bodyPr wrap="none">
                <a:spAutoFit/>
              </a:bodyPr>
              <a:lstStyle/>
              <a:p>
                <a:pPr algn="ctr" defTabSz="1625620">
                  <a:lnSpc>
                    <a:spcPct val="150000"/>
                  </a:lnSpc>
                </a:pP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 Group</a:t>
                </a:r>
              </a:p>
            </p:txBody>
          </p:sp>
          <p:sp>
            <p:nvSpPr>
              <p:cNvPr id="29" name="Right Triangle 28"/>
              <p:cNvSpPr/>
              <p:nvPr/>
            </p:nvSpPr>
            <p:spPr>
              <a:xfrm flipH="1">
                <a:off x="5530509" y="2670403"/>
                <a:ext cx="89577" cy="87512"/>
              </a:xfrm>
              <a:prstGeom prst="rtTriangle">
                <a:avLst/>
              </a:prstGeom>
              <a:solidFill>
                <a:srgbClr val="AF9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30" name="Right Triangle 29"/>
              <p:cNvSpPr/>
              <p:nvPr/>
            </p:nvSpPr>
            <p:spPr>
              <a:xfrm>
                <a:off x="9684343" y="2670403"/>
                <a:ext cx="89577" cy="87512"/>
              </a:xfrm>
              <a:prstGeom prst="rtTriangle">
                <a:avLst/>
              </a:prstGeom>
              <a:solidFill>
                <a:srgbClr val="AF9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31" name="TextBox 30"/>
              <p:cNvSpPr txBox="1"/>
              <p:nvPr/>
            </p:nvSpPr>
            <p:spPr>
              <a:xfrm>
                <a:off x="5916471" y="3632882"/>
                <a:ext cx="3564475" cy="2868195"/>
              </a:xfrm>
              <a:prstGeom prst="rect">
                <a:avLst/>
              </a:prstGeom>
              <a:noFill/>
            </p:spPr>
            <p:txBody>
              <a:bodyPr wrap="square" numCol="1" spcCol="640080" rtlCol="0">
                <a:spAutoFit/>
              </a:bodyPr>
              <a:lstStyle/>
              <a:p>
                <a:pPr algn="ctr" defTabSz="1625620">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ControlGroup can define all or part of a form; it aggregates many Controls. A ControlArray resembles a ControlGroup and can also aggregate Controls.</a:t>
                </a:r>
              </a:p>
            </p:txBody>
          </p:sp>
        </p:grpSp>
      </p:grpSp>
      <p:sp>
        <p:nvSpPr>
          <p:cNvPr id="33" name="Title 1"/>
          <p:cNvSpPr>
            <a:spLocks noGrp="1"/>
          </p:cNvSpPr>
          <p:nvPr>
            <p:ph type="title"/>
          </p:nvPr>
        </p:nvSpPr>
        <p:spPr>
          <a:xfrm>
            <a:off x="3078" y="319675"/>
            <a:ext cx="16258032" cy="665045"/>
          </a:xfrm>
        </p:spPr>
        <p:txBody>
          <a:bodyPr>
            <a:normAutofit/>
          </a:bodyPr>
          <a:lstStyle/>
          <a:p>
            <a:r>
              <a:rPr lang="en-US" dirty="0"/>
              <a:t>Angular 17 Form—</a:t>
            </a:r>
            <a:r>
              <a:rPr lang="en-US" dirty="0" err="1"/>
              <a:t>FormControl</a:t>
            </a:r>
            <a:endParaRPr lang="en-US" dirty="0"/>
          </a:p>
        </p:txBody>
      </p:sp>
      <p:pic>
        <p:nvPicPr>
          <p:cNvPr id="34" name="Picture 3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035270" y="885621"/>
            <a:ext cx="6242330" cy="253920"/>
          </a:xfrm>
          <a:prstGeom prst="rect">
            <a:avLst/>
          </a:prstGeom>
        </p:spPr>
      </p:pic>
    </p:spTree>
    <p:extLst>
      <p:ext uri="{BB962C8B-B14F-4D97-AF65-F5344CB8AC3E}">
        <p14:creationId xmlns:p14="http://schemas.microsoft.com/office/powerpoint/2010/main" val="295281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1463869" y="1589991"/>
            <a:ext cx="13328263" cy="1262687"/>
          </a:xfrm>
          <a:prstGeom prst="roundRect">
            <a:avLst/>
          </a:prstGeom>
          <a:solidFill>
            <a:schemeClr val="bg1">
              <a:lumMod val="95000"/>
            </a:schemeClr>
          </a:solidFill>
          <a:ln>
            <a:solidFill>
              <a:schemeClr val="bg1">
                <a:lumMod val="75000"/>
              </a:schemeClr>
            </a:solidFill>
          </a:ln>
        </p:spPr>
        <p:txBody>
          <a:bodyPr wrap="square">
            <a:spAutoFit/>
          </a:bodyPr>
          <a:lstStyle/>
          <a:p>
            <a:pPr algn="ct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ControlGroup and Control extend from the same </a:t>
            </a: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abstract class</a:t>
            </a: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which means that these are in </a:t>
            </a: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AbstractControl</a:t>
            </a: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and refer to each other using this same abstract class.</a:t>
            </a:r>
          </a:p>
        </p:txBody>
      </p:sp>
      <p:grpSp>
        <p:nvGrpSpPr>
          <p:cNvPr id="22" name="Group 21"/>
          <p:cNvGrpSpPr/>
          <p:nvPr/>
        </p:nvGrpSpPr>
        <p:grpSpPr>
          <a:xfrm>
            <a:off x="4979775" y="3791157"/>
            <a:ext cx="6296449" cy="1895372"/>
            <a:chOff x="4221330" y="3006691"/>
            <a:chExt cx="6296449" cy="1895372"/>
          </a:xfrm>
        </p:grpSpPr>
        <p:sp>
          <p:nvSpPr>
            <p:cNvPr id="6" name="Rectangle: Rounded Corners 5"/>
            <p:cNvSpPr/>
            <p:nvPr/>
          </p:nvSpPr>
          <p:spPr>
            <a:xfrm>
              <a:off x="4221330" y="4163509"/>
              <a:ext cx="2286000" cy="738554"/>
            </a:xfrm>
            <a:prstGeom prst="roundRect">
              <a:avLst/>
            </a:prstGeom>
            <a:solidFill>
              <a:schemeClr val="tx2">
                <a:lumMod val="20000"/>
                <a:lumOff val="80000"/>
              </a:schemeClr>
            </a:solidFill>
            <a:ln w="190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ControlGroup</a:t>
              </a:r>
            </a:p>
          </p:txBody>
        </p:sp>
        <p:sp>
          <p:nvSpPr>
            <p:cNvPr id="13" name="Rectangle: Rounded Corners 12"/>
            <p:cNvSpPr/>
            <p:nvPr/>
          </p:nvSpPr>
          <p:spPr>
            <a:xfrm>
              <a:off x="6321271" y="3006691"/>
              <a:ext cx="2348061" cy="738554"/>
            </a:xfrm>
            <a:prstGeom prst="roundRect">
              <a:avLst/>
            </a:prstGeom>
            <a:solidFill>
              <a:srgbClr val="E0D8B6"/>
            </a:solidFill>
            <a:ln w="19050">
              <a:solidFill>
                <a:srgbClr val="CDC0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AbstractControl</a:t>
              </a:r>
            </a:p>
          </p:txBody>
        </p:sp>
        <p:sp>
          <p:nvSpPr>
            <p:cNvPr id="17" name="Rectangle: Rounded Corners 16"/>
            <p:cNvSpPr/>
            <p:nvPr/>
          </p:nvSpPr>
          <p:spPr>
            <a:xfrm>
              <a:off x="8231779" y="4158572"/>
              <a:ext cx="2286000" cy="738554"/>
            </a:xfrm>
            <a:prstGeom prst="roundRect">
              <a:avLst/>
            </a:prstGeom>
            <a:solidFill>
              <a:schemeClr val="tx2">
                <a:lumMod val="20000"/>
                <a:lumOff val="80000"/>
              </a:schemeClr>
            </a:solidFill>
            <a:ln w="190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a:t>
              </a:r>
            </a:p>
          </p:txBody>
        </p:sp>
        <p:cxnSp>
          <p:nvCxnSpPr>
            <p:cNvPr id="18" name="Straight Arrow Connector 17"/>
            <p:cNvCxnSpPr/>
            <p:nvPr/>
          </p:nvCxnSpPr>
          <p:spPr>
            <a:xfrm flipH="1">
              <a:off x="6581239" y="4527849"/>
              <a:ext cx="1528632" cy="0"/>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997290" y="3739215"/>
              <a:ext cx="468978" cy="413237"/>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321272" y="3745246"/>
              <a:ext cx="432437" cy="418263"/>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32" name="Rectangle: Rounded Corners 31"/>
          <p:cNvSpPr/>
          <p:nvPr/>
        </p:nvSpPr>
        <p:spPr>
          <a:xfrm>
            <a:off x="1846334" y="6652258"/>
            <a:ext cx="12571519" cy="1262687"/>
          </a:xfrm>
          <a:prstGeom prst="roundRect">
            <a:avLst/>
          </a:prstGeom>
          <a:solidFill>
            <a:schemeClr val="bg1">
              <a:lumMod val="95000"/>
            </a:schemeClr>
          </a:solidFill>
          <a:ln>
            <a:solidFill>
              <a:schemeClr val="bg1">
                <a:lumMod val="75000"/>
              </a:schemeClr>
            </a:solidFill>
          </a:ln>
        </p:spPr>
        <p:txBody>
          <a:bodyPr wrap="square">
            <a:spAutoFit/>
          </a:bodyPr>
          <a:lstStyle/>
          <a:p>
            <a:pPr algn="ctr">
              <a:lnSpc>
                <a:spcPct val="150000"/>
              </a:lnSpc>
            </a:pP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AbstractControl</a:t>
            </a: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gives you enough flexibility to match any HTML form structure. These building blocks play an important role in the structure. </a:t>
            </a:r>
            <a:endParaRPr lang="en-IN" sz="2400" strike="sngStrike"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itle 1"/>
          <p:cNvSpPr>
            <a:spLocks noGrp="1"/>
          </p:cNvSpPr>
          <p:nvPr>
            <p:ph type="title"/>
          </p:nvPr>
        </p:nvSpPr>
        <p:spPr>
          <a:xfrm>
            <a:off x="3078" y="319675"/>
            <a:ext cx="16258032" cy="665045"/>
          </a:xfrm>
        </p:spPr>
        <p:txBody>
          <a:bodyPr>
            <a:normAutofit/>
          </a:bodyPr>
          <a:lstStyle/>
          <a:p>
            <a:r>
              <a:rPr lang="en-US" dirty="0"/>
              <a:t>Angular 17 Form—</a:t>
            </a:r>
            <a:r>
              <a:rPr lang="en-US" dirty="0" err="1"/>
              <a:t>AbstractControl</a:t>
            </a:r>
            <a:endParaRPr lang="en-US" dirty="0"/>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673320" y="885621"/>
            <a:ext cx="6966230" cy="253920"/>
          </a:xfrm>
          <a:prstGeom prst="rect">
            <a:avLst/>
          </a:prstGeom>
        </p:spPr>
      </p:pic>
    </p:spTree>
    <p:extLst>
      <p:ext uri="{BB962C8B-B14F-4D97-AF65-F5344CB8AC3E}">
        <p14:creationId xmlns:p14="http://schemas.microsoft.com/office/powerpoint/2010/main" val="261316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0886" y="1469577"/>
            <a:ext cx="8102415" cy="461665"/>
          </a:xfrm>
          <a:prstGeom prst="rect">
            <a:avLst/>
          </a:prstGeom>
        </p:spPr>
        <p:txBody>
          <a:bodyPr wrap="square">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Control class represents a single input field in the form.</a:t>
            </a:r>
          </a:p>
        </p:txBody>
      </p:sp>
      <p:grpSp>
        <p:nvGrpSpPr>
          <p:cNvPr id="12" name="Group 11"/>
          <p:cNvGrpSpPr/>
          <p:nvPr/>
        </p:nvGrpSpPr>
        <p:grpSpPr>
          <a:xfrm>
            <a:off x="3305116" y="2650903"/>
            <a:ext cx="9653953" cy="1231642"/>
            <a:chOff x="3301024" y="2416099"/>
            <a:chExt cx="9653953" cy="1231642"/>
          </a:xfrm>
        </p:grpSpPr>
        <p:sp>
          <p:nvSpPr>
            <p:cNvPr id="6" name="Rectangle: Rounded Corners 5"/>
            <p:cNvSpPr/>
            <p:nvPr/>
          </p:nvSpPr>
          <p:spPr>
            <a:xfrm>
              <a:off x="3301024" y="2909187"/>
              <a:ext cx="3112477" cy="738554"/>
            </a:xfrm>
            <a:prstGeom prst="roundRect">
              <a:avLst/>
            </a:prstGeom>
            <a:solidFill>
              <a:schemeClr val="tx2">
                <a:lumMod val="60000"/>
                <a:lumOff val="40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a:t>
              </a:r>
            </a:p>
          </p:txBody>
        </p:sp>
        <p:cxnSp>
          <p:nvCxnSpPr>
            <p:cNvPr id="4" name="Straight Arrow Connector 3"/>
            <p:cNvCxnSpPr/>
            <p:nvPr/>
          </p:nvCxnSpPr>
          <p:spPr>
            <a:xfrm>
              <a:off x="6749018" y="3278464"/>
              <a:ext cx="2771873" cy="0"/>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9842500" y="2909187"/>
              <a:ext cx="3112477" cy="738554"/>
            </a:xfrm>
            <a:prstGeom prst="roundRect">
              <a:avLst/>
            </a:prstGeom>
            <a:no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p:cNvSpPr/>
            <p:nvPr/>
          </p:nvSpPr>
          <p:spPr>
            <a:xfrm>
              <a:off x="10192308" y="2416099"/>
              <a:ext cx="2342896" cy="400110"/>
            </a:xfrm>
            <a:prstGeom prst="rect">
              <a:avLst/>
            </a:prstGeom>
          </p:spPr>
          <p:txBody>
            <a:bodyPr wrap="square">
              <a:spAutoFit/>
            </a:bodyPr>
            <a:lstStyle/>
            <a:p>
              <a:pPr algn="ct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First Name</a:t>
              </a:r>
            </a:p>
          </p:txBody>
        </p:sp>
      </p:grpSp>
      <p:sp>
        <p:nvSpPr>
          <p:cNvPr id="7" name="Rectangle 6"/>
          <p:cNvSpPr/>
          <p:nvPr/>
        </p:nvSpPr>
        <p:spPr>
          <a:xfrm>
            <a:off x="2929970" y="4926949"/>
            <a:ext cx="10925537" cy="646331"/>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By default, a Control is created for every &lt;input&gt; or other form component. </a:t>
            </a:r>
          </a:p>
        </p:txBody>
      </p:sp>
      <p:sp>
        <p:nvSpPr>
          <p:cNvPr id="8" name="Rectangle 7"/>
          <p:cNvSpPr/>
          <p:nvPr/>
        </p:nvSpPr>
        <p:spPr>
          <a:xfrm>
            <a:off x="2929969" y="6041816"/>
            <a:ext cx="10770265" cy="1200329"/>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can bind an existing Control to a DOM element using directives such as NgFormControl and NgControlName</a:t>
            </a:r>
          </a:p>
        </p:txBody>
      </p:sp>
      <p:sp>
        <p:nvSpPr>
          <p:cNvPr id="13" name="Rectangle 12"/>
          <p:cNvSpPr/>
          <p:nvPr/>
        </p:nvSpPr>
        <p:spPr>
          <a:xfrm>
            <a:off x="2691514" y="5123853"/>
            <a:ext cx="45720" cy="1850286"/>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p:cNvSpPr/>
          <p:nvPr/>
        </p:nvSpPr>
        <p:spPr>
          <a:xfrm>
            <a:off x="2622010" y="6323123"/>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2627976" y="5219764"/>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p:cNvSpPr>
            <a:spLocks noGrp="1"/>
          </p:cNvSpPr>
          <p:nvPr>
            <p:ph type="title"/>
          </p:nvPr>
        </p:nvSpPr>
        <p:spPr>
          <a:xfrm>
            <a:off x="3078" y="319675"/>
            <a:ext cx="16258032" cy="665045"/>
          </a:xfrm>
        </p:spPr>
        <p:txBody>
          <a:bodyPr>
            <a:normAutofit/>
          </a:bodyPr>
          <a:lstStyle/>
          <a:p>
            <a:r>
              <a:rPr lang="en-US" dirty="0"/>
              <a:t>Angular 17 Form—Control Class</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997170" y="885621"/>
            <a:ext cx="6318530" cy="253920"/>
          </a:xfrm>
          <a:prstGeom prst="rect">
            <a:avLst/>
          </a:prstGeom>
        </p:spPr>
      </p:pic>
    </p:spTree>
    <p:extLst>
      <p:ext uri="{BB962C8B-B14F-4D97-AF65-F5344CB8AC3E}">
        <p14:creationId xmlns:p14="http://schemas.microsoft.com/office/powerpoint/2010/main" val="110134572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1165</TotalTime>
  <Words>1862</Words>
  <Application>Microsoft Macintosh PowerPoint</Application>
  <PresentationFormat>Custom</PresentationFormat>
  <Paragraphs>240</Paragraphs>
  <Slides>40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Calibri</vt:lpstr>
      <vt:lpstr>Calibri Light</vt:lpstr>
      <vt:lpstr>Courier New</vt:lpstr>
      <vt:lpstr>Open Sans</vt:lpstr>
      <vt:lpstr>Open Sans Extrabold</vt:lpstr>
      <vt:lpstr>Open Sans Semibold</vt:lpstr>
      <vt:lpstr>Custom Design</vt:lpstr>
      <vt:lpstr>Image</vt:lpstr>
      <vt:lpstr>PowerPoint Presentation</vt:lpstr>
      <vt:lpstr>PowerPoint Presentation</vt:lpstr>
      <vt:lpstr>PowerPoint Presentation</vt:lpstr>
      <vt:lpstr>Angular 17 Form Benefits</vt:lpstr>
      <vt:lpstr>Angular 17 Form—Challenges</vt:lpstr>
      <vt:lpstr>Angular 17 Form—Tools</vt:lpstr>
      <vt:lpstr>Angular 17 Form—FormControl</vt:lpstr>
      <vt:lpstr>Angular 17 Form—AbstractControl</vt:lpstr>
      <vt:lpstr>Angular 17 Form—Control Class</vt:lpstr>
      <vt:lpstr>Angular 17 Form—Control Class (Contd.)</vt:lpstr>
      <vt:lpstr>Angular 17 Form—ControlGroup</vt:lpstr>
      <vt:lpstr>Angular 17 Form—ControlGroup (Contd.)</vt:lpstr>
      <vt:lpstr>Angular 17 Form—Validator</vt:lpstr>
      <vt:lpstr>Angular 17 Form—Observer</vt:lpstr>
      <vt:lpstr>PowerPoint Presentation</vt:lpstr>
      <vt:lpstr>Template-Driven Approach</vt:lpstr>
      <vt:lpstr>Template-Driven Approach—Advantages and Disadvantages</vt:lpstr>
      <vt:lpstr>Demo—Template-Driven Approach </vt:lpstr>
      <vt:lpstr>PowerPoint Presentation</vt:lpstr>
      <vt:lpstr>Angular 17 Validation</vt:lpstr>
      <vt:lpstr>Angular 17 Validation (Contd.)</vt:lpstr>
      <vt:lpstr>Angular 17 Validation (Contd.)</vt:lpstr>
      <vt:lpstr>Demo—Validation</vt:lpstr>
      <vt:lpstr>PowerPoint Presentation</vt:lpstr>
      <vt:lpstr>Model-Driven Approach</vt:lpstr>
      <vt:lpstr>Model-Driven Approach—Benefits</vt:lpstr>
      <vt:lpstr>Model-Driven Approach—Front-end</vt:lpstr>
      <vt:lpstr>Model-Driven Approach—Component</vt:lpstr>
      <vt:lpstr>Model-Driven Approach—FormBuilder</vt:lpstr>
      <vt:lpstr>Advantages of Model-Driven Forms</vt:lpstr>
      <vt:lpstr>Demo—Model Driven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amarjeet singh</cp:lastModifiedBy>
  <cp:revision>178</cp:revision>
  <dcterms:created xsi:type="dcterms:W3CDTF">2016-12-06T06:58:02Z</dcterms:created>
  <dcterms:modified xsi:type="dcterms:W3CDTF">2024-02-27T11:56:17Z</dcterms:modified>
</cp:coreProperties>
</file>