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4"/>
  </p:notesMasterIdLst>
  <p:sldIdLst>
    <p:sldId id="292" r:id="rId2"/>
    <p:sldId id="301" r:id="rId3"/>
    <p:sldId id="306" r:id="rId4"/>
    <p:sldId id="385" r:id="rId5"/>
    <p:sldId id="386" r:id="rId6"/>
    <p:sldId id="350" r:id="rId7"/>
    <p:sldId id="387" r:id="rId8"/>
    <p:sldId id="388" r:id="rId9"/>
    <p:sldId id="389" r:id="rId10"/>
    <p:sldId id="390" r:id="rId11"/>
    <p:sldId id="361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66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380" r:id="rId30"/>
    <p:sldId id="407" r:id="rId31"/>
    <p:sldId id="408" r:id="rId32"/>
    <p:sldId id="409" r:id="rId33"/>
    <p:sldId id="410" r:id="rId34"/>
    <p:sldId id="414" r:id="rId35"/>
    <p:sldId id="296" r:id="rId36"/>
    <p:sldId id="297" r:id="rId37"/>
    <p:sldId id="298" r:id="rId38"/>
    <p:sldId id="344" r:id="rId39"/>
    <p:sldId id="345" r:id="rId40"/>
    <p:sldId id="411" r:id="rId41"/>
    <p:sldId id="412" r:id="rId42"/>
    <p:sldId id="300" r:id="rId43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Joan" initials="DJ [2]" lastIdx="6" clrIdx="0">
    <p:extLst>
      <p:ext uri="{19B8F6BF-5375-455C-9EA6-DF929625EA0E}">
        <p15:presenceInfo xmlns:p15="http://schemas.microsoft.com/office/powerpoint/2012/main" userId="S-1-5-21-344113424-1144375074-249258821-6956" providerId="AD"/>
      </p:ext>
    </p:extLst>
  </p:cmAuthor>
  <p:cmAuthor id="2" name="Puja Sharma" initials="PS" lastIdx="3" clrIdx="1">
    <p:extLst>
      <p:ext uri="{19B8F6BF-5375-455C-9EA6-DF929625EA0E}">
        <p15:presenceInfo xmlns:p15="http://schemas.microsoft.com/office/powerpoint/2012/main" userId="S-1-5-21-344113424-1144375074-249258821-6926" providerId="AD"/>
      </p:ext>
    </p:extLst>
  </p:cmAuthor>
  <p:cmAuthor id="3" name="Beryl John" initials="BJ" lastIdx="10" clrIdx="2">
    <p:extLst>
      <p:ext uri="{19B8F6BF-5375-455C-9EA6-DF929625EA0E}">
        <p15:presenceInfo xmlns:p15="http://schemas.microsoft.com/office/powerpoint/2012/main" userId="Beryl 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DF"/>
    <a:srgbClr val="3F97C0"/>
    <a:srgbClr val="9CDAEB"/>
    <a:srgbClr val="FAC36F"/>
    <a:srgbClr val="F69E66"/>
    <a:srgbClr val="F38573"/>
    <a:srgbClr val="C8C8C8"/>
    <a:srgbClr val="255E73"/>
    <a:srgbClr val="494949"/>
    <a:srgbClr val="02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CFDAB-F2D2-6241-8C81-013C60AE3F1A}" v="1" dt="2024-02-27T11:56:50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7" autoAdjust="0"/>
    <p:restoredTop sz="94799" autoAdjust="0"/>
  </p:normalViewPr>
  <p:slideViewPr>
    <p:cSldViewPr snapToGrid="0">
      <p:cViewPr varScale="1">
        <p:scale>
          <a:sx n="71" d="100"/>
          <a:sy n="71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CB3CFDAB-F2D2-6241-8C81-013C60AE3F1A}"/>
    <pc:docChg chg="modSld">
      <pc:chgData name="amarjeet singh" userId="d84e554384c88249" providerId="LiveId" clId="{CB3CFDAB-F2D2-6241-8C81-013C60AE3F1A}" dt="2024-02-27T11:56:50.245" v="0"/>
      <pc:docMkLst>
        <pc:docMk/>
      </pc:docMkLst>
      <pc:sldChg chg="modSp">
        <pc:chgData name="amarjeet singh" userId="d84e554384c88249" providerId="LiveId" clId="{CB3CFDAB-F2D2-6241-8C81-013C60AE3F1A}" dt="2024-02-27T11:56:50.245" v="0"/>
        <pc:sldMkLst>
          <pc:docMk/>
          <pc:sldMk cId="915323079" sldId="292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915323079" sldId="292"/>
            <ac:spMk id="2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1355392400" sldId="297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1355392400" sldId="297"/>
            <ac:spMk id="2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311950235" sldId="298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311950235" sldId="298"/>
            <ac:spMk id="8" creationId="{00000000-0000-0000-0000-000000000000}"/>
          </ac:spMkLst>
        </pc:spChg>
        <pc:spChg chg="mod">
          <ac:chgData name="amarjeet singh" userId="d84e554384c88249" providerId="LiveId" clId="{CB3CFDAB-F2D2-6241-8C81-013C60AE3F1A}" dt="2024-02-27T11:56:50.245" v="0"/>
          <ac:spMkLst>
            <pc:docMk/>
            <pc:sldMk cId="311950235" sldId="298"/>
            <ac:spMk id="9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4257339732" sldId="301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4257339732" sldId="301"/>
            <ac:spMk id="4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2931898767" sldId="385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2931898767" sldId="385"/>
            <ac:spMk id="2" creationId="{00000000-0000-0000-0000-000000000000}"/>
          </ac:spMkLst>
        </pc:spChg>
        <pc:spChg chg="mod">
          <ac:chgData name="amarjeet singh" userId="d84e554384c88249" providerId="LiveId" clId="{CB3CFDAB-F2D2-6241-8C81-013C60AE3F1A}" dt="2024-02-27T11:56:50.245" v="0"/>
          <ac:spMkLst>
            <pc:docMk/>
            <pc:sldMk cId="2931898767" sldId="385"/>
            <ac:spMk id="5" creationId="{00000000-0000-0000-0000-000000000000}"/>
          </ac:spMkLst>
        </pc:spChg>
        <pc:spChg chg="mod">
          <ac:chgData name="amarjeet singh" userId="d84e554384c88249" providerId="LiveId" clId="{CB3CFDAB-F2D2-6241-8C81-013C60AE3F1A}" dt="2024-02-27T11:56:50.245" v="0"/>
          <ac:spMkLst>
            <pc:docMk/>
            <pc:sldMk cId="2931898767" sldId="385"/>
            <ac:spMk id="9" creationId="{00000000-0000-0000-0000-000000000000}"/>
          </ac:spMkLst>
        </pc:spChg>
        <pc:spChg chg="mod">
          <ac:chgData name="amarjeet singh" userId="d84e554384c88249" providerId="LiveId" clId="{CB3CFDAB-F2D2-6241-8C81-013C60AE3F1A}" dt="2024-02-27T11:56:50.245" v="0"/>
          <ac:spMkLst>
            <pc:docMk/>
            <pc:sldMk cId="2931898767" sldId="385"/>
            <ac:spMk id="11" creationId="{00000000-0000-0000-0000-000000000000}"/>
          </ac:spMkLst>
        </pc:spChg>
        <pc:grpChg chg="mod">
          <ac:chgData name="amarjeet singh" userId="d84e554384c88249" providerId="LiveId" clId="{CB3CFDAB-F2D2-6241-8C81-013C60AE3F1A}" dt="2024-02-27T11:56:50.245" v="0"/>
          <ac:grpSpMkLst>
            <pc:docMk/>
            <pc:sldMk cId="2931898767" sldId="385"/>
            <ac:grpSpMk id="14" creationId="{00000000-0000-0000-0000-000000000000}"/>
          </ac:grpSpMkLst>
        </pc:grpChg>
        <pc:cxnChg chg="mod">
          <ac:chgData name="amarjeet singh" userId="d84e554384c88249" providerId="LiveId" clId="{CB3CFDAB-F2D2-6241-8C81-013C60AE3F1A}" dt="2024-02-27T11:56:50.245" v="0"/>
          <ac:cxnSpMkLst>
            <pc:docMk/>
            <pc:sldMk cId="2931898767" sldId="385"/>
            <ac:cxnSpMk id="12" creationId="{00000000-0000-0000-0000-000000000000}"/>
          </ac:cxnSpMkLst>
        </pc:cxn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2278973756" sldId="388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2278973756" sldId="388"/>
            <ac:spMk id="41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2195548794" sldId="390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2195548794" sldId="390"/>
            <ac:spMk id="2" creationId="{00000000-0000-0000-0000-000000000000}"/>
          </ac:spMkLst>
        </pc:spChg>
        <pc:spChg chg="mod">
          <ac:chgData name="amarjeet singh" userId="d84e554384c88249" providerId="LiveId" clId="{CB3CFDAB-F2D2-6241-8C81-013C60AE3F1A}" dt="2024-02-27T11:56:50.245" v="0"/>
          <ac:spMkLst>
            <pc:docMk/>
            <pc:sldMk cId="2195548794" sldId="390"/>
            <ac:spMk id="3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407722161" sldId="398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407722161" sldId="398"/>
            <ac:spMk id="25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2608454635" sldId="399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2608454635" sldId="399"/>
            <ac:spMk id="3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553054235" sldId="409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553054235" sldId="409"/>
            <ac:spMk id="32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1209502776" sldId="411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1209502776" sldId="411"/>
            <ac:spMk id="2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188260218" sldId="412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188260218" sldId="412"/>
            <ac:spMk id="8" creationId="{00000000-0000-0000-0000-000000000000}"/>
          </ac:spMkLst>
        </pc:spChg>
        <pc:spChg chg="mod">
          <ac:chgData name="amarjeet singh" userId="d84e554384c88249" providerId="LiveId" clId="{CB3CFDAB-F2D2-6241-8C81-013C60AE3F1A}" dt="2024-02-27T11:56:50.245" v="0"/>
          <ac:spMkLst>
            <pc:docMk/>
            <pc:sldMk cId="188260218" sldId="412"/>
            <ac:spMk id="10" creationId="{00000000-0000-0000-0000-000000000000}"/>
          </ac:spMkLst>
        </pc:spChg>
      </pc:sldChg>
      <pc:sldChg chg="modSp">
        <pc:chgData name="amarjeet singh" userId="d84e554384c88249" providerId="LiveId" clId="{CB3CFDAB-F2D2-6241-8C81-013C60AE3F1A}" dt="2024-02-27T11:56:50.245" v="0"/>
        <pc:sldMkLst>
          <pc:docMk/>
          <pc:sldMk cId="4293583580" sldId="414"/>
        </pc:sldMkLst>
        <pc:spChg chg="mod">
          <ac:chgData name="amarjeet singh" userId="d84e554384c88249" providerId="LiveId" clId="{CB3CFDAB-F2D2-6241-8C81-013C60AE3F1A}" dt="2024-02-27T11:56:50.245" v="0"/>
          <ac:spMkLst>
            <pc:docMk/>
            <pc:sldMk cId="4293583580" sldId="414"/>
            <ac:spMk id="10" creationId="{00000000-0000-0000-0000-000000000000}"/>
          </ac:spMkLst>
        </pc:spChg>
        <pc:spChg chg="mod">
          <ac:chgData name="amarjeet singh" userId="d84e554384c88249" providerId="LiveId" clId="{CB3CFDAB-F2D2-6241-8C81-013C60AE3F1A}" dt="2024-02-27T11:56:50.245" v="0"/>
          <ac:spMkLst>
            <pc:docMk/>
            <pc:sldMk cId="4293583580" sldId="414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D208-69C8-48BB-9A98-B0C017CC76A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D142C-6CE1-40B4-B784-A3FD6AB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8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13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12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36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5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29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2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3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5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1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0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1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8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7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2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schemeClr val="bg1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687281" y="3289822"/>
            <a:ext cx="9486278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Lesson No—Name: Open Sans 28, Title Case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687281" y="2625331"/>
            <a:ext cx="9486278" cy="4431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Course Name: Open Sans 32,Title Case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6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</p:grpSp>
      <p:sp>
        <p:nvSpPr>
          <p:cNvPr id="80" name="Oval 79"/>
          <p:cNvSpPr/>
          <p:nvPr userDrawn="1"/>
        </p:nvSpPr>
        <p:spPr>
          <a:xfrm>
            <a:off x="3579463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1" name="Oval 80"/>
          <p:cNvSpPr/>
          <p:nvPr userDrawn="1"/>
        </p:nvSpPr>
        <p:spPr>
          <a:xfrm>
            <a:off x="60441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2" name="Oval 81"/>
          <p:cNvSpPr/>
          <p:nvPr userDrawn="1"/>
        </p:nvSpPr>
        <p:spPr>
          <a:xfrm>
            <a:off x="85173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3" name="Oval 82"/>
          <p:cNvSpPr/>
          <p:nvPr userDrawn="1"/>
        </p:nvSpPr>
        <p:spPr>
          <a:xfrm>
            <a:off x="11016162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592532"/>
            <a:ext cx="1171029" cy="86978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8" y="4501181"/>
            <a:ext cx="732697" cy="10882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8" y="4480191"/>
            <a:ext cx="1089313" cy="11301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62"/>
            <a:ext cx="1259043" cy="1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5198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2742873"/>
            <a:ext cx="2599593" cy="4642973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249459" y="2742873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249459" y="393557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249459" y="5128267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249459" y="6320965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20" y="885621"/>
            <a:ext cx="3359430" cy="25392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0709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" y="7677018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-1" y="4732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032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40" name="Oval 39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80"/>
            </a:p>
          </p:txBody>
        </p:sp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94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66257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65" tIns="56633" rIns="113265" bIns="56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7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5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62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>
                <a:latin typeface="+mj-lt"/>
              </a:rPr>
              <a:t>Objectives 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9699" y="1242018"/>
            <a:ext cx="118142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 baseline="0"/>
            </a:lvl1pPr>
          </a:lstStyle>
          <a:p>
            <a:pPr lvl="0"/>
            <a:r>
              <a:rPr lang="en-US" dirty="0"/>
              <a:t>Write objectives in Calibri 28, sentence case, without period</a:t>
            </a:r>
          </a:p>
        </p:txBody>
      </p:sp>
    </p:spTree>
    <p:extLst>
      <p:ext uri="{BB962C8B-B14F-4D97-AF65-F5344CB8AC3E}">
        <p14:creationId xmlns:p14="http://schemas.microsoft.com/office/powerpoint/2010/main" val="348946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iz q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99273" y="623599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364914" y="613947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2946363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iz ans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69" name="TextBox 68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99273" y="623599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364914" y="613947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21263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" y="1425868"/>
            <a:ext cx="16230596" cy="7659509"/>
            <a:chOff x="4" y="1425868"/>
            <a:chExt cx="16230596" cy="7659509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4" y="1425868"/>
              <a:ext cx="16230596" cy="4611509"/>
              <a:chOff x="0" y="4531017"/>
              <a:chExt cx="16230596" cy="4611509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 userDrawn="1"/>
          </p:nvGrpSpPr>
          <p:grpSpPr>
            <a:xfrm>
              <a:off x="4" y="4473868"/>
              <a:ext cx="16230596" cy="4611509"/>
              <a:chOff x="0" y="4531017"/>
              <a:chExt cx="16230596" cy="4611509"/>
            </a:xfrm>
          </p:grpSpPr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</p:grpSp>
      <p:sp>
        <p:nvSpPr>
          <p:cNvPr id="15" name="Rectangle 14"/>
          <p:cNvSpPr/>
          <p:nvPr userDrawn="1"/>
        </p:nvSpPr>
        <p:spPr>
          <a:xfrm>
            <a:off x="1" y="-1219199"/>
            <a:ext cx="16256003" cy="4476749"/>
          </a:xfrm>
          <a:prstGeom prst="rect">
            <a:avLst/>
          </a:prstGeom>
          <a:solidFill>
            <a:srgbClr val="56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43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720"/>
            <a:ext cx="16256000" cy="450427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3238671"/>
            <a:ext cx="16256000" cy="130964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62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26745" y="1676697"/>
            <a:ext cx="12378947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6743" y="2380588"/>
            <a:ext cx="12378949" cy="4801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rgbClr val="0F547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Topic #—Topic Name/Description</a:t>
            </a:r>
          </a:p>
        </p:txBody>
      </p:sp>
    </p:spTree>
    <p:extLst>
      <p:ext uri="{BB962C8B-B14F-4D97-AF65-F5344CB8AC3E}">
        <p14:creationId xmlns:p14="http://schemas.microsoft.com/office/powerpoint/2010/main" val="18407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14334" y="2931744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014334" y="377501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014334" y="4618276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014334" y="5461542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1" y="3689716"/>
            <a:ext cx="2358074" cy="2358074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50" y="885621"/>
            <a:ext cx="4305300" cy="25392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674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Topic – Open Sans Extrabold - 32</a:t>
            </a:r>
          </a:p>
        </p:txBody>
      </p:sp>
    </p:spTree>
    <p:extLst>
      <p:ext uri="{BB962C8B-B14F-4D97-AF65-F5344CB8AC3E}">
        <p14:creationId xmlns:p14="http://schemas.microsoft.com/office/powerpoint/2010/main" val="37228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08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5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2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2" name="Rectangle 21"/>
          <p:cNvSpPr/>
          <p:nvPr userDrawn="1"/>
        </p:nvSpPr>
        <p:spPr>
          <a:xfrm>
            <a:off x="1463431" y="-24186"/>
            <a:ext cx="7101806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4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24186"/>
            <a:ext cx="166411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24186"/>
            <a:ext cx="1668997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7" name="Rectangle 26"/>
          <p:cNvSpPr/>
          <p:nvPr userDrawn="1"/>
        </p:nvSpPr>
        <p:spPr>
          <a:xfrm>
            <a:off x="12275205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</p:spTree>
    <p:extLst>
      <p:ext uri="{BB962C8B-B14F-4D97-AF65-F5344CB8AC3E}">
        <p14:creationId xmlns:p14="http://schemas.microsoft.com/office/powerpoint/2010/main" val="13798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10428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69" name="TextBox 68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87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34042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EFC9-254D-4480-89E4-509C5FCFE50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4AD7-029A-4562-BD52-3D580AB5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2" r:id="rId2"/>
    <p:sldLayoutId id="2147483730" r:id="rId3"/>
    <p:sldLayoutId id="2147483727" r:id="rId4"/>
    <p:sldLayoutId id="2147483734" r:id="rId5"/>
    <p:sldLayoutId id="2147483726" r:id="rId6"/>
    <p:sldLayoutId id="2147483724" r:id="rId7"/>
    <p:sldLayoutId id="2147483725" r:id="rId8"/>
    <p:sldLayoutId id="2147483732" r:id="rId9"/>
    <p:sldLayoutId id="2147483733" r:id="rId10"/>
    <p:sldLayoutId id="2147483731" r:id="rId11"/>
    <p:sldLayoutId id="2147483723" r:id="rId12"/>
    <p:sldLayoutId id="2147483735" r:id="rId13"/>
    <p:sldLayoutId id="2147483736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87281" y="3289822"/>
            <a:ext cx="9486278" cy="387798"/>
          </a:xfrm>
        </p:spPr>
        <p:txBody>
          <a:bodyPr/>
          <a:lstStyle/>
          <a:p>
            <a:r>
              <a:rPr lang="en-IN" dirty="0"/>
              <a:t>Lesson 10—Routing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7281" y="2625331"/>
            <a:ext cx="9486278" cy="443198"/>
          </a:xfrm>
        </p:spPr>
        <p:txBody>
          <a:bodyPr/>
          <a:lstStyle/>
          <a:p>
            <a:r>
              <a:rPr lang="en-US" dirty="0"/>
              <a:t>Angular 17</a:t>
            </a:r>
          </a:p>
        </p:txBody>
      </p:sp>
    </p:spTree>
    <p:extLst>
      <p:ext uri="{BB962C8B-B14F-4D97-AF65-F5344CB8AC3E}">
        <p14:creationId xmlns:p14="http://schemas.microsoft.com/office/powerpoint/2010/main" val="91532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9723" y="2136379"/>
            <a:ext cx="134402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Angular 17 Router is an optional service that displays a distinct component view for a given URL.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not a part of Angular 17 core. It is in its own library package, @angular/router. You can import per your requirement as any other Angular 17 package.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082020" y="5104168"/>
            <a:ext cx="10091962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RouterModule, Routes } from '@angular/router';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SPA With Angular 17 Router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827013"/>
            <a:ext cx="7396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3—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NgModule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7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2480987" y="1837452"/>
            <a:ext cx="11449644" cy="476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12700" marR="5080" algn="ctr"/>
            <a:r>
              <a:rPr lang="en-US" sz="22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NgModule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way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organize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dependencies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compiler</a:t>
            </a:r>
            <a:r>
              <a:rPr lang="en-US" sz="2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2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dependency injection</a:t>
            </a:r>
            <a:r>
              <a:rPr lang="en-US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(DI).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60055" y="3166910"/>
            <a:ext cx="5718573" cy="3063068"/>
            <a:chOff x="5901065" y="2686984"/>
            <a:chExt cx="5718573" cy="3063068"/>
          </a:xfrm>
        </p:grpSpPr>
        <p:sp>
          <p:nvSpPr>
            <p:cNvPr id="4" name="Rectangle 3"/>
            <p:cNvSpPr/>
            <p:nvPr/>
          </p:nvSpPr>
          <p:spPr>
            <a:xfrm>
              <a:off x="6693749" y="2686984"/>
              <a:ext cx="385746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 marR="5080"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Main benefits of NgModule:</a:t>
              </a:r>
              <a:endParaRPr 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901067" y="3463262"/>
              <a:ext cx="5718569" cy="504730"/>
              <a:chOff x="5901066" y="3463262"/>
              <a:chExt cx="5718569" cy="504730"/>
            </a:xfrm>
          </p:grpSpPr>
          <p:sp>
            <p:nvSpPr>
              <p:cNvPr id="21" name="Round Same Side Corner Rectangle 30"/>
              <p:cNvSpPr/>
              <p:nvPr/>
            </p:nvSpPr>
            <p:spPr>
              <a:xfrm rot="5400000">
                <a:off x="8925696" y="1274053"/>
                <a:ext cx="493588" cy="489429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5DDC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146279" tIns="73140" rIns="146279" bIns="73140" rtlCol="0" anchor="ctr"/>
              <a:lstStyle/>
              <a:p>
                <a:pPr marL="0" marR="0" lvl="0" indent="0" algn="ctr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Round Same Side Corner Rectangle 46"/>
              <p:cNvSpPr/>
              <p:nvPr/>
            </p:nvSpPr>
            <p:spPr>
              <a:xfrm rot="16200000">
                <a:off x="6069623" y="3294705"/>
                <a:ext cx="496353" cy="8334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146279" tIns="73140" rIns="146279" bIns="73140" rtlCol="0" anchor="ctr"/>
              <a:lstStyle/>
              <a:p>
                <a:pPr marL="0" marR="0" lvl="0" indent="0" algn="ctr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55152" y="3511384"/>
                <a:ext cx="3449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842943" y="3511384"/>
                <a:ext cx="284565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Dependency Injection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901066" y="4363844"/>
              <a:ext cx="5718571" cy="496353"/>
              <a:chOff x="5901066" y="3463262"/>
              <a:chExt cx="5718571" cy="496353"/>
            </a:xfrm>
          </p:grpSpPr>
          <p:sp>
            <p:nvSpPr>
              <p:cNvPr id="25" name="Round Same Side Corner Rectangle 30"/>
              <p:cNvSpPr/>
              <p:nvPr/>
            </p:nvSpPr>
            <p:spPr>
              <a:xfrm rot="5400000">
                <a:off x="8931063" y="1268687"/>
                <a:ext cx="482858" cy="489429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DB9B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146279" tIns="73140" rIns="146279" bIns="73140" rtlCol="0" anchor="ctr"/>
              <a:lstStyle/>
              <a:p>
                <a:pPr marL="0" marR="0" lvl="0" indent="0" algn="ctr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Round Same Side Corner Rectangle 46"/>
              <p:cNvSpPr/>
              <p:nvPr/>
            </p:nvSpPr>
            <p:spPr>
              <a:xfrm rot="16200000">
                <a:off x="6069623" y="3294705"/>
                <a:ext cx="496353" cy="8334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146279" tIns="73140" rIns="146279" bIns="73140" rtlCol="0" anchor="ctr"/>
              <a:lstStyle/>
              <a:p>
                <a:pPr marL="0" marR="0" lvl="0" indent="0" algn="ctr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155152" y="3511384"/>
                <a:ext cx="3449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842943" y="3511384"/>
                <a:ext cx="375295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Lazy-load module with Router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901065" y="5249847"/>
              <a:ext cx="5718573" cy="500205"/>
              <a:chOff x="5901066" y="3459412"/>
              <a:chExt cx="5718573" cy="500205"/>
            </a:xfrm>
          </p:grpSpPr>
          <p:sp>
            <p:nvSpPr>
              <p:cNvPr id="30" name="Round Same Side Corner Rectangle 30"/>
              <p:cNvSpPr/>
              <p:nvPr/>
            </p:nvSpPr>
            <p:spPr>
              <a:xfrm rot="5400000">
                <a:off x="8922390" y="1262369"/>
                <a:ext cx="500205" cy="489429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146279" tIns="73140" rIns="146279" bIns="73140" rtlCol="0" anchor="ctr"/>
              <a:lstStyle/>
              <a:p>
                <a:pPr marL="0" marR="0" lvl="0" indent="0" algn="ctr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" name="Round Same Side Corner Rectangle 46"/>
              <p:cNvSpPr/>
              <p:nvPr/>
            </p:nvSpPr>
            <p:spPr>
              <a:xfrm rot="16200000">
                <a:off x="6069623" y="3294705"/>
                <a:ext cx="496353" cy="8334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146279" tIns="73140" rIns="146279" bIns="73140" rtlCol="0" anchor="ctr"/>
              <a:lstStyle/>
              <a:p>
                <a:pPr marL="0" marR="0" lvl="0" indent="0" algn="ctr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55152" y="3511384"/>
                <a:ext cx="3449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54205" y="3511384"/>
                <a:ext cx="486543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Ahead of Time Compiler (AoT compiler)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err="1"/>
              <a:t>NgModule</a:t>
            </a:r>
            <a:endParaRPr lang="en-IN" dirty="0"/>
          </a:p>
        </p:txBody>
      </p:sp>
      <p:pic>
        <p:nvPicPr>
          <p:cNvPr id="34" name="Picture 3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00" y="825829"/>
            <a:ext cx="2592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8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61"/>
          <p:cNvSpPr/>
          <p:nvPr/>
        </p:nvSpPr>
        <p:spPr>
          <a:xfrm>
            <a:off x="2190750" y="2367925"/>
            <a:ext cx="534689" cy="946775"/>
          </a:xfrm>
          <a:prstGeom prst="chevron">
            <a:avLst>
              <a:gd name="adj" fmla="val 585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5838073" y="1573966"/>
            <a:ext cx="4579854" cy="476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the module file looks: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NgModule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2861911" y="2476654"/>
            <a:ext cx="10532179" cy="5021076"/>
            <a:chOff x="3235597" y="2988142"/>
            <a:chExt cx="10532179" cy="50210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597" y="2988142"/>
              <a:ext cx="10532179" cy="5021076"/>
              <a:chOff x="2135443" y="2758168"/>
              <a:chExt cx="10532179" cy="502107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5443" y="3404506"/>
                <a:ext cx="10532179" cy="4370635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66"/>
              <p:cNvSpPr/>
              <p:nvPr/>
            </p:nvSpPr>
            <p:spPr>
              <a:xfrm>
                <a:off x="8342365" y="5856400"/>
                <a:ext cx="4325257" cy="192284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7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13" name="TextBox 12"/>
            <p:cNvSpPr txBox="1"/>
            <p:nvPr/>
          </p:nvSpPr>
          <p:spPr>
            <a:xfrm>
              <a:off x="3717626" y="3773083"/>
              <a:ext cx="9962263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@NgModule({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imports: 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RouterModule.forChild([…]),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CommonModule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],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providers: 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HomeService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],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declarations: 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HomeComponent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]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Export default class HomeModule{}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658324" y="1087622"/>
            <a:ext cx="2939351" cy="46406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pPr algn="ctr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Feature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8" name="Picture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00" y="813347"/>
            <a:ext cx="259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4—Router Basic</a:t>
            </a:r>
          </a:p>
        </p:txBody>
      </p:sp>
    </p:spTree>
    <p:extLst>
      <p:ext uri="{BB962C8B-B14F-4D97-AF65-F5344CB8AC3E}">
        <p14:creationId xmlns:p14="http://schemas.microsoft.com/office/powerpoint/2010/main" val="397928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3511" y="1572285"/>
            <a:ext cx="60371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components used to configure routing: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7583" y="3223456"/>
            <a:ext cx="46710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">
              <a:lnSpc>
                <a:spcPct val="150000"/>
              </a:lnSpc>
              <a:tabLst>
                <a:tab pos="469265" algn="l"/>
                <a:tab pos="469900" algn="l"/>
              </a:tabLst>
            </a:pPr>
            <a:r>
              <a:rPr lang="en-US" sz="2200" b="1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Routers </a:t>
            </a:r>
            <a:r>
              <a:rPr lang="en-US" sz="22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</a:t>
            </a:r>
            <a:r>
              <a:rPr lang="en-US" sz="22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2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routes that </a:t>
            </a:r>
            <a:r>
              <a:rPr lang="en-US" sz="22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</a:t>
            </a:r>
            <a:r>
              <a:rPr lang="en-US" sz="22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r>
              <a:rPr lang="en-US" sz="22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62941" y="4487367"/>
            <a:ext cx="48468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">
              <a:lnSpc>
                <a:spcPct val="150000"/>
              </a:lnSpc>
              <a:spcBef>
                <a:spcPts val="315"/>
              </a:spcBef>
              <a:tabLst>
                <a:tab pos="469265" algn="l"/>
                <a:tab pos="469900" algn="l"/>
              </a:tabLst>
            </a:pPr>
            <a:r>
              <a:rPr lang="en-US" sz="2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RouterOutlet </a:t>
            </a:r>
            <a:r>
              <a:rPr lang="en-US" sz="2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sz="22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the page content </a:t>
            </a:r>
            <a:r>
              <a:rPr lang="en-US" sz="22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goes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9071" y="3004993"/>
            <a:ext cx="1746216" cy="1642434"/>
            <a:chOff x="14633957" y="2983043"/>
            <a:chExt cx="1746216" cy="1642434"/>
          </a:xfrm>
        </p:grpSpPr>
        <p:grpSp>
          <p:nvGrpSpPr>
            <p:cNvPr id="3" name="Group 2"/>
            <p:cNvGrpSpPr/>
            <p:nvPr/>
          </p:nvGrpSpPr>
          <p:grpSpPr>
            <a:xfrm>
              <a:off x="14633957" y="2983043"/>
              <a:ext cx="1746216" cy="1642434"/>
              <a:chOff x="14633957" y="2367925"/>
              <a:chExt cx="2400202" cy="2257552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15127683" y="2846000"/>
                <a:ext cx="1405664" cy="1345165"/>
              </a:xfrm>
              <a:prstGeom prst="ellipse">
                <a:avLst/>
              </a:prstGeom>
              <a:solidFill>
                <a:srgbClr val="75DDC2"/>
              </a:solidFill>
              <a:ln>
                <a:noFill/>
              </a:ln>
            </p:spPr>
            <p:txBody>
              <a:bodyPr vert="horz" wrap="square" lIns="64008" tIns="32004" rIns="64008" bIns="32004" numCol="1" anchor="t" anchorCtr="0" compatLnSpc="1">
                <a:prstTxWarp prst="textNoShape">
                  <a:avLst/>
                </a:prstTxWarp>
              </a:bodyPr>
              <a:lstStyle/>
              <a:p>
                <a:pPr defTabSz="640169"/>
                <a:endParaRPr lang="en-US" sz="1260" dirty="0">
                  <a:solidFill>
                    <a:srgbClr val="44494E"/>
                  </a:solidFill>
                </a:endParaRPr>
              </a:p>
            </p:txBody>
          </p:sp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>
                <a:off x="14633957" y="2367925"/>
                <a:ext cx="2400202" cy="2257552"/>
              </a:xfrm>
              <a:custGeom>
                <a:avLst/>
                <a:gdLst>
                  <a:gd name="T0" fmla="*/ 939 w 1040"/>
                  <a:gd name="T1" fmla="*/ 562 h 1023"/>
                  <a:gd name="T2" fmla="*/ 1040 w 1040"/>
                  <a:gd name="T3" fmla="*/ 538 h 1023"/>
                  <a:gd name="T4" fmla="*/ 929 w 1040"/>
                  <a:gd name="T5" fmla="*/ 420 h 1023"/>
                  <a:gd name="T6" fmla="*/ 910 w 1040"/>
                  <a:gd name="T7" fmla="*/ 354 h 1023"/>
                  <a:gd name="T8" fmla="*/ 929 w 1040"/>
                  <a:gd name="T9" fmla="*/ 197 h 1023"/>
                  <a:gd name="T10" fmla="*/ 783 w 1040"/>
                  <a:gd name="T11" fmla="*/ 188 h 1023"/>
                  <a:gd name="T12" fmla="*/ 817 w 1040"/>
                  <a:gd name="T13" fmla="*/ 90 h 1023"/>
                  <a:gd name="T14" fmla="*/ 657 w 1040"/>
                  <a:gd name="T15" fmla="*/ 120 h 1023"/>
                  <a:gd name="T16" fmla="*/ 591 w 1040"/>
                  <a:gd name="T17" fmla="*/ 101 h 1023"/>
                  <a:gd name="T18" fmla="*/ 469 w 1040"/>
                  <a:gd name="T19" fmla="*/ 0 h 1023"/>
                  <a:gd name="T20" fmla="*/ 364 w 1040"/>
                  <a:gd name="T21" fmla="*/ 127 h 1023"/>
                  <a:gd name="T22" fmla="*/ 295 w 1040"/>
                  <a:gd name="T23" fmla="*/ 49 h 1023"/>
                  <a:gd name="T24" fmla="*/ 242 w 1040"/>
                  <a:gd name="T25" fmla="*/ 202 h 1023"/>
                  <a:gd name="T26" fmla="*/ 172 w 1040"/>
                  <a:gd name="T27" fmla="*/ 277 h 1023"/>
                  <a:gd name="T28" fmla="*/ 30 w 1040"/>
                  <a:gd name="T29" fmla="*/ 346 h 1023"/>
                  <a:gd name="T30" fmla="*/ 115 w 1040"/>
                  <a:gd name="T31" fmla="*/ 408 h 1023"/>
                  <a:gd name="T32" fmla="*/ 100 w 1040"/>
                  <a:gd name="T33" fmla="*/ 474 h 1023"/>
                  <a:gd name="T34" fmla="*/ 7 w 1040"/>
                  <a:gd name="T35" fmla="*/ 603 h 1023"/>
                  <a:gd name="T36" fmla="*/ 112 w 1040"/>
                  <a:gd name="T37" fmla="*/ 617 h 1023"/>
                  <a:gd name="T38" fmla="*/ 130 w 1040"/>
                  <a:gd name="T39" fmla="*/ 682 h 1023"/>
                  <a:gd name="T40" fmla="*/ 111 w 1040"/>
                  <a:gd name="T41" fmla="*/ 839 h 1023"/>
                  <a:gd name="T42" fmla="*/ 210 w 1040"/>
                  <a:gd name="T43" fmla="*/ 800 h 1023"/>
                  <a:gd name="T44" fmla="*/ 257 w 1040"/>
                  <a:gd name="T45" fmla="*/ 850 h 1023"/>
                  <a:gd name="T46" fmla="*/ 316 w 1040"/>
                  <a:gd name="T47" fmla="*/ 997 h 1023"/>
                  <a:gd name="T48" fmla="*/ 390 w 1040"/>
                  <a:gd name="T49" fmla="*/ 915 h 1023"/>
                  <a:gd name="T50" fmla="*/ 460 w 1040"/>
                  <a:gd name="T51" fmla="*/ 935 h 1023"/>
                  <a:gd name="T52" fmla="*/ 571 w 1040"/>
                  <a:gd name="T53" fmla="*/ 1023 h 1023"/>
                  <a:gd name="T54" fmla="*/ 592 w 1040"/>
                  <a:gd name="T55" fmla="*/ 928 h 1023"/>
                  <a:gd name="T56" fmla="*/ 678 w 1040"/>
                  <a:gd name="T57" fmla="*/ 910 h 1023"/>
                  <a:gd name="T58" fmla="*/ 835 w 1040"/>
                  <a:gd name="T59" fmla="*/ 932 h 1023"/>
                  <a:gd name="T60" fmla="*/ 798 w 1040"/>
                  <a:gd name="T61" fmla="*/ 833 h 1023"/>
                  <a:gd name="T62" fmla="*/ 868 w 1040"/>
                  <a:gd name="T63" fmla="*/ 759 h 1023"/>
                  <a:gd name="T64" fmla="*/ 1011 w 1040"/>
                  <a:gd name="T65" fmla="*/ 691 h 1023"/>
                  <a:gd name="T66" fmla="*/ 521 w 1040"/>
                  <a:gd name="T67" fmla="*/ 866 h 1023"/>
                  <a:gd name="T68" fmla="*/ 521 w 1040"/>
                  <a:gd name="T69" fmla="*/ 168 h 1023"/>
                  <a:gd name="T70" fmla="*/ 521 w 1040"/>
                  <a:gd name="T71" fmla="*/ 866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0" h="1023">
                    <a:moveTo>
                      <a:pt x="926" y="628"/>
                    </a:moveTo>
                    <a:cubicBezTo>
                      <a:pt x="932" y="607"/>
                      <a:pt x="936" y="585"/>
                      <a:pt x="939" y="562"/>
                    </a:cubicBezTo>
                    <a:cubicBezTo>
                      <a:pt x="941" y="562"/>
                      <a:pt x="941" y="562"/>
                      <a:pt x="941" y="562"/>
                    </a:cubicBezTo>
                    <a:cubicBezTo>
                      <a:pt x="1040" y="538"/>
                      <a:pt x="1040" y="538"/>
                      <a:pt x="1040" y="538"/>
                    </a:cubicBezTo>
                    <a:cubicBezTo>
                      <a:pt x="1034" y="433"/>
                      <a:pt x="1034" y="433"/>
                      <a:pt x="1034" y="433"/>
                    </a:cubicBezTo>
                    <a:cubicBezTo>
                      <a:pt x="929" y="420"/>
                      <a:pt x="929" y="420"/>
                      <a:pt x="929" y="420"/>
                    </a:cubicBezTo>
                    <a:cubicBezTo>
                      <a:pt x="924" y="398"/>
                      <a:pt x="917" y="376"/>
                      <a:pt x="909" y="355"/>
                    </a:cubicBezTo>
                    <a:cubicBezTo>
                      <a:pt x="910" y="354"/>
                      <a:pt x="910" y="354"/>
                      <a:pt x="910" y="354"/>
                    </a:cubicBezTo>
                    <a:cubicBezTo>
                      <a:pt x="986" y="285"/>
                      <a:pt x="986" y="285"/>
                      <a:pt x="986" y="285"/>
                    </a:cubicBezTo>
                    <a:cubicBezTo>
                      <a:pt x="929" y="197"/>
                      <a:pt x="929" y="197"/>
                      <a:pt x="929" y="197"/>
                    </a:cubicBezTo>
                    <a:cubicBezTo>
                      <a:pt x="832" y="235"/>
                      <a:pt x="832" y="235"/>
                      <a:pt x="832" y="235"/>
                    </a:cubicBezTo>
                    <a:cubicBezTo>
                      <a:pt x="817" y="218"/>
                      <a:pt x="800" y="203"/>
                      <a:pt x="783" y="188"/>
                    </a:cubicBezTo>
                    <a:cubicBezTo>
                      <a:pt x="784" y="187"/>
                      <a:pt x="784" y="187"/>
                      <a:pt x="784" y="187"/>
                    </a:cubicBezTo>
                    <a:cubicBezTo>
                      <a:pt x="817" y="90"/>
                      <a:pt x="817" y="90"/>
                      <a:pt x="817" y="90"/>
                    </a:cubicBezTo>
                    <a:cubicBezTo>
                      <a:pt x="725" y="40"/>
                      <a:pt x="725" y="40"/>
                      <a:pt x="725" y="40"/>
                    </a:cubicBezTo>
                    <a:cubicBezTo>
                      <a:pt x="657" y="120"/>
                      <a:pt x="657" y="120"/>
                      <a:pt x="657" y="120"/>
                    </a:cubicBezTo>
                    <a:cubicBezTo>
                      <a:pt x="636" y="112"/>
                      <a:pt x="621" y="107"/>
                      <a:pt x="591" y="103"/>
                    </a:cubicBezTo>
                    <a:cubicBezTo>
                      <a:pt x="591" y="101"/>
                      <a:pt x="591" y="101"/>
                      <a:pt x="591" y="101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469" y="0"/>
                      <a:pt x="469" y="0"/>
                      <a:pt x="469" y="0"/>
                    </a:cubicBezTo>
                    <a:cubicBezTo>
                      <a:pt x="449" y="103"/>
                      <a:pt x="449" y="103"/>
                      <a:pt x="449" y="103"/>
                    </a:cubicBezTo>
                    <a:cubicBezTo>
                      <a:pt x="420" y="108"/>
                      <a:pt x="391" y="116"/>
                      <a:pt x="364" y="127"/>
                    </a:cubicBezTo>
                    <a:cubicBezTo>
                      <a:pt x="363" y="125"/>
                      <a:pt x="363" y="125"/>
                      <a:pt x="363" y="125"/>
                    </a:cubicBezTo>
                    <a:cubicBezTo>
                      <a:pt x="295" y="49"/>
                      <a:pt x="295" y="49"/>
                      <a:pt x="295" y="49"/>
                    </a:cubicBezTo>
                    <a:cubicBezTo>
                      <a:pt x="206" y="104"/>
                      <a:pt x="206" y="104"/>
                      <a:pt x="206" y="104"/>
                    </a:cubicBezTo>
                    <a:cubicBezTo>
                      <a:pt x="242" y="202"/>
                      <a:pt x="242" y="202"/>
                      <a:pt x="242" y="202"/>
                    </a:cubicBezTo>
                    <a:cubicBezTo>
                      <a:pt x="217" y="225"/>
                      <a:pt x="194" y="250"/>
                      <a:pt x="175" y="278"/>
                    </a:cubicBezTo>
                    <a:cubicBezTo>
                      <a:pt x="172" y="277"/>
                      <a:pt x="172" y="277"/>
                      <a:pt x="172" y="277"/>
                    </a:cubicBezTo>
                    <a:cubicBezTo>
                      <a:pt x="74" y="251"/>
                      <a:pt x="74" y="251"/>
                      <a:pt x="74" y="251"/>
                    </a:cubicBezTo>
                    <a:cubicBezTo>
                      <a:pt x="30" y="346"/>
                      <a:pt x="30" y="346"/>
                      <a:pt x="30" y="346"/>
                    </a:cubicBezTo>
                    <a:cubicBezTo>
                      <a:pt x="115" y="408"/>
                      <a:pt x="115" y="408"/>
                      <a:pt x="115" y="408"/>
                    </a:cubicBezTo>
                    <a:cubicBezTo>
                      <a:pt x="115" y="408"/>
                      <a:pt x="115" y="408"/>
                      <a:pt x="115" y="408"/>
                    </a:cubicBezTo>
                    <a:cubicBezTo>
                      <a:pt x="109" y="429"/>
                      <a:pt x="104" y="451"/>
                      <a:pt x="102" y="474"/>
                    </a:cubicBezTo>
                    <a:cubicBezTo>
                      <a:pt x="100" y="474"/>
                      <a:pt x="100" y="474"/>
                      <a:pt x="100" y="474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7" y="603"/>
                      <a:pt x="7" y="603"/>
                      <a:pt x="7" y="603"/>
                    </a:cubicBezTo>
                    <a:cubicBezTo>
                      <a:pt x="112" y="617"/>
                      <a:pt x="112" y="617"/>
                      <a:pt x="112" y="617"/>
                    </a:cubicBezTo>
                    <a:cubicBezTo>
                      <a:pt x="112" y="617"/>
                      <a:pt x="112" y="617"/>
                      <a:pt x="112" y="617"/>
                    </a:cubicBezTo>
                    <a:cubicBezTo>
                      <a:pt x="118" y="638"/>
                      <a:pt x="124" y="660"/>
                      <a:pt x="133" y="680"/>
                    </a:cubicBezTo>
                    <a:cubicBezTo>
                      <a:pt x="130" y="682"/>
                      <a:pt x="130" y="682"/>
                      <a:pt x="130" y="682"/>
                    </a:cubicBezTo>
                    <a:cubicBezTo>
                      <a:pt x="55" y="751"/>
                      <a:pt x="55" y="751"/>
                      <a:pt x="55" y="751"/>
                    </a:cubicBezTo>
                    <a:cubicBezTo>
                      <a:pt x="111" y="839"/>
                      <a:pt x="111" y="839"/>
                      <a:pt x="111" y="839"/>
                    </a:cubicBezTo>
                    <a:cubicBezTo>
                      <a:pt x="209" y="801"/>
                      <a:pt x="209" y="801"/>
                      <a:pt x="209" y="801"/>
                    </a:cubicBezTo>
                    <a:cubicBezTo>
                      <a:pt x="210" y="800"/>
                      <a:pt x="210" y="800"/>
                      <a:pt x="210" y="800"/>
                    </a:cubicBezTo>
                    <a:cubicBezTo>
                      <a:pt x="225" y="817"/>
                      <a:pt x="242" y="832"/>
                      <a:pt x="259" y="846"/>
                    </a:cubicBezTo>
                    <a:cubicBezTo>
                      <a:pt x="257" y="850"/>
                      <a:pt x="257" y="850"/>
                      <a:pt x="257" y="850"/>
                    </a:cubicBezTo>
                    <a:cubicBezTo>
                      <a:pt x="224" y="946"/>
                      <a:pt x="224" y="946"/>
                      <a:pt x="224" y="946"/>
                    </a:cubicBezTo>
                    <a:cubicBezTo>
                      <a:pt x="316" y="997"/>
                      <a:pt x="316" y="997"/>
                      <a:pt x="316" y="997"/>
                    </a:cubicBezTo>
                    <a:cubicBezTo>
                      <a:pt x="384" y="916"/>
                      <a:pt x="384" y="916"/>
                      <a:pt x="384" y="916"/>
                    </a:cubicBezTo>
                    <a:cubicBezTo>
                      <a:pt x="390" y="915"/>
                      <a:pt x="390" y="915"/>
                      <a:pt x="390" y="915"/>
                    </a:cubicBezTo>
                    <a:cubicBezTo>
                      <a:pt x="411" y="922"/>
                      <a:pt x="430" y="927"/>
                      <a:pt x="460" y="931"/>
                    </a:cubicBezTo>
                    <a:cubicBezTo>
                      <a:pt x="460" y="935"/>
                      <a:pt x="460" y="935"/>
                      <a:pt x="460" y="935"/>
                    </a:cubicBezTo>
                    <a:cubicBezTo>
                      <a:pt x="467" y="1023"/>
                      <a:pt x="467" y="1023"/>
                      <a:pt x="467" y="1023"/>
                    </a:cubicBezTo>
                    <a:cubicBezTo>
                      <a:pt x="571" y="1023"/>
                      <a:pt x="571" y="1023"/>
                      <a:pt x="571" y="1023"/>
                    </a:cubicBezTo>
                    <a:cubicBezTo>
                      <a:pt x="592" y="926"/>
                      <a:pt x="592" y="926"/>
                      <a:pt x="592" y="926"/>
                    </a:cubicBezTo>
                    <a:cubicBezTo>
                      <a:pt x="592" y="928"/>
                      <a:pt x="592" y="928"/>
                      <a:pt x="592" y="928"/>
                    </a:cubicBezTo>
                    <a:cubicBezTo>
                      <a:pt x="621" y="923"/>
                      <a:pt x="649" y="917"/>
                      <a:pt x="676" y="906"/>
                    </a:cubicBezTo>
                    <a:cubicBezTo>
                      <a:pt x="678" y="910"/>
                      <a:pt x="678" y="910"/>
                      <a:pt x="678" y="910"/>
                    </a:cubicBezTo>
                    <a:cubicBezTo>
                      <a:pt x="745" y="987"/>
                      <a:pt x="745" y="987"/>
                      <a:pt x="745" y="987"/>
                    </a:cubicBezTo>
                    <a:cubicBezTo>
                      <a:pt x="835" y="932"/>
                      <a:pt x="835" y="932"/>
                      <a:pt x="835" y="932"/>
                    </a:cubicBezTo>
                    <a:cubicBezTo>
                      <a:pt x="798" y="834"/>
                      <a:pt x="798" y="834"/>
                      <a:pt x="798" y="834"/>
                    </a:cubicBezTo>
                    <a:cubicBezTo>
                      <a:pt x="798" y="833"/>
                      <a:pt x="798" y="833"/>
                      <a:pt x="798" y="833"/>
                    </a:cubicBezTo>
                    <a:cubicBezTo>
                      <a:pt x="823" y="811"/>
                      <a:pt x="846" y="785"/>
                      <a:pt x="865" y="758"/>
                    </a:cubicBezTo>
                    <a:cubicBezTo>
                      <a:pt x="868" y="759"/>
                      <a:pt x="868" y="759"/>
                      <a:pt x="868" y="759"/>
                    </a:cubicBezTo>
                    <a:cubicBezTo>
                      <a:pt x="967" y="786"/>
                      <a:pt x="967" y="786"/>
                      <a:pt x="967" y="786"/>
                    </a:cubicBezTo>
                    <a:cubicBezTo>
                      <a:pt x="1011" y="691"/>
                      <a:pt x="1011" y="691"/>
                      <a:pt x="1011" y="691"/>
                    </a:cubicBezTo>
                    <a:cubicBezTo>
                      <a:pt x="926" y="628"/>
                      <a:pt x="926" y="628"/>
                      <a:pt x="926" y="628"/>
                    </a:cubicBezTo>
                    <a:close/>
                    <a:moveTo>
                      <a:pt x="521" y="866"/>
                    </a:moveTo>
                    <a:cubicBezTo>
                      <a:pt x="328" y="866"/>
                      <a:pt x="172" y="710"/>
                      <a:pt x="172" y="517"/>
                    </a:cubicBezTo>
                    <a:cubicBezTo>
                      <a:pt x="172" y="324"/>
                      <a:pt x="328" y="168"/>
                      <a:pt x="521" y="168"/>
                    </a:cubicBezTo>
                    <a:cubicBezTo>
                      <a:pt x="713" y="168"/>
                      <a:pt x="869" y="324"/>
                      <a:pt x="869" y="517"/>
                    </a:cubicBezTo>
                    <a:cubicBezTo>
                      <a:pt x="869" y="710"/>
                      <a:pt x="713" y="866"/>
                      <a:pt x="521" y="866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4008" tIns="32004" rIns="64008" bIns="32004" numCol="1" anchor="t" anchorCtr="0" compatLnSpc="1">
                <a:prstTxWarp prst="textNoShape">
                  <a:avLst/>
                </a:prstTxWarp>
              </a:bodyPr>
              <a:lstStyle/>
              <a:p>
                <a:pPr defTabSz="640169"/>
                <a:endParaRPr lang="en-US" sz="1260" dirty="0">
                  <a:solidFill>
                    <a:srgbClr val="44494E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5151738" y="3471273"/>
              <a:ext cx="705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472008" y="5345207"/>
            <a:ext cx="46334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">
              <a:lnSpc>
                <a:spcPct val="150000"/>
              </a:lnSpc>
              <a:spcBef>
                <a:spcPts val="315"/>
              </a:spcBef>
              <a:tabLst>
                <a:tab pos="469265" algn="l"/>
                <a:tab pos="469900" algn="l"/>
              </a:tabLst>
            </a:pPr>
            <a:r>
              <a:rPr lang="en-US" sz="2200" b="1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RouterLink </a:t>
            </a:r>
            <a:r>
              <a:rPr lang="en-US" sz="22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directive </a:t>
            </a:r>
            <a:r>
              <a:rPr lang="en-US" sz="2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sz="22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US" sz="22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2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navigation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61" y="880383"/>
            <a:ext cx="2880000" cy="24020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Router Basic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651006" y="4139554"/>
            <a:ext cx="1746216" cy="1642434"/>
            <a:chOff x="14633957" y="2983043"/>
            <a:chExt cx="1746216" cy="1642434"/>
          </a:xfrm>
        </p:grpSpPr>
        <p:grpSp>
          <p:nvGrpSpPr>
            <p:cNvPr id="41" name="Group 40"/>
            <p:cNvGrpSpPr/>
            <p:nvPr/>
          </p:nvGrpSpPr>
          <p:grpSpPr>
            <a:xfrm>
              <a:off x="14633957" y="2983043"/>
              <a:ext cx="1746216" cy="1642434"/>
              <a:chOff x="14633957" y="2367925"/>
              <a:chExt cx="2400202" cy="2257552"/>
            </a:xfrm>
          </p:grpSpPr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15127683" y="2846000"/>
                <a:ext cx="1405664" cy="1345165"/>
              </a:xfrm>
              <a:prstGeom prst="ellipse">
                <a:avLst/>
              </a:prstGeom>
              <a:solidFill>
                <a:srgbClr val="9BBC57"/>
              </a:solidFill>
              <a:ln>
                <a:noFill/>
              </a:ln>
            </p:spPr>
            <p:txBody>
              <a:bodyPr vert="horz" wrap="square" lIns="64008" tIns="32004" rIns="64008" bIns="32004" numCol="1" anchor="t" anchorCtr="0" compatLnSpc="1">
                <a:prstTxWarp prst="textNoShape">
                  <a:avLst/>
                </a:prstTxWarp>
              </a:bodyPr>
              <a:lstStyle/>
              <a:p>
                <a:pPr defTabSz="640169"/>
                <a:endParaRPr lang="en-US" sz="1260" dirty="0">
                  <a:solidFill>
                    <a:srgbClr val="44494E"/>
                  </a:solidFill>
                </a:endParaRPr>
              </a:p>
            </p:txBody>
          </p:sp>
          <p:sp>
            <p:nvSpPr>
              <p:cNvPr id="44" name="Freeform 6"/>
              <p:cNvSpPr>
                <a:spLocks noEditPoints="1"/>
              </p:cNvSpPr>
              <p:nvPr/>
            </p:nvSpPr>
            <p:spPr bwMode="auto">
              <a:xfrm>
                <a:off x="14633957" y="2367925"/>
                <a:ext cx="2400202" cy="2257552"/>
              </a:xfrm>
              <a:custGeom>
                <a:avLst/>
                <a:gdLst>
                  <a:gd name="T0" fmla="*/ 939 w 1040"/>
                  <a:gd name="T1" fmla="*/ 562 h 1023"/>
                  <a:gd name="T2" fmla="*/ 1040 w 1040"/>
                  <a:gd name="T3" fmla="*/ 538 h 1023"/>
                  <a:gd name="T4" fmla="*/ 929 w 1040"/>
                  <a:gd name="T5" fmla="*/ 420 h 1023"/>
                  <a:gd name="T6" fmla="*/ 910 w 1040"/>
                  <a:gd name="T7" fmla="*/ 354 h 1023"/>
                  <a:gd name="T8" fmla="*/ 929 w 1040"/>
                  <a:gd name="T9" fmla="*/ 197 h 1023"/>
                  <a:gd name="T10" fmla="*/ 783 w 1040"/>
                  <a:gd name="T11" fmla="*/ 188 h 1023"/>
                  <a:gd name="T12" fmla="*/ 817 w 1040"/>
                  <a:gd name="T13" fmla="*/ 90 h 1023"/>
                  <a:gd name="T14" fmla="*/ 657 w 1040"/>
                  <a:gd name="T15" fmla="*/ 120 h 1023"/>
                  <a:gd name="T16" fmla="*/ 591 w 1040"/>
                  <a:gd name="T17" fmla="*/ 101 h 1023"/>
                  <a:gd name="T18" fmla="*/ 469 w 1040"/>
                  <a:gd name="T19" fmla="*/ 0 h 1023"/>
                  <a:gd name="T20" fmla="*/ 364 w 1040"/>
                  <a:gd name="T21" fmla="*/ 127 h 1023"/>
                  <a:gd name="T22" fmla="*/ 295 w 1040"/>
                  <a:gd name="T23" fmla="*/ 49 h 1023"/>
                  <a:gd name="T24" fmla="*/ 242 w 1040"/>
                  <a:gd name="T25" fmla="*/ 202 h 1023"/>
                  <a:gd name="T26" fmla="*/ 172 w 1040"/>
                  <a:gd name="T27" fmla="*/ 277 h 1023"/>
                  <a:gd name="T28" fmla="*/ 30 w 1040"/>
                  <a:gd name="T29" fmla="*/ 346 h 1023"/>
                  <a:gd name="T30" fmla="*/ 115 w 1040"/>
                  <a:gd name="T31" fmla="*/ 408 h 1023"/>
                  <a:gd name="T32" fmla="*/ 100 w 1040"/>
                  <a:gd name="T33" fmla="*/ 474 h 1023"/>
                  <a:gd name="T34" fmla="*/ 7 w 1040"/>
                  <a:gd name="T35" fmla="*/ 603 h 1023"/>
                  <a:gd name="T36" fmla="*/ 112 w 1040"/>
                  <a:gd name="T37" fmla="*/ 617 h 1023"/>
                  <a:gd name="T38" fmla="*/ 130 w 1040"/>
                  <a:gd name="T39" fmla="*/ 682 h 1023"/>
                  <a:gd name="T40" fmla="*/ 111 w 1040"/>
                  <a:gd name="T41" fmla="*/ 839 h 1023"/>
                  <a:gd name="T42" fmla="*/ 210 w 1040"/>
                  <a:gd name="T43" fmla="*/ 800 h 1023"/>
                  <a:gd name="T44" fmla="*/ 257 w 1040"/>
                  <a:gd name="T45" fmla="*/ 850 h 1023"/>
                  <a:gd name="T46" fmla="*/ 316 w 1040"/>
                  <a:gd name="T47" fmla="*/ 997 h 1023"/>
                  <a:gd name="T48" fmla="*/ 390 w 1040"/>
                  <a:gd name="T49" fmla="*/ 915 h 1023"/>
                  <a:gd name="T50" fmla="*/ 460 w 1040"/>
                  <a:gd name="T51" fmla="*/ 935 h 1023"/>
                  <a:gd name="T52" fmla="*/ 571 w 1040"/>
                  <a:gd name="T53" fmla="*/ 1023 h 1023"/>
                  <a:gd name="T54" fmla="*/ 592 w 1040"/>
                  <a:gd name="T55" fmla="*/ 928 h 1023"/>
                  <a:gd name="T56" fmla="*/ 678 w 1040"/>
                  <a:gd name="T57" fmla="*/ 910 h 1023"/>
                  <a:gd name="T58" fmla="*/ 835 w 1040"/>
                  <a:gd name="T59" fmla="*/ 932 h 1023"/>
                  <a:gd name="T60" fmla="*/ 798 w 1040"/>
                  <a:gd name="T61" fmla="*/ 833 h 1023"/>
                  <a:gd name="T62" fmla="*/ 868 w 1040"/>
                  <a:gd name="T63" fmla="*/ 759 h 1023"/>
                  <a:gd name="T64" fmla="*/ 1011 w 1040"/>
                  <a:gd name="T65" fmla="*/ 691 h 1023"/>
                  <a:gd name="T66" fmla="*/ 521 w 1040"/>
                  <a:gd name="T67" fmla="*/ 866 h 1023"/>
                  <a:gd name="T68" fmla="*/ 521 w 1040"/>
                  <a:gd name="T69" fmla="*/ 168 h 1023"/>
                  <a:gd name="T70" fmla="*/ 521 w 1040"/>
                  <a:gd name="T71" fmla="*/ 866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0" h="1023">
                    <a:moveTo>
                      <a:pt x="926" y="628"/>
                    </a:moveTo>
                    <a:cubicBezTo>
                      <a:pt x="932" y="607"/>
                      <a:pt x="936" y="585"/>
                      <a:pt x="939" y="562"/>
                    </a:cubicBezTo>
                    <a:cubicBezTo>
                      <a:pt x="941" y="562"/>
                      <a:pt x="941" y="562"/>
                      <a:pt x="941" y="562"/>
                    </a:cubicBezTo>
                    <a:cubicBezTo>
                      <a:pt x="1040" y="538"/>
                      <a:pt x="1040" y="538"/>
                      <a:pt x="1040" y="538"/>
                    </a:cubicBezTo>
                    <a:cubicBezTo>
                      <a:pt x="1034" y="433"/>
                      <a:pt x="1034" y="433"/>
                      <a:pt x="1034" y="433"/>
                    </a:cubicBezTo>
                    <a:cubicBezTo>
                      <a:pt x="929" y="420"/>
                      <a:pt x="929" y="420"/>
                      <a:pt x="929" y="420"/>
                    </a:cubicBezTo>
                    <a:cubicBezTo>
                      <a:pt x="924" y="398"/>
                      <a:pt x="917" y="376"/>
                      <a:pt x="909" y="355"/>
                    </a:cubicBezTo>
                    <a:cubicBezTo>
                      <a:pt x="910" y="354"/>
                      <a:pt x="910" y="354"/>
                      <a:pt x="910" y="354"/>
                    </a:cubicBezTo>
                    <a:cubicBezTo>
                      <a:pt x="986" y="285"/>
                      <a:pt x="986" y="285"/>
                      <a:pt x="986" y="285"/>
                    </a:cubicBezTo>
                    <a:cubicBezTo>
                      <a:pt x="929" y="197"/>
                      <a:pt x="929" y="197"/>
                      <a:pt x="929" y="197"/>
                    </a:cubicBezTo>
                    <a:cubicBezTo>
                      <a:pt x="832" y="235"/>
                      <a:pt x="832" y="235"/>
                      <a:pt x="832" y="235"/>
                    </a:cubicBezTo>
                    <a:cubicBezTo>
                      <a:pt x="817" y="218"/>
                      <a:pt x="800" y="203"/>
                      <a:pt x="783" y="188"/>
                    </a:cubicBezTo>
                    <a:cubicBezTo>
                      <a:pt x="784" y="187"/>
                      <a:pt x="784" y="187"/>
                      <a:pt x="784" y="187"/>
                    </a:cubicBezTo>
                    <a:cubicBezTo>
                      <a:pt x="817" y="90"/>
                      <a:pt x="817" y="90"/>
                      <a:pt x="817" y="90"/>
                    </a:cubicBezTo>
                    <a:cubicBezTo>
                      <a:pt x="725" y="40"/>
                      <a:pt x="725" y="40"/>
                      <a:pt x="725" y="40"/>
                    </a:cubicBezTo>
                    <a:cubicBezTo>
                      <a:pt x="657" y="120"/>
                      <a:pt x="657" y="120"/>
                      <a:pt x="657" y="120"/>
                    </a:cubicBezTo>
                    <a:cubicBezTo>
                      <a:pt x="636" y="112"/>
                      <a:pt x="621" y="107"/>
                      <a:pt x="591" y="103"/>
                    </a:cubicBezTo>
                    <a:cubicBezTo>
                      <a:pt x="591" y="101"/>
                      <a:pt x="591" y="101"/>
                      <a:pt x="591" y="101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469" y="0"/>
                      <a:pt x="469" y="0"/>
                      <a:pt x="469" y="0"/>
                    </a:cubicBezTo>
                    <a:cubicBezTo>
                      <a:pt x="449" y="103"/>
                      <a:pt x="449" y="103"/>
                      <a:pt x="449" y="103"/>
                    </a:cubicBezTo>
                    <a:cubicBezTo>
                      <a:pt x="420" y="108"/>
                      <a:pt x="391" y="116"/>
                      <a:pt x="364" y="127"/>
                    </a:cubicBezTo>
                    <a:cubicBezTo>
                      <a:pt x="363" y="125"/>
                      <a:pt x="363" y="125"/>
                      <a:pt x="363" y="125"/>
                    </a:cubicBezTo>
                    <a:cubicBezTo>
                      <a:pt x="295" y="49"/>
                      <a:pt x="295" y="49"/>
                      <a:pt x="295" y="49"/>
                    </a:cubicBezTo>
                    <a:cubicBezTo>
                      <a:pt x="206" y="104"/>
                      <a:pt x="206" y="104"/>
                      <a:pt x="206" y="104"/>
                    </a:cubicBezTo>
                    <a:cubicBezTo>
                      <a:pt x="242" y="202"/>
                      <a:pt x="242" y="202"/>
                      <a:pt x="242" y="202"/>
                    </a:cubicBezTo>
                    <a:cubicBezTo>
                      <a:pt x="217" y="225"/>
                      <a:pt x="194" y="250"/>
                      <a:pt x="175" y="278"/>
                    </a:cubicBezTo>
                    <a:cubicBezTo>
                      <a:pt x="172" y="277"/>
                      <a:pt x="172" y="277"/>
                      <a:pt x="172" y="277"/>
                    </a:cubicBezTo>
                    <a:cubicBezTo>
                      <a:pt x="74" y="251"/>
                      <a:pt x="74" y="251"/>
                      <a:pt x="74" y="251"/>
                    </a:cubicBezTo>
                    <a:cubicBezTo>
                      <a:pt x="30" y="346"/>
                      <a:pt x="30" y="346"/>
                      <a:pt x="30" y="346"/>
                    </a:cubicBezTo>
                    <a:cubicBezTo>
                      <a:pt x="115" y="408"/>
                      <a:pt x="115" y="408"/>
                      <a:pt x="115" y="408"/>
                    </a:cubicBezTo>
                    <a:cubicBezTo>
                      <a:pt x="115" y="408"/>
                      <a:pt x="115" y="408"/>
                      <a:pt x="115" y="408"/>
                    </a:cubicBezTo>
                    <a:cubicBezTo>
                      <a:pt x="109" y="429"/>
                      <a:pt x="104" y="451"/>
                      <a:pt x="102" y="474"/>
                    </a:cubicBezTo>
                    <a:cubicBezTo>
                      <a:pt x="100" y="474"/>
                      <a:pt x="100" y="474"/>
                      <a:pt x="100" y="474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7" y="603"/>
                      <a:pt x="7" y="603"/>
                      <a:pt x="7" y="603"/>
                    </a:cubicBezTo>
                    <a:cubicBezTo>
                      <a:pt x="112" y="617"/>
                      <a:pt x="112" y="617"/>
                      <a:pt x="112" y="617"/>
                    </a:cubicBezTo>
                    <a:cubicBezTo>
                      <a:pt x="112" y="617"/>
                      <a:pt x="112" y="617"/>
                      <a:pt x="112" y="617"/>
                    </a:cubicBezTo>
                    <a:cubicBezTo>
                      <a:pt x="118" y="638"/>
                      <a:pt x="124" y="660"/>
                      <a:pt x="133" y="680"/>
                    </a:cubicBezTo>
                    <a:cubicBezTo>
                      <a:pt x="130" y="682"/>
                      <a:pt x="130" y="682"/>
                      <a:pt x="130" y="682"/>
                    </a:cubicBezTo>
                    <a:cubicBezTo>
                      <a:pt x="55" y="751"/>
                      <a:pt x="55" y="751"/>
                      <a:pt x="55" y="751"/>
                    </a:cubicBezTo>
                    <a:cubicBezTo>
                      <a:pt x="111" y="839"/>
                      <a:pt x="111" y="839"/>
                      <a:pt x="111" y="839"/>
                    </a:cubicBezTo>
                    <a:cubicBezTo>
                      <a:pt x="209" y="801"/>
                      <a:pt x="209" y="801"/>
                      <a:pt x="209" y="801"/>
                    </a:cubicBezTo>
                    <a:cubicBezTo>
                      <a:pt x="210" y="800"/>
                      <a:pt x="210" y="800"/>
                      <a:pt x="210" y="800"/>
                    </a:cubicBezTo>
                    <a:cubicBezTo>
                      <a:pt x="225" y="817"/>
                      <a:pt x="242" y="832"/>
                      <a:pt x="259" y="846"/>
                    </a:cubicBezTo>
                    <a:cubicBezTo>
                      <a:pt x="257" y="850"/>
                      <a:pt x="257" y="850"/>
                      <a:pt x="257" y="850"/>
                    </a:cubicBezTo>
                    <a:cubicBezTo>
                      <a:pt x="224" y="946"/>
                      <a:pt x="224" y="946"/>
                      <a:pt x="224" y="946"/>
                    </a:cubicBezTo>
                    <a:cubicBezTo>
                      <a:pt x="316" y="997"/>
                      <a:pt x="316" y="997"/>
                      <a:pt x="316" y="997"/>
                    </a:cubicBezTo>
                    <a:cubicBezTo>
                      <a:pt x="384" y="916"/>
                      <a:pt x="384" y="916"/>
                      <a:pt x="384" y="916"/>
                    </a:cubicBezTo>
                    <a:cubicBezTo>
                      <a:pt x="390" y="915"/>
                      <a:pt x="390" y="915"/>
                      <a:pt x="390" y="915"/>
                    </a:cubicBezTo>
                    <a:cubicBezTo>
                      <a:pt x="411" y="922"/>
                      <a:pt x="430" y="927"/>
                      <a:pt x="460" y="931"/>
                    </a:cubicBezTo>
                    <a:cubicBezTo>
                      <a:pt x="460" y="935"/>
                      <a:pt x="460" y="935"/>
                      <a:pt x="460" y="935"/>
                    </a:cubicBezTo>
                    <a:cubicBezTo>
                      <a:pt x="467" y="1023"/>
                      <a:pt x="467" y="1023"/>
                      <a:pt x="467" y="1023"/>
                    </a:cubicBezTo>
                    <a:cubicBezTo>
                      <a:pt x="571" y="1023"/>
                      <a:pt x="571" y="1023"/>
                      <a:pt x="571" y="1023"/>
                    </a:cubicBezTo>
                    <a:cubicBezTo>
                      <a:pt x="592" y="926"/>
                      <a:pt x="592" y="926"/>
                      <a:pt x="592" y="926"/>
                    </a:cubicBezTo>
                    <a:cubicBezTo>
                      <a:pt x="592" y="928"/>
                      <a:pt x="592" y="928"/>
                      <a:pt x="592" y="928"/>
                    </a:cubicBezTo>
                    <a:cubicBezTo>
                      <a:pt x="621" y="923"/>
                      <a:pt x="649" y="917"/>
                      <a:pt x="676" y="906"/>
                    </a:cubicBezTo>
                    <a:cubicBezTo>
                      <a:pt x="678" y="910"/>
                      <a:pt x="678" y="910"/>
                      <a:pt x="678" y="910"/>
                    </a:cubicBezTo>
                    <a:cubicBezTo>
                      <a:pt x="745" y="987"/>
                      <a:pt x="745" y="987"/>
                      <a:pt x="745" y="987"/>
                    </a:cubicBezTo>
                    <a:cubicBezTo>
                      <a:pt x="835" y="932"/>
                      <a:pt x="835" y="932"/>
                      <a:pt x="835" y="932"/>
                    </a:cubicBezTo>
                    <a:cubicBezTo>
                      <a:pt x="798" y="834"/>
                      <a:pt x="798" y="834"/>
                      <a:pt x="798" y="834"/>
                    </a:cubicBezTo>
                    <a:cubicBezTo>
                      <a:pt x="798" y="833"/>
                      <a:pt x="798" y="833"/>
                      <a:pt x="798" y="833"/>
                    </a:cubicBezTo>
                    <a:cubicBezTo>
                      <a:pt x="823" y="811"/>
                      <a:pt x="846" y="785"/>
                      <a:pt x="865" y="758"/>
                    </a:cubicBezTo>
                    <a:cubicBezTo>
                      <a:pt x="868" y="759"/>
                      <a:pt x="868" y="759"/>
                      <a:pt x="868" y="759"/>
                    </a:cubicBezTo>
                    <a:cubicBezTo>
                      <a:pt x="967" y="786"/>
                      <a:pt x="967" y="786"/>
                      <a:pt x="967" y="786"/>
                    </a:cubicBezTo>
                    <a:cubicBezTo>
                      <a:pt x="1011" y="691"/>
                      <a:pt x="1011" y="691"/>
                      <a:pt x="1011" y="691"/>
                    </a:cubicBezTo>
                    <a:cubicBezTo>
                      <a:pt x="926" y="628"/>
                      <a:pt x="926" y="628"/>
                      <a:pt x="926" y="628"/>
                    </a:cubicBezTo>
                    <a:close/>
                    <a:moveTo>
                      <a:pt x="521" y="866"/>
                    </a:moveTo>
                    <a:cubicBezTo>
                      <a:pt x="328" y="866"/>
                      <a:pt x="172" y="710"/>
                      <a:pt x="172" y="517"/>
                    </a:cubicBezTo>
                    <a:cubicBezTo>
                      <a:pt x="172" y="324"/>
                      <a:pt x="328" y="168"/>
                      <a:pt x="521" y="168"/>
                    </a:cubicBezTo>
                    <a:cubicBezTo>
                      <a:pt x="713" y="168"/>
                      <a:pt x="869" y="324"/>
                      <a:pt x="869" y="517"/>
                    </a:cubicBezTo>
                    <a:cubicBezTo>
                      <a:pt x="869" y="710"/>
                      <a:pt x="713" y="866"/>
                      <a:pt x="521" y="866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4008" tIns="32004" rIns="64008" bIns="32004" numCol="1" anchor="t" anchorCtr="0" compatLnSpc="1">
                <a:prstTxWarp prst="textNoShape">
                  <a:avLst/>
                </a:prstTxWarp>
              </a:bodyPr>
              <a:lstStyle/>
              <a:p>
                <a:pPr defTabSz="640169"/>
                <a:endParaRPr lang="en-US" sz="1260" dirty="0">
                  <a:solidFill>
                    <a:srgbClr val="44494E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5151738" y="3471273"/>
              <a:ext cx="705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25500" y="4950949"/>
            <a:ext cx="1746216" cy="1642434"/>
            <a:chOff x="14633957" y="2983043"/>
            <a:chExt cx="1746216" cy="1642434"/>
          </a:xfrm>
        </p:grpSpPr>
        <p:grpSp>
          <p:nvGrpSpPr>
            <p:cNvPr id="46" name="Group 45"/>
            <p:cNvGrpSpPr/>
            <p:nvPr/>
          </p:nvGrpSpPr>
          <p:grpSpPr>
            <a:xfrm>
              <a:off x="14633957" y="2983043"/>
              <a:ext cx="1746216" cy="1642434"/>
              <a:chOff x="14633957" y="2367925"/>
              <a:chExt cx="2400202" cy="2257552"/>
            </a:xfrm>
          </p:grpSpPr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15127683" y="2846000"/>
                <a:ext cx="1405664" cy="13451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4008" tIns="32004" rIns="64008" bIns="32004" numCol="1" anchor="t" anchorCtr="0" compatLnSpc="1">
                <a:prstTxWarp prst="textNoShape">
                  <a:avLst/>
                </a:prstTxWarp>
              </a:bodyPr>
              <a:lstStyle/>
              <a:p>
                <a:pPr defTabSz="640169"/>
                <a:endParaRPr lang="en-US" sz="1260" dirty="0">
                  <a:solidFill>
                    <a:srgbClr val="44494E"/>
                  </a:solidFill>
                </a:endParaRPr>
              </a:p>
            </p:txBody>
          </p:sp>
          <p:sp>
            <p:nvSpPr>
              <p:cNvPr id="49" name="Freeform 6"/>
              <p:cNvSpPr>
                <a:spLocks noEditPoints="1"/>
              </p:cNvSpPr>
              <p:nvPr/>
            </p:nvSpPr>
            <p:spPr bwMode="auto">
              <a:xfrm>
                <a:off x="14633957" y="2367925"/>
                <a:ext cx="2400202" cy="2257552"/>
              </a:xfrm>
              <a:custGeom>
                <a:avLst/>
                <a:gdLst>
                  <a:gd name="T0" fmla="*/ 939 w 1040"/>
                  <a:gd name="T1" fmla="*/ 562 h 1023"/>
                  <a:gd name="T2" fmla="*/ 1040 w 1040"/>
                  <a:gd name="T3" fmla="*/ 538 h 1023"/>
                  <a:gd name="T4" fmla="*/ 929 w 1040"/>
                  <a:gd name="T5" fmla="*/ 420 h 1023"/>
                  <a:gd name="T6" fmla="*/ 910 w 1040"/>
                  <a:gd name="T7" fmla="*/ 354 h 1023"/>
                  <a:gd name="T8" fmla="*/ 929 w 1040"/>
                  <a:gd name="T9" fmla="*/ 197 h 1023"/>
                  <a:gd name="T10" fmla="*/ 783 w 1040"/>
                  <a:gd name="T11" fmla="*/ 188 h 1023"/>
                  <a:gd name="T12" fmla="*/ 817 w 1040"/>
                  <a:gd name="T13" fmla="*/ 90 h 1023"/>
                  <a:gd name="T14" fmla="*/ 657 w 1040"/>
                  <a:gd name="T15" fmla="*/ 120 h 1023"/>
                  <a:gd name="T16" fmla="*/ 591 w 1040"/>
                  <a:gd name="T17" fmla="*/ 101 h 1023"/>
                  <a:gd name="T18" fmla="*/ 469 w 1040"/>
                  <a:gd name="T19" fmla="*/ 0 h 1023"/>
                  <a:gd name="T20" fmla="*/ 364 w 1040"/>
                  <a:gd name="T21" fmla="*/ 127 h 1023"/>
                  <a:gd name="T22" fmla="*/ 295 w 1040"/>
                  <a:gd name="T23" fmla="*/ 49 h 1023"/>
                  <a:gd name="T24" fmla="*/ 242 w 1040"/>
                  <a:gd name="T25" fmla="*/ 202 h 1023"/>
                  <a:gd name="T26" fmla="*/ 172 w 1040"/>
                  <a:gd name="T27" fmla="*/ 277 h 1023"/>
                  <a:gd name="T28" fmla="*/ 30 w 1040"/>
                  <a:gd name="T29" fmla="*/ 346 h 1023"/>
                  <a:gd name="T30" fmla="*/ 115 w 1040"/>
                  <a:gd name="T31" fmla="*/ 408 h 1023"/>
                  <a:gd name="T32" fmla="*/ 100 w 1040"/>
                  <a:gd name="T33" fmla="*/ 474 h 1023"/>
                  <a:gd name="T34" fmla="*/ 7 w 1040"/>
                  <a:gd name="T35" fmla="*/ 603 h 1023"/>
                  <a:gd name="T36" fmla="*/ 112 w 1040"/>
                  <a:gd name="T37" fmla="*/ 617 h 1023"/>
                  <a:gd name="T38" fmla="*/ 130 w 1040"/>
                  <a:gd name="T39" fmla="*/ 682 h 1023"/>
                  <a:gd name="T40" fmla="*/ 111 w 1040"/>
                  <a:gd name="T41" fmla="*/ 839 h 1023"/>
                  <a:gd name="T42" fmla="*/ 210 w 1040"/>
                  <a:gd name="T43" fmla="*/ 800 h 1023"/>
                  <a:gd name="T44" fmla="*/ 257 w 1040"/>
                  <a:gd name="T45" fmla="*/ 850 h 1023"/>
                  <a:gd name="T46" fmla="*/ 316 w 1040"/>
                  <a:gd name="T47" fmla="*/ 997 h 1023"/>
                  <a:gd name="T48" fmla="*/ 390 w 1040"/>
                  <a:gd name="T49" fmla="*/ 915 h 1023"/>
                  <a:gd name="T50" fmla="*/ 460 w 1040"/>
                  <a:gd name="T51" fmla="*/ 935 h 1023"/>
                  <a:gd name="T52" fmla="*/ 571 w 1040"/>
                  <a:gd name="T53" fmla="*/ 1023 h 1023"/>
                  <a:gd name="T54" fmla="*/ 592 w 1040"/>
                  <a:gd name="T55" fmla="*/ 928 h 1023"/>
                  <a:gd name="T56" fmla="*/ 678 w 1040"/>
                  <a:gd name="T57" fmla="*/ 910 h 1023"/>
                  <a:gd name="T58" fmla="*/ 835 w 1040"/>
                  <a:gd name="T59" fmla="*/ 932 h 1023"/>
                  <a:gd name="T60" fmla="*/ 798 w 1040"/>
                  <a:gd name="T61" fmla="*/ 833 h 1023"/>
                  <a:gd name="T62" fmla="*/ 868 w 1040"/>
                  <a:gd name="T63" fmla="*/ 759 h 1023"/>
                  <a:gd name="T64" fmla="*/ 1011 w 1040"/>
                  <a:gd name="T65" fmla="*/ 691 h 1023"/>
                  <a:gd name="T66" fmla="*/ 521 w 1040"/>
                  <a:gd name="T67" fmla="*/ 866 h 1023"/>
                  <a:gd name="T68" fmla="*/ 521 w 1040"/>
                  <a:gd name="T69" fmla="*/ 168 h 1023"/>
                  <a:gd name="T70" fmla="*/ 521 w 1040"/>
                  <a:gd name="T71" fmla="*/ 866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0" h="1023">
                    <a:moveTo>
                      <a:pt x="926" y="628"/>
                    </a:moveTo>
                    <a:cubicBezTo>
                      <a:pt x="932" y="607"/>
                      <a:pt x="936" y="585"/>
                      <a:pt x="939" y="562"/>
                    </a:cubicBezTo>
                    <a:cubicBezTo>
                      <a:pt x="941" y="562"/>
                      <a:pt x="941" y="562"/>
                      <a:pt x="941" y="562"/>
                    </a:cubicBezTo>
                    <a:cubicBezTo>
                      <a:pt x="1040" y="538"/>
                      <a:pt x="1040" y="538"/>
                      <a:pt x="1040" y="538"/>
                    </a:cubicBezTo>
                    <a:cubicBezTo>
                      <a:pt x="1034" y="433"/>
                      <a:pt x="1034" y="433"/>
                      <a:pt x="1034" y="433"/>
                    </a:cubicBezTo>
                    <a:cubicBezTo>
                      <a:pt x="929" y="420"/>
                      <a:pt x="929" y="420"/>
                      <a:pt x="929" y="420"/>
                    </a:cubicBezTo>
                    <a:cubicBezTo>
                      <a:pt x="924" y="398"/>
                      <a:pt x="917" y="376"/>
                      <a:pt x="909" y="355"/>
                    </a:cubicBezTo>
                    <a:cubicBezTo>
                      <a:pt x="910" y="354"/>
                      <a:pt x="910" y="354"/>
                      <a:pt x="910" y="354"/>
                    </a:cubicBezTo>
                    <a:cubicBezTo>
                      <a:pt x="986" y="285"/>
                      <a:pt x="986" y="285"/>
                      <a:pt x="986" y="285"/>
                    </a:cubicBezTo>
                    <a:cubicBezTo>
                      <a:pt x="929" y="197"/>
                      <a:pt x="929" y="197"/>
                      <a:pt x="929" y="197"/>
                    </a:cubicBezTo>
                    <a:cubicBezTo>
                      <a:pt x="832" y="235"/>
                      <a:pt x="832" y="235"/>
                      <a:pt x="832" y="235"/>
                    </a:cubicBezTo>
                    <a:cubicBezTo>
                      <a:pt x="817" y="218"/>
                      <a:pt x="800" y="203"/>
                      <a:pt x="783" y="188"/>
                    </a:cubicBezTo>
                    <a:cubicBezTo>
                      <a:pt x="784" y="187"/>
                      <a:pt x="784" y="187"/>
                      <a:pt x="784" y="187"/>
                    </a:cubicBezTo>
                    <a:cubicBezTo>
                      <a:pt x="817" y="90"/>
                      <a:pt x="817" y="90"/>
                      <a:pt x="817" y="90"/>
                    </a:cubicBezTo>
                    <a:cubicBezTo>
                      <a:pt x="725" y="40"/>
                      <a:pt x="725" y="40"/>
                      <a:pt x="725" y="40"/>
                    </a:cubicBezTo>
                    <a:cubicBezTo>
                      <a:pt x="657" y="120"/>
                      <a:pt x="657" y="120"/>
                      <a:pt x="657" y="120"/>
                    </a:cubicBezTo>
                    <a:cubicBezTo>
                      <a:pt x="636" y="112"/>
                      <a:pt x="621" y="107"/>
                      <a:pt x="591" y="103"/>
                    </a:cubicBezTo>
                    <a:cubicBezTo>
                      <a:pt x="591" y="101"/>
                      <a:pt x="591" y="101"/>
                      <a:pt x="591" y="101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469" y="0"/>
                      <a:pt x="469" y="0"/>
                      <a:pt x="469" y="0"/>
                    </a:cubicBezTo>
                    <a:cubicBezTo>
                      <a:pt x="449" y="103"/>
                      <a:pt x="449" y="103"/>
                      <a:pt x="449" y="103"/>
                    </a:cubicBezTo>
                    <a:cubicBezTo>
                      <a:pt x="420" y="108"/>
                      <a:pt x="391" y="116"/>
                      <a:pt x="364" y="127"/>
                    </a:cubicBezTo>
                    <a:cubicBezTo>
                      <a:pt x="363" y="125"/>
                      <a:pt x="363" y="125"/>
                      <a:pt x="363" y="125"/>
                    </a:cubicBezTo>
                    <a:cubicBezTo>
                      <a:pt x="295" y="49"/>
                      <a:pt x="295" y="49"/>
                      <a:pt x="295" y="49"/>
                    </a:cubicBezTo>
                    <a:cubicBezTo>
                      <a:pt x="206" y="104"/>
                      <a:pt x="206" y="104"/>
                      <a:pt x="206" y="104"/>
                    </a:cubicBezTo>
                    <a:cubicBezTo>
                      <a:pt x="242" y="202"/>
                      <a:pt x="242" y="202"/>
                      <a:pt x="242" y="202"/>
                    </a:cubicBezTo>
                    <a:cubicBezTo>
                      <a:pt x="217" y="225"/>
                      <a:pt x="194" y="250"/>
                      <a:pt x="175" y="278"/>
                    </a:cubicBezTo>
                    <a:cubicBezTo>
                      <a:pt x="172" y="277"/>
                      <a:pt x="172" y="277"/>
                      <a:pt x="172" y="277"/>
                    </a:cubicBezTo>
                    <a:cubicBezTo>
                      <a:pt x="74" y="251"/>
                      <a:pt x="74" y="251"/>
                      <a:pt x="74" y="251"/>
                    </a:cubicBezTo>
                    <a:cubicBezTo>
                      <a:pt x="30" y="346"/>
                      <a:pt x="30" y="346"/>
                      <a:pt x="30" y="346"/>
                    </a:cubicBezTo>
                    <a:cubicBezTo>
                      <a:pt x="115" y="408"/>
                      <a:pt x="115" y="408"/>
                      <a:pt x="115" y="408"/>
                    </a:cubicBezTo>
                    <a:cubicBezTo>
                      <a:pt x="115" y="408"/>
                      <a:pt x="115" y="408"/>
                      <a:pt x="115" y="408"/>
                    </a:cubicBezTo>
                    <a:cubicBezTo>
                      <a:pt x="109" y="429"/>
                      <a:pt x="104" y="451"/>
                      <a:pt x="102" y="474"/>
                    </a:cubicBezTo>
                    <a:cubicBezTo>
                      <a:pt x="100" y="474"/>
                      <a:pt x="100" y="474"/>
                      <a:pt x="100" y="474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7" y="603"/>
                      <a:pt x="7" y="603"/>
                      <a:pt x="7" y="603"/>
                    </a:cubicBezTo>
                    <a:cubicBezTo>
                      <a:pt x="112" y="617"/>
                      <a:pt x="112" y="617"/>
                      <a:pt x="112" y="617"/>
                    </a:cubicBezTo>
                    <a:cubicBezTo>
                      <a:pt x="112" y="617"/>
                      <a:pt x="112" y="617"/>
                      <a:pt x="112" y="617"/>
                    </a:cubicBezTo>
                    <a:cubicBezTo>
                      <a:pt x="118" y="638"/>
                      <a:pt x="124" y="660"/>
                      <a:pt x="133" y="680"/>
                    </a:cubicBezTo>
                    <a:cubicBezTo>
                      <a:pt x="130" y="682"/>
                      <a:pt x="130" y="682"/>
                      <a:pt x="130" y="682"/>
                    </a:cubicBezTo>
                    <a:cubicBezTo>
                      <a:pt x="55" y="751"/>
                      <a:pt x="55" y="751"/>
                      <a:pt x="55" y="751"/>
                    </a:cubicBezTo>
                    <a:cubicBezTo>
                      <a:pt x="111" y="839"/>
                      <a:pt x="111" y="839"/>
                      <a:pt x="111" y="839"/>
                    </a:cubicBezTo>
                    <a:cubicBezTo>
                      <a:pt x="209" y="801"/>
                      <a:pt x="209" y="801"/>
                      <a:pt x="209" y="801"/>
                    </a:cubicBezTo>
                    <a:cubicBezTo>
                      <a:pt x="210" y="800"/>
                      <a:pt x="210" y="800"/>
                      <a:pt x="210" y="800"/>
                    </a:cubicBezTo>
                    <a:cubicBezTo>
                      <a:pt x="225" y="817"/>
                      <a:pt x="242" y="832"/>
                      <a:pt x="259" y="846"/>
                    </a:cubicBezTo>
                    <a:cubicBezTo>
                      <a:pt x="257" y="850"/>
                      <a:pt x="257" y="850"/>
                      <a:pt x="257" y="850"/>
                    </a:cubicBezTo>
                    <a:cubicBezTo>
                      <a:pt x="224" y="946"/>
                      <a:pt x="224" y="946"/>
                      <a:pt x="224" y="946"/>
                    </a:cubicBezTo>
                    <a:cubicBezTo>
                      <a:pt x="316" y="997"/>
                      <a:pt x="316" y="997"/>
                      <a:pt x="316" y="997"/>
                    </a:cubicBezTo>
                    <a:cubicBezTo>
                      <a:pt x="384" y="916"/>
                      <a:pt x="384" y="916"/>
                      <a:pt x="384" y="916"/>
                    </a:cubicBezTo>
                    <a:cubicBezTo>
                      <a:pt x="390" y="915"/>
                      <a:pt x="390" y="915"/>
                      <a:pt x="390" y="915"/>
                    </a:cubicBezTo>
                    <a:cubicBezTo>
                      <a:pt x="411" y="922"/>
                      <a:pt x="430" y="927"/>
                      <a:pt x="460" y="931"/>
                    </a:cubicBezTo>
                    <a:cubicBezTo>
                      <a:pt x="460" y="935"/>
                      <a:pt x="460" y="935"/>
                      <a:pt x="460" y="935"/>
                    </a:cubicBezTo>
                    <a:cubicBezTo>
                      <a:pt x="467" y="1023"/>
                      <a:pt x="467" y="1023"/>
                      <a:pt x="467" y="1023"/>
                    </a:cubicBezTo>
                    <a:cubicBezTo>
                      <a:pt x="571" y="1023"/>
                      <a:pt x="571" y="1023"/>
                      <a:pt x="571" y="1023"/>
                    </a:cubicBezTo>
                    <a:cubicBezTo>
                      <a:pt x="592" y="926"/>
                      <a:pt x="592" y="926"/>
                      <a:pt x="592" y="926"/>
                    </a:cubicBezTo>
                    <a:cubicBezTo>
                      <a:pt x="592" y="928"/>
                      <a:pt x="592" y="928"/>
                      <a:pt x="592" y="928"/>
                    </a:cubicBezTo>
                    <a:cubicBezTo>
                      <a:pt x="621" y="923"/>
                      <a:pt x="649" y="917"/>
                      <a:pt x="676" y="906"/>
                    </a:cubicBezTo>
                    <a:cubicBezTo>
                      <a:pt x="678" y="910"/>
                      <a:pt x="678" y="910"/>
                      <a:pt x="678" y="910"/>
                    </a:cubicBezTo>
                    <a:cubicBezTo>
                      <a:pt x="745" y="987"/>
                      <a:pt x="745" y="987"/>
                      <a:pt x="745" y="987"/>
                    </a:cubicBezTo>
                    <a:cubicBezTo>
                      <a:pt x="835" y="932"/>
                      <a:pt x="835" y="932"/>
                      <a:pt x="835" y="932"/>
                    </a:cubicBezTo>
                    <a:cubicBezTo>
                      <a:pt x="798" y="834"/>
                      <a:pt x="798" y="834"/>
                      <a:pt x="798" y="834"/>
                    </a:cubicBezTo>
                    <a:cubicBezTo>
                      <a:pt x="798" y="833"/>
                      <a:pt x="798" y="833"/>
                      <a:pt x="798" y="833"/>
                    </a:cubicBezTo>
                    <a:cubicBezTo>
                      <a:pt x="823" y="811"/>
                      <a:pt x="846" y="785"/>
                      <a:pt x="865" y="758"/>
                    </a:cubicBezTo>
                    <a:cubicBezTo>
                      <a:pt x="868" y="759"/>
                      <a:pt x="868" y="759"/>
                      <a:pt x="868" y="759"/>
                    </a:cubicBezTo>
                    <a:cubicBezTo>
                      <a:pt x="967" y="786"/>
                      <a:pt x="967" y="786"/>
                      <a:pt x="967" y="786"/>
                    </a:cubicBezTo>
                    <a:cubicBezTo>
                      <a:pt x="1011" y="691"/>
                      <a:pt x="1011" y="691"/>
                      <a:pt x="1011" y="691"/>
                    </a:cubicBezTo>
                    <a:cubicBezTo>
                      <a:pt x="926" y="628"/>
                      <a:pt x="926" y="628"/>
                      <a:pt x="926" y="628"/>
                    </a:cubicBezTo>
                    <a:close/>
                    <a:moveTo>
                      <a:pt x="521" y="866"/>
                    </a:moveTo>
                    <a:cubicBezTo>
                      <a:pt x="328" y="866"/>
                      <a:pt x="172" y="710"/>
                      <a:pt x="172" y="517"/>
                    </a:cubicBezTo>
                    <a:cubicBezTo>
                      <a:pt x="172" y="324"/>
                      <a:pt x="328" y="168"/>
                      <a:pt x="521" y="168"/>
                    </a:cubicBezTo>
                    <a:cubicBezTo>
                      <a:pt x="713" y="168"/>
                      <a:pt x="869" y="324"/>
                      <a:pt x="869" y="517"/>
                    </a:cubicBezTo>
                    <a:cubicBezTo>
                      <a:pt x="869" y="710"/>
                      <a:pt x="713" y="866"/>
                      <a:pt x="521" y="866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4008" tIns="32004" rIns="64008" bIns="32004" numCol="1" anchor="t" anchorCtr="0" compatLnSpc="1">
                <a:prstTxWarp prst="textNoShape">
                  <a:avLst/>
                </a:prstTxWarp>
              </a:bodyPr>
              <a:lstStyle/>
              <a:p>
                <a:pPr defTabSz="640169"/>
                <a:endParaRPr lang="en-US" sz="1260" dirty="0">
                  <a:solidFill>
                    <a:srgbClr val="44494E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5151738" y="3471273"/>
              <a:ext cx="705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90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61"/>
          <p:cNvSpPr/>
          <p:nvPr/>
        </p:nvSpPr>
        <p:spPr>
          <a:xfrm>
            <a:off x="2190750" y="2367925"/>
            <a:ext cx="534689" cy="946775"/>
          </a:xfrm>
          <a:prstGeom prst="chevron">
            <a:avLst>
              <a:gd name="adj" fmla="val 585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82767" y="2163622"/>
            <a:ext cx="98904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mapping file where you can map components to their target URL.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07" y="832397"/>
            <a:ext cx="6019396" cy="286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Router Basic—Define Routes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61910" y="3263873"/>
            <a:ext cx="10532179" cy="3759254"/>
            <a:chOff x="3235597" y="2988142"/>
            <a:chExt cx="10532179" cy="3759254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597" y="2988142"/>
              <a:ext cx="10532179" cy="3759254"/>
              <a:chOff x="2135443" y="2758168"/>
              <a:chExt cx="10532179" cy="375925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5443" y="3404506"/>
                <a:ext cx="10532179" cy="311291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66"/>
              <p:cNvSpPr/>
              <p:nvPr/>
            </p:nvSpPr>
            <p:spPr>
              <a:xfrm>
                <a:off x="8342365" y="4594578"/>
                <a:ext cx="4325257" cy="192284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7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13" name="TextBox 12"/>
            <p:cNvSpPr txBox="1"/>
            <p:nvPr/>
          </p:nvSpPr>
          <p:spPr>
            <a:xfrm>
              <a:off x="3717626" y="3773083"/>
              <a:ext cx="99622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 routes = 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{path: ‘’, redirectTo: ‘home’}, //Index router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{path: ‘home’, component: HomeComponent},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{path: ‘guards’, component: GuardsComponent},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{path: ‘resolver’, component: ResolverComponent},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{path: ‘preview’, component: PreviewComponent},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{path: ‘**’, component: E404Component //Fallback router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04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61"/>
          <p:cNvSpPr/>
          <p:nvPr/>
        </p:nvSpPr>
        <p:spPr>
          <a:xfrm>
            <a:off x="2190750" y="2367925"/>
            <a:ext cx="534689" cy="946775"/>
          </a:xfrm>
          <a:prstGeom prst="chevron">
            <a:avLst>
              <a:gd name="adj" fmla="val 585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2791" y="1660283"/>
            <a:ext cx="62238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Root Router gets registered.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30" y="813347"/>
            <a:ext cx="7308550" cy="286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Router Basic—Register Root Router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61910" y="2543361"/>
            <a:ext cx="10532179" cy="5526314"/>
            <a:chOff x="3235597" y="2988142"/>
            <a:chExt cx="10532179" cy="5526314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597" y="2988142"/>
              <a:ext cx="10532179" cy="5346726"/>
              <a:chOff x="2135443" y="2758168"/>
              <a:chExt cx="10532179" cy="53467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5443" y="3404505"/>
                <a:ext cx="10532179" cy="4700389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66"/>
              <p:cNvSpPr/>
              <p:nvPr/>
            </p:nvSpPr>
            <p:spPr>
              <a:xfrm>
                <a:off x="8342365" y="6182050"/>
                <a:ext cx="4325257" cy="192284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7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13" name="TextBox 12"/>
            <p:cNvSpPr txBox="1"/>
            <p:nvPr/>
          </p:nvSpPr>
          <p:spPr>
            <a:xfrm>
              <a:off x="3395235" y="3805475"/>
              <a:ext cx="9962263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{RouterModule} from ‘@angular/router’;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 routes = 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………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@NgModule({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…….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imports: 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BrowserModule,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routerModule.forRoot(routes)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],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bootstrap: [AppComponent]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Export class AppModule{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41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61"/>
          <p:cNvSpPr/>
          <p:nvPr/>
        </p:nvSpPr>
        <p:spPr>
          <a:xfrm>
            <a:off x="2190750" y="2367925"/>
            <a:ext cx="534689" cy="946775"/>
          </a:xfrm>
          <a:prstGeom prst="chevron">
            <a:avLst>
              <a:gd name="adj" fmla="val 585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01058" y="4972002"/>
            <a:ext cx="10532179" cy="2756325"/>
            <a:chOff x="3235597" y="2988142"/>
            <a:chExt cx="10532179" cy="2756325"/>
          </a:xfrm>
        </p:grpSpPr>
        <p:grpSp>
          <p:nvGrpSpPr>
            <p:cNvPr id="9" name="Group 8"/>
            <p:cNvGrpSpPr/>
            <p:nvPr/>
          </p:nvGrpSpPr>
          <p:grpSpPr>
            <a:xfrm>
              <a:off x="3235597" y="2988142"/>
              <a:ext cx="10532179" cy="2655362"/>
              <a:chOff x="2135443" y="2758168"/>
              <a:chExt cx="10532179" cy="26553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35443" y="3404506"/>
                <a:ext cx="10532179" cy="200005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66"/>
              <p:cNvSpPr/>
              <p:nvPr/>
            </p:nvSpPr>
            <p:spPr>
              <a:xfrm>
                <a:off x="8342365" y="4177966"/>
                <a:ext cx="4325257" cy="123556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5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10" name="TextBox 9"/>
            <p:cNvSpPr txBox="1"/>
            <p:nvPr/>
          </p:nvSpPr>
          <p:spPr>
            <a:xfrm>
              <a:off x="3395235" y="3805475"/>
              <a:ext cx="996226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&lt;a [routerLink]=“[‘/home’]”&gt;Home&lt;/a&gt;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&lt;a [routerLink]=“[‘/guards’]”&gt;Guards&lt;/a&gt;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&lt;a [routerLink]=“[‘/resolver’]”&gt;Resolver&lt;/a&gt;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&lt;a [routerLink]=“[‘/preview’]”&gt;Preview&lt;/a&gt;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26" name="Picture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84" y="829253"/>
            <a:ext cx="6559042" cy="254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Router Basic—Navigate to Link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90359" y="2221990"/>
            <a:ext cx="400782" cy="792736"/>
            <a:chOff x="1194011" y="2467004"/>
            <a:chExt cx="400782" cy="79273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194011" y="2467004"/>
              <a:ext cx="0" cy="747016"/>
            </a:xfrm>
            <a:prstGeom prst="line">
              <a:avLst/>
            </a:prstGeom>
            <a:ln w="19050">
              <a:solidFill>
                <a:srgbClr val="5EB9C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15331" y="3214020"/>
              <a:ext cx="288022" cy="0"/>
            </a:xfrm>
            <a:prstGeom prst="line">
              <a:avLst/>
            </a:prstGeom>
            <a:ln w="19050">
              <a:solidFill>
                <a:srgbClr val="5EB9C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503353" y="3168300"/>
              <a:ext cx="91440" cy="91440"/>
            </a:xfrm>
            <a:prstGeom prst="ellipse">
              <a:avLst/>
            </a:prstGeom>
            <a:solidFill>
              <a:srgbClr val="5EB9C2"/>
            </a:solidFill>
            <a:ln>
              <a:solidFill>
                <a:srgbClr val="5EB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81681" y="1363652"/>
            <a:ext cx="6217920" cy="914400"/>
            <a:chOff x="8763784" y="3037416"/>
            <a:chExt cx="6217920" cy="914400"/>
          </a:xfrm>
        </p:grpSpPr>
        <p:sp>
          <p:nvSpPr>
            <p:cNvPr id="33" name="Rectangle 32"/>
            <p:cNvSpPr/>
            <p:nvPr/>
          </p:nvSpPr>
          <p:spPr>
            <a:xfrm>
              <a:off x="8763784" y="3037416"/>
              <a:ext cx="6217920" cy="914400"/>
            </a:xfrm>
            <a:prstGeom prst="rect">
              <a:avLst/>
            </a:prstGeom>
            <a:solidFill>
              <a:srgbClr val="5EB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41331" y="3279173"/>
              <a:ext cx="29241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routerLink Directive: 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70658" y="2764775"/>
            <a:ext cx="10528165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9170">
              <a:buSzPct val="80000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routerLink directive is used to bind a clickable HTML element to a route.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994832" y="3017231"/>
            <a:ext cx="400782" cy="792736"/>
            <a:chOff x="1194011" y="2467004"/>
            <a:chExt cx="400782" cy="792736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194011" y="2467004"/>
              <a:ext cx="0" cy="747016"/>
            </a:xfrm>
            <a:prstGeom prst="line">
              <a:avLst/>
            </a:prstGeom>
            <a:ln w="19050">
              <a:solidFill>
                <a:srgbClr val="5EB9C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215331" y="3214020"/>
              <a:ext cx="288022" cy="0"/>
            </a:xfrm>
            <a:prstGeom prst="line">
              <a:avLst/>
            </a:prstGeom>
            <a:ln w="19050">
              <a:solidFill>
                <a:srgbClr val="5EB9C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503353" y="3168300"/>
              <a:ext cx="91440" cy="91440"/>
            </a:xfrm>
            <a:prstGeom prst="ellipse">
              <a:avLst/>
            </a:prstGeom>
            <a:solidFill>
              <a:srgbClr val="5EB9C2"/>
            </a:solidFill>
            <a:ln>
              <a:solidFill>
                <a:srgbClr val="5EB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458094" y="3442857"/>
            <a:ext cx="10252394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9170">
              <a:buSzPct val="80000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on an element with a routerLink directive that is bound to a string or a link parameters array, which triggers a navigation. </a:t>
            </a:r>
          </a:p>
        </p:txBody>
      </p:sp>
    </p:spTree>
    <p:extLst>
      <p:ext uri="{BB962C8B-B14F-4D97-AF65-F5344CB8AC3E}">
        <p14:creationId xmlns:p14="http://schemas.microsoft.com/office/powerpoint/2010/main" val="60645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61"/>
          <p:cNvSpPr/>
          <p:nvPr/>
        </p:nvSpPr>
        <p:spPr>
          <a:xfrm>
            <a:off x="2190750" y="2367925"/>
            <a:ext cx="534689" cy="946775"/>
          </a:xfrm>
          <a:prstGeom prst="chevron">
            <a:avLst>
              <a:gd name="adj" fmla="val 585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86" y="829253"/>
            <a:ext cx="7278238" cy="254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Router Basic—Rendering the Page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90359" y="2221990"/>
            <a:ext cx="400782" cy="792736"/>
            <a:chOff x="1194011" y="2467004"/>
            <a:chExt cx="400782" cy="792736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4" name="Straight Connector 13"/>
            <p:cNvCxnSpPr/>
            <p:nvPr/>
          </p:nvCxnSpPr>
          <p:spPr>
            <a:xfrm>
              <a:off x="1194011" y="2467004"/>
              <a:ext cx="0" cy="747016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5331" y="3214020"/>
              <a:ext cx="288022" cy="0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503353" y="3168300"/>
              <a:ext cx="91440" cy="91440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81681" y="1363652"/>
            <a:ext cx="6217920" cy="914400"/>
            <a:chOff x="8763784" y="3037416"/>
            <a:chExt cx="6217920" cy="914400"/>
          </a:xfrm>
        </p:grpSpPr>
        <p:sp>
          <p:nvSpPr>
            <p:cNvPr id="18" name="Rectangle 17"/>
            <p:cNvSpPr/>
            <p:nvPr/>
          </p:nvSpPr>
          <p:spPr>
            <a:xfrm>
              <a:off x="8763784" y="3037416"/>
              <a:ext cx="621792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41331" y="3279173"/>
              <a:ext cx="3346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sz="2200" dirty="0">
                  <a:solidFill>
                    <a:srgbClr val="40404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Router Outlet Directive: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70658" y="2764775"/>
            <a:ext cx="12192399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9170">
              <a:buSzPct val="80000"/>
            </a:pPr>
            <a:r>
              <a:rPr lang="en-IN" sz="2200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Marks where the router displays a view.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94832" y="3017231"/>
            <a:ext cx="400782" cy="792736"/>
            <a:chOff x="1194011" y="2467004"/>
            <a:chExt cx="400782" cy="792736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22" name="Straight Connector 21"/>
            <p:cNvCxnSpPr/>
            <p:nvPr/>
          </p:nvCxnSpPr>
          <p:spPr>
            <a:xfrm>
              <a:off x="1194011" y="2467004"/>
              <a:ext cx="0" cy="747016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5331" y="3214020"/>
              <a:ext cx="288022" cy="0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503353" y="3168300"/>
              <a:ext cx="91440" cy="91440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70658" y="3445551"/>
            <a:ext cx="12466220" cy="54604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9170">
              <a:lnSpc>
                <a:spcPct val="150000"/>
              </a:lnSpc>
              <a:buSzPct val="80000"/>
            </a:pPr>
            <a:r>
              <a:rPr lang="en-IN" sz="2200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placeholder that Angular 17 dynamically fills based on the current router state.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61911" y="5712745"/>
            <a:ext cx="10532179" cy="1577844"/>
            <a:chOff x="3235597" y="2988142"/>
            <a:chExt cx="10532179" cy="1577844"/>
          </a:xfrm>
        </p:grpSpPr>
        <p:grpSp>
          <p:nvGrpSpPr>
            <p:cNvPr id="27" name="Group 26"/>
            <p:cNvGrpSpPr/>
            <p:nvPr/>
          </p:nvGrpSpPr>
          <p:grpSpPr>
            <a:xfrm>
              <a:off x="3235597" y="2988142"/>
              <a:ext cx="10532179" cy="1577844"/>
              <a:chOff x="2135443" y="2758168"/>
              <a:chExt cx="10532179" cy="157784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135443" y="3404506"/>
                <a:ext cx="10532179" cy="92379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166"/>
              <p:cNvSpPr/>
              <p:nvPr/>
            </p:nvSpPr>
            <p:spPr>
              <a:xfrm>
                <a:off x="8342365" y="3868936"/>
                <a:ext cx="4325257" cy="467076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32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3395235" y="3805475"/>
              <a:ext cx="9962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&lt;router-outlet&gt;&lt;/router-outlet&gt;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2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sz="2000" dirty="0"/>
              <a:t>Understand how Angular 17 helps to achieve SPA using routing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IN" sz="2000" dirty="0"/>
              <a:t>Define benefits of @</a:t>
            </a:r>
            <a:r>
              <a:rPr lang="en-IN" sz="2000" dirty="0" err="1"/>
              <a:t>NgModule</a:t>
            </a: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sz="2000" dirty="0"/>
              <a:t>Identify multiple ways of accessing routes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IN" sz="2000" dirty="0"/>
              <a:t>Understand the process of routing lifecycle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412431" y="2868680"/>
            <a:ext cx="457414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412431" y="3711946"/>
            <a:ext cx="457414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412431" y="4555212"/>
            <a:ext cx="457414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412431" y="5398478"/>
            <a:ext cx="4574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Demo—Basic Routing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07" y="885621"/>
            <a:ext cx="4575456" cy="2539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970332" y="2669453"/>
            <a:ext cx="6323523" cy="2887579"/>
            <a:chOff x="4952022" y="2204996"/>
            <a:chExt cx="6323523" cy="2887579"/>
          </a:xfrm>
        </p:grpSpPr>
        <p:grpSp>
          <p:nvGrpSpPr>
            <p:cNvPr id="10" name="Group 9"/>
            <p:cNvGrpSpPr/>
            <p:nvPr/>
          </p:nvGrpSpPr>
          <p:grpSpPr>
            <a:xfrm>
              <a:off x="8387966" y="2204996"/>
              <a:ext cx="2887579" cy="2887579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4952022" y="2204996"/>
              <a:ext cx="2887579" cy="2887579"/>
              <a:chOff x="8066245" y="3471109"/>
              <a:chExt cx="2887579" cy="288757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066245" y="3471109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918296" y="4062041"/>
                <a:ext cx="1183476" cy="957438"/>
                <a:chOff x="8070645" y="4668253"/>
                <a:chExt cx="1183476" cy="95743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070645" y="4668253"/>
                  <a:ext cx="957438" cy="957438"/>
                  <a:chOff x="1925053" y="3989396"/>
                  <a:chExt cx="4071762" cy="4071762"/>
                </a:xfrm>
                <a:solidFill>
                  <a:schemeClr val="bg1"/>
                </a:solidFill>
              </p:grpSpPr>
              <p:sp>
                <p:nvSpPr>
                  <p:cNvPr id="14" name="Block Arc 13"/>
                  <p:cNvSpPr/>
                  <p:nvPr/>
                </p:nvSpPr>
                <p:spPr>
                  <a:xfrm>
                    <a:off x="1925053" y="3989396"/>
                    <a:ext cx="4071762" cy="4071762"/>
                  </a:xfrm>
                  <a:prstGeom prst="blockArc">
                    <a:avLst>
                      <a:gd name="adj1" fmla="val 4281431"/>
                      <a:gd name="adj2" fmla="val 318652"/>
                      <a:gd name="adj3" fmla="val 53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Block Arc 14"/>
                  <p:cNvSpPr/>
                  <p:nvPr/>
                </p:nvSpPr>
                <p:spPr>
                  <a:xfrm rot="476500">
                    <a:off x="2597355" y="4661698"/>
                    <a:ext cx="2727158" cy="2727158"/>
                  </a:xfrm>
                  <a:prstGeom prst="blockArc">
                    <a:avLst>
                      <a:gd name="adj1" fmla="val 3495190"/>
                      <a:gd name="adj2" fmla="val 331793"/>
                      <a:gd name="adj3" fmla="val 707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" name="Arrow: Left 16"/>
                <p:cNvSpPr/>
                <p:nvPr/>
              </p:nvSpPr>
              <p:spPr>
                <a:xfrm rot="2128798">
                  <a:off x="8568328" y="5263339"/>
                  <a:ext cx="685793" cy="339692"/>
                </a:xfrm>
                <a:prstGeom prst="leftArrow">
                  <a:avLst>
                    <a:gd name="adj1" fmla="val 38259"/>
                    <a:gd name="adj2" fmla="val 1145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8637840" y="5229155"/>
                <a:ext cx="17443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4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DEMO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658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17—Parameter Routing</a:t>
            </a:r>
          </a:p>
        </p:txBody>
      </p:sp>
    </p:spTree>
    <p:extLst>
      <p:ext uri="{BB962C8B-B14F-4D97-AF65-F5344CB8AC3E}">
        <p14:creationId xmlns:p14="http://schemas.microsoft.com/office/powerpoint/2010/main" val="260845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336675" y="2273499"/>
            <a:ext cx="13582650" cy="4275534"/>
          </a:xfrm>
          <a:prstGeom prst="roundRect">
            <a:avLst>
              <a:gd name="adj" fmla="val 53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an application, you often want to navigate to a specific resource.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you have a news website with many articles. Every article may have an ID, and there is an article with ID 3.You may navigate to article 3 by visiting the URL: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/articles/3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Similarly, to access an article with ID 4, you may use the URL: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/articles/4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Parameter Routing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50" y="857085"/>
            <a:ext cx="40513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61"/>
          <p:cNvSpPr/>
          <p:nvPr/>
        </p:nvSpPr>
        <p:spPr>
          <a:xfrm>
            <a:off x="2190750" y="2367925"/>
            <a:ext cx="534689" cy="946775"/>
          </a:xfrm>
          <a:prstGeom prst="chevron">
            <a:avLst>
              <a:gd name="adj" fmla="val 585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2394" y="2104538"/>
            <a:ext cx="117253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way to indicate the route path by adding a parameter to router configuration: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15215" y="3523075"/>
            <a:ext cx="10532179" cy="3995141"/>
            <a:chOff x="3235597" y="2988142"/>
            <a:chExt cx="10532179" cy="3995141"/>
          </a:xfrm>
        </p:grpSpPr>
        <p:grpSp>
          <p:nvGrpSpPr>
            <p:cNvPr id="8" name="Group 7"/>
            <p:cNvGrpSpPr/>
            <p:nvPr/>
          </p:nvGrpSpPr>
          <p:grpSpPr>
            <a:xfrm>
              <a:off x="3235597" y="2988142"/>
              <a:ext cx="10532179" cy="3995141"/>
              <a:chOff x="2135443" y="2758168"/>
              <a:chExt cx="10532179" cy="399514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135443" y="3404505"/>
                <a:ext cx="10532179" cy="3341095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66"/>
              <p:cNvSpPr/>
              <p:nvPr/>
            </p:nvSpPr>
            <p:spPr>
              <a:xfrm>
                <a:off x="8342365" y="4830465"/>
                <a:ext cx="4325257" cy="192284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4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9" name="TextBox 8"/>
            <p:cNvSpPr txBox="1"/>
            <p:nvPr/>
          </p:nvSpPr>
          <p:spPr>
            <a:xfrm>
              <a:off x="3395235" y="3805475"/>
              <a:ext cx="996226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export const routing=RouterModule.forRoot([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{path: '',component : HomeComponent},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{path: 'messages',component : MessagesComponent},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{path: 'photos/:id',component : PhotoDetailsComponent},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{path: 'photos',component : PhotosComponent},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{path: '**',component : NotFoundComponent}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Parameter Routing</a:t>
            </a:r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50" y="857085"/>
            <a:ext cx="40513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1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Demo—Parameter Routing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90" y="885621"/>
            <a:ext cx="5922290" cy="2539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970332" y="2993272"/>
            <a:ext cx="6323523" cy="2887579"/>
            <a:chOff x="4952022" y="2204996"/>
            <a:chExt cx="6323523" cy="2887579"/>
          </a:xfrm>
        </p:grpSpPr>
        <p:grpSp>
          <p:nvGrpSpPr>
            <p:cNvPr id="10" name="Group 9"/>
            <p:cNvGrpSpPr/>
            <p:nvPr/>
          </p:nvGrpSpPr>
          <p:grpSpPr>
            <a:xfrm>
              <a:off x="8387966" y="2204996"/>
              <a:ext cx="2887579" cy="2887579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4952022" y="2204996"/>
              <a:ext cx="2887579" cy="2887579"/>
              <a:chOff x="8066245" y="3471109"/>
              <a:chExt cx="2887579" cy="288757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066245" y="3471109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918296" y="4062041"/>
                <a:ext cx="1183476" cy="957438"/>
                <a:chOff x="8070645" y="4668253"/>
                <a:chExt cx="1183476" cy="95743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070645" y="4668253"/>
                  <a:ext cx="957438" cy="957438"/>
                  <a:chOff x="1925053" y="3989396"/>
                  <a:chExt cx="4071762" cy="4071762"/>
                </a:xfrm>
                <a:solidFill>
                  <a:schemeClr val="bg1"/>
                </a:solidFill>
              </p:grpSpPr>
              <p:sp>
                <p:nvSpPr>
                  <p:cNvPr id="14" name="Block Arc 13"/>
                  <p:cNvSpPr/>
                  <p:nvPr/>
                </p:nvSpPr>
                <p:spPr>
                  <a:xfrm>
                    <a:off x="1925053" y="3989396"/>
                    <a:ext cx="4071762" cy="4071762"/>
                  </a:xfrm>
                  <a:prstGeom prst="blockArc">
                    <a:avLst>
                      <a:gd name="adj1" fmla="val 4281431"/>
                      <a:gd name="adj2" fmla="val 318652"/>
                      <a:gd name="adj3" fmla="val 53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Block Arc 14"/>
                  <p:cNvSpPr/>
                  <p:nvPr/>
                </p:nvSpPr>
                <p:spPr>
                  <a:xfrm rot="476500">
                    <a:off x="2597355" y="4661698"/>
                    <a:ext cx="2727158" cy="2727158"/>
                  </a:xfrm>
                  <a:prstGeom prst="blockArc">
                    <a:avLst>
                      <a:gd name="adj1" fmla="val 3495190"/>
                      <a:gd name="adj2" fmla="val 331793"/>
                      <a:gd name="adj3" fmla="val 707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" name="Arrow: Left 16"/>
                <p:cNvSpPr/>
                <p:nvPr/>
              </p:nvSpPr>
              <p:spPr>
                <a:xfrm rot="2128798">
                  <a:off x="8568328" y="5263339"/>
                  <a:ext cx="685793" cy="339692"/>
                </a:xfrm>
                <a:prstGeom prst="leftArrow">
                  <a:avLst>
                    <a:gd name="adj1" fmla="val 38259"/>
                    <a:gd name="adj2" fmla="val 1145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8637840" y="5229155"/>
                <a:ext cx="17443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4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DEMO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41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6— Child Routes</a:t>
            </a:r>
          </a:p>
        </p:txBody>
      </p:sp>
    </p:spTree>
    <p:extLst>
      <p:ext uri="{BB962C8B-B14F-4D97-AF65-F5344CB8AC3E}">
        <p14:creationId xmlns:p14="http://schemas.microsoft.com/office/powerpoint/2010/main" val="429331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685018" y="2463403"/>
            <a:ext cx="12909549" cy="851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Sometimes, when routes are accessible and viewed only within other routes, it is more relevant to create them as child routes.</a:t>
            </a: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61835"/>
            <a:ext cx="2628900" cy="42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Child Routes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85018" y="4341762"/>
            <a:ext cx="12909549" cy="2768822"/>
            <a:chOff x="863209" y="2223792"/>
            <a:chExt cx="12909549" cy="2768822"/>
          </a:xfrm>
        </p:grpSpPr>
        <p:sp>
          <p:nvSpPr>
            <p:cNvPr id="10" name="Rounded Rectangle 43"/>
            <p:cNvSpPr/>
            <p:nvPr/>
          </p:nvSpPr>
          <p:spPr>
            <a:xfrm>
              <a:off x="887924" y="2411807"/>
              <a:ext cx="12884834" cy="2580807"/>
            </a:xfrm>
            <a:prstGeom prst="roundRect">
              <a:avLst>
                <a:gd name="adj" fmla="val 4792"/>
              </a:avLst>
            </a:prstGeom>
            <a:solidFill>
              <a:schemeClr val="bg1">
                <a:lumMod val="95000"/>
              </a:schemeClr>
            </a:solidFill>
            <a:ln w="412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Snip and Round Single Corner Rectangle 44"/>
            <p:cNvSpPr/>
            <p:nvPr/>
          </p:nvSpPr>
          <p:spPr>
            <a:xfrm>
              <a:off x="863209" y="2223792"/>
              <a:ext cx="1768491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2DA99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Example :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90231" y="2855358"/>
              <a:ext cx="12261160" cy="2069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There is a tabbed navigations section in the product details page that presents the product overview by default.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When the user clicks on the "Technical Specs" tab, the section shows the specs instead.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282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57" y="834751"/>
            <a:ext cx="5535386" cy="27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Declaration of Child Route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73226" y="2594224"/>
            <a:ext cx="12909549" cy="4224601"/>
            <a:chOff x="863209" y="2223792"/>
            <a:chExt cx="12909549" cy="4224601"/>
          </a:xfrm>
        </p:grpSpPr>
        <p:sp>
          <p:nvSpPr>
            <p:cNvPr id="10" name="Rounded Rectangle 43"/>
            <p:cNvSpPr/>
            <p:nvPr/>
          </p:nvSpPr>
          <p:spPr>
            <a:xfrm>
              <a:off x="887924" y="2411807"/>
              <a:ext cx="12884834" cy="4036586"/>
            </a:xfrm>
            <a:prstGeom prst="roundRect">
              <a:avLst>
                <a:gd name="adj" fmla="val 4792"/>
              </a:avLst>
            </a:prstGeom>
            <a:solidFill>
              <a:schemeClr val="bg1">
                <a:lumMod val="95000"/>
              </a:schemeClr>
            </a:solidFill>
            <a:ln w="412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/>
            </a:p>
          </p:txBody>
        </p:sp>
        <p:sp>
          <p:nvSpPr>
            <p:cNvPr id="11" name="Snip and Round Single Corner Rectangle 44"/>
            <p:cNvSpPr/>
            <p:nvPr/>
          </p:nvSpPr>
          <p:spPr>
            <a:xfrm>
              <a:off x="863209" y="2223792"/>
              <a:ext cx="1768491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2DA99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Example :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231" y="2855358"/>
              <a:ext cx="12261160" cy="3593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case the user clicks on the link of ID 3, show the user details page with the “overview”: </a:t>
              </a:r>
              <a:r>
                <a:rPr lang="en-US" sz="2200" dirty="0">
                  <a:solidFill>
                    <a:schemeClr val="accent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localhost:3000/user-details/3/overview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When the user clicks on “user skills": </a:t>
              </a:r>
              <a:r>
                <a:rPr lang="en-US" sz="2200" dirty="0">
                  <a:solidFill>
                    <a:schemeClr val="accent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localhost:3000/user-details/3/skills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2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Here, overview and skills are child routes of user-details/:id. They are reachable only within user details.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1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1" r="4154" b="-2299"/>
          <a:stretch/>
        </p:blipFill>
        <p:spPr>
          <a:xfrm>
            <a:off x="1828896" y="3744946"/>
            <a:ext cx="12598208" cy="44342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71" y="761835"/>
            <a:ext cx="4000500" cy="27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Child Routing Page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73226" y="1543176"/>
            <a:ext cx="12909549" cy="1685444"/>
            <a:chOff x="863209" y="2223792"/>
            <a:chExt cx="12909549" cy="1685444"/>
          </a:xfrm>
        </p:grpSpPr>
        <p:sp>
          <p:nvSpPr>
            <p:cNvPr id="10" name="Rounded Rectangle 43"/>
            <p:cNvSpPr/>
            <p:nvPr/>
          </p:nvSpPr>
          <p:spPr>
            <a:xfrm>
              <a:off x="887924" y="2411807"/>
              <a:ext cx="12884834" cy="1157436"/>
            </a:xfrm>
            <a:prstGeom prst="roundRect">
              <a:avLst>
                <a:gd name="adj" fmla="val 4792"/>
              </a:avLst>
            </a:prstGeom>
            <a:solidFill>
              <a:schemeClr val="bg1">
                <a:lumMod val="95000"/>
              </a:schemeClr>
            </a:solidFill>
            <a:ln w="412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Snip and Round Single Corner Rectangle 44"/>
            <p:cNvSpPr/>
            <p:nvPr/>
          </p:nvSpPr>
          <p:spPr>
            <a:xfrm>
              <a:off x="863209" y="2223792"/>
              <a:ext cx="1768491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2DA99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Example: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231" y="2855358"/>
              <a:ext cx="12261160" cy="105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this page, both child one and two are child routes of component two.</a:t>
              </a:r>
            </a:p>
            <a:p>
              <a:pPr>
                <a:lnSpc>
                  <a:spcPct val="150000"/>
                </a:lnSpc>
              </a:pP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797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Demo—Child Routing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0" y="885621"/>
            <a:ext cx="4733570" cy="2539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994673" y="3005096"/>
            <a:ext cx="6323523" cy="2887579"/>
            <a:chOff x="4952022" y="2204996"/>
            <a:chExt cx="6323523" cy="2887579"/>
          </a:xfrm>
        </p:grpSpPr>
        <p:grpSp>
          <p:nvGrpSpPr>
            <p:cNvPr id="10" name="Group 9"/>
            <p:cNvGrpSpPr/>
            <p:nvPr/>
          </p:nvGrpSpPr>
          <p:grpSpPr>
            <a:xfrm>
              <a:off x="8387966" y="2204996"/>
              <a:ext cx="2887579" cy="2887579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4952022" y="2204996"/>
              <a:ext cx="2887579" cy="2887579"/>
              <a:chOff x="8066245" y="3471109"/>
              <a:chExt cx="2887579" cy="288757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066245" y="3471109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918296" y="4062041"/>
                <a:ext cx="1183476" cy="957438"/>
                <a:chOff x="8070645" y="4668253"/>
                <a:chExt cx="1183476" cy="95743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070645" y="4668253"/>
                  <a:ext cx="957438" cy="957438"/>
                  <a:chOff x="1925053" y="3989396"/>
                  <a:chExt cx="4071762" cy="4071762"/>
                </a:xfrm>
                <a:solidFill>
                  <a:schemeClr val="bg1"/>
                </a:solidFill>
              </p:grpSpPr>
              <p:sp>
                <p:nvSpPr>
                  <p:cNvPr id="14" name="Block Arc 13"/>
                  <p:cNvSpPr/>
                  <p:nvPr/>
                </p:nvSpPr>
                <p:spPr>
                  <a:xfrm>
                    <a:off x="1925053" y="3989396"/>
                    <a:ext cx="4071762" cy="4071762"/>
                  </a:xfrm>
                  <a:prstGeom prst="blockArc">
                    <a:avLst>
                      <a:gd name="adj1" fmla="val 4281431"/>
                      <a:gd name="adj2" fmla="val 318652"/>
                      <a:gd name="adj3" fmla="val 53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Block Arc 14"/>
                  <p:cNvSpPr/>
                  <p:nvPr/>
                </p:nvSpPr>
                <p:spPr>
                  <a:xfrm rot="476500">
                    <a:off x="2597355" y="4661698"/>
                    <a:ext cx="2727158" cy="2727158"/>
                  </a:xfrm>
                  <a:prstGeom prst="blockArc">
                    <a:avLst>
                      <a:gd name="adj1" fmla="val 3495190"/>
                      <a:gd name="adj2" fmla="val 331793"/>
                      <a:gd name="adj3" fmla="val 707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" name="Arrow: Left 16"/>
                <p:cNvSpPr/>
                <p:nvPr/>
              </p:nvSpPr>
              <p:spPr>
                <a:xfrm rot="2128798">
                  <a:off x="8568328" y="5263339"/>
                  <a:ext cx="685793" cy="339692"/>
                </a:xfrm>
                <a:prstGeom prst="leftArrow">
                  <a:avLst>
                    <a:gd name="adj1" fmla="val 38259"/>
                    <a:gd name="adj2" fmla="val 1145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8637840" y="5229155"/>
                <a:ext cx="17443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4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DEMO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75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1—Routers</a:t>
            </a:r>
          </a:p>
        </p:txBody>
      </p:sp>
    </p:spTree>
    <p:extLst>
      <p:ext uri="{BB962C8B-B14F-4D97-AF65-F5344CB8AC3E}">
        <p14:creationId xmlns:p14="http://schemas.microsoft.com/office/powerpoint/2010/main" val="125678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7—Router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2939686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383002" y="2588555"/>
            <a:ext cx="13492324" cy="5281816"/>
          </a:xfrm>
          <a:prstGeom prst="roundRect">
            <a:avLst>
              <a:gd name="adj" fmla="val 4249"/>
            </a:avLst>
          </a:prstGeom>
          <a:solidFill>
            <a:schemeClr val="bg1">
              <a:lumMod val="95000"/>
            </a:schemeClr>
          </a:solidFill>
          <a:ln w="41275" cap="rnd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2252" y="1915560"/>
            <a:ext cx="106388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Sometimes, there is a need to carry out some action while changing routes.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6961" y="2875081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488" y="3497600"/>
            <a:ext cx="1246984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classical example of that is authentication.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a login route and a protected route.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allow the app to go to the protected route only if the correct username and password are provided on the login page.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 that, you need to hook into the lifecycle of the router and ask to be notified when the protected route is being activated.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then call an authentication service and ask whether or not the user provided the right credentials. </a:t>
            </a:r>
          </a:p>
          <a:p>
            <a:pPr>
              <a:lnSpc>
                <a:spcPct val="150000"/>
              </a:lnSpc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29" y="780885"/>
            <a:ext cx="4800600" cy="4273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Router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1383033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969" y="4256133"/>
            <a:ext cx="2097254" cy="1015663"/>
          </a:xfrm>
          <a:prstGeom prst="rect">
            <a:avLst/>
          </a:prstGeom>
          <a:solidFill>
            <a:srgbClr val="2DA99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canReactivate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17" idx="1"/>
          </p:cNvCxnSpPr>
          <p:nvPr/>
        </p:nvCxnSpPr>
        <p:spPr>
          <a:xfrm>
            <a:off x="2415223" y="4763965"/>
            <a:ext cx="7394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4665" y="4256133"/>
            <a:ext cx="2135354" cy="1015663"/>
          </a:xfrm>
          <a:prstGeom prst="rect">
            <a:avLst/>
          </a:prstGeom>
          <a:solidFill>
            <a:srgbClr val="2DA99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canDeactivate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9461" y="4230085"/>
            <a:ext cx="1905000" cy="1015663"/>
          </a:xfrm>
          <a:prstGeom prst="rect">
            <a:avLst/>
          </a:prstGeom>
          <a:solidFill>
            <a:srgbClr val="F49D15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instantiate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15511" y="4230085"/>
            <a:ext cx="1905000" cy="1015663"/>
          </a:xfrm>
          <a:prstGeom prst="rect">
            <a:avLst/>
          </a:prstGeom>
          <a:solidFill>
            <a:srgbClr val="F49D15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canActivate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01561" y="4230085"/>
            <a:ext cx="1905000" cy="1015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deactivate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87611" y="4230085"/>
            <a:ext cx="1905000" cy="1015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activate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48411" y="4737916"/>
            <a:ext cx="781050" cy="19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934461" y="4737916"/>
            <a:ext cx="781050" cy="19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620511" y="4737916"/>
            <a:ext cx="781050" cy="19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306561" y="4737916"/>
            <a:ext cx="781050" cy="19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23181" y="2846263"/>
            <a:ext cx="52700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Angular 17 provides 6 different hooks 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Router Lifecycle Hooks</a:t>
            </a: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29" y="780885"/>
            <a:ext cx="4800600" cy="4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5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9009" y="1935830"/>
            <a:ext cx="89249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hooks are called in the illustrated sequence, from left to right.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45571" y="2971800"/>
            <a:ext cx="14331820" cy="5429250"/>
            <a:chOff x="1245571" y="2971800"/>
            <a:chExt cx="14331820" cy="542925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245571" y="2971800"/>
              <a:ext cx="14331820" cy="5429250"/>
            </a:xfrm>
            <a:prstGeom prst="roundRect">
              <a:avLst>
                <a:gd name="adj" fmla="val 5840"/>
              </a:avLst>
            </a:prstGeom>
            <a:solidFill>
              <a:schemeClr val="bg1">
                <a:lumMod val="95000"/>
              </a:schemeClr>
            </a:solidFill>
            <a:ln w="412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82894" y="3355018"/>
              <a:ext cx="14257175" cy="4662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 navigation from LoginComponent to ProtectedComponent routes, the sequence of triggers is: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LoginComponent.canReactivate </a:t>
              </a:r>
              <a:r>
                <a:rPr lang="en-IN" sz="2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if return is false, stops</a:t>
              </a: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LoginComponent.canDeactivate </a:t>
              </a:r>
              <a:r>
                <a:rPr lang="en-IN" sz="2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if return is false, stops</a:t>
              </a: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ProtectedComponent.instantiate;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ProtectedComponent.canActivate </a:t>
              </a:r>
              <a:r>
                <a:rPr lang="en-IN" sz="2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if return is false, stops</a:t>
              </a: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LoginComponent.deactivate;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ProtectedComponent.activate;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Router Lifecycle Hooks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29" y="799935"/>
            <a:ext cx="4800600" cy="4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4972051" y="3082137"/>
            <a:ext cx="8957698" cy="879935"/>
          </a:xfrm>
        </p:spPr>
        <p:txBody>
          <a:bodyPr/>
          <a:lstStyle/>
          <a:p>
            <a:r>
              <a:rPr lang="en-IN" dirty="0"/>
              <a:t>Router of Angular 17 enables navigation from one view to the next as users perform application tasks.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972051" y="4105876"/>
            <a:ext cx="8957698" cy="879935"/>
          </a:xfrm>
        </p:spPr>
        <p:txBody>
          <a:bodyPr/>
          <a:lstStyle/>
          <a:p>
            <a:r>
              <a:rPr lang="en-IN" dirty="0" err="1"/>
              <a:t>NgModule</a:t>
            </a:r>
            <a:r>
              <a:rPr lang="en-IN" dirty="0"/>
              <a:t> is a way to organize your dependencies for the compiler and Dependency injection (DI).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4972051" y="5186767"/>
            <a:ext cx="8957698" cy="651334"/>
          </a:xfrm>
        </p:spPr>
        <p:txBody>
          <a:bodyPr/>
          <a:lstStyle/>
          <a:p>
            <a:r>
              <a:rPr lang="en-IN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Parameter routing and child routing are ways of accessing routers.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972051" y="6009192"/>
            <a:ext cx="10058399" cy="609393"/>
          </a:xfrm>
        </p:spPr>
        <p:txBody>
          <a:bodyPr/>
          <a:lstStyle/>
          <a:p>
            <a:r>
              <a:rPr lang="en-IN" dirty="0"/>
              <a:t>Angular 17 uses a lifecycle hook to carry out actions when changing routes.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37654" y="3082137"/>
            <a:ext cx="457413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37654" y="4088644"/>
            <a:ext cx="457413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37654" y="5152301"/>
            <a:ext cx="457413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37654" y="6009192"/>
            <a:ext cx="4574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83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67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The ___________ directive substitutes the normal </a:t>
            </a:r>
            <a:r>
              <a:rPr lang="en-IN" dirty="0" err="1"/>
              <a:t>href</a:t>
            </a:r>
            <a:r>
              <a:rPr lang="en-IN" dirty="0"/>
              <a:t> property and makes it easier to work with route links in Angular 17.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RouterRend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 err="1"/>
              <a:t>RouterLike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dirty="0" err="1"/>
              <a:t>RouterLayer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392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RouterLink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directive substitutes the normal </a:t>
            </a: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property and makes it easier to work with route links in Angular 17.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RouterRend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 err="1"/>
              <a:t>RouterLike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dirty="0" err="1"/>
              <a:t>RouterLayer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The ___________ directive substitutes the normal </a:t>
            </a:r>
            <a:r>
              <a:rPr lang="en-IN" dirty="0" err="1"/>
              <a:t>href</a:t>
            </a:r>
            <a:r>
              <a:rPr lang="en-IN" dirty="0"/>
              <a:t> property and makes it easier to work with route links in Angular 17.</a:t>
            </a:r>
          </a:p>
        </p:txBody>
      </p:sp>
    </p:spTree>
    <p:extLst>
      <p:ext uri="{BB962C8B-B14F-4D97-AF65-F5344CB8AC3E}">
        <p14:creationId xmlns:p14="http://schemas.microsoft.com/office/powerpoint/2010/main" val="311950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Which statement does NOT apply to routers?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Routers are used to control navigation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IN" dirty="0"/>
              <a:t>Routers are often used in Single Page Applications (SPA)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Routers are used to connect to back end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dirty="0"/>
              <a:t>Routers maintain the state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6142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Routers are not used to connect to back end services.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IN" dirty="0"/>
              <a:t>c.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Routers are used to control navigation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IN" dirty="0"/>
              <a:t>Routers are often used in Single Page Applications (SPA)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Routers are used to connect to back end services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dirty="0"/>
              <a:t>Routers maintain the state in the application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Which statement does NOT apply to routers?</a:t>
            </a:r>
          </a:p>
        </p:txBody>
      </p:sp>
    </p:spTree>
    <p:extLst>
      <p:ext uri="{BB962C8B-B14F-4D97-AF65-F5344CB8AC3E}">
        <p14:creationId xmlns:p14="http://schemas.microsoft.com/office/powerpoint/2010/main" val="240036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14" y="848163"/>
            <a:ext cx="3954136" cy="2402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are Routers?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81145" y="3290560"/>
            <a:ext cx="10093710" cy="2852959"/>
            <a:chOff x="3081145" y="3290560"/>
            <a:chExt cx="10093710" cy="2852959"/>
          </a:xfrm>
        </p:grpSpPr>
        <p:sp>
          <p:nvSpPr>
            <p:cNvPr id="2" name="Rectangle 1"/>
            <p:cNvSpPr/>
            <p:nvPr/>
          </p:nvSpPr>
          <p:spPr>
            <a:xfrm>
              <a:off x="4170555" y="4019861"/>
              <a:ext cx="900430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Display the application component for the active URL. 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 navigation from one component to the next.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Are often used in Single Page Applications (SPA).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53536" y="3525267"/>
              <a:ext cx="30187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Angular 17 Routers: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08316" y="3434253"/>
              <a:ext cx="603504" cy="533340"/>
            </a:xfrm>
            <a:prstGeom prst="rect">
              <a:avLst/>
            </a:prstGeom>
            <a:solidFill>
              <a:srgbClr val="44B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flipV="1">
              <a:off x="3081145" y="3290560"/>
              <a:ext cx="427171" cy="671686"/>
            </a:xfrm>
            <a:custGeom>
              <a:avLst/>
              <a:gdLst>
                <a:gd name="T0" fmla="*/ 342 w 342"/>
                <a:gd name="T1" fmla="*/ 0 h 569"/>
                <a:gd name="T2" fmla="*/ 0 w 342"/>
                <a:gd name="T3" fmla="*/ 528 h 569"/>
                <a:gd name="T4" fmla="*/ 45 w 342"/>
                <a:gd name="T5" fmla="*/ 569 h 569"/>
                <a:gd name="T6" fmla="*/ 342 w 342"/>
                <a:gd name="T7" fmla="*/ 427 h 569"/>
                <a:gd name="T8" fmla="*/ 342 w 342"/>
                <a:gd name="T9" fmla="*/ 0 h 569"/>
                <a:gd name="connsiteX0" fmla="*/ 10000 w 10000"/>
                <a:gd name="connsiteY0" fmla="*/ 0 h 9451"/>
                <a:gd name="connsiteX1" fmla="*/ 0 w 10000"/>
                <a:gd name="connsiteY1" fmla="*/ 9279 h 9451"/>
                <a:gd name="connsiteX2" fmla="*/ 99 w 10000"/>
                <a:gd name="connsiteY2" fmla="*/ 9451 h 9451"/>
                <a:gd name="connsiteX3" fmla="*/ 10000 w 10000"/>
                <a:gd name="connsiteY3" fmla="*/ 7504 h 9451"/>
                <a:gd name="connsiteX4" fmla="*/ 10000 w 10000"/>
                <a:gd name="connsiteY4" fmla="*/ 0 h 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451">
                  <a:moveTo>
                    <a:pt x="10000" y="0"/>
                  </a:moveTo>
                  <a:lnTo>
                    <a:pt x="0" y="9279"/>
                  </a:lnTo>
                  <a:cubicBezTo>
                    <a:pt x="33" y="9336"/>
                    <a:pt x="66" y="9394"/>
                    <a:pt x="99" y="9451"/>
                  </a:cubicBezTo>
                  <a:lnTo>
                    <a:pt x="10000" y="7504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369A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直接连接符 84"/>
            <p:cNvCxnSpPr/>
            <p:nvPr/>
          </p:nvCxnSpPr>
          <p:spPr>
            <a:xfrm flipV="1">
              <a:off x="4067752" y="3935052"/>
              <a:ext cx="8293490" cy="13047"/>
            </a:xfrm>
            <a:prstGeom prst="line">
              <a:avLst/>
            </a:prstGeom>
            <a:noFill/>
            <a:ln w="19050">
              <a:solidFill>
                <a:srgbClr val="44B3C2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31898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The router in Angular 17 has been reworked to be simple, yet extensible. It will include the following basic features: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Simple JSON-based Route Config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Optional Convention over Configuration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Static, Parameterized, and Splat Route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err="1"/>
              <a:t>Unresolver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10170" y="6199752"/>
            <a:ext cx="11250640" cy="701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36"/>
          </p:nvPr>
        </p:nvSpPr>
        <p:spPr>
          <a:xfrm>
            <a:off x="2364914" y="6139479"/>
            <a:ext cx="11250640" cy="701711"/>
          </a:xfrm>
        </p:spPr>
        <p:txBody>
          <a:bodyPr/>
          <a:lstStyle/>
          <a:p>
            <a:r>
              <a:rPr lang="en-US" dirty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209502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a, b, and c</a:t>
            </a:r>
            <a:r>
              <a:rPr lang="en-US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Simple JSON-based Route Config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Optional Convention over Configuration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Static, Parameterized, and Splat Route Patterns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dirty="0"/>
              <a:t>URL </a:t>
            </a:r>
            <a:r>
              <a:rPr lang="en-IN" dirty="0" err="1"/>
              <a:t>Unresolver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The router in Angular 17 has been reworked to be simple, yet extensible. It will include the following basic features: 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The router in Angular 17 is simple, yet extensible. It includes simple JSON-based Routing Config, optional Convention over Configuration and Static, Parameterized, and Splat Route Patterns.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8260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000" y="4122170"/>
            <a:ext cx="8364986" cy="900000"/>
            <a:chOff x="508000" y="3957578"/>
            <a:chExt cx="8364986" cy="900000"/>
          </a:xfrm>
        </p:grpSpPr>
        <p:sp>
          <p:nvSpPr>
            <p:cNvPr id="49" name="Rectangle: Rounded Corners 48"/>
            <p:cNvSpPr/>
            <p:nvPr/>
          </p:nvSpPr>
          <p:spPr>
            <a:xfrm>
              <a:off x="1212959" y="3998189"/>
              <a:ext cx="7660027" cy="7986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49D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>
                <a:lnSpc>
                  <a:spcPct val="200000"/>
                </a:lnSpc>
                <a:spcBef>
                  <a:spcPts val="315"/>
                </a:spcBef>
                <a:tabLst>
                  <a:tab pos="379095" algn="l"/>
                  <a:tab pos="379730" algn="l"/>
                </a:tabLst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Routers follow certain rules to protect areas of the app</a:t>
              </a: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508000" y="3957578"/>
              <a:ext cx="900000" cy="900000"/>
              <a:chOff x="2850424" y="3195153"/>
              <a:chExt cx="755923" cy="75592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850424" y="3195153"/>
                <a:ext cx="755923" cy="755923"/>
              </a:xfrm>
              <a:prstGeom prst="ellipse">
                <a:avLst/>
              </a:prstGeom>
              <a:solidFill>
                <a:srgbClr val="F49D15"/>
              </a:solidFill>
              <a:ln w="1174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114117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23475" y="3268204"/>
                <a:ext cx="609820" cy="609820"/>
              </a:xfrm>
              <a:prstGeom prst="ellipse">
                <a:avLst/>
              </a:prstGeom>
              <a:solidFill>
                <a:srgbClr val="FAFAF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141171">
                  <a:defRPr/>
                </a:pPr>
                <a:r>
                  <a:rPr lang="en-US" sz="22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endParaRPr lang="bg-BG" sz="2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72952" y="3086686"/>
            <a:ext cx="8315292" cy="900000"/>
            <a:chOff x="556910" y="2565478"/>
            <a:chExt cx="8315292" cy="900000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1261085" y="2624377"/>
              <a:ext cx="7611117" cy="7986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5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Routers maintain the state in the application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556910" y="2565478"/>
              <a:ext cx="900000" cy="900000"/>
              <a:chOff x="2850424" y="2366365"/>
              <a:chExt cx="755923" cy="75592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850424" y="2366365"/>
                <a:ext cx="755923" cy="755923"/>
              </a:xfrm>
              <a:prstGeom prst="ellipse">
                <a:avLst/>
              </a:prstGeom>
              <a:solidFill>
                <a:srgbClr val="15A185"/>
              </a:solidFill>
              <a:ln w="1174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114117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23475" y="2439416"/>
                <a:ext cx="609820" cy="609820"/>
              </a:xfrm>
              <a:prstGeom prst="ellipse">
                <a:avLst/>
              </a:prstGeom>
              <a:solidFill>
                <a:srgbClr val="FAFAF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141171">
                  <a:defRPr/>
                </a:pPr>
                <a:r>
                  <a:rPr lang="en-US" sz="22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</a:t>
                </a:r>
                <a:endParaRPr lang="bg-BG" sz="2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8000" y="2051202"/>
            <a:ext cx="8364985" cy="900000"/>
            <a:chOff x="508000" y="1539138"/>
            <a:chExt cx="8364985" cy="900000"/>
          </a:xfrm>
        </p:grpSpPr>
        <p:sp>
          <p:nvSpPr>
            <p:cNvPr id="46" name="Rectangle: Rounded Corners 45"/>
            <p:cNvSpPr/>
            <p:nvPr/>
          </p:nvSpPr>
          <p:spPr>
            <a:xfrm>
              <a:off x="1212959" y="1561461"/>
              <a:ext cx="7660026" cy="7986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BB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Routers segregate the application into different areas</a:t>
              </a: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508000" y="1539138"/>
              <a:ext cx="900000" cy="900000"/>
              <a:chOff x="2850424" y="1533376"/>
              <a:chExt cx="755923" cy="75592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850424" y="1533376"/>
                <a:ext cx="755923" cy="755923"/>
              </a:xfrm>
              <a:prstGeom prst="ellipse">
                <a:avLst/>
              </a:prstGeom>
              <a:solidFill>
                <a:srgbClr val="9BBC57"/>
              </a:solidFill>
              <a:ln w="1174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114117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22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23475" y="1606427"/>
                <a:ext cx="609820" cy="609820"/>
              </a:xfrm>
              <a:prstGeom prst="ellipse">
                <a:avLst/>
              </a:prstGeom>
              <a:solidFill>
                <a:srgbClr val="FAFAF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114117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</a:t>
                </a:r>
                <a:endParaRPr kumimoji="0" lang="bg-BG" sz="2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Need for Routers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6623" y="5657282"/>
            <a:ext cx="13778088" cy="2455644"/>
            <a:chOff x="1806656" y="1001661"/>
            <a:chExt cx="13778088" cy="2455644"/>
          </a:xfrm>
        </p:grpSpPr>
        <p:sp>
          <p:nvSpPr>
            <p:cNvPr id="25" name="Rectangle 24"/>
            <p:cNvSpPr/>
            <p:nvPr/>
          </p:nvSpPr>
          <p:spPr>
            <a:xfrm>
              <a:off x="2793263" y="1672201"/>
              <a:ext cx="12791481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Routers permit you to reference states, bookmark them, and share them.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a good web application, an application state transition results in a URL change, and a modification in the URL alters the transition state. A URL is a serialized router state.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93263" y="1154270"/>
              <a:ext cx="100839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URL bar provides an edge to web applications over native applications. 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2233827" y="1127066"/>
              <a:ext cx="603504" cy="533340"/>
            </a:xfrm>
            <a:prstGeom prst="rect">
              <a:avLst/>
            </a:prstGeom>
            <a:solidFill>
              <a:srgbClr val="44B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flipV="1">
              <a:off x="1806656" y="1001661"/>
              <a:ext cx="427171" cy="671686"/>
            </a:xfrm>
            <a:custGeom>
              <a:avLst/>
              <a:gdLst>
                <a:gd name="T0" fmla="*/ 342 w 342"/>
                <a:gd name="T1" fmla="*/ 0 h 569"/>
                <a:gd name="T2" fmla="*/ 0 w 342"/>
                <a:gd name="T3" fmla="*/ 528 h 569"/>
                <a:gd name="T4" fmla="*/ 45 w 342"/>
                <a:gd name="T5" fmla="*/ 569 h 569"/>
                <a:gd name="T6" fmla="*/ 342 w 342"/>
                <a:gd name="T7" fmla="*/ 427 h 569"/>
                <a:gd name="T8" fmla="*/ 342 w 342"/>
                <a:gd name="T9" fmla="*/ 0 h 569"/>
                <a:gd name="connsiteX0" fmla="*/ 10000 w 10000"/>
                <a:gd name="connsiteY0" fmla="*/ 0 h 9451"/>
                <a:gd name="connsiteX1" fmla="*/ 0 w 10000"/>
                <a:gd name="connsiteY1" fmla="*/ 9279 h 9451"/>
                <a:gd name="connsiteX2" fmla="*/ 99 w 10000"/>
                <a:gd name="connsiteY2" fmla="*/ 9451 h 9451"/>
                <a:gd name="connsiteX3" fmla="*/ 10000 w 10000"/>
                <a:gd name="connsiteY3" fmla="*/ 7504 h 9451"/>
                <a:gd name="connsiteX4" fmla="*/ 10000 w 10000"/>
                <a:gd name="connsiteY4" fmla="*/ 0 h 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451">
                  <a:moveTo>
                    <a:pt x="10000" y="0"/>
                  </a:moveTo>
                  <a:lnTo>
                    <a:pt x="0" y="9279"/>
                  </a:lnTo>
                  <a:cubicBezTo>
                    <a:pt x="33" y="9336"/>
                    <a:pt x="66" y="9394"/>
                    <a:pt x="99" y="9451"/>
                  </a:cubicBezTo>
                  <a:lnTo>
                    <a:pt x="10000" y="7504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369A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9" name="直接连接符 84"/>
            <p:cNvCxnSpPr/>
            <p:nvPr/>
          </p:nvCxnSpPr>
          <p:spPr>
            <a:xfrm flipV="1">
              <a:off x="2793263" y="1643898"/>
              <a:ext cx="9726994" cy="15303"/>
            </a:xfrm>
            <a:prstGeom prst="line">
              <a:avLst/>
            </a:prstGeom>
            <a:noFill/>
            <a:ln w="19050">
              <a:solidFill>
                <a:srgbClr val="44B3C2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0" name="Picture 2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64" y="800647"/>
            <a:ext cx="3662036" cy="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2—Single Page Application (SPA)</a:t>
            </a:r>
          </a:p>
        </p:txBody>
      </p:sp>
    </p:spTree>
    <p:extLst>
      <p:ext uri="{BB962C8B-B14F-4D97-AF65-F5344CB8AC3E}">
        <p14:creationId xmlns:p14="http://schemas.microsoft.com/office/powerpoint/2010/main" val="284043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56" y="5081878"/>
            <a:ext cx="9847688" cy="27946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79" y="892556"/>
            <a:ext cx="6043242" cy="27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Single Page Application (SPA)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59484" y="1707068"/>
            <a:ext cx="8537033" cy="2749234"/>
            <a:chOff x="3730548" y="1707068"/>
            <a:chExt cx="8537033" cy="2749234"/>
          </a:xfrm>
        </p:grpSpPr>
        <p:sp>
          <p:nvSpPr>
            <p:cNvPr id="4" name="Rectangle 3"/>
            <p:cNvSpPr/>
            <p:nvPr/>
          </p:nvSpPr>
          <p:spPr>
            <a:xfrm>
              <a:off x="3730548" y="2332644"/>
              <a:ext cx="8537033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DA99D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Retrieve your code (CSS, HTML, JavaScript) with a single page load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Navigate between pages without the need of refreshing the entire page</a:t>
              </a:r>
            </a:p>
          </p:txBody>
        </p:sp>
        <p:sp>
          <p:nvSpPr>
            <p:cNvPr id="12" name="Down Arrow Callout 53"/>
            <p:cNvSpPr/>
            <p:nvPr/>
          </p:nvSpPr>
          <p:spPr>
            <a:xfrm>
              <a:off x="4058072" y="1707068"/>
              <a:ext cx="7881984" cy="733715"/>
            </a:xfrm>
            <a:prstGeom prst="downArrowCallout">
              <a:avLst>
                <a:gd name="adj1" fmla="val 0"/>
                <a:gd name="adj2" fmla="val 0"/>
                <a:gd name="adj3" fmla="val 15952"/>
                <a:gd name="adj4" fmla="val 86706"/>
              </a:avLst>
            </a:prstGeom>
            <a:solidFill>
              <a:srgbClr val="2DA99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625620"/>
              <a:r>
                <a:rPr lang="en-US" sz="2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SPA is a single page web application where you can: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3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57408" y="2187672"/>
            <a:ext cx="13151810" cy="1802212"/>
            <a:chOff x="1657408" y="2187672"/>
            <a:chExt cx="13151810" cy="1802212"/>
          </a:xfrm>
        </p:grpSpPr>
        <p:sp>
          <p:nvSpPr>
            <p:cNvPr id="26" name="Round Same Side Corner Rectangle 11"/>
            <p:cNvSpPr/>
            <p:nvPr/>
          </p:nvSpPr>
          <p:spPr>
            <a:xfrm rot="5400000">
              <a:off x="8497266" y="-2285155"/>
              <a:ext cx="1802209" cy="10747870"/>
            </a:xfrm>
            <a:prstGeom prst="round2SameRect">
              <a:avLst>
                <a:gd name="adj1" fmla="val 9437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2DA9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45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657408" y="2187672"/>
              <a:ext cx="2533073" cy="1802208"/>
              <a:chOff x="3453887" y="1477054"/>
              <a:chExt cx="3165649" cy="2520639"/>
            </a:xfrm>
            <a:solidFill>
              <a:schemeClr val="bg1">
                <a:lumMod val="50000"/>
              </a:schemeClr>
            </a:solidFill>
          </p:grpSpPr>
          <p:sp>
            <p:nvSpPr>
              <p:cNvPr id="28" name="Round Same Side Corner Rectangle 6"/>
              <p:cNvSpPr/>
              <p:nvPr/>
            </p:nvSpPr>
            <p:spPr>
              <a:xfrm rot="16200000">
                <a:off x="3684540" y="1246401"/>
                <a:ext cx="2520639" cy="2981946"/>
              </a:xfrm>
              <a:prstGeom prst="round2SameRect">
                <a:avLst>
                  <a:gd name="adj1" fmla="val 9636"/>
                  <a:gd name="adj2" fmla="val 0"/>
                </a:avLst>
              </a:prstGeom>
              <a:solidFill>
                <a:srgbClr val="2D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45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>
                <a:off x="6257404" y="2379322"/>
                <a:ext cx="470623" cy="253641"/>
              </a:xfrm>
              <a:prstGeom prst="triangle">
                <a:avLst/>
              </a:prstGeom>
              <a:solidFill>
                <a:srgbClr val="2D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85914" y="2188624"/>
                <a:ext cx="2396277" cy="100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chemeClr val="bg1">
                        <a:lumMod val="9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 page refresh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4255651" y="2225614"/>
              <a:ext cx="10553567" cy="1561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There is no need to refresh the entire page. You can just load the part of the page that needs to be changed. Angular 17 permits you to pre-load and cache all pages, so you don’t require extra requests to download them.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57408" y="4247732"/>
            <a:ext cx="13114899" cy="1553209"/>
            <a:chOff x="1657408" y="4256582"/>
            <a:chExt cx="13114899" cy="1553209"/>
          </a:xfrm>
        </p:grpSpPr>
        <p:sp>
          <p:nvSpPr>
            <p:cNvPr id="42" name="Round Same Side Corner Rectangle 11"/>
            <p:cNvSpPr/>
            <p:nvPr/>
          </p:nvSpPr>
          <p:spPr>
            <a:xfrm rot="5400000">
              <a:off x="8632741" y="-351722"/>
              <a:ext cx="1531261" cy="10747870"/>
            </a:xfrm>
            <a:prstGeom prst="round2SameRect">
              <a:avLst>
                <a:gd name="adj1" fmla="val 9437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45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657408" y="4256582"/>
              <a:ext cx="2533074" cy="1553209"/>
              <a:chOff x="3453886" y="1477057"/>
              <a:chExt cx="3165650" cy="2172379"/>
            </a:xfrm>
            <a:solidFill>
              <a:schemeClr val="bg1">
                <a:lumMod val="50000"/>
              </a:schemeClr>
            </a:solidFill>
          </p:grpSpPr>
          <p:sp>
            <p:nvSpPr>
              <p:cNvPr id="44" name="Round Same Side Corner Rectangle 6"/>
              <p:cNvSpPr/>
              <p:nvPr/>
            </p:nvSpPr>
            <p:spPr>
              <a:xfrm rot="16200000">
                <a:off x="3858670" y="1072273"/>
                <a:ext cx="2172379" cy="2981947"/>
              </a:xfrm>
              <a:prstGeom prst="round2SameRect">
                <a:avLst>
                  <a:gd name="adj1" fmla="val 9636"/>
                  <a:gd name="adj2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45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5400000">
                <a:off x="6257404" y="2379322"/>
                <a:ext cx="470623" cy="253641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46718" y="1891180"/>
                <a:ext cx="2396277" cy="1420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chemeClr val="bg1">
                        <a:lumMod val="9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Improved user experience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459850" y="4807692"/>
              <a:ext cx="82993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SPAs act as native applications, which are fast and responsive</a:t>
              </a:r>
              <a:r>
                <a:rPr lang="en-IN" sz="2200" dirty="0"/>
                <a:t>.</a:t>
              </a:r>
              <a:endParaRPr lang="en-US" sz="2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57407" y="6058790"/>
            <a:ext cx="13114899" cy="1553209"/>
            <a:chOff x="1657407" y="6058790"/>
            <a:chExt cx="13114899" cy="1553209"/>
          </a:xfrm>
        </p:grpSpPr>
        <p:sp>
          <p:nvSpPr>
            <p:cNvPr id="48" name="Round Same Side Corner Rectangle 11"/>
            <p:cNvSpPr/>
            <p:nvPr/>
          </p:nvSpPr>
          <p:spPr>
            <a:xfrm rot="5400000">
              <a:off x="8632740" y="1450486"/>
              <a:ext cx="1531261" cy="10747870"/>
            </a:xfrm>
            <a:prstGeom prst="round2SameRect">
              <a:avLst>
                <a:gd name="adj1" fmla="val 9437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9BB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45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657407" y="6058790"/>
              <a:ext cx="2533074" cy="1553209"/>
              <a:chOff x="3453886" y="1477057"/>
              <a:chExt cx="3165650" cy="2172379"/>
            </a:xfrm>
            <a:solidFill>
              <a:schemeClr val="bg1">
                <a:lumMod val="50000"/>
              </a:schemeClr>
            </a:solidFill>
          </p:grpSpPr>
          <p:sp>
            <p:nvSpPr>
              <p:cNvPr id="50" name="Round Same Side Corner Rectangle 6"/>
              <p:cNvSpPr/>
              <p:nvPr/>
            </p:nvSpPr>
            <p:spPr>
              <a:xfrm rot="16200000">
                <a:off x="3858670" y="1072273"/>
                <a:ext cx="2172379" cy="2981947"/>
              </a:xfrm>
              <a:prstGeom prst="round2SameRect">
                <a:avLst>
                  <a:gd name="adj1" fmla="val 9636"/>
                  <a:gd name="adj2" fmla="val 0"/>
                </a:avLst>
              </a:prstGeom>
              <a:solidFill>
                <a:srgbClr val="9BB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45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5400000">
                <a:off x="6257404" y="2379322"/>
                <a:ext cx="470623" cy="253641"/>
              </a:xfrm>
              <a:prstGeom prst="triangle">
                <a:avLst/>
              </a:prstGeom>
              <a:solidFill>
                <a:srgbClr val="9BB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679110" y="2075391"/>
                <a:ext cx="2396277" cy="990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chemeClr val="bg1">
                        <a:lumMod val="9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Ability to work offline</a:t>
                </a: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312855" y="6363313"/>
              <a:ext cx="10205578" cy="105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 SPA, all pages are already loaded, so they work even if the internet connection is lost.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Pros of Single Page Application (SPA)</a:t>
            </a:r>
          </a:p>
        </p:txBody>
      </p:sp>
      <p:pic>
        <p:nvPicPr>
          <p:cNvPr id="24" name="Picture 2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63" y="912213"/>
            <a:ext cx="760546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7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 of Single Page Application (SPA)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05538" y="2286946"/>
            <a:ext cx="12444925" cy="4570109"/>
            <a:chOff x="2310170" y="1977027"/>
            <a:chExt cx="12444925" cy="4570109"/>
          </a:xfrm>
        </p:grpSpPr>
        <p:grpSp>
          <p:nvGrpSpPr>
            <p:cNvPr id="5" name="Group 4"/>
            <p:cNvGrpSpPr/>
            <p:nvPr/>
          </p:nvGrpSpPr>
          <p:grpSpPr>
            <a:xfrm>
              <a:off x="2373972" y="3648400"/>
              <a:ext cx="12381123" cy="1227363"/>
              <a:chOff x="2373972" y="3704625"/>
              <a:chExt cx="12381123" cy="1227363"/>
            </a:xfrm>
          </p:grpSpPr>
          <p:sp>
            <p:nvSpPr>
              <p:cNvPr id="36" name="Freeform 52"/>
              <p:cNvSpPr/>
              <p:nvPr/>
            </p:nvSpPr>
            <p:spPr>
              <a:xfrm>
                <a:off x="4689519" y="3803038"/>
                <a:ext cx="10065576" cy="1128950"/>
              </a:xfrm>
              <a:custGeom>
                <a:avLst/>
                <a:gdLst>
                  <a:gd name="connsiteX0" fmla="*/ 0 w 10534606"/>
                  <a:gd name="connsiteY0" fmla="*/ 0 h 1128950"/>
                  <a:gd name="connsiteX1" fmla="*/ 9873380 w 10534606"/>
                  <a:gd name="connsiteY1" fmla="*/ 0 h 1128950"/>
                  <a:gd name="connsiteX2" fmla="*/ 9873380 w 10534606"/>
                  <a:gd name="connsiteY2" fmla="*/ 3 h 1128950"/>
                  <a:gd name="connsiteX3" fmla="*/ 10534606 w 10534606"/>
                  <a:gd name="connsiteY3" fmla="*/ 564477 h 1128950"/>
                  <a:gd name="connsiteX4" fmla="*/ 9873380 w 10534606"/>
                  <a:gd name="connsiteY4" fmla="*/ 1128950 h 1128950"/>
                  <a:gd name="connsiteX5" fmla="*/ 9873380 w 10534606"/>
                  <a:gd name="connsiteY5" fmla="*/ 1128946 h 1128950"/>
                  <a:gd name="connsiteX6" fmla="*/ 0 w 10534606"/>
                  <a:gd name="connsiteY6" fmla="*/ 1128946 h 112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34606" h="1128950">
                    <a:moveTo>
                      <a:pt x="0" y="0"/>
                    </a:moveTo>
                    <a:lnTo>
                      <a:pt x="9873380" y="0"/>
                    </a:lnTo>
                    <a:lnTo>
                      <a:pt x="9873380" y="3"/>
                    </a:lnTo>
                    <a:lnTo>
                      <a:pt x="10534606" y="564477"/>
                    </a:lnTo>
                    <a:lnTo>
                      <a:pt x="9873380" y="1128950"/>
                    </a:lnTo>
                    <a:lnTo>
                      <a:pt x="9873380" y="1128946"/>
                    </a:lnTo>
                    <a:lnTo>
                      <a:pt x="0" y="1128946"/>
                    </a:lnTo>
                    <a:close/>
                  </a:path>
                </a:pathLst>
              </a:custGeom>
              <a:solidFill>
                <a:srgbClr val="ADF5EC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14284" tIns="26670" rIns="660943" bIns="26670" numCol="1" spcCol="1270" anchor="ctr" anchorCtr="0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>
                  <a:solidFill>
                    <a:schemeClr val="tx1"/>
                  </a:solidFill>
                  <a:latin typeface="Open Sans ligh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73972" y="3704625"/>
                <a:ext cx="3188120" cy="1080000"/>
              </a:xfrm>
              <a:prstGeom prst="rect">
                <a:avLst/>
              </a:prstGeom>
              <a:pattFill prst="ltDnDiag">
                <a:fgClr>
                  <a:srgbClr val="1AD0BA"/>
                </a:fgClr>
                <a:bgClr>
                  <a:srgbClr val="17BFAB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Slow initial load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658307" y="4044347"/>
                <a:ext cx="8465817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SPA is slow in the initial load as it needs to download more resources when you open it.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373972" y="1977027"/>
              <a:ext cx="12381123" cy="1227363"/>
              <a:chOff x="2373972" y="1977027"/>
              <a:chExt cx="12381123" cy="1227363"/>
            </a:xfrm>
          </p:grpSpPr>
          <p:sp>
            <p:nvSpPr>
              <p:cNvPr id="23" name="Freeform 44"/>
              <p:cNvSpPr/>
              <p:nvPr/>
            </p:nvSpPr>
            <p:spPr>
              <a:xfrm>
                <a:off x="4689519" y="2075440"/>
                <a:ext cx="10065576" cy="1128950"/>
              </a:xfrm>
              <a:custGeom>
                <a:avLst/>
                <a:gdLst>
                  <a:gd name="connsiteX0" fmla="*/ 0 w 10534606"/>
                  <a:gd name="connsiteY0" fmla="*/ 0 h 1128950"/>
                  <a:gd name="connsiteX1" fmla="*/ 9873380 w 10534606"/>
                  <a:gd name="connsiteY1" fmla="*/ 0 h 1128950"/>
                  <a:gd name="connsiteX2" fmla="*/ 9873380 w 10534606"/>
                  <a:gd name="connsiteY2" fmla="*/ 3 h 1128950"/>
                  <a:gd name="connsiteX3" fmla="*/ 10534606 w 10534606"/>
                  <a:gd name="connsiteY3" fmla="*/ 564477 h 1128950"/>
                  <a:gd name="connsiteX4" fmla="*/ 9873380 w 10534606"/>
                  <a:gd name="connsiteY4" fmla="*/ 1128950 h 1128950"/>
                  <a:gd name="connsiteX5" fmla="*/ 9873380 w 10534606"/>
                  <a:gd name="connsiteY5" fmla="*/ 1128946 h 1128950"/>
                  <a:gd name="connsiteX6" fmla="*/ 0 w 10534606"/>
                  <a:gd name="connsiteY6" fmla="*/ 1128946 h 112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34606" h="1128950">
                    <a:moveTo>
                      <a:pt x="0" y="0"/>
                    </a:moveTo>
                    <a:lnTo>
                      <a:pt x="9873380" y="0"/>
                    </a:lnTo>
                    <a:lnTo>
                      <a:pt x="9873380" y="3"/>
                    </a:lnTo>
                    <a:lnTo>
                      <a:pt x="10534606" y="564477"/>
                    </a:lnTo>
                    <a:lnTo>
                      <a:pt x="9873380" y="1128950"/>
                    </a:lnTo>
                    <a:lnTo>
                      <a:pt x="9873380" y="1128946"/>
                    </a:lnTo>
                    <a:lnTo>
                      <a:pt x="0" y="1128946"/>
                    </a:lnTo>
                    <a:close/>
                  </a:path>
                </a:pathLst>
              </a:custGeom>
              <a:solidFill>
                <a:srgbClr val="FFAFAF">
                  <a:alpha val="25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14284" tIns="26670" rIns="660943" bIns="26670" numCol="1" spcCol="1270" anchor="ctr" anchorCtr="0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>
                  <a:solidFill>
                    <a:schemeClr val="tx1"/>
                  </a:solidFill>
                  <a:latin typeface="Open Sans light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73972" y="1977027"/>
                <a:ext cx="3188120" cy="1080000"/>
              </a:xfrm>
              <a:prstGeom prst="rect">
                <a:avLst/>
              </a:prstGeom>
              <a:pattFill prst="ltDnDiag">
                <a:fgClr>
                  <a:srgbClr val="FF7575"/>
                </a:fgClr>
                <a:bgClr>
                  <a:srgbClr val="FF8585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Complex to build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658307" y="2285972"/>
                <a:ext cx="8128000" cy="76944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You are required to write JavaScript, handle shared state between pages, manage permissions, and more.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10170" y="5319773"/>
              <a:ext cx="12381124" cy="1227363"/>
              <a:chOff x="2310170" y="5319773"/>
              <a:chExt cx="12381124" cy="1227363"/>
            </a:xfrm>
          </p:grpSpPr>
          <p:sp>
            <p:nvSpPr>
              <p:cNvPr id="33" name="Freeform 56"/>
              <p:cNvSpPr/>
              <p:nvPr/>
            </p:nvSpPr>
            <p:spPr>
              <a:xfrm>
                <a:off x="4625718" y="5418186"/>
                <a:ext cx="10065576" cy="1128950"/>
              </a:xfrm>
              <a:custGeom>
                <a:avLst/>
                <a:gdLst>
                  <a:gd name="connsiteX0" fmla="*/ 0 w 10534606"/>
                  <a:gd name="connsiteY0" fmla="*/ 0 h 1128950"/>
                  <a:gd name="connsiteX1" fmla="*/ 9873380 w 10534606"/>
                  <a:gd name="connsiteY1" fmla="*/ 0 h 1128950"/>
                  <a:gd name="connsiteX2" fmla="*/ 9873380 w 10534606"/>
                  <a:gd name="connsiteY2" fmla="*/ 3 h 1128950"/>
                  <a:gd name="connsiteX3" fmla="*/ 10534606 w 10534606"/>
                  <a:gd name="connsiteY3" fmla="*/ 564477 h 1128950"/>
                  <a:gd name="connsiteX4" fmla="*/ 9873380 w 10534606"/>
                  <a:gd name="connsiteY4" fmla="*/ 1128950 h 1128950"/>
                  <a:gd name="connsiteX5" fmla="*/ 9873380 w 10534606"/>
                  <a:gd name="connsiteY5" fmla="*/ 1128946 h 1128950"/>
                  <a:gd name="connsiteX6" fmla="*/ 0 w 10534606"/>
                  <a:gd name="connsiteY6" fmla="*/ 1128946 h 112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34606" h="1128950">
                    <a:moveTo>
                      <a:pt x="0" y="0"/>
                    </a:moveTo>
                    <a:lnTo>
                      <a:pt x="9873380" y="0"/>
                    </a:lnTo>
                    <a:lnTo>
                      <a:pt x="9873380" y="3"/>
                    </a:lnTo>
                    <a:lnTo>
                      <a:pt x="10534606" y="564477"/>
                    </a:lnTo>
                    <a:lnTo>
                      <a:pt x="9873380" y="1128950"/>
                    </a:lnTo>
                    <a:lnTo>
                      <a:pt x="9873380" y="1128946"/>
                    </a:lnTo>
                    <a:lnTo>
                      <a:pt x="0" y="11289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14284" tIns="26670" rIns="660943" bIns="26670" numCol="1" spcCol="1270" anchor="ctr" anchorCtr="0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>
                  <a:solidFill>
                    <a:schemeClr val="tx1"/>
                  </a:solidFill>
                  <a:latin typeface="Open Sans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10170" y="5319773"/>
                <a:ext cx="3188120" cy="1080000"/>
              </a:xfrm>
              <a:prstGeom prst="rect">
                <a:avLst/>
              </a:prstGeom>
              <a:pattFill prst="ltDnDiag">
                <a:fgClr>
                  <a:srgbClr val="5CADD2"/>
                </a:fgClr>
                <a:bgClr>
                  <a:srgbClr val="41A0CB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JavaScript required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23236" y="5797995"/>
                <a:ext cx="7585364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SPA requires clients to have JavaScript enabled</a:t>
                </a:r>
                <a:r>
                  <a:rPr lang="en-US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</p:grpSp>
      </p:grpSp>
      <p:pic>
        <p:nvPicPr>
          <p:cNvPr id="18" name="Picture 1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884163"/>
            <a:ext cx="79756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812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1845</Words>
  <Application>Microsoft Macintosh PowerPoint</Application>
  <PresentationFormat>Custom</PresentationFormat>
  <Paragraphs>278</Paragraphs>
  <Slides>42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Open Sans</vt:lpstr>
      <vt:lpstr>Open Sans Extrabold</vt:lpstr>
      <vt:lpstr>Open Sans light</vt:lpstr>
      <vt:lpstr>Open Sans Semibold</vt:lpstr>
      <vt:lpstr>Custom Design</vt:lpstr>
      <vt:lpstr>Image</vt:lpstr>
      <vt:lpstr>PowerPoint Presentation</vt:lpstr>
      <vt:lpstr>PowerPoint Presentation</vt:lpstr>
      <vt:lpstr>PowerPoint Presentation</vt:lpstr>
      <vt:lpstr>What are Routers?</vt:lpstr>
      <vt:lpstr>Need for Routers</vt:lpstr>
      <vt:lpstr>PowerPoint Presentation</vt:lpstr>
      <vt:lpstr>Single Page Application (SPA)</vt:lpstr>
      <vt:lpstr>Pros of Single Page Application (SPA)</vt:lpstr>
      <vt:lpstr>Cons of Single Page Application (SPA)</vt:lpstr>
      <vt:lpstr>Building SPA With Angular 17 Router</vt:lpstr>
      <vt:lpstr>PowerPoint Presentation</vt:lpstr>
      <vt:lpstr> NgModule</vt:lpstr>
      <vt:lpstr>NgModule</vt:lpstr>
      <vt:lpstr>PowerPoint Presentation</vt:lpstr>
      <vt:lpstr>Router Basic</vt:lpstr>
      <vt:lpstr>Router Basic—Define Routes</vt:lpstr>
      <vt:lpstr>Router Basic—Register Root Router</vt:lpstr>
      <vt:lpstr>Router Basic—Navigate to Link</vt:lpstr>
      <vt:lpstr>Router Basic—Rendering the Page</vt:lpstr>
      <vt:lpstr>Demo—Basic Routing</vt:lpstr>
      <vt:lpstr>PowerPoint Presentation</vt:lpstr>
      <vt:lpstr>Parameter Routing</vt:lpstr>
      <vt:lpstr>Parameter Routing</vt:lpstr>
      <vt:lpstr>Demo—Parameter Routing</vt:lpstr>
      <vt:lpstr>PowerPoint Presentation</vt:lpstr>
      <vt:lpstr>Child Routes</vt:lpstr>
      <vt:lpstr>Declaration of Child Route</vt:lpstr>
      <vt:lpstr>Child Routing Page</vt:lpstr>
      <vt:lpstr>Demo—Child Routing</vt:lpstr>
      <vt:lpstr>PowerPoint Presentation</vt:lpstr>
      <vt:lpstr>Router Lifecycle Hooks</vt:lpstr>
      <vt:lpstr>Router Lifecycle Hooks</vt:lpstr>
      <vt:lpstr>Router Lifecycle 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203</cp:revision>
  <dcterms:created xsi:type="dcterms:W3CDTF">2016-12-06T06:58:02Z</dcterms:created>
  <dcterms:modified xsi:type="dcterms:W3CDTF">2024-02-27T11:56:51Z</dcterms:modified>
</cp:coreProperties>
</file>