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33"/>
  </p:notesMasterIdLst>
  <p:sldIdLst>
    <p:sldId id="292" r:id="rId2"/>
    <p:sldId id="301" r:id="rId3"/>
    <p:sldId id="376" r:id="rId4"/>
    <p:sldId id="377" r:id="rId5"/>
    <p:sldId id="378" r:id="rId6"/>
    <p:sldId id="379" r:id="rId7"/>
    <p:sldId id="380" r:id="rId8"/>
    <p:sldId id="381" r:id="rId9"/>
    <p:sldId id="382" r:id="rId10"/>
    <p:sldId id="383" r:id="rId11"/>
    <p:sldId id="384" r:id="rId12"/>
    <p:sldId id="385" r:id="rId13"/>
    <p:sldId id="386" r:id="rId14"/>
    <p:sldId id="387" r:id="rId15"/>
    <p:sldId id="388" r:id="rId16"/>
    <p:sldId id="389" r:id="rId17"/>
    <p:sldId id="391" r:id="rId18"/>
    <p:sldId id="392" r:id="rId19"/>
    <p:sldId id="393" r:id="rId20"/>
    <p:sldId id="394" r:id="rId21"/>
    <p:sldId id="395" r:id="rId22"/>
    <p:sldId id="397" r:id="rId23"/>
    <p:sldId id="401" r:id="rId24"/>
    <p:sldId id="296" r:id="rId25"/>
    <p:sldId id="297" r:id="rId26"/>
    <p:sldId id="298" r:id="rId27"/>
    <p:sldId id="344" r:id="rId28"/>
    <p:sldId id="345" r:id="rId29"/>
    <p:sldId id="398" r:id="rId30"/>
    <p:sldId id="399" r:id="rId31"/>
    <p:sldId id="300" r:id="rId32"/>
  </p:sldIdLst>
  <p:sldSz cx="16256000" cy="9144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vya Joan" initials="DJ [2]" lastIdx="6" clrIdx="0">
    <p:extLst>
      <p:ext uri="{19B8F6BF-5375-455C-9EA6-DF929625EA0E}">
        <p15:presenceInfo xmlns:p15="http://schemas.microsoft.com/office/powerpoint/2012/main" userId="S-1-5-21-344113424-1144375074-249258821-6956" providerId="AD"/>
      </p:ext>
    </p:extLst>
  </p:cmAuthor>
  <p:cmAuthor id="2" name="Puja Sharma" initials="PS" lastIdx="3" clrIdx="1">
    <p:extLst>
      <p:ext uri="{19B8F6BF-5375-455C-9EA6-DF929625EA0E}">
        <p15:presenceInfo xmlns:p15="http://schemas.microsoft.com/office/powerpoint/2012/main" userId="S-1-5-21-344113424-1144375074-249258821-6926" providerId="AD"/>
      </p:ext>
    </p:extLst>
  </p:cmAuthor>
  <p:cmAuthor id="3" name="Beryl John" initials="BJ" lastIdx="10" clrIdx="2">
    <p:extLst>
      <p:ext uri="{19B8F6BF-5375-455C-9EA6-DF929625EA0E}">
        <p15:presenceInfo xmlns:p15="http://schemas.microsoft.com/office/powerpoint/2012/main" userId="Beryl Joh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B4DF"/>
    <a:srgbClr val="3F97C0"/>
    <a:srgbClr val="9CDAEB"/>
    <a:srgbClr val="FAC36F"/>
    <a:srgbClr val="F69E66"/>
    <a:srgbClr val="F38573"/>
    <a:srgbClr val="C8C8C8"/>
    <a:srgbClr val="255E73"/>
    <a:srgbClr val="494949"/>
    <a:srgbClr val="024F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867501-FACF-544A-85D9-8FA256D141DE}" v="1" dt="2024-02-27T11:57:26.4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57" autoAdjust="0"/>
    <p:restoredTop sz="94799" autoAdjust="0"/>
  </p:normalViewPr>
  <p:slideViewPr>
    <p:cSldViewPr snapToGrid="0">
      <p:cViewPr varScale="1">
        <p:scale>
          <a:sx n="71" d="100"/>
          <a:sy n="71" d="100"/>
        </p:scale>
        <p:origin x="184" y="49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rjeet singh" userId="d84e554384c88249" providerId="LiveId" clId="{A6867501-FACF-544A-85D9-8FA256D141DE}"/>
    <pc:docChg chg="modSld">
      <pc:chgData name="amarjeet singh" userId="d84e554384c88249" providerId="LiveId" clId="{A6867501-FACF-544A-85D9-8FA256D141DE}" dt="2024-02-27T11:57:26.417" v="0"/>
      <pc:docMkLst>
        <pc:docMk/>
      </pc:docMkLst>
      <pc:sldChg chg="modSp">
        <pc:chgData name="amarjeet singh" userId="d84e554384c88249" providerId="LiveId" clId="{A6867501-FACF-544A-85D9-8FA256D141DE}" dt="2024-02-27T11:57:26.417" v="0"/>
        <pc:sldMkLst>
          <pc:docMk/>
          <pc:sldMk cId="915323079" sldId="292"/>
        </pc:sldMkLst>
        <pc:spChg chg="mod">
          <ac:chgData name="amarjeet singh" userId="d84e554384c88249" providerId="LiveId" clId="{A6867501-FACF-544A-85D9-8FA256D141DE}" dt="2024-02-27T11:57:26.417" v="0"/>
          <ac:spMkLst>
            <pc:docMk/>
            <pc:sldMk cId="915323079" sldId="292"/>
            <ac:spMk id="2" creationId="{00000000-0000-0000-0000-000000000000}"/>
          </ac:spMkLst>
        </pc:spChg>
      </pc:sldChg>
      <pc:sldChg chg="modSp">
        <pc:chgData name="amarjeet singh" userId="d84e554384c88249" providerId="LiveId" clId="{A6867501-FACF-544A-85D9-8FA256D141DE}" dt="2024-02-27T11:57:26.417" v="0"/>
        <pc:sldMkLst>
          <pc:docMk/>
          <pc:sldMk cId="4257339732" sldId="301"/>
        </pc:sldMkLst>
        <pc:spChg chg="mod">
          <ac:chgData name="amarjeet singh" userId="d84e554384c88249" providerId="LiveId" clId="{A6867501-FACF-544A-85D9-8FA256D141DE}" dt="2024-02-27T11:57:26.417" v="0"/>
          <ac:spMkLst>
            <pc:docMk/>
            <pc:sldMk cId="4257339732" sldId="301"/>
            <ac:spMk id="5" creationId="{00000000-0000-0000-0000-000000000000}"/>
          </ac:spMkLst>
        </pc:spChg>
      </pc:sldChg>
      <pc:sldChg chg="modSp">
        <pc:chgData name="amarjeet singh" userId="d84e554384c88249" providerId="LiveId" clId="{A6867501-FACF-544A-85D9-8FA256D141DE}" dt="2024-02-27T11:57:26.417" v="0"/>
        <pc:sldMkLst>
          <pc:docMk/>
          <pc:sldMk cId="715659678" sldId="385"/>
        </pc:sldMkLst>
        <pc:spChg chg="mod">
          <ac:chgData name="amarjeet singh" userId="d84e554384c88249" providerId="LiveId" clId="{A6867501-FACF-544A-85D9-8FA256D141DE}" dt="2024-02-27T11:57:26.417" v="0"/>
          <ac:spMkLst>
            <pc:docMk/>
            <pc:sldMk cId="715659678" sldId="385"/>
            <ac:spMk id="4" creationId="{00000000-0000-0000-0000-000000000000}"/>
          </ac:spMkLst>
        </pc:spChg>
      </pc:sldChg>
      <pc:sldChg chg="modSp">
        <pc:chgData name="amarjeet singh" userId="d84e554384c88249" providerId="LiveId" clId="{A6867501-FACF-544A-85D9-8FA256D141DE}" dt="2024-02-27T11:57:26.417" v="0"/>
        <pc:sldMkLst>
          <pc:docMk/>
          <pc:sldMk cId="3301826534" sldId="386"/>
        </pc:sldMkLst>
        <pc:spChg chg="mod">
          <ac:chgData name="amarjeet singh" userId="d84e554384c88249" providerId="LiveId" clId="{A6867501-FACF-544A-85D9-8FA256D141DE}" dt="2024-02-27T11:57:26.417" v="0"/>
          <ac:spMkLst>
            <pc:docMk/>
            <pc:sldMk cId="3301826534" sldId="386"/>
            <ac:spMk id="2" creationId="{00000000-0000-0000-0000-000000000000}"/>
          </ac:spMkLst>
        </pc:spChg>
        <pc:spChg chg="mod">
          <ac:chgData name="amarjeet singh" userId="d84e554384c88249" providerId="LiveId" clId="{A6867501-FACF-544A-85D9-8FA256D141DE}" dt="2024-02-27T11:57:26.417" v="0"/>
          <ac:spMkLst>
            <pc:docMk/>
            <pc:sldMk cId="3301826534" sldId="386"/>
            <ac:spMk id="5" creationId="{00000000-0000-0000-0000-000000000000}"/>
          </ac:spMkLst>
        </pc:spChg>
      </pc:sldChg>
      <pc:sldChg chg="modSp">
        <pc:chgData name="amarjeet singh" userId="d84e554384c88249" providerId="LiveId" clId="{A6867501-FACF-544A-85D9-8FA256D141DE}" dt="2024-02-27T11:57:26.417" v="0"/>
        <pc:sldMkLst>
          <pc:docMk/>
          <pc:sldMk cId="123572634" sldId="387"/>
        </pc:sldMkLst>
        <pc:spChg chg="mod">
          <ac:chgData name="amarjeet singh" userId="d84e554384c88249" providerId="LiveId" clId="{A6867501-FACF-544A-85D9-8FA256D141DE}" dt="2024-02-27T11:57:26.417" v="0"/>
          <ac:spMkLst>
            <pc:docMk/>
            <pc:sldMk cId="123572634" sldId="387"/>
            <ac:spMk id="3" creationId="{00000000-0000-0000-0000-000000000000}"/>
          </ac:spMkLst>
        </pc:spChg>
      </pc:sldChg>
      <pc:sldChg chg="modSp">
        <pc:chgData name="amarjeet singh" userId="d84e554384c88249" providerId="LiveId" clId="{A6867501-FACF-544A-85D9-8FA256D141DE}" dt="2024-02-27T11:57:26.417" v="0"/>
        <pc:sldMkLst>
          <pc:docMk/>
          <pc:sldMk cId="3264484104" sldId="392"/>
        </pc:sldMkLst>
        <pc:spChg chg="mod">
          <ac:chgData name="amarjeet singh" userId="d84e554384c88249" providerId="LiveId" clId="{A6867501-FACF-544A-85D9-8FA256D141DE}" dt="2024-02-27T11:57:26.417" v="0"/>
          <ac:spMkLst>
            <pc:docMk/>
            <pc:sldMk cId="3264484104" sldId="392"/>
            <ac:spMk id="5" creationId="{00000000-0000-0000-0000-000000000000}"/>
          </ac:spMkLst>
        </pc:spChg>
      </pc:sldChg>
      <pc:sldChg chg="modSp">
        <pc:chgData name="amarjeet singh" userId="d84e554384c88249" providerId="LiveId" clId="{A6867501-FACF-544A-85D9-8FA256D141DE}" dt="2024-02-27T11:57:26.417" v="0"/>
        <pc:sldMkLst>
          <pc:docMk/>
          <pc:sldMk cId="1065594670" sldId="394"/>
        </pc:sldMkLst>
        <pc:spChg chg="mod">
          <ac:chgData name="amarjeet singh" userId="d84e554384c88249" providerId="LiveId" clId="{A6867501-FACF-544A-85D9-8FA256D141DE}" dt="2024-02-27T11:57:26.417" v="0"/>
          <ac:spMkLst>
            <pc:docMk/>
            <pc:sldMk cId="1065594670" sldId="394"/>
            <ac:spMk id="2" creationId="{00000000-0000-0000-0000-000000000000}"/>
          </ac:spMkLst>
        </pc:spChg>
        <pc:spChg chg="mod">
          <ac:chgData name="amarjeet singh" userId="d84e554384c88249" providerId="LiveId" clId="{A6867501-FACF-544A-85D9-8FA256D141DE}" dt="2024-02-27T11:57:26.417" v="0"/>
          <ac:spMkLst>
            <pc:docMk/>
            <pc:sldMk cId="1065594670" sldId="394"/>
            <ac:spMk id="4" creationId="{00000000-0000-0000-0000-000000000000}"/>
          </ac:spMkLst>
        </pc:spChg>
      </pc:sldChg>
      <pc:sldChg chg="modSp">
        <pc:chgData name="amarjeet singh" userId="d84e554384c88249" providerId="LiveId" clId="{A6867501-FACF-544A-85D9-8FA256D141DE}" dt="2024-02-27T11:57:26.417" v="0"/>
        <pc:sldMkLst>
          <pc:docMk/>
          <pc:sldMk cId="4050900510" sldId="401"/>
        </pc:sldMkLst>
        <pc:spChg chg="mod">
          <ac:chgData name="amarjeet singh" userId="d84e554384c88249" providerId="LiveId" clId="{A6867501-FACF-544A-85D9-8FA256D141DE}" dt="2024-02-27T11:57:26.417" v="0"/>
          <ac:spMkLst>
            <pc:docMk/>
            <pc:sldMk cId="4050900510" sldId="401"/>
            <ac:spMk id="11" creationId="{00000000-0000-0000-0000-000000000000}"/>
          </ac:spMkLst>
        </pc:spChg>
        <pc:spChg chg="mod">
          <ac:chgData name="amarjeet singh" userId="d84e554384c88249" providerId="LiveId" clId="{A6867501-FACF-544A-85D9-8FA256D141DE}" dt="2024-02-27T11:57:26.417" v="0"/>
          <ac:spMkLst>
            <pc:docMk/>
            <pc:sldMk cId="4050900510" sldId="401"/>
            <ac:spMk id="1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D0D208-69C8-48BB-9A98-B0C017CC76AC}" type="datetimeFigureOut">
              <a:rPr lang="en-US" smtClean="0"/>
              <a:t>2/27/24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ED142C-6CE1-40B4-B784-A3FD6AB262B4}" type="slidenum">
              <a:rPr lang="en-US" smtClean="0"/>
              <a:t>‹#›</a:t>
            </a:fld>
            <a:endParaRPr lang="en-US"/>
          </a:p>
        </p:txBody>
      </p:sp>
    </p:spTree>
    <p:extLst>
      <p:ext uri="{BB962C8B-B14F-4D97-AF65-F5344CB8AC3E}">
        <p14:creationId xmlns:p14="http://schemas.microsoft.com/office/powerpoint/2010/main" val="3286937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0D01E3-B214-44AA-B211-F572F93E3A46}" type="slidenum">
              <a:rPr lang="en-US" smtClean="0"/>
              <a:t>1</a:t>
            </a:fld>
            <a:endParaRPr lang="en-US" dirty="0"/>
          </a:p>
        </p:txBody>
      </p:sp>
    </p:spTree>
    <p:extLst>
      <p:ext uri="{BB962C8B-B14F-4D97-AF65-F5344CB8AC3E}">
        <p14:creationId xmlns:p14="http://schemas.microsoft.com/office/powerpoint/2010/main" val="323375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90D01E3-B214-44AA-B211-F572F93E3A4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318004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90D01E3-B214-44AA-B211-F572F93E3A4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802605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90D01E3-B214-44AA-B211-F572F93E3A4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750857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90D01E3-B214-44AA-B211-F572F93E3A4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93964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90D01E3-B214-44AA-B211-F572F93E3A4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54487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90D01E3-B214-44AA-B211-F572F93E3A4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08990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90D01E3-B214-44AA-B211-F572F93E3A4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7684203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90D01E3-B214-44AA-B211-F572F93E3A4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4274328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90D01E3-B214-44AA-B211-F572F93E3A4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5708103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90D01E3-B214-44AA-B211-F572F93E3A4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784241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90D01E3-B214-44AA-B211-F572F93E3A4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607555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90D01E3-B214-44AA-B211-F572F93E3A4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823165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90D01E3-B214-44AA-B211-F572F93E3A4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19240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90D01E3-B214-44AA-B211-F572F93E3A4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30890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90D01E3-B214-44AA-B211-F572F93E3A4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180617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90D01E3-B214-44AA-B211-F572F93E3A4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949214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90D01E3-B214-44AA-B211-F572F93E3A4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122308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90D01E3-B214-44AA-B211-F572F93E3A4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0514776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4.bin"/><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5.bin"/><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6.bin"/><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1.bin"/><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2.bin"/><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3.bin"/><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Splash screen">
    <p:spTree>
      <p:nvGrpSpPr>
        <p:cNvPr id="1" name=""/>
        <p:cNvGrpSpPr/>
        <p:nvPr/>
      </p:nvGrpSpPr>
      <p:grpSpPr>
        <a:xfrm>
          <a:off x="0" y="0"/>
          <a:ext cx="0" cy="0"/>
          <a:chOff x="0" y="0"/>
          <a:chExt cx="0" cy="0"/>
        </a:xfrm>
      </p:grpSpPr>
      <p:sp>
        <p:nvSpPr>
          <p:cNvPr id="27" name="Rectangle 26"/>
          <p:cNvSpPr/>
          <p:nvPr userDrawn="1"/>
        </p:nvSpPr>
        <p:spPr>
          <a:xfrm>
            <a:off x="1" y="0"/>
            <a:ext cx="16256000" cy="1121168"/>
          </a:xfrm>
          <a:prstGeom prst="rect">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sp>
        <p:nvSpPr>
          <p:cNvPr id="30" name="Rectangle 29"/>
          <p:cNvSpPr/>
          <p:nvPr userDrawn="1"/>
        </p:nvSpPr>
        <p:spPr>
          <a:xfrm>
            <a:off x="1" y="7677022"/>
            <a:ext cx="16256000" cy="1466983"/>
          </a:xfrm>
          <a:prstGeom prst="rect">
            <a:avLst/>
          </a:prstGeom>
          <a:solidFill>
            <a:srgbClr val="8E8E8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schemeClr val="bg1"/>
              </a:solidFill>
            </a:endParaRPr>
          </a:p>
        </p:txBody>
      </p:sp>
      <p:sp>
        <p:nvSpPr>
          <p:cNvPr id="62" name="Text Placeholder 24"/>
          <p:cNvSpPr>
            <a:spLocks noGrp="1"/>
          </p:cNvSpPr>
          <p:nvPr>
            <p:ph type="body" sz="quarter" idx="11" hasCustomPrompt="1"/>
          </p:nvPr>
        </p:nvSpPr>
        <p:spPr>
          <a:xfrm>
            <a:off x="3687281" y="3289822"/>
            <a:ext cx="9486278" cy="387798"/>
          </a:xfrm>
          <a:prstGeom prst="rect">
            <a:avLst/>
          </a:prstGeom>
        </p:spPr>
        <p:txBody>
          <a:bodyPr wrap="square" lIns="0" tIns="0" rIns="0" bIns="0" anchor="ctr" anchorCtr="0">
            <a:spAutoFit/>
          </a:bodyPr>
          <a:lstStyle>
            <a:lvl1pPr marL="0" indent="0">
              <a:buNone/>
              <a:defRPr sz="2800" b="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defRPr>
            </a:lvl1pPr>
            <a:lvl2pPr marL="587508" indent="0">
              <a:buNone/>
              <a:defRPr/>
            </a:lvl2pPr>
            <a:lvl3pPr marL="1175019" indent="0">
              <a:buNone/>
              <a:defRPr/>
            </a:lvl3pPr>
            <a:lvl4pPr marL="1762527" indent="0">
              <a:buNone/>
              <a:defRPr/>
            </a:lvl4pPr>
            <a:lvl5pPr marL="2350039" indent="0">
              <a:buNone/>
              <a:defRPr/>
            </a:lvl5pPr>
          </a:lstStyle>
          <a:p>
            <a:pPr lvl="0"/>
            <a:r>
              <a:rPr lang="en-US" dirty="0"/>
              <a:t>Lesson No—Name: Open Sans 28, Title Case</a:t>
            </a:r>
          </a:p>
        </p:txBody>
      </p:sp>
      <p:sp>
        <p:nvSpPr>
          <p:cNvPr id="63" name="Text Placeholder 24"/>
          <p:cNvSpPr>
            <a:spLocks noGrp="1"/>
          </p:cNvSpPr>
          <p:nvPr>
            <p:ph type="body" sz="quarter" idx="10" hasCustomPrompt="1"/>
          </p:nvPr>
        </p:nvSpPr>
        <p:spPr>
          <a:xfrm>
            <a:off x="3687281" y="2625331"/>
            <a:ext cx="9486278" cy="443198"/>
          </a:xfrm>
          <a:prstGeom prst="rect">
            <a:avLst/>
          </a:prstGeom>
        </p:spPr>
        <p:txBody>
          <a:bodyPr wrap="square" lIns="0" tIns="0" rIns="0" bIns="0" anchor="ctr" anchorCtr="0">
            <a:spAutoFit/>
          </a:bodyPr>
          <a:lstStyle>
            <a:lvl1pPr marL="0" indent="0">
              <a:buNone/>
              <a:defRPr sz="3200" b="1" baseline="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defRPr>
            </a:lvl1pPr>
            <a:lvl2pPr marL="587508" indent="0">
              <a:buNone/>
              <a:defRPr/>
            </a:lvl2pPr>
            <a:lvl3pPr marL="1175019" indent="0">
              <a:buNone/>
              <a:defRPr/>
            </a:lvl3pPr>
            <a:lvl4pPr marL="1762527" indent="0">
              <a:buNone/>
              <a:defRPr/>
            </a:lvl4pPr>
            <a:lvl5pPr marL="2350039" indent="0">
              <a:buNone/>
              <a:defRPr/>
            </a:lvl5pPr>
          </a:lstStyle>
          <a:p>
            <a:pPr lvl="0"/>
            <a:r>
              <a:rPr lang="en-US" dirty="0"/>
              <a:t>Course Name: Open Sans 32,Title Case</a:t>
            </a:r>
          </a:p>
        </p:txBody>
      </p:sp>
      <p:grpSp>
        <p:nvGrpSpPr>
          <p:cNvPr id="64" name="Group 63"/>
          <p:cNvGrpSpPr/>
          <p:nvPr userDrawn="1"/>
        </p:nvGrpSpPr>
        <p:grpSpPr>
          <a:xfrm>
            <a:off x="-1" y="7545046"/>
            <a:ext cx="16256000" cy="130964"/>
            <a:chOff x="0" y="474414"/>
            <a:chExt cx="7908925" cy="61412"/>
          </a:xfrm>
        </p:grpSpPr>
        <p:sp>
          <p:nvSpPr>
            <p:cNvPr id="65" name="Rectangle 64"/>
            <p:cNvSpPr/>
            <p:nvPr userDrawn="1"/>
          </p:nvSpPr>
          <p:spPr>
            <a:xfrm>
              <a:off x="0" y="474414"/>
              <a:ext cx="711994"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66" name="Rectangle 65"/>
            <p:cNvSpPr/>
            <p:nvPr userDrawn="1"/>
          </p:nvSpPr>
          <p:spPr>
            <a:xfrm>
              <a:off x="711993" y="474414"/>
              <a:ext cx="3455195" cy="61412"/>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67" name="Rectangle 66"/>
            <p:cNvSpPr/>
            <p:nvPr userDrawn="1"/>
          </p:nvSpPr>
          <p:spPr>
            <a:xfrm>
              <a:off x="4167188" y="474414"/>
              <a:ext cx="683418" cy="61412"/>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68" name="Rectangle 67"/>
            <p:cNvSpPr/>
            <p:nvPr userDrawn="1"/>
          </p:nvSpPr>
          <p:spPr>
            <a:xfrm>
              <a:off x="4850606" y="474414"/>
              <a:ext cx="228600"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69" name="Rectangle 68"/>
            <p:cNvSpPr/>
            <p:nvPr userDrawn="1"/>
          </p:nvSpPr>
          <p:spPr>
            <a:xfrm>
              <a:off x="5079206" y="474414"/>
              <a:ext cx="80963" cy="61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70" name="Rectangle 69"/>
            <p:cNvSpPr/>
            <p:nvPr userDrawn="1"/>
          </p:nvSpPr>
          <p:spPr>
            <a:xfrm>
              <a:off x="5160169" y="474414"/>
              <a:ext cx="812006" cy="61412"/>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71" name="Rectangle 70"/>
            <p:cNvSpPr/>
            <p:nvPr userDrawn="1"/>
          </p:nvSpPr>
          <p:spPr>
            <a:xfrm>
              <a:off x="5972175" y="474414"/>
              <a:ext cx="1936750" cy="61412"/>
            </a:xfrm>
            <a:prstGeom prst="rect">
              <a:avLst/>
            </a:prstGeom>
            <a:solidFill>
              <a:srgbClr val="3F97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grpSp>
      <p:sp>
        <p:nvSpPr>
          <p:cNvPr id="80" name="Oval 79"/>
          <p:cNvSpPr/>
          <p:nvPr userDrawn="1"/>
        </p:nvSpPr>
        <p:spPr>
          <a:xfrm>
            <a:off x="3579463" y="4179551"/>
            <a:ext cx="1668847" cy="1731483"/>
          </a:xfrm>
          <a:prstGeom prst="ellipse">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sp>
        <p:nvSpPr>
          <p:cNvPr id="81" name="Oval 80"/>
          <p:cNvSpPr/>
          <p:nvPr userDrawn="1"/>
        </p:nvSpPr>
        <p:spPr>
          <a:xfrm>
            <a:off x="6044194" y="4179551"/>
            <a:ext cx="1668847" cy="1731483"/>
          </a:xfrm>
          <a:prstGeom prst="ellipse">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sp>
        <p:nvSpPr>
          <p:cNvPr id="82" name="Oval 81"/>
          <p:cNvSpPr/>
          <p:nvPr userDrawn="1"/>
        </p:nvSpPr>
        <p:spPr>
          <a:xfrm>
            <a:off x="8517394" y="4179551"/>
            <a:ext cx="1668847" cy="1731483"/>
          </a:xfrm>
          <a:prstGeom prst="ellipse">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sp>
        <p:nvSpPr>
          <p:cNvPr id="83" name="Oval 82"/>
          <p:cNvSpPr/>
          <p:nvPr userDrawn="1"/>
        </p:nvSpPr>
        <p:spPr>
          <a:xfrm>
            <a:off x="11016162" y="4179551"/>
            <a:ext cx="1668847" cy="1731483"/>
          </a:xfrm>
          <a:prstGeom prst="ellipse">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pic>
        <p:nvPicPr>
          <p:cNvPr id="84" name="Picture 8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12452" y="4592532"/>
            <a:ext cx="1171029" cy="869787"/>
          </a:xfrm>
          <a:prstGeom prst="rect">
            <a:avLst/>
          </a:prstGeom>
        </p:spPr>
      </p:pic>
      <p:pic>
        <p:nvPicPr>
          <p:cNvPr id="85" name="Picture 8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12268" y="4501181"/>
            <a:ext cx="732697" cy="1088225"/>
          </a:xfrm>
          <a:prstGeom prst="rect">
            <a:avLst/>
          </a:prstGeom>
        </p:spPr>
      </p:pic>
      <p:pic>
        <p:nvPicPr>
          <p:cNvPr id="86" name="Picture 8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807158" y="4480191"/>
            <a:ext cx="1089313" cy="1130197"/>
          </a:xfrm>
          <a:prstGeom prst="rect">
            <a:avLst/>
          </a:prstGeom>
        </p:spPr>
      </p:pic>
      <p:pic>
        <p:nvPicPr>
          <p:cNvPr id="87" name="Picture 8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1221061" y="4512962"/>
            <a:ext cx="1259043" cy="1064663"/>
          </a:xfrm>
          <a:prstGeom prst="rect">
            <a:avLst/>
          </a:prstGeom>
        </p:spPr>
      </p:pic>
    </p:spTree>
    <p:extLst>
      <p:ext uri="{BB962C8B-B14F-4D97-AF65-F5344CB8AC3E}">
        <p14:creationId xmlns:p14="http://schemas.microsoft.com/office/powerpoint/2010/main" val="3519930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quiz ans E">
    <p:spTree>
      <p:nvGrpSpPr>
        <p:cNvPr id="1" name=""/>
        <p:cNvGrpSpPr/>
        <p:nvPr/>
      </p:nvGrpSpPr>
      <p:grpSpPr>
        <a:xfrm>
          <a:off x="0" y="0"/>
          <a:ext cx="0" cy="0"/>
          <a:chOff x="0" y="0"/>
          <a:chExt cx="0" cy="0"/>
        </a:xfrm>
      </p:grpSpPr>
      <p:sp>
        <p:nvSpPr>
          <p:cNvPr id="30" name="Rectangle 29"/>
          <p:cNvSpPr/>
          <p:nvPr userDrawn="1"/>
        </p:nvSpPr>
        <p:spPr>
          <a:xfrm>
            <a:off x="1" y="6798914"/>
            <a:ext cx="16256000" cy="2022135"/>
          </a:xfrm>
          <a:prstGeom prst="rect">
            <a:avLst/>
          </a:prstGeom>
          <a:gradFill>
            <a:gsLst>
              <a:gs pos="0">
                <a:srgbClr val="EEEEEE"/>
              </a:gs>
              <a:gs pos="100000">
                <a:srgbClr val="D9D9D9"/>
              </a:gs>
            </a:gsLst>
            <a:lin ang="5400000" scaled="1"/>
          </a:gra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36" name="TextBox 35"/>
          <p:cNvSpPr txBox="1"/>
          <p:nvPr userDrawn="1"/>
        </p:nvSpPr>
        <p:spPr>
          <a:xfrm>
            <a:off x="436422" y="6835848"/>
            <a:ext cx="3232231" cy="461665"/>
          </a:xfrm>
          <a:prstGeom prst="rect">
            <a:avLst/>
          </a:prstGeom>
          <a:noFill/>
        </p:spPr>
        <p:txBody>
          <a:bodyPr wrap="none" rtlCol="0">
            <a:spAutoFit/>
          </a:bodyPr>
          <a:lstStyle/>
          <a:p>
            <a:pPr algn="l"/>
            <a:r>
              <a:rPr lang="en-US" sz="2400" b="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 correct answer is</a:t>
            </a:r>
          </a:p>
        </p:txBody>
      </p:sp>
      <p:cxnSp>
        <p:nvCxnSpPr>
          <p:cNvPr id="37" name="Straight Connector 36"/>
          <p:cNvCxnSpPr/>
          <p:nvPr userDrawn="1"/>
        </p:nvCxnSpPr>
        <p:spPr>
          <a:xfrm>
            <a:off x="396856" y="7371304"/>
            <a:ext cx="145142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396856" y="7371304"/>
            <a:ext cx="15462285" cy="0"/>
          </a:xfrm>
          <a:prstGeom prst="line">
            <a:avLst/>
          </a:prstGeom>
          <a:ln w="28575">
            <a:solidFill>
              <a:srgbClr val="CDCDCD"/>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38" name="Content Placeholder 3"/>
          <p:cNvSpPr>
            <a:spLocks noGrp="1"/>
          </p:cNvSpPr>
          <p:nvPr>
            <p:ph sz="quarter" idx="37"/>
          </p:nvPr>
        </p:nvSpPr>
        <p:spPr>
          <a:xfrm>
            <a:off x="3662871" y="6760723"/>
            <a:ext cx="9022188" cy="619532"/>
          </a:xfrm>
          <a:prstGeom prst="rect">
            <a:avLst/>
          </a:prstGeom>
        </p:spPr>
        <p:txBody>
          <a:bodyPr wrap="none" anchor="ctr" anchorCtr="0"/>
          <a:lstStyle>
            <a:lvl1pPr marL="304784" indent="-304784">
              <a:buNone/>
              <a:defRPr lang="en-US" sz="2400" b="1" smtClean="0">
                <a:solidFill>
                  <a:srgbClr val="3C9F37"/>
                </a:solidFill>
                <a:latin typeface="Open Sans" panose="020B0606030504020204" pitchFamily="34" charset="0"/>
                <a:ea typeface="Open Sans" panose="020B0606030504020204" pitchFamily="34" charset="0"/>
                <a:cs typeface="Open Sans" panose="020B0606030504020204" pitchFamily="34" charset="0"/>
              </a:defRPr>
            </a:lvl1pPr>
            <a:lvl2pPr>
              <a:defRPr lang="en-US" smtClean="0"/>
            </a:lvl2pPr>
            <a:lvl3pPr>
              <a:defRPr lang="en-US" smtClean="0"/>
            </a:lvl3pPr>
            <a:lvl4pPr>
              <a:defRPr lang="en-US" smtClean="0"/>
            </a:lvl4pPr>
            <a:lvl5pPr>
              <a:defRPr lang="en-US"/>
            </a:lvl5pPr>
          </a:lstStyle>
          <a:p>
            <a:pPr marL="0" lvl="0" indent="0"/>
            <a:endParaRPr lang="en-US" dirty="0"/>
          </a:p>
        </p:txBody>
      </p:sp>
      <p:sp>
        <p:nvSpPr>
          <p:cNvPr id="31" name="Rectangle 30"/>
          <p:cNvSpPr/>
          <p:nvPr userDrawn="1"/>
        </p:nvSpPr>
        <p:spPr>
          <a:xfrm>
            <a:off x="2" y="-24187"/>
            <a:ext cx="1463433" cy="675245"/>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32" name="Rectangle 31"/>
          <p:cNvSpPr/>
          <p:nvPr userDrawn="1"/>
        </p:nvSpPr>
        <p:spPr>
          <a:xfrm>
            <a:off x="1463434" y="-24187"/>
            <a:ext cx="7101807" cy="675245"/>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33" name="Rectangle 32"/>
          <p:cNvSpPr/>
          <p:nvPr userDrawn="1"/>
        </p:nvSpPr>
        <p:spPr>
          <a:xfrm>
            <a:off x="8565237" y="-24187"/>
            <a:ext cx="1404697" cy="675245"/>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34" name="Rectangle 33"/>
          <p:cNvSpPr/>
          <p:nvPr userDrawn="1"/>
        </p:nvSpPr>
        <p:spPr>
          <a:xfrm>
            <a:off x="9969936" y="-24187"/>
            <a:ext cx="469865" cy="675245"/>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39" name="Rectangle 38"/>
          <p:cNvSpPr/>
          <p:nvPr userDrawn="1"/>
        </p:nvSpPr>
        <p:spPr>
          <a:xfrm>
            <a:off x="10439798" y="-24187"/>
            <a:ext cx="166412" cy="675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40" name="Rectangle 39"/>
          <p:cNvSpPr/>
          <p:nvPr userDrawn="1"/>
        </p:nvSpPr>
        <p:spPr>
          <a:xfrm>
            <a:off x="10606210" y="-24187"/>
            <a:ext cx="1668996" cy="675245"/>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41" name="Rectangle 40"/>
          <p:cNvSpPr/>
          <p:nvPr userDrawn="1"/>
        </p:nvSpPr>
        <p:spPr>
          <a:xfrm>
            <a:off x="12275208" y="-24187"/>
            <a:ext cx="3980795" cy="675245"/>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42" name="Rectangle 41"/>
          <p:cNvSpPr/>
          <p:nvPr userDrawn="1"/>
        </p:nvSpPr>
        <p:spPr>
          <a:xfrm>
            <a:off x="489443" y="776258"/>
            <a:ext cx="1698903" cy="1722177"/>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28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48" name="Rectangle 47"/>
          <p:cNvSpPr/>
          <p:nvPr userDrawn="1"/>
        </p:nvSpPr>
        <p:spPr>
          <a:xfrm>
            <a:off x="489443" y="776258"/>
            <a:ext cx="15376232" cy="1722177"/>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67"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4" name="Straight Connector 53"/>
          <p:cNvCxnSpPr/>
          <p:nvPr userDrawn="1"/>
        </p:nvCxnSpPr>
        <p:spPr>
          <a:xfrm>
            <a:off x="2188345" y="776258"/>
            <a:ext cx="0" cy="1722177"/>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55" name="Text Placeholder 9"/>
          <p:cNvSpPr>
            <a:spLocks noGrp="1"/>
          </p:cNvSpPr>
          <p:nvPr>
            <p:ph type="body" sz="quarter" idx="27" hasCustomPrompt="1"/>
          </p:nvPr>
        </p:nvSpPr>
        <p:spPr>
          <a:xfrm>
            <a:off x="489442" y="1671457"/>
            <a:ext cx="1675120" cy="541667"/>
          </a:xfrm>
          <a:prstGeom prst="rect">
            <a:avLst/>
          </a:prstGeom>
        </p:spPr>
        <p:txBody>
          <a:bodyPr anchor="ctr">
            <a:normAutofit/>
          </a:bodyPr>
          <a:lstStyle>
            <a:lvl1pPr marL="0" indent="0" algn="ctr">
              <a:buNone/>
              <a:defRPr sz="280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vl2pPr marL="587508" indent="0" algn="ctr">
              <a:buNone/>
              <a:defRPr/>
            </a:lvl2pPr>
            <a:lvl3pPr marL="1175019" indent="0" algn="ctr">
              <a:buNone/>
              <a:defRPr/>
            </a:lvl3pPr>
            <a:lvl4pPr marL="1762527" indent="0" algn="ctr">
              <a:buNone/>
              <a:defRPr/>
            </a:lvl4pPr>
            <a:lvl5pPr marL="2350039" indent="0" algn="ctr">
              <a:buNone/>
              <a:defRPr/>
            </a:lvl5pPr>
          </a:lstStyle>
          <a:p>
            <a:pPr lvl="0"/>
            <a:r>
              <a:rPr lang="en-US" dirty="0"/>
              <a:t>#</a:t>
            </a:r>
          </a:p>
        </p:txBody>
      </p:sp>
      <p:sp>
        <p:nvSpPr>
          <p:cNvPr id="56" name="TextBox 55"/>
          <p:cNvSpPr txBox="1"/>
          <p:nvPr userDrawn="1"/>
        </p:nvSpPr>
        <p:spPr>
          <a:xfrm>
            <a:off x="489443" y="1016282"/>
            <a:ext cx="1698904" cy="523220"/>
          </a:xfrm>
          <a:prstGeom prst="rect">
            <a:avLst/>
          </a:prstGeom>
          <a:noFill/>
        </p:spPr>
        <p:txBody>
          <a:bodyPr wrap="square" rtlCol="0" anchor="ctr">
            <a:spAutoFit/>
          </a:bodyPr>
          <a:lstStyle/>
          <a:p>
            <a:pPr algn="ctr"/>
            <a:r>
              <a:rPr lang="en-US" sz="2800" b="1"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QUIZ</a:t>
            </a:r>
          </a:p>
        </p:txBody>
      </p:sp>
      <p:graphicFrame>
        <p:nvGraphicFramePr>
          <p:cNvPr id="64" name="Object 63"/>
          <p:cNvGraphicFramePr>
            <a:graphicFrameLocks noChangeAspect="1"/>
          </p:cNvGraphicFramePr>
          <p:nvPr userDrawn="1"/>
        </p:nvGraphicFramePr>
        <p:xfrm>
          <a:off x="13805530" y="3419270"/>
          <a:ext cx="2058919" cy="2065103"/>
        </p:xfrm>
        <a:graphic>
          <a:graphicData uri="http://schemas.openxmlformats.org/presentationml/2006/ole">
            <mc:AlternateContent xmlns:mc="http://schemas.openxmlformats.org/markup-compatibility/2006">
              <mc:Choice xmlns:v="urn:schemas-microsoft-com:vml" Requires="v">
                <p:oleObj name="Image" r:id="rId2" imgW="2539683" imgH="2450794" progId="Photoshop.Image.13">
                  <p:embed/>
                </p:oleObj>
              </mc:Choice>
              <mc:Fallback>
                <p:oleObj name="Image" r:id="rId2" imgW="2539683" imgH="2450794" progId="Photoshop.Image.13">
                  <p:embed/>
                  <p:pic>
                    <p:nvPicPr>
                      <p:cNvPr id="64" name="Object 6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05530" y="3419270"/>
                        <a:ext cx="2058919" cy="2065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 name="TextBox 65"/>
          <p:cNvSpPr txBox="1"/>
          <p:nvPr userDrawn="1"/>
        </p:nvSpPr>
        <p:spPr>
          <a:xfrm>
            <a:off x="1664103" y="3007689"/>
            <a:ext cx="666212" cy="461665"/>
          </a:xfrm>
          <a:prstGeom prst="rect">
            <a:avLst/>
          </a:prstGeom>
          <a:noFill/>
          <a:ln>
            <a:noFill/>
          </a:ln>
        </p:spPr>
        <p:txBody>
          <a:bodyPr wrap="squar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a:t>
            </a:r>
          </a:p>
        </p:txBody>
      </p:sp>
      <p:sp>
        <p:nvSpPr>
          <p:cNvPr id="67" name="TextBox 66"/>
          <p:cNvSpPr txBox="1"/>
          <p:nvPr userDrawn="1"/>
        </p:nvSpPr>
        <p:spPr>
          <a:xfrm>
            <a:off x="1664103" y="3828786"/>
            <a:ext cx="455574" cy="461665"/>
          </a:xfrm>
          <a:prstGeom prst="rect">
            <a:avLst/>
          </a:prstGeom>
          <a:noFill/>
          <a:ln>
            <a:noFill/>
          </a:ln>
        </p:spPr>
        <p:txBody>
          <a:bodyPr wrap="non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a:t>
            </a:r>
          </a:p>
        </p:txBody>
      </p:sp>
      <p:sp>
        <p:nvSpPr>
          <p:cNvPr id="68" name="TextBox 67"/>
          <p:cNvSpPr txBox="1"/>
          <p:nvPr userDrawn="1"/>
        </p:nvSpPr>
        <p:spPr>
          <a:xfrm>
            <a:off x="1664101" y="4649883"/>
            <a:ext cx="623379" cy="461665"/>
          </a:xfrm>
          <a:prstGeom prst="rect">
            <a:avLst/>
          </a:prstGeom>
          <a:noFill/>
          <a:ln>
            <a:noFill/>
          </a:ln>
        </p:spPr>
        <p:txBody>
          <a:bodyPr wrap="squar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a:t>
            </a:r>
          </a:p>
        </p:txBody>
      </p:sp>
      <p:sp>
        <p:nvSpPr>
          <p:cNvPr id="69" name="TextBox 68"/>
          <p:cNvSpPr txBox="1"/>
          <p:nvPr userDrawn="1"/>
        </p:nvSpPr>
        <p:spPr>
          <a:xfrm>
            <a:off x="1664103" y="5470981"/>
            <a:ext cx="666212" cy="461665"/>
          </a:xfrm>
          <a:prstGeom prst="rect">
            <a:avLst/>
          </a:prstGeom>
          <a:noFill/>
          <a:ln>
            <a:noFill/>
          </a:ln>
        </p:spPr>
        <p:txBody>
          <a:bodyPr wrap="squar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a:t>
            </a:r>
          </a:p>
        </p:txBody>
      </p:sp>
      <p:sp>
        <p:nvSpPr>
          <p:cNvPr id="70" name="Text Placeholder 3"/>
          <p:cNvSpPr>
            <a:spLocks noGrp="1"/>
          </p:cNvSpPr>
          <p:nvPr>
            <p:ph type="body" sz="quarter" idx="32" hasCustomPrompt="1"/>
          </p:nvPr>
        </p:nvSpPr>
        <p:spPr>
          <a:xfrm>
            <a:off x="2329744" y="2916969"/>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71" name="Text Placeholder 3"/>
          <p:cNvSpPr>
            <a:spLocks noGrp="1"/>
          </p:cNvSpPr>
          <p:nvPr>
            <p:ph type="body" sz="quarter" idx="33" hasCustomPrompt="1"/>
          </p:nvPr>
        </p:nvSpPr>
        <p:spPr>
          <a:xfrm>
            <a:off x="2329744" y="3742686"/>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72" name="Text Placeholder 3"/>
          <p:cNvSpPr>
            <a:spLocks noGrp="1"/>
          </p:cNvSpPr>
          <p:nvPr>
            <p:ph type="body" sz="quarter" idx="34" hasCustomPrompt="1"/>
          </p:nvPr>
        </p:nvSpPr>
        <p:spPr>
          <a:xfrm>
            <a:off x="2329744" y="4549550"/>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73" name="Text Placeholder 3"/>
          <p:cNvSpPr>
            <a:spLocks noGrp="1"/>
          </p:cNvSpPr>
          <p:nvPr>
            <p:ph type="body" sz="quarter" idx="35" hasCustomPrompt="1"/>
          </p:nvPr>
        </p:nvSpPr>
        <p:spPr>
          <a:xfrm>
            <a:off x="2329744" y="5374469"/>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45" name="Text Placeholder 12"/>
          <p:cNvSpPr>
            <a:spLocks noGrp="1"/>
          </p:cNvSpPr>
          <p:nvPr>
            <p:ph type="body" sz="quarter" idx="15" hasCustomPrompt="1"/>
          </p:nvPr>
        </p:nvSpPr>
        <p:spPr>
          <a:xfrm>
            <a:off x="2310170" y="931283"/>
            <a:ext cx="13391133" cy="1424965"/>
          </a:xfrm>
          <a:prstGeom prst="rect">
            <a:avLst/>
          </a:prstGeom>
          <a:ln>
            <a:noFill/>
          </a:ln>
        </p:spPr>
        <p:txBody>
          <a:bodyPr anchor="ctr">
            <a:normAutofit/>
          </a:bodyPr>
          <a:lstStyle>
            <a:lvl1pPr marL="0" marR="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lang="en-US"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a:pPr>
            <a:r>
              <a:rPr lang="en-US" dirty="0"/>
              <a:t>Write question stem in 24. Do not exceed two lines.</a:t>
            </a:r>
          </a:p>
        </p:txBody>
      </p:sp>
      <p:sp>
        <p:nvSpPr>
          <p:cNvPr id="46" name="Text Placeholder 6"/>
          <p:cNvSpPr>
            <a:spLocks noGrp="1"/>
          </p:cNvSpPr>
          <p:nvPr>
            <p:ph type="body" sz="quarter" idx="26" hasCustomPrompt="1"/>
          </p:nvPr>
        </p:nvSpPr>
        <p:spPr>
          <a:xfrm>
            <a:off x="427451" y="7435666"/>
            <a:ext cx="15375004" cy="1333852"/>
          </a:xfrm>
          <a:prstGeom prst="rect">
            <a:avLst/>
          </a:prstGeom>
        </p:spPr>
        <p:txBody>
          <a:bodyPr anchor="t">
            <a:normAutofit/>
          </a:bodyPr>
          <a:lstStyle>
            <a:lvl1pPr marL="0" indent="0">
              <a:buNone/>
              <a:defRPr sz="24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Explanation</a:t>
            </a:r>
          </a:p>
        </p:txBody>
      </p:sp>
      <p:sp>
        <p:nvSpPr>
          <p:cNvPr id="47" name="TextBox 46"/>
          <p:cNvSpPr txBox="1"/>
          <p:nvPr userDrawn="1"/>
        </p:nvSpPr>
        <p:spPr>
          <a:xfrm>
            <a:off x="1699273" y="6235991"/>
            <a:ext cx="666212" cy="461665"/>
          </a:xfrm>
          <a:prstGeom prst="rect">
            <a:avLst/>
          </a:prstGeom>
          <a:noFill/>
          <a:ln>
            <a:noFill/>
          </a:ln>
        </p:spPr>
        <p:txBody>
          <a:bodyPr wrap="squar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a:t>
            </a:r>
          </a:p>
        </p:txBody>
      </p:sp>
      <p:sp>
        <p:nvSpPr>
          <p:cNvPr id="49" name="Text Placeholder 3"/>
          <p:cNvSpPr>
            <a:spLocks noGrp="1"/>
          </p:cNvSpPr>
          <p:nvPr>
            <p:ph type="body" sz="quarter" idx="36" hasCustomPrompt="1"/>
          </p:nvPr>
        </p:nvSpPr>
        <p:spPr>
          <a:xfrm>
            <a:off x="2364914" y="6139479"/>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Tree>
    <p:extLst>
      <p:ext uri="{BB962C8B-B14F-4D97-AF65-F5344CB8AC3E}">
        <p14:creationId xmlns:p14="http://schemas.microsoft.com/office/powerpoint/2010/main" val="1078866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quiz q">
    <p:spTree>
      <p:nvGrpSpPr>
        <p:cNvPr id="1" name=""/>
        <p:cNvGrpSpPr/>
        <p:nvPr/>
      </p:nvGrpSpPr>
      <p:grpSpPr>
        <a:xfrm>
          <a:off x="0" y="0"/>
          <a:ext cx="0" cy="0"/>
          <a:chOff x="0" y="0"/>
          <a:chExt cx="0" cy="0"/>
        </a:xfrm>
      </p:grpSpPr>
      <p:sp>
        <p:nvSpPr>
          <p:cNvPr id="13" name="Rectangle 12"/>
          <p:cNvSpPr/>
          <p:nvPr userDrawn="1"/>
        </p:nvSpPr>
        <p:spPr>
          <a:xfrm>
            <a:off x="2" y="-24187"/>
            <a:ext cx="1463433" cy="675245"/>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Rectangle 13"/>
          <p:cNvSpPr/>
          <p:nvPr userDrawn="1"/>
        </p:nvSpPr>
        <p:spPr>
          <a:xfrm>
            <a:off x="1463434" y="-24187"/>
            <a:ext cx="7101807" cy="675245"/>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Rectangle 14"/>
          <p:cNvSpPr/>
          <p:nvPr userDrawn="1"/>
        </p:nvSpPr>
        <p:spPr>
          <a:xfrm>
            <a:off x="8565237" y="-24187"/>
            <a:ext cx="1404697" cy="675245"/>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Rectangle 15"/>
          <p:cNvSpPr/>
          <p:nvPr userDrawn="1"/>
        </p:nvSpPr>
        <p:spPr>
          <a:xfrm>
            <a:off x="9969936" y="-24187"/>
            <a:ext cx="469865" cy="675245"/>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Rectangle 16"/>
          <p:cNvSpPr/>
          <p:nvPr userDrawn="1"/>
        </p:nvSpPr>
        <p:spPr>
          <a:xfrm>
            <a:off x="10439798" y="-24187"/>
            <a:ext cx="166412" cy="675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Rectangle 18"/>
          <p:cNvSpPr/>
          <p:nvPr userDrawn="1"/>
        </p:nvSpPr>
        <p:spPr>
          <a:xfrm>
            <a:off x="10606210" y="-24187"/>
            <a:ext cx="1668996" cy="675245"/>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21" name="Rectangle 20"/>
          <p:cNvSpPr/>
          <p:nvPr userDrawn="1"/>
        </p:nvSpPr>
        <p:spPr>
          <a:xfrm>
            <a:off x="12275208" y="-24187"/>
            <a:ext cx="3980795" cy="675245"/>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28" name="Rectangle 27"/>
          <p:cNvSpPr/>
          <p:nvPr userDrawn="1"/>
        </p:nvSpPr>
        <p:spPr>
          <a:xfrm>
            <a:off x="489443" y="776258"/>
            <a:ext cx="1698903" cy="1722177"/>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28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2" name="Rectangle 31"/>
          <p:cNvSpPr/>
          <p:nvPr userDrawn="1"/>
        </p:nvSpPr>
        <p:spPr>
          <a:xfrm>
            <a:off x="489443" y="776258"/>
            <a:ext cx="15376232" cy="1722177"/>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67"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3" name="Text Placeholder 12"/>
          <p:cNvSpPr>
            <a:spLocks noGrp="1"/>
          </p:cNvSpPr>
          <p:nvPr>
            <p:ph type="body" sz="quarter" idx="15" hasCustomPrompt="1"/>
          </p:nvPr>
        </p:nvSpPr>
        <p:spPr>
          <a:xfrm>
            <a:off x="2310170" y="931283"/>
            <a:ext cx="13391133" cy="1424965"/>
          </a:xfrm>
          <a:prstGeom prst="rect">
            <a:avLst/>
          </a:prstGeom>
          <a:ln>
            <a:noFill/>
          </a:ln>
        </p:spPr>
        <p:txBody>
          <a:bodyPr anchor="ctr">
            <a:normAutofit/>
          </a:bodyPr>
          <a:lstStyle>
            <a:lvl1pPr marL="0" marR="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lang="en-US"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a:pPr>
            <a:r>
              <a:rPr lang="en-US" dirty="0"/>
              <a:t>Write question stem in 24. Do not exceed two lines.</a:t>
            </a:r>
          </a:p>
        </p:txBody>
      </p:sp>
      <p:cxnSp>
        <p:nvCxnSpPr>
          <p:cNvPr id="34" name="Straight Connector 33"/>
          <p:cNvCxnSpPr/>
          <p:nvPr userDrawn="1"/>
        </p:nvCxnSpPr>
        <p:spPr>
          <a:xfrm>
            <a:off x="2188345" y="776258"/>
            <a:ext cx="0" cy="1722177"/>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48" name="Text Placeholder 9"/>
          <p:cNvSpPr>
            <a:spLocks noGrp="1"/>
          </p:cNvSpPr>
          <p:nvPr>
            <p:ph type="body" sz="quarter" idx="27" hasCustomPrompt="1"/>
          </p:nvPr>
        </p:nvSpPr>
        <p:spPr>
          <a:xfrm>
            <a:off x="489442" y="1671457"/>
            <a:ext cx="1675120" cy="541667"/>
          </a:xfrm>
          <a:prstGeom prst="rect">
            <a:avLst/>
          </a:prstGeom>
        </p:spPr>
        <p:txBody>
          <a:bodyPr anchor="ctr">
            <a:normAutofit/>
          </a:bodyPr>
          <a:lstStyle>
            <a:lvl1pPr marL="0" indent="0" algn="ctr">
              <a:buNone/>
              <a:defRPr sz="280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vl2pPr marL="587508" indent="0" algn="ctr">
              <a:buNone/>
              <a:defRPr/>
            </a:lvl2pPr>
            <a:lvl3pPr marL="1175019" indent="0" algn="ctr">
              <a:buNone/>
              <a:defRPr/>
            </a:lvl3pPr>
            <a:lvl4pPr marL="1762527" indent="0" algn="ctr">
              <a:buNone/>
              <a:defRPr/>
            </a:lvl4pPr>
            <a:lvl5pPr marL="2350039" indent="0" algn="ctr">
              <a:buNone/>
              <a:defRPr/>
            </a:lvl5pPr>
          </a:lstStyle>
          <a:p>
            <a:pPr lvl="0"/>
            <a:r>
              <a:rPr lang="en-US" dirty="0"/>
              <a:t>#</a:t>
            </a:r>
          </a:p>
        </p:txBody>
      </p:sp>
      <p:sp>
        <p:nvSpPr>
          <p:cNvPr id="49" name="TextBox 48"/>
          <p:cNvSpPr txBox="1"/>
          <p:nvPr userDrawn="1"/>
        </p:nvSpPr>
        <p:spPr>
          <a:xfrm>
            <a:off x="489443" y="1016282"/>
            <a:ext cx="1698904" cy="523220"/>
          </a:xfrm>
          <a:prstGeom prst="rect">
            <a:avLst/>
          </a:prstGeom>
          <a:noFill/>
        </p:spPr>
        <p:txBody>
          <a:bodyPr wrap="square" rtlCol="0" anchor="ctr">
            <a:spAutoFit/>
          </a:bodyPr>
          <a:lstStyle/>
          <a:p>
            <a:pPr algn="ctr"/>
            <a:r>
              <a:rPr lang="en-US" sz="2800" b="1"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QUIZ</a:t>
            </a:r>
          </a:p>
        </p:txBody>
      </p:sp>
      <p:graphicFrame>
        <p:nvGraphicFramePr>
          <p:cNvPr id="2" name="Object 1"/>
          <p:cNvGraphicFramePr>
            <a:graphicFrameLocks noChangeAspect="1"/>
          </p:cNvGraphicFramePr>
          <p:nvPr userDrawn="1"/>
        </p:nvGraphicFramePr>
        <p:xfrm>
          <a:off x="13805530" y="3419270"/>
          <a:ext cx="2058919" cy="2065103"/>
        </p:xfrm>
        <a:graphic>
          <a:graphicData uri="http://schemas.openxmlformats.org/presentationml/2006/ole">
            <mc:AlternateContent xmlns:mc="http://schemas.openxmlformats.org/markup-compatibility/2006">
              <mc:Choice xmlns:v="urn:schemas-microsoft-com:vml" Requires="v">
                <p:oleObj name="Image" r:id="rId2" imgW="2539683" imgH="2450794" progId="Photoshop.Image.13">
                  <p:embed/>
                </p:oleObj>
              </mc:Choice>
              <mc:Fallback>
                <p:oleObj name="Image" r:id="rId2" imgW="2539683" imgH="2450794" progId="Photoshop.Image.13">
                  <p:embed/>
                  <p:pic>
                    <p:nvPicPr>
                      <p:cNvPr id="2"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05530" y="3419270"/>
                        <a:ext cx="2058919" cy="2065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 name="TextBox 24"/>
          <p:cNvSpPr txBox="1"/>
          <p:nvPr userDrawn="1"/>
        </p:nvSpPr>
        <p:spPr>
          <a:xfrm>
            <a:off x="1664103" y="3007689"/>
            <a:ext cx="666212" cy="461665"/>
          </a:xfrm>
          <a:prstGeom prst="rect">
            <a:avLst/>
          </a:prstGeom>
          <a:noFill/>
          <a:ln>
            <a:noFill/>
          </a:ln>
        </p:spPr>
        <p:txBody>
          <a:bodyPr wrap="squar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a:t>
            </a:r>
          </a:p>
        </p:txBody>
      </p:sp>
      <p:sp>
        <p:nvSpPr>
          <p:cNvPr id="27" name="TextBox 26"/>
          <p:cNvSpPr txBox="1"/>
          <p:nvPr userDrawn="1"/>
        </p:nvSpPr>
        <p:spPr>
          <a:xfrm>
            <a:off x="1664103" y="3828786"/>
            <a:ext cx="455574" cy="461665"/>
          </a:xfrm>
          <a:prstGeom prst="rect">
            <a:avLst/>
          </a:prstGeom>
          <a:noFill/>
          <a:ln>
            <a:noFill/>
          </a:ln>
        </p:spPr>
        <p:txBody>
          <a:bodyPr wrap="non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a:t>
            </a:r>
          </a:p>
        </p:txBody>
      </p:sp>
      <p:sp>
        <p:nvSpPr>
          <p:cNvPr id="31" name="Text Placeholder 3"/>
          <p:cNvSpPr>
            <a:spLocks noGrp="1"/>
          </p:cNvSpPr>
          <p:nvPr>
            <p:ph type="body" sz="quarter" idx="32" hasCustomPrompt="1"/>
          </p:nvPr>
        </p:nvSpPr>
        <p:spPr>
          <a:xfrm>
            <a:off x="2329744" y="2916969"/>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35" name="Text Placeholder 3"/>
          <p:cNvSpPr>
            <a:spLocks noGrp="1"/>
          </p:cNvSpPr>
          <p:nvPr>
            <p:ph type="body" sz="quarter" idx="33" hasCustomPrompt="1"/>
          </p:nvPr>
        </p:nvSpPr>
        <p:spPr>
          <a:xfrm>
            <a:off x="2329744" y="3742686"/>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Tree>
    <p:extLst>
      <p:ext uri="{BB962C8B-B14F-4D97-AF65-F5344CB8AC3E}">
        <p14:creationId xmlns:p14="http://schemas.microsoft.com/office/powerpoint/2010/main" val="3404254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quiz ans">
    <p:spTree>
      <p:nvGrpSpPr>
        <p:cNvPr id="1" name=""/>
        <p:cNvGrpSpPr/>
        <p:nvPr/>
      </p:nvGrpSpPr>
      <p:grpSpPr>
        <a:xfrm>
          <a:off x="0" y="0"/>
          <a:ext cx="0" cy="0"/>
          <a:chOff x="0" y="0"/>
          <a:chExt cx="0" cy="0"/>
        </a:xfrm>
      </p:grpSpPr>
      <p:sp>
        <p:nvSpPr>
          <p:cNvPr id="30" name="Rectangle 29"/>
          <p:cNvSpPr/>
          <p:nvPr userDrawn="1"/>
        </p:nvSpPr>
        <p:spPr>
          <a:xfrm>
            <a:off x="1" y="6798914"/>
            <a:ext cx="16256000" cy="2022135"/>
          </a:xfrm>
          <a:prstGeom prst="rect">
            <a:avLst/>
          </a:prstGeom>
          <a:gradFill>
            <a:gsLst>
              <a:gs pos="0">
                <a:srgbClr val="EEEEEE"/>
              </a:gs>
              <a:gs pos="100000">
                <a:srgbClr val="D9D9D9"/>
              </a:gs>
            </a:gsLst>
            <a:lin ang="5400000" scaled="1"/>
          </a:gra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36" name="TextBox 35"/>
          <p:cNvSpPr txBox="1"/>
          <p:nvPr userDrawn="1"/>
        </p:nvSpPr>
        <p:spPr>
          <a:xfrm>
            <a:off x="436422" y="6835848"/>
            <a:ext cx="3232231" cy="461665"/>
          </a:xfrm>
          <a:prstGeom prst="rect">
            <a:avLst/>
          </a:prstGeom>
          <a:noFill/>
        </p:spPr>
        <p:txBody>
          <a:bodyPr wrap="none" rtlCol="0">
            <a:spAutoFit/>
          </a:bodyPr>
          <a:lstStyle/>
          <a:p>
            <a:pPr algn="l"/>
            <a:r>
              <a:rPr lang="en-US" sz="2400" b="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 correct answer is</a:t>
            </a:r>
          </a:p>
        </p:txBody>
      </p:sp>
      <p:cxnSp>
        <p:nvCxnSpPr>
          <p:cNvPr id="37" name="Straight Connector 36"/>
          <p:cNvCxnSpPr/>
          <p:nvPr userDrawn="1"/>
        </p:nvCxnSpPr>
        <p:spPr>
          <a:xfrm>
            <a:off x="396856" y="7371304"/>
            <a:ext cx="145142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396856" y="7371304"/>
            <a:ext cx="15462285" cy="0"/>
          </a:xfrm>
          <a:prstGeom prst="line">
            <a:avLst/>
          </a:prstGeom>
          <a:ln w="28575">
            <a:solidFill>
              <a:srgbClr val="CDCDCD"/>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38" name="Content Placeholder 3"/>
          <p:cNvSpPr>
            <a:spLocks noGrp="1"/>
          </p:cNvSpPr>
          <p:nvPr>
            <p:ph sz="quarter" idx="37"/>
          </p:nvPr>
        </p:nvSpPr>
        <p:spPr>
          <a:xfrm>
            <a:off x="3662871" y="6760723"/>
            <a:ext cx="9022188" cy="619532"/>
          </a:xfrm>
          <a:prstGeom prst="rect">
            <a:avLst/>
          </a:prstGeom>
        </p:spPr>
        <p:txBody>
          <a:bodyPr wrap="none" anchor="ctr" anchorCtr="0"/>
          <a:lstStyle>
            <a:lvl1pPr marL="304784" indent="-304784">
              <a:buNone/>
              <a:defRPr lang="en-US" sz="2400" b="1" smtClean="0">
                <a:solidFill>
                  <a:srgbClr val="3C9F37"/>
                </a:solidFill>
                <a:latin typeface="Open Sans" panose="020B0606030504020204" pitchFamily="34" charset="0"/>
                <a:ea typeface="Open Sans" panose="020B0606030504020204" pitchFamily="34" charset="0"/>
                <a:cs typeface="Open Sans" panose="020B0606030504020204" pitchFamily="34" charset="0"/>
              </a:defRPr>
            </a:lvl1pPr>
            <a:lvl2pPr>
              <a:defRPr lang="en-US" smtClean="0"/>
            </a:lvl2pPr>
            <a:lvl3pPr>
              <a:defRPr lang="en-US" smtClean="0"/>
            </a:lvl3pPr>
            <a:lvl4pPr>
              <a:defRPr lang="en-US" smtClean="0"/>
            </a:lvl4pPr>
            <a:lvl5pPr>
              <a:defRPr lang="en-US"/>
            </a:lvl5pPr>
          </a:lstStyle>
          <a:p>
            <a:pPr marL="0" lvl="0" indent="0"/>
            <a:endParaRPr lang="en-US" dirty="0"/>
          </a:p>
        </p:txBody>
      </p:sp>
      <p:sp>
        <p:nvSpPr>
          <p:cNvPr id="31" name="Rectangle 30"/>
          <p:cNvSpPr/>
          <p:nvPr userDrawn="1"/>
        </p:nvSpPr>
        <p:spPr>
          <a:xfrm>
            <a:off x="2" y="-24187"/>
            <a:ext cx="1463433" cy="675245"/>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32" name="Rectangle 31"/>
          <p:cNvSpPr/>
          <p:nvPr userDrawn="1"/>
        </p:nvSpPr>
        <p:spPr>
          <a:xfrm>
            <a:off x="1463434" y="-24187"/>
            <a:ext cx="7101807" cy="675245"/>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33" name="Rectangle 32"/>
          <p:cNvSpPr/>
          <p:nvPr userDrawn="1"/>
        </p:nvSpPr>
        <p:spPr>
          <a:xfrm>
            <a:off x="8565237" y="-24187"/>
            <a:ext cx="1404697" cy="675245"/>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34" name="Rectangle 33"/>
          <p:cNvSpPr/>
          <p:nvPr userDrawn="1"/>
        </p:nvSpPr>
        <p:spPr>
          <a:xfrm>
            <a:off x="9969936" y="-24187"/>
            <a:ext cx="469865" cy="675245"/>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39" name="Rectangle 38"/>
          <p:cNvSpPr/>
          <p:nvPr userDrawn="1"/>
        </p:nvSpPr>
        <p:spPr>
          <a:xfrm>
            <a:off x="10439798" y="-24187"/>
            <a:ext cx="166412" cy="675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40" name="Rectangle 39"/>
          <p:cNvSpPr/>
          <p:nvPr userDrawn="1"/>
        </p:nvSpPr>
        <p:spPr>
          <a:xfrm>
            <a:off x="10606210" y="-24187"/>
            <a:ext cx="1668996" cy="675245"/>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41" name="Rectangle 40"/>
          <p:cNvSpPr/>
          <p:nvPr userDrawn="1"/>
        </p:nvSpPr>
        <p:spPr>
          <a:xfrm>
            <a:off x="12275208" y="-24187"/>
            <a:ext cx="3980795" cy="675245"/>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42" name="Rectangle 41"/>
          <p:cNvSpPr/>
          <p:nvPr userDrawn="1"/>
        </p:nvSpPr>
        <p:spPr>
          <a:xfrm>
            <a:off x="489443" y="776258"/>
            <a:ext cx="1698903" cy="1722177"/>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28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48" name="Rectangle 47"/>
          <p:cNvSpPr/>
          <p:nvPr userDrawn="1"/>
        </p:nvSpPr>
        <p:spPr>
          <a:xfrm>
            <a:off x="489443" y="776258"/>
            <a:ext cx="15376232" cy="1722177"/>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67"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4" name="Straight Connector 53"/>
          <p:cNvCxnSpPr/>
          <p:nvPr userDrawn="1"/>
        </p:nvCxnSpPr>
        <p:spPr>
          <a:xfrm>
            <a:off x="2188345" y="776258"/>
            <a:ext cx="0" cy="1722177"/>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55" name="Text Placeholder 9"/>
          <p:cNvSpPr>
            <a:spLocks noGrp="1"/>
          </p:cNvSpPr>
          <p:nvPr>
            <p:ph type="body" sz="quarter" idx="27" hasCustomPrompt="1"/>
          </p:nvPr>
        </p:nvSpPr>
        <p:spPr>
          <a:xfrm>
            <a:off x="489442" y="1671457"/>
            <a:ext cx="1675120" cy="541667"/>
          </a:xfrm>
          <a:prstGeom prst="rect">
            <a:avLst/>
          </a:prstGeom>
        </p:spPr>
        <p:txBody>
          <a:bodyPr anchor="ctr">
            <a:normAutofit/>
          </a:bodyPr>
          <a:lstStyle>
            <a:lvl1pPr marL="0" indent="0" algn="ctr">
              <a:buNone/>
              <a:defRPr sz="280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vl2pPr marL="587508" indent="0" algn="ctr">
              <a:buNone/>
              <a:defRPr/>
            </a:lvl2pPr>
            <a:lvl3pPr marL="1175019" indent="0" algn="ctr">
              <a:buNone/>
              <a:defRPr/>
            </a:lvl3pPr>
            <a:lvl4pPr marL="1762527" indent="0" algn="ctr">
              <a:buNone/>
              <a:defRPr/>
            </a:lvl4pPr>
            <a:lvl5pPr marL="2350039" indent="0" algn="ctr">
              <a:buNone/>
              <a:defRPr/>
            </a:lvl5pPr>
          </a:lstStyle>
          <a:p>
            <a:pPr lvl="0"/>
            <a:r>
              <a:rPr lang="en-US" dirty="0"/>
              <a:t>#</a:t>
            </a:r>
          </a:p>
        </p:txBody>
      </p:sp>
      <p:sp>
        <p:nvSpPr>
          <p:cNvPr id="56" name="TextBox 55"/>
          <p:cNvSpPr txBox="1"/>
          <p:nvPr userDrawn="1"/>
        </p:nvSpPr>
        <p:spPr>
          <a:xfrm>
            <a:off x="489443" y="1016282"/>
            <a:ext cx="1698904" cy="523220"/>
          </a:xfrm>
          <a:prstGeom prst="rect">
            <a:avLst/>
          </a:prstGeom>
          <a:noFill/>
        </p:spPr>
        <p:txBody>
          <a:bodyPr wrap="square" rtlCol="0" anchor="ctr">
            <a:spAutoFit/>
          </a:bodyPr>
          <a:lstStyle/>
          <a:p>
            <a:pPr algn="ctr"/>
            <a:r>
              <a:rPr lang="en-US" sz="2800" b="1"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QUIZ</a:t>
            </a:r>
          </a:p>
        </p:txBody>
      </p:sp>
      <p:graphicFrame>
        <p:nvGraphicFramePr>
          <p:cNvPr id="64" name="Object 63"/>
          <p:cNvGraphicFramePr>
            <a:graphicFrameLocks noChangeAspect="1"/>
          </p:cNvGraphicFramePr>
          <p:nvPr userDrawn="1"/>
        </p:nvGraphicFramePr>
        <p:xfrm>
          <a:off x="13805530" y="3419270"/>
          <a:ext cx="2058919" cy="2065103"/>
        </p:xfrm>
        <a:graphic>
          <a:graphicData uri="http://schemas.openxmlformats.org/presentationml/2006/ole">
            <mc:AlternateContent xmlns:mc="http://schemas.openxmlformats.org/markup-compatibility/2006">
              <mc:Choice xmlns:v="urn:schemas-microsoft-com:vml" Requires="v">
                <p:oleObj name="Image" r:id="rId2" imgW="2539683" imgH="2450794" progId="Photoshop.Image.13">
                  <p:embed/>
                </p:oleObj>
              </mc:Choice>
              <mc:Fallback>
                <p:oleObj name="Image" r:id="rId2" imgW="2539683" imgH="2450794" progId="Photoshop.Image.13">
                  <p:embed/>
                  <p:pic>
                    <p:nvPicPr>
                      <p:cNvPr id="64" name="Object 6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05530" y="3419270"/>
                        <a:ext cx="2058919" cy="2065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 name="TextBox 65"/>
          <p:cNvSpPr txBox="1"/>
          <p:nvPr userDrawn="1"/>
        </p:nvSpPr>
        <p:spPr>
          <a:xfrm>
            <a:off x="1664103" y="3007689"/>
            <a:ext cx="666212" cy="461665"/>
          </a:xfrm>
          <a:prstGeom prst="rect">
            <a:avLst/>
          </a:prstGeom>
          <a:noFill/>
          <a:ln>
            <a:noFill/>
          </a:ln>
        </p:spPr>
        <p:txBody>
          <a:bodyPr wrap="squar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a:t>
            </a:r>
          </a:p>
        </p:txBody>
      </p:sp>
      <p:sp>
        <p:nvSpPr>
          <p:cNvPr id="67" name="TextBox 66"/>
          <p:cNvSpPr txBox="1"/>
          <p:nvPr userDrawn="1"/>
        </p:nvSpPr>
        <p:spPr>
          <a:xfrm>
            <a:off x="1664103" y="3828786"/>
            <a:ext cx="455574" cy="461665"/>
          </a:xfrm>
          <a:prstGeom prst="rect">
            <a:avLst/>
          </a:prstGeom>
          <a:noFill/>
          <a:ln>
            <a:noFill/>
          </a:ln>
        </p:spPr>
        <p:txBody>
          <a:bodyPr wrap="non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a:t>
            </a:r>
          </a:p>
        </p:txBody>
      </p:sp>
      <p:sp>
        <p:nvSpPr>
          <p:cNvPr id="70" name="Text Placeholder 3"/>
          <p:cNvSpPr>
            <a:spLocks noGrp="1"/>
          </p:cNvSpPr>
          <p:nvPr>
            <p:ph type="body" sz="quarter" idx="32" hasCustomPrompt="1"/>
          </p:nvPr>
        </p:nvSpPr>
        <p:spPr>
          <a:xfrm>
            <a:off x="2329744" y="2916969"/>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71" name="Text Placeholder 3"/>
          <p:cNvSpPr>
            <a:spLocks noGrp="1"/>
          </p:cNvSpPr>
          <p:nvPr>
            <p:ph type="body" sz="quarter" idx="33" hasCustomPrompt="1"/>
          </p:nvPr>
        </p:nvSpPr>
        <p:spPr>
          <a:xfrm>
            <a:off x="2329744" y="3742686"/>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45" name="Text Placeholder 12"/>
          <p:cNvSpPr>
            <a:spLocks noGrp="1"/>
          </p:cNvSpPr>
          <p:nvPr>
            <p:ph type="body" sz="quarter" idx="15" hasCustomPrompt="1"/>
          </p:nvPr>
        </p:nvSpPr>
        <p:spPr>
          <a:xfrm>
            <a:off x="2310170" y="931283"/>
            <a:ext cx="13391133" cy="1424965"/>
          </a:xfrm>
          <a:prstGeom prst="rect">
            <a:avLst/>
          </a:prstGeom>
          <a:ln>
            <a:noFill/>
          </a:ln>
        </p:spPr>
        <p:txBody>
          <a:bodyPr anchor="ctr">
            <a:normAutofit/>
          </a:bodyPr>
          <a:lstStyle>
            <a:lvl1pPr marL="0" marR="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lang="en-US"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a:pPr>
            <a:r>
              <a:rPr lang="en-US" dirty="0"/>
              <a:t>Write question stem in 24. Do not exceed two lines.</a:t>
            </a:r>
          </a:p>
        </p:txBody>
      </p:sp>
      <p:sp>
        <p:nvSpPr>
          <p:cNvPr id="27" name="Text Placeholder 6"/>
          <p:cNvSpPr>
            <a:spLocks noGrp="1"/>
          </p:cNvSpPr>
          <p:nvPr>
            <p:ph type="body" sz="quarter" idx="26" hasCustomPrompt="1"/>
          </p:nvPr>
        </p:nvSpPr>
        <p:spPr>
          <a:xfrm>
            <a:off x="427451" y="7435666"/>
            <a:ext cx="15375004" cy="1333852"/>
          </a:xfrm>
          <a:prstGeom prst="rect">
            <a:avLst/>
          </a:prstGeom>
        </p:spPr>
        <p:txBody>
          <a:bodyPr anchor="t">
            <a:normAutofit/>
          </a:bodyPr>
          <a:lstStyle>
            <a:lvl1pPr marL="0" indent="0">
              <a:buNone/>
              <a:defRPr sz="24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Explanation</a:t>
            </a:r>
          </a:p>
        </p:txBody>
      </p:sp>
    </p:spTree>
    <p:extLst>
      <p:ext uri="{BB962C8B-B14F-4D97-AF65-F5344CB8AC3E}">
        <p14:creationId xmlns:p14="http://schemas.microsoft.com/office/powerpoint/2010/main" val="2519801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ummary">
    <p:spTree>
      <p:nvGrpSpPr>
        <p:cNvPr id="1" name=""/>
        <p:cNvGrpSpPr/>
        <p:nvPr/>
      </p:nvGrpSpPr>
      <p:grpSpPr>
        <a:xfrm>
          <a:off x="0" y="0"/>
          <a:ext cx="0" cy="0"/>
          <a:chOff x="0" y="0"/>
          <a:chExt cx="0" cy="0"/>
        </a:xfrm>
      </p:grpSpPr>
      <p:sp>
        <p:nvSpPr>
          <p:cNvPr id="16" name="Rectangle 15"/>
          <p:cNvSpPr/>
          <p:nvPr userDrawn="1"/>
        </p:nvSpPr>
        <p:spPr>
          <a:xfrm>
            <a:off x="0" y="1242017"/>
            <a:ext cx="3426096" cy="7253473"/>
          </a:xfrm>
          <a:prstGeom prst="rect">
            <a:avLst/>
          </a:prstGeom>
          <a:solidFill>
            <a:srgbClr val="5AC7D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lvl="0" algn="ctr"/>
            <a:endParaRPr lang="en-US" sz="1480"/>
          </a:p>
        </p:txBody>
      </p:sp>
      <p:sp>
        <p:nvSpPr>
          <p:cNvPr id="15" name="Rectangle 14"/>
          <p:cNvSpPr/>
          <p:nvPr userDrawn="1"/>
        </p:nvSpPr>
        <p:spPr>
          <a:xfrm>
            <a:off x="0" y="-4724"/>
            <a:ext cx="1463432"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a:p>
        </p:txBody>
      </p:sp>
      <p:sp>
        <p:nvSpPr>
          <p:cNvPr id="18" name="Rectangle 17"/>
          <p:cNvSpPr/>
          <p:nvPr userDrawn="1"/>
        </p:nvSpPr>
        <p:spPr>
          <a:xfrm>
            <a:off x="1463431" y="-4724"/>
            <a:ext cx="7101806" cy="19500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a:solidFill>
                <a:schemeClr val="tx1"/>
              </a:solidFill>
            </a:endParaRPr>
          </a:p>
        </p:txBody>
      </p:sp>
      <p:sp>
        <p:nvSpPr>
          <p:cNvPr id="19" name="Rectangle 18"/>
          <p:cNvSpPr/>
          <p:nvPr userDrawn="1"/>
        </p:nvSpPr>
        <p:spPr>
          <a:xfrm>
            <a:off x="8565236" y="-4724"/>
            <a:ext cx="1404697" cy="19500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a:p>
        </p:txBody>
      </p:sp>
      <p:sp>
        <p:nvSpPr>
          <p:cNvPr id="20" name="Rectangle 19"/>
          <p:cNvSpPr/>
          <p:nvPr userDrawn="1"/>
        </p:nvSpPr>
        <p:spPr>
          <a:xfrm>
            <a:off x="9969933" y="-4724"/>
            <a:ext cx="469864"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a:p>
        </p:txBody>
      </p:sp>
      <p:sp>
        <p:nvSpPr>
          <p:cNvPr id="21" name="Rectangle 20"/>
          <p:cNvSpPr/>
          <p:nvPr userDrawn="1"/>
        </p:nvSpPr>
        <p:spPr>
          <a:xfrm>
            <a:off x="10439798" y="-4724"/>
            <a:ext cx="166411" cy="19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a:p>
        </p:txBody>
      </p:sp>
      <p:sp>
        <p:nvSpPr>
          <p:cNvPr id="22" name="Rectangle 21"/>
          <p:cNvSpPr/>
          <p:nvPr userDrawn="1"/>
        </p:nvSpPr>
        <p:spPr>
          <a:xfrm>
            <a:off x="10606208" y="-4724"/>
            <a:ext cx="1668997" cy="19500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a:p>
        </p:txBody>
      </p:sp>
      <p:sp>
        <p:nvSpPr>
          <p:cNvPr id="23" name="Rectangle 22"/>
          <p:cNvSpPr/>
          <p:nvPr userDrawn="1"/>
        </p:nvSpPr>
        <p:spPr>
          <a:xfrm>
            <a:off x="12275205" y="-4724"/>
            <a:ext cx="3980795" cy="19500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a:p>
        </p:txBody>
      </p:sp>
      <p:pic>
        <p:nvPicPr>
          <p:cNvPr id="26" name="Picture 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3251" y="2742873"/>
            <a:ext cx="2599593" cy="4642973"/>
          </a:xfrm>
          <a:prstGeom prst="rect">
            <a:avLst/>
          </a:prstGeom>
        </p:spPr>
      </p:pic>
      <p:sp>
        <p:nvSpPr>
          <p:cNvPr id="24" name="Text Placeholder 3"/>
          <p:cNvSpPr>
            <a:spLocks noGrp="1"/>
          </p:cNvSpPr>
          <p:nvPr>
            <p:ph type="body" sz="quarter" idx="35" hasCustomPrompt="1"/>
          </p:nvPr>
        </p:nvSpPr>
        <p:spPr>
          <a:xfrm>
            <a:off x="5249459" y="2742873"/>
            <a:ext cx="8946989" cy="586248"/>
          </a:xfrm>
          <a:prstGeom prst="rect">
            <a:avLst/>
          </a:prstGeom>
        </p:spPr>
        <p:txBody>
          <a:bodyPr anchor="t">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Open Sans – 22 – color – Black, text 1, lighter 25%</a:t>
            </a:r>
          </a:p>
        </p:txBody>
      </p:sp>
      <p:sp>
        <p:nvSpPr>
          <p:cNvPr id="25" name="Text Placeholder 3"/>
          <p:cNvSpPr>
            <a:spLocks noGrp="1"/>
          </p:cNvSpPr>
          <p:nvPr>
            <p:ph type="body" sz="quarter" idx="36" hasCustomPrompt="1"/>
          </p:nvPr>
        </p:nvSpPr>
        <p:spPr>
          <a:xfrm>
            <a:off x="5249459" y="3935570"/>
            <a:ext cx="8946989" cy="586248"/>
          </a:xfrm>
          <a:prstGeom prst="rect">
            <a:avLst/>
          </a:prstGeom>
        </p:spPr>
        <p:txBody>
          <a:bodyPr anchor="t">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Open Sans – 22 – color – Black, text 1, lighter 25%</a:t>
            </a:r>
          </a:p>
        </p:txBody>
      </p:sp>
      <p:sp>
        <p:nvSpPr>
          <p:cNvPr id="31" name="Text Placeholder 3"/>
          <p:cNvSpPr>
            <a:spLocks noGrp="1"/>
          </p:cNvSpPr>
          <p:nvPr>
            <p:ph type="body" sz="quarter" idx="37" hasCustomPrompt="1"/>
          </p:nvPr>
        </p:nvSpPr>
        <p:spPr>
          <a:xfrm>
            <a:off x="5249459" y="5128267"/>
            <a:ext cx="8946989" cy="586248"/>
          </a:xfrm>
          <a:prstGeom prst="rect">
            <a:avLst/>
          </a:prstGeom>
        </p:spPr>
        <p:txBody>
          <a:bodyPr anchor="t">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Open Sans – 22 – color – Black, text 1, lighter 25%</a:t>
            </a:r>
          </a:p>
        </p:txBody>
      </p:sp>
      <p:sp>
        <p:nvSpPr>
          <p:cNvPr id="32" name="Text Placeholder 3"/>
          <p:cNvSpPr>
            <a:spLocks noGrp="1"/>
          </p:cNvSpPr>
          <p:nvPr>
            <p:ph type="body" sz="quarter" idx="38" hasCustomPrompt="1"/>
          </p:nvPr>
        </p:nvSpPr>
        <p:spPr>
          <a:xfrm>
            <a:off x="5249459" y="6320965"/>
            <a:ext cx="8946989" cy="586248"/>
          </a:xfrm>
          <a:prstGeom prst="rect">
            <a:avLst/>
          </a:prstGeom>
        </p:spPr>
        <p:txBody>
          <a:bodyPr anchor="t">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Open Sans – 22 – color – Black, text 1, lighter 25%</a:t>
            </a:r>
          </a:p>
        </p:txBody>
      </p:sp>
      <p:pic>
        <p:nvPicPr>
          <p:cNvPr id="27" name="Picture 26"/>
          <p:cNvPicPr>
            <a:picLocks/>
          </p:cNvPicPr>
          <p:nvPr userDrawn="1"/>
        </p:nvPicPr>
        <p:blipFill>
          <a:blip r:embed="rId3" cstate="print">
            <a:extLst>
              <a:ext uri="{28A0092B-C50C-407E-A947-70E740481C1C}">
                <a14:useLocalDpi xmlns:a14="http://schemas.microsoft.com/office/drawing/2010/main" val="0"/>
              </a:ext>
            </a:extLst>
          </a:blip>
          <a:stretch>
            <a:fillRect/>
          </a:stretch>
        </p:blipFill>
        <p:spPr>
          <a:xfrm>
            <a:off x="6476720" y="885621"/>
            <a:ext cx="3359430" cy="253920"/>
          </a:xfrm>
          <a:prstGeom prst="rect">
            <a:avLst/>
          </a:prstGeom>
        </p:spPr>
      </p:pic>
      <p:sp>
        <p:nvSpPr>
          <p:cNvPr id="28" name="TextBox 27"/>
          <p:cNvSpPr txBox="1"/>
          <p:nvPr userDrawn="1"/>
        </p:nvSpPr>
        <p:spPr>
          <a:xfrm>
            <a:off x="0" y="415146"/>
            <a:ext cx="16256000" cy="584775"/>
          </a:xfrm>
          <a:prstGeom prst="rect">
            <a:avLst/>
          </a:prstGeom>
          <a:noFill/>
        </p:spPr>
        <p:txBody>
          <a:bodyPr wrap="square" rtlCol="0">
            <a:spAutoFit/>
          </a:bodyPr>
          <a:lstStyle/>
          <a:p>
            <a:pPr algn="ctr"/>
            <a:r>
              <a:rPr lang="en-US" sz="3200" kern="12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Key Takeaways</a:t>
            </a:r>
          </a:p>
        </p:txBody>
      </p:sp>
    </p:spTree>
    <p:extLst>
      <p:ext uri="{BB962C8B-B14F-4D97-AF65-F5344CB8AC3E}">
        <p14:creationId xmlns:p14="http://schemas.microsoft.com/office/powerpoint/2010/main" val="24070936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0" name="Rectangle 19"/>
          <p:cNvSpPr/>
          <p:nvPr userDrawn="1"/>
        </p:nvSpPr>
        <p:spPr>
          <a:xfrm>
            <a:off x="-1" y="7677018"/>
            <a:ext cx="16256000" cy="1466983"/>
          </a:xfrm>
          <a:prstGeom prst="rect">
            <a:avLst/>
          </a:prstGeom>
          <a:solidFill>
            <a:srgbClr val="8E8E8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a:p>
        </p:txBody>
      </p:sp>
      <p:grpSp>
        <p:nvGrpSpPr>
          <p:cNvPr id="23" name="Group 22"/>
          <p:cNvGrpSpPr/>
          <p:nvPr userDrawn="1"/>
        </p:nvGrpSpPr>
        <p:grpSpPr>
          <a:xfrm>
            <a:off x="-3" y="7545045"/>
            <a:ext cx="16256000" cy="130964"/>
            <a:chOff x="0" y="474414"/>
            <a:chExt cx="7908925" cy="61412"/>
          </a:xfrm>
        </p:grpSpPr>
        <p:sp>
          <p:nvSpPr>
            <p:cNvPr id="24" name="Rectangle 23"/>
            <p:cNvSpPr/>
            <p:nvPr userDrawn="1"/>
          </p:nvSpPr>
          <p:spPr>
            <a:xfrm>
              <a:off x="0" y="474414"/>
              <a:ext cx="711994"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a:p>
          </p:txBody>
        </p:sp>
        <p:sp>
          <p:nvSpPr>
            <p:cNvPr id="25" name="Rectangle 24"/>
            <p:cNvSpPr/>
            <p:nvPr userDrawn="1"/>
          </p:nvSpPr>
          <p:spPr>
            <a:xfrm>
              <a:off x="711993" y="474414"/>
              <a:ext cx="3455195" cy="61412"/>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a:p>
          </p:txBody>
        </p:sp>
        <p:sp>
          <p:nvSpPr>
            <p:cNvPr id="26" name="Rectangle 25"/>
            <p:cNvSpPr/>
            <p:nvPr userDrawn="1"/>
          </p:nvSpPr>
          <p:spPr>
            <a:xfrm>
              <a:off x="4167188" y="474414"/>
              <a:ext cx="683418" cy="61412"/>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a:p>
          </p:txBody>
        </p:sp>
        <p:sp>
          <p:nvSpPr>
            <p:cNvPr id="27" name="Rectangle 26"/>
            <p:cNvSpPr/>
            <p:nvPr userDrawn="1"/>
          </p:nvSpPr>
          <p:spPr>
            <a:xfrm>
              <a:off x="4850606" y="474414"/>
              <a:ext cx="228600"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a:p>
          </p:txBody>
        </p:sp>
        <p:sp>
          <p:nvSpPr>
            <p:cNvPr id="28" name="Rectangle 27"/>
            <p:cNvSpPr/>
            <p:nvPr userDrawn="1"/>
          </p:nvSpPr>
          <p:spPr>
            <a:xfrm>
              <a:off x="5079206" y="474414"/>
              <a:ext cx="80963" cy="61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a:p>
          </p:txBody>
        </p:sp>
        <p:sp>
          <p:nvSpPr>
            <p:cNvPr id="29" name="Rectangle 28"/>
            <p:cNvSpPr/>
            <p:nvPr userDrawn="1"/>
          </p:nvSpPr>
          <p:spPr>
            <a:xfrm>
              <a:off x="5160169" y="474414"/>
              <a:ext cx="812006" cy="61412"/>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a:p>
          </p:txBody>
        </p:sp>
        <p:sp>
          <p:nvSpPr>
            <p:cNvPr id="30" name="Rectangle 29"/>
            <p:cNvSpPr/>
            <p:nvPr userDrawn="1"/>
          </p:nvSpPr>
          <p:spPr>
            <a:xfrm>
              <a:off x="5972175" y="474414"/>
              <a:ext cx="1936750" cy="61412"/>
            </a:xfrm>
            <a:prstGeom prst="rect">
              <a:avLst/>
            </a:prstGeom>
            <a:solidFill>
              <a:srgbClr val="3F97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a:p>
          </p:txBody>
        </p:sp>
      </p:grpSp>
      <p:sp>
        <p:nvSpPr>
          <p:cNvPr id="36" name="Rectangle 35"/>
          <p:cNvSpPr/>
          <p:nvPr userDrawn="1"/>
        </p:nvSpPr>
        <p:spPr>
          <a:xfrm>
            <a:off x="-1" y="4732"/>
            <a:ext cx="16256000" cy="1121168"/>
          </a:xfrm>
          <a:prstGeom prst="rect">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lvl="0" algn="ctr"/>
            <a:endParaRPr lang="en-US" sz="1480"/>
          </a:p>
        </p:txBody>
      </p:sp>
      <p:sp>
        <p:nvSpPr>
          <p:cNvPr id="38" name="TextBox 37"/>
          <p:cNvSpPr txBox="1"/>
          <p:nvPr userDrawn="1"/>
        </p:nvSpPr>
        <p:spPr>
          <a:xfrm>
            <a:off x="6760067" y="3801294"/>
            <a:ext cx="5015027" cy="1200329"/>
          </a:xfrm>
          <a:prstGeom prst="rect">
            <a:avLst/>
          </a:prstGeom>
          <a:noFill/>
        </p:spPr>
        <p:txBody>
          <a:bodyPr wrap="none" rtlCol="0">
            <a:spAutoFit/>
          </a:bodyPr>
          <a:lstStyle/>
          <a:p>
            <a:pPr marL="0" marR="0" lvl="0" indent="0" algn="ctr" defTabSz="1203229" rtl="0" eaLnBrk="1" fontAlgn="auto" latinLnBrk="0" hangingPunct="1">
              <a:lnSpc>
                <a:spcPct val="100000"/>
              </a:lnSpc>
              <a:spcBef>
                <a:spcPts val="0"/>
              </a:spcBef>
              <a:spcAft>
                <a:spcPts val="0"/>
              </a:spcAft>
              <a:buClrTx/>
              <a:buSzTx/>
              <a:buFontTx/>
              <a:buNone/>
              <a:tabLst/>
              <a:defRPr/>
            </a:pPr>
            <a:r>
              <a:rPr lang="en-US" sz="72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Thank You</a:t>
            </a:r>
          </a:p>
        </p:txBody>
      </p:sp>
      <p:grpSp>
        <p:nvGrpSpPr>
          <p:cNvPr id="39" name="Group 38"/>
          <p:cNvGrpSpPr/>
          <p:nvPr userDrawn="1"/>
        </p:nvGrpSpPr>
        <p:grpSpPr>
          <a:xfrm>
            <a:off x="2493994" y="2493927"/>
            <a:ext cx="3549856" cy="3683090"/>
            <a:chOff x="1430872" y="1152875"/>
            <a:chExt cx="1727088" cy="1727088"/>
          </a:xfrm>
        </p:grpSpPr>
        <p:sp>
          <p:nvSpPr>
            <p:cNvPr id="40" name="Oval 39"/>
            <p:cNvSpPr>
              <a:spLocks noChangeAspect="1"/>
            </p:cNvSpPr>
            <p:nvPr userDrawn="1"/>
          </p:nvSpPr>
          <p:spPr>
            <a:xfrm>
              <a:off x="1430872" y="1152875"/>
              <a:ext cx="1727088" cy="1727088"/>
            </a:xfrm>
            <a:prstGeom prst="ellipse">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1480"/>
            </a:p>
          </p:txBody>
        </p:sp>
        <p:pic>
          <p:nvPicPr>
            <p:cNvPr id="41" name="Picture 4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57008" y="1588960"/>
              <a:ext cx="1322414" cy="860188"/>
            </a:xfrm>
            <a:prstGeom prst="rect">
              <a:avLst/>
            </a:prstGeom>
          </p:spPr>
        </p:pic>
      </p:grpSp>
    </p:spTree>
    <p:extLst>
      <p:ext uri="{BB962C8B-B14F-4D97-AF65-F5344CB8AC3E}">
        <p14:creationId xmlns:p14="http://schemas.microsoft.com/office/powerpoint/2010/main" val="42789434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page">
    <p:spTree>
      <p:nvGrpSpPr>
        <p:cNvPr id="1" name=""/>
        <p:cNvGrpSpPr/>
        <p:nvPr/>
      </p:nvGrpSpPr>
      <p:grpSpPr>
        <a:xfrm>
          <a:off x="0" y="0"/>
          <a:ext cx="0" cy="0"/>
          <a:chOff x="0" y="0"/>
          <a:chExt cx="0" cy="0"/>
        </a:xfrm>
      </p:grpSpPr>
      <p:sp>
        <p:nvSpPr>
          <p:cNvPr id="25" name="Rectangle 24"/>
          <p:cNvSpPr/>
          <p:nvPr userDrawn="1"/>
        </p:nvSpPr>
        <p:spPr>
          <a:xfrm>
            <a:off x="10439798" y="-4724"/>
            <a:ext cx="166412" cy="19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p>
        </p:txBody>
      </p:sp>
      <p:sp>
        <p:nvSpPr>
          <p:cNvPr id="14" name="Text Placeholder 2"/>
          <p:cNvSpPr>
            <a:spLocks noGrp="1"/>
          </p:cNvSpPr>
          <p:nvPr>
            <p:ph type="body" sz="quarter" idx="11" hasCustomPrompt="1"/>
          </p:nvPr>
        </p:nvSpPr>
        <p:spPr>
          <a:xfrm>
            <a:off x="364903" y="1250986"/>
            <a:ext cx="15528768" cy="497447"/>
          </a:xfrm>
          <a:prstGeom prst="rect">
            <a:avLst/>
          </a:prstGeom>
        </p:spPr>
        <p:txBody>
          <a:bodyPr>
            <a:normAutofit/>
          </a:bodyPr>
          <a:lstStyle>
            <a:lvl1pPr marL="457189" indent="-457189">
              <a:lnSpc>
                <a:spcPct val="100000"/>
              </a:lnSpc>
              <a:buNone/>
              <a:defRPr lang="en-US" sz="2800" kern="1200" baseline="0" dirty="0" smtClean="0">
                <a:solidFill>
                  <a:schemeClr val="tx1"/>
                </a:solidFill>
                <a:latin typeface="+mn-lt"/>
                <a:ea typeface="+mn-ea"/>
                <a:cs typeface="+mn-cs"/>
              </a:defRPr>
            </a:lvl1pPr>
          </a:lstStyle>
          <a:p>
            <a:pPr lvl="0"/>
            <a:r>
              <a:rPr lang="en-US" dirty="0"/>
              <a:t>Write lead-in line here in Calibri 28, sentence case</a:t>
            </a:r>
          </a:p>
        </p:txBody>
      </p:sp>
      <p:sp>
        <p:nvSpPr>
          <p:cNvPr id="15" name="Text Placeholder 12"/>
          <p:cNvSpPr>
            <a:spLocks noGrp="1"/>
          </p:cNvSpPr>
          <p:nvPr>
            <p:ph type="body" sz="quarter" idx="10" hasCustomPrompt="1"/>
          </p:nvPr>
        </p:nvSpPr>
        <p:spPr>
          <a:xfrm>
            <a:off x="2" y="190279"/>
            <a:ext cx="13306559" cy="670312"/>
          </a:xfrm>
          <a:prstGeom prst="rect">
            <a:avLst/>
          </a:prstGeom>
        </p:spPr>
        <p:txBody>
          <a:bodyPr lIns="91440" tIns="0" rIns="0" bIns="0" anchor="ctr" anchorCtr="0">
            <a:normAutofit/>
          </a:bodyPr>
          <a:lstStyle>
            <a:lvl1pPr marL="0" indent="0">
              <a:buNone/>
              <a:defRPr lang="en-US" sz="3200" b="0" baseline="0" smtClean="0">
                <a:latin typeface="+mn-lt"/>
              </a:defRPr>
            </a:lvl1pPr>
            <a:lvl2pPr marL="587508" indent="0">
              <a:buNone/>
              <a:defRPr/>
            </a:lvl2pPr>
            <a:lvl3pPr marL="1175019" indent="0">
              <a:buNone/>
              <a:defRPr/>
            </a:lvl3pPr>
            <a:lvl4pPr marL="1762527" indent="0">
              <a:buNone/>
              <a:defRPr/>
            </a:lvl4pPr>
            <a:lvl5pPr marL="2350039" indent="0">
              <a:buNone/>
              <a:defRPr/>
            </a:lvl5pPr>
          </a:lstStyle>
          <a:p>
            <a:pPr lvl="0"/>
            <a:r>
              <a:rPr lang="en-US" dirty="0">
                <a:latin typeface="+mj-lt"/>
              </a:rPr>
              <a:t>Title of the slide here in Calibri 32, Title Case</a:t>
            </a:r>
            <a:endParaRPr lang="en-US" dirty="0"/>
          </a:p>
        </p:txBody>
      </p:sp>
      <p:sp>
        <p:nvSpPr>
          <p:cNvPr id="28" name="Text Placeholder 2"/>
          <p:cNvSpPr>
            <a:spLocks noGrp="1"/>
          </p:cNvSpPr>
          <p:nvPr>
            <p:ph type="body" sz="quarter" idx="14" hasCustomPrompt="1"/>
          </p:nvPr>
        </p:nvSpPr>
        <p:spPr>
          <a:xfrm>
            <a:off x="364903" y="2031140"/>
            <a:ext cx="15528768" cy="6145707"/>
          </a:xfrm>
          <a:prstGeom prst="rect">
            <a:avLst/>
          </a:prstGeom>
        </p:spPr>
        <p:txBody>
          <a:bodyPr>
            <a:normAutofit/>
          </a:bodyPr>
          <a:lstStyle>
            <a:lvl1pPr marL="304784" indent="-304784" algn="l" defTabSz="1219140" rtl="0" eaLnBrk="1" latinLnBrk="0" hangingPunct="1">
              <a:lnSpc>
                <a:spcPct val="100000"/>
              </a:lnSpc>
              <a:spcBef>
                <a:spcPts val="1333"/>
              </a:spcBef>
              <a:buFont typeface="Arial" panose="020B0604020202020204" pitchFamily="34" charset="0"/>
              <a:buChar char="•"/>
              <a:defRPr lang="en-US" sz="2800" kern="1200" baseline="0" dirty="0" smtClean="0">
                <a:solidFill>
                  <a:schemeClr val="tx1"/>
                </a:solidFill>
                <a:latin typeface="+mn-lt"/>
                <a:ea typeface="+mn-ea"/>
                <a:cs typeface="+mn-cs"/>
              </a:defRPr>
            </a:lvl1pPr>
          </a:lstStyle>
          <a:p>
            <a:pPr marL="304784" lvl="0" indent="-304784" algn="l" defTabSz="1219140" rtl="0" eaLnBrk="1" latinLnBrk="0" hangingPunct="1">
              <a:lnSpc>
                <a:spcPct val="100000"/>
              </a:lnSpc>
              <a:spcBef>
                <a:spcPts val="1333"/>
              </a:spcBef>
              <a:buFont typeface="Arial" panose="020B0604020202020204" pitchFamily="34" charset="0"/>
              <a:buChar char="•"/>
            </a:pPr>
            <a:r>
              <a:rPr lang="en-US" sz="2800" dirty="0"/>
              <a:t>Write bullet points in Calibri 28, sentence case</a:t>
            </a:r>
          </a:p>
          <a:p>
            <a:pPr marL="304784" lvl="0" indent="-304784" algn="l" defTabSz="1219140" rtl="0" eaLnBrk="1" latinLnBrk="0" hangingPunct="1">
              <a:lnSpc>
                <a:spcPct val="100000"/>
              </a:lnSpc>
              <a:spcBef>
                <a:spcPts val="1333"/>
              </a:spcBef>
              <a:buFont typeface="Arial" panose="020B0604020202020204" pitchFamily="34" charset="0"/>
              <a:buChar char="•"/>
            </a:pPr>
            <a:r>
              <a:rPr lang="en-US" sz="2800" dirty="0"/>
              <a:t>Write more bullet points as required, without disturbing the bullet, indentation, and spacing </a:t>
            </a:r>
          </a:p>
        </p:txBody>
      </p:sp>
    </p:spTree>
    <p:extLst>
      <p:ext uri="{BB962C8B-B14F-4D97-AF65-F5344CB8AC3E}">
        <p14:creationId xmlns:p14="http://schemas.microsoft.com/office/powerpoint/2010/main" val="3662577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Content page">
    <p:spTree>
      <p:nvGrpSpPr>
        <p:cNvPr id="1" name=""/>
        <p:cNvGrpSpPr/>
        <p:nvPr/>
      </p:nvGrpSpPr>
      <p:grpSpPr>
        <a:xfrm>
          <a:off x="0" y="0"/>
          <a:ext cx="0" cy="0"/>
          <a:chOff x="0" y="0"/>
          <a:chExt cx="0" cy="0"/>
        </a:xfrm>
      </p:grpSpPr>
      <p:sp>
        <p:nvSpPr>
          <p:cNvPr id="25" name="Rectangle 24"/>
          <p:cNvSpPr/>
          <p:nvPr userDrawn="1"/>
        </p:nvSpPr>
        <p:spPr>
          <a:xfrm>
            <a:off x="10439798" y="-4724"/>
            <a:ext cx="166412" cy="19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3265" tIns="56633" rIns="113265" bIns="56633" numCol="1" spcCol="0" rtlCol="0" fromWordArt="0" anchor="ctr" anchorCtr="0" forceAA="0" compatLnSpc="1">
            <a:prstTxWarp prst="textNoShape">
              <a:avLst/>
            </a:prstTxWarp>
            <a:noAutofit/>
          </a:bodyPr>
          <a:lstStyle/>
          <a:p>
            <a:pPr algn="ctr"/>
            <a:endParaRPr lang="en-US" sz="1427" b="1" dirty="0"/>
          </a:p>
        </p:txBody>
      </p:sp>
      <p:sp>
        <p:nvSpPr>
          <p:cNvPr id="14" name="Text Placeholder 2"/>
          <p:cNvSpPr>
            <a:spLocks noGrp="1"/>
          </p:cNvSpPr>
          <p:nvPr>
            <p:ph type="body" sz="quarter" idx="11"/>
          </p:nvPr>
        </p:nvSpPr>
        <p:spPr>
          <a:xfrm>
            <a:off x="364903" y="1250985"/>
            <a:ext cx="15528768" cy="7268479"/>
          </a:xfrm>
          <a:prstGeom prst="rect">
            <a:avLst/>
          </a:prstGeom>
        </p:spPr>
        <p:txBody>
          <a:bodyPr/>
          <a:lstStyle>
            <a:lvl1pPr>
              <a:lnSpc>
                <a:spcPct val="100000"/>
              </a:lnSpc>
              <a:defRPr sz="2773"/>
            </a:lvl1pPr>
          </a:lstStyle>
          <a:p>
            <a:pPr lvl="0"/>
            <a:r>
              <a:rPr lang="en-US" dirty="0"/>
              <a:t>Click to edit Master text styles</a:t>
            </a:r>
          </a:p>
        </p:txBody>
      </p:sp>
    </p:spTree>
    <p:extLst>
      <p:ext uri="{BB962C8B-B14F-4D97-AF65-F5344CB8AC3E}">
        <p14:creationId xmlns:p14="http://schemas.microsoft.com/office/powerpoint/2010/main" val="22626285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Objctive">
    <p:spTree>
      <p:nvGrpSpPr>
        <p:cNvPr id="1" name=""/>
        <p:cNvGrpSpPr/>
        <p:nvPr/>
      </p:nvGrpSpPr>
      <p:grpSpPr>
        <a:xfrm>
          <a:off x="0" y="0"/>
          <a:ext cx="0" cy="0"/>
          <a:chOff x="0" y="0"/>
          <a:chExt cx="0" cy="0"/>
        </a:xfrm>
      </p:grpSpPr>
      <p:sp>
        <p:nvSpPr>
          <p:cNvPr id="21" name="Rectangle 20"/>
          <p:cNvSpPr/>
          <p:nvPr userDrawn="1"/>
        </p:nvSpPr>
        <p:spPr>
          <a:xfrm>
            <a:off x="10439798" y="-4724"/>
            <a:ext cx="166412" cy="19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p>
        </p:txBody>
      </p:sp>
      <p:sp>
        <p:nvSpPr>
          <p:cNvPr id="30" name="Text Placeholder 12"/>
          <p:cNvSpPr>
            <a:spLocks noGrp="1"/>
          </p:cNvSpPr>
          <p:nvPr>
            <p:ph type="body" sz="quarter" idx="10" hasCustomPrompt="1"/>
          </p:nvPr>
        </p:nvSpPr>
        <p:spPr>
          <a:xfrm>
            <a:off x="2" y="190279"/>
            <a:ext cx="13306559" cy="670312"/>
          </a:xfrm>
          <a:prstGeom prst="rect">
            <a:avLst/>
          </a:prstGeom>
        </p:spPr>
        <p:txBody>
          <a:bodyPr lIns="91440" tIns="0" rIns="0" bIns="0" anchor="ctr" anchorCtr="0">
            <a:normAutofit/>
          </a:bodyPr>
          <a:lstStyle>
            <a:lvl1pPr marL="0" indent="0">
              <a:buNone/>
              <a:defRPr lang="en-US" sz="3200" b="0" smtClean="0">
                <a:latin typeface="+mn-lt"/>
              </a:defRPr>
            </a:lvl1pPr>
            <a:lvl2pPr marL="587508" indent="0">
              <a:buNone/>
              <a:defRPr/>
            </a:lvl2pPr>
            <a:lvl3pPr marL="1175019" indent="0">
              <a:buNone/>
              <a:defRPr/>
            </a:lvl3pPr>
            <a:lvl4pPr marL="1762527" indent="0">
              <a:buNone/>
              <a:defRPr/>
            </a:lvl4pPr>
            <a:lvl5pPr marL="2350039" indent="0">
              <a:buNone/>
              <a:defRPr/>
            </a:lvl5pPr>
          </a:lstStyle>
          <a:p>
            <a:pPr lvl="0"/>
            <a:r>
              <a:rPr lang="en-US" dirty="0">
                <a:latin typeface="+mj-lt"/>
              </a:rPr>
              <a:t>Objectives </a:t>
            </a:r>
            <a:endParaRPr lang="en-US" dirty="0"/>
          </a:p>
        </p:txBody>
      </p:sp>
      <p:sp>
        <p:nvSpPr>
          <p:cNvPr id="27" name="Text Placeholder 2"/>
          <p:cNvSpPr>
            <a:spLocks noGrp="1"/>
          </p:cNvSpPr>
          <p:nvPr>
            <p:ph type="body" sz="quarter" idx="14" hasCustomPrompt="1"/>
          </p:nvPr>
        </p:nvSpPr>
        <p:spPr>
          <a:xfrm>
            <a:off x="4089699" y="1242018"/>
            <a:ext cx="11814231" cy="7268479"/>
          </a:xfrm>
          <a:prstGeom prst="rect">
            <a:avLst/>
          </a:prstGeom>
        </p:spPr>
        <p:txBody>
          <a:bodyPr/>
          <a:lstStyle>
            <a:lvl1pPr>
              <a:lnSpc>
                <a:spcPct val="150000"/>
              </a:lnSpc>
              <a:defRPr sz="2800" baseline="0"/>
            </a:lvl1pPr>
          </a:lstStyle>
          <a:p>
            <a:pPr lvl="0"/>
            <a:r>
              <a:rPr lang="en-US" dirty="0"/>
              <a:t>Write objectives in Calibri 28, sentence case, without period</a:t>
            </a:r>
          </a:p>
        </p:txBody>
      </p:sp>
    </p:spTree>
    <p:extLst>
      <p:ext uri="{BB962C8B-B14F-4D97-AF65-F5344CB8AC3E}">
        <p14:creationId xmlns:p14="http://schemas.microsoft.com/office/powerpoint/2010/main" val="118531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lte">
    <p:spTree>
      <p:nvGrpSpPr>
        <p:cNvPr id="1" name=""/>
        <p:cNvGrpSpPr/>
        <p:nvPr/>
      </p:nvGrpSpPr>
      <p:grpSpPr>
        <a:xfrm>
          <a:off x="0" y="0"/>
          <a:ext cx="0" cy="0"/>
          <a:chOff x="0" y="0"/>
          <a:chExt cx="0" cy="0"/>
        </a:xfrm>
      </p:grpSpPr>
      <p:grpSp>
        <p:nvGrpSpPr>
          <p:cNvPr id="6" name="Group 5"/>
          <p:cNvGrpSpPr/>
          <p:nvPr userDrawn="1"/>
        </p:nvGrpSpPr>
        <p:grpSpPr>
          <a:xfrm>
            <a:off x="4" y="1425868"/>
            <a:ext cx="16230596" cy="7659509"/>
            <a:chOff x="4" y="1425868"/>
            <a:chExt cx="16230596" cy="7659509"/>
          </a:xfrm>
        </p:grpSpPr>
        <p:grpSp>
          <p:nvGrpSpPr>
            <p:cNvPr id="21" name="Group 20"/>
            <p:cNvGrpSpPr/>
            <p:nvPr userDrawn="1"/>
          </p:nvGrpSpPr>
          <p:grpSpPr>
            <a:xfrm>
              <a:off x="4" y="1425868"/>
              <a:ext cx="16230596" cy="4611509"/>
              <a:chOff x="0" y="4531017"/>
              <a:chExt cx="16230596" cy="4611509"/>
            </a:xfrm>
          </p:grpSpPr>
          <p:pic>
            <p:nvPicPr>
              <p:cNvPr id="25" name="Picture 24"/>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4550735"/>
                <a:ext cx="7141200" cy="4591791"/>
              </a:xfrm>
              <a:prstGeom prst="rect">
                <a:avLst/>
              </a:prstGeom>
            </p:spPr>
          </p:pic>
          <p:pic>
            <p:nvPicPr>
              <p:cNvPr id="29" name="Picture 28"/>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6552867" y="4531017"/>
                <a:ext cx="7141200" cy="4591791"/>
              </a:xfrm>
              <a:prstGeom prst="rect">
                <a:avLst/>
              </a:prstGeom>
            </p:spPr>
          </p:pic>
          <p:pic>
            <p:nvPicPr>
              <p:cNvPr id="30" name="Picture 29"/>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r="56242"/>
              <a:stretch/>
            </p:blipFill>
            <p:spPr>
              <a:xfrm>
                <a:off x="13105735" y="4550734"/>
                <a:ext cx="3124861" cy="4591791"/>
              </a:xfrm>
              <a:prstGeom prst="rect">
                <a:avLst/>
              </a:prstGeom>
            </p:spPr>
          </p:pic>
        </p:grpSp>
        <p:grpSp>
          <p:nvGrpSpPr>
            <p:cNvPr id="5" name="Group 4"/>
            <p:cNvGrpSpPr/>
            <p:nvPr userDrawn="1"/>
          </p:nvGrpSpPr>
          <p:grpSpPr>
            <a:xfrm>
              <a:off x="4" y="4473868"/>
              <a:ext cx="16230596" cy="4611509"/>
              <a:chOff x="0" y="4531017"/>
              <a:chExt cx="16230596" cy="4611509"/>
            </a:xfrm>
          </p:grpSpPr>
          <p:pic>
            <p:nvPicPr>
              <p:cNvPr id="4" name="Picture 3"/>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4550735"/>
                <a:ext cx="7141200" cy="4591791"/>
              </a:xfrm>
              <a:prstGeom prst="rect">
                <a:avLst/>
              </a:prstGeom>
            </p:spPr>
          </p:pic>
          <p:pic>
            <p:nvPicPr>
              <p:cNvPr id="22" name="Picture 21"/>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6552867" y="4531017"/>
                <a:ext cx="7141200" cy="4591791"/>
              </a:xfrm>
              <a:prstGeom prst="rect">
                <a:avLst/>
              </a:prstGeom>
            </p:spPr>
          </p:pic>
          <p:pic>
            <p:nvPicPr>
              <p:cNvPr id="23" name="Picture 22"/>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r="56242"/>
              <a:stretch/>
            </p:blipFill>
            <p:spPr>
              <a:xfrm>
                <a:off x="13105735" y="4550734"/>
                <a:ext cx="3124861" cy="4591791"/>
              </a:xfrm>
              <a:prstGeom prst="rect">
                <a:avLst/>
              </a:prstGeom>
            </p:spPr>
          </p:pic>
        </p:grpSp>
      </p:grpSp>
      <p:sp>
        <p:nvSpPr>
          <p:cNvPr id="15" name="Rectangle 14"/>
          <p:cNvSpPr/>
          <p:nvPr userDrawn="1"/>
        </p:nvSpPr>
        <p:spPr>
          <a:xfrm>
            <a:off x="1" y="-1219199"/>
            <a:ext cx="16256003" cy="4476749"/>
          </a:xfrm>
          <a:prstGeom prst="rect">
            <a:avLst/>
          </a:prstGeom>
          <a:solidFill>
            <a:srgbClr val="56BF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43" dirty="0">
              <a:solidFill>
                <a:prstClr val="white"/>
              </a:solidFill>
            </a:endParaRPr>
          </a:p>
        </p:txBody>
      </p:sp>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1246720"/>
            <a:ext cx="16256000" cy="4504271"/>
          </a:xfrm>
          <a:prstGeom prst="rect">
            <a:avLst/>
          </a:prstGeom>
        </p:spPr>
      </p:pic>
      <p:grpSp>
        <p:nvGrpSpPr>
          <p:cNvPr id="24" name="Group 23"/>
          <p:cNvGrpSpPr/>
          <p:nvPr userDrawn="1"/>
        </p:nvGrpSpPr>
        <p:grpSpPr>
          <a:xfrm>
            <a:off x="0" y="3238671"/>
            <a:ext cx="16256000" cy="130964"/>
            <a:chOff x="0" y="474414"/>
            <a:chExt cx="7908925" cy="61412"/>
          </a:xfrm>
        </p:grpSpPr>
        <p:sp>
          <p:nvSpPr>
            <p:cNvPr id="26" name="Rectangle 25"/>
            <p:cNvSpPr/>
            <p:nvPr userDrawn="1"/>
          </p:nvSpPr>
          <p:spPr>
            <a:xfrm>
              <a:off x="0" y="474414"/>
              <a:ext cx="711994"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27" name="Rectangle 26"/>
            <p:cNvSpPr/>
            <p:nvPr userDrawn="1"/>
          </p:nvSpPr>
          <p:spPr>
            <a:xfrm>
              <a:off x="711993" y="474414"/>
              <a:ext cx="3455195" cy="61412"/>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28" name="Rectangle 27"/>
            <p:cNvSpPr/>
            <p:nvPr userDrawn="1"/>
          </p:nvSpPr>
          <p:spPr>
            <a:xfrm>
              <a:off x="4167188" y="474414"/>
              <a:ext cx="683418" cy="61412"/>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37" name="Rectangle 36"/>
            <p:cNvSpPr/>
            <p:nvPr userDrawn="1"/>
          </p:nvSpPr>
          <p:spPr>
            <a:xfrm>
              <a:off x="4850606" y="474414"/>
              <a:ext cx="228600"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38" name="Rectangle 37"/>
            <p:cNvSpPr/>
            <p:nvPr userDrawn="1"/>
          </p:nvSpPr>
          <p:spPr>
            <a:xfrm>
              <a:off x="5079206" y="474414"/>
              <a:ext cx="80963" cy="61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39" name="Rectangle 38"/>
            <p:cNvSpPr/>
            <p:nvPr userDrawn="1"/>
          </p:nvSpPr>
          <p:spPr>
            <a:xfrm>
              <a:off x="5160169" y="474414"/>
              <a:ext cx="812006" cy="61412"/>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40" name="Rectangle 39"/>
            <p:cNvSpPr/>
            <p:nvPr userDrawn="1"/>
          </p:nvSpPr>
          <p:spPr>
            <a:xfrm>
              <a:off x="5972175" y="474414"/>
              <a:ext cx="1936750" cy="61412"/>
            </a:xfrm>
            <a:prstGeom prst="rect">
              <a:avLst/>
            </a:prstGeom>
            <a:solidFill>
              <a:srgbClr val="62AB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solidFill>
                  <a:prstClr val="white"/>
                </a:solidFill>
              </a:endParaRPr>
            </a:p>
          </p:txBody>
        </p:sp>
      </p:grpSp>
      <p:sp>
        <p:nvSpPr>
          <p:cNvPr id="13" name="Text Placeholder 2"/>
          <p:cNvSpPr>
            <a:spLocks noGrp="1"/>
          </p:cNvSpPr>
          <p:nvPr>
            <p:ph type="body" sz="quarter" idx="11" hasCustomPrompt="1"/>
          </p:nvPr>
        </p:nvSpPr>
        <p:spPr>
          <a:xfrm>
            <a:off x="926745" y="1676697"/>
            <a:ext cx="12378947" cy="535531"/>
          </a:xfrm>
          <a:prstGeom prst="rect">
            <a:avLst/>
          </a:prstGeom>
        </p:spPr>
        <p:txBody>
          <a:bodyPr wrap="square" anchor="ctr">
            <a:spAutoFit/>
          </a:bodyPr>
          <a:lstStyle>
            <a:lvl1pPr marL="0" marR="0" indent="0" algn="l" defTabSz="1175019" rtl="0" eaLnBrk="1" fontAlgn="auto" latinLnBrk="0" hangingPunct="1">
              <a:lnSpc>
                <a:spcPct val="90000"/>
              </a:lnSpc>
              <a:spcBef>
                <a:spcPts val="1284"/>
              </a:spcBef>
              <a:spcAft>
                <a:spcPts val="0"/>
              </a:spcAft>
              <a:buClrTx/>
              <a:buSzTx/>
              <a:buFont typeface="Arial" panose="020B0604020202020204" pitchFamily="34" charset="0"/>
              <a:buNone/>
              <a:tabLst/>
              <a:defRPr sz="3200" b="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vl2pPr>
              <a:defRPr sz="4111"/>
            </a:lvl2pPr>
            <a:lvl3pPr>
              <a:defRPr sz="4111"/>
            </a:lvl3pPr>
            <a:lvl4pPr>
              <a:defRPr sz="4111"/>
            </a:lvl4pPr>
            <a:lvl5pPr>
              <a:defRPr sz="4111"/>
            </a:lvl5pPr>
          </a:lstStyle>
          <a:p>
            <a:pPr lvl="0"/>
            <a:r>
              <a:rPr lang="en-US" dirty="0"/>
              <a:t>Name</a:t>
            </a:r>
          </a:p>
        </p:txBody>
      </p:sp>
      <p:sp>
        <p:nvSpPr>
          <p:cNvPr id="16" name="Text Placeholder 2"/>
          <p:cNvSpPr>
            <a:spLocks noGrp="1"/>
          </p:cNvSpPr>
          <p:nvPr>
            <p:ph type="body" sz="quarter" idx="13" hasCustomPrompt="1"/>
          </p:nvPr>
        </p:nvSpPr>
        <p:spPr>
          <a:xfrm>
            <a:off x="926743" y="2380588"/>
            <a:ext cx="12378949" cy="480131"/>
          </a:xfrm>
          <a:prstGeom prst="rect">
            <a:avLst/>
          </a:prstGeom>
        </p:spPr>
        <p:txBody>
          <a:bodyPr wrap="square" anchor="ctr">
            <a:spAutoFit/>
          </a:bodyPr>
          <a:lstStyle>
            <a:lvl1pPr marL="0" marR="0" indent="0" algn="l" defTabSz="1175019" rtl="0" eaLnBrk="1" fontAlgn="auto" latinLnBrk="0" hangingPunct="1">
              <a:lnSpc>
                <a:spcPct val="90000"/>
              </a:lnSpc>
              <a:spcBef>
                <a:spcPts val="1284"/>
              </a:spcBef>
              <a:spcAft>
                <a:spcPts val="0"/>
              </a:spcAft>
              <a:buClrTx/>
              <a:buSzTx/>
              <a:buFont typeface="Arial" panose="020B0604020202020204" pitchFamily="34" charset="0"/>
              <a:buNone/>
              <a:tabLst/>
              <a:defRPr sz="2800" b="0" baseline="0">
                <a:solidFill>
                  <a:srgbClr val="0F547B"/>
                </a:solidFill>
                <a:latin typeface="Open Sans Semibold" panose="020B0706030804020204" pitchFamily="34" charset="0"/>
                <a:ea typeface="Open Sans Semibold" panose="020B0706030804020204" pitchFamily="34" charset="0"/>
                <a:cs typeface="Open Sans Semibold" panose="020B0706030804020204" pitchFamily="34" charset="0"/>
              </a:defRPr>
            </a:lvl1pPr>
            <a:lvl2pPr>
              <a:defRPr sz="4111"/>
            </a:lvl2pPr>
            <a:lvl3pPr>
              <a:defRPr sz="4111"/>
            </a:lvl3pPr>
            <a:lvl4pPr>
              <a:defRPr sz="4111"/>
            </a:lvl4pPr>
            <a:lvl5pPr>
              <a:defRPr sz="4111"/>
            </a:lvl5pPr>
          </a:lstStyle>
          <a:p>
            <a:pPr lvl="0"/>
            <a:r>
              <a:rPr lang="en-US" dirty="0"/>
              <a:t>Topic #—Topic Name/Description</a:t>
            </a:r>
          </a:p>
        </p:txBody>
      </p:sp>
    </p:spTree>
    <p:extLst>
      <p:ext uri="{BB962C8B-B14F-4D97-AF65-F5344CB8AC3E}">
        <p14:creationId xmlns:p14="http://schemas.microsoft.com/office/powerpoint/2010/main" val="1840732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Objectives">
    <p:spTree>
      <p:nvGrpSpPr>
        <p:cNvPr id="1" name=""/>
        <p:cNvGrpSpPr/>
        <p:nvPr/>
      </p:nvGrpSpPr>
      <p:grpSpPr>
        <a:xfrm>
          <a:off x="0" y="0"/>
          <a:ext cx="0" cy="0"/>
          <a:chOff x="0" y="0"/>
          <a:chExt cx="0" cy="0"/>
        </a:xfrm>
      </p:grpSpPr>
      <p:sp>
        <p:nvSpPr>
          <p:cNvPr id="16" name="Rectangle 15"/>
          <p:cNvSpPr/>
          <p:nvPr userDrawn="1"/>
        </p:nvSpPr>
        <p:spPr>
          <a:xfrm>
            <a:off x="0" y="1242017"/>
            <a:ext cx="3426096" cy="7253473"/>
          </a:xfrm>
          <a:prstGeom prst="rect">
            <a:avLst/>
          </a:prstGeom>
          <a:solidFill>
            <a:srgbClr val="5AC7D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lvl="0" algn="ctr"/>
            <a:endParaRPr lang="en-US" sz="1480"/>
          </a:p>
        </p:txBody>
      </p:sp>
      <p:sp>
        <p:nvSpPr>
          <p:cNvPr id="15" name="Rectangle 14"/>
          <p:cNvSpPr/>
          <p:nvPr userDrawn="1"/>
        </p:nvSpPr>
        <p:spPr>
          <a:xfrm>
            <a:off x="0" y="-4724"/>
            <a:ext cx="1463432"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a:p>
        </p:txBody>
      </p:sp>
      <p:sp>
        <p:nvSpPr>
          <p:cNvPr id="18" name="Rectangle 17"/>
          <p:cNvSpPr/>
          <p:nvPr userDrawn="1"/>
        </p:nvSpPr>
        <p:spPr>
          <a:xfrm>
            <a:off x="1463431" y="-4724"/>
            <a:ext cx="7101806" cy="19500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a:solidFill>
                <a:schemeClr val="tx1"/>
              </a:solidFill>
            </a:endParaRPr>
          </a:p>
        </p:txBody>
      </p:sp>
      <p:sp>
        <p:nvSpPr>
          <p:cNvPr id="19" name="Rectangle 18"/>
          <p:cNvSpPr/>
          <p:nvPr userDrawn="1"/>
        </p:nvSpPr>
        <p:spPr>
          <a:xfrm>
            <a:off x="8565236" y="-4724"/>
            <a:ext cx="1404697" cy="19500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a:p>
        </p:txBody>
      </p:sp>
      <p:sp>
        <p:nvSpPr>
          <p:cNvPr id="20" name="Rectangle 19"/>
          <p:cNvSpPr/>
          <p:nvPr userDrawn="1"/>
        </p:nvSpPr>
        <p:spPr>
          <a:xfrm>
            <a:off x="9969933" y="-4724"/>
            <a:ext cx="469864"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a:p>
        </p:txBody>
      </p:sp>
      <p:sp>
        <p:nvSpPr>
          <p:cNvPr id="21" name="Rectangle 20"/>
          <p:cNvSpPr/>
          <p:nvPr userDrawn="1"/>
        </p:nvSpPr>
        <p:spPr>
          <a:xfrm>
            <a:off x="10439798" y="-4724"/>
            <a:ext cx="166411" cy="19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a:p>
        </p:txBody>
      </p:sp>
      <p:sp>
        <p:nvSpPr>
          <p:cNvPr id="22" name="Rectangle 21"/>
          <p:cNvSpPr/>
          <p:nvPr userDrawn="1"/>
        </p:nvSpPr>
        <p:spPr>
          <a:xfrm>
            <a:off x="10606208" y="-4724"/>
            <a:ext cx="1668997" cy="19500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a:p>
        </p:txBody>
      </p:sp>
      <p:sp>
        <p:nvSpPr>
          <p:cNvPr id="23" name="Rectangle 22"/>
          <p:cNvSpPr/>
          <p:nvPr userDrawn="1"/>
        </p:nvSpPr>
        <p:spPr>
          <a:xfrm>
            <a:off x="12275205" y="-4724"/>
            <a:ext cx="3980795" cy="19500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a:p>
        </p:txBody>
      </p:sp>
      <p:sp>
        <p:nvSpPr>
          <p:cNvPr id="24" name="Text Placeholder 3"/>
          <p:cNvSpPr>
            <a:spLocks noGrp="1"/>
          </p:cNvSpPr>
          <p:nvPr>
            <p:ph type="body" sz="quarter" idx="35" hasCustomPrompt="1"/>
          </p:nvPr>
        </p:nvSpPr>
        <p:spPr>
          <a:xfrm>
            <a:off x="5014334" y="2931744"/>
            <a:ext cx="8946989" cy="586248"/>
          </a:xfrm>
          <a:prstGeom prst="rect">
            <a:avLst/>
          </a:prstGeom>
        </p:spPr>
        <p:txBody>
          <a:bodyPr anchor="t">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Open Sans – 22 – color – Black, text 1, lighter 25%</a:t>
            </a:r>
          </a:p>
        </p:txBody>
      </p:sp>
      <p:sp>
        <p:nvSpPr>
          <p:cNvPr id="25" name="Text Placeholder 3"/>
          <p:cNvSpPr>
            <a:spLocks noGrp="1"/>
          </p:cNvSpPr>
          <p:nvPr>
            <p:ph type="body" sz="quarter" idx="36" hasCustomPrompt="1"/>
          </p:nvPr>
        </p:nvSpPr>
        <p:spPr>
          <a:xfrm>
            <a:off x="5014334" y="3775010"/>
            <a:ext cx="8946989" cy="586248"/>
          </a:xfrm>
          <a:prstGeom prst="rect">
            <a:avLst/>
          </a:prstGeom>
        </p:spPr>
        <p:txBody>
          <a:bodyPr anchor="t">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Open Sans – 22 – color – Black, text 1, lighter 25%</a:t>
            </a:r>
          </a:p>
        </p:txBody>
      </p:sp>
      <p:sp>
        <p:nvSpPr>
          <p:cNvPr id="31" name="Text Placeholder 3"/>
          <p:cNvSpPr>
            <a:spLocks noGrp="1"/>
          </p:cNvSpPr>
          <p:nvPr>
            <p:ph type="body" sz="quarter" idx="37" hasCustomPrompt="1"/>
          </p:nvPr>
        </p:nvSpPr>
        <p:spPr>
          <a:xfrm>
            <a:off x="5014334" y="4618276"/>
            <a:ext cx="8946989" cy="586248"/>
          </a:xfrm>
          <a:prstGeom prst="rect">
            <a:avLst/>
          </a:prstGeom>
        </p:spPr>
        <p:txBody>
          <a:bodyPr anchor="t">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Open Sans – 22 – color – Black, text 1, lighter 25%</a:t>
            </a:r>
          </a:p>
        </p:txBody>
      </p:sp>
      <p:sp>
        <p:nvSpPr>
          <p:cNvPr id="32" name="Text Placeholder 3"/>
          <p:cNvSpPr>
            <a:spLocks noGrp="1"/>
          </p:cNvSpPr>
          <p:nvPr>
            <p:ph type="body" sz="quarter" idx="38" hasCustomPrompt="1"/>
          </p:nvPr>
        </p:nvSpPr>
        <p:spPr>
          <a:xfrm>
            <a:off x="5014334" y="5461542"/>
            <a:ext cx="8946989" cy="586248"/>
          </a:xfrm>
          <a:prstGeom prst="rect">
            <a:avLst/>
          </a:prstGeom>
        </p:spPr>
        <p:txBody>
          <a:bodyPr anchor="t">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Open Sans – 22 – color – Black, text 1, lighter 25%</a:t>
            </a:r>
          </a:p>
        </p:txBody>
      </p:sp>
      <p:pic>
        <p:nvPicPr>
          <p:cNvPr id="27" name="Picture 2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4011" y="3689716"/>
            <a:ext cx="2358074" cy="2358074"/>
          </a:xfrm>
          <a:prstGeom prst="rect">
            <a:avLst/>
          </a:prstGeom>
        </p:spPr>
      </p:pic>
      <p:pic>
        <p:nvPicPr>
          <p:cNvPr id="26" name="Picture 25"/>
          <p:cNvPicPr>
            <a:picLocks/>
          </p:cNvPicPr>
          <p:nvPr userDrawn="1"/>
        </p:nvPicPr>
        <p:blipFill>
          <a:blip r:embed="rId3" cstate="print">
            <a:extLst>
              <a:ext uri="{28A0092B-C50C-407E-A947-70E740481C1C}">
                <a14:useLocalDpi xmlns:a14="http://schemas.microsoft.com/office/drawing/2010/main" val="0"/>
              </a:ext>
            </a:extLst>
          </a:blip>
          <a:stretch>
            <a:fillRect/>
          </a:stretch>
        </p:blipFill>
        <p:spPr>
          <a:xfrm>
            <a:off x="5975350" y="885621"/>
            <a:ext cx="4305300" cy="253920"/>
          </a:xfrm>
          <a:prstGeom prst="rect">
            <a:avLst/>
          </a:prstGeom>
        </p:spPr>
      </p:pic>
      <p:sp>
        <p:nvSpPr>
          <p:cNvPr id="3" name="TextBox 2"/>
          <p:cNvSpPr txBox="1"/>
          <p:nvPr userDrawn="1"/>
        </p:nvSpPr>
        <p:spPr>
          <a:xfrm>
            <a:off x="0" y="415146"/>
            <a:ext cx="16256000" cy="584775"/>
          </a:xfrm>
          <a:prstGeom prst="rect">
            <a:avLst/>
          </a:prstGeom>
          <a:noFill/>
        </p:spPr>
        <p:txBody>
          <a:bodyPr wrap="square" rtlCol="0">
            <a:spAutoFit/>
          </a:bodyPr>
          <a:lstStyle/>
          <a:p>
            <a:pPr algn="ctr"/>
            <a:r>
              <a:rPr lang="en-US" sz="3200" kern="12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Learning Objectives</a:t>
            </a:r>
          </a:p>
        </p:txBody>
      </p:sp>
    </p:spTree>
    <p:extLst>
      <p:ext uri="{BB962C8B-B14F-4D97-AF65-F5344CB8AC3E}">
        <p14:creationId xmlns:p14="http://schemas.microsoft.com/office/powerpoint/2010/main" val="467416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078" y="319675"/>
            <a:ext cx="16258032" cy="665045"/>
          </a:xfrm>
        </p:spPr>
        <p:txBody>
          <a:bodyPr anchor="ctr">
            <a:normAutofit/>
          </a:bodyPr>
          <a:lstStyle>
            <a:lvl1pPr algn="ctr">
              <a:defRPr sz="320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Topic – Open Sans Extrabold - 32</a:t>
            </a:r>
          </a:p>
        </p:txBody>
      </p:sp>
    </p:spTree>
    <p:extLst>
      <p:ext uri="{BB962C8B-B14F-4D97-AF65-F5344CB8AC3E}">
        <p14:creationId xmlns:p14="http://schemas.microsoft.com/office/powerpoint/2010/main" val="372287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078" y="319675"/>
            <a:ext cx="16258032" cy="665045"/>
          </a:xfrm>
        </p:spPr>
        <p:txBody>
          <a:bodyPr anchor="ctr">
            <a:normAutofit/>
          </a:bodyPr>
          <a:lstStyle>
            <a:lvl1pPr algn="ctr">
              <a:defRPr sz="320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Demo</a:t>
            </a:r>
          </a:p>
        </p:txBody>
      </p:sp>
    </p:spTree>
    <p:extLst>
      <p:ext uri="{BB962C8B-B14F-4D97-AF65-F5344CB8AC3E}">
        <p14:creationId xmlns:p14="http://schemas.microsoft.com/office/powerpoint/2010/main" val="3550844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iz">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35231" y="2092511"/>
            <a:ext cx="11469145" cy="3909873"/>
          </a:xfrm>
          <a:prstGeom prst="rect">
            <a:avLst/>
          </a:prstGeom>
          <a:noFill/>
          <a:ln>
            <a:noFill/>
          </a:ln>
        </p:spPr>
      </p:pic>
      <p:sp>
        <p:nvSpPr>
          <p:cNvPr id="20" name="TextBox 19"/>
          <p:cNvSpPr txBox="1"/>
          <p:nvPr userDrawn="1"/>
        </p:nvSpPr>
        <p:spPr>
          <a:xfrm>
            <a:off x="4298939" y="3577955"/>
            <a:ext cx="1954381" cy="1230978"/>
          </a:xfrm>
          <a:prstGeom prst="rect">
            <a:avLst/>
          </a:prstGeom>
          <a:noFill/>
        </p:spPr>
        <p:txBody>
          <a:bodyPr wrap="none" rtlCol="0">
            <a:spAutoFit/>
          </a:bodyPr>
          <a:lstStyle/>
          <a:p>
            <a:r>
              <a:rPr lang="en-US" sz="7399" b="1" dirty="0">
                <a:solidFill>
                  <a:schemeClr val="bg1"/>
                </a:solidFill>
              </a:rPr>
              <a:t>Quiz</a:t>
            </a:r>
          </a:p>
        </p:txBody>
      </p:sp>
      <p:sp>
        <p:nvSpPr>
          <p:cNvPr id="21" name="Rectangle 20"/>
          <p:cNvSpPr/>
          <p:nvPr userDrawn="1"/>
        </p:nvSpPr>
        <p:spPr>
          <a:xfrm>
            <a:off x="0" y="-24186"/>
            <a:ext cx="1463432" cy="675246"/>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a:p>
        </p:txBody>
      </p:sp>
      <p:sp>
        <p:nvSpPr>
          <p:cNvPr id="22" name="Rectangle 21"/>
          <p:cNvSpPr/>
          <p:nvPr userDrawn="1"/>
        </p:nvSpPr>
        <p:spPr>
          <a:xfrm>
            <a:off x="1463431" y="-24186"/>
            <a:ext cx="7101806" cy="675246"/>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a:p>
        </p:txBody>
      </p:sp>
      <p:sp>
        <p:nvSpPr>
          <p:cNvPr id="23" name="Rectangle 22"/>
          <p:cNvSpPr/>
          <p:nvPr userDrawn="1"/>
        </p:nvSpPr>
        <p:spPr>
          <a:xfrm>
            <a:off x="8565236" y="-24186"/>
            <a:ext cx="1404697" cy="675246"/>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a:p>
        </p:txBody>
      </p:sp>
      <p:sp>
        <p:nvSpPr>
          <p:cNvPr id="24" name="Rectangle 23"/>
          <p:cNvSpPr/>
          <p:nvPr userDrawn="1"/>
        </p:nvSpPr>
        <p:spPr>
          <a:xfrm>
            <a:off x="9969933" y="-24186"/>
            <a:ext cx="469864" cy="675246"/>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a:p>
        </p:txBody>
      </p:sp>
      <p:sp>
        <p:nvSpPr>
          <p:cNvPr id="25" name="Rectangle 24"/>
          <p:cNvSpPr/>
          <p:nvPr userDrawn="1"/>
        </p:nvSpPr>
        <p:spPr>
          <a:xfrm>
            <a:off x="10439798" y="-24186"/>
            <a:ext cx="166411" cy="675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a:p>
        </p:txBody>
      </p:sp>
      <p:sp>
        <p:nvSpPr>
          <p:cNvPr id="26" name="Rectangle 25"/>
          <p:cNvSpPr/>
          <p:nvPr userDrawn="1"/>
        </p:nvSpPr>
        <p:spPr>
          <a:xfrm>
            <a:off x="10606208" y="-24186"/>
            <a:ext cx="1668997" cy="675246"/>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a:p>
        </p:txBody>
      </p:sp>
      <p:sp>
        <p:nvSpPr>
          <p:cNvPr id="27" name="Rectangle 26"/>
          <p:cNvSpPr/>
          <p:nvPr userDrawn="1"/>
        </p:nvSpPr>
        <p:spPr>
          <a:xfrm>
            <a:off x="12275205" y="-24186"/>
            <a:ext cx="3980795" cy="675246"/>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a:p>
        </p:txBody>
      </p:sp>
    </p:spTree>
    <p:extLst>
      <p:ext uri="{BB962C8B-B14F-4D97-AF65-F5344CB8AC3E}">
        <p14:creationId xmlns:p14="http://schemas.microsoft.com/office/powerpoint/2010/main" val="1379878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iz q">
    <p:spTree>
      <p:nvGrpSpPr>
        <p:cNvPr id="1" name=""/>
        <p:cNvGrpSpPr/>
        <p:nvPr/>
      </p:nvGrpSpPr>
      <p:grpSpPr>
        <a:xfrm>
          <a:off x="0" y="0"/>
          <a:ext cx="0" cy="0"/>
          <a:chOff x="0" y="0"/>
          <a:chExt cx="0" cy="0"/>
        </a:xfrm>
      </p:grpSpPr>
      <p:sp>
        <p:nvSpPr>
          <p:cNvPr id="13" name="Rectangle 12"/>
          <p:cNvSpPr/>
          <p:nvPr userDrawn="1"/>
        </p:nvSpPr>
        <p:spPr>
          <a:xfrm>
            <a:off x="2" y="-24187"/>
            <a:ext cx="1463433" cy="675245"/>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Rectangle 13"/>
          <p:cNvSpPr/>
          <p:nvPr userDrawn="1"/>
        </p:nvSpPr>
        <p:spPr>
          <a:xfrm>
            <a:off x="1463434" y="-24187"/>
            <a:ext cx="7101807" cy="675245"/>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Rectangle 14"/>
          <p:cNvSpPr/>
          <p:nvPr userDrawn="1"/>
        </p:nvSpPr>
        <p:spPr>
          <a:xfrm>
            <a:off x="8565237" y="-24187"/>
            <a:ext cx="1404697" cy="675245"/>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Rectangle 15"/>
          <p:cNvSpPr/>
          <p:nvPr userDrawn="1"/>
        </p:nvSpPr>
        <p:spPr>
          <a:xfrm>
            <a:off x="9969936" y="-24187"/>
            <a:ext cx="469865" cy="675245"/>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Rectangle 16"/>
          <p:cNvSpPr/>
          <p:nvPr userDrawn="1"/>
        </p:nvSpPr>
        <p:spPr>
          <a:xfrm>
            <a:off x="10439798" y="-24187"/>
            <a:ext cx="166412" cy="675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Rectangle 18"/>
          <p:cNvSpPr/>
          <p:nvPr userDrawn="1"/>
        </p:nvSpPr>
        <p:spPr>
          <a:xfrm>
            <a:off x="10606210" y="-24187"/>
            <a:ext cx="1668996" cy="675245"/>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21" name="Rectangle 20"/>
          <p:cNvSpPr/>
          <p:nvPr userDrawn="1"/>
        </p:nvSpPr>
        <p:spPr>
          <a:xfrm>
            <a:off x="12275208" y="-24187"/>
            <a:ext cx="3980795" cy="675245"/>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28" name="Rectangle 27"/>
          <p:cNvSpPr/>
          <p:nvPr userDrawn="1"/>
        </p:nvSpPr>
        <p:spPr>
          <a:xfrm>
            <a:off x="489443" y="776258"/>
            <a:ext cx="1698903" cy="1722177"/>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28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2" name="Rectangle 31"/>
          <p:cNvSpPr/>
          <p:nvPr userDrawn="1"/>
        </p:nvSpPr>
        <p:spPr>
          <a:xfrm>
            <a:off x="489443" y="776258"/>
            <a:ext cx="15376232" cy="1722177"/>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67"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3" name="Text Placeholder 12"/>
          <p:cNvSpPr>
            <a:spLocks noGrp="1"/>
          </p:cNvSpPr>
          <p:nvPr>
            <p:ph type="body" sz="quarter" idx="15" hasCustomPrompt="1"/>
          </p:nvPr>
        </p:nvSpPr>
        <p:spPr>
          <a:xfrm>
            <a:off x="2310170" y="931283"/>
            <a:ext cx="13391133" cy="1424965"/>
          </a:xfrm>
          <a:prstGeom prst="rect">
            <a:avLst/>
          </a:prstGeom>
          <a:ln>
            <a:noFill/>
          </a:ln>
        </p:spPr>
        <p:txBody>
          <a:bodyPr anchor="ctr">
            <a:normAutofit/>
          </a:bodyPr>
          <a:lstStyle>
            <a:lvl1pPr marL="0" marR="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lang="en-US"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a:pPr>
            <a:r>
              <a:rPr lang="en-US" dirty="0"/>
              <a:t>Write question stem in 24. Do not exceed two lines.</a:t>
            </a:r>
          </a:p>
        </p:txBody>
      </p:sp>
      <p:cxnSp>
        <p:nvCxnSpPr>
          <p:cNvPr id="34" name="Straight Connector 33"/>
          <p:cNvCxnSpPr/>
          <p:nvPr userDrawn="1"/>
        </p:nvCxnSpPr>
        <p:spPr>
          <a:xfrm>
            <a:off x="2188345" y="776258"/>
            <a:ext cx="0" cy="1722177"/>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48" name="Text Placeholder 9"/>
          <p:cNvSpPr>
            <a:spLocks noGrp="1"/>
          </p:cNvSpPr>
          <p:nvPr>
            <p:ph type="body" sz="quarter" idx="27" hasCustomPrompt="1"/>
          </p:nvPr>
        </p:nvSpPr>
        <p:spPr>
          <a:xfrm>
            <a:off x="489442" y="1671457"/>
            <a:ext cx="1675120" cy="541667"/>
          </a:xfrm>
          <a:prstGeom prst="rect">
            <a:avLst/>
          </a:prstGeom>
        </p:spPr>
        <p:txBody>
          <a:bodyPr anchor="ctr">
            <a:normAutofit/>
          </a:bodyPr>
          <a:lstStyle>
            <a:lvl1pPr marL="0" indent="0" algn="ctr">
              <a:buNone/>
              <a:defRPr sz="280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vl2pPr marL="587508" indent="0" algn="ctr">
              <a:buNone/>
              <a:defRPr/>
            </a:lvl2pPr>
            <a:lvl3pPr marL="1175019" indent="0" algn="ctr">
              <a:buNone/>
              <a:defRPr/>
            </a:lvl3pPr>
            <a:lvl4pPr marL="1762527" indent="0" algn="ctr">
              <a:buNone/>
              <a:defRPr/>
            </a:lvl4pPr>
            <a:lvl5pPr marL="2350039" indent="0" algn="ctr">
              <a:buNone/>
              <a:defRPr/>
            </a:lvl5pPr>
          </a:lstStyle>
          <a:p>
            <a:pPr lvl="0"/>
            <a:r>
              <a:rPr lang="en-US" dirty="0"/>
              <a:t>#</a:t>
            </a:r>
          </a:p>
        </p:txBody>
      </p:sp>
      <p:sp>
        <p:nvSpPr>
          <p:cNvPr id="49" name="TextBox 48"/>
          <p:cNvSpPr txBox="1"/>
          <p:nvPr userDrawn="1"/>
        </p:nvSpPr>
        <p:spPr>
          <a:xfrm>
            <a:off x="489443" y="1016282"/>
            <a:ext cx="1698904" cy="523220"/>
          </a:xfrm>
          <a:prstGeom prst="rect">
            <a:avLst/>
          </a:prstGeom>
          <a:noFill/>
        </p:spPr>
        <p:txBody>
          <a:bodyPr wrap="square" rtlCol="0" anchor="ctr">
            <a:spAutoFit/>
          </a:bodyPr>
          <a:lstStyle/>
          <a:p>
            <a:pPr algn="ctr"/>
            <a:r>
              <a:rPr lang="en-US" sz="2800" b="1"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QUIZ</a:t>
            </a:r>
          </a:p>
        </p:txBody>
      </p:sp>
      <p:graphicFrame>
        <p:nvGraphicFramePr>
          <p:cNvPr id="2" name="Object 1"/>
          <p:cNvGraphicFramePr>
            <a:graphicFrameLocks noChangeAspect="1"/>
          </p:cNvGraphicFramePr>
          <p:nvPr userDrawn="1"/>
        </p:nvGraphicFramePr>
        <p:xfrm>
          <a:off x="13805530" y="3419270"/>
          <a:ext cx="2058919" cy="2065103"/>
        </p:xfrm>
        <a:graphic>
          <a:graphicData uri="http://schemas.openxmlformats.org/presentationml/2006/ole">
            <mc:AlternateContent xmlns:mc="http://schemas.openxmlformats.org/markup-compatibility/2006">
              <mc:Choice xmlns:v="urn:schemas-microsoft-com:vml" Requires="v">
                <p:oleObj name="Image" r:id="rId2" imgW="2539683" imgH="2450794" progId="Photoshop.Image.13">
                  <p:embed/>
                </p:oleObj>
              </mc:Choice>
              <mc:Fallback>
                <p:oleObj name="Image" r:id="rId2" imgW="2539683" imgH="2450794" progId="Photoshop.Image.13">
                  <p:embed/>
                  <p:pic>
                    <p:nvPicPr>
                      <p:cNvPr id="2"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05530" y="3419270"/>
                        <a:ext cx="2058919" cy="2065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 name="TextBox 24"/>
          <p:cNvSpPr txBox="1"/>
          <p:nvPr userDrawn="1"/>
        </p:nvSpPr>
        <p:spPr>
          <a:xfrm>
            <a:off x="1664103" y="3007689"/>
            <a:ext cx="666212" cy="461665"/>
          </a:xfrm>
          <a:prstGeom prst="rect">
            <a:avLst/>
          </a:prstGeom>
          <a:noFill/>
          <a:ln>
            <a:noFill/>
          </a:ln>
        </p:spPr>
        <p:txBody>
          <a:bodyPr wrap="squar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a:t>
            </a:r>
          </a:p>
        </p:txBody>
      </p:sp>
      <p:sp>
        <p:nvSpPr>
          <p:cNvPr id="27" name="TextBox 26"/>
          <p:cNvSpPr txBox="1"/>
          <p:nvPr userDrawn="1"/>
        </p:nvSpPr>
        <p:spPr>
          <a:xfrm>
            <a:off x="1664103" y="3828786"/>
            <a:ext cx="455574" cy="461665"/>
          </a:xfrm>
          <a:prstGeom prst="rect">
            <a:avLst/>
          </a:prstGeom>
          <a:noFill/>
          <a:ln>
            <a:noFill/>
          </a:ln>
        </p:spPr>
        <p:txBody>
          <a:bodyPr wrap="non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a:t>
            </a:r>
          </a:p>
        </p:txBody>
      </p:sp>
      <p:sp>
        <p:nvSpPr>
          <p:cNvPr id="29" name="TextBox 28"/>
          <p:cNvSpPr txBox="1"/>
          <p:nvPr userDrawn="1"/>
        </p:nvSpPr>
        <p:spPr>
          <a:xfrm>
            <a:off x="1664101" y="4649883"/>
            <a:ext cx="623379" cy="461665"/>
          </a:xfrm>
          <a:prstGeom prst="rect">
            <a:avLst/>
          </a:prstGeom>
          <a:noFill/>
          <a:ln>
            <a:noFill/>
          </a:ln>
        </p:spPr>
        <p:txBody>
          <a:bodyPr wrap="squar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a:t>
            </a:r>
          </a:p>
        </p:txBody>
      </p:sp>
      <p:sp>
        <p:nvSpPr>
          <p:cNvPr id="38" name="TextBox 37"/>
          <p:cNvSpPr txBox="1"/>
          <p:nvPr userDrawn="1"/>
        </p:nvSpPr>
        <p:spPr>
          <a:xfrm>
            <a:off x="1664103" y="5470981"/>
            <a:ext cx="666212" cy="461665"/>
          </a:xfrm>
          <a:prstGeom prst="rect">
            <a:avLst/>
          </a:prstGeom>
          <a:noFill/>
          <a:ln>
            <a:noFill/>
          </a:ln>
        </p:spPr>
        <p:txBody>
          <a:bodyPr wrap="squar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a:t>
            </a:r>
          </a:p>
        </p:txBody>
      </p:sp>
      <p:sp>
        <p:nvSpPr>
          <p:cNvPr id="31" name="Text Placeholder 3"/>
          <p:cNvSpPr>
            <a:spLocks noGrp="1"/>
          </p:cNvSpPr>
          <p:nvPr>
            <p:ph type="body" sz="quarter" idx="32" hasCustomPrompt="1"/>
          </p:nvPr>
        </p:nvSpPr>
        <p:spPr>
          <a:xfrm>
            <a:off x="2329744" y="2916969"/>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35" name="Text Placeholder 3"/>
          <p:cNvSpPr>
            <a:spLocks noGrp="1"/>
          </p:cNvSpPr>
          <p:nvPr>
            <p:ph type="body" sz="quarter" idx="33" hasCustomPrompt="1"/>
          </p:nvPr>
        </p:nvSpPr>
        <p:spPr>
          <a:xfrm>
            <a:off x="2329744" y="3742686"/>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36" name="Text Placeholder 3"/>
          <p:cNvSpPr>
            <a:spLocks noGrp="1"/>
          </p:cNvSpPr>
          <p:nvPr>
            <p:ph type="body" sz="quarter" idx="34" hasCustomPrompt="1"/>
          </p:nvPr>
        </p:nvSpPr>
        <p:spPr>
          <a:xfrm>
            <a:off x="2329744" y="4549550"/>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37" name="Text Placeholder 3"/>
          <p:cNvSpPr>
            <a:spLocks noGrp="1"/>
          </p:cNvSpPr>
          <p:nvPr>
            <p:ph type="body" sz="quarter" idx="35" hasCustomPrompt="1"/>
          </p:nvPr>
        </p:nvSpPr>
        <p:spPr>
          <a:xfrm>
            <a:off x="2329744" y="5374469"/>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Tree>
    <p:extLst>
      <p:ext uri="{BB962C8B-B14F-4D97-AF65-F5344CB8AC3E}">
        <p14:creationId xmlns:p14="http://schemas.microsoft.com/office/powerpoint/2010/main" val="1042860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quiz q E">
    <p:spTree>
      <p:nvGrpSpPr>
        <p:cNvPr id="1" name=""/>
        <p:cNvGrpSpPr/>
        <p:nvPr/>
      </p:nvGrpSpPr>
      <p:grpSpPr>
        <a:xfrm>
          <a:off x="0" y="0"/>
          <a:ext cx="0" cy="0"/>
          <a:chOff x="0" y="0"/>
          <a:chExt cx="0" cy="0"/>
        </a:xfrm>
      </p:grpSpPr>
      <p:sp>
        <p:nvSpPr>
          <p:cNvPr id="13" name="Rectangle 12"/>
          <p:cNvSpPr/>
          <p:nvPr userDrawn="1"/>
        </p:nvSpPr>
        <p:spPr>
          <a:xfrm>
            <a:off x="2" y="-24187"/>
            <a:ext cx="1463433" cy="675245"/>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Rectangle 13"/>
          <p:cNvSpPr/>
          <p:nvPr userDrawn="1"/>
        </p:nvSpPr>
        <p:spPr>
          <a:xfrm>
            <a:off x="1463434" y="-24187"/>
            <a:ext cx="7101807" cy="675245"/>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Rectangle 14"/>
          <p:cNvSpPr/>
          <p:nvPr userDrawn="1"/>
        </p:nvSpPr>
        <p:spPr>
          <a:xfrm>
            <a:off x="8565237" y="-24187"/>
            <a:ext cx="1404697" cy="675245"/>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Rectangle 15"/>
          <p:cNvSpPr/>
          <p:nvPr userDrawn="1"/>
        </p:nvSpPr>
        <p:spPr>
          <a:xfrm>
            <a:off x="9969936" y="-24187"/>
            <a:ext cx="469865" cy="675245"/>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Rectangle 16"/>
          <p:cNvSpPr/>
          <p:nvPr userDrawn="1"/>
        </p:nvSpPr>
        <p:spPr>
          <a:xfrm>
            <a:off x="10439798" y="-24187"/>
            <a:ext cx="166412" cy="675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Rectangle 18"/>
          <p:cNvSpPr/>
          <p:nvPr userDrawn="1"/>
        </p:nvSpPr>
        <p:spPr>
          <a:xfrm>
            <a:off x="10606210" y="-24187"/>
            <a:ext cx="1668996" cy="675245"/>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21" name="Rectangle 20"/>
          <p:cNvSpPr/>
          <p:nvPr userDrawn="1"/>
        </p:nvSpPr>
        <p:spPr>
          <a:xfrm>
            <a:off x="12275208" y="-24187"/>
            <a:ext cx="3980795" cy="675245"/>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28" name="Rectangle 27"/>
          <p:cNvSpPr/>
          <p:nvPr userDrawn="1"/>
        </p:nvSpPr>
        <p:spPr>
          <a:xfrm>
            <a:off x="489443" y="776258"/>
            <a:ext cx="1698903" cy="1722177"/>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28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2" name="Rectangle 31"/>
          <p:cNvSpPr/>
          <p:nvPr userDrawn="1"/>
        </p:nvSpPr>
        <p:spPr>
          <a:xfrm>
            <a:off x="489443" y="776258"/>
            <a:ext cx="15376232" cy="1722177"/>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67"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3" name="Text Placeholder 12"/>
          <p:cNvSpPr>
            <a:spLocks noGrp="1"/>
          </p:cNvSpPr>
          <p:nvPr>
            <p:ph type="body" sz="quarter" idx="15" hasCustomPrompt="1"/>
          </p:nvPr>
        </p:nvSpPr>
        <p:spPr>
          <a:xfrm>
            <a:off x="2310170" y="931283"/>
            <a:ext cx="13391133" cy="1424965"/>
          </a:xfrm>
          <a:prstGeom prst="rect">
            <a:avLst/>
          </a:prstGeom>
          <a:ln>
            <a:noFill/>
          </a:ln>
        </p:spPr>
        <p:txBody>
          <a:bodyPr anchor="ctr">
            <a:normAutofit/>
          </a:bodyPr>
          <a:lstStyle>
            <a:lvl1pPr marL="0" marR="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lang="en-US"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a:pPr>
            <a:r>
              <a:rPr lang="en-US" dirty="0"/>
              <a:t>Write question stem in 24. Do not exceed two lines.</a:t>
            </a:r>
          </a:p>
        </p:txBody>
      </p:sp>
      <p:cxnSp>
        <p:nvCxnSpPr>
          <p:cNvPr id="34" name="Straight Connector 33"/>
          <p:cNvCxnSpPr/>
          <p:nvPr userDrawn="1"/>
        </p:nvCxnSpPr>
        <p:spPr>
          <a:xfrm>
            <a:off x="2188345" y="776258"/>
            <a:ext cx="0" cy="1722177"/>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48" name="Text Placeholder 9"/>
          <p:cNvSpPr>
            <a:spLocks noGrp="1"/>
          </p:cNvSpPr>
          <p:nvPr>
            <p:ph type="body" sz="quarter" idx="27" hasCustomPrompt="1"/>
          </p:nvPr>
        </p:nvSpPr>
        <p:spPr>
          <a:xfrm>
            <a:off x="489442" y="1671457"/>
            <a:ext cx="1675120" cy="541667"/>
          </a:xfrm>
          <a:prstGeom prst="rect">
            <a:avLst/>
          </a:prstGeom>
        </p:spPr>
        <p:txBody>
          <a:bodyPr anchor="ctr">
            <a:normAutofit/>
          </a:bodyPr>
          <a:lstStyle>
            <a:lvl1pPr marL="0" indent="0" algn="ctr">
              <a:buNone/>
              <a:defRPr sz="280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vl2pPr marL="587508" indent="0" algn="ctr">
              <a:buNone/>
              <a:defRPr/>
            </a:lvl2pPr>
            <a:lvl3pPr marL="1175019" indent="0" algn="ctr">
              <a:buNone/>
              <a:defRPr/>
            </a:lvl3pPr>
            <a:lvl4pPr marL="1762527" indent="0" algn="ctr">
              <a:buNone/>
              <a:defRPr/>
            </a:lvl4pPr>
            <a:lvl5pPr marL="2350039" indent="0" algn="ctr">
              <a:buNone/>
              <a:defRPr/>
            </a:lvl5pPr>
          </a:lstStyle>
          <a:p>
            <a:pPr lvl="0"/>
            <a:r>
              <a:rPr lang="en-US" dirty="0"/>
              <a:t>#</a:t>
            </a:r>
          </a:p>
        </p:txBody>
      </p:sp>
      <p:sp>
        <p:nvSpPr>
          <p:cNvPr id="49" name="TextBox 48"/>
          <p:cNvSpPr txBox="1"/>
          <p:nvPr userDrawn="1"/>
        </p:nvSpPr>
        <p:spPr>
          <a:xfrm>
            <a:off x="489443" y="1016282"/>
            <a:ext cx="1698904" cy="523220"/>
          </a:xfrm>
          <a:prstGeom prst="rect">
            <a:avLst/>
          </a:prstGeom>
          <a:noFill/>
        </p:spPr>
        <p:txBody>
          <a:bodyPr wrap="square" rtlCol="0" anchor="ctr">
            <a:spAutoFit/>
          </a:bodyPr>
          <a:lstStyle/>
          <a:p>
            <a:pPr algn="ctr"/>
            <a:r>
              <a:rPr lang="en-US" sz="2800" b="1"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QUIZ</a:t>
            </a:r>
          </a:p>
        </p:txBody>
      </p:sp>
      <p:graphicFrame>
        <p:nvGraphicFramePr>
          <p:cNvPr id="2" name="Object 1"/>
          <p:cNvGraphicFramePr>
            <a:graphicFrameLocks noChangeAspect="1"/>
          </p:cNvGraphicFramePr>
          <p:nvPr userDrawn="1"/>
        </p:nvGraphicFramePr>
        <p:xfrm>
          <a:off x="13805530" y="3419270"/>
          <a:ext cx="2058919" cy="2065103"/>
        </p:xfrm>
        <a:graphic>
          <a:graphicData uri="http://schemas.openxmlformats.org/presentationml/2006/ole">
            <mc:AlternateContent xmlns:mc="http://schemas.openxmlformats.org/markup-compatibility/2006">
              <mc:Choice xmlns:v="urn:schemas-microsoft-com:vml" Requires="v">
                <p:oleObj name="Image" r:id="rId2" imgW="2539683" imgH="2450794" progId="Photoshop.Image.13">
                  <p:embed/>
                </p:oleObj>
              </mc:Choice>
              <mc:Fallback>
                <p:oleObj name="Image" r:id="rId2" imgW="2539683" imgH="2450794" progId="Photoshop.Image.13">
                  <p:embed/>
                  <p:pic>
                    <p:nvPicPr>
                      <p:cNvPr id="2"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05530" y="3419270"/>
                        <a:ext cx="2058919" cy="2065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 name="TextBox 24"/>
          <p:cNvSpPr txBox="1"/>
          <p:nvPr userDrawn="1"/>
        </p:nvSpPr>
        <p:spPr>
          <a:xfrm>
            <a:off x="1664103" y="3007689"/>
            <a:ext cx="666212" cy="461665"/>
          </a:xfrm>
          <a:prstGeom prst="rect">
            <a:avLst/>
          </a:prstGeom>
          <a:noFill/>
          <a:ln>
            <a:noFill/>
          </a:ln>
        </p:spPr>
        <p:txBody>
          <a:bodyPr wrap="squar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a:t>
            </a:r>
          </a:p>
        </p:txBody>
      </p:sp>
      <p:sp>
        <p:nvSpPr>
          <p:cNvPr id="27" name="TextBox 26"/>
          <p:cNvSpPr txBox="1"/>
          <p:nvPr userDrawn="1"/>
        </p:nvSpPr>
        <p:spPr>
          <a:xfrm>
            <a:off x="1664103" y="3828786"/>
            <a:ext cx="455574" cy="461665"/>
          </a:xfrm>
          <a:prstGeom prst="rect">
            <a:avLst/>
          </a:prstGeom>
          <a:noFill/>
          <a:ln>
            <a:noFill/>
          </a:ln>
        </p:spPr>
        <p:txBody>
          <a:bodyPr wrap="non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a:t>
            </a:r>
          </a:p>
        </p:txBody>
      </p:sp>
      <p:sp>
        <p:nvSpPr>
          <p:cNvPr id="29" name="TextBox 28"/>
          <p:cNvSpPr txBox="1"/>
          <p:nvPr userDrawn="1"/>
        </p:nvSpPr>
        <p:spPr>
          <a:xfrm>
            <a:off x="1664101" y="4649883"/>
            <a:ext cx="623379" cy="461665"/>
          </a:xfrm>
          <a:prstGeom prst="rect">
            <a:avLst/>
          </a:prstGeom>
          <a:noFill/>
          <a:ln>
            <a:noFill/>
          </a:ln>
        </p:spPr>
        <p:txBody>
          <a:bodyPr wrap="squar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a:t>
            </a:r>
          </a:p>
        </p:txBody>
      </p:sp>
      <p:sp>
        <p:nvSpPr>
          <p:cNvPr id="38" name="TextBox 37"/>
          <p:cNvSpPr txBox="1"/>
          <p:nvPr userDrawn="1"/>
        </p:nvSpPr>
        <p:spPr>
          <a:xfrm>
            <a:off x="1664103" y="5470981"/>
            <a:ext cx="666212" cy="461665"/>
          </a:xfrm>
          <a:prstGeom prst="rect">
            <a:avLst/>
          </a:prstGeom>
          <a:noFill/>
          <a:ln>
            <a:noFill/>
          </a:ln>
        </p:spPr>
        <p:txBody>
          <a:bodyPr wrap="squar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a:t>
            </a:r>
          </a:p>
        </p:txBody>
      </p:sp>
      <p:sp>
        <p:nvSpPr>
          <p:cNvPr id="31" name="Text Placeholder 3"/>
          <p:cNvSpPr>
            <a:spLocks noGrp="1"/>
          </p:cNvSpPr>
          <p:nvPr>
            <p:ph type="body" sz="quarter" idx="32" hasCustomPrompt="1"/>
          </p:nvPr>
        </p:nvSpPr>
        <p:spPr>
          <a:xfrm>
            <a:off x="2329744" y="2916969"/>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35" name="Text Placeholder 3"/>
          <p:cNvSpPr>
            <a:spLocks noGrp="1"/>
          </p:cNvSpPr>
          <p:nvPr>
            <p:ph type="body" sz="quarter" idx="33" hasCustomPrompt="1"/>
          </p:nvPr>
        </p:nvSpPr>
        <p:spPr>
          <a:xfrm>
            <a:off x="2329744" y="3742686"/>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36" name="Text Placeholder 3"/>
          <p:cNvSpPr>
            <a:spLocks noGrp="1"/>
          </p:cNvSpPr>
          <p:nvPr>
            <p:ph type="body" sz="quarter" idx="34" hasCustomPrompt="1"/>
          </p:nvPr>
        </p:nvSpPr>
        <p:spPr>
          <a:xfrm>
            <a:off x="2329744" y="4549550"/>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37" name="Text Placeholder 3"/>
          <p:cNvSpPr>
            <a:spLocks noGrp="1"/>
          </p:cNvSpPr>
          <p:nvPr>
            <p:ph type="body" sz="quarter" idx="35" hasCustomPrompt="1"/>
          </p:nvPr>
        </p:nvSpPr>
        <p:spPr>
          <a:xfrm>
            <a:off x="2329744" y="5374469"/>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41" name="TextBox 40"/>
          <p:cNvSpPr txBox="1"/>
          <p:nvPr userDrawn="1"/>
        </p:nvSpPr>
        <p:spPr>
          <a:xfrm>
            <a:off x="1699273" y="6235991"/>
            <a:ext cx="666212" cy="461665"/>
          </a:xfrm>
          <a:prstGeom prst="rect">
            <a:avLst/>
          </a:prstGeom>
          <a:noFill/>
          <a:ln>
            <a:noFill/>
          </a:ln>
        </p:spPr>
        <p:txBody>
          <a:bodyPr wrap="squar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a:t>
            </a:r>
          </a:p>
        </p:txBody>
      </p:sp>
      <p:sp>
        <p:nvSpPr>
          <p:cNvPr id="43" name="Text Placeholder 3"/>
          <p:cNvSpPr>
            <a:spLocks noGrp="1"/>
          </p:cNvSpPr>
          <p:nvPr>
            <p:ph type="body" sz="quarter" idx="36" hasCustomPrompt="1"/>
          </p:nvPr>
        </p:nvSpPr>
        <p:spPr>
          <a:xfrm>
            <a:off x="2364914" y="6139479"/>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Tree>
    <p:extLst>
      <p:ext uri="{BB962C8B-B14F-4D97-AF65-F5344CB8AC3E}">
        <p14:creationId xmlns:p14="http://schemas.microsoft.com/office/powerpoint/2010/main" val="1178157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iz ans">
    <p:spTree>
      <p:nvGrpSpPr>
        <p:cNvPr id="1" name=""/>
        <p:cNvGrpSpPr/>
        <p:nvPr/>
      </p:nvGrpSpPr>
      <p:grpSpPr>
        <a:xfrm>
          <a:off x="0" y="0"/>
          <a:ext cx="0" cy="0"/>
          <a:chOff x="0" y="0"/>
          <a:chExt cx="0" cy="0"/>
        </a:xfrm>
      </p:grpSpPr>
      <p:sp>
        <p:nvSpPr>
          <p:cNvPr id="30" name="Rectangle 29"/>
          <p:cNvSpPr/>
          <p:nvPr userDrawn="1"/>
        </p:nvSpPr>
        <p:spPr>
          <a:xfrm>
            <a:off x="1" y="6798914"/>
            <a:ext cx="16256000" cy="2022135"/>
          </a:xfrm>
          <a:prstGeom prst="rect">
            <a:avLst/>
          </a:prstGeom>
          <a:gradFill>
            <a:gsLst>
              <a:gs pos="0">
                <a:srgbClr val="EEEEEE"/>
              </a:gs>
              <a:gs pos="100000">
                <a:srgbClr val="D9D9D9"/>
              </a:gs>
            </a:gsLst>
            <a:lin ang="5400000" scaled="1"/>
          </a:gra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36" name="TextBox 35"/>
          <p:cNvSpPr txBox="1"/>
          <p:nvPr userDrawn="1"/>
        </p:nvSpPr>
        <p:spPr>
          <a:xfrm>
            <a:off x="436422" y="6835848"/>
            <a:ext cx="3232231" cy="461665"/>
          </a:xfrm>
          <a:prstGeom prst="rect">
            <a:avLst/>
          </a:prstGeom>
          <a:noFill/>
        </p:spPr>
        <p:txBody>
          <a:bodyPr wrap="none" rtlCol="0">
            <a:spAutoFit/>
          </a:bodyPr>
          <a:lstStyle/>
          <a:p>
            <a:pPr algn="l"/>
            <a:r>
              <a:rPr lang="en-US" sz="2400" b="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 correct answer is</a:t>
            </a:r>
          </a:p>
        </p:txBody>
      </p:sp>
      <p:cxnSp>
        <p:nvCxnSpPr>
          <p:cNvPr id="37" name="Straight Connector 36"/>
          <p:cNvCxnSpPr/>
          <p:nvPr userDrawn="1"/>
        </p:nvCxnSpPr>
        <p:spPr>
          <a:xfrm>
            <a:off x="396856" y="7371304"/>
            <a:ext cx="145142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396856" y="7371304"/>
            <a:ext cx="15462285" cy="0"/>
          </a:xfrm>
          <a:prstGeom prst="line">
            <a:avLst/>
          </a:prstGeom>
          <a:ln w="28575">
            <a:solidFill>
              <a:srgbClr val="CDCDCD"/>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38" name="Content Placeholder 3"/>
          <p:cNvSpPr>
            <a:spLocks noGrp="1"/>
          </p:cNvSpPr>
          <p:nvPr>
            <p:ph sz="quarter" idx="37"/>
          </p:nvPr>
        </p:nvSpPr>
        <p:spPr>
          <a:xfrm>
            <a:off x="3662871" y="6760723"/>
            <a:ext cx="9022188" cy="619532"/>
          </a:xfrm>
          <a:prstGeom prst="rect">
            <a:avLst/>
          </a:prstGeom>
        </p:spPr>
        <p:txBody>
          <a:bodyPr wrap="none" anchor="ctr" anchorCtr="0"/>
          <a:lstStyle>
            <a:lvl1pPr marL="304784" indent="-304784">
              <a:buNone/>
              <a:defRPr lang="en-US" sz="2400" b="1" smtClean="0">
                <a:solidFill>
                  <a:srgbClr val="3C9F37"/>
                </a:solidFill>
                <a:latin typeface="Open Sans" panose="020B0606030504020204" pitchFamily="34" charset="0"/>
                <a:ea typeface="Open Sans" panose="020B0606030504020204" pitchFamily="34" charset="0"/>
                <a:cs typeface="Open Sans" panose="020B0606030504020204" pitchFamily="34" charset="0"/>
              </a:defRPr>
            </a:lvl1pPr>
            <a:lvl2pPr>
              <a:defRPr lang="en-US" smtClean="0"/>
            </a:lvl2pPr>
            <a:lvl3pPr>
              <a:defRPr lang="en-US" smtClean="0"/>
            </a:lvl3pPr>
            <a:lvl4pPr>
              <a:defRPr lang="en-US" smtClean="0"/>
            </a:lvl4pPr>
            <a:lvl5pPr>
              <a:defRPr lang="en-US"/>
            </a:lvl5pPr>
          </a:lstStyle>
          <a:p>
            <a:pPr marL="0" lvl="0" indent="0"/>
            <a:endParaRPr lang="en-US" dirty="0"/>
          </a:p>
        </p:txBody>
      </p:sp>
      <p:sp>
        <p:nvSpPr>
          <p:cNvPr id="31" name="Rectangle 30"/>
          <p:cNvSpPr/>
          <p:nvPr userDrawn="1"/>
        </p:nvSpPr>
        <p:spPr>
          <a:xfrm>
            <a:off x="2" y="-24187"/>
            <a:ext cx="1463433" cy="675245"/>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32" name="Rectangle 31"/>
          <p:cNvSpPr/>
          <p:nvPr userDrawn="1"/>
        </p:nvSpPr>
        <p:spPr>
          <a:xfrm>
            <a:off x="1463434" y="-24187"/>
            <a:ext cx="7101807" cy="675245"/>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33" name="Rectangle 32"/>
          <p:cNvSpPr/>
          <p:nvPr userDrawn="1"/>
        </p:nvSpPr>
        <p:spPr>
          <a:xfrm>
            <a:off x="8565237" y="-24187"/>
            <a:ext cx="1404697" cy="675245"/>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34" name="Rectangle 33"/>
          <p:cNvSpPr/>
          <p:nvPr userDrawn="1"/>
        </p:nvSpPr>
        <p:spPr>
          <a:xfrm>
            <a:off x="9969936" y="-24187"/>
            <a:ext cx="469865" cy="675245"/>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39" name="Rectangle 38"/>
          <p:cNvSpPr/>
          <p:nvPr userDrawn="1"/>
        </p:nvSpPr>
        <p:spPr>
          <a:xfrm>
            <a:off x="10439798" y="-24187"/>
            <a:ext cx="166412" cy="675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40" name="Rectangle 39"/>
          <p:cNvSpPr/>
          <p:nvPr userDrawn="1"/>
        </p:nvSpPr>
        <p:spPr>
          <a:xfrm>
            <a:off x="10606210" y="-24187"/>
            <a:ext cx="1668996" cy="675245"/>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41" name="Rectangle 40"/>
          <p:cNvSpPr/>
          <p:nvPr userDrawn="1"/>
        </p:nvSpPr>
        <p:spPr>
          <a:xfrm>
            <a:off x="12275208" y="-24187"/>
            <a:ext cx="3980795" cy="675245"/>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42" name="Rectangle 41"/>
          <p:cNvSpPr/>
          <p:nvPr userDrawn="1"/>
        </p:nvSpPr>
        <p:spPr>
          <a:xfrm>
            <a:off x="489443" y="776258"/>
            <a:ext cx="1698903" cy="1722177"/>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28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48" name="Rectangle 47"/>
          <p:cNvSpPr/>
          <p:nvPr userDrawn="1"/>
        </p:nvSpPr>
        <p:spPr>
          <a:xfrm>
            <a:off x="489443" y="776258"/>
            <a:ext cx="15376232" cy="1722177"/>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67"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4" name="Straight Connector 53"/>
          <p:cNvCxnSpPr/>
          <p:nvPr userDrawn="1"/>
        </p:nvCxnSpPr>
        <p:spPr>
          <a:xfrm>
            <a:off x="2188345" y="776258"/>
            <a:ext cx="0" cy="1722177"/>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55" name="Text Placeholder 9"/>
          <p:cNvSpPr>
            <a:spLocks noGrp="1"/>
          </p:cNvSpPr>
          <p:nvPr>
            <p:ph type="body" sz="quarter" idx="27" hasCustomPrompt="1"/>
          </p:nvPr>
        </p:nvSpPr>
        <p:spPr>
          <a:xfrm>
            <a:off x="489442" y="1671457"/>
            <a:ext cx="1675120" cy="541667"/>
          </a:xfrm>
          <a:prstGeom prst="rect">
            <a:avLst/>
          </a:prstGeom>
        </p:spPr>
        <p:txBody>
          <a:bodyPr anchor="ctr">
            <a:normAutofit/>
          </a:bodyPr>
          <a:lstStyle>
            <a:lvl1pPr marL="0" indent="0" algn="ctr">
              <a:buNone/>
              <a:defRPr sz="280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vl2pPr marL="587508" indent="0" algn="ctr">
              <a:buNone/>
              <a:defRPr/>
            </a:lvl2pPr>
            <a:lvl3pPr marL="1175019" indent="0" algn="ctr">
              <a:buNone/>
              <a:defRPr/>
            </a:lvl3pPr>
            <a:lvl4pPr marL="1762527" indent="0" algn="ctr">
              <a:buNone/>
              <a:defRPr/>
            </a:lvl4pPr>
            <a:lvl5pPr marL="2350039" indent="0" algn="ctr">
              <a:buNone/>
              <a:defRPr/>
            </a:lvl5pPr>
          </a:lstStyle>
          <a:p>
            <a:pPr lvl="0"/>
            <a:r>
              <a:rPr lang="en-US" dirty="0"/>
              <a:t>#</a:t>
            </a:r>
          </a:p>
        </p:txBody>
      </p:sp>
      <p:sp>
        <p:nvSpPr>
          <p:cNvPr id="56" name="TextBox 55"/>
          <p:cNvSpPr txBox="1"/>
          <p:nvPr userDrawn="1"/>
        </p:nvSpPr>
        <p:spPr>
          <a:xfrm>
            <a:off x="489443" y="1016282"/>
            <a:ext cx="1698904" cy="523220"/>
          </a:xfrm>
          <a:prstGeom prst="rect">
            <a:avLst/>
          </a:prstGeom>
          <a:noFill/>
        </p:spPr>
        <p:txBody>
          <a:bodyPr wrap="square" rtlCol="0" anchor="ctr">
            <a:spAutoFit/>
          </a:bodyPr>
          <a:lstStyle/>
          <a:p>
            <a:pPr algn="ctr"/>
            <a:r>
              <a:rPr lang="en-US" sz="2800" b="1"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QUIZ</a:t>
            </a:r>
          </a:p>
        </p:txBody>
      </p:sp>
      <p:graphicFrame>
        <p:nvGraphicFramePr>
          <p:cNvPr id="64" name="Object 63"/>
          <p:cNvGraphicFramePr>
            <a:graphicFrameLocks noChangeAspect="1"/>
          </p:cNvGraphicFramePr>
          <p:nvPr userDrawn="1"/>
        </p:nvGraphicFramePr>
        <p:xfrm>
          <a:off x="13805530" y="3419270"/>
          <a:ext cx="2058919" cy="2065103"/>
        </p:xfrm>
        <a:graphic>
          <a:graphicData uri="http://schemas.openxmlformats.org/presentationml/2006/ole">
            <mc:AlternateContent xmlns:mc="http://schemas.openxmlformats.org/markup-compatibility/2006">
              <mc:Choice xmlns:v="urn:schemas-microsoft-com:vml" Requires="v">
                <p:oleObj name="Image" r:id="rId2" imgW="2539683" imgH="2450794" progId="Photoshop.Image.13">
                  <p:embed/>
                </p:oleObj>
              </mc:Choice>
              <mc:Fallback>
                <p:oleObj name="Image" r:id="rId2" imgW="2539683" imgH="2450794" progId="Photoshop.Image.13">
                  <p:embed/>
                  <p:pic>
                    <p:nvPicPr>
                      <p:cNvPr id="64" name="Object 6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05530" y="3419270"/>
                        <a:ext cx="2058919" cy="2065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 name="TextBox 65"/>
          <p:cNvSpPr txBox="1"/>
          <p:nvPr userDrawn="1"/>
        </p:nvSpPr>
        <p:spPr>
          <a:xfrm>
            <a:off x="1664103" y="3007689"/>
            <a:ext cx="666212" cy="461665"/>
          </a:xfrm>
          <a:prstGeom prst="rect">
            <a:avLst/>
          </a:prstGeom>
          <a:noFill/>
          <a:ln>
            <a:noFill/>
          </a:ln>
        </p:spPr>
        <p:txBody>
          <a:bodyPr wrap="squar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a:t>
            </a:r>
          </a:p>
        </p:txBody>
      </p:sp>
      <p:sp>
        <p:nvSpPr>
          <p:cNvPr id="67" name="TextBox 66"/>
          <p:cNvSpPr txBox="1"/>
          <p:nvPr userDrawn="1"/>
        </p:nvSpPr>
        <p:spPr>
          <a:xfrm>
            <a:off x="1664103" y="3828786"/>
            <a:ext cx="455574" cy="461665"/>
          </a:xfrm>
          <a:prstGeom prst="rect">
            <a:avLst/>
          </a:prstGeom>
          <a:noFill/>
          <a:ln>
            <a:noFill/>
          </a:ln>
        </p:spPr>
        <p:txBody>
          <a:bodyPr wrap="non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a:t>
            </a:r>
          </a:p>
        </p:txBody>
      </p:sp>
      <p:sp>
        <p:nvSpPr>
          <p:cNvPr id="68" name="TextBox 67"/>
          <p:cNvSpPr txBox="1"/>
          <p:nvPr userDrawn="1"/>
        </p:nvSpPr>
        <p:spPr>
          <a:xfrm>
            <a:off x="1664101" y="4649883"/>
            <a:ext cx="623379" cy="461665"/>
          </a:xfrm>
          <a:prstGeom prst="rect">
            <a:avLst/>
          </a:prstGeom>
          <a:noFill/>
          <a:ln>
            <a:noFill/>
          </a:ln>
        </p:spPr>
        <p:txBody>
          <a:bodyPr wrap="squar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a:t>
            </a:r>
          </a:p>
        </p:txBody>
      </p:sp>
      <p:sp>
        <p:nvSpPr>
          <p:cNvPr id="69" name="TextBox 68"/>
          <p:cNvSpPr txBox="1"/>
          <p:nvPr userDrawn="1"/>
        </p:nvSpPr>
        <p:spPr>
          <a:xfrm>
            <a:off x="1664103" y="5470981"/>
            <a:ext cx="666212" cy="461665"/>
          </a:xfrm>
          <a:prstGeom prst="rect">
            <a:avLst/>
          </a:prstGeom>
          <a:noFill/>
          <a:ln>
            <a:noFill/>
          </a:ln>
        </p:spPr>
        <p:txBody>
          <a:bodyPr wrap="squar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a:t>
            </a:r>
          </a:p>
        </p:txBody>
      </p:sp>
      <p:sp>
        <p:nvSpPr>
          <p:cNvPr id="70" name="Text Placeholder 3"/>
          <p:cNvSpPr>
            <a:spLocks noGrp="1"/>
          </p:cNvSpPr>
          <p:nvPr>
            <p:ph type="body" sz="quarter" idx="32" hasCustomPrompt="1"/>
          </p:nvPr>
        </p:nvSpPr>
        <p:spPr>
          <a:xfrm>
            <a:off x="2329744" y="2916969"/>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71" name="Text Placeholder 3"/>
          <p:cNvSpPr>
            <a:spLocks noGrp="1"/>
          </p:cNvSpPr>
          <p:nvPr>
            <p:ph type="body" sz="quarter" idx="33" hasCustomPrompt="1"/>
          </p:nvPr>
        </p:nvSpPr>
        <p:spPr>
          <a:xfrm>
            <a:off x="2329744" y="3742686"/>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72" name="Text Placeholder 3"/>
          <p:cNvSpPr>
            <a:spLocks noGrp="1"/>
          </p:cNvSpPr>
          <p:nvPr>
            <p:ph type="body" sz="quarter" idx="34" hasCustomPrompt="1"/>
          </p:nvPr>
        </p:nvSpPr>
        <p:spPr>
          <a:xfrm>
            <a:off x="2329744" y="4549550"/>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73" name="Text Placeholder 3"/>
          <p:cNvSpPr>
            <a:spLocks noGrp="1"/>
          </p:cNvSpPr>
          <p:nvPr>
            <p:ph type="body" sz="quarter" idx="35" hasCustomPrompt="1"/>
          </p:nvPr>
        </p:nvSpPr>
        <p:spPr>
          <a:xfrm>
            <a:off x="2329744" y="5374469"/>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45" name="Text Placeholder 12"/>
          <p:cNvSpPr>
            <a:spLocks noGrp="1"/>
          </p:cNvSpPr>
          <p:nvPr>
            <p:ph type="body" sz="quarter" idx="15" hasCustomPrompt="1"/>
          </p:nvPr>
        </p:nvSpPr>
        <p:spPr>
          <a:xfrm>
            <a:off x="2310170" y="931283"/>
            <a:ext cx="13391133" cy="1424965"/>
          </a:xfrm>
          <a:prstGeom prst="rect">
            <a:avLst/>
          </a:prstGeom>
          <a:ln>
            <a:noFill/>
          </a:ln>
        </p:spPr>
        <p:txBody>
          <a:bodyPr anchor="ctr">
            <a:normAutofit/>
          </a:bodyPr>
          <a:lstStyle>
            <a:lvl1pPr marL="0" marR="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lang="en-US"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a:pPr>
            <a:r>
              <a:rPr lang="en-US" dirty="0"/>
              <a:t>Write question stem in 24. Do not exceed two lines.</a:t>
            </a:r>
          </a:p>
        </p:txBody>
      </p:sp>
      <p:sp>
        <p:nvSpPr>
          <p:cNvPr id="46" name="Text Placeholder 6"/>
          <p:cNvSpPr>
            <a:spLocks noGrp="1"/>
          </p:cNvSpPr>
          <p:nvPr>
            <p:ph type="body" sz="quarter" idx="26" hasCustomPrompt="1"/>
          </p:nvPr>
        </p:nvSpPr>
        <p:spPr>
          <a:xfrm>
            <a:off x="427451" y="7435666"/>
            <a:ext cx="15375004" cy="1333852"/>
          </a:xfrm>
          <a:prstGeom prst="rect">
            <a:avLst/>
          </a:prstGeom>
        </p:spPr>
        <p:txBody>
          <a:bodyPr anchor="t">
            <a:normAutofit/>
          </a:bodyPr>
          <a:lstStyle>
            <a:lvl1pPr marL="0" indent="0">
              <a:buNone/>
              <a:defRPr sz="24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Explanation</a:t>
            </a:r>
          </a:p>
        </p:txBody>
      </p:sp>
    </p:spTree>
    <p:extLst>
      <p:ext uri="{BB962C8B-B14F-4D97-AF65-F5344CB8AC3E}">
        <p14:creationId xmlns:p14="http://schemas.microsoft.com/office/powerpoint/2010/main" val="28744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17600" y="487363"/>
            <a:ext cx="14020800" cy="176688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17600" y="2433638"/>
            <a:ext cx="14020800" cy="580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17600" y="8475663"/>
            <a:ext cx="3657600" cy="485775"/>
          </a:xfrm>
          <a:prstGeom prst="rect">
            <a:avLst/>
          </a:prstGeom>
        </p:spPr>
        <p:txBody>
          <a:bodyPr vert="horz" lIns="91440" tIns="45720" rIns="91440" bIns="45720" rtlCol="0" anchor="ctr"/>
          <a:lstStyle>
            <a:lvl1pPr algn="l">
              <a:defRPr sz="1200">
                <a:solidFill>
                  <a:schemeClr val="tx1">
                    <a:tint val="75000"/>
                  </a:schemeClr>
                </a:solidFill>
              </a:defRPr>
            </a:lvl1pPr>
          </a:lstStyle>
          <a:p>
            <a:fld id="{9272EFC9-254D-4480-89E4-509C5FCFE509}" type="datetimeFigureOut">
              <a:rPr lang="en-US" smtClean="0"/>
              <a:t>2/27/24</a:t>
            </a:fld>
            <a:endParaRPr lang="en-US"/>
          </a:p>
        </p:txBody>
      </p:sp>
      <p:sp>
        <p:nvSpPr>
          <p:cNvPr id="5" name="Footer Placeholder 4"/>
          <p:cNvSpPr>
            <a:spLocks noGrp="1"/>
          </p:cNvSpPr>
          <p:nvPr>
            <p:ph type="ftr" sz="quarter" idx="3"/>
          </p:nvPr>
        </p:nvSpPr>
        <p:spPr>
          <a:xfrm>
            <a:off x="5384800" y="8475663"/>
            <a:ext cx="5486400" cy="4857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480800" y="8475663"/>
            <a:ext cx="3657600" cy="485775"/>
          </a:xfrm>
          <a:prstGeom prst="rect">
            <a:avLst/>
          </a:prstGeom>
        </p:spPr>
        <p:txBody>
          <a:bodyPr vert="horz" lIns="91440" tIns="45720" rIns="91440" bIns="45720" rtlCol="0" anchor="ctr"/>
          <a:lstStyle>
            <a:lvl1pPr algn="r">
              <a:defRPr sz="1200">
                <a:solidFill>
                  <a:schemeClr val="tx1">
                    <a:tint val="75000"/>
                  </a:schemeClr>
                </a:solidFill>
              </a:defRPr>
            </a:lvl1pPr>
          </a:lstStyle>
          <a:p>
            <a:fld id="{F4024AD7-029A-4562-BD52-3D580AB5FA6E}" type="slidenum">
              <a:rPr lang="en-US" smtClean="0"/>
              <a:t>‹#›</a:t>
            </a:fld>
            <a:endParaRPr lang="en-US"/>
          </a:p>
        </p:txBody>
      </p:sp>
    </p:spTree>
    <p:extLst>
      <p:ext uri="{BB962C8B-B14F-4D97-AF65-F5344CB8AC3E}">
        <p14:creationId xmlns:p14="http://schemas.microsoft.com/office/powerpoint/2010/main" val="1006665106"/>
      </p:ext>
    </p:extLst>
  </p:cSld>
  <p:clrMap bg1="lt1" tx1="dk1" bg2="lt2" tx2="dk2" accent1="accent1" accent2="accent2" accent3="accent3" accent4="accent4" accent5="accent5" accent6="accent6" hlink="hlink" folHlink="folHlink"/>
  <p:sldLayoutIdLst>
    <p:sldLayoutId id="2147483713" r:id="rId1"/>
    <p:sldLayoutId id="2147483722" r:id="rId2"/>
    <p:sldLayoutId id="2147483730" r:id="rId3"/>
    <p:sldLayoutId id="2147483727" r:id="rId4"/>
    <p:sldLayoutId id="2147483734" r:id="rId5"/>
    <p:sldLayoutId id="2147483726" r:id="rId6"/>
    <p:sldLayoutId id="2147483724" r:id="rId7"/>
    <p:sldLayoutId id="2147483739" r:id="rId8"/>
    <p:sldLayoutId id="2147483725" r:id="rId9"/>
    <p:sldLayoutId id="2147483740" r:id="rId10"/>
    <p:sldLayoutId id="2147483732" r:id="rId11"/>
    <p:sldLayoutId id="2147483733" r:id="rId12"/>
    <p:sldLayoutId id="2147483731" r:id="rId13"/>
    <p:sldLayoutId id="2147483723" r:id="rId14"/>
    <p:sldLayoutId id="2147483735" r:id="rId15"/>
    <p:sldLayoutId id="2147483736" r:id="rId16"/>
    <p:sldLayoutId id="2147483738"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hyperlink" Target="https://api.spotify.com/v1/search?type=artist8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hyperlink" Target="https://api.spotify.com/v1/search?type=artist8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687281" y="3289822"/>
            <a:ext cx="9486278" cy="387798"/>
          </a:xfrm>
        </p:spPr>
        <p:txBody>
          <a:bodyPr/>
          <a:lstStyle/>
          <a:p>
            <a:r>
              <a:rPr lang="en-IN" dirty="0"/>
              <a:t>Lesson 11—HTTP, Promises, and Observables</a:t>
            </a:r>
          </a:p>
        </p:txBody>
      </p:sp>
      <p:sp>
        <p:nvSpPr>
          <p:cNvPr id="2" name="Text Placeholder 1"/>
          <p:cNvSpPr>
            <a:spLocks noGrp="1"/>
          </p:cNvSpPr>
          <p:nvPr>
            <p:ph type="body" sz="quarter" idx="10"/>
          </p:nvPr>
        </p:nvSpPr>
        <p:spPr>
          <a:xfrm>
            <a:off x="3687281" y="2625331"/>
            <a:ext cx="9486278" cy="443198"/>
          </a:xfrm>
        </p:spPr>
        <p:txBody>
          <a:bodyPr/>
          <a:lstStyle/>
          <a:p>
            <a:r>
              <a:rPr lang="en-US" dirty="0"/>
              <a:t>Angular 17</a:t>
            </a:r>
          </a:p>
        </p:txBody>
      </p:sp>
    </p:spTree>
    <p:extLst>
      <p:ext uri="{BB962C8B-B14F-4D97-AF65-F5344CB8AC3E}">
        <p14:creationId xmlns:p14="http://schemas.microsoft.com/office/powerpoint/2010/main" val="915323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Problem</a:t>
            </a:r>
          </a:p>
        </p:txBody>
      </p:sp>
      <p:pic>
        <p:nvPicPr>
          <p:cNvPr id="9" name="Picture 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249483" y="826242"/>
            <a:ext cx="1757034" cy="274320"/>
          </a:xfrm>
          <a:prstGeom prst="rect">
            <a:avLst/>
          </a:prstGeom>
        </p:spPr>
      </p:pic>
      <p:sp>
        <p:nvSpPr>
          <p:cNvPr id="3" name="Rectangle: Rounded Corners 2"/>
          <p:cNvSpPr/>
          <p:nvPr/>
        </p:nvSpPr>
        <p:spPr>
          <a:xfrm>
            <a:off x="2400680" y="1315225"/>
            <a:ext cx="11833011" cy="476726"/>
          </a:xfrm>
          <a:prstGeom prst="roundRect">
            <a:avLst/>
          </a:prstGeom>
          <a:solidFill>
            <a:schemeClr val="tx2">
              <a:lumMod val="20000"/>
              <a:lumOff val="80000"/>
            </a:schemeClr>
          </a:solidFill>
          <a:ln>
            <a:solidFill>
              <a:schemeClr val="bg1">
                <a:lumMod val="75000"/>
              </a:schemeClr>
            </a:solidFill>
          </a:ln>
        </p:spPr>
        <p:txBody>
          <a:bodyPr wrap="square">
            <a:spAutoFit/>
          </a:bodyPr>
          <a:lstStyle/>
          <a:p>
            <a:pPr algn="ct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This is known as callback hell; without ReactiveX library, async call becomes complex.</a:t>
            </a:r>
          </a:p>
        </p:txBody>
      </p:sp>
      <p:grpSp>
        <p:nvGrpSpPr>
          <p:cNvPr id="7" name="Group 6"/>
          <p:cNvGrpSpPr/>
          <p:nvPr/>
        </p:nvGrpSpPr>
        <p:grpSpPr>
          <a:xfrm>
            <a:off x="2158692" y="2156151"/>
            <a:ext cx="12316988" cy="6417409"/>
            <a:chOff x="1851188" y="2086833"/>
            <a:chExt cx="12316988" cy="6417409"/>
          </a:xfrm>
        </p:grpSpPr>
        <p:grpSp>
          <p:nvGrpSpPr>
            <p:cNvPr id="8" name="Group 7"/>
            <p:cNvGrpSpPr/>
            <p:nvPr/>
          </p:nvGrpSpPr>
          <p:grpSpPr>
            <a:xfrm>
              <a:off x="1851188" y="2086833"/>
              <a:ext cx="12316988" cy="6417409"/>
              <a:chOff x="3124084" y="2352523"/>
              <a:chExt cx="12316988" cy="6417409"/>
            </a:xfrm>
          </p:grpSpPr>
          <p:grpSp>
            <p:nvGrpSpPr>
              <p:cNvPr id="10" name="Group 9"/>
              <p:cNvGrpSpPr/>
              <p:nvPr/>
            </p:nvGrpSpPr>
            <p:grpSpPr>
              <a:xfrm>
                <a:off x="3124084" y="2352523"/>
                <a:ext cx="12316988" cy="6417409"/>
                <a:chOff x="2135443" y="2758168"/>
                <a:chExt cx="12316988" cy="6417409"/>
              </a:xfrm>
            </p:grpSpPr>
            <p:sp>
              <p:nvSpPr>
                <p:cNvPr id="12" name="Rectangle 11"/>
                <p:cNvSpPr/>
                <p:nvPr/>
              </p:nvSpPr>
              <p:spPr>
                <a:xfrm>
                  <a:off x="2135443" y="3404506"/>
                  <a:ext cx="12316988" cy="5763361"/>
                </a:xfrm>
                <a:prstGeom prst="rect">
                  <a:avLst/>
                </a:prstGeom>
                <a:solidFill>
                  <a:srgbClr val="282828"/>
                </a:solidFill>
                <a:ln>
                  <a:solidFill>
                    <a:srgbClr val="282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 name="Freeform 166"/>
                <p:cNvSpPr/>
                <p:nvPr/>
              </p:nvSpPr>
              <p:spPr>
                <a:xfrm>
                  <a:off x="10127174" y="5902309"/>
                  <a:ext cx="4325257" cy="3273268"/>
                </a:xfrm>
                <a:custGeom>
                  <a:avLst/>
                  <a:gdLst>
                    <a:gd name="connsiteX0" fmla="*/ 4325257 w 4325257"/>
                    <a:gd name="connsiteY0" fmla="*/ 0 h 3512458"/>
                    <a:gd name="connsiteX1" fmla="*/ 4325257 w 4325257"/>
                    <a:gd name="connsiteY1" fmla="*/ 3512458 h 3512458"/>
                    <a:gd name="connsiteX2" fmla="*/ 0 w 4325257"/>
                    <a:gd name="connsiteY2" fmla="*/ 3512458 h 3512458"/>
                    <a:gd name="connsiteX3" fmla="*/ 4325257 w 4325257"/>
                    <a:gd name="connsiteY3" fmla="*/ 0 h 3512458"/>
                  </a:gdLst>
                  <a:ahLst/>
                  <a:cxnLst>
                    <a:cxn ang="0">
                      <a:pos x="connsiteX0" y="connsiteY0"/>
                    </a:cxn>
                    <a:cxn ang="0">
                      <a:pos x="connsiteX1" y="connsiteY1"/>
                    </a:cxn>
                    <a:cxn ang="0">
                      <a:pos x="connsiteX2" y="connsiteY2"/>
                    </a:cxn>
                    <a:cxn ang="0">
                      <a:pos x="connsiteX3" y="connsiteY3"/>
                    </a:cxn>
                  </a:cxnLst>
                  <a:rect l="l" t="t" r="r" b="b"/>
                  <a:pathLst>
                    <a:path w="4325257" h="3512458">
                      <a:moveTo>
                        <a:pt x="4325257" y="0"/>
                      </a:moveTo>
                      <a:lnTo>
                        <a:pt x="4325257" y="3512458"/>
                      </a:lnTo>
                      <a:lnTo>
                        <a:pt x="0" y="3512458"/>
                      </a:lnTo>
                      <a:lnTo>
                        <a:pt x="4325257" y="0"/>
                      </a:lnTo>
                      <a:close/>
                    </a:path>
                  </a:pathLst>
                </a:custGeom>
                <a:solidFill>
                  <a:srgbClr val="3B3B3B"/>
                </a:solidFill>
                <a:ln>
                  <a:solidFill>
                    <a:srgbClr val="3B3B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4" name="Group 13"/>
                <p:cNvGrpSpPr/>
                <p:nvPr/>
              </p:nvGrpSpPr>
              <p:grpSpPr>
                <a:xfrm>
                  <a:off x="2135443" y="2758168"/>
                  <a:ext cx="12316988" cy="638628"/>
                  <a:chOff x="2135443" y="2758168"/>
                  <a:chExt cx="12316988" cy="638628"/>
                </a:xfrm>
              </p:grpSpPr>
              <p:sp>
                <p:nvSpPr>
                  <p:cNvPr id="15" name="Round Same Side Corner Rectangle 168"/>
                  <p:cNvSpPr/>
                  <p:nvPr/>
                </p:nvSpPr>
                <p:spPr>
                  <a:xfrm>
                    <a:off x="2135443" y="2758168"/>
                    <a:ext cx="12316988" cy="638628"/>
                  </a:xfrm>
                  <a:prstGeom prst="round2SameRect">
                    <a:avLst>
                      <a:gd name="adj1" fmla="val 36763"/>
                      <a:gd name="adj2" fmla="val 0"/>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6" name="Group 15"/>
                  <p:cNvGrpSpPr/>
                  <p:nvPr/>
                </p:nvGrpSpPr>
                <p:grpSpPr>
                  <a:xfrm>
                    <a:off x="13298855" y="2987725"/>
                    <a:ext cx="1030511" cy="275773"/>
                    <a:chOff x="13298855" y="2987725"/>
                    <a:chExt cx="1030511" cy="275773"/>
                  </a:xfrm>
                </p:grpSpPr>
                <p:sp>
                  <p:nvSpPr>
                    <p:cNvPr id="23" name="Oval 22"/>
                    <p:cNvSpPr/>
                    <p:nvPr/>
                  </p:nvSpPr>
                  <p:spPr>
                    <a:xfrm>
                      <a:off x="13298855" y="2987727"/>
                      <a:ext cx="275771" cy="275771"/>
                    </a:xfrm>
                    <a:prstGeom prst="ellipse">
                      <a:avLst/>
                    </a:prstGeom>
                    <a:solidFill>
                      <a:srgbClr val="D95D5D"/>
                    </a:solidFill>
                    <a:ln>
                      <a:solidFill>
                        <a:srgbClr val="D9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4" name="Oval 23"/>
                    <p:cNvSpPr/>
                    <p:nvPr/>
                  </p:nvSpPr>
                  <p:spPr>
                    <a:xfrm>
                      <a:off x="13676225" y="2987726"/>
                      <a:ext cx="275771" cy="27577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5" name="Oval 24"/>
                    <p:cNvSpPr/>
                    <p:nvPr/>
                  </p:nvSpPr>
                  <p:spPr>
                    <a:xfrm>
                      <a:off x="14053595" y="2987725"/>
                      <a:ext cx="275771" cy="275771"/>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17" name="Group 16"/>
                  <p:cNvGrpSpPr/>
                  <p:nvPr/>
                </p:nvGrpSpPr>
                <p:grpSpPr>
                  <a:xfrm>
                    <a:off x="2269785" y="2866296"/>
                    <a:ext cx="3229488" cy="446581"/>
                    <a:chOff x="2269785" y="2866296"/>
                    <a:chExt cx="3229488" cy="446581"/>
                  </a:xfrm>
                </p:grpSpPr>
                <p:sp>
                  <p:nvSpPr>
                    <p:cNvPr id="18" name="TextBox 17"/>
                    <p:cNvSpPr txBox="1"/>
                    <p:nvPr/>
                  </p:nvSpPr>
                  <p:spPr>
                    <a:xfrm>
                      <a:off x="2881569" y="2866296"/>
                      <a:ext cx="2617704" cy="400110"/>
                    </a:xfrm>
                    <a:prstGeom prst="rect">
                      <a:avLst/>
                    </a:prstGeom>
                    <a:noFill/>
                  </p:spPr>
                  <p:txBody>
                    <a:bodyPr wrap="none" rtlCol="0">
                      <a:spAutoFit/>
                    </a:bodyPr>
                    <a:lstStyle/>
                    <a:p>
                      <a:r>
                        <a:rPr 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training@localhost:~</a:t>
                      </a:r>
                    </a:p>
                  </p:txBody>
                </p:sp>
                <p:grpSp>
                  <p:nvGrpSpPr>
                    <p:cNvPr id="19" name="Group 18"/>
                    <p:cNvGrpSpPr/>
                    <p:nvPr/>
                  </p:nvGrpSpPr>
                  <p:grpSpPr>
                    <a:xfrm>
                      <a:off x="2269785" y="2912767"/>
                      <a:ext cx="611784" cy="400110"/>
                      <a:chOff x="2263435" y="2863553"/>
                      <a:chExt cx="611784" cy="400110"/>
                    </a:xfrm>
                  </p:grpSpPr>
                  <p:sp>
                    <p:nvSpPr>
                      <p:cNvPr id="20" name="Rectangle 19"/>
                      <p:cNvSpPr/>
                      <p:nvPr/>
                    </p:nvSpPr>
                    <p:spPr>
                      <a:xfrm>
                        <a:off x="2288731" y="2959884"/>
                        <a:ext cx="438593" cy="246576"/>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1" name="Rectangle 20"/>
                      <p:cNvSpPr/>
                      <p:nvPr/>
                    </p:nvSpPr>
                    <p:spPr>
                      <a:xfrm>
                        <a:off x="2288731" y="2907524"/>
                        <a:ext cx="438593" cy="45719"/>
                      </a:xfrm>
                      <a:prstGeom prst="rect">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2" name="TextBox 21"/>
                      <p:cNvSpPr txBox="1"/>
                      <p:nvPr/>
                    </p:nvSpPr>
                    <p:spPr>
                      <a:xfrm>
                        <a:off x="2263435" y="2863553"/>
                        <a:ext cx="611784" cy="400110"/>
                      </a:xfrm>
                      <a:prstGeom prst="rect">
                        <a:avLst/>
                      </a:prstGeom>
                      <a:noFill/>
                    </p:spPr>
                    <p:txBody>
                      <a:bodyPr wrap="square" rtlCol="0">
                        <a:spAutoFit/>
                      </a:bodyPr>
                      <a:lstStyle/>
                      <a:p>
                        <a:r>
                          <a:rPr lang="en-US" sz="2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&gt;_</a:t>
                        </a:r>
                      </a:p>
                    </p:txBody>
                  </p:sp>
                </p:grpSp>
              </p:grpSp>
            </p:grpSp>
          </p:grpSp>
          <p:sp>
            <p:nvSpPr>
              <p:cNvPr id="11" name="TextBox 10"/>
              <p:cNvSpPr txBox="1"/>
              <p:nvPr/>
            </p:nvSpPr>
            <p:spPr>
              <a:xfrm>
                <a:off x="3285622" y="3129911"/>
                <a:ext cx="11756614" cy="5632311"/>
              </a:xfrm>
              <a:prstGeom prst="rect">
                <a:avLst/>
              </a:prstGeom>
              <a:noFill/>
            </p:spPr>
            <p:txBody>
              <a:bodyPr wrap="square" rtlCol="0">
                <a:spAutoFit/>
              </a:bodyPr>
              <a:lstStyle/>
              <a:p>
                <a:r>
                  <a:rPr lang="en-US" dirty="0">
                    <a:solidFill>
                      <a:schemeClr val="bg1"/>
                    </a:solidFill>
                    <a:latin typeface="Courier New" panose="02070309020205020404" pitchFamily="49" charset="0"/>
                    <a:cs typeface="Courier New" panose="02070309020205020404" pitchFamily="49" charset="0"/>
                  </a:rPr>
                  <a:t>	@Component({</a:t>
                </a:r>
              </a:p>
              <a:p>
                <a:r>
                  <a:rPr lang="en-US" dirty="0">
                    <a:solidFill>
                      <a:schemeClr val="bg1"/>
                    </a:solidFill>
                    <a:latin typeface="Courier New" panose="02070309020205020404" pitchFamily="49" charset="0"/>
                    <a:cs typeface="Courier New" panose="02070309020205020404" pitchFamily="49" charset="0"/>
                  </a:rPr>
                  <a:t>		selector: ‘my-app’,</a:t>
                </a:r>
              </a:p>
              <a:p>
                <a:r>
                  <a:rPr lang="en-US" dirty="0">
                    <a:solidFill>
                      <a:schemeClr val="bg1"/>
                    </a:solidFill>
                    <a:latin typeface="Courier New" panose="02070309020205020404" pitchFamily="49" charset="0"/>
                    <a:cs typeface="Courier New" panose="02070309020205020404" pitchFamily="49" charset="0"/>
                  </a:rPr>
                  <a:t>		template:’</a:t>
                </a:r>
              </a:p>
              <a:p>
                <a:r>
                  <a:rPr lang="en-US" dirty="0">
                    <a:solidFill>
                      <a:schemeClr val="bg1"/>
                    </a:solidFill>
                    <a:latin typeface="Courier New" panose="02070309020205020404" pitchFamily="49" charset="0"/>
                    <a:cs typeface="Courier New" panose="02070309020205020404" pitchFamily="49" charset="0"/>
                  </a:rPr>
                  <a:t>			&lt;input id=“search” type=“text” class=“form-control” 					placeholder=“search”&gt; ‘</a:t>
                </a:r>
              </a:p>
              <a:p>
                <a:r>
                  <a:rPr lang="en-US" dirty="0">
                    <a:solidFill>
                      <a:schemeClr val="bg1"/>
                    </a:solidFill>
                    <a:latin typeface="Courier New" panose="02070309020205020404" pitchFamily="49" charset="0"/>
                    <a:cs typeface="Courier New" panose="02070309020205020404" pitchFamily="49" charset="0"/>
                  </a:rPr>
                  <a:t>	})</a:t>
                </a:r>
              </a:p>
              <a:p>
                <a:r>
                  <a:rPr lang="en-US" dirty="0">
                    <a:solidFill>
                      <a:schemeClr val="bg1"/>
                    </a:solidFill>
                    <a:latin typeface="Courier New" panose="02070309020205020404" pitchFamily="49" charset="0"/>
                    <a:cs typeface="Courier New" panose="02070309020205020404" pitchFamily="49" charset="0"/>
                  </a:rPr>
                  <a:t>	export class AppComponent {</a:t>
                </a:r>
              </a:p>
              <a:p>
                <a:r>
                  <a:rPr lang="en-US" dirty="0">
                    <a:solidFill>
                      <a:schemeClr val="bg1"/>
                    </a:solidFill>
                    <a:latin typeface="Courier New" panose="02070309020205020404" pitchFamily="49" charset="0"/>
                    <a:cs typeface="Courier New" panose="02070309020205020404" pitchFamily="49" charset="0"/>
                  </a:rPr>
                  <a:t>		constructor() {</a:t>
                </a:r>
              </a:p>
              <a:p>
                <a:r>
                  <a:rPr lang="en-US" dirty="0">
                    <a:solidFill>
                      <a:schemeClr val="bg1"/>
                    </a:solidFill>
                    <a:latin typeface="Courier New" panose="02070309020205020404" pitchFamily="49" charset="0"/>
                    <a:cs typeface="Courier New" panose="02070309020205020404" pitchFamily="49" charset="0"/>
                  </a:rPr>
                  <a:t>			var debounded = _.debounce(function() {</a:t>
                </a:r>
              </a:p>
              <a:p>
                <a:r>
                  <a:rPr lang="en-US" dirty="0">
                    <a:solidFill>
                      <a:schemeClr val="bg1"/>
                    </a:solidFill>
                    <a:latin typeface="Courier New" panose="02070309020205020404" pitchFamily="49" charset="0"/>
                    <a:cs typeface="Courier New" panose="02070309020205020404" pitchFamily="49" charset="0"/>
                  </a:rPr>
                  <a:t>			var url=</a:t>
                </a:r>
                <a:r>
                  <a:rPr lang="en-US" dirty="0">
                    <a:solidFill>
                      <a:schemeClr val="bg1"/>
                    </a:solidFill>
                    <a:latin typeface="Courier New" panose="02070309020205020404" pitchFamily="49" charset="0"/>
                    <a:cs typeface="Courier New" panose="02070309020205020404" pitchFamily="49" charset="0"/>
                    <a:hlinkClick r:id="rId4"/>
                  </a:rPr>
                  <a:t>https://api.spotify.com/v1/search?type=artist8g=</a:t>
                </a:r>
                <a:r>
                  <a:rPr lang="en-US" dirty="0">
                    <a:solidFill>
                      <a:schemeClr val="bg1"/>
                    </a:solidFill>
                    <a:latin typeface="Courier New" panose="02070309020205020404" pitchFamily="49" charset="0"/>
                    <a:cs typeface="Courier New" panose="02070309020205020404" pitchFamily="49" charset="0"/>
                  </a:rPr>
                  <a:t> + 				term;</a:t>
                </a:r>
              </a:p>
              <a:p>
                <a:r>
                  <a:rPr lang="en-US" dirty="0">
                    <a:solidFill>
                      <a:schemeClr val="bg1"/>
                    </a:solidFill>
                    <a:latin typeface="Courier New" panose="02070309020205020404" pitchFamily="49" charset="0"/>
                    <a:cs typeface="Courier New" panose="02070309020205020404" pitchFamily="49" charset="0"/>
                  </a:rPr>
                  <a:t>			$.getJSON(url, function(artists){</a:t>
                </a:r>
              </a:p>
              <a:p>
                <a:r>
                  <a:rPr lang="en-US" dirty="0">
                    <a:solidFill>
                      <a:schemeClr val="bg1"/>
                    </a:solidFill>
                    <a:latin typeface="Courier New" panose="02070309020205020404" pitchFamily="49" charset="0"/>
                    <a:cs typeface="Courier New" panose="02070309020205020404" pitchFamily="49" charset="0"/>
                  </a:rPr>
                  <a:t>				console.log(artists);</a:t>
                </a:r>
              </a:p>
              <a:p>
                <a:r>
                  <a:rPr lang="en-US" dirty="0">
                    <a:solidFill>
                      <a:schemeClr val="bg1"/>
                    </a:solidFill>
                    <a:latin typeface="Courier New" panose="02070309020205020404" pitchFamily="49" charset="0"/>
                    <a:cs typeface="Courier New" panose="02070309020205020404" pitchFamily="49" charset="0"/>
                  </a:rPr>
                  <a:t>			});</a:t>
                </a:r>
              </a:p>
              <a:p>
                <a:r>
                  <a:rPr lang="en-US" dirty="0">
                    <a:solidFill>
                      <a:schemeClr val="bg1"/>
                    </a:solidFill>
                    <a:latin typeface="Courier New" panose="02070309020205020404" pitchFamily="49" charset="0"/>
                    <a:cs typeface="Courier New" panose="02070309020205020404" pitchFamily="49" charset="0"/>
                  </a:rPr>
                  <a:t>		}, 400);</a:t>
                </a:r>
              </a:p>
              <a:p>
                <a:r>
                  <a:rPr lang="en-US" dirty="0">
                    <a:solidFill>
                      <a:schemeClr val="bg1"/>
                    </a:solidFill>
                    <a:latin typeface="Courier New" panose="02070309020205020404" pitchFamily="49" charset="0"/>
                    <a:cs typeface="Courier New" panose="02070309020205020404" pitchFamily="49" charset="0"/>
                  </a:rPr>
                  <a:t>		$(“#search”).keyup(function(e){</a:t>
                </a:r>
              </a:p>
              <a:p>
                <a:r>
                  <a:rPr lang="en-US" dirty="0">
                    <a:solidFill>
                      <a:schemeClr val="bg1"/>
                    </a:solidFill>
                    <a:latin typeface="Courier New" panose="02070309020205020404" pitchFamily="49" charset="0"/>
                    <a:cs typeface="Courier New" panose="02070309020205020404" pitchFamily="49" charset="0"/>
                  </a:rPr>
                  <a:t>			var text = e.target.value;</a:t>
                </a:r>
              </a:p>
              <a:p>
                <a:r>
                  <a:rPr lang="en-US" dirty="0">
                    <a:solidFill>
                      <a:schemeClr val="bg1"/>
                    </a:solidFill>
                    <a:latin typeface="Courier New" panose="02070309020205020404" pitchFamily="49" charset="0"/>
                    <a:cs typeface="Courier New" panose="02070309020205020404" pitchFamily="49" charset="0"/>
                  </a:rPr>
                  <a:t>			</a:t>
                </a:r>
              </a:p>
              <a:p>
                <a:r>
                  <a:rPr lang="en-US" dirty="0">
                    <a:solidFill>
                      <a:schemeClr val="bg1"/>
                    </a:solidFill>
                    <a:latin typeface="Courier New" panose="02070309020205020404" pitchFamily="49" charset="0"/>
                    <a:cs typeface="Courier New" panose="02070309020205020404" pitchFamily="49" charset="0"/>
                  </a:rPr>
                  <a:t>			if (text.length &lt; 3)</a:t>
                </a:r>
              </a:p>
              <a:p>
                <a:r>
                  <a:rPr lang="en-US" dirty="0">
                    <a:solidFill>
                      <a:schemeClr val="bg1"/>
                    </a:solidFill>
                    <a:latin typeface="Courier New" panose="02070309020205020404" pitchFamily="49" charset="0"/>
                    <a:cs typeface="Courier New" panose="02070309020205020404" pitchFamily="49" charset="0"/>
                  </a:rPr>
                  <a:t>				return;</a:t>
                </a:r>
              </a:p>
            </p:txBody>
          </p:sp>
        </p:grpSp>
        <p:sp>
          <p:nvSpPr>
            <p:cNvPr id="4" name="Rectangle 3"/>
            <p:cNvSpPr/>
            <p:nvPr/>
          </p:nvSpPr>
          <p:spPr>
            <a:xfrm>
              <a:off x="4477818" y="5114864"/>
              <a:ext cx="6119274" cy="289827"/>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2920469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Solution with </a:t>
            </a:r>
            <a:r>
              <a:rPr lang="en-IN" dirty="0" err="1"/>
              <a:t>ReactiveX</a:t>
            </a:r>
            <a:r>
              <a:rPr lang="en-IN" dirty="0"/>
              <a:t> Library</a:t>
            </a:r>
          </a:p>
        </p:txBody>
      </p:sp>
      <p:pic>
        <p:nvPicPr>
          <p:cNvPr id="9" name="Picture 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673630" y="892452"/>
            <a:ext cx="6787660" cy="263769"/>
          </a:xfrm>
          <a:prstGeom prst="rect">
            <a:avLst/>
          </a:prstGeom>
        </p:spPr>
      </p:pic>
      <p:sp>
        <p:nvSpPr>
          <p:cNvPr id="3" name="Rectangle: Rounded Corners 2"/>
          <p:cNvSpPr/>
          <p:nvPr/>
        </p:nvSpPr>
        <p:spPr>
          <a:xfrm>
            <a:off x="2053829" y="1290426"/>
            <a:ext cx="11857611" cy="476726"/>
          </a:xfrm>
          <a:prstGeom prst="roundRect">
            <a:avLst/>
          </a:prstGeom>
          <a:solidFill>
            <a:schemeClr val="tx2">
              <a:lumMod val="20000"/>
              <a:lumOff val="80000"/>
            </a:schemeClr>
          </a:solidFill>
          <a:ln>
            <a:solidFill>
              <a:schemeClr val="bg1">
                <a:lumMod val="75000"/>
              </a:schemeClr>
            </a:solidFill>
          </a:ln>
        </p:spPr>
        <p:txBody>
          <a:bodyPr wrap="square">
            <a:spAutoFit/>
          </a:bodyPr>
          <a:lstStyle/>
          <a:p>
            <a:pPr algn="ct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This approach helps you use RxJS functions to keep code simple and free from callback.</a:t>
            </a:r>
          </a:p>
        </p:txBody>
      </p:sp>
      <p:grpSp>
        <p:nvGrpSpPr>
          <p:cNvPr id="7" name="Group 6"/>
          <p:cNvGrpSpPr/>
          <p:nvPr/>
        </p:nvGrpSpPr>
        <p:grpSpPr>
          <a:xfrm>
            <a:off x="1908966" y="2085944"/>
            <a:ext cx="12316988" cy="6638956"/>
            <a:chOff x="3124084" y="2352523"/>
            <a:chExt cx="12316988" cy="6673502"/>
          </a:xfrm>
        </p:grpSpPr>
        <p:grpSp>
          <p:nvGrpSpPr>
            <p:cNvPr id="8" name="Group 7"/>
            <p:cNvGrpSpPr/>
            <p:nvPr/>
          </p:nvGrpSpPr>
          <p:grpSpPr>
            <a:xfrm>
              <a:off x="3124084" y="2352523"/>
              <a:ext cx="12316988" cy="6673502"/>
              <a:chOff x="2135443" y="2758168"/>
              <a:chExt cx="12316988" cy="6673502"/>
            </a:xfrm>
          </p:grpSpPr>
          <p:sp>
            <p:nvSpPr>
              <p:cNvPr id="11" name="Rectangle 10"/>
              <p:cNvSpPr/>
              <p:nvPr/>
            </p:nvSpPr>
            <p:spPr>
              <a:xfrm>
                <a:off x="2135443" y="3404506"/>
                <a:ext cx="12316988" cy="6027164"/>
              </a:xfrm>
              <a:prstGeom prst="rect">
                <a:avLst/>
              </a:prstGeom>
              <a:solidFill>
                <a:srgbClr val="282828"/>
              </a:solidFill>
              <a:ln>
                <a:solidFill>
                  <a:srgbClr val="282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2" name="Freeform 166"/>
              <p:cNvSpPr/>
              <p:nvPr/>
            </p:nvSpPr>
            <p:spPr>
              <a:xfrm>
                <a:off x="10127174" y="5902309"/>
                <a:ext cx="4325257" cy="3512458"/>
              </a:xfrm>
              <a:custGeom>
                <a:avLst/>
                <a:gdLst>
                  <a:gd name="connsiteX0" fmla="*/ 4325257 w 4325257"/>
                  <a:gd name="connsiteY0" fmla="*/ 0 h 3512458"/>
                  <a:gd name="connsiteX1" fmla="*/ 4325257 w 4325257"/>
                  <a:gd name="connsiteY1" fmla="*/ 3512458 h 3512458"/>
                  <a:gd name="connsiteX2" fmla="*/ 0 w 4325257"/>
                  <a:gd name="connsiteY2" fmla="*/ 3512458 h 3512458"/>
                  <a:gd name="connsiteX3" fmla="*/ 4325257 w 4325257"/>
                  <a:gd name="connsiteY3" fmla="*/ 0 h 3512458"/>
                </a:gdLst>
                <a:ahLst/>
                <a:cxnLst>
                  <a:cxn ang="0">
                    <a:pos x="connsiteX0" y="connsiteY0"/>
                  </a:cxn>
                  <a:cxn ang="0">
                    <a:pos x="connsiteX1" y="connsiteY1"/>
                  </a:cxn>
                  <a:cxn ang="0">
                    <a:pos x="connsiteX2" y="connsiteY2"/>
                  </a:cxn>
                  <a:cxn ang="0">
                    <a:pos x="connsiteX3" y="connsiteY3"/>
                  </a:cxn>
                </a:cxnLst>
                <a:rect l="l" t="t" r="r" b="b"/>
                <a:pathLst>
                  <a:path w="4325257" h="3512458">
                    <a:moveTo>
                      <a:pt x="4325257" y="0"/>
                    </a:moveTo>
                    <a:lnTo>
                      <a:pt x="4325257" y="3512458"/>
                    </a:lnTo>
                    <a:lnTo>
                      <a:pt x="0" y="3512458"/>
                    </a:lnTo>
                    <a:lnTo>
                      <a:pt x="4325257" y="0"/>
                    </a:lnTo>
                    <a:close/>
                  </a:path>
                </a:pathLst>
              </a:custGeom>
              <a:solidFill>
                <a:srgbClr val="3B3B3B"/>
              </a:solidFill>
              <a:ln>
                <a:solidFill>
                  <a:srgbClr val="3B3B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3" name="Group 12"/>
              <p:cNvGrpSpPr/>
              <p:nvPr/>
            </p:nvGrpSpPr>
            <p:grpSpPr>
              <a:xfrm>
                <a:off x="2135443" y="2758168"/>
                <a:ext cx="12316988" cy="638628"/>
                <a:chOff x="2135443" y="2758168"/>
                <a:chExt cx="12316988" cy="638628"/>
              </a:xfrm>
            </p:grpSpPr>
            <p:sp>
              <p:nvSpPr>
                <p:cNvPr id="14" name="Round Same Side Corner Rectangle 168"/>
                <p:cNvSpPr/>
                <p:nvPr/>
              </p:nvSpPr>
              <p:spPr>
                <a:xfrm>
                  <a:off x="2135443" y="2758168"/>
                  <a:ext cx="12316988" cy="638628"/>
                </a:xfrm>
                <a:prstGeom prst="round2SameRect">
                  <a:avLst>
                    <a:gd name="adj1" fmla="val 36763"/>
                    <a:gd name="adj2" fmla="val 0"/>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5" name="Group 14"/>
                <p:cNvGrpSpPr/>
                <p:nvPr/>
              </p:nvGrpSpPr>
              <p:grpSpPr>
                <a:xfrm>
                  <a:off x="13298855" y="2987725"/>
                  <a:ext cx="1030511" cy="275773"/>
                  <a:chOff x="13298855" y="2987725"/>
                  <a:chExt cx="1030511" cy="275773"/>
                </a:xfrm>
              </p:grpSpPr>
              <p:sp>
                <p:nvSpPr>
                  <p:cNvPr id="22" name="Oval 21"/>
                  <p:cNvSpPr/>
                  <p:nvPr/>
                </p:nvSpPr>
                <p:spPr>
                  <a:xfrm>
                    <a:off x="13298855" y="2987727"/>
                    <a:ext cx="275771" cy="275771"/>
                  </a:xfrm>
                  <a:prstGeom prst="ellipse">
                    <a:avLst/>
                  </a:prstGeom>
                  <a:solidFill>
                    <a:srgbClr val="D95D5D"/>
                  </a:solidFill>
                  <a:ln>
                    <a:solidFill>
                      <a:srgbClr val="D9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3" name="Oval 22"/>
                  <p:cNvSpPr/>
                  <p:nvPr/>
                </p:nvSpPr>
                <p:spPr>
                  <a:xfrm>
                    <a:off x="13676225" y="2987726"/>
                    <a:ext cx="275771" cy="27577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4" name="Oval 23"/>
                  <p:cNvSpPr/>
                  <p:nvPr/>
                </p:nvSpPr>
                <p:spPr>
                  <a:xfrm>
                    <a:off x="14053595" y="2987725"/>
                    <a:ext cx="275771" cy="275771"/>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16" name="Group 15"/>
                <p:cNvGrpSpPr/>
                <p:nvPr/>
              </p:nvGrpSpPr>
              <p:grpSpPr>
                <a:xfrm>
                  <a:off x="2269785" y="2866296"/>
                  <a:ext cx="3229488" cy="446581"/>
                  <a:chOff x="2269785" y="2866296"/>
                  <a:chExt cx="3229488" cy="446581"/>
                </a:xfrm>
              </p:grpSpPr>
              <p:sp>
                <p:nvSpPr>
                  <p:cNvPr id="17" name="TextBox 16"/>
                  <p:cNvSpPr txBox="1"/>
                  <p:nvPr/>
                </p:nvSpPr>
                <p:spPr>
                  <a:xfrm>
                    <a:off x="2881569" y="2866296"/>
                    <a:ext cx="2617704" cy="400110"/>
                  </a:xfrm>
                  <a:prstGeom prst="rect">
                    <a:avLst/>
                  </a:prstGeom>
                  <a:noFill/>
                </p:spPr>
                <p:txBody>
                  <a:bodyPr wrap="none" rtlCol="0">
                    <a:spAutoFit/>
                  </a:bodyPr>
                  <a:lstStyle/>
                  <a:p>
                    <a:r>
                      <a:rPr 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training@localhost:~</a:t>
                    </a:r>
                  </a:p>
                </p:txBody>
              </p:sp>
              <p:grpSp>
                <p:nvGrpSpPr>
                  <p:cNvPr id="18" name="Group 17"/>
                  <p:cNvGrpSpPr/>
                  <p:nvPr/>
                </p:nvGrpSpPr>
                <p:grpSpPr>
                  <a:xfrm>
                    <a:off x="2269785" y="2912767"/>
                    <a:ext cx="611784" cy="400110"/>
                    <a:chOff x="2263435" y="2863553"/>
                    <a:chExt cx="611784" cy="400110"/>
                  </a:xfrm>
                </p:grpSpPr>
                <p:sp>
                  <p:nvSpPr>
                    <p:cNvPr id="19" name="Rectangle 18"/>
                    <p:cNvSpPr/>
                    <p:nvPr/>
                  </p:nvSpPr>
                  <p:spPr>
                    <a:xfrm>
                      <a:off x="2288731" y="2959884"/>
                      <a:ext cx="438593" cy="246576"/>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0" name="Rectangle 19"/>
                    <p:cNvSpPr/>
                    <p:nvPr/>
                  </p:nvSpPr>
                  <p:spPr>
                    <a:xfrm>
                      <a:off x="2288731" y="2907524"/>
                      <a:ext cx="438593" cy="45719"/>
                    </a:xfrm>
                    <a:prstGeom prst="rect">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1" name="TextBox 20"/>
                    <p:cNvSpPr txBox="1"/>
                    <p:nvPr/>
                  </p:nvSpPr>
                  <p:spPr>
                    <a:xfrm>
                      <a:off x="2263435" y="2863553"/>
                      <a:ext cx="611784" cy="400110"/>
                    </a:xfrm>
                    <a:prstGeom prst="rect">
                      <a:avLst/>
                    </a:prstGeom>
                    <a:noFill/>
                  </p:spPr>
                  <p:txBody>
                    <a:bodyPr wrap="square" rtlCol="0">
                      <a:spAutoFit/>
                    </a:bodyPr>
                    <a:lstStyle/>
                    <a:p>
                      <a:r>
                        <a:rPr lang="en-US" sz="2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&gt;_</a:t>
                      </a:r>
                    </a:p>
                  </p:txBody>
                </p:sp>
              </p:grpSp>
            </p:grpSp>
          </p:grpSp>
        </p:grpSp>
        <p:sp>
          <p:nvSpPr>
            <p:cNvPr id="10" name="TextBox 9"/>
            <p:cNvSpPr txBox="1"/>
            <p:nvPr/>
          </p:nvSpPr>
          <p:spPr>
            <a:xfrm>
              <a:off x="3285622" y="3376811"/>
              <a:ext cx="11756614" cy="5632311"/>
            </a:xfrm>
            <a:prstGeom prst="rect">
              <a:avLst/>
            </a:prstGeom>
            <a:noFill/>
          </p:spPr>
          <p:txBody>
            <a:bodyPr wrap="square" rtlCol="0">
              <a:spAutoFit/>
            </a:bodyPr>
            <a:lstStyle/>
            <a:p>
              <a:r>
                <a:rPr lang="en-US" dirty="0">
                  <a:solidFill>
                    <a:schemeClr val="bg1"/>
                  </a:solidFill>
                  <a:latin typeface="Courier New" panose="02070309020205020404" pitchFamily="49" charset="0"/>
                  <a:cs typeface="Courier New" panose="02070309020205020404" pitchFamily="49" charset="0"/>
                </a:rPr>
                <a:t>	&lt;input type= “text” id=“search” class=“form form-control”/&gt;</a:t>
              </a:r>
            </a:p>
            <a:p>
              <a:r>
                <a:rPr lang="en-US" dirty="0">
                  <a:solidFill>
                    <a:schemeClr val="bg1"/>
                  </a:solidFill>
                  <a:latin typeface="Courier New" panose="02070309020205020404" pitchFamily="49" charset="0"/>
                  <a:cs typeface="Courier New" panose="02070309020205020404" pitchFamily="49" charset="0"/>
                </a:rPr>
                <a:t>	.</a:t>
              </a:r>
            </a:p>
            <a:p>
              <a:r>
                <a:rPr lang="en-US" dirty="0">
                  <a:solidFill>
                    <a:schemeClr val="bg1"/>
                  </a:solidFill>
                  <a:latin typeface="Courier New" panose="02070309020205020404" pitchFamily="49" charset="0"/>
                  <a:cs typeface="Courier New" panose="02070309020205020404" pitchFamily="49" charset="0"/>
                </a:rPr>
                <a:t> })</a:t>
              </a:r>
            </a:p>
            <a:p>
              <a:r>
                <a:rPr lang="en-US" dirty="0">
                  <a:solidFill>
                    <a:schemeClr val="bg1"/>
                  </a:solidFill>
                  <a:latin typeface="Courier New" panose="02070309020205020404" pitchFamily="49" charset="0"/>
                  <a:cs typeface="Courier New" panose="02070309020205020404" pitchFamily="49" charset="0"/>
                </a:rPr>
                <a:t>export class App7Component implements OnInit{</a:t>
              </a:r>
            </a:p>
            <a:p>
              <a:r>
                <a:rPr lang="en-US" dirty="0">
                  <a:solidFill>
                    <a:schemeClr val="bg1"/>
                  </a:solidFill>
                  <a:latin typeface="Courier New" panose="02070309020205020404" pitchFamily="49" charset="0"/>
                  <a:cs typeface="Courier New" panose="02070309020205020404" pitchFamily="49" charset="0"/>
                </a:rPr>
                <a:t>		constructor( ) {</a:t>
              </a:r>
            </a:p>
            <a:p>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	}</a:t>
              </a:r>
            </a:p>
            <a:p>
              <a:r>
                <a:rPr lang="en-US" dirty="0">
                  <a:solidFill>
                    <a:schemeClr val="bg1"/>
                  </a:solidFill>
                  <a:latin typeface="Courier New" panose="02070309020205020404" pitchFamily="49" charset="0"/>
                  <a:cs typeface="Courier New" panose="02070309020205020404" pitchFamily="49" charset="0"/>
                </a:rPr>
                <a:t>	ngOnInit() :any {</a:t>
              </a:r>
            </a:p>
            <a:p>
              <a:r>
                <a:rPr lang="en-US" dirty="0">
                  <a:solidFill>
                    <a:schemeClr val="bg1"/>
                  </a:solidFill>
                  <a:latin typeface="Courier New" panose="02070309020205020404" pitchFamily="49" charset="0"/>
                  <a:cs typeface="Courier New" panose="02070309020205020404" pitchFamily="49" charset="0"/>
                </a:rPr>
                <a:t>		var keyups= Observable.fromEvent(jquery(“#search”), “keyup”)</a:t>
              </a:r>
            </a:p>
            <a:p>
              <a:r>
                <a:rPr lang="en-US" dirty="0">
                  <a:solidFill>
                    <a:schemeClr val="bg1"/>
                  </a:solidFill>
                  <a:latin typeface="Courier New" panose="02070309020205020404" pitchFamily="49" charset="0"/>
                  <a:cs typeface="Courier New" panose="02070309020205020404" pitchFamily="49" charset="0"/>
                </a:rPr>
                <a:t>		.map(e =&gt;e.target.value)</a:t>
              </a:r>
            </a:p>
            <a:p>
              <a:r>
                <a:rPr lang="en-US" dirty="0">
                  <a:solidFill>
                    <a:schemeClr val="bg1"/>
                  </a:solidFill>
                  <a:latin typeface="Courier New" panose="02070309020205020404" pitchFamily="49" charset="0"/>
                  <a:cs typeface="Courier New" panose="02070309020205020404" pitchFamily="49" charset="0"/>
                </a:rPr>
                <a:t>		.filter(text =&gt;text.length &gt;=3)</a:t>
              </a:r>
            </a:p>
            <a:p>
              <a:r>
                <a:rPr lang="en-US" dirty="0">
                  <a:solidFill>
                    <a:schemeClr val="bg1"/>
                  </a:solidFill>
                  <a:latin typeface="Courier New" panose="02070309020205020404" pitchFamily="49" charset="0"/>
                  <a:cs typeface="Courier New" panose="02070309020205020404" pitchFamily="49" charset="0"/>
                </a:rPr>
                <a:t>		.debounceTime(400)</a:t>
              </a:r>
            </a:p>
            <a:p>
              <a:r>
                <a:rPr lang="en-US" dirty="0">
                  <a:solidFill>
                    <a:schemeClr val="bg1"/>
                  </a:solidFill>
                  <a:latin typeface="Courier New" panose="02070309020205020404" pitchFamily="49" charset="0"/>
                  <a:cs typeface="Courier New" panose="02070309020205020404" pitchFamily="49" charset="0"/>
                </a:rPr>
                <a:t>.		.distinctUntilChanged()</a:t>
              </a:r>
            </a:p>
            <a:p>
              <a:r>
                <a:rPr lang="en-US" dirty="0">
                  <a:solidFill>
                    <a:schemeClr val="bg1"/>
                  </a:solidFill>
                  <a:latin typeface="Courier New" panose="02070309020205020404" pitchFamily="49" charset="0"/>
                  <a:cs typeface="Courier New" panose="02070309020205020404" pitchFamily="49" charset="0"/>
                </a:rPr>
                <a:t>		.flatMap(searchterm =&gt; {</a:t>
              </a:r>
            </a:p>
            <a:p>
              <a:r>
                <a:rPr lang="en-US" dirty="0">
                  <a:solidFill>
                    <a:schemeClr val="bg1"/>
                  </a:solidFill>
                  <a:latin typeface="Courier New" panose="02070309020205020404" pitchFamily="49" charset="0"/>
                  <a:cs typeface="Courier New" panose="02070309020205020404" pitchFamily="49" charset="0"/>
                </a:rPr>
                <a:t>			var url=</a:t>
              </a:r>
              <a:r>
                <a:rPr lang="en-US" dirty="0">
                  <a:solidFill>
                    <a:schemeClr val="bg1"/>
                  </a:solidFill>
                  <a:latin typeface="Courier New" panose="02070309020205020404" pitchFamily="49" charset="0"/>
                  <a:cs typeface="Courier New" panose="02070309020205020404" pitchFamily="49" charset="0"/>
                  <a:hlinkClick r:id="rId4"/>
                </a:rPr>
                <a:t>https://api.spotify.com/v1/search?type=artist8g=</a:t>
              </a:r>
              <a:r>
                <a:rPr lang="en-US" dirty="0">
                  <a:solidFill>
                    <a:schemeClr val="bg1"/>
                  </a:solidFill>
                  <a:latin typeface="Courier New" panose="02070309020205020404" pitchFamily="49" charset="0"/>
                  <a:cs typeface="Courier New" panose="02070309020205020404" pitchFamily="49" charset="0"/>
                </a:rPr>
                <a:t> + SearchTerm;)</a:t>
              </a:r>
            </a:p>
            <a:p>
              <a:r>
                <a:rPr lang="en-US" dirty="0">
                  <a:solidFill>
                    <a:schemeClr val="bg1"/>
                  </a:solidFill>
                  <a:latin typeface="Courier New" panose="02070309020205020404" pitchFamily="49" charset="0"/>
                  <a:cs typeface="Courier New" panose="02070309020205020404" pitchFamily="49" charset="0"/>
                </a:rPr>
                <a:t>			var promise=jQuery.getJSON(url);</a:t>
              </a:r>
            </a:p>
            <a:p>
              <a:r>
                <a:rPr lang="en-US" dirty="0">
                  <a:solidFill>
                    <a:schemeClr val="bg1"/>
                  </a:solidFill>
                  <a:latin typeface="Courier New" panose="02070309020205020404" pitchFamily="49" charset="0"/>
                  <a:cs typeface="Courier New" panose="02070309020205020404" pitchFamily="49" charset="0"/>
                </a:rPr>
                <a:t>			return Observable.fromPromise(promise);</a:t>
              </a:r>
            </a:p>
            <a:p>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		});</a:t>
              </a:r>
            </a:p>
          </p:txBody>
        </p:sp>
      </p:grpSp>
    </p:spTree>
    <p:extLst>
      <p:ext uri="{BB962C8B-B14F-4D97-AF65-F5344CB8AC3E}">
        <p14:creationId xmlns:p14="http://schemas.microsoft.com/office/powerpoint/2010/main" val="1279687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Angular 17 HTTP and Observables</a:t>
            </a:r>
          </a:p>
        </p:txBody>
      </p:sp>
      <p:pic>
        <p:nvPicPr>
          <p:cNvPr id="9" name="Picture 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760244" y="836444"/>
            <a:ext cx="6743700" cy="274320"/>
          </a:xfrm>
          <a:prstGeom prst="rect">
            <a:avLst/>
          </a:prstGeom>
        </p:spPr>
      </p:pic>
      <p:grpSp>
        <p:nvGrpSpPr>
          <p:cNvPr id="3" name="Group 2"/>
          <p:cNvGrpSpPr/>
          <p:nvPr/>
        </p:nvGrpSpPr>
        <p:grpSpPr>
          <a:xfrm>
            <a:off x="2076157" y="2160358"/>
            <a:ext cx="12223104" cy="5434365"/>
            <a:chOff x="2508734" y="1806007"/>
            <a:chExt cx="12223104" cy="5434365"/>
          </a:xfrm>
        </p:grpSpPr>
        <p:sp>
          <p:nvSpPr>
            <p:cNvPr id="2" name="Rectangle 1"/>
            <p:cNvSpPr/>
            <p:nvPr/>
          </p:nvSpPr>
          <p:spPr>
            <a:xfrm>
              <a:off x="10777735" y="5195700"/>
              <a:ext cx="3954103" cy="1107996"/>
            </a:xfrm>
            <a:prstGeom prst="rect">
              <a:avLst/>
            </a:prstGeom>
          </p:spPr>
          <p:txBody>
            <a:bodyPr wrap="square" anchor="ctr">
              <a:spAutoFit/>
            </a:bodyPr>
            <a:lstStyle/>
            <a:p>
              <a:pPr algn="ct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Now, </a:t>
              </a:r>
              <a:r>
                <a:rPr lang="en-US" sz="2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observables, </a:t>
              </a: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rather than promises, can be used to handle HTTP requests. </a:t>
              </a:r>
            </a:p>
          </p:txBody>
        </p:sp>
        <p:sp>
          <p:nvSpPr>
            <p:cNvPr id="7" name="Rectangle 6"/>
            <p:cNvSpPr/>
            <p:nvPr/>
          </p:nvSpPr>
          <p:spPr>
            <a:xfrm>
              <a:off x="2508734" y="5026423"/>
              <a:ext cx="3053783" cy="1107996"/>
            </a:xfrm>
            <a:prstGeom prst="rect">
              <a:avLst/>
            </a:prstGeom>
          </p:spPr>
          <p:txBody>
            <a:bodyPr wrap="square" anchor="ctr">
              <a:spAutoFit/>
            </a:bodyPr>
            <a:lstStyle/>
            <a:p>
              <a:pPr algn="ct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Earlier, </a:t>
              </a:r>
              <a:r>
                <a:rPr lang="en-US" sz="2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callbacks </a:t>
              </a: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were preferred for handling XHR.</a:t>
              </a:r>
            </a:p>
          </p:txBody>
        </p:sp>
        <p:sp>
          <p:nvSpPr>
            <p:cNvPr id="8" name="Rectangle 7"/>
            <p:cNvSpPr/>
            <p:nvPr/>
          </p:nvSpPr>
          <p:spPr>
            <a:xfrm>
              <a:off x="6018485" y="1806007"/>
              <a:ext cx="4250404" cy="1107996"/>
            </a:xfrm>
            <a:prstGeom prst="rect">
              <a:avLst/>
            </a:prstGeom>
          </p:spPr>
          <p:txBody>
            <a:bodyPr wrap="square" anchor="ctr">
              <a:spAutoFit/>
            </a:bodyPr>
            <a:lstStyle/>
            <a:p>
              <a:pPr algn="ct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Later, callbacks were considered a bad practice, and </a:t>
              </a:r>
              <a:r>
                <a:rPr lang="en-US" sz="2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promises </a:t>
              </a: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had to be used. </a:t>
              </a:r>
            </a:p>
          </p:txBody>
        </p:sp>
        <p:grpSp>
          <p:nvGrpSpPr>
            <p:cNvPr id="10" name="Group 9"/>
            <p:cNvGrpSpPr/>
            <p:nvPr/>
          </p:nvGrpSpPr>
          <p:grpSpPr>
            <a:xfrm>
              <a:off x="9147439" y="4350930"/>
              <a:ext cx="1733122" cy="2889442"/>
              <a:chOff x="9165023" y="5481369"/>
              <a:chExt cx="1733122" cy="2889442"/>
            </a:xfrm>
          </p:grpSpPr>
          <p:sp>
            <p:nvSpPr>
              <p:cNvPr id="11" name="Freeform 7"/>
              <p:cNvSpPr>
                <a:spLocks/>
              </p:cNvSpPr>
              <p:nvPr/>
            </p:nvSpPr>
            <p:spPr bwMode="auto">
              <a:xfrm>
                <a:off x="9265405" y="5481369"/>
                <a:ext cx="1632740" cy="2824431"/>
              </a:xfrm>
              <a:custGeom>
                <a:avLst/>
                <a:gdLst>
                  <a:gd name="T0" fmla="*/ 48 w 433"/>
                  <a:gd name="T1" fmla="*/ 176 h 749"/>
                  <a:gd name="T2" fmla="*/ 12 w 433"/>
                  <a:gd name="T3" fmla="*/ 551 h 749"/>
                  <a:gd name="T4" fmla="*/ 0 w 433"/>
                  <a:gd name="T5" fmla="*/ 567 h 749"/>
                  <a:gd name="T6" fmla="*/ 256 w 433"/>
                  <a:gd name="T7" fmla="*/ 749 h 749"/>
                  <a:gd name="T8" fmla="*/ 268 w 433"/>
                  <a:gd name="T9" fmla="*/ 733 h 749"/>
                  <a:gd name="T10" fmla="*/ 310 w 433"/>
                  <a:gd name="T11" fmla="*/ 0 h 749"/>
                  <a:gd name="T12" fmla="*/ 48 w 433"/>
                  <a:gd name="T13" fmla="*/ 176 h 749"/>
                </a:gdLst>
                <a:ahLst/>
                <a:cxnLst>
                  <a:cxn ang="0">
                    <a:pos x="T0" y="T1"/>
                  </a:cxn>
                  <a:cxn ang="0">
                    <a:pos x="T2" y="T3"/>
                  </a:cxn>
                  <a:cxn ang="0">
                    <a:pos x="T4" y="T5"/>
                  </a:cxn>
                  <a:cxn ang="0">
                    <a:pos x="T6" y="T7"/>
                  </a:cxn>
                  <a:cxn ang="0">
                    <a:pos x="T8" y="T9"/>
                  </a:cxn>
                  <a:cxn ang="0">
                    <a:pos x="T10" y="T11"/>
                  </a:cxn>
                  <a:cxn ang="0">
                    <a:pos x="T12" y="T13"/>
                  </a:cxn>
                </a:cxnLst>
                <a:rect l="0" t="0" r="r" b="b"/>
                <a:pathLst>
                  <a:path w="433" h="749">
                    <a:moveTo>
                      <a:pt x="48" y="176"/>
                    </a:moveTo>
                    <a:cubicBezTo>
                      <a:pt x="102" y="294"/>
                      <a:pt x="93" y="438"/>
                      <a:pt x="12" y="551"/>
                    </a:cubicBezTo>
                    <a:cubicBezTo>
                      <a:pt x="8" y="557"/>
                      <a:pt x="5" y="562"/>
                      <a:pt x="0" y="567"/>
                    </a:cubicBezTo>
                    <a:cubicBezTo>
                      <a:pt x="256" y="749"/>
                      <a:pt x="256" y="749"/>
                      <a:pt x="256" y="749"/>
                    </a:cubicBezTo>
                    <a:cubicBezTo>
                      <a:pt x="260" y="743"/>
                      <a:pt x="264" y="738"/>
                      <a:pt x="268" y="733"/>
                    </a:cubicBezTo>
                    <a:cubicBezTo>
                      <a:pt x="426" y="510"/>
                      <a:pt x="433" y="225"/>
                      <a:pt x="310" y="0"/>
                    </a:cubicBezTo>
                    <a:lnTo>
                      <a:pt x="48" y="176"/>
                    </a:lnTo>
                    <a:close/>
                  </a:path>
                </a:pathLst>
              </a:custGeom>
              <a:solidFill>
                <a:srgbClr val="2DA99D"/>
              </a:solidFill>
              <a:ln>
                <a:noFill/>
              </a:ln>
            </p:spPr>
            <p:txBody>
              <a:bodyPr vert="horz" wrap="square" lIns="91440" tIns="45720" rIns="91440" bIns="45720" numCol="1" anchor="t" anchorCtr="0" compatLnSpc="1">
                <a:prstTxWarp prst="textNoShape">
                  <a:avLst/>
                </a:prstTxWarp>
              </a:bodyPr>
              <a:lstStyle/>
              <a:p>
                <a:pPr>
                  <a:defRPr/>
                </a:pPr>
                <a:endParaRPr lang="en-US" kern="0" dirty="0">
                  <a:solidFill>
                    <a:srgbClr val="44494E"/>
                  </a:solidFill>
                </a:endParaRPr>
              </a:p>
            </p:txBody>
          </p:sp>
          <p:sp>
            <p:nvSpPr>
              <p:cNvPr id="12" name="Up Arrow 17"/>
              <p:cNvSpPr/>
              <p:nvPr/>
            </p:nvSpPr>
            <p:spPr>
              <a:xfrm rot="12966545">
                <a:off x="9165023" y="7775725"/>
                <a:ext cx="1046631" cy="595086"/>
              </a:xfrm>
              <a:prstGeom prst="upArrow">
                <a:avLst/>
              </a:prstGeom>
              <a:solidFill>
                <a:srgbClr val="2DA99D"/>
              </a:solidFill>
              <a:ln>
                <a:noFill/>
              </a:ln>
            </p:spPr>
            <p:txBody>
              <a:bodyPr vert="horz" wrap="square" lIns="91440" tIns="45720" rIns="91440" bIns="45720" numCol="1" anchor="t" anchorCtr="0" compatLnSpc="1">
                <a:prstTxWarp prst="textNoShape">
                  <a:avLst/>
                </a:prstTxWarp>
              </a:bodyPr>
              <a:lstStyle/>
              <a:p>
                <a:endParaRPr lang="en-GB" kern="0" dirty="0">
                  <a:solidFill>
                    <a:srgbClr val="44494E"/>
                  </a:solidFill>
                </a:endParaRPr>
              </a:p>
            </p:txBody>
          </p:sp>
        </p:grpSp>
        <p:grpSp>
          <p:nvGrpSpPr>
            <p:cNvPr id="13" name="Group 12"/>
            <p:cNvGrpSpPr/>
            <p:nvPr/>
          </p:nvGrpSpPr>
          <p:grpSpPr>
            <a:xfrm>
              <a:off x="5956892" y="2862377"/>
              <a:ext cx="4478402" cy="2114161"/>
              <a:chOff x="5974476" y="3992816"/>
              <a:chExt cx="4478402" cy="2114161"/>
            </a:xfrm>
          </p:grpSpPr>
          <p:sp>
            <p:nvSpPr>
              <p:cNvPr id="14" name="Freeform 5"/>
              <p:cNvSpPr>
                <a:spLocks/>
              </p:cNvSpPr>
              <p:nvPr/>
            </p:nvSpPr>
            <p:spPr bwMode="auto">
              <a:xfrm>
                <a:off x="5974476" y="3992816"/>
                <a:ext cx="4402041" cy="2031386"/>
              </a:xfrm>
              <a:custGeom>
                <a:avLst/>
                <a:gdLst>
                  <a:gd name="T0" fmla="*/ 12 w 1168"/>
                  <a:gd name="T1" fmla="*/ 322 h 538"/>
                  <a:gd name="T2" fmla="*/ 0 w 1168"/>
                  <a:gd name="T3" fmla="*/ 338 h 538"/>
                  <a:gd name="T4" fmla="*/ 256 w 1168"/>
                  <a:gd name="T5" fmla="*/ 519 h 538"/>
                  <a:gd name="T6" fmla="*/ 267 w 1168"/>
                  <a:gd name="T7" fmla="*/ 503 h 538"/>
                  <a:gd name="T8" fmla="*/ 795 w 1168"/>
                  <a:gd name="T9" fmla="*/ 413 h 538"/>
                  <a:gd name="T10" fmla="*/ 907 w 1168"/>
                  <a:gd name="T11" fmla="*/ 538 h 538"/>
                  <a:gd name="T12" fmla="*/ 1168 w 1168"/>
                  <a:gd name="T13" fmla="*/ 363 h 538"/>
                  <a:gd name="T14" fmla="*/ 977 w 1168"/>
                  <a:gd name="T15" fmla="*/ 157 h 538"/>
                  <a:gd name="T16" fmla="*/ 678 w 1168"/>
                  <a:gd name="T17" fmla="*/ 37 h 538"/>
                  <a:gd name="T18" fmla="*/ 12 w 1168"/>
                  <a:gd name="T19" fmla="*/ 322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8" h="538">
                    <a:moveTo>
                      <a:pt x="12" y="322"/>
                    </a:moveTo>
                    <a:cubicBezTo>
                      <a:pt x="8" y="327"/>
                      <a:pt x="4" y="332"/>
                      <a:pt x="0" y="338"/>
                    </a:cubicBezTo>
                    <a:cubicBezTo>
                      <a:pt x="256" y="519"/>
                      <a:pt x="256" y="519"/>
                      <a:pt x="256" y="519"/>
                    </a:cubicBezTo>
                    <a:cubicBezTo>
                      <a:pt x="260" y="513"/>
                      <a:pt x="263" y="508"/>
                      <a:pt x="267" y="503"/>
                    </a:cubicBezTo>
                    <a:cubicBezTo>
                      <a:pt x="388" y="332"/>
                      <a:pt x="625" y="292"/>
                      <a:pt x="795" y="413"/>
                    </a:cubicBezTo>
                    <a:cubicBezTo>
                      <a:pt x="843" y="447"/>
                      <a:pt x="881" y="490"/>
                      <a:pt x="907" y="538"/>
                    </a:cubicBezTo>
                    <a:cubicBezTo>
                      <a:pt x="1168" y="363"/>
                      <a:pt x="1168" y="363"/>
                      <a:pt x="1168" y="363"/>
                    </a:cubicBezTo>
                    <a:cubicBezTo>
                      <a:pt x="1120" y="284"/>
                      <a:pt x="1056" y="214"/>
                      <a:pt x="977" y="157"/>
                    </a:cubicBezTo>
                    <a:cubicBezTo>
                      <a:pt x="885" y="92"/>
                      <a:pt x="782" y="53"/>
                      <a:pt x="678" y="37"/>
                    </a:cubicBezTo>
                    <a:cubicBezTo>
                      <a:pt x="429" y="0"/>
                      <a:pt x="168" y="102"/>
                      <a:pt x="12" y="322"/>
                    </a:cubicBezTo>
                  </a:path>
                </a:pathLst>
              </a:custGeom>
              <a:solidFill>
                <a:srgbClr val="9BBB5C"/>
              </a:solidFill>
              <a:ln>
                <a:noFill/>
              </a:ln>
            </p:spPr>
            <p:txBody>
              <a:bodyPr vert="horz" wrap="square" lIns="91440" tIns="45720" rIns="91440" bIns="45720" numCol="1" anchor="t" anchorCtr="0" compatLnSpc="1">
                <a:prstTxWarp prst="textNoShape">
                  <a:avLst/>
                </a:prstTxWarp>
              </a:bodyPr>
              <a:lstStyle/>
              <a:p>
                <a:pPr>
                  <a:defRPr/>
                </a:pPr>
                <a:endParaRPr lang="en-US" kern="0" dirty="0">
                  <a:solidFill>
                    <a:srgbClr val="44494E"/>
                  </a:solidFill>
                </a:endParaRPr>
              </a:p>
            </p:txBody>
          </p:sp>
          <p:sp>
            <p:nvSpPr>
              <p:cNvPr id="15" name="Up Arrow 15"/>
              <p:cNvSpPr/>
              <p:nvPr/>
            </p:nvSpPr>
            <p:spPr>
              <a:xfrm rot="8784812">
                <a:off x="9406247" y="5511891"/>
                <a:ext cx="1046631" cy="595086"/>
              </a:xfrm>
              <a:prstGeom prst="upArrow">
                <a:avLst/>
              </a:prstGeom>
              <a:solidFill>
                <a:srgbClr val="9BBB5C"/>
              </a:solidFill>
              <a:ln>
                <a:solidFill>
                  <a:srgbClr val="9BBB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grpSp>
        <p:grpSp>
          <p:nvGrpSpPr>
            <p:cNvPr id="16" name="Group 15"/>
            <p:cNvGrpSpPr/>
            <p:nvPr/>
          </p:nvGrpSpPr>
          <p:grpSpPr>
            <a:xfrm>
              <a:off x="5333480" y="4196428"/>
              <a:ext cx="1670910" cy="2966212"/>
              <a:chOff x="5351064" y="5326867"/>
              <a:chExt cx="1670910" cy="2966212"/>
            </a:xfrm>
          </p:grpSpPr>
          <p:sp>
            <p:nvSpPr>
              <p:cNvPr id="17" name="Freeform 6"/>
              <p:cNvSpPr>
                <a:spLocks/>
              </p:cNvSpPr>
              <p:nvPr/>
            </p:nvSpPr>
            <p:spPr bwMode="auto">
              <a:xfrm>
                <a:off x="5351064" y="5396551"/>
                <a:ext cx="1670910" cy="2896528"/>
              </a:xfrm>
              <a:custGeom>
                <a:avLst/>
                <a:gdLst>
                  <a:gd name="T0" fmla="*/ 184 w 444"/>
                  <a:gd name="T1" fmla="*/ 767 h 767"/>
                  <a:gd name="T2" fmla="*/ 444 w 444"/>
                  <a:gd name="T3" fmla="*/ 594 h 767"/>
                  <a:gd name="T4" fmla="*/ 404 w 444"/>
                  <a:gd name="T5" fmla="*/ 182 h 767"/>
                  <a:gd name="T6" fmla="*/ 147 w 444"/>
                  <a:gd name="T7" fmla="*/ 0 h 767"/>
                  <a:gd name="T8" fmla="*/ 184 w 444"/>
                  <a:gd name="T9" fmla="*/ 767 h 767"/>
                </a:gdLst>
                <a:ahLst/>
                <a:cxnLst>
                  <a:cxn ang="0">
                    <a:pos x="T0" y="T1"/>
                  </a:cxn>
                  <a:cxn ang="0">
                    <a:pos x="T2" y="T3"/>
                  </a:cxn>
                  <a:cxn ang="0">
                    <a:pos x="T4" y="T5"/>
                  </a:cxn>
                  <a:cxn ang="0">
                    <a:pos x="T6" y="T7"/>
                  </a:cxn>
                  <a:cxn ang="0">
                    <a:pos x="T8" y="T9"/>
                  </a:cxn>
                </a:cxnLst>
                <a:rect l="0" t="0" r="r" b="b"/>
                <a:pathLst>
                  <a:path w="444" h="767">
                    <a:moveTo>
                      <a:pt x="184" y="767"/>
                    </a:moveTo>
                    <a:cubicBezTo>
                      <a:pt x="444" y="594"/>
                      <a:pt x="444" y="594"/>
                      <a:pt x="444" y="594"/>
                    </a:cubicBezTo>
                    <a:cubicBezTo>
                      <a:pt x="351" y="478"/>
                      <a:pt x="334" y="315"/>
                      <a:pt x="404" y="182"/>
                    </a:cubicBezTo>
                    <a:cubicBezTo>
                      <a:pt x="147" y="0"/>
                      <a:pt x="147" y="0"/>
                      <a:pt x="147" y="0"/>
                    </a:cubicBezTo>
                    <a:cubicBezTo>
                      <a:pt x="0" y="242"/>
                      <a:pt x="20" y="546"/>
                      <a:pt x="184" y="767"/>
                    </a:cubicBezTo>
                  </a:path>
                </a:pathLst>
              </a:custGeom>
              <a:solidFill>
                <a:srgbClr val="F29B26"/>
              </a:solidFill>
              <a:ln>
                <a:noFill/>
              </a:ln>
            </p:spPr>
            <p:txBody>
              <a:bodyPr vert="horz" wrap="square" lIns="91440" tIns="45720" rIns="91440" bIns="45720" numCol="1" anchor="t" anchorCtr="0" compatLnSpc="1">
                <a:prstTxWarp prst="textNoShape">
                  <a:avLst/>
                </a:prstTxWarp>
              </a:bodyPr>
              <a:lstStyle/>
              <a:p>
                <a:pPr>
                  <a:defRPr/>
                </a:pPr>
                <a:endParaRPr lang="en-US" kern="0" dirty="0">
                  <a:solidFill>
                    <a:srgbClr val="44494E"/>
                  </a:solidFill>
                </a:endParaRPr>
              </a:p>
            </p:txBody>
          </p:sp>
          <p:sp>
            <p:nvSpPr>
              <p:cNvPr id="18" name="Up Arrow 2"/>
              <p:cNvSpPr/>
              <p:nvPr/>
            </p:nvSpPr>
            <p:spPr>
              <a:xfrm rot="2121868">
                <a:off x="5910582" y="5326867"/>
                <a:ext cx="1105996" cy="595086"/>
              </a:xfrm>
              <a:prstGeom prst="upArrow">
                <a:avLst/>
              </a:prstGeom>
              <a:solidFill>
                <a:srgbClr val="F29B26"/>
              </a:solidFill>
              <a:ln>
                <a:solidFill>
                  <a:srgbClr val="F29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grpSp>
      </p:grpSp>
    </p:spTree>
    <p:extLst>
      <p:ext uri="{BB962C8B-B14F-4D97-AF65-F5344CB8AC3E}">
        <p14:creationId xmlns:p14="http://schemas.microsoft.com/office/powerpoint/2010/main" val="715659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Using HTTP in Angular 17</a:t>
            </a:r>
          </a:p>
        </p:txBody>
      </p:sp>
      <p:pic>
        <p:nvPicPr>
          <p:cNvPr id="9" name="Picture 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702301" y="883889"/>
            <a:ext cx="4899024" cy="257789"/>
          </a:xfrm>
          <a:prstGeom prst="rect">
            <a:avLst/>
          </a:prstGeom>
        </p:spPr>
      </p:pic>
      <p:sp>
        <p:nvSpPr>
          <p:cNvPr id="5" name="Rectangle: Rounded Corners 4"/>
          <p:cNvSpPr/>
          <p:nvPr/>
        </p:nvSpPr>
        <p:spPr>
          <a:xfrm>
            <a:off x="1981253" y="1568071"/>
            <a:ext cx="12293496" cy="851297"/>
          </a:xfrm>
          <a:prstGeom prst="roundRect">
            <a:avLst/>
          </a:prstGeom>
          <a:solidFill>
            <a:schemeClr val="bg1">
              <a:lumMod val="95000"/>
            </a:schemeClr>
          </a:solidFill>
          <a:ln>
            <a:solidFill>
              <a:schemeClr val="bg1">
                <a:lumMod val="50000"/>
              </a:schemeClr>
            </a:solidFill>
          </a:ln>
        </p:spPr>
        <p:txBody>
          <a:bodyPr wrap="square" anchor="ctr">
            <a:spAutoFit/>
          </a:bodyPr>
          <a:lstStyle/>
          <a:p>
            <a:pPr algn="ct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Http is a separate model in Angular 17 available under the ‘</a:t>
            </a:r>
            <a:r>
              <a:rPr lang="en-US" sz="2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@angular/Http</a:t>
            </a: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package. </a:t>
            </a:r>
          </a:p>
          <a:p>
            <a:pPr algn="ctr"/>
            <a:r>
              <a:rPr lang="en-US" sz="2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To use HTTP in Angular 17:</a:t>
            </a:r>
          </a:p>
        </p:txBody>
      </p:sp>
      <p:grpSp>
        <p:nvGrpSpPr>
          <p:cNvPr id="14" name="Group 13"/>
          <p:cNvGrpSpPr/>
          <p:nvPr/>
        </p:nvGrpSpPr>
        <p:grpSpPr>
          <a:xfrm>
            <a:off x="4637089" y="3261732"/>
            <a:ext cx="6981824" cy="1065213"/>
            <a:chOff x="8587390" y="2252561"/>
            <a:chExt cx="6981824" cy="1065213"/>
          </a:xfrm>
        </p:grpSpPr>
        <p:grpSp>
          <p:nvGrpSpPr>
            <p:cNvPr id="15" name="Group 14"/>
            <p:cNvGrpSpPr/>
            <p:nvPr/>
          </p:nvGrpSpPr>
          <p:grpSpPr>
            <a:xfrm>
              <a:off x="8587390" y="2252561"/>
              <a:ext cx="6981824" cy="1065213"/>
              <a:chOff x="6602413" y="3975100"/>
              <a:chExt cx="6981824" cy="1065213"/>
            </a:xfrm>
          </p:grpSpPr>
          <p:grpSp>
            <p:nvGrpSpPr>
              <p:cNvPr id="17" name="Group 4"/>
              <p:cNvGrpSpPr>
                <a:grpSpLocks noChangeAspect="1"/>
              </p:cNvGrpSpPr>
              <p:nvPr/>
            </p:nvGrpSpPr>
            <p:grpSpPr bwMode="auto">
              <a:xfrm>
                <a:off x="6602413" y="3975100"/>
                <a:ext cx="6981824" cy="1065213"/>
                <a:chOff x="4159" y="2666"/>
                <a:chExt cx="4398" cy="671"/>
              </a:xfrm>
            </p:grpSpPr>
            <p:sp>
              <p:nvSpPr>
                <p:cNvPr id="19" name="Freeform 25"/>
                <p:cNvSpPr>
                  <a:spLocks/>
                </p:cNvSpPr>
                <p:nvPr/>
              </p:nvSpPr>
              <p:spPr bwMode="auto">
                <a:xfrm>
                  <a:off x="4429"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close/>
                    </a:path>
                  </a:pathLst>
                </a:custGeom>
                <a:solidFill>
                  <a:schemeClr val="accent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0" name="Freeform 25"/>
                <p:cNvSpPr>
                  <a:spLocks/>
                </p:cNvSpPr>
                <p:nvPr/>
              </p:nvSpPr>
              <p:spPr bwMode="auto">
                <a:xfrm>
                  <a:off x="4389"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1" name="Freeform 25"/>
                <p:cNvSpPr>
                  <a:spLocks/>
                </p:cNvSpPr>
                <p:nvPr/>
              </p:nvSpPr>
              <p:spPr bwMode="auto">
                <a:xfrm>
                  <a:off x="4246"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2" name="Freeform 25"/>
                <p:cNvSpPr>
                  <a:spLocks/>
                </p:cNvSpPr>
                <p:nvPr/>
              </p:nvSpPr>
              <p:spPr bwMode="auto">
                <a:xfrm>
                  <a:off x="4323"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3" name="Freeform 5"/>
                <p:cNvSpPr>
                  <a:spLocks/>
                </p:cNvSpPr>
                <p:nvPr/>
              </p:nvSpPr>
              <p:spPr bwMode="auto">
                <a:xfrm>
                  <a:off x="4372" y="2721"/>
                  <a:ext cx="4185" cy="561"/>
                </a:xfrm>
                <a:custGeom>
                  <a:avLst/>
                  <a:gdLst>
                    <a:gd name="T0" fmla="*/ 161 w 1998"/>
                    <a:gd name="T1" fmla="*/ 561 h 561"/>
                    <a:gd name="T2" fmla="*/ 0 w 1998"/>
                    <a:gd name="T3" fmla="*/ 280 h 561"/>
                    <a:gd name="T4" fmla="*/ 161 w 1998"/>
                    <a:gd name="T5" fmla="*/ 0 h 561"/>
                    <a:gd name="T6" fmla="*/ 1839 w 1998"/>
                    <a:gd name="T7" fmla="*/ 0 h 561"/>
                    <a:gd name="T8" fmla="*/ 1998 w 1998"/>
                    <a:gd name="T9" fmla="*/ 280 h 561"/>
                    <a:gd name="T10" fmla="*/ 1839 w 1998"/>
                    <a:gd name="T11" fmla="*/ 561 h 561"/>
                    <a:gd name="T12" fmla="*/ 161 w 1998"/>
                    <a:gd name="T13" fmla="*/ 561 h 561"/>
                  </a:gdLst>
                  <a:ahLst/>
                  <a:cxnLst>
                    <a:cxn ang="0">
                      <a:pos x="T0" y="T1"/>
                    </a:cxn>
                    <a:cxn ang="0">
                      <a:pos x="T2" y="T3"/>
                    </a:cxn>
                    <a:cxn ang="0">
                      <a:pos x="T4" y="T5"/>
                    </a:cxn>
                    <a:cxn ang="0">
                      <a:pos x="T6" y="T7"/>
                    </a:cxn>
                    <a:cxn ang="0">
                      <a:pos x="T8" y="T9"/>
                    </a:cxn>
                    <a:cxn ang="0">
                      <a:pos x="T10" y="T11"/>
                    </a:cxn>
                    <a:cxn ang="0">
                      <a:pos x="T12" y="T13"/>
                    </a:cxn>
                  </a:cxnLst>
                  <a:rect l="0" t="0" r="r" b="b"/>
                  <a:pathLst>
                    <a:path w="1998" h="561">
                      <a:moveTo>
                        <a:pt x="161" y="561"/>
                      </a:moveTo>
                      <a:lnTo>
                        <a:pt x="0" y="280"/>
                      </a:lnTo>
                      <a:lnTo>
                        <a:pt x="161" y="0"/>
                      </a:lnTo>
                      <a:lnTo>
                        <a:pt x="1839" y="0"/>
                      </a:lnTo>
                      <a:lnTo>
                        <a:pt x="1998" y="280"/>
                      </a:lnTo>
                      <a:lnTo>
                        <a:pt x="1839" y="561"/>
                      </a:lnTo>
                      <a:lnTo>
                        <a:pt x="161" y="561"/>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4" name="Freeform 6"/>
                <p:cNvSpPr>
                  <a:spLocks/>
                </p:cNvSpPr>
                <p:nvPr/>
              </p:nvSpPr>
              <p:spPr bwMode="auto">
                <a:xfrm>
                  <a:off x="4372" y="2721"/>
                  <a:ext cx="1998" cy="561"/>
                </a:xfrm>
                <a:custGeom>
                  <a:avLst/>
                  <a:gdLst>
                    <a:gd name="T0" fmla="*/ 161 w 1998"/>
                    <a:gd name="T1" fmla="*/ 561 h 561"/>
                    <a:gd name="T2" fmla="*/ 0 w 1998"/>
                    <a:gd name="T3" fmla="*/ 280 h 561"/>
                    <a:gd name="T4" fmla="*/ 161 w 1998"/>
                    <a:gd name="T5" fmla="*/ 0 h 561"/>
                    <a:gd name="T6" fmla="*/ 1839 w 1998"/>
                    <a:gd name="T7" fmla="*/ 0 h 561"/>
                    <a:gd name="T8" fmla="*/ 1998 w 1998"/>
                    <a:gd name="T9" fmla="*/ 280 h 561"/>
                    <a:gd name="T10" fmla="*/ 1839 w 1998"/>
                    <a:gd name="T11" fmla="*/ 561 h 561"/>
                    <a:gd name="T12" fmla="*/ 161 w 1998"/>
                    <a:gd name="T13" fmla="*/ 561 h 561"/>
                  </a:gdLst>
                  <a:ahLst/>
                  <a:cxnLst>
                    <a:cxn ang="0">
                      <a:pos x="T0" y="T1"/>
                    </a:cxn>
                    <a:cxn ang="0">
                      <a:pos x="T2" y="T3"/>
                    </a:cxn>
                    <a:cxn ang="0">
                      <a:pos x="T4" y="T5"/>
                    </a:cxn>
                    <a:cxn ang="0">
                      <a:pos x="T6" y="T7"/>
                    </a:cxn>
                    <a:cxn ang="0">
                      <a:pos x="T8" y="T9"/>
                    </a:cxn>
                    <a:cxn ang="0">
                      <a:pos x="T10" y="T11"/>
                    </a:cxn>
                    <a:cxn ang="0">
                      <a:pos x="T12" y="T13"/>
                    </a:cxn>
                  </a:cxnLst>
                  <a:rect l="0" t="0" r="r" b="b"/>
                  <a:pathLst>
                    <a:path w="1998" h="561">
                      <a:moveTo>
                        <a:pt x="161" y="561"/>
                      </a:moveTo>
                      <a:lnTo>
                        <a:pt x="0" y="280"/>
                      </a:lnTo>
                      <a:lnTo>
                        <a:pt x="161" y="0"/>
                      </a:lnTo>
                      <a:lnTo>
                        <a:pt x="1839" y="0"/>
                      </a:lnTo>
                      <a:lnTo>
                        <a:pt x="1998" y="280"/>
                      </a:lnTo>
                      <a:lnTo>
                        <a:pt x="1839" y="561"/>
                      </a:lnTo>
                      <a:lnTo>
                        <a:pt x="161" y="5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5" name="Freeform 8"/>
                <p:cNvSpPr>
                  <a:spLocks noEditPoints="1"/>
                </p:cNvSpPr>
                <p:nvPr/>
              </p:nvSpPr>
              <p:spPr bwMode="auto">
                <a:xfrm>
                  <a:off x="4673" y="2666"/>
                  <a:ext cx="126" cy="671"/>
                </a:xfrm>
                <a:custGeom>
                  <a:avLst/>
                  <a:gdLst>
                    <a:gd name="T0" fmla="*/ 67 w 126"/>
                    <a:gd name="T1" fmla="*/ 662 h 671"/>
                    <a:gd name="T2" fmla="*/ 62 w 126"/>
                    <a:gd name="T3" fmla="*/ 671 h 671"/>
                    <a:gd name="T4" fmla="*/ 0 w 126"/>
                    <a:gd name="T5" fmla="*/ 671 h 671"/>
                    <a:gd name="T6" fmla="*/ 126 w 126"/>
                    <a:gd name="T7" fmla="*/ 671 h 671"/>
                    <a:gd name="T8" fmla="*/ 71 w 126"/>
                    <a:gd name="T9" fmla="*/ 671 h 671"/>
                    <a:gd name="T10" fmla="*/ 67 w 126"/>
                    <a:gd name="T11" fmla="*/ 662 h 671"/>
                    <a:gd name="T12" fmla="*/ 71 w 126"/>
                    <a:gd name="T13" fmla="*/ 0 h 671"/>
                    <a:gd name="T14" fmla="*/ 62 w 126"/>
                    <a:gd name="T15" fmla="*/ 0 h 671"/>
                    <a:gd name="T16" fmla="*/ 67 w 126"/>
                    <a:gd name="T17" fmla="*/ 8 h 671"/>
                    <a:gd name="T18" fmla="*/ 71 w 126"/>
                    <a:gd name="T19"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671">
                      <a:moveTo>
                        <a:pt x="67" y="662"/>
                      </a:moveTo>
                      <a:lnTo>
                        <a:pt x="62" y="671"/>
                      </a:lnTo>
                      <a:lnTo>
                        <a:pt x="0" y="671"/>
                      </a:lnTo>
                      <a:lnTo>
                        <a:pt x="126" y="671"/>
                      </a:lnTo>
                      <a:lnTo>
                        <a:pt x="71" y="671"/>
                      </a:lnTo>
                      <a:lnTo>
                        <a:pt x="67" y="662"/>
                      </a:lnTo>
                      <a:moveTo>
                        <a:pt x="71" y="0"/>
                      </a:moveTo>
                      <a:lnTo>
                        <a:pt x="62" y="0"/>
                      </a:lnTo>
                      <a:lnTo>
                        <a:pt x="67" y="8"/>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6" name="Freeform 12"/>
                <p:cNvSpPr>
                  <a:spLocks/>
                </p:cNvSpPr>
                <p:nvPr/>
              </p:nvSpPr>
              <p:spPr bwMode="auto">
                <a:xfrm>
                  <a:off x="5088" y="2721"/>
                  <a:ext cx="232" cy="561"/>
                </a:xfrm>
                <a:custGeom>
                  <a:avLst/>
                  <a:gdLst>
                    <a:gd name="T0" fmla="*/ 71 w 232"/>
                    <a:gd name="T1" fmla="*/ 0 h 561"/>
                    <a:gd name="T2" fmla="*/ 0 w 232"/>
                    <a:gd name="T3" fmla="*/ 0 h 561"/>
                    <a:gd name="T4" fmla="*/ 161 w 232"/>
                    <a:gd name="T5" fmla="*/ 280 h 561"/>
                    <a:gd name="T6" fmla="*/ 0 w 232"/>
                    <a:gd name="T7" fmla="*/ 561 h 561"/>
                    <a:gd name="T8" fmla="*/ 71 w 232"/>
                    <a:gd name="T9" fmla="*/ 561 h 561"/>
                    <a:gd name="T10" fmla="*/ 232 w 232"/>
                    <a:gd name="T11" fmla="*/ 280 h 561"/>
                    <a:gd name="T12" fmla="*/ 71 w 232"/>
                    <a:gd name="T13" fmla="*/ 0 h 561"/>
                  </a:gdLst>
                  <a:ahLst/>
                  <a:cxnLst>
                    <a:cxn ang="0">
                      <a:pos x="T0" y="T1"/>
                    </a:cxn>
                    <a:cxn ang="0">
                      <a:pos x="T2" y="T3"/>
                    </a:cxn>
                    <a:cxn ang="0">
                      <a:pos x="T4" y="T5"/>
                    </a:cxn>
                    <a:cxn ang="0">
                      <a:pos x="T6" y="T7"/>
                    </a:cxn>
                    <a:cxn ang="0">
                      <a:pos x="T8" y="T9"/>
                    </a:cxn>
                    <a:cxn ang="0">
                      <a:pos x="T10" y="T11"/>
                    </a:cxn>
                    <a:cxn ang="0">
                      <a:pos x="T12" y="T13"/>
                    </a:cxn>
                  </a:cxnLst>
                  <a:rect l="0" t="0" r="r" b="b"/>
                  <a:pathLst>
                    <a:path w="232" h="561">
                      <a:moveTo>
                        <a:pt x="71" y="0"/>
                      </a:moveTo>
                      <a:lnTo>
                        <a:pt x="0" y="0"/>
                      </a:lnTo>
                      <a:lnTo>
                        <a:pt x="161" y="280"/>
                      </a:lnTo>
                      <a:lnTo>
                        <a:pt x="0" y="561"/>
                      </a:lnTo>
                      <a:lnTo>
                        <a:pt x="71" y="561"/>
                      </a:lnTo>
                      <a:lnTo>
                        <a:pt x="232" y="280"/>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7" name="Freeform 14"/>
                <p:cNvSpPr>
                  <a:spLocks noEditPoints="1"/>
                </p:cNvSpPr>
                <p:nvPr/>
              </p:nvSpPr>
              <p:spPr bwMode="auto">
                <a:xfrm>
                  <a:off x="4744" y="2666"/>
                  <a:ext cx="344" cy="671"/>
                </a:xfrm>
                <a:custGeom>
                  <a:avLst/>
                  <a:gdLst>
                    <a:gd name="T0" fmla="*/ 344 w 344"/>
                    <a:gd name="T1" fmla="*/ 616 h 671"/>
                    <a:gd name="T2" fmla="*/ 204 w 344"/>
                    <a:gd name="T3" fmla="*/ 616 h 671"/>
                    <a:gd name="T4" fmla="*/ 173 w 344"/>
                    <a:gd name="T5" fmla="*/ 671 h 671"/>
                    <a:gd name="T6" fmla="*/ 313 w 344"/>
                    <a:gd name="T7" fmla="*/ 671 h 671"/>
                    <a:gd name="T8" fmla="*/ 344 w 344"/>
                    <a:gd name="T9" fmla="*/ 616 h 671"/>
                    <a:gd name="T10" fmla="*/ 313 w 344"/>
                    <a:gd name="T11" fmla="*/ 0 h 671"/>
                    <a:gd name="T12" fmla="*/ 0 w 344"/>
                    <a:gd name="T13" fmla="*/ 0 h 671"/>
                    <a:gd name="T14" fmla="*/ 173 w 344"/>
                    <a:gd name="T15" fmla="*/ 0 h 671"/>
                    <a:gd name="T16" fmla="*/ 204 w 344"/>
                    <a:gd name="T17" fmla="*/ 55 h 671"/>
                    <a:gd name="T18" fmla="*/ 344 w 344"/>
                    <a:gd name="T19" fmla="*/ 55 h 671"/>
                    <a:gd name="T20" fmla="*/ 313 w 3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4" h="671">
                      <a:moveTo>
                        <a:pt x="344" y="616"/>
                      </a:moveTo>
                      <a:lnTo>
                        <a:pt x="204" y="616"/>
                      </a:lnTo>
                      <a:lnTo>
                        <a:pt x="173" y="671"/>
                      </a:lnTo>
                      <a:lnTo>
                        <a:pt x="313" y="671"/>
                      </a:lnTo>
                      <a:lnTo>
                        <a:pt x="344" y="616"/>
                      </a:lnTo>
                      <a:moveTo>
                        <a:pt x="313" y="0"/>
                      </a:moveTo>
                      <a:lnTo>
                        <a:pt x="0" y="0"/>
                      </a:lnTo>
                      <a:lnTo>
                        <a:pt x="173" y="0"/>
                      </a:lnTo>
                      <a:lnTo>
                        <a:pt x="204" y="55"/>
                      </a:lnTo>
                      <a:lnTo>
                        <a:pt x="344" y="55"/>
                      </a:lnTo>
                      <a:lnTo>
                        <a:pt x="3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8" name="Freeform 16"/>
                <p:cNvSpPr>
                  <a:spLocks/>
                </p:cNvSpPr>
                <p:nvPr/>
              </p:nvSpPr>
              <p:spPr bwMode="auto">
                <a:xfrm>
                  <a:off x="4948" y="2721"/>
                  <a:ext cx="301" cy="561"/>
                </a:xfrm>
                <a:custGeom>
                  <a:avLst/>
                  <a:gdLst>
                    <a:gd name="T0" fmla="*/ 140 w 301"/>
                    <a:gd name="T1" fmla="*/ 0 h 561"/>
                    <a:gd name="T2" fmla="*/ 0 w 301"/>
                    <a:gd name="T3" fmla="*/ 0 h 561"/>
                    <a:gd name="T4" fmla="*/ 161 w 301"/>
                    <a:gd name="T5" fmla="*/ 280 h 561"/>
                    <a:gd name="T6" fmla="*/ 0 w 301"/>
                    <a:gd name="T7" fmla="*/ 561 h 561"/>
                    <a:gd name="T8" fmla="*/ 140 w 301"/>
                    <a:gd name="T9" fmla="*/ 561 h 561"/>
                    <a:gd name="T10" fmla="*/ 301 w 301"/>
                    <a:gd name="T11" fmla="*/ 280 h 561"/>
                    <a:gd name="T12" fmla="*/ 140 w 301"/>
                    <a:gd name="T13" fmla="*/ 0 h 561"/>
                  </a:gdLst>
                  <a:ahLst/>
                  <a:cxnLst>
                    <a:cxn ang="0">
                      <a:pos x="T0" y="T1"/>
                    </a:cxn>
                    <a:cxn ang="0">
                      <a:pos x="T2" y="T3"/>
                    </a:cxn>
                    <a:cxn ang="0">
                      <a:pos x="T4" y="T5"/>
                    </a:cxn>
                    <a:cxn ang="0">
                      <a:pos x="T6" y="T7"/>
                    </a:cxn>
                    <a:cxn ang="0">
                      <a:pos x="T8" y="T9"/>
                    </a:cxn>
                    <a:cxn ang="0">
                      <a:pos x="T10" y="T11"/>
                    </a:cxn>
                    <a:cxn ang="0">
                      <a:pos x="T12" y="T13"/>
                    </a:cxn>
                  </a:cxnLst>
                  <a:rect l="0" t="0" r="r" b="b"/>
                  <a:pathLst>
                    <a:path w="301" h="561">
                      <a:moveTo>
                        <a:pt x="140" y="0"/>
                      </a:moveTo>
                      <a:lnTo>
                        <a:pt x="0" y="0"/>
                      </a:lnTo>
                      <a:lnTo>
                        <a:pt x="161" y="280"/>
                      </a:lnTo>
                      <a:lnTo>
                        <a:pt x="0" y="561"/>
                      </a:lnTo>
                      <a:lnTo>
                        <a:pt x="140" y="561"/>
                      </a:lnTo>
                      <a:lnTo>
                        <a:pt x="301" y="280"/>
                      </a:lnTo>
                      <a:lnTo>
                        <a:pt x="1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9" name="Freeform 18"/>
                <p:cNvSpPr>
                  <a:spLocks noEditPoints="1"/>
                </p:cNvSpPr>
                <p:nvPr/>
              </p:nvSpPr>
              <p:spPr bwMode="auto">
                <a:xfrm>
                  <a:off x="4744" y="2666"/>
                  <a:ext cx="204" cy="671"/>
                </a:xfrm>
                <a:custGeom>
                  <a:avLst/>
                  <a:gdLst>
                    <a:gd name="T0" fmla="*/ 204 w 204"/>
                    <a:gd name="T1" fmla="*/ 616 h 671"/>
                    <a:gd name="T2" fmla="*/ 86 w 204"/>
                    <a:gd name="T3" fmla="*/ 616 h 671"/>
                    <a:gd name="T4" fmla="*/ 55 w 204"/>
                    <a:gd name="T5" fmla="*/ 671 h 671"/>
                    <a:gd name="T6" fmla="*/ 173 w 204"/>
                    <a:gd name="T7" fmla="*/ 671 h 671"/>
                    <a:gd name="T8" fmla="*/ 204 w 204"/>
                    <a:gd name="T9" fmla="*/ 616 h 671"/>
                    <a:gd name="T10" fmla="*/ 173 w 204"/>
                    <a:gd name="T11" fmla="*/ 0 h 671"/>
                    <a:gd name="T12" fmla="*/ 0 w 204"/>
                    <a:gd name="T13" fmla="*/ 0 h 671"/>
                    <a:gd name="T14" fmla="*/ 55 w 204"/>
                    <a:gd name="T15" fmla="*/ 0 h 671"/>
                    <a:gd name="T16" fmla="*/ 86 w 204"/>
                    <a:gd name="T17" fmla="*/ 55 h 671"/>
                    <a:gd name="T18" fmla="*/ 204 w 204"/>
                    <a:gd name="T19" fmla="*/ 55 h 671"/>
                    <a:gd name="T20" fmla="*/ 173 w 20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671">
                      <a:moveTo>
                        <a:pt x="204" y="616"/>
                      </a:moveTo>
                      <a:lnTo>
                        <a:pt x="86" y="616"/>
                      </a:lnTo>
                      <a:lnTo>
                        <a:pt x="55" y="671"/>
                      </a:lnTo>
                      <a:lnTo>
                        <a:pt x="173" y="671"/>
                      </a:lnTo>
                      <a:lnTo>
                        <a:pt x="204" y="616"/>
                      </a:lnTo>
                      <a:moveTo>
                        <a:pt x="173" y="0"/>
                      </a:moveTo>
                      <a:lnTo>
                        <a:pt x="0" y="0"/>
                      </a:lnTo>
                      <a:lnTo>
                        <a:pt x="55" y="0"/>
                      </a:lnTo>
                      <a:lnTo>
                        <a:pt x="86" y="55"/>
                      </a:lnTo>
                      <a:lnTo>
                        <a:pt x="204" y="55"/>
                      </a:lnTo>
                      <a:lnTo>
                        <a:pt x="1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0" name="Freeform 20"/>
                <p:cNvSpPr>
                  <a:spLocks/>
                </p:cNvSpPr>
                <p:nvPr/>
              </p:nvSpPr>
              <p:spPr bwMode="auto">
                <a:xfrm>
                  <a:off x="4830" y="2721"/>
                  <a:ext cx="279" cy="561"/>
                </a:xfrm>
                <a:custGeom>
                  <a:avLst/>
                  <a:gdLst>
                    <a:gd name="T0" fmla="*/ 118 w 279"/>
                    <a:gd name="T1" fmla="*/ 0 h 561"/>
                    <a:gd name="T2" fmla="*/ 0 w 279"/>
                    <a:gd name="T3" fmla="*/ 0 h 561"/>
                    <a:gd name="T4" fmla="*/ 161 w 279"/>
                    <a:gd name="T5" fmla="*/ 280 h 561"/>
                    <a:gd name="T6" fmla="*/ 0 w 279"/>
                    <a:gd name="T7" fmla="*/ 561 h 561"/>
                    <a:gd name="T8" fmla="*/ 118 w 279"/>
                    <a:gd name="T9" fmla="*/ 561 h 561"/>
                    <a:gd name="T10" fmla="*/ 279 w 279"/>
                    <a:gd name="T11" fmla="*/ 280 h 561"/>
                    <a:gd name="T12" fmla="*/ 118 w 279"/>
                    <a:gd name="T13" fmla="*/ 0 h 561"/>
                  </a:gdLst>
                  <a:ahLst/>
                  <a:cxnLst>
                    <a:cxn ang="0">
                      <a:pos x="T0" y="T1"/>
                    </a:cxn>
                    <a:cxn ang="0">
                      <a:pos x="T2" y="T3"/>
                    </a:cxn>
                    <a:cxn ang="0">
                      <a:pos x="T4" y="T5"/>
                    </a:cxn>
                    <a:cxn ang="0">
                      <a:pos x="T6" y="T7"/>
                    </a:cxn>
                    <a:cxn ang="0">
                      <a:pos x="T8" y="T9"/>
                    </a:cxn>
                    <a:cxn ang="0">
                      <a:pos x="T10" y="T11"/>
                    </a:cxn>
                    <a:cxn ang="0">
                      <a:pos x="T12" y="T13"/>
                    </a:cxn>
                  </a:cxnLst>
                  <a:rect l="0" t="0" r="r" b="b"/>
                  <a:pathLst>
                    <a:path w="279" h="561">
                      <a:moveTo>
                        <a:pt x="118" y="0"/>
                      </a:moveTo>
                      <a:lnTo>
                        <a:pt x="0" y="0"/>
                      </a:lnTo>
                      <a:lnTo>
                        <a:pt x="161" y="280"/>
                      </a:lnTo>
                      <a:lnTo>
                        <a:pt x="0" y="561"/>
                      </a:lnTo>
                      <a:lnTo>
                        <a:pt x="118" y="561"/>
                      </a:lnTo>
                      <a:lnTo>
                        <a:pt x="279" y="280"/>
                      </a:lnTo>
                      <a:lnTo>
                        <a:pt x="1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1" name="Freeform 22"/>
                <p:cNvSpPr>
                  <a:spLocks noEditPoints="1"/>
                </p:cNvSpPr>
                <p:nvPr/>
              </p:nvSpPr>
              <p:spPr bwMode="auto">
                <a:xfrm>
                  <a:off x="4740" y="2666"/>
                  <a:ext cx="90" cy="671"/>
                </a:xfrm>
                <a:custGeom>
                  <a:avLst/>
                  <a:gdLst>
                    <a:gd name="T0" fmla="*/ 90 w 90"/>
                    <a:gd name="T1" fmla="*/ 616 h 671"/>
                    <a:gd name="T2" fmla="*/ 26 w 90"/>
                    <a:gd name="T3" fmla="*/ 616 h 671"/>
                    <a:gd name="T4" fmla="*/ 0 w 90"/>
                    <a:gd name="T5" fmla="*/ 662 h 671"/>
                    <a:gd name="T6" fmla="*/ 4 w 90"/>
                    <a:gd name="T7" fmla="*/ 671 h 671"/>
                    <a:gd name="T8" fmla="*/ 59 w 90"/>
                    <a:gd name="T9" fmla="*/ 671 h 671"/>
                    <a:gd name="T10" fmla="*/ 90 w 90"/>
                    <a:gd name="T11" fmla="*/ 616 h 671"/>
                    <a:gd name="T12" fmla="*/ 59 w 90"/>
                    <a:gd name="T13" fmla="*/ 0 h 671"/>
                    <a:gd name="T14" fmla="*/ 4 w 90"/>
                    <a:gd name="T15" fmla="*/ 0 h 671"/>
                    <a:gd name="T16" fmla="*/ 0 w 90"/>
                    <a:gd name="T17" fmla="*/ 8 h 671"/>
                    <a:gd name="T18" fmla="*/ 26 w 90"/>
                    <a:gd name="T19" fmla="*/ 55 h 671"/>
                    <a:gd name="T20" fmla="*/ 90 w 90"/>
                    <a:gd name="T21" fmla="*/ 55 h 671"/>
                    <a:gd name="T22" fmla="*/ 59 w 90"/>
                    <a:gd name="T23"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671">
                      <a:moveTo>
                        <a:pt x="90" y="616"/>
                      </a:moveTo>
                      <a:lnTo>
                        <a:pt x="26" y="616"/>
                      </a:lnTo>
                      <a:lnTo>
                        <a:pt x="0" y="662"/>
                      </a:lnTo>
                      <a:lnTo>
                        <a:pt x="4" y="671"/>
                      </a:lnTo>
                      <a:lnTo>
                        <a:pt x="59" y="671"/>
                      </a:lnTo>
                      <a:lnTo>
                        <a:pt x="90" y="616"/>
                      </a:lnTo>
                      <a:moveTo>
                        <a:pt x="59" y="0"/>
                      </a:moveTo>
                      <a:lnTo>
                        <a:pt x="4" y="0"/>
                      </a:lnTo>
                      <a:lnTo>
                        <a:pt x="0" y="8"/>
                      </a:lnTo>
                      <a:lnTo>
                        <a:pt x="26" y="55"/>
                      </a:lnTo>
                      <a:lnTo>
                        <a:pt x="90" y="55"/>
                      </a:lnTo>
                      <a:lnTo>
                        <a:pt x="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2" name="Freeform 24"/>
                <p:cNvSpPr>
                  <a:spLocks/>
                </p:cNvSpPr>
                <p:nvPr/>
              </p:nvSpPr>
              <p:spPr bwMode="auto">
                <a:xfrm>
                  <a:off x="4766" y="2721"/>
                  <a:ext cx="225" cy="561"/>
                </a:xfrm>
                <a:custGeom>
                  <a:avLst/>
                  <a:gdLst>
                    <a:gd name="T0" fmla="*/ 64 w 225"/>
                    <a:gd name="T1" fmla="*/ 0 h 561"/>
                    <a:gd name="T2" fmla="*/ 0 w 225"/>
                    <a:gd name="T3" fmla="*/ 0 h 561"/>
                    <a:gd name="T4" fmla="*/ 161 w 225"/>
                    <a:gd name="T5" fmla="*/ 280 h 561"/>
                    <a:gd name="T6" fmla="*/ 0 w 225"/>
                    <a:gd name="T7" fmla="*/ 561 h 561"/>
                    <a:gd name="T8" fmla="*/ 64 w 225"/>
                    <a:gd name="T9" fmla="*/ 561 h 561"/>
                    <a:gd name="T10" fmla="*/ 225 w 225"/>
                    <a:gd name="T11" fmla="*/ 280 h 561"/>
                    <a:gd name="T12" fmla="*/ 64 w 225"/>
                    <a:gd name="T13" fmla="*/ 0 h 561"/>
                  </a:gdLst>
                  <a:ahLst/>
                  <a:cxnLst>
                    <a:cxn ang="0">
                      <a:pos x="T0" y="T1"/>
                    </a:cxn>
                    <a:cxn ang="0">
                      <a:pos x="T2" y="T3"/>
                    </a:cxn>
                    <a:cxn ang="0">
                      <a:pos x="T4" y="T5"/>
                    </a:cxn>
                    <a:cxn ang="0">
                      <a:pos x="T6" y="T7"/>
                    </a:cxn>
                    <a:cxn ang="0">
                      <a:pos x="T8" y="T9"/>
                    </a:cxn>
                    <a:cxn ang="0">
                      <a:pos x="T10" y="T11"/>
                    </a:cxn>
                    <a:cxn ang="0">
                      <a:pos x="T12" y="T13"/>
                    </a:cxn>
                  </a:cxnLst>
                  <a:rect l="0" t="0" r="r" b="b"/>
                  <a:pathLst>
                    <a:path w="225" h="561">
                      <a:moveTo>
                        <a:pt x="64" y="0"/>
                      </a:moveTo>
                      <a:lnTo>
                        <a:pt x="0" y="0"/>
                      </a:lnTo>
                      <a:lnTo>
                        <a:pt x="161" y="280"/>
                      </a:lnTo>
                      <a:lnTo>
                        <a:pt x="0" y="561"/>
                      </a:lnTo>
                      <a:lnTo>
                        <a:pt x="64" y="561"/>
                      </a:lnTo>
                      <a:lnTo>
                        <a:pt x="225" y="280"/>
                      </a:lnTo>
                      <a:lnTo>
                        <a:pt x="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25"/>
                <p:cNvSpPr>
                  <a:spLocks/>
                </p:cNvSpPr>
                <p:nvPr/>
              </p:nvSpPr>
              <p:spPr bwMode="auto">
                <a:xfrm>
                  <a:off x="4159"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close/>
                    </a:path>
                  </a:pathLst>
                </a:custGeom>
                <a:solidFill>
                  <a:srgbClr val="FFC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4" name="Freeform 26"/>
                <p:cNvSpPr>
                  <a:spLocks/>
                </p:cNvSpPr>
                <p:nvPr/>
              </p:nvSpPr>
              <p:spPr bwMode="auto">
                <a:xfrm>
                  <a:off x="4159"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27"/>
                <p:cNvSpPr>
                  <a:spLocks/>
                </p:cNvSpPr>
                <p:nvPr/>
              </p:nvSpPr>
              <p:spPr bwMode="auto">
                <a:xfrm>
                  <a:off x="4161" y="3003"/>
                  <a:ext cx="763" cy="334"/>
                </a:xfrm>
                <a:custGeom>
                  <a:avLst/>
                  <a:gdLst>
                    <a:gd name="T0" fmla="*/ 763 w 763"/>
                    <a:gd name="T1" fmla="*/ 0 h 334"/>
                    <a:gd name="T2" fmla="*/ 0 w 763"/>
                    <a:gd name="T3" fmla="*/ 0 h 334"/>
                    <a:gd name="T4" fmla="*/ 190 w 763"/>
                    <a:gd name="T5" fmla="*/ 334 h 334"/>
                    <a:gd name="T6" fmla="*/ 574 w 763"/>
                    <a:gd name="T7" fmla="*/ 334 h 334"/>
                    <a:gd name="T8" fmla="*/ 763 w 763"/>
                    <a:gd name="T9" fmla="*/ 0 h 334"/>
                  </a:gdLst>
                  <a:ahLst/>
                  <a:cxnLst>
                    <a:cxn ang="0">
                      <a:pos x="T0" y="T1"/>
                    </a:cxn>
                    <a:cxn ang="0">
                      <a:pos x="T2" y="T3"/>
                    </a:cxn>
                    <a:cxn ang="0">
                      <a:pos x="T4" y="T5"/>
                    </a:cxn>
                    <a:cxn ang="0">
                      <a:pos x="T6" y="T7"/>
                    </a:cxn>
                    <a:cxn ang="0">
                      <a:pos x="T8" y="T9"/>
                    </a:cxn>
                  </a:cxnLst>
                  <a:rect l="0" t="0" r="r" b="b"/>
                  <a:pathLst>
                    <a:path w="763" h="334">
                      <a:moveTo>
                        <a:pt x="763" y="0"/>
                      </a:moveTo>
                      <a:lnTo>
                        <a:pt x="0" y="0"/>
                      </a:lnTo>
                      <a:lnTo>
                        <a:pt x="190" y="334"/>
                      </a:lnTo>
                      <a:lnTo>
                        <a:pt x="574" y="334"/>
                      </a:lnTo>
                      <a:lnTo>
                        <a:pt x="763" y="0"/>
                      </a:lnTo>
                      <a:close/>
                    </a:path>
                  </a:pathLst>
                </a:custGeom>
                <a:solidFill>
                  <a:srgbClr val="FF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6" name="Freeform 28"/>
                <p:cNvSpPr>
                  <a:spLocks/>
                </p:cNvSpPr>
                <p:nvPr/>
              </p:nvSpPr>
              <p:spPr bwMode="auto">
                <a:xfrm>
                  <a:off x="4161" y="3003"/>
                  <a:ext cx="763" cy="334"/>
                </a:xfrm>
                <a:custGeom>
                  <a:avLst/>
                  <a:gdLst>
                    <a:gd name="T0" fmla="*/ 763 w 763"/>
                    <a:gd name="T1" fmla="*/ 0 h 334"/>
                    <a:gd name="T2" fmla="*/ 0 w 763"/>
                    <a:gd name="T3" fmla="*/ 0 h 334"/>
                    <a:gd name="T4" fmla="*/ 190 w 763"/>
                    <a:gd name="T5" fmla="*/ 334 h 334"/>
                    <a:gd name="T6" fmla="*/ 574 w 763"/>
                    <a:gd name="T7" fmla="*/ 334 h 334"/>
                    <a:gd name="T8" fmla="*/ 763 w 763"/>
                    <a:gd name="T9" fmla="*/ 0 h 334"/>
                  </a:gdLst>
                  <a:ahLst/>
                  <a:cxnLst>
                    <a:cxn ang="0">
                      <a:pos x="T0" y="T1"/>
                    </a:cxn>
                    <a:cxn ang="0">
                      <a:pos x="T2" y="T3"/>
                    </a:cxn>
                    <a:cxn ang="0">
                      <a:pos x="T4" y="T5"/>
                    </a:cxn>
                    <a:cxn ang="0">
                      <a:pos x="T6" y="T7"/>
                    </a:cxn>
                    <a:cxn ang="0">
                      <a:pos x="T8" y="T9"/>
                    </a:cxn>
                  </a:cxnLst>
                  <a:rect l="0" t="0" r="r" b="b"/>
                  <a:pathLst>
                    <a:path w="763" h="334">
                      <a:moveTo>
                        <a:pt x="763" y="0"/>
                      </a:moveTo>
                      <a:lnTo>
                        <a:pt x="0" y="0"/>
                      </a:lnTo>
                      <a:lnTo>
                        <a:pt x="190" y="334"/>
                      </a:lnTo>
                      <a:lnTo>
                        <a:pt x="574" y="334"/>
                      </a:lnTo>
                      <a:lnTo>
                        <a:pt x="7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8" name="Rectangle 17"/>
              <p:cNvSpPr/>
              <p:nvPr/>
            </p:nvSpPr>
            <p:spPr>
              <a:xfrm>
                <a:off x="7850188" y="4134216"/>
                <a:ext cx="5378388" cy="707886"/>
              </a:xfrm>
              <a:prstGeom prst="rect">
                <a:avLst/>
              </a:prstGeom>
            </p:spPr>
            <p:txBody>
              <a:bodyPr wrap="square">
                <a:spAutoFit/>
              </a:bodyPr>
              <a:lstStyle/>
              <a:p>
                <a:pPr defTabSz="480128"/>
                <a:r>
                  <a:rPr 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Import the ‘@angular/Http’ package and inject it into the component/service </a:t>
                </a:r>
              </a:p>
            </p:txBody>
          </p:sp>
        </p:grpSp>
        <p:sp>
          <p:nvSpPr>
            <p:cNvPr id="16" name="TextBox 15"/>
            <p:cNvSpPr txBox="1"/>
            <p:nvPr/>
          </p:nvSpPr>
          <p:spPr>
            <a:xfrm>
              <a:off x="8905370" y="2554659"/>
              <a:ext cx="551062" cy="477054"/>
            </a:xfrm>
            <a:prstGeom prst="rect">
              <a:avLst/>
            </a:prstGeom>
            <a:noFill/>
          </p:spPr>
          <p:txBody>
            <a:bodyPr wrap="square" rtlCol="0">
              <a:spAutoFit/>
            </a:bodyPr>
            <a:lstStyle/>
            <a:p>
              <a:r>
                <a:rPr lang="en-US" sz="25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endParaRPr lang="en-GB" sz="25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7" name="Group 36"/>
          <p:cNvGrpSpPr/>
          <p:nvPr/>
        </p:nvGrpSpPr>
        <p:grpSpPr>
          <a:xfrm>
            <a:off x="4712311" y="4831934"/>
            <a:ext cx="6981824" cy="1065213"/>
            <a:chOff x="8587390" y="3522592"/>
            <a:chExt cx="6981824" cy="1065213"/>
          </a:xfrm>
        </p:grpSpPr>
        <p:grpSp>
          <p:nvGrpSpPr>
            <p:cNvPr id="38" name="Group 37"/>
            <p:cNvGrpSpPr/>
            <p:nvPr/>
          </p:nvGrpSpPr>
          <p:grpSpPr>
            <a:xfrm>
              <a:off x="8587390" y="3522592"/>
              <a:ext cx="6981824" cy="1065213"/>
              <a:chOff x="6602413" y="3975100"/>
              <a:chExt cx="6981824" cy="1065213"/>
            </a:xfrm>
          </p:grpSpPr>
          <p:grpSp>
            <p:nvGrpSpPr>
              <p:cNvPr id="40" name="Group 4"/>
              <p:cNvGrpSpPr>
                <a:grpSpLocks noChangeAspect="1"/>
              </p:cNvGrpSpPr>
              <p:nvPr/>
            </p:nvGrpSpPr>
            <p:grpSpPr bwMode="auto">
              <a:xfrm>
                <a:off x="6602413" y="3975100"/>
                <a:ext cx="6981824" cy="1065213"/>
                <a:chOff x="4159" y="2666"/>
                <a:chExt cx="4398" cy="671"/>
              </a:xfrm>
            </p:grpSpPr>
            <p:sp>
              <p:nvSpPr>
                <p:cNvPr id="42" name="Freeform 25"/>
                <p:cNvSpPr>
                  <a:spLocks/>
                </p:cNvSpPr>
                <p:nvPr/>
              </p:nvSpPr>
              <p:spPr bwMode="auto">
                <a:xfrm>
                  <a:off x="4429"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close/>
                    </a:path>
                  </a:pathLst>
                </a:custGeom>
                <a:solidFill>
                  <a:srgbClr val="00EA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3" name="Freeform 25"/>
                <p:cNvSpPr>
                  <a:spLocks/>
                </p:cNvSpPr>
                <p:nvPr/>
              </p:nvSpPr>
              <p:spPr bwMode="auto">
                <a:xfrm>
                  <a:off x="4389"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close/>
                    </a:path>
                  </a:pathLst>
                </a:custGeom>
                <a:solidFill>
                  <a:srgbClr val="00D6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4" name="Freeform 25"/>
                <p:cNvSpPr>
                  <a:spLocks/>
                </p:cNvSpPr>
                <p:nvPr/>
              </p:nvSpPr>
              <p:spPr bwMode="auto">
                <a:xfrm>
                  <a:off x="4246"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5" name="Freeform 25"/>
                <p:cNvSpPr>
                  <a:spLocks/>
                </p:cNvSpPr>
                <p:nvPr/>
              </p:nvSpPr>
              <p:spPr bwMode="auto">
                <a:xfrm>
                  <a:off x="4323"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close/>
                    </a:path>
                  </a:pathLst>
                </a:custGeom>
                <a:solidFill>
                  <a:srgbClr val="00B7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6" name="Freeform 5"/>
                <p:cNvSpPr>
                  <a:spLocks/>
                </p:cNvSpPr>
                <p:nvPr/>
              </p:nvSpPr>
              <p:spPr bwMode="auto">
                <a:xfrm>
                  <a:off x="4372" y="2721"/>
                  <a:ext cx="4185" cy="561"/>
                </a:xfrm>
                <a:custGeom>
                  <a:avLst/>
                  <a:gdLst>
                    <a:gd name="T0" fmla="*/ 161 w 1998"/>
                    <a:gd name="T1" fmla="*/ 561 h 561"/>
                    <a:gd name="T2" fmla="*/ 0 w 1998"/>
                    <a:gd name="T3" fmla="*/ 280 h 561"/>
                    <a:gd name="T4" fmla="*/ 161 w 1998"/>
                    <a:gd name="T5" fmla="*/ 0 h 561"/>
                    <a:gd name="T6" fmla="*/ 1839 w 1998"/>
                    <a:gd name="T7" fmla="*/ 0 h 561"/>
                    <a:gd name="T8" fmla="*/ 1998 w 1998"/>
                    <a:gd name="T9" fmla="*/ 280 h 561"/>
                    <a:gd name="T10" fmla="*/ 1839 w 1998"/>
                    <a:gd name="T11" fmla="*/ 561 h 561"/>
                    <a:gd name="T12" fmla="*/ 161 w 1998"/>
                    <a:gd name="T13" fmla="*/ 561 h 561"/>
                  </a:gdLst>
                  <a:ahLst/>
                  <a:cxnLst>
                    <a:cxn ang="0">
                      <a:pos x="T0" y="T1"/>
                    </a:cxn>
                    <a:cxn ang="0">
                      <a:pos x="T2" y="T3"/>
                    </a:cxn>
                    <a:cxn ang="0">
                      <a:pos x="T4" y="T5"/>
                    </a:cxn>
                    <a:cxn ang="0">
                      <a:pos x="T6" y="T7"/>
                    </a:cxn>
                    <a:cxn ang="0">
                      <a:pos x="T8" y="T9"/>
                    </a:cxn>
                    <a:cxn ang="0">
                      <a:pos x="T10" y="T11"/>
                    </a:cxn>
                    <a:cxn ang="0">
                      <a:pos x="T12" y="T13"/>
                    </a:cxn>
                  </a:cxnLst>
                  <a:rect l="0" t="0" r="r" b="b"/>
                  <a:pathLst>
                    <a:path w="1998" h="561">
                      <a:moveTo>
                        <a:pt x="161" y="561"/>
                      </a:moveTo>
                      <a:lnTo>
                        <a:pt x="0" y="280"/>
                      </a:lnTo>
                      <a:lnTo>
                        <a:pt x="161" y="0"/>
                      </a:lnTo>
                      <a:lnTo>
                        <a:pt x="1839" y="0"/>
                      </a:lnTo>
                      <a:lnTo>
                        <a:pt x="1998" y="280"/>
                      </a:lnTo>
                      <a:lnTo>
                        <a:pt x="1839" y="561"/>
                      </a:lnTo>
                      <a:lnTo>
                        <a:pt x="161" y="561"/>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7" name="Freeform 6"/>
                <p:cNvSpPr>
                  <a:spLocks/>
                </p:cNvSpPr>
                <p:nvPr/>
              </p:nvSpPr>
              <p:spPr bwMode="auto">
                <a:xfrm>
                  <a:off x="4372" y="2721"/>
                  <a:ext cx="1998" cy="561"/>
                </a:xfrm>
                <a:custGeom>
                  <a:avLst/>
                  <a:gdLst>
                    <a:gd name="T0" fmla="*/ 161 w 1998"/>
                    <a:gd name="T1" fmla="*/ 561 h 561"/>
                    <a:gd name="T2" fmla="*/ 0 w 1998"/>
                    <a:gd name="T3" fmla="*/ 280 h 561"/>
                    <a:gd name="T4" fmla="*/ 161 w 1998"/>
                    <a:gd name="T5" fmla="*/ 0 h 561"/>
                    <a:gd name="T6" fmla="*/ 1839 w 1998"/>
                    <a:gd name="T7" fmla="*/ 0 h 561"/>
                    <a:gd name="T8" fmla="*/ 1998 w 1998"/>
                    <a:gd name="T9" fmla="*/ 280 h 561"/>
                    <a:gd name="T10" fmla="*/ 1839 w 1998"/>
                    <a:gd name="T11" fmla="*/ 561 h 561"/>
                    <a:gd name="T12" fmla="*/ 161 w 1998"/>
                    <a:gd name="T13" fmla="*/ 561 h 561"/>
                  </a:gdLst>
                  <a:ahLst/>
                  <a:cxnLst>
                    <a:cxn ang="0">
                      <a:pos x="T0" y="T1"/>
                    </a:cxn>
                    <a:cxn ang="0">
                      <a:pos x="T2" y="T3"/>
                    </a:cxn>
                    <a:cxn ang="0">
                      <a:pos x="T4" y="T5"/>
                    </a:cxn>
                    <a:cxn ang="0">
                      <a:pos x="T6" y="T7"/>
                    </a:cxn>
                    <a:cxn ang="0">
                      <a:pos x="T8" y="T9"/>
                    </a:cxn>
                    <a:cxn ang="0">
                      <a:pos x="T10" y="T11"/>
                    </a:cxn>
                    <a:cxn ang="0">
                      <a:pos x="T12" y="T13"/>
                    </a:cxn>
                  </a:cxnLst>
                  <a:rect l="0" t="0" r="r" b="b"/>
                  <a:pathLst>
                    <a:path w="1998" h="561">
                      <a:moveTo>
                        <a:pt x="161" y="561"/>
                      </a:moveTo>
                      <a:lnTo>
                        <a:pt x="0" y="280"/>
                      </a:lnTo>
                      <a:lnTo>
                        <a:pt x="161" y="0"/>
                      </a:lnTo>
                      <a:lnTo>
                        <a:pt x="1839" y="0"/>
                      </a:lnTo>
                      <a:lnTo>
                        <a:pt x="1998" y="280"/>
                      </a:lnTo>
                      <a:lnTo>
                        <a:pt x="1839" y="561"/>
                      </a:lnTo>
                      <a:lnTo>
                        <a:pt x="161" y="5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8" name="Freeform 8"/>
                <p:cNvSpPr>
                  <a:spLocks noEditPoints="1"/>
                </p:cNvSpPr>
                <p:nvPr/>
              </p:nvSpPr>
              <p:spPr bwMode="auto">
                <a:xfrm>
                  <a:off x="4673" y="2666"/>
                  <a:ext cx="126" cy="671"/>
                </a:xfrm>
                <a:custGeom>
                  <a:avLst/>
                  <a:gdLst>
                    <a:gd name="T0" fmla="*/ 67 w 126"/>
                    <a:gd name="T1" fmla="*/ 662 h 671"/>
                    <a:gd name="T2" fmla="*/ 62 w 126"/>
                    <a:gd name="T3" fmla="*/ 671 h 671"/>
                    <a:gd name="T4" fmla="*/ 0 w 126"/>
                    <a:gd name="T5" fmla="*/ 671 h 671"/>
                    <a:gd name="T6" fmla="*/ 126 w 126"/>
                    <a:gd name="T7" fmla="*/ 671 h 671"/>
                    <a:gd name="T8" fmla="*/ 71 w 126"/>
                    <a:gd name="T9" fmla="*/ 671 h 671"/>
                    <a:gd name="T10" fmla="*/ 67 w 126"/>
                    <a:gd name="T11" fmla="*/ 662 h 671"/>
                    <a:gd name="T12" fmla="*/ 71 w 126"/>
                    <a:gd name="T13" fmla="*/ 0 h 671"/>
                    <a:gd name="T14" fmla="*/ 62 w 126"/>
                    <a:gd name="T15" fmla="*/ 0 h 671"/>
                    <a:gd name="T16" fmla="*/ 67 w 126"/>
                    <a:gd name="T17" fmla="*/ 8 h 671"/>
                    <a:gd name="T18" fmla="*/ 71 w 126"/>
                    <a:gd name="T19"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671">
                      <a:moveTo>
                        <a:pt x="67" y="662"/>
                      </a:moveTo>
                      <a:lnTo>
                        <a:pt x="62" y="671"/>
                      </a:lnTo>
                      <a:lnTo>
                        <a:pt x="0" y="671"/>
                      </a:lnTo>
                      <a:lnTo>
                        <a:pt x="126" y="671"/>
                      </a:lnTo>
                      <a:lnTo>
                        <a:pt x="71" y="671"/>
                      </a:lnTo>
                      <a:lnTo>
                        <a:pt x="67" y="662"/>
                      </a:lnTo>
                      <a:moveTo>
                        <a:pt x="71" y="0"/>
                      </a:moveTo>
                      <a:lnTo>
                        <a:pt x="62" y="0"/>
                      </a:lnTo>
                      <a:lnTo>
                        <a:pt x="67" y="8"/>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9" name="Freeform 12"/>
                <p:cNvSpPr>
                  <a:spLocks/>
                </p:cNvSpPr>
                <p:nvPr/>
              </p:nvSpPr>
              <p:spPr bwMode="auto">
                <a:xfrm>
                  <a:off x="5088" y="2721"/>
                  <a:ext cx="232" cy="561"/>
                </a:xfrm>
                <a:custGeom>
                  <a:avLst/>
                  <a:gdLst>
                    <a:gd name="T0" fmla="*/ 71 w 232"/>
                    <a:gd name="T1" fmla="*/ 0 h 561"/>
                    <a:gd name="T2" fmla="*/ 0 w 232"/>
                    <a:gd name="T3" fmla="*/ 0 h 561"/>
                    <a:gd name="T4" fmla="*/ 161 w 232"/>
                    <a:gd name="T5" fmla="*/ 280 h 561"/>
                    <a:gd name="T6" fmla="*/ 0 w 232"/>
                    <a:gd name="T7" fmla="*/ 561 h 561"/>
                    <a:gd name="T8" fmla="*/ 71 w 232"/>
                    <a:gd name="T9" fmla="*/ 561 h 561"/>
                    <a:gd name="T10" fmla="*/ 232 w 232"/>
                    <a:gd name="T11" fmla="*/ 280 h 561"/>
                    <a:gd name="T12" fmla="*/ 71 w 232"/>
                    <a:gd name="T13" fmla="*/ 0 h 561"/>
                  </a:gdLst>
                  <a:ahLst/>
                  <a:cxnLst>
                    <a:cxn ang="0">
                      <a:pos x="T0" y="T1"/>
                    </a:cxn>
                    <a:cxn ang="0">
                      <a:pos x="T2" y="T3"/>
                    </a:cxn>
                    <a:cxn ang="0">
                      <a:pos x="T4" y="T5"/>
                    </a:cxn>
                    <a:cxn ang="0">
                      <a:pos x="T6" y="T7"/>
                    </a:cxn>
                    <a:cxn ang="0">
                      <a:pos x="T8" y="T9"/>
                    </a:cxn>
                    <a:cxn ang="0">
                      <a:pos x="T10" y="T11"/>
                    </a:cxn>
                    <a:cxn ang="0">
                      <a:pos x="T12" y="T13"/>
                    </a:cxn>
                  </a:cxnLst>
                  <a:rect l="0" t="0" r="r" b="b"/>
                  <a:pathLst>
                    <a:path w="232" h="561">
                      <a:moveTo>
                        <a:pt x="71" y="0"/>
                      </a:moveTo>
                      <a:lnTo>
                        <a:pt x="0" y="0"/>
                      </a:lnTo>
                      <a:lnTo>
                        <a:pt x="161" y="280"/>
                      </a:lnTo>
                      <a:lnTo>
                        <a:pt x="0" y="561"/>
                      </a:lnTo>
                      <a:lnTo>
                        <a:pt x="71" y="561"/>
                      </a:lnTo>
                      <a:lnTo>
                        <a:pt x="232" y="280"/>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0" name="Freeform 14"/>
                <p:cNvSpPr>
                  <a:spLocks noEditPoints="1"/>
                </p:cNvSpPr>
                <p:nvPr/>
              </p:nvSpPr>
              <p:spPr bwMode="auto">
                <a:xfrm>
                  <a:off x="4744" y="2666"/>
                  <a:ext cx="344" cy="671"/>
                </a:xfrm>
                <a:custGeom>
                  <a:avLst/>
                  <a:gdLst>
                    <a:gd name="T0" fmla="*/ 344 w 344"/>
                    <a:gd name="T1" fmla="*/ 616 h 671"/>
                    <a:gd name="T2" fmla="*/ 204 w 344"/>
                    <a:gd name="T3" fmla="*/ 616 h 671"/>
                    <a:gd name="T4" fmla="*/ 173 w 344"/>
                    <a:gd name="T5" fmla="*/ 671 h 671"/>
                    <a:gd name="T6" fmla="*/ 313 w 344"/>
                    <a:gd name="T7" fmla="*/ 671 h 671"/>
                    <a:gd name="T8" fmla="*/ 344 w 344"/>
                    <a:gd name="T9" fmla="*/ 616 h 671"/>
                    <a:gd name="T10" fmla="*/ 313 w 344"/>
                    <a:gd name="T11" fmla="*/ 0 h 671"/>
                    <a:gd name="T12" fmla="*/ 0 w 344"/>
                    <a:gd name="T13" fmla="*/ 0 h 671"/>
                    <a:gd name="T14" fmla="*/ 173 w 344"/>
                    <a:gd name="T15" fmla="*/ 0 h 671"/>
                    <a:gd name="T16" fmla="*/ 204 w 344"/>
                    <a:gd name="T17" fmla="*/ 55 h 671"/>
                    <a:gd name="T18" fmla="*/ 344 w 344"/>
                    <a:gd name="T19" fmla="*/ 55 h 671"/>
                    <a:gd name="T20" fmla="*/ 313 w 3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4" h="671">
                      <a:moveTo>
                        <a:pt x="344" y="616"/>
                      </a:moveTo>
                      <a:lnTo>
                        <a:pt x="204" y="616"/>
                      </a:lnTo>
                      <a:lnTo>
                        <a:pt x="173" y="671"/>
                      </a:lnTo>
                      <a:lnTo>
                        <a:pt x="313" y="671"/>
                      </a:lnTo>
                      <a:lnTo>
                        <a:pt x="344" y="616"/>
                      </a:lnTo>
                      <a:moveTo>
                        <a:pt x="313" y="0"/>
                      </a:moveTo>
                      <a:lnTo>
                        <a:pt x="0" y="0"/>
                      </a:lnTo>
                      <a:lnTo>
                        <a:pt x="173" y="0"/>
                      </a:lnTo>
                      <a:lnTo>
                        <a:pt x="204" y="55"/>
                      </a:lnTo>
                      <a:lnTo>
                        <a:pt x="344" y="55"/>
                      </a:lnTo>
                      <a:lnTo>
                        <a:pt x="3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1" name="Freeform 16"/>
                <p:cNvSpPr>
                  <a:spLocks/>
                </p:cNvSpPr>
                <p:nvPr/>
              </p:nvSpPr>
              <p:spPr bwMode="auto">
                <a:xfrm>
                  <a:off x="4948" y="2721"/>
                  <a:ext cx="301" cy="561"/>
                </a:xfrm>
                <a:custGeom>
                  <a:avLst/>
                  <a:gdLst>
                    <a:gd name="T0" fmla="*/ 140 w 301"/>
                    <a:gd name="T1" fmla="*/ 0 h 561"/>
                    <a:gd name="T2" fmla="*/ 0 w 301"/>
                    <a:gd name="T3" fmla="*/ 0 h 561"/>
                    <a:gd name="T4" fmla="*/ 161 w 301"/>
                    <a:gd name="T5" fmla="*/ 280 h 561"/>
                    <a:gd name="T6" fmla="*/ 0 w 301"/>
                    <a:gd name="T7" fmla="*/ 561 h 561"/>
                    <a:gd name="T8" fmla="*/ 140 w 301"/>
                    <a:gd name="T9" fmla="*/ 561 h 561"/>
                    <a:gd name="T10" fmla="*/ 301 w 301"/>
                    <a:gd name="T11" fmla="*/ 280 h 561"/>
                    <a:gd name="T12" fmla="*/ 140 w 301"/>
                    <a:gd name="T13" fmla="*/ 0 h 561"/>
                  </a:gdLst>
                  <a:ahLst/>
                  <a:cxnLst>
                    <a:cxn ang="0">
                      <a:pos x="T0" y="T1"/>
                    </a:cxn>
                    <a:cxn ang="0">
                      <a:pos x="T2" y="T3"/>
                    </a:cxn>
                    <a:cxn ang="0">
                      <a:pos x="T4" y="T5"/>
                    </a:cxn>
                    <a:cxn ang="0">
                      <a:pos x="T6" y="T7"/>
                    </a:cxn>
                    <a:cxn ang="0">
                      <a:pos x="T8" y="T9"/>
                    </a:cxn>
                    <a:cxn ang="0">
                      <a:pos x="T10" y="T11"/>
                    </a:cxn>
                    <a:cxn ang="0">
                      <a:pos x="T12" y="T13"/>
                    </a:cxn>
                  </a:cxnLst>
                  <a:rect l="0" t="0" r="r" b="b"/>
                  <a:pathLst>
                    <a:path w="301" h="561">
                      <a:moveTo>
                        <a:pt x="140" y="0"/>
                      </a:moveTo>
                      <a:lnTo>
                        <a:pt x="0" y="0"/>
                      </a:lnTo>
                      <a:lnTo>
                        <a:pt x="161" y="280"/>
                      </a:lnTo>
                      <a:lnTo>
                        <a:pt x="0" y="561"/>
                      </a:lnTo>
                      <a:lnTo>
                        <a:pt x="140" y="561"/>
                      </a:lnTo>
                      <a:lnTo>
                        <a:pt x="301" y="280"/>
                      </a:lnTo>
                      <a:lnTo>
                        <a:pt x="1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2" name="Freeform 18"/>
                <p:cNvSpPr>
                  <a:spLocks noEditPoints="1"/>
                </p:cNvSpPr>
                <p:nvPr/>
              </p:nvSpPr>
              <p:spPr bwMode="auto">
                <a:xfrm>
                  <a:off x="4744" y="2666"/>
                  <a:ext cx="204" cy="671"/>
                </a:xfrm>
                <a:custGeom>
                  <a:avLst/>
                  <a:gdLst>
                    <a:gd name="T0" fmla="*/ 204 w 204"/>
                    <a:gd name="T1" fmla="*/ 616 h 671"/>
                    <a:gd name="T2" fmla="*/ 86 w 204"/>
                    <a:gd name="T3" fmla="*/ 616 h 671"/>
                    <a:gd name="T4" fmla="*/ 55 w 204"/>
                    <a:gd name="T5" fmla="*/ 671 h 671"/>
                    <a:gd name="T6" fmla="*/ 173 w 204"/>
                    <a:gd name="T7" fmla="*/ 671 h 671"/>
                    <a:gd name="T8" fmla="*/ 204 w 204"/>
                    <a:gd name="T9" fmla="*/ 616 h 671"/>
                    <a:gd name="T10" fmla="*/ 173 w 204"/>
                    <a:gd name="T11" fmla="*/ 0 h 671"/>
                    <a:gd name="T12" fmla="*/ 0 w 204"/>
                    <a:gd name="T13" fmla="*/ 0 h 671"/>
                    <a:gd name="T14" fmla="*/ 55 w 204"/>
                    <a:gd name="T15" fmla="*/ 0 h 671"/>
                    <a:gd name="T16" fmla="*/ 86 w 204"/>
                    <a:gd name="T17" fmla="*/ 55 h 671"/>
                    <a:gd name="T18" fmla="*/ 204 w 204"/>
                    <a:gd name="T19" fmla="*/ 55 h 671"/>
                    <a:gd name="T20" fmla="*/ 173 w 20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671">
                      <a:moveTo>
                        <a:pt x="204" y="616"/>
                      </a:moveTo>
                      <a:lnTo>
                        <a:pt x="86" y="616"/>
                      </a:lnTo>
                      <a:lnTo>
                        <a:pt x="55" y="671"/>
                      </a:lnTo>
                      <a:lnTo>
                        <a:pt x="173" y="671"/>
                      </a:lnTo>
                      <a:lnTo>
                        <a:pt x="204" y="616"/>
                      </a:lnTo>
                      <a:moveTo>
                        <a:pt x="173" y="0"/>
                      </a:moveTo>
                      <a:lnTo>
                        <a:pt x="0" y="0"/>
                      </a:lnTo>
                      <a:lnTo>
                        <a:pt x="55" y="0"/>
                      </a:lnTo>
                      <a:lnTo>
                        <a:pt x="86" y="55"/>
                      </a:lnTo>
                      <a:lnTo>
                        <a:pt x="204" y="55"/>
                      </a:lnTo>
                      <a:lnTo>
                        <a:pt x="1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3" name="Freeform 20"/>
                <p:cNvSpPr>
                  <a:spLocks/>
                </p:cNvSpPr>
                <p:nvPr/>
              </p:nvSpPr>
              <p:spPr bwMode="auto">
                <a:xfrm>
                  <a:off x="4830" y="2721"/>
                  <a:ext cx="279" cy="561"/>
                </a:xfrm>
                <a:custGeom>
                  <a:avLst/>
                  <a:gdLst>
                    <a:gd name="T0" fmla="*/ 118 w 279"/>
                    <a:gd name="T1" fmla="*/ 0 h 561"/>
                    <a:gd name="T2" fmla="*/ 0 w 279"/>
                    <a:gd name="T3" fmla="*/ 0 h 561"/>
                    <a:gd name="T4" fmla="*/ 161 w 279"/>
                    <a:gd name="T5" fmla="*/ 280 h 561"/>
                    <a:gd name="T6" fmla="*/ 0 w 279"/>
                    <a:gd name="T7" fmla="*/ 561 h 561"/>
                    <a:gd name="T8" fmla="*/ 118 w 279"/>
                    <a:gd name="T9" fmla="*/ 561 h 561"/>
                    <a:gd name="T10" fmla="*/ 279 w 279"/>
                    <a:gd name="T11" fmla="*/ 280 h 561"/>
                    <a:gd name="T12" fmla="*/ 118 w 279"/>
                    <a:gd name="T13" fmla="*/ 0 h 561"/>
                  </a:gdLst>
                  <a:ahLst/>
                  <a:cxnLst>
                    <a:cxn ang="0">
                      <a:pos x="T0" y="T1"/>
                    </a:cxn>
                    <a:cxn ang="0">
                      <a:pos x="T2" y="T3"/>
                    </a:cxn>
                    <a:cxn ang="0">
                      <a:pos x="T4" y="T5"/>
                    </a:cxn>
                    <a:cxn ang="0">
                      <a:pos x="T6" y="T7"/>
                    </a:cxn>
                    <a:cxn ang="0">
                      <a:pos x="T8" y="T9"/>
                    </a:cxn>
                    <a:cxn ang="0">
                      <a:pos x="T10" y="T11"/>
                    </a:cxn>
                    <a:cxn ang="0">
                      <a:pos x="T12" y="T13"/>
                    </a:cxn>
                  </a:cxnLst>
                  <a:rect l="0" t="0" r="r" b="b"/>
                  <a:pathLst>
                    <a:path w="279" h="561">
                      <a:moveTo>
                        <a:pt x="118" y="0"/>
                      </a:moveTo>
                      <a:lnTo>
                        <a:pt x="0" y="0"/>
                      </a:lnTo>
                      <a:lnTo>
                        <a:pt x="161" y="280"/>
                      </a:lnTo>
                      <a:lnTo>
                        <a:pt x="0" y="561"/>
                      </a:lnTo>
                      <a:lnTo>
                        <a:pt x="118" y="561"/>
                      </a:lnTo>
                      <a:lnTo>
                        <a:pt x="279" y="280"/>
                      </a:lnTo>
                      <a:lnTo>
                        <a:pt x="1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4" name="Freeform 22"/>
                <p:cNvSpPr>
                  <a:spLocks noEditPoints="1"/>
                </p:cNvSpPr>
                <p:nvPr/>
              </p:nvSpPr>
              <p:spPr bwMode="auto">
                <a:xfrm>
                  <a:off x="4740" y="2666"/>
                  <a:ext cx="90" cy="671"/>
                </a:xfrm>
                <a:custGeom>
                  <a:avLst/>
                  <a:gdLst>
                    <a:gd name="T0" fmla="*/ 90 w 90"/>
                    <a:gd name="T1" fmla="*/ 616 h 671"/>
                    <a:gd name="T2" fmla="*/ 26 w 90"/>
                    <a:gd name="T3" fmla="*/ 616 h 671"/>
                    <a:gd name="T4" fmla="*/ 0 w 90"/>
                    <a:gd name="T5" fmla="*/ 662 h 671"/>
                    <a:gd name="T6" fmla="*/ 4 w 90"/>
                    <a:gd name="T7" fmla="*/ 671 h 671"/>
                    <a:gd name="T8" fmla="*/ 59 w 90"/>
                    <a:gd name="T9" fmla="*/ 671 h 671"/>
                    <a:gd name="T10" fmla="*/ 90 w 90"/>
                    <a:gd name="T11" fmla="*/ 616 h 671"/>
                    <a:gd name="T12" fmla="*/ 59 w 90"/>
                    <a:gd name="T13" fmla="*/ 0 h 671"/>
                    <a:gd name="T14" fmla="*/ 4 w 90"/>
                    <a:gd name="T15" fmla="*/ 0 h 671"/>
                    <a:gd name="T16" fmla="*/ 0 w 90"/>
                    <a:gd name="T17" fmla="*/ 8 h 671"/>
                    <a:gd name="T18" fmla="*/ 26 w 90"/>
                    <a:gd name="T19" fmla="*/ 55 h 671"/>
                    <a:gd name="T20" fmla="*/ 90 w 90"/>
                    <a:gd name="T21" fmla="*/ 55 h 671"/>
                    <a:gd name="T22" fmla="*/ 59 w 90"/>
                    <a:gd name="T23"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671">
                      <a:moveTo>
                        <a:pt x="90" y="616"/>
                      </a:moveTo>
                      <a:lnTo>
                        <a:pt x="26" y="616"/>
                      </a:lnTo>
                      <a:lnTo>
                        <a:pt x="0" y="662"/>
                      </a:lnTo>
                      <a:lnTo>
                        <a:pt x="4" y="671"/>
                      </a:lnTo>
                      <a:lnTo>
                        <a:pt x="59" y="671"/>
                      </a:lnTo>
                      <a:lnTo>
                        <a:pt x="90" y="616"/>
                      </a:lnTo>
                      <a:moveTo>
                        <a:pt x="59" y="0"/>
                      </a:moveTo>
                      <a:lnTo>
                        <a:pt x="4" y="0"/>
                      </a:lnTo>
                      <a:lnTo>
                        <a:pt x="0" y="8"/>
                      </a:lnTo>
                      <a:lnTo>
                        <a:pt x="26" y="55"/>
                      </a:lnTo>
                      <a:lnTo>
                        <a:pt x="90" y="55"/>
                      </a:lnTo>
                      <a:lnTo>
                        <a:pt x="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5" name="Freeform 24"/>
                <p:cNvSpPr>
                  <a:spLocks/>
                </p:cNvSpPr>
                <p:nvPr/>
              </p:nvSpPr>
              <p:spPr bwMode="auto">
                <a:xfrm>
                  <a:off x="4766" y="2721"/>
                  <a:ext cx="225" cy="561"/>
                </a:xfrm>
                <a:custGeom>
                  <a:avLst/>
                  <a:gdLst>
                    <a:gd name="T0" fmla="*/ 64 w 225"/>
                    <a:gd name="T1" fmla="*/ 0 h 561"/>
                    <a:gd name="T2" fmla="*/ 0 w 225"/>
                    <a:gd name="T3" fmla="*/ 0 h 561"/>
                    <a:gd name="T4" fmla="*/ 161 w 225"/>
                    <a:gd name="T5" fmla="*/ 280 h 561"/>
                    <a:gd name="T6" fmla="*/ 0 w 225"/>
                    <a:gd name="T7" fmla="*/ 561 h 561"/>
                    <a:gd name="T8" fmla="*/ 64 w 225"/>
                    <a:gd name="T9" fmla="*/ 561 h 561"/>
                    <a:gd name="T10" fmla="*/ 225 w 225"/>
                    <a:gd name="T11" fmla="*/ 280 h 561"/>
                    <a:gd name="T12" fmla="*/ 64 w 225"/>
                    <a:gd name="T13" fmla="*/ 0 h 561"/>
                  </a:gdLst>
                  <a:ahLst/>
                  <a:cxnLst>
                    <a:cxn ang="0">
                      <a:pos x="T0" y="T1"/>
                    </a:cxn>
                    <a:cxn ang="0">
                      <a:pos x="T2" y="T3"/>
                    </a:cxn>
                    <a:cxn ang="0">
                      <a:pos x="T4" y="T5"/>
                    </a:cxn>
                    <a:cxn ang="0">
                      <a:pos x="T6" y="T7"/>
                    </a:cxn>
                    <a:cxn ang="0">
                      <a:pos x="T8" y="T9"/>
                    </a:cxn>
                    <a:cxn ang="0">
                      <a:pos x="T10" y="T11"/>
                    </a:cxn>
                    <a:cxn ang="0">
                      <a:pos x="T12" y="T13"/>
                    </a:cxn>
                  </a:cxnLst>
                  <a:rect l="0" t="0" r="r" b="b"/>
                  <a:pathLst>
                    <a:path w="225" h="561">
                      <a:moveTo>
                        <a:pt x="64" y="0"/>
                      </a:moveTo>
                      <a:lnTo>
                        <a:pt x="0" y="0"/>
                      </a:lnTo>
                      <a:lnTo>
                        <a:pt x="161" y="280"/>
                      </a:lnTo>
                      <a:lnTo>
                        <a:pt x="0" y="561"/>
                      </a:lnTo>
                      <a:lnTo>
                        <a:pt x="64" y="561"/>
                      </a:lnTo>
                      <a:lnTo>
                        <a:pt x="225" y="280"/>
                      </a:lnTo>
                      <a:lnTo>
                        <a:pt x="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6" name="Freeform 25"/>
                <p:cNvSpPr>
                  <a:spLocks/>
                </p:cNvSpPr>
                <p:nvPr/>
              </p:nvSpPr>
              <p:spPr bwMode="auto">
                <a:xfrm>
                  <a:off x="4159"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close/>
                    </a:path>
                  </a:pathLst>
                </a:custGeom>
                <a:solidFill>
                  <a:srgbClr val="00D6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7" name="Freeform 26"/>
                <p:cNvSpPr>
                  <a:spLocks/>
                </p:cNvSpPr>
                <p:nvPr/>
              </p:nvSpPr>
              <p:spPr bwMode="auto">
                <a:xfrm>
                  <a:off x="4159"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8" name="Freeform 27"/>
                <p:cNvSpPr>
                  <a:spLocks/>
                </p:cNvSpPr>
                <p:nvPr/>
              </p:nvSpPr>
              <p:spPr bwMode="auto">
                <a:xfrm>
                  <a:off x="4161" y="3003"/>
                  <a:ext cx="763" cy="334"/>
                </a:xfrm>
                <a:custGeom>
                  <a:avLst/>
                  <a:gdLst>
                    <a:gd name="T0" fmla="*/ 763 w 763"/>
                    <a:gd name="T1" fmla="*/ 0 h 334"/>
                    <a:gd name="T2" fmla="*/ 0 w 763"/>
                    <a:gd name="T3" fmla="*/ 0 h 334"/>
                    <a:gd name="T4" fmla="*/ 190 w 763"/>
                    <a:gd name="T5" fmla="*/ 334 h 334"/>
                    <a:gd name="T6" fmla="*/ 574 w 763"/>
                    <a:gd name="T7" fmla="*/ 334 h 334"/>
                    <a:gd name="T8" fmla="*/ 763 w 763"/>
                    <a:gd name="T9" fmla="*/ 0 h 334"/>
                  </a:gdLst>
                  <a:ahLst/>
                  <a:cxnLst>
                    <a:cxn ang="0">
                      <a:pos x="T0" y="T1"/>
                    </a:cxn>
                    <a:cxn ang="0">
                      <a:pos x="T2" y="T3"/>
                    </a:cxn>
                    <a:cxn ang="0">
                      <a:pos x="T4" y="T5"/>
                    </a:cxn>
                    <a:cxn ang="0">
                      <a:pos x="T6" y="T7"/>
                    </a:cxn>
                    <a:cxn ang="0">
                      <a:pos x="T8" y="T9"/>
                    </a:cxn>
                  </a:cxnLst>
                  <a:rect l="0" t="0" r="r" b="b"/>
                  <a:pathLst>
                    <a:path w="763" h="334">
                      <a:moveTo>
                        <a:pt x="763" y="0"/>
                      </a:moveTo>
                      <a:lnTo>
                        <a:pt x="0" y="0"/>
                      </a:lnTo>
                      <a:lnTo>
                        <a:pt x="190" y="334"/>
                      </a:lnTo>
                      <a:lnTo>
                        <a:pt x="574" y="334"/>
                      </a:lnTo>
                      <a:lnTo>
                        <a:pt x="763" y="0"/>
                      </a:lnTo>
                      <a:close/>
                    </a:path>
                  </a:pathLst>
                </a:custGeom>
                <a:solidFill>
                  <a:srgbClr val="00B7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9" name="Freeform 28"/>
                <p:cNvSpPr>
                  <a:spLocks/>
                </p:cNvSpPr>
                <p:nvPr/>
              </p:nvSpPr>
              <p:spPr bwMode="auto">
                <a:xfrm>
                  <a:off x="4161" y="3003"/>
                  <a:ext cx="763" cy="334"/>
                </a:xfrm>
                <a:custGeom>
                  <a:avLst/>
                  <a:gdLst>
                    <a:gd name="T0" fmla="*/ 763 w 763"/>
                    <a:gd name="T1" fmla="*/ 0 h 334"/>
                    <a:gd name="T2" fmla="*/ 0 w 763"/>
                    <a:gd name="T3" fmla="*/ 0 h 334"/>
                    <a:gd name="T4" fmla="*/ 190 w 763"/>
                    <a:gd name="T5" fmla="*/ 334 h 334"/>
                    <a:gd name="T6" fmla="*/ 574 w 763"/>
                    <a:gd name="T7" fmla="*/ 334 h 334"/>
                    <a:gd name="T8" fmla="*/ 763 w 763"/>
                    <a:gd name="T9" fmla="*/ 0 h 334"/>
                  </a:gdLst>
                  <a:ahLst/>
                  <a:cxnLst>
                    <a:cxn ang="0">
                      <a:pos x="T0" y="T1"/>
                    </a:cxn>
                    <a:cxn ang="0">
                      <a:pos x="T2" y="T3"/>
                    </a:cxn>
                    <a:cxn ang="0">
                      <a:pos x="T4" y="T5"/>
                    </a:cxn>
                    <a:cxn ang="0">
                      <a:pos x="T6" y="T7"/>
                    </a:cxn>
                    <a:cxn ang="0">
                      <a:pos x="T8" y="T9"/>
                    </a:cxn>
                  </a:cxnLst>
                  <a:rect l="0" t="0" r="r" b="b"/>
                  <a:pathLst>
                    <a:path w="763" h="334">
                      <a:moveTo>
                        <a:pt x="763" y="0"/>
                      </a:moveTo>
                      <a:lnTo>
                        <a:pt x="0" y="0"/>
                      </a:lnTo>
                      <a:lnTo>
                        <a:pt x="190" y="334"/>
                      </a:lnTo>
                      <a:lnTo>
                        <a:pt x="574" y="334"/>
                      </a:lnTo>
                      <a:lnTo>
                        <a:pt x="7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41" name="Rectangle 40"/>
              <p:cNvSpPr/>
              <p:nvPr/>
            </p:nvSpPr>
            <p:spPr>
              <a:xfrm>
                <a:off x="7820715" y="4149725"/>
                <a:ext cx="5728351" cy="707886"/>
              </a:xfrm>
              <a:prstGeom prst="rect">
                <a:avLst/>
              </a:prstGeom>
            </p:spPr>
            <p:txBody>
              <a:bodyPr wrap="square">
                <a:spAutoFit/>
              </a:bodyPr>
              <a:lstStyle/>
              <a:p>
                <a:pPr defTabSz="480128"/>
                <a:r>
                  <a:rPr 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Use “get” method to send an HTTP request and subscribe to the response asynchronously</a:t>
                </a:r>
              </a:p>
            </p:txBody>
          </p:sp>
        </p:grpSp>
        <p:sp>
          <p:nvSpPr>
            <p:cNvPr id="39" name="TextBox 38"/>
            <p:cNvSpPr txBox="1"/>
            <p:nvPr/>
          </p:nvSpPr>
          <p:spPr>
            <a:xfrm>
              <a:off x="8916482" y="3825379"/>
              <a:ext cx="551062" cy="477054"/>
            </a:xfrm>
            <a:prstGeom prst="rect">
              <a:avLst/>
            </a:prstGeom>
            <a:noFill/>
          </p:spPr>
          <p:txBody>
            <a:bodyPr wrap="square" rtlCol="0">
              <a:spAutoFit/>
            </a:bodyPr>
            <a:lstStyle/>
            <a:p>
              <a:r>
                <a:rPr lang="en-US" sz="25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grpSp>
      <p:grpSp>
        <p:nvGrpSpPr>
          <p:cNvPr id="60" name="Group 59"/>
          <p:cNvGrpSpPr/>
          <p:nvPr/>
        </p:nvGrpSpPr>
        <p:grpSpPr>
          <a:xfrm>
            <a:off x="4712311" y="6406704"/>
            <a:ext cx="6981824" cy="1065213"/>
            <a:chOff x="8587390" y="4792623"/>
            <a:chExt cx="6981824" cy="1065213"/>
          </a:xfrm>
        </p:grpSpPr>
        <p:grpSp>
          <p:nvGrpSpPr>
            <p:cNvPr id="61" name="Group 60"/>
            <p:cNvGrpSpPr/>
            <p:nvPr/>
          </p:nvGrpSpPr>
          <p:grpSpPr>
            <a:xfrm>
              <a:off x="8587390" y="4792623"/>
              <a:ext cx="6981824" cy="1065213"/>
              <a:chOff x="6602413" y="3975100"/>
              <a:chExt cx="6981824" cy="1065213"/>
            </a:xfrm>
          </p:grpSpPr>
          <p:grpSp>
            <p:nvGrpSpPr>
              <p:cNvPr id="63" name="Group 4"/>
              <p:cNvGrpSpPr>
                <a:grpSpLocks noChangeAspect="1"/>
              </p:cNvGrpSpPr>
              <p:nvPr/>
            </p:nvGrpSpPr>
            <p:grpSpPr bwMode="auto">
              <a:xfrm>
                <a:off x="6602413" y="3975100"/>
                <a:ext cx="6981824" cy="1065213"/>
                <a:chOff x="4159" y="2666"/>
                <a:chExt cx="4398" cy="671"/>
              </a:xfrm>
            </p:grpSpPr>
            <p:sp>
              <p:nvSpPr>
                <p:cNvPr id="65" name="Freeform 25"/>
                <p:cNvSpPr>
                  <a:spLocks/>
                </p:cNvSpPr>
                <p:nvPr/>
              </p:nvSpPr>
              <p:spPr bwMode="auto">
                <a:xfrm>
                  <a:off x="4429"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close/>
                    </a:path>
                  </a:pathLst>
                </a:custGeom>
                <a:solidFill>
                  <a:schemeClr val="accent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6" name="Freeform 25"/>
                <p:cNvSpPr>
                  <a:spLocks/>
                </p:cNvSpPr>
                <p:nvPr/>
              </p:nvSpPr>
              <p:spPr bwMode="auto">
                <a:xfrm>
                  <a:off x="4389"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close/>
                    </a:path>
                  </a:pathLst>
                </a:custGeom>
                <a:solidFill>
                  <a:srgbClr val="D739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7" name="Freeform 25"/>
                <p:cNvSpPr>
                  <a:spLocks/>
                </p:cNvSpPr>
                <p:nvPr/>
              </p:nvSpPr>
              <p:spPr bwMode="auto">
                <a:xfrm>
                  <a:off x="4246"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8" name="Freeform 25"/>
                <p:cNvSpPr>
                  <a:spLocks/>
                </p:cNvSpPr>
                <p:nvPr/>
              </p:nvSpPr>
              <p:spPr bwMode="auto">
                <a:xfrm>
                  <a:off x="4323"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close/>
                    </a:path>
                  </a:pathLst>
                </a:custGeom>
                <a:solidFill>
                  <a:srgbClr val="D739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9" name="Freeform 5"/>
                <p:cNvSpPr>
                  <a:spLocks/>
                </p:cNvSpPr>
                <p:nvPr/>
              </p:nvSpPr>
              <p:spPr bwMode="auto">
                <a:xfrm>
                  <a:off x="4372" y="2721"/>
                  <a:ext cx="4185" cy="561"/>
                </a:xfrm>
                <a:custGeom>
                  <a:avLst/>
                  <a:gdLst>
                    <a:gd name="T0" fmla="*/ 161 w 1998"/>
                    <a:gd name="T1" fmla="*/ 561 h 561"/>
                    <a:gd name="T2" fmla="*/ 0 w 1998"/>
                    <a:gd name="T3" fmla="*/ 280 h 561"/>
                    <a:gd name="T4" fmla="*/ 161 w 1998"/>
                    <a:gd name="T5" fmla="*/ 0 h 561"/>
                    <a:gd name="T6" fmla="*/ 1839 w 1998"/>
                    <a:gd name="T7" fmla="*/ 0 h 561"/>
                    <a:gd name="T8" fmla="*/ 1998 w 1998"/>
                    <a:gd name="T9" fmla="*/ 280 h 561"/>
                    <a:gd name="T10" fmla="*/ 1839 w 1998"/>
                    <a:gd name="T11" fmla="*/ 561 h 561"/>
                    <a:gd name="T12" fmla="*/ 161 w 1998"/>
                    <a:gd name="T13" fmla="*/ 561 h 561"/>
                  </a:gdLst>
                  <a:ahLst/>
                  <a:cxnLst>
                    <a:cxn ang="0">
                      <a:pos x="T0" y="T1"/>
                    </a:cxn>
                    <a:cxn ang="0">
                      <a:pos x="T2" y="T3"/>
                    </a:cxn>
                    <a:cxn ang="0">
                      <a:pos x="T4" y="T5"/>
                    </a:cxn>
                    <a:cxn ang="0">
                      <a:pos x="T6" y="T7"/>
                    </a:cxn>
                    <a:cxn ang="0">
                      <a:pos x="T8" y="T9"/>
                    </a:cxn>
                    <a:cxn ang="0">
                      <a:pos x="T10" y="T11"/>
                    </a:cxn>
                    <a:cxn ang="0">
                      <a:pos x="T12" y="T13"/>
                    </a:cxn>
                  </a:cxnLst>
                  <a:rect l="0" t="0" r="r" b="b"/>
                  <a:pathLst>
                    <a:path w="1998" h="561">
                      <a:moveTo>
                        <a:pt x="161" y="561"/>
                      </a:moveTo>
                      <a:lnTo>
                        <a:pt x="0" y="280"/>
                      </a:lnTo>
                      <a:lnTo>
                        <a:pt x="161" y="0"/>
                      </a:lnTo>
                      <a:lnTo>
                        <a:pt x="1839" y="0"/>
                      </a:lnTo>
                      <a:lnTo>
                        <a:pt x="1998" y="280"/>
                      </a:lnTo>
                      <a:lnTo>
                        <a:pt x="1839" y="561"/>
                      </a:lnTo>
                      <a:lnTo>
                        <a:pt x="161" y="561"/>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0" name="Freeform 6"/>
                <p:cNvSpPr>
                  <a:spLocks/>
                </p:cNvSpPr>
                <p:nvPr/>
              </p:nvSpPr>
              <p:spPr bwMode="auto">
                <a:xfrm>
                  <a:off x="4372" y="2721"/>
                  <a:ext cx="1998" cy="561"/>
                </a:xfrm>
                <a:custGeom>
                  <a:avLst/>
                  <a:gdLst>
                    <a:gd name="T0" fmla="*/ 161 w 1998"/>
                    <a:gd name="T1" fmla="*/ 561 h 561"/>
                    <a:gd name="T2" fmla="*/ 0 w 1998"/>
                    <a:gd name="T3" fmla="*/ 280 h 561"/>
                    <a:gd name="T4" fmla="*/ 161 w 1998"/>
                    <a:gd name="T5" fmla="*/ 0 h 561"/>
                    <a:gd name="T6" fmla="*/ 1839 w 1998"/>
                    <a:gd name="T7" fmla="*/ 0 h 561"/>
                    <a:gd name="T8" fmla="*/ 1998 w 1998"/>
                    <a:gd name="T9" fmla="*/ 280 h 561"/>
                    <a:gd name="T10" fmla="*/ 1839 w 1998"/>
                    <a:gd name="T11" fmla="*/ 561 h 561"/>
                    <a:gd name="T12" fmla="*/ 161 w 1998"/>
                    <a:gd name="T13" fmla="*/ 561 h 561"/>
                  </a:gdLst>
                  <a:ahLst/>
                  <a:cxnLst>
                    <a:cxn ang="0">
                      <a:pos x="T0" y="T1"/>
                    </a:cxn>
                    <a:cxn ang="0">
                      <a:pos x="T2" y="T3"/>
                    </a:cxn>
                    <a:cxn ang="0">
                      <a:pos x="T4" y="T5"/>
                    </a:cxn>
                    <a:cxn ang="0">
                      <a:pos x="T6" y="T7"/>
                    </a:cxn>
                    <a:cxn ang="0">
                      <a:pos x="T8" y="T9"/>
                    </a:cxn>
                    <a:cxn ang="0">
                      <a:pos x="T10" y="T11"/>
                    </a:cxn>
                    <a:cxn ang="0">
                      <a:pos x="T12" y="T13"/>
                    </a:cxn>
                  </a:cxnLst>
                  <a:rect l="0" t="0" r="r" b="b"/>
                  <a:pathLst>
                    <a:path w="1998" h="561">
                      <a:moveTo>
                        <a:pt x="161" y="561"/>
                      </a:moveTo>
                      <a:lnTo>
                        <a:pt x="0" y="280"/>
                      </a:lnTo>
                      <a:lnTo>
                        <a:pt x="161" y="0"/>
                      </a:lnTo>
                      <a:lnTo>
                        <a:pt x="1839" y="0"/>
                      </a:lnTo>
                      <a:lnTo>
                        <a:pt x="1998" y="280"/>
                      </a:lnTo>
                      <a:lnTo>
                        <a:pt x="1839" y="561"/>
                      </a:lnTo>
                      <a:lnTo>
                        <a:pt x="161" y="5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1" name="Freeform 8"/>
                <p:cNvSpPr>
                  <a:spLocks noEditPoints="1"/>
                </p:cNvSpPr>
                <p:nvPr/>
              </p:nvSpPr>
              <p:spPr bwMode="auto">
                <a:xfrm>
                  <a:off x="4673" y="2666"/>
                  <a:ext cx="126" cy="671"/>
                </a:xfrm>
                <a:custGeom>
                  <a:avLst/>
                  <a:gdLst>
                    <a:gd name="T0" fmla="*/ 67 w 126"/>
                    <a:gd name="T1" fmla="*/ 662 h 671"/>
                    <a:gd name="T2" fmla="*/ 62 w 126"/>
                    <a:gd name="T3" fmla="*/ 671 h 671"/>
                    <a:gd name="T4" fmla="*/ 0 w 126"/>
                    <a:gd name="T5" fmla="*/ 671 h 671"/>
                    <a:gd name="T6" fmla="*/ 126 w 126"/>
                    <a:gd name="T7" fmla="*/ 671 h 671"/>
                    <a:gd name="T8" fmla="*/ 71 w 126"/>
                    <a:gd name="T9" fmla="*/ 671 h 671"/>
                    <a:gd name="T10" fmla="*/ 67 w 126"/>
                    <a:gd name="T11" fmla="*/ 662 h 671"/>
                    <a:gd name="T12" fmla="*/ 71 w 126"/>
                    <a:gd name="T13" fmla="*/ 0 h 671"/>
                    <a:gd name="T14" fmla="*/ 62 w 126"/>
                    <a:gd name="T15" fmla="*/ 0 h 671"/>
                    <a:gd name="T16" fmla="*/ 67 w 126"/>
                    <a:gd name="T17" fmla="*/ 8 h 671"/>
                    <a:gd name="T18" fmla="*/ 71 w 126"/>
                    <a:gd name="T19"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671">
                      <a:moveTo>
                        <a:pt x="67" y="662"/>
                      </a:moveTo>
                      <a:lnTo>
                        <a:pt x="62" y="671"/>
                      </a:lnTo>
                      <a:lnTo>
                        <a:pt x="0" y="671"/>
                      </a:lnTo>
                      <a:lnTo>
                        <a:pt x="126" y="671"/>
                      </a:lnTo>
                      <a:lnTo>
                        <a:pt x="71" y="671"/>
                      </a:lnTo>
                      <a:lnTo>
                        <a:pt x="67" y="662"/>
                      </a:lnTo>
                      <a:moveTo>
                        <a:pt x="71" y="0"/>
                      </a:moveTo>
                      <a:lnTo>
                        <a:pt x="62" y="0"/>
                      </a:lnTo>
                      <a:lnTo>
                        <a:pt x="67" y="8"/>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2" name="Freeform 12"/>
                <p:cNvSpPr>
                  <a:spLocks/>
                </p:cNvSpPr>
                <p:nvPr/>
              </p:nvSpPr>
              <p:spPr bwMode="auto">
                <a:xfrm>
                  <a:off x="5088" y="2721"/>
                  <a:ext cx="232" cy="561"/>
                </a:xfrm>
                <a:custGeom>
                  <a:avLst/>
                  <a:gdLst>
                    <a:gd name="T0" fmla="*/ 71 w 232"/>
                    <a:gd name="T1" fmla="*/ 0 h 561"/>
                    <a:gd name="T2" fmla="*/ 0 w 232"/>
                    <a:gd name="T3" fmla="*/ 0 h 561"/>
                    <a:gd name="T4" fmla="*/ 161 w 232"/>
                    <a:gd name="T5" fmla="*/ 280 h 561"/>
                    <a:gd name="T6" fmla="*/ 0 w 232"/>
                    <a:gd name="T7" fmla="*/ 561 h 561"/>
                    <a:gd name="T8" fmla="*/ 71 w 232"/>
                    <a:gd name="T9" fmla="*/ 561 h 561"/>
                    <a:gd name="T10" fmla="*/ 232 w 232"/>
                    <a:gd name="T11" fmla="*/ 280 h 561"/>
                    <a:gd name="T12" fmla="*/ 71 w 232"/>
                    <a:gd name="T13" fmla="*/ 0 h 561"/>
                  </a:gdLst>
                  <a:ahLst/>
                  <a:cxnLst>
                    <a:cxn ang="0">
                      <a:pos x="T0" y="T1"/>
                    </a:cxn>
                    <a:cxn ang="0">
                      <a:pos x="T2" y="T3"/>
                    </a:cxn>
                    <a:cxn ang="0">
                      <a:pos x="T4" y="T5"/>
                    </a:cxn>
                    <a:cxn ang="0">
                      <a:pos x="T6" y="T7"/>
                    </a:cxn>
                    <a:cxn ang="0">
                      <a:pos x="T8" y="T9"/>
                    </a:cxn>
                    <a:cxn ang="0">
                      <a:pos x="T10" y="T11"/>
                    </a:cxn>
                    <a:cxn ang="0">
                      <a:pos x="T12" y="T13"/>
                    </a:cxn>
                  </a:cxnLst>
                  <a:rect l="0" t="0" r="r" b="b"/>
                  <a:pathLst>
                    <a:path w="232" h="561">
                      <a:moveTo>
                        <a:pt x="71" y="0"/>
                      </a:moveTo>
                      <a:lnTo>
                        <a:pt x="0" y="0"/>
                      </a:lnTo>
                      <a:lnTo>
                        <a:pt x="161" y="280"/>
                      </a:lnTo>
                      <a:lnTo>
                        <a:pt x="0" y="561"/>
                      </a:lnTo>
                      <a:lnTo>
                        <a:pt x="71" y="561"/>
                      </a:lnTo>
                      <a:lnTo>
                        <a:pt x="232" y="280"/>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3" name="Freeform 14"/>
                <p:cNvSpPr>
                  <a:spLocks noEditPoints="1"/>
                </p:cNvSpPr>
                <p:nvPr/>
              </p:nvSpPr>
              <p:spPr bwMode="auto">
                <a:xfrm>
                  <a:off x="4744" y="2666"/>
                  <a:ext cx="344" cy="671"/>
                </a:xfrm>
                <a:custGeom>
                  <a:avLst/>
                  <a:gdLst>
                    <a:gd name="T0" fmla="*/ 344 w 344"/>
                    <a:gd name="T1" fmla="*/ 616 h 671"/>
                    <a:gd name="T2" fmla="*/ 204 w 344"/>
                    <a:gd name="T3" fmla="*/ 616 h 671"/>
                    <a:gd name="T4" fmla="*/ 173 w 344"/>
                    <a:gd name="T5" fmla="*/ 671 h 671"/>
                    <a:gd name="T6" fmla="*/ 313 w 344"/>
                    <a:gd name="T7" fmla="*/ 671 h 671"/>
                    <a:gd name="T8" fmla="*/ 344 w 344"/>
                    <a:gd name="T9" fmla="*/ 616 h 671"/>
                    <a:gd name="T10" fmla="*/ 313 w 344"/>
                    <a:gd name="T11" fmla="*/ 0 h 671"/>
                    <a:gd name="T12" fmla="*/ 0 w 344"/>
                    <a:gd name="T13" fmla="*/ 0 h 671"/>
                    <a:gd name="T14" fmla="*/ 173 w 344"/>
                    <a:gd name="T15" fmla="*/ 0 h 671"/>
                    <a:gd name="T16" fmla="*/ 204 w 344"/>
                    <a:gd name="T17" fmla="*/ 55 h 671"/>
                    <a:gd name="T18" fmla="*/ 344 w 344"/>
                    <a:gd name="T19" fmla="*/ 55 h 671"/>
                    <a:gd name="T20" fmla="*/ 313 w 3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4" h="671">
                      <a:moveTo>
                        <a:pt x="344" y="616"/>
                      </a:moveTo>
                      <a:lnTo>
                        <a:pt x="204" y="616"/>
                      </a:lnTo>
                      <a:lnTo>
                        <a:pt x="173" y="671"/>
                      </a:lnTo>
                      <a:lnTo>
                        <a:pt x="313" y="671"/>
                      </a:lnTo>
                      <a:lnTo>
                        <a:pt x="344" y="616"/>
                      </a:lnTo>
                      <a:moveTo>
                        <a:pt x="313" y="0"/>
                      </a:moveTo>
                      <a:lnTo>
                        <a:pt x="0" y="0"/>
                      </a:lnTo>
                      <a:lnTo>
                        <a:pt x="173" y="0"/>
                      </a:lnTo>
                      <a:lnTo>
                        <a:pt x="204" y="55"/>
                      </a:lnTo>
                      <a:lnTo>
                        <a:pt x="344" y="55"/>
                      </a:lnTo>
                      <a:lnTo>
                        <a:pt x="3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4" name="Freeform 16"/>
                <p:cNvSpPr>
                  <a:spLocks/>
                </p:cNvSpPr>
                <p:nvPr/>
              </p:nvSpPr>
              <p:spPr bwMode="auto">
                <a:xfrm>
                  <a:off x="4948" y="2721"/>
                  <a:ext cx="301" cy="561"/>
                </a:xfrm>
                <a:custGeom>
                  <a:avLst/>
                  <a:gdLst>
                    <a:gd name="T0" fmla="*/ 140 w 301"/>
                    <a:gd name="T1" fmla="*/ 0 h 561"/>
                    <a:gd name="T2" fmla="*/ 0 w 301"/>
                    <a:gd name="T3" fmla="*/ 0 h 561"/>
                    <a:gd name="T4" fmla="*/ 161 w 301"/>
                    <a:gd name="T5" fmla="*/ 280 h 561"/>
                    <a:gd name="T6" fmla="*/ 0 w 301"/>
                    <a:gd name="T7" fmla="*/ 561 h 561"/>
                    <a:gd name="T8" fmla="*/ 140 w 301"/>
                    <a:gd name="T9" fmla="*/ 561 h 561"/>
                    <a:gd name="T10" fmla="*/ 301 w 301"/>
                    <a:gd name="T11" fmla="*/ 280 h 561"/>
                    <a:gd name="T12" fmla="*/ 140 w 301"/>
                    <a:gd name="T13" fmla="*/ 0 h 561"/>
                  </a:gdLst>
                  <a:ahLst/>
                  <a:cxnLst>
                    <a:cxn ang="0">
                      <a:pos x="T0" y="T1"/>
                    </a:cxn>
                    <a:cxn ang="0">
                      <a:pos x="T2" y="T3"/>
                    </a:cxn>
                    <a:cxn ang="0">
                      <a:pos x="T4" y="T5"/>
                    </a:cxn>
                    <a:cxn ang="0">
                      <a:pos x="T6" y="T7"/>
                    </a:cxn>
                    <a:cxn ang="0">
                      <a:pos x="T8" y="T9"/>
                    </a:cxn>
                    <a:cxn ang="0">
                      <a:pos x="T10" y="T11"/>
                    </a:cxn>
                    <a:cxn ang="0">
                      <a:pos x="T12" y="T13"/>
                    </a:cxn>
                  </a:cxnLst>
                  <a:rect l="0" t="0" r="r" b="b"/>
                  <a:pathLst>
                    <a:path w="301" h="561">
                      <a:moveTo>
                        <a:pt x="140" y="0"/>
                      </a:moveTo>
                      <a:lnTo>
                        <a:pt x="0" y="0"/>
                      </a:lnTo>
                      <a:lnTo>
                        <a:pt x="161" y="280"/>
                      </a:lnTo>
                      <a:lnTo>
                        <a:pt x="0" y="561"/>
                      </a:lnTo>
                      <a:lnTo>
                        <a:pt x="140" y="561"/>
                      </a:lnTo>
                      <a:lnTo>
                        <a:pt x="301" y="280"/>
                      </a:lnTo>
                      <a:lnTo>
                        <a:pt x="1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5" name="Freeform 18"/>
                <p:cNvSpPr>
                  <a:spLocks noEditPoints="1"/>
                </p:cNvSpPr>
                <p:nvPr/>
              </p:nvSpPr>
              <p:spPr bwMode="auto">
                <a:xfrm>
                  <a:off x="4744" y="2666"/>
                  <a:ext cx="204" cy="671"/>
                </a:xfrm>
                <a:custGeom>
                  <a:avLst/>
                  <a:gdLst>
                    <a:gd name="T0" fmla="*/ 204 w 204"/>
                    <a:gd name="T1" fmla="*/ 616 h 671"/>
                    <a:gd name="T2" fmla="*/ 86 w 204"/>
                    <a:gd name="T3" fmla="*/ 616 h 671"/>
                    <a:gd name="T4" fmla="*/ 55 w 204"/>
                    <a:gd name="T5" fmla="*/ 671 h 671"/>
                    <a:gd name="T6" fmla="*/ 173 w 204"/>
                    <a:gd name="T7" fmla="*/ 671 h 671"/>
                    <a:gd name="T8" fmla="*/ 204 w 204"/>
                    <a:gd name="T9" fmla="*/ 616 h 671"/>
                    <a:gd name="T10" fmla="*/ 173 w 204"/>
                    <a:gd name="T11" fmla="*/ 0 h 671"/>
                    <a:gd name="T12" fmla="*/ 0 w 204"/>
                    <a:gd name="T13" fmla="*/ 0 h 671"/>
                    <a:gd name="T14" fmla="*/ 55 w 204"/>
                    <a:gd name="T15" fmla="*/ 0 h 671"/>
                    <a:gd name="T16" fmla="*/ 86 w 204"/>
                    <a:gd name="T17" fmla="*/ 55 h 671"/>
                    <a:gd name="T18" fmla="*/ 204 w 204"/>
                    <a:gd name="T19" fmla="*/ 55 h 671"/>
                    <a:gd name="T20" fmla="*/ 173 w 20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671">
                      <a:moveTo>
                        <a:pt x="204" y="616"/>
                      </a:moveTo>
                      <a:lnTo>
                        <a:pt x="86" y="616"/>
                      </a:lnTo>
                      <a:lnTo>
                        <a:pt x="55" y="671"/>
                      </a:lnTo>
                      <a:lnTo>
                        <a:pt x="173" y="671"/>
                      </a:lnTo>
                      <a:lnTo>
                        <a:pt x="204" y="616"/>
                      </a:lnTo>
                      <a:moveTo>
                        <a:pt x="173" y="0"/>
                      </a:moveTo>
                      <a:lnTo>
                        <a:pt x="0" y="0"/>
                      </a:lnTo>
                      <a:lnTo>
                        <a:pt x="55" y="0"/>
                      </a:lnTo>
                      <a:lnTo>
                        <a:pt x="86" y="55"/>
                      </a:lnTo>
                      <a:lnTo>
                        <a:pt x="204" y="55"/>
                      </a:lnTo>
                      <a:lnTo>
                        <a:pt x="1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6" name="Freeform 20"/>
                <p:cNvSpPr>
                  <a:spLocks/>
                </p:cNvSpPr>
                <p:nvPr/>
              </p:nvSpPr>
              <p:spPr bwMode="auto">
                <a:xfrm>
                  <a:off x="4830" y="2721"/>
                  <a:ext cx="279" cy="561"/>
                </a:xfrm>
                <a:custGeom>
                  <a:avLst/>
                  <a:gdLst>
                    <a:gd name="T0" fmla="*/ 118 w 279"/>
                    <a:gd name="T1" fmla="*/ 0 h 561"/>
                    <a:gd name="T2" fmla="*/ 0 w 279"/>
                    <a:gd name="T3" fmla="*/ 0 h 561"/>
                    <a:gd name="T4" fmla="*/ 161 w 279"/>
                    <a:gd name="T5" fmla="*/ 280 h 561"/>
                    <a:gd name="T6" fmla="*/ 0 w 279"/>
                    <a:gd name="T7" fmla="*/ 561 h 561"/>
                    <a:gd name="T8" fmla="*/ 118 w 279"/>
                    <a:gd name="T9" fmla="*/ 561 h 561"/>
                    <a:gd name="T10" fmla="*/ 279 w 279"/>
                    <a:gd name="T11" fmla="*/ 280 h 561"/>
                    <a:gd name="T12" fmla="*/ 118 w 279"/>
                    <a:gd name="T13" fmla="*/ 0 h 561"/>
                  </a:gdLst>
                  <a:ahLst/>
                  <a:cxnLst>
                    <a:cxn ang="0">
                      <a:pos x="T0" y="T1"/>
                    </a:cxn>
                    <a:cxn ang="0">
                      <a:pos x="T2" y="T3"/>
                    </a:cxn>
                    <a:cxn ang="0">
                      <a:pos x="T4" y="T5"/>
                    </a:cxn>
                    <a:cxn ang="0">
                      <a:pos x="T6" y="T7"/>
                    </a:cxn>
                    <a:cxn ang="0">
                      <a:pos x="T8" y="T9"/>
                    </a:cxn>
                    <a:cxn ang="0">
                      <a:pos x="T10" y="T11"/>
                    </a:cxn>
                    <a:cxn ang="0">
                      <a:pos x="T12" y="T13"/>
                    </a:cxn>
                  </a:cxnLst>
                  <a:rect l="0" t="0" r="r" b="b"/>
                  <a:pathLst>
                    <a:path w="279" h="561">
                      <a:moveTo>
                        <a:pt x="118" y="0"/>
                      </a:moveTo>
                      <a:lnTo>
                        <a:pt x="0" y="0"/>
                      </a:lnTo>
                      <a:lnTo>
                        <a:pt x="161" y="280"/>
                      </a:lnTo>
                      <a:lnTo>
                        <a:pt x="0" y="561"/>
                      </a:lnTo>
                      <a:lnTo>
                        <a:pt x="118" y="561"/>
                      </a:lnTo>
                      <a:lnTo>
                        <a:pt x="279" y="280"/>
                      </a:lnTo>
                      <a:lnTo>
                        <a:pt x="1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7" name="Freeform 22"/>
                <p:cNvSpPr>
                  <a:spLocks noEditPoints="1"/>
                </p:cNvSpPr>
                <p:nvPr/>
              </p:nvSpPr>
              <p:spPr bwMode="auto">
                <a:xfrm>
                  <a:off x="4740" y="2666"/>
                  <a:ext cx="90" cy="671"/>
                </a:xfrm>
                <a:custGeom>
                  <a:avLst/>
                  <a:gdLst>
                    <a:gd name="T0" fmla="*/ 90 w 90"/>
                    <a:gd name="T1" fmla="*/ 616 h 671"/>
                    <a:gd name="T2" fmla="*/ 26 w 90"/>
                    <a:gd name="T3" fmla="*/ 616 h 671"/>
                    <a:gd name="T4" fmla="*/ 0 w 90"/>
                    <a:gd name="T5" fmla="*/ 662 h 671"/>
                    <a:gd name="T6" fmla="*/ 4 w 90"/>
                    <a:gd name="T7" fmla="*/ 671 h 671"/>
                    <a:gd name="T8" fmla="*/ 59 w 90"/>
                    <a:gd name="T9" fmla="*/ 671 h 671"/>
                    <a:gd name="T10" fmla="*/ 90 w 90"/>
                    <a:gd name="T11" fmla="*/ 616 h 671"/>
                    <a:gd name="T12" fmla="*/ 59 w 90"/>
                    <a:gd name="T13" fmla="*/ 0 h 671"/>
                    <a:gd name="T14" fmla="*/ 4 w 90"/>
                    <a:gd name="T15" fmla="*/ 0 h 671"/>
                    <a:gd name="T16" fmla="*/ 0 w 90"/>
                    <a:gd name="T17" fmla="*/ 8 h 671"/>
                    <a:gd name="T18" fmla="*/ 26 w 90"/>
                    <a:gd name="T19" fmla="*/ 55 h 671"/>
                    <a:gd name="T20" fmla="*/ 90 w 90"/>
                    <a:gd name="T21" fmla="*/ 55 h 671"/>
                    <a:gd name="T22" fmla="*/ 59 w 90"/>
                    <a:gd name="T23"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671">
                      <a:moveTo>
                        <a:pt x="90" y="616"/>
                      </a:moveTo>
                      <a:lnTo>
                        <a:pt x="26" y="616"/>
                      </a:lnTo>
                      <a:lnTo>
                        <a:pt x="0" y="662"/>
                      </a:lnTo>
                      <a:lnTo>
                        <a:pt x="4" y="671"/>
                      </a:lnTo>
                      <a:lnTo>
                        <a:pt x="59" y="671"/>
                      </a:lnTo>
                      <a:lnTo>
                        <a:pt x="90" y="616"/>
                      </a:lnTo>
                      <a:moveTo>
                        <a:pt x="59" y="0"/>
                      </a:moveTo>
                      <a:lnTo>
                        <a:pt x="4" y="0"/>
                      </a:lnTo>
                      <a:lnTo>
                        <a:pt x="0" y="8"/>
                      </a:lnTo>
                      <a:lnTo>
                        <a:pt x="26" y="55"/>
                      </a:lnTo>
                      <a:lnTo>
                        <a:pt x="90" y="55"/>
                      </a:lnTo>
                      <a:lnTo>
                        <a:pt x="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8" name="Freeform 24"/>
                <p:cNvSpPr>
                  <a:spLocks/>
                </p:cNvSpPr>
                <p:nvPr/>
              </p:nvSpPr>
              <p:spPr bwMode="auto">
                <a:xfrm>
                  <a:off x="4766" y="2721"/>
                  <a:ext cx="225" cy="561"/>
                </a:xfrm>
                <a:custGeom>
                  <a:avLst/>
                  <a:gdLst>
                    <a:gd name="T0" fmla="*/ 64 w 225"/>
                    <a:gd name="T1" fmla="*/ 0 h 561"/>
                    <a:gd name="T2" fmla="*/ 0 w 225"/>
                    <a:gd name="T3" fmla="*/ 0 h 561"/>
                    <a:gd name="T4" fmla="*/ 161 w 225"/>
                    <a:gd name="T5" fmla="*/ 280 h 561"/>
                    <a:gd name="T6" fmla="*/ 0 w 225"/>
                    <a:gd name="T7" fmla="*/ 561 h 561"/>
                    <a:gd name="T8" fmla="*/ 64 w 225"/>
                    <a:gd name="T9" fmla="*/ 561 h 561"/>
                    <a:gd name="T10" fmla="*/ 225 w 225"/>
                    <a:gd name="T11" fmla="*/ 280 h 561"/>
                    <a:gd name="T12" fmla="*/ 64 w 225"/>
                    <a:gd name="T13" fmla="*/ 0 h 561"/>
                  </a:gdLst>
                  <a:ahLst/>
                  <a:cxnLst>
                    <a:cxn ang="0">
                      <a:pos x="T0" y="T1"/>
                    </a:cxn>
                    <a:cxn ang="0">
                      <a:pos x="T2" y="T3"/>
                    </a:cxn>
                    <a:cxn ang="0">
                      <a:pos x="T4" y="T5"/>
                    </a:cxn>
                    <a:cxn ang="0">
                      <a:pos x="T6" y="T7"/>
                    </a:cxn>
                    <a:cxn ang="0">
                      <a:pos x="T8" y="T9"/>
                    </a:cxn>
                    <a:cxn ang="0">
                      <a:pos x="T10" y="T11"/>
                    </a:cxn>
                    <a:cxn ang="0">
                      <a:pos x="T12" y="T13"/>
                    </a:cxn>
                  </a:cxnLst>
                  <a:rect l="0" t="0" r="r" b="b"/>
                  <a:pathLst>
                    <a:path w="225" h="561">
                      <a:moveTo>
                        <a:pt x="64" y="0"/>
                      </a:moveTo>
                      <a:lnTo>
                        <a:pt x="0" y="0"/>
                      </a:lnTo>
                      <a:lnTo>
                        <a:pt x="161" y="280"/>
                      </a:lnTo>
                      <a:lnTo>
                        <a:pt x="0" y="561"/>
                      </a:lnTo>
                      <a:lnTo>
                        <a:pt x="64" y="561"/>
                      </a:lnTo>
                      <a:lnTo>
                        <a:pt x="225" y="280"/>
                      </a:lnTo>
                      <a:lnTo>
                        <a:pt x="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9" name="Freeform 25"/>
                <p:cNvSpPr>
                  <a:spLocks/>
                </p:cNvSpPr>
                <p:nvPr/>
              </p:nvSpPr>
              <p:spPr bwMode="auto">
                <a:xfrm>
                  <a:off x="4159"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close/>
                    </a:path>
                  </a:pathLst>
                </a:custGeom>
                <a:solidFill>
                  <a:srgbClr val="F76C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0" name="Freeform 26"/>
                <p:cNvSpPr>
                  <a:spLocks/>
                </p:cNvSpPr>
                <p:nvPr/>
              </p:nvSpPr>
              <p:spPr bwMode="auto">
                <a:xfrm>
                  <a:off x="4159"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1" name="Freeform 27"/>
                <p:cNvSpPr>
                  <a:spLocks/>
                </p:cNvSpPr>
                <p:nvPr/>
              </p:nvSpPr>
              <p:spPr bwMode="auto">
                <a:xfrm>
                  <a:off x="4161" y="3003"/>
                  <a:ext cx="763" cy="334"/>
                </a:xfrm>
                <a:custGeom>
                  <a:avLst/>
                  <a:gdLst>
                    <a:gd name="T0" fmla="*/ 763 w 763"/>
                    <a:gd name="T1" fmla="*/ 0 h 334"/>
                    <a:gd name="T2" fmla="*/ 0 w 763"/>
                    <a:gd name="T3" fmla="*/ 0 h 334"/>
                    <a:gd name="T4" fmla="*/ 190 w 763"/>
                    <a:gd name="T5" fmla="*/ 334 h 334"/>
                    <a:gd name="T6" fmla="*/ 574 w 763"/>
                    <a:gd name="T7" fmla="*/ 334 h 334"/>
                    <a:gd name="T8" fmla="*/ 763 w 763"/>
                    <a:gd name="T9" fmla="*/ 0 h 334"/>
                  </a:gdLst>
                  <a:ahLst/>
                  <a:cxnLst>
                    <a:cxn ang="0">
                      <a:pos x="T0" y="T1"/>
                    </a:cxn>
                    <a:cxn ang="0">
                      <a:pos x="T2" y="T3"/>
                    </a:cxn>
                    <a:cxn ang="0">
                      <a:pos x="T4" y="T5"/>
                    </a:cxn>
                    <a:cxn ang="0">
                      <a:pos x="T6" y="T7"/>
                    </a:cxn>
                    <a:cxn ang="0">
                      <a:pos x="T8" y="T9"/>
                    </a:cxn>
                  </a:cxnLst>
                  <a:rect l="0" t="0" r="r" b="b"/>
                  <a:pathLst>
                    <a:path w="763" h="334">
                      <a:moveTo>
                        <a:pt x="763" y="0"/>
                      </a:moveTo>
                      <a:lnTo>
                        <a:pt x="0" y="0"/>
                      </a:lnTo>
                      <a:lnTo>
                        <a:pt x="190" y="334"/>
                      </a:lnTo>
                      <a:lnTo>
                        <a:pt x="574" y="334"/>
                      </a:lnTo>
                      <a:lnTo>
                        <a:pt x="763" y="0"/>
                      </a:lnTo>
                      <a:close/>
                    </a:path>
                  </a:pathLst>
                </a:custGeom>
                <a:solidFill>
                  <a:srgbClr val="D944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2" name="Freeform 28"/>
                <p:cNvSpPr>
                  <a:spLocks/>
                </p:cNvSpPr>
                <p:nvPr/>
              </p:nvSpPr>
              <p:spPr bwMode="auto">
                <a:xfrm>
                  <a:off x="4161" y="3003"/>
                  <a:ext cx="763" cy="334"/>
                </a:xfrm>
                <a:custGeom>
                  <a:avLst/>
                  <a:gdLst>
                    <a:gd name="T0" fmla="*/ 763 w 763"/>
                    <a:gd name="T1" fmla="*/ 0 h 334"/>
                    <a:gd name="T2" fmla="*/ 0 w 763"/>
                    <a:gd name="T3" fmla="*/ 0 h 334"/>
                    <a:gd name="T4" fmla="*/ 190 w 763"/>
                    <a:gd name="T5" fmla="*/ 334 h 334"/>
                    <a:gd name="T6" fmla="*/ 574 w 763"/>
                    <a:gd name="T7" fmla="*/ 334 h 334"/>
                    <a:gd name="T8" fmla="*/ 763 w 763"/>
                    <a:gd name="T9" fmla="*/ 0 h 334"/>
                  </a:gdLst>
                  <a:ahLst/>
                  <a:cxnLst>
                    <a:cxn ang="0">
                      <a:pos x="T0" y="T1"/>
                    </a:cxn>
                    <a:cxn ang="0">
                      <a:pos x="T2" y="T3"/>
                    </a:cxn>
                    <a:cxn ang="0">
                      <a:pos x="T4" y="T5"/>
                    </a:cxn>
                    <a:cxn ang="0">
                      <a:pos x="T6" y="T7"/>
                    </a:cxn>
                    <a:cxn ang="0">
                      <a:pos x="T8" y="T9"/>
                    </a:cxn>
                  </a:cxnLst>
                  <a:rect l="0" t="0" r="r" b="b"/>
                  <a:pathLst>
                    <a:path w="763" h="334">
                      <a:moveTo>
                        <a:pt x="763" y="0"/>
                      </a:moveTo>
                      <a:lnTo>
                        <a:pt x="0" y="0"/>
                      </a:lnTo>
                      <a:lnTo>
                        <a:pt x="190" y="334"/>
                      </a:lnTo>
                      <a:lnTo>
                        <a:pt x="574" y="334"/>
                      </a:lnTo>
                      <a:lnTo>
                        <a:pt x="7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64" name="Rectangle 63"/>
              <p:cNvSpPr/>
              <p:nvPr/>
            </p:nvSpPr>
            <p:spPr>
              <a:xfrm>
                <a:off x="7850187" y="4157288"/>
                <a:ext cx="5378389" cy="707886"/>
              </a:xfrm>
              <a:prstGeom prst="rect">
                <a:avLst/>
              </a:prstGeom>
            </p:spPr>
            <p:txBody>
              <a:bodyPr wrap="square">
                <a:spAutoFit/>
              </a:bodyPr>
              <a:lstStyle/>
              <a:p>
                <a:pPr defTabSz="480128"/>
                <a:r>
                  <a:rPr 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When the response arrives, map it to the desired object and display the result</a:t>
                </a:r>
              </a:p>
            </p:txBody>
          </p:sp>
        </p:grpSp>
        <p:sp>
          <p:nvSpPr>
            <p:cNvPr id="62" name="TextBox 61"/>
            <p:cNvSpPr txBox="1"/>
            <p:nvPr/>
          </p:nvSpPr>
          <p:spPr>
            <a:xfrm>
              <a:off x="8927594" y="5096099"/>
              <a:ext cx="551062" cy="477054"/>
            </a:xfrm>
            <a:prstGeom prst="rect">
              <a:avLst/>
            </a:prstGeom>
            <a:noFill/>
          </p:spPr>
          <p:txBody>
            <a:bodyPr wrap="square" rtlCol="0">
              <a:spAutoFit/>
            </a:bodyPr>
            <a:lstStyle/>
            <a:p>
              <a:r>
                <a:rPr lang="en-US" sz="25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grpSp>
    </p:spTree>
    <p:extLst>
      <p:ext uri="{BB962C8B-B14F-4D97-AF65-F5344CB8AC3E}">
        <p14:creationId xmlns:p14="http://schemas.microsoft.com/office/powerpoint/2010/main" val="3301826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dirty="0"/>
              <a:t>Setting up Angular 17/HTTP</a:t>
            </a:r>
          </a:p>
        </p:txBody>
      </p:sp>
      <p:pic>
        <p:nvPicPr>
          <p:cNvPr id="9" name="Picture 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465262" y="833700"/>
            <a:ext cx="5333664" cy="277098"/>
          </a:xfrm>
          <a:prstGeom prst="rect">
            <a:avLst/>
          </a:prstGeom>
        </p:spPr>
      </p:pic>
      <p:sp>
        <p:nvSpPr>
          <p:cNvPr id="2" name="Rectangle: Rounded Corners 1"/>
          <p:cNvSpPr/>
          <p:nvPr/>
        </p:nvSpPr>
        <p:spPr>
          <a:xfrm>
            <a:off x="669146" y="1997335"/>
            <a:ext cx="14977987" cy="1600438"/>
          </a:xfrm>
          <a:prstGeom prst="roundRect">
            <a:avLst/>
          </a:prstGeom>
          <a:solidFill>
            <a:schemeClr val="tx2">
              <a:lumMod val="20000"/>
              <a:lumOff val="80000"/>
            </a:schemeClr>
          </a:solidFill>
          <a:ln>
            <a:solidFill>
              <a:schemeClr val="bg1">
                <a:lumMod val="75000"/>
              </a:schemeClr>
            </a:solidFill>
          </a:ln>
        </p:spPr>
        <p:txBody>
          <a:bodyPr wrap="square">
            <a:spAutoFit/>
          </a:bodyPr>
          <a:lstStyle/>
          <a:p>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To use the new HTTP module in the components, you have to import HTTP. Then, inject it via Dependency Injection in the constructor. </a:t>
            </a:r>
          </a:p>
          <a:p>
            <a:endPar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Here is an example:</a:t>
            </a:r>
          </a:p>
        </p:txBody>
      </p:sp>
      <p:grpSp>
        <p:nvGrpSpPr>
          <p:cNvPr id="7" name="Group 6"/>
          <p:cNvGrpSpPr/>
          <p:nvPr/>
        </p:nvGrpSpPr>
        <p:grpSpPr>
          <a:xfrm>
            <a:off x="2883418" y="4127027"/>
            <a:ext cx="10535528" cy="2947346"/>
            <a:chOff x="3235597" y="2988142"/>
            <a:chExt cx="10535528" cy="2947346"/>
          </a:xfrm>
        </p:grpSpPr>
        <p:grpSp>
          <p:nvGrpSpPr>
            <p:cNvPr id="8" name="Group 7"/>
            <p:cNvGrpSpPr/>
            <p:nvPr/>
          </p:nvGrpSpPr>
          <p:grpSpPr>
            <a:xfrm>
              <a:off x="3235597" y="2988142"/>
              <a:ext cx="10535528" cy="2910999"/>
              <a:chOff x="2135443" y="2758168"/>
              <a:chExt cx="10535528" cy="2910999"/>
            </a:xfrm>
          </p:grpSpPr>
          <p:sp>
            <p:nvSpPr>
              <p:cNvPr id="11" name="Rectangle 10"/>
              <p:cNvSpPr/>
              <p:nvPr/>
            </p:nvSpPr>
            <p:spPr>
              <a:xfrm>
                <a:off x="2135443" y="3404507"/>
                <a:ext cx="10532179" cy="2264660"/>
              </a:xfrm>
              <a:prstGeom prst="rect">
                <a:avLst/>
              </a:prstGeom>
              <a:solidFill>
                <a:srgbClr val="282828"/>
              </a:solidFill>
              <a:ln>
                <a:solidFill>
                  <a:srgbClr val="282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66"/>
              <p:cNvSpPr/>
              <p:nvPr/>
            </p:nvSpPr>
            <p:spPr>
              <a:xfrm>
                <a:off x="8345714" y="4441371"/>
                <a:ext cx="4325257" cy="1227796"/>
              </a:xfrm>
              <a:custGeom>
                <a:avLst/>
                <a:gdLst>
                  <a:gd name="connsiteX0" fmla="*/ 4325257 w 4325257"/>
                  <a:gd name="connsiteY0" fmla="*/ 0 h 3512458"/>
                  <a:gd name="connsiteX1" fmla="*/ 4325257 w 4325257"/>
                  <a:gd name="connsiteY1" fmla="*/ 3512458 h 3512458"/>
                  <a:gd name="connsiteX2" fmla="*/ 0 w 4325257"/>
                  <a:gd name="connsiteY2" fmla="*/ 3512458 h 3512458"/>
                  <a:gd name="connsiteX3" fmla="*/ 4325257 w 4325257"/>
                  <a:gd name="connsiteY3" fmla="*/ 0 h 3512458"/>
                </a:gdLst>
                <a:ahLst/>
                <a:cxnLst>
                  <a:cxn ang="0">
                    <a:pos x="connsiteX0" y="connsiteY0"/>
                  </a:cxn>
                  <a:cxn ang="0">
                    <a:pos x="connsiteX1" y="connsiteY1"/>
                  </a:cxn>
                  <a:cxn ang="0">
                    <a:pos x="connsiteX2" y="connsiteY2"/>
                  </a:cxn>
                  <a:cxn ang="0">
                    <a:pos x="connsiteX3" y="connsiteY3"/>
                  </a:cxn>
                </a:cxnLst>
                <a:rect l="l" t="t" r="r" b="b"/>
                <a:pathLst>
                  <a:path w="4325257" h="3512458">
                    <a:moveTo>
                      <a:pt x="4325257" y="0"/>
                    </a:moveTo>
                    <a:lnTo>
                      <a:pt x="4325257" y="3512458"/>
                    </a:lnTo>
                    <a:lnTo>
                      <a:pt x="0" y="3512458"/>
                    </a:lnTo>
                    <a:lnTo>
                      <a:pt x="4325257" y="0"/>
                    </a:lnTo>
                    <a:close/>
                  </a:path>
                </a:pathLst>
              </a:custGeom>
              <a:solidFill>
                <a:srgbClr val="3B3B3B"/>
              </a:solidFill>
              <a:ln>
                <a:solidFill>
                  <a:srgbClr val="3B3B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p:cNvGrpSpPr/>
              <p:nvPr/>
            </p:nvGrpSpPr>
            <p:grpSpPr>
              <a:xfrm>
                <a:off x="2135443" y="2758168"/>
                <a:ext cx="10532179" cy="638628"/>
                <a:chOff x="2135443" y="2758168"/>
                <a:chExt cx="10532179" cy="638628"/>
              </a:xfrm>
            </p:grpSpPr>
            <p:sp>
              <p:nvSpPr>
                <p:cNvPr id="14" name="Round Same Side Corner Rectangle 168"/>
                <p:cNvSpPr/>
                <p:nvPr/>
              </p:nvSpPr>
              <p:spPr>
                <a:xfrm>
                  <a:off x="2135443" y="2758168"/>
                  <a:ext cx="10532179" cy="638628"/>
                </a:xfrm>
                <a:prstGeom prst="round2SameRect">
                  <a:avLst>
                    <a:gd name="adj1" fmla="val 36763"/>
                    <a:gd name="adj2" fmla="val 0"/>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p:cNvGrpSpPr/>
                <p:nvPr/>
              </p:nvGrpSpPr>
              <p:grpSpPr>
                <a:xfrm>
                  <a:off x="11502604" y="2936873"/>
                  <a:ext cx="1030511" cy="275773"/>
                  <a:chOff x="11502604" y="2936873"/>
                  <a:chExt cx="1030511" cy="275773"/>
                </a:xfrm>
              </p:grpSpPr>
              <p:sp>
                <p:nvSpPr>
                  <p:cNvPr id="22" name="Oval 21"/>
                  <p:cNvSpPr/>
                  <p:nvPr/>
                </p:nvSpPr>
                <p:spPr>
                  <a:xfrm>
                    <a:off x="11502604" y="2936875"/>
                    <a:ext cx="275771" cy="275771"/>
                  </a:xfrm>
                  <a:prstGeom prst="ellipse">
                    <a:avLst/>
                  </a:prstGeom>
                  <a:solidFill>
                    <a:srgbClr val="D95D5D"/>
                  </a:solidFill>
                  <a:ln>
                    <a:solidFill>
                      <a:srgbClr val="D9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11879974" y="2936874"/>
                    <a:ext cx="275771" cy="27577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12257344" y="2936873"/>
                    <a:ext cx="275771" cy="275771"/>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p:cNvGrpSpPr/>
                <p:nvPr/>
              </p:nvGrpSpPr>
              <p:grpSpPr>
                <a:xfrm>
                  <a:off x="2223489" y="2956383"/>
                  <a:ext cx="2133428" cy="299291"/>
                  <a:chOff x="2223489" y="2956383"/>
                  <a:chExt cx="2133428" cy="299291"/>
                </a:xfrm>
              </p:grpSpPr>
              <p:sp>
                <p:nvSpPr>
                  <p:cNvPr id="17" name="TextBox 16"/>
                  <p:cNvSpPr txBox="1"/>
                  <p:nvPr/>
                </p:nvSpPr>
                <p:spPr>
                  <a:xfrm>
                    <a:off x="2710184" y="2956383"/>
                    <a:ext cx="1646733" cy="276999"/>
                  </a:xfrm>
                  <a:prstGeom prst="rect">
                    <a:avLst/>
                  </a:prstGeom>
                  <a:noFill/>
                </p:spPr>
                <p:txBody>
                  <a:bodyPr wrap="none" rtlCol="0">
                    <a:spAutoFit/>
                  </a:bodyPr>
                  <a:lstStyle/>
                  <a:p>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training@localhost:~</a:t>
                    </a:r>
                  </a:p>
                </p:txBody>
              </p:sp>
              <p:grpSp>
                <p:nvGrpSpPr>
                  <p:cNvPr id="18" name="Group 17"/>
                  <p:cNvGrpSpPr/>
                  <p:nvPr/>
                </p:nvGrpSpPr>
                <p:grpSpPr>
                  <a:xfrm>
                    <a:off x="2223489" y="2956738"/>
                    <a:ext cx="510185" cy="298936"/>
                    <a:chOff x="2217139" y="2907524"/>
                    <a:chExt cx="510185" cy="298936"/>
                  </a:xfrm>
                </p:grpSpPr>
                <p:sp>
                  <p:nvSpPr>
                    <p:cNvPr id="19" name="Rectangle 18"/>
                    <p:cNvSpPr/>
                    <p:nvPr/>
                  </p:nvSpPr>
                  <p:spPr>
                    <a:xfrm>
                      <a:off x="2288731" y="2959884"/>
                      <a:ext cx="438593" cy="246576"/>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2288731" y="2907524"/>
                      <a:ext cx="438593" cy="45719"/>
                    </a:xfrm>
                    <a:prstGeom prst="rect">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2217139" y="2934317"/>
                      <a:ext cx="312906" cy="215444"/>
                    </a:xfrm>
                    <a:prstGeom prst="rect">
                      <a:avLst/>
                    </a:prstGeom>
                    <a:noFill/>
                  </p:spPr>
                  <p:txBody>
                    <a:bodyPr wrap="none" rtlCol="0">
                      <a:spAutoFit/>
                    </a:bodyPr>
                    <a:lstStyle/>
                    <a:p>
                      <a:r>
                        <a:rPr lang="en-US" sz="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&gt;_</a:t>
                      </a:r>
                    </a:p>
                  </p:txBody>
                </p:sp>
              </p:grpSp>
            </p:grpSp>
          </p:grpSp>
        </p:grpSp>
        <p:sp>
          <p:nvSpPr>
            <p:cNvPr id="10" name="TextBox 9"/>
            <p:cNvSpPr txBox="1"/>
            <p:nvPr/>
          </p:nvSpPr>
          <p:spPr>
            <a:xfrm>
              <a:off x="3522230" y="3688719"/>
              <a:ext cx="9962263" cy="2246769"/>
            </a:xfrm>
            <a:prstGeom prst="rect">
              <a:avLst/>
            </a:prstGeom>
            <a:noFill/>
          </p:spPr>
          <p:txBody>
            <a:bodyPr wrap="square" rtlCol="0">
              <a:spAutoFit/>
            </a:bodyPr>
            <a:lstStyle/>
            <a:p>
              <a:r>
                <a:rPr lang="en-US" sz="2000" dirty="0">
                  <a:solidFill>
                    <a:schemeClr val="bg1"/>
                  </a:solidFill>
                  <a:latin typeface="Courier New" panose="02070309020205020404" pitchFamily="49" charset="0"/>
                  <a:cs typeface="Courier New" panose="02070309020205020404" pitchFamily="49" charset="0"/>
                </a:rPr>
                <a:t>import { Injectable } from '@angular/core';</a:t>
              </a:r>
            </a:p>
            <a:p>
              <a:r>
                <a:rPr lang="en-US" sz="2000" dirty="0">
                  <a:solidFill>
                    <a:schemeClr val="bg1"/>
                  </a:solidFill>
                  <a:latin typeface="Courier New" panose="02070309020205020404" pitchFamily="49" charset="0"/>
                  <a:cs typeface="Courier New" panose="02070309020205020404" pitchFamily="49" charset="0"/>
                </a:rPr>
                <a:t>import { Http } from '@angular/http';</a:t>
              </a:r>
            </a:p>
            <a:p>
              <a:endParaRPr lang="en-US" sz="2000" dirty="0">
                <a:solidFill>
                  <a:schemeClr val="bg1"/>
                </a:solidFill>
                <a:latin typeface="Courier New" panose="02070309020205020404" pitchFamily="49" charset="0"/>
                <a:cs typeface="Courier New" panose="02070309020205020404" pitchFamily="49" charset="0"/>
              </a:endParaRPr>
            </a:p>
            <a:p>
              <a:r>
                <a:rPr lang="en-US" sz="2000" dirty="0">
                  <a:solidFill>
                    <a:schemeClr val="bg1"/>
                  </a:solidFill>
                  <a:latin typeface="Courier New" panose="02070309020205020404" pitchFamily="49" charset="0"/>
                  <a:cs typeface="Courier New" panose="02070309020205020404" pitchFamily="49" charset="0"/>
                </a:rPr>
                <a:t>@Injectable()</a:t>
              </a:r>
            </a:p>
            <a:p>
              <a:r>
                <a:rPr lang="en-US" sz="2000" dirty="0">
                  <a:solidFill>
                    <a:schemeClr val="bg1"/>
                  </a:solidFill>
                  <a:latin typeface="Courier New" panose="02070309020205020404" pitchFamily="49" charset="0"/>
                  <a:cs typeface="Courier New" panose="02070309020205020404" pitchFamily="49" charset="0"/>
                </a:rPr>
                <a:t>export class MyComponent {</a:t>
              </a:r>
            </a:p>
            <a:p>
              <a:r>
                <a:rPr lang="en-US" sz="2000" dirty="0">
                  <a:solidFill>
                    <a:schemeClr val="bg1"/>
                  </a:solidFill>
                  <a:latin typeface="Courier New" panose="02070309020205020404" pitchFamily="49" charset="0"/>
                  <a:cs typeface="Courier New" panose="02070309020205020404" pitchFamily="49" charset="0"/>
                </a:rPr>
                <a:t>  constructor(private http: Http) { }</a:t>
              </a:r>
            </a:p>
            <a:p>
              <a:r>
                <a:rPr lang="en-US" sz="2000" dirty="0">
                  <a:solidFill>
                    <a:schemeClr val="bg1"/>
                  </a:solidFill>
                  <a:latin typeface="Courier New" panose="02070309020205020404" pitchFamily="49" charset="0"/>
                  <a:cs typeface="Courier New" panose="02070309020205020404" pitchFamily="49" charset="0"/>
                </a:rPr>
                <a:t>}</a:t>
              </a:r>
            </a:p>
          </p:txBody>
        </p:sp>
      </p:grpSp>
    </p:spTree>
    <p:extLst>
      <p:ext uri="{BB962C8B-B14F-4D97-AF65-F5344CB8AC3E}">
        <p14:creationId xmlns:p14="http://schemas.microsoft.com/office/powerpoint/2010/main" val="123572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Advantage and Disadvantage of Template-Driven Forms</a:t>
            </a:r>
          </a:p>
        </p:txBody>
      </p:sp>
      <p:pic>
        <p:nvPicPr>
          <p:cNvPr id="9" name="Picture 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179164" y="879549"/>
            <a:ext cx="11905860" cy="260082"/>
          </a:xfrm>
          <a:prstGeom prst="rect">
            <a:avLst/>
          </a:prstGeom>
        </p:spPr>
      </p:pic>
      <p:grpSp>
        <p:nvGrpSpPr>
          <p:cNvPr id="11" name="Group 10"/>
          <p:cNvGrpSpPr/>
          <p:nvPr/>
        </p:nvGrpSpPr>
        <p:grpSpPr>
          <a:xfrm>
            <a:off x="1357484" y="4275582"/>
            <a:ext cx="400782" cy="792736"/>
            <a:chOff x="1194011" y="2467004"/>
            <a:chExt cx="400782" cy="792736"/>
          </a:xfrm>
        </p:grpSpPr>
        <p:cxnSp>
          <p:nvCxnSpPr>
            <p:cNvPr id="15" name="Straight Connector 14"/>
            <p:cNvCxnSpPr/>
            <p:nvPr/>
          </p:nvCxnSpPr>
          <p:spPr>
            <a:xfrm>
              <a:off x="1194011" y="2467004"/>
              <a:ext cx="0" cy="747016"/>
            </a:xfrm>
            <a:prstGeom prst="line">
              <a:avLst/>
            </a:prstGeom>
            <a:ln w="19050">
              <a:solidFill>
                <a:srgbClr val="FFB870"/>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215331" y="3214020"/>
              <a:ext cx="288022" cy="0"/>
            </a:xfrm>
            <a:prstGeom prst="line">
              <a:avLst/>
            </a:prstGeom>
            <a:ln w="19050">
              <a:solidFill>
                <a:srgbClr val="FFB870"/>
              </a:solidFill>
              <a:prstDash val="dash"/>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1503353" y="3168300"/>
              <a:ext cx="91440" cy="91440"/>
            </a:xfrm>
            <a:prstGeom prst="ellipse">
              <a:avLst/>
            </a:prstGeom>
            <a:solidFill>
              <a:srgbClr val="FFB870"/>
            </a:solidFill>
            <a:ln>
              <a:solidFill>
                <a:srgbClr val="FFB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schemeClr val="tx1">
                    <a:lumMod val="75000"/>
                    <a:lumOff val="25000"/>
                  </a:schemeClr>
                </a:solidFill>
              </a:endParaRPr>
            </a:p>
          </p:txBody>
        </p:sp>
      </p:grpSp>
      <p:grpSp>
        <p:nvGrpSpPr>
          <p:cNvPr id="18" name="Group 17"/>
          <p:cNvGrpSpPr/>
          <p:nvPr/>
        </p:nvGrpSpPr>
        <p:grpSpPr>
          <a:xfrm>
            <a:off x="1348806" y="3417244"/>
            <a:ext cx="6217920" cy="914400"/>
            <a:chOff x="1278468" y="3037416"/>
            <a:chExt cx="6217920" cy="914400"/>
          </a:xfrm>
        </p:grpSpPr>
        <p:sp>
          <p:nvSpPr>
            <p:cNvPr id="19" name="Rectangle 18"/>
            <p:cNvSpPr/>
            <p:nvPr/>
          </p:nvSpPr>
          <p:spPr>
            <a:xfrm>
              <a:off x="1278468" y="3037416"/>
              <a:ext cx="6217920" cy="914400"/>
            </a:xfrm>
            <a:prstGeom prst="rect">
              <a:avLst/>
            </a:prstGeom>
            <a:solidFill>
              <a:srgbClr val="FFB8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schemeClr val="tx1">
                    <a:lumMod val="75000"/>
                    <a:lumOff val="25000"/>
                  </a:schemeClr>
                </a:solidFill>
              </a:endParaRPr>
            </a:p>
          </p:txBody>
        </p:sp>
        <p:sp>
          <p:nvSpPr>
            <p:cNvPr id="20" name="TextBox 19"/>
            <p:cNvSpPr txBox="1"/>
            <p:nvPr/>
          </p:nvSpPr>
          <p:spPr>
            <a:xfrm>
              <a:off x="3124203" y="3279173"/>
              <a:ext cx="1576072" cy="430887"/>
            </a:xfrm>
            <a:prstGeom prst="rect">
              <a:avLst/>
            </a:prstGeom>
            <a:noFill/>
          </p:spPr>
          <p:txBody>
            <a:bodyPr wrap="none" rtlCol="0">
              <a:spAutoFit/>
            </a:bodyPr>
            <a:lstStyle/>
            <a:p>
              <a:pPr defTabSz="1219170"/>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Advantage</a:t>
              </a:r>
            </a:p>
          </p:txBody>
        </p:sp>
      </p:grpSp>
      <p:sp>
        <p:nvSpPr>
          <p:cNvPr id="21" name="TextBox 20"/>
          <p:cNvSpPr txBox="1"/>
          <p:nvPr/>
        </p:nvSpPr>
        <p:spPr>
          <a:xfrm>
            <a:off x="1842685" y="4853321"/>
            <a:ext cx="5724041" cy="769441"/>
          </a:xfrm>
          <a:prstGeom prst="rect">
            <a:avLst/>
          </a:prstGeom>
          <a:noFill/>
        </p:spPr>
        <p:txBody>
          <a:bodyPr wrap="square" rtlCol="0" anchor="ctr" anchorCtr="0">
            <a:spAutoFit/>
          </a:bodyPr>
          <a:lstStyle/>
          <a:p>
            <a:pPr defTabSz="1219170"/>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It is simple and can build a large range of forms.</a:t>
            </a:r>
          </a:p>
        </p:txBody>
      </p:sp>
      <p:grpSp>
        <p:nvGrpSpPr>
          <p:cNvPr id="22" name="Group 21"/>
          <p:cNvGrpSpPr/>
          <p:nvPr/>
        </p:nvGrpSpPr>
        <p:grpSpPr>
          <a:xfrm>
            <a:off x="8842800" y="4275582"/>
            <a:ext cx="400782" cy="792736"/>
            <a:chOff x="1194011" y="2467004"/>
            <a:chExt cx="400782" cy="792736"/>
          </a:xfrm>
        </p:grpSpPr>
        <p:cxnSp>
          <p:nvCxnSpPr>
            <p:cNvPr id="23" name="Straight Connector 22"/>
            <p:cNvCxnSpPr/>
            <p:nvPr/>
          </p:nvCxnSpPr>
          <p:spPr>
            <a:xfrm>
              <a:off x="1194011" y="2467004"/>
              <a:ext cx="0" cy="747016"/>
            </a:xfrm>
            <a:prstGeom prst="line">
              <a:avLst/>
            </a:prstGeom>
            <a:ln w="19050">
              <a:solidFill>
                <a:srgbClr val="5EB9C2"/>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215331" y="3214020"/>
              <a:ext cx="288022" cy="0"/>
            </a:xfrm>
            <a:prstGeom prst="line">
              <a:avLst/>
            </a:prstGeom>
            <a:ln w="19050">
              <a:solidFill>
                <a:srgbClr val="5EB9C2"/>
              </a:solidFill>
              <a:prstDash val="dash"/>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503353" y="3168300"/>
              <a:ext cx="91440" cy="91440"/>
            </a:xfrm>
            <a:prstGeom prst="ellipse">
              <a:avLst/>
            </a:prstGeom>
            <a:solidFill>
              <a:srgbClr val="5EB9C2"/>
            </a:solidFill>
            <a:ln>
              <a:solidFill>
                <a:srgbClr val="5EB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schemeClr val="tx1">
                    <a:lumMod val="75000"/>
                    <a:lumOff val="25000"/>
                  </a:schemeClr>
                </a:solidFill>
              </a:endParaRPr>
            </a:p>
          </p:txBody>
        </p:sp>
      </p:grpSp>
      <p:grpSp>
        <p:nvGrpSpPr>
          <p:cNvPr id="26" name="Group 25"/>
          <p:cNvGrpSpPr/>
          <p:nvPr/>
        </p:nvGrpSpPr>
        <p:grpSpPr>
          <a:xfrm>
            <a:off x="8834122" y="3417244"/>
            <a:ext cx="6217920" cy="914400"/>
            <a:chOff x="8763784" y="3037416"/>
            <a:chExt cx="6217920" cy="914400"/>
          </a:xfrm>
        </p:grpSpPr>
        <p:sp>
          <p:nvSpPr>
            <p:cNvPr id="27" name="Rectangle 26"/>
            <p:cNvSpPr/>
            <p:nvPr/>
          </p:nvSpPr>
          <p:spPr>
            <a:xfrm>
              <a:off x="8763784" y="3037416"/>
              <a:ext cx="6217920" cy="914400"/>
            </a:xfrm>
            <a:prstGeom prst="rect">
              <a:avLst/>
            </a:prstGeom>
            <a:solidFill>
              <a:srgbClr val="5E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schemeClr val="tx1">
                    <a:lumMod val="75000"/>
                    <a:lumOff val="25000"/>
                  </a:schemeClr>
                </a:solidFill>
              </a:endParaRPr>
            </a:p>
          </p:txBody>
        </p:sp>
        <p:sp>
          <p:nvSpPr>
            <p:cNvPr id="28" name="TextBox 27"/>
            <p:cNvSpPr txBox="1"/>
            <p:nvPr/>
          </p:nvSpPr>
          <p:spPr>
            <a:xfrm>
              <a:off x="10884401" y="3279173"/>
              <a:ext cx="1967205" cy="430887"/>
            </a:xfrm>
            <a:prstGeom prst="rect">
              <a:avLst/>
            </a:prstGeom>
            <a:noFill/>
          </p:spPr>
          <p:txBody>
            <a:bodyPr wrap="none" rtlCol="0">
              <a:spAutoFit/>
            </a:bodyPr>
            <a:lstStyle/>
            <a:p>
              <a:pPr defTabSz="1219170"/>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Disadvantage</a:t>
              </a:r>
            </a:p>
          </p:txBody>
        </p:sp>
      </p:grpSp>
      <p:sp>
        <p:nvSpPr>
          <p:cNvPr id="29" name="TextBox 28"/>
          <p:cNvSpPr txBox="1"/>
          <p:nvPr/>
        </p:nvSpPr>
        <p:spPr>
          <a:xfrm>
            <a:off x="9282206" y="4731689"/>
            <a:ext cx="5769835" cy="1446550"/>
          </a:xfrm>
          <a:prstGeom prst="rect">
            <a:avLst/>
          </a:prstGeom>
          <a:noFill/>
        </p:spPr>
        <p:txBody>
          <a:bodyPr wrap="square" rtlCol="0" anchor="ctr" anchorCtr="0">
            <a:spAutoFit/>
          </a:bodyPr>
          <a:lstStyle/>
          <a:p>
            <a:pPr defTabSz="1219170">
              <a:buSzPct val="80000"/>
            </a:pP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 logic of form validation cannot be unit tested. The only way to test this logic is to run an end-to-end test with a browser, for example, using a browser like PhantomJS.</a:t>
            </a:r>
          </a:p>
        </p:txBody>
      </p:sp>
    </p:spTree>
    <p:extLst>
      <p:ext uri="{BB962C8B-B14F-4D97-AF65-F5344CB8AC3E}">
        <p14:creationId xmlns:p14="http://schemas.microsoft.com/office/powerpoint/2010/main" val="1907273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dirty="0"/>
              <a:t>HTTP Module During Bootstrap </a:t>
            </a:r>
          </a:p>
        </p:txBody>
      </p:sp>
      <p:pic>
        <p:nvPicPr>
          <p:cNvPr id="9" name="Picture 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901223" y="843696"/>
            <a:ext cx="6453554" cy="259944"/>
          </a:xfrm>
          <a:prstGeom prst="rect">
            <a:avLst/>
          </a:prstGeom>
        </p:spPr>
      </p:pic>
      <p:sp>
        <p:nvSpPr>
          <p:cNvPr id="2" name="Rectangle 1"/>
          <p:cNvSpPr/>
          <p:nvPr/>
        </p:nvSpPr>
        <p:spPr>
          <a:xfrm>
            <a:off x="917884" y="1572660"/>
            <a:ext cx="14741215" cy="600164"/>
          </a:xfrm>
          <a:prstGeom prst="rect">
            <a:avLst/>
          </a:prstGeom>
        </p:spPr>
        <p:txBody>
          <a:bodyPr wrap="square">
            <a:spAutoFit/>
          </a:bodyPr>
          <a:lstStyle/>
          <a:p>
            <a:pPr algn="ctr">
              <a:lnSpc>
                <a:spcPct val="150000"/>
              </a:lnSpc>
            </a:pP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Besides making changes to components using HTTP, you also need to include a HTTP Module during bootstrap.</a:t>
            </a:r>
          </a:p>
        </p:txBody>
      </p:sp>
      <p:grpSp>
        <p:nvGrpSpPr>
          <p:cNvPr id="7" name="Group 6"/>
          <p:cNvGrpSpPr/>
          <p:nvPr/>
        </p:nvGrpSpPr>
        <p:grpSpPr>
          <a:xfrm>
            <a:off x="2861911" y="2670608"/>
            <a:ext cx="10532179" cy="5310888"/>
            <a:chOff x="3235597" y="2988142"/>
            <a:chExt cx="10532179" cy="5310888"/>
          </a:xfrm>
        </p:grpSpPr>
        <p:grpSp>
          <p:nvGrpSpPr>
            <p:cNvPr id="8" name="Group 7"/>
            <p:cNvGrpSpPr/>
            <p:nvPr/>
          </p:nvGrpSpPr>
          <p:grpSpPr>
            <a:xfrm>
              <a:off x="3235597" y="2988142"/>
              <a:ext cx="10532179" cy="5310888"/>
              <a:chOff x="2135443" y="2758168"/>
              <a:chExt cx="10532179" cy="5310888"/>
            </a:xfrm>
          </p:grpSpPr>
          <p:sp>
            <p:nvSpPr>
              <p:cNvPr id="11" name="Rectangle 10"/>
              <p:cNvSpPr/>
              <p:nvPr/>
            </p:nvSpPr>
            <p:spPr>
              <a:xfrm>
                <a:off x="2135443" y="3404507"/>
                <a:ext cx="10532179" cy="4664549"/>
              </a:xfrm>
              <a:prstGeom prst="rect">
                <a:avLst/>
              </a:prstGeom>
              <a:solidFill>
                <a:srgbClr val="282828"/>
              </a:solidFill>
              <a:ln>
                <a:solidFill>
                  <a:srgbClr val="282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66"/>
              <p:cNvSpPr/>
              <p:nvPr/>
            </p:nvSpPr>
            <p:spPr>
              <a:xfrm>
                <a:off x="8342365" y="5425748"/>
                <a:ext cx="4325257" cy="2643308"/>
              </a:xfrm>
              <a:custGeom>
                <a:avLst/>
                <a:gdLst>
                  <a:gd name="connsiteX0" fmla="*/ 4325257 w 4325257"/>
                  <a:gd name="connsiteY0" fmla="*/ 0 h 3512458"/>
                  <a:gd name="connsiteX1" fmla="*/ 4325257 w 4325257"/>
                  <a:gd name="connsiteY1" fmla="*/ 3512458 h 3512458"/>
                  <a:gd name="connsiteX2" fmla="*/ 0 w 4325257"/>
                  <a:gd name="connsiteY2" fmla="*/ 3512458 h 3512458"/>
                  <a:gd name="connsiteX3" fmla="*/ 4325257 w 4325257"/>
                  <a:gd name="connsiteY3" fmla="*/ 0 h 3512458"/>
                </a:gdLst>
                <a:ahLst/>
                <a:cxnLst>
                  <a:cxn ang="0">
                    <a:pos x="connsiteX0" y="connsiteY0"/>
                  </a:cxn>
                  <a:cxn ang="0">
                    <a:pos x="connsiteX1" y="connsiteY1"/>
                  </a:cxn>
                  <a:cxn ang="0">
                    <a:pos x="connsiteX2" y="connsiteY2"/>
                  </a:cxn>
                  <a:cxn ang="0">
                    <a:pos x="connsiteX3" y="connsiteY3"/>
                  </a:cxn>
                </a:cxnLst>
                <a:rect l="l" t="t" r="r" b="b"/>
                <a:pathLst>
                  <a:path w="4325257" h="3512458">
                    <a:moveTo>
                      <a:pt x="4325257" y="0"/>
                    </a:moveTo>
                    <a:lnTo>
                      <a:pt x="4325257" y="3512458"/>
                    </a:lnTo>
                    <a:lnTo>
                      <a:pt x="0" y="3512458"/>
                    </a:lnTo>
                    <a:lnTo>
                      <a:pt x="4325257" y="0"/>
                    </a:lnTo>
                    <a:close/>
                  </a:path>
                </a:pathLst>
              </a:custGeom>
              <a:solidFill>
                <a:srgbClr val="3B3B3B"/>
              </a:solidFill>
              <a:ln>
                <a:solidFill>
                  <a:srgbClr val="3B3B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p:cNvGrpSpPr/>
              <p:nvPr/>
            </p:nvGrpSpPr>
            <p:grpSpPr>
              <a:xfrm>
                <a:off x="2135443" y="2758168"/>
                <a:ext cx="10532179" cy="638628"/>
                <a:chOff x="2135443" y="2758168"/>
                <a:chExt cx="10532179" cy="638628"/>
              </a:xfrm>
            </p:grpSpPr>
            <p:sp>
              <p:nvSpPr>
                <p:cNvPr id="14" name="Round Same Side Corner Rectangle 168"/>
                <p:cNvSpPr/>
                <p:nvPr/>
              </p:nvSpPr>
              <p:spPr>
                <a:xfrm>
                  <a:off x="2135443" y="2758168"/>
                  <a:ext cx="10532179" cy="638628"/>
                </a:xfrm>
                <a:prstGeom prst="round2SameRect">
                  <a:avLst>
                    <a:gd name="adj1" fmla="val 36763"/>
                    <a:gd name="adj2" fmla="val 0"/>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p:cNvGrpSpPr/>
                <p:nvPr/>
              </p:nvGrpSpPr>
              <p:grpSpPr>
                <a:xfrm>
                  <a:off x="11502604" y="2936873"/>
                  <a:ext cx="1030511" cy="275773"/>
                  <a:chOff x="11502604" y="2936873"/>
                  <a:chExt cx="1030511" cy="275773"/>
                </a:xfrm>
              </p:grpSpPr>
              <p:sp>
                <p:nvSpPr>
                  <p:cNvPr id="22" name="Oval 21"/>
                  <p:cNvSpPr/>
                  <p:nvPr/>
                </p:nvSpPr>
                <p:spPr>
                  <a:xfrm>
                    <a:off x="11502604" y="2936875"/>
                    <a:ext cx="275771" cy="275771"/>
                  </a:xfrm>
                  <a:prstGeom prst="ellipse">
                    <a:avLst/>
                  </a:prstGeom>
                  <a:solidFill>
                    <a:srgbClr val="D95D5D"/>
                  </a:solidFill>
                  <a:ln>
                    <a:solidFill>
                      <a:srgbClr val="D9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11879974" y="2936874"/>
                    <a:ext cx="275771" cy="27577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12257344" y="2936873"/>
                    <a:ext cx="275771" cy="275771"/>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p:cNvGrpSpPr/>
                <p:nvPr/>
              </p:nvGrpSpPr>
              <p:grpSpPr>
                <a:xfrm>
                  <a:off x="2223489" y="2956383"/>
                  <a:ext cx="2133428" cy="299291"/>
                  <a:chOff x="2223489" y="2956383"/>
                  <a:chExt cx="2133428" cy="299291"/>
                </a:xfrm>
              </p:grpSpPr>
              <p:sp>
                <p:nvSpPr>
                  <p:cNvPr id="17" name="TextBox 16"/>
                  <p:cNvSpPr txBox="1"/>
                  <p:nvPr/>
                </p:nvSpPr>
                <p:spPr>
                  <a:xfrm>
                    <a:off x="2710184" y="2956383"/>
                    <a:ext cx="1646733" cy="276999"/>
                  </a:xfrm>
                  <a:prstGeom prst="rect">
                    <a:avLst/>
                  </a:prstGeom>
                  <a:noFill/>
                </p:spPr>
                <p:txBody>
                  <a:bodyPr wrap="none" rtlCol="0">
                    <a:spAutoFit/>
                  </a:bodyPr>
                  <a:lstStyle/>
                  <a:p>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training@localhost:~</a:t>
                    </a:r>
                  </a:p>
                </p:txBody>
              </p:sp>
              <p:grpSp>
                <p:nvGrpSpPr>
                  <p:cNvPr id="18" name="Group 17"/>
                  <p:cNvGrpSpPr/>
                  <p:nvPr/>
                </p:nvGrpSpPr>
                <p:grpSpPr>
                  <a:xfrm>
                    <a:off x="2223489" y="2956738"/>
                    <a:ext cx="510185" cy="298936"/>
                    <a:chOff x="2217139" y="2907524"/>
                    <a:chExt cx="510185" cy="298936"/>
                  </a:xfrm>
                </p:grpSpPr>
                <p:sp>
                  <p:nvSpPr>
                    <p:cNvPr id="19" name="Rectangle 18"/>
                    <p:cNvSpPr/>
                    <p:nvPr/>
                  </p:nvSpPr>
                  <p:spPr>
                    <a:xfrm>
                      <a:off x="2288731" y="2959884"/>
                      <a:ext cx="438593" cy="246576"/>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2288731" y="2907524"/>
                      <a:ext cx="438593" cy="45719"/>
                    </a:xfrm>
                    <a:prstGeom prst="rect">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2217139" y="2934317"/>
                      <a:ext cx="312906" cy="215444"/>
                    </a:xfrm>
                    <a:prstGeom prst="rect">
                      <a:avLst/>
                    </a:prstGeom>
                    <a:noFill/>
                  </p:spPr>
                  <p:txBody>
                    <a:bodyPr wrap="none" rtlCol="0">
                      <a:spAutoFit/>
                    </a:bodyPr>
                    <a:lstStyle/>
                    <a:p>
                      <a:r>
                        <a:rPr lang="en-US" sz="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&gt;_</a:t>
                      </a:r>
                    </a:p>
                  </p:txBody>
                </p:sp>
              </p:grpSp>
            </p:grpSp>
          </p:grpSp>
        </p:grpSp>
        <p:sp>
          <p:nvSpPr>
            <p:cNvPr id="10" name="TextBox 9"/>
            <p:cNvSpPr txBox="1"/>
            <p:nvPr/>
          </p:nvSpPr>
          <p:spPr>
            <a:xfrm>
              <a:off x="3522230" y="3688719"/>
              <a:ext cx="9962263" cy="4401205"/>
            </a:xfrm>
            <a:prstGeom prst="rect">
              <a:avLst/>
            </a:prstGeom>
            <a:noFill/>
          </p:spPr>
          <p:txBody>
            <a:bodyPr wrap="square" rtlCol="0">
              <a:spAutoFit/>
            </a:bodyPr>
            <a:lstStyle/>
            <a:p>
              <a:r>
                <a:rPr lang="en-US" sz="2000" dirty="0">
                  <a:solidFill>
                    <a:schemeClr val="bg1"/>
                  </a:solidFill>
                  <a:latin typeface="Courier New" panose="02070309020205020404" pitchFamily="49" charset="0"/>
                  <a:cs typeface="Courier New" panose="02070309020205020404" pitchFamily="49" charset="0"/>
                </a:rPr>
                <a:t>import { platformBrowserDynamic } from '@angular/platform-browser-dynamic';</a:t>
              </a:r>
            </a:p>
            <a:p>
              <a:r>
                <a:rPr lang="en-US" sz="2000" dirty="0">
                  <a:solidFill>
                    <a:schemeClr val="bg1"/>
                  </a:solidFill>
                  <a:latin typeface="Courier New" panose="02070309020205020404" pitchFamily="49" charset="0"/>
                  <a:cs typeface="Courier New" panose="02070309020205020404" pitchFamily="49" charset="0"/>
                </a:rPr>
                <a:t>import { BrowserModule } from '@angular/platform-browser';</a:t>
              </a:r>
            </a:p>
            <a:p>
              <a:r>
                <a:rPr lang="en-US" sz="2000" dirty="0">
                  <a:solidFill>
                    <a:schemeClr val="bg1"/>
                  </a:solidFill>
                  <a:latin typeface="Courier New" panose="02070309020205020404" pitchFamily="49" charset="0"/>
                  <a:cs typeface="Courier New" panose="02070309020205020404" pitchFamily="49" charset="0"/>
                </a:rPr>
                <a:t>import { HttpModule } from '@angular/http';</a:t>
              </a:r>
            </a:p>
            <a:p>
              <a:r>
                <a:rPr lang="en-US" sz="2000" dirty="0">
                  <a:solidFill>
                    <a:schemeClr val="bg1"/>
                  </a:solidFill>
                  <a:latin typeface="Courier New" panose="02070309020205020404" pitchFamily="49" charset="0"/>
                  <a:cs typeface="Courier New" panose="02070309020205020404" pitchFamily="49" charset="0"/>
                </a:rPr>
                <a:t>import { AppComponent } from './app.component';</a:t>
              </a:r>
            </a:p>
            <a:p>
              <a:endParaRPr lang="en-US" sz="2000" dirty="0">
                <a:solidFill>
                  <a:schemeClr val="bg1"/>
                </a:solidFill>
                <a:latin typeface="Courier New" panose="02070309020205020404" pitchFamily="49" charset="0"/>
                <a:cs typeface="Courier New" panose="02070309020205020404" pitchFamily="49" charset="0"/>
              </a:endParaRPr>
            </a:p>
            <a:p>
              <a:r>
                <a:rPr lang="en-US" sz="2000" dirty="0">
                  <a:solidFill>
                    <a:schemeClr val="bg1"/>
                  </a:solidFill>
                  <a:latin typeface="Courier New" panose="02070309020205020404" pitchFamily="49" charset="0"/>
                  <a:cs typeface="Courier New" panose="02070309020205020404" pitchFamily="49" charset="0"/>
                </a:rPr>
                <a:t>@NgModule({</a:t>
              </a:r>
            </a:p>
            <a:p>
              <a:r>
                <a:rPr lang="en-US" sz="2000" dirty="0">
                  <a:solidFill>
                    <a:schemeClr val="bg1"/>
                  </a:solidFill>
                  <a:latin typeface="Courier New" panose="02070309020205020404" pitchFamily="49" charset="0"/>
                  <a:cs typeface="Courier New" panose="02070309020205020404" pitchFamily="49" charset="0"/>
                </a:rPr>
                <a:t>  imports: [ BrowserModule, HttpModule ],</a:t>
              </a:r>
            </a:p>
            <a:p>
              <a:r>
                <a:rPr lang="en-US" sz="2000" dirty="0">
                  <a:solidFill>
                    <a:schemeClr val="bg1"/>
                  </a:solidFill>
                  <a:latin typeface="Courier New" panose="02070309020205020404" pitchFamily="49" charset="0"/>
                  <a:cs typeface="Courier New" panose="02070309020205020404" pitchFamily="49" charset="0"/>
                </a:rPr>
                <a:t>  declarations: [ AppComponent ],</a:t>
              </a:r>
            </a:p>
            <a:p>
              <a:r>
                <a:rPr lang="en-US" sz="2000" dirty="0">
                  <a:solidFill>
                    <a:schemeClr val="bg1"/>
                  </a:solidFill>
                  <a:latin typeface="Courier New" panose="02070309020205020404" pitchFamily="49" charset="0"/>
                  <a:cs typeface="Courier New" panose="02070309020205020404" pitchFamily="49" charset="0"/>
                </a:rPr>
                <a:t>  bootstrap: [ AppComponent ]</a:t>
              </a:r>
            </a:p>
            <a:p>
              <a:r>
                <a:rPr lang="en-US" sz="2000" dirty="0">
                  <a:solidFill>
                    <a:schemeClr val="bg1"/>
                  </a:solidFill>
                  <a:latin typeface="Courier New" panose="02070309020205020404" pitchFamily="49" charset="0"/>
                  <a:cs typeface="Courier New" panose="02070309020205020404" pitchFamily="49" charset="0"/>
                </a:rPr>
                <a:t>})</a:t>
              </a:r>
            </a:p>
            <a:p>
              <a:r>
                <a:rPr lang="en-US" sz="2000" dirty="0">
                  <a:solidFill>
                    <a:schemeClr val="bg1"/>
                  </a:solidFill>
                  <a:latin typeface="Courier New" panose="02070309020205020404" pitchFamily="49" charset="0"/>
                  <a:cs typeface="Courier New" panose="02070309020205020404" pitchFamily="49" charset="0"/>
                </a:rPr>
                <a:t>class AppModule { }</a:t>
              </a:r>
            </a:p>
            <a:p>
              <a:endParaRPr lang="en-US" sz="2000" dirty="0">
                <a:solidFill>
                  <a:schemeClr val="bg1"/>
                </a:solidFill>
                <a:latin typeface="Courier New" panose="02070309020205020404" pitchFamily="49" charset="0"/>
                <a:cs typeface="Courier New" panose="02070309020205020404" pitchFamily="49" charset="0"/>
              </a:endParaRPr>
            </a:p>
            <a:p>
              <a:r>
                <a:rPr lang="en-US" sz="2000" dirty="0">
                  <a:solidFill>
                    <a:schemeClr val="bg1"/>
                  </a:solidFill>
                  <a:latin typeface="Courier New" panose="02070309020205020404" pitchFamily="49" charset="0"/>
                  <a:cs typeface="Courier New" panose="02070309020205020404" pitchFamily="49" charset="0"/>
                </a:rPr>
                <a:t>platformBrowserDynamic().bootstrapModule(AppModule);</a:t>
              </a:r>
            </a:p>
          </p:txBody>
        </p:sp>
      </p:grpSp>
    </p:spTree>
    <p:extLst>
      <p:ext uri="{BB962C8B-B14F-4D97-AF65-F5344CB8AC3E}">
        <p14:creationId xmlns:p14="http://schemas.microsoft.com/office/powerpoint/2010/main" val="3184304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Lab—Demo</a:t>
            </a:r>
          </a:p>
        </p:txBody>
      </p:sp>
      <p:pic>
        <p:nvPicPr>
          <p:cNvPr id="19" name="Picture 18"/>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6975322" y="847560"/>
            <a:ext cx="2313543" cy="274320"/>
          </a:xfrm>
          <a:prstGeom prst="rect">
            <a:avLst/>
          </a:prstGeom>
        </p:spPr>
      </p:pic>
      <p:grpSp>
        <p:nvGrpSpPr>
          <p:cNvPr id="24" name="Group 23"/>
          <p:cNvGrpSpPr/>
          <p:nvPr/>
        </p:nvGrpSpPr>
        <p:grpSpPr>
          <a:xfrm>
            <a:off x="4008354" y="2076451"/>
            <a:ext cx="8239292" cy="4991098"/>
            <a:chOff x="5730135" y="2076451"/>
            <a:chExt cx="8239292" cy="4991098"/>
          </a:xfrm>
        </p:grpSpPr>
        <p:grpSp>
          <p:nvGrpSpPr>
            <p:cNvPr id="10" name="Group 9"/>
            <p:cNvGrpSpPr/>
            <p:nvPr/>
          </p:nvGrpSpPr>
          <p:grpSpPr>
            <a:xfrm>
              <a:off x="10525865" y="2850219"/>
              <a:ext cx="3443562" cy="3443562"/>
              <a:chOff x="11502189" y="3441032"/>
              <a:chExt cx="2887579" cy="2887579"/>
            </a:xfrm>
          </p:grpSpPr>
          <p:sp>
            <p:nvSpPr>
              <p:cNvPr id="8" name="Oval 7"/>
              <p:cNvSpPr/>
              <p:nvPr/>
            </p:nvSpPr>
            <p:spPr>
              <a:xfrm>
                <a:off x="11502189" y="3441032"/>
                <a:ext cx="2887579" cy="288757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50553" y="3989396"/>
                <a:ext cx="1790850" cy="1790850"/>
              </a:xfrm>
              <a:prstGeom prst="rect">
                <a:avLst/>
              </a:prstGeom>
            </p:spPr>
          </p:pic>
        </p:grpSp>
        <p:grpSp>
          <p:nvGrpSpPr>
            <p:cNvPr id="13" name="Group 12"/>
            <p:cNvGrpSpPr/>
            <p:nvPr/>
          </p:nvGrpSpPr>
          <p:grpSpPr>
            <a:xfrm>
              <a:off x="5730135" y="2076451"/>
              <a:ext cx="4795730" cy="4991098"/>
              <a:chOff x="5526814" y="1970814"/>
              <a:chExt cx="5202371" cy="5202371"/>
            </a:xfrm>
          </p:grpSpPr>
          <p:pic>
            <p:nvPicPr>
              <p:cNvPr id="2" name="Picture 1"/>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526814" y="1970814"/>
                <a:ext cx="5202371" cy="5202371"/>
              </a:xfrm>
              <a:prstGeom prst="rect">
                <a:avLst/>
              </a:prstGeom>
            </p:spPr>
          </p:pic>
          <p:grpSp>
            <p:nvGrpSpPr>
              <p:cNvPr id="7" name="Group 6"/>
              <p:cNvGrpSpPr/>
              <p:nvPr/>
            </p:nvGrpSpPr>
            <p:grpSpPr>
              <a:xfrm>
                <a:off x="6738981" y="3795027"/>
                <a:ext cx="1093458" cy="1093458"/>
                <a:chOff x="6738981" y="3795027"/>
                <a:chExt cx="1093458" cy="1093458"/>
              </a:xfrm>
            </p:grpSpPr>
            <p:sp>
              <p:nvSpPr>
                <p:cNvPr id="20" name="Oval 19"/>
                <p:cNvSpPr/>
                <p:nvPr/>
              </p:nvSpPr>
              <p:spPr>
                <a:xfrm>
                  <a:off x="6738981" y="3795027"/>
                  <a:ext cx="1093458" cy="109345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Isosceles Triangle 5"/>
                <p:cNvSpPr/>
                <p:nvPr/>
              </p:nvSpPr>
              <p:spPr>
                <a:xfrm rot="5400000">
                  <a:off x="6927311" y="4140071"/>
                  <a:ext cx="716798" cy="40337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TextBox 10"/>
              <p:cNvSpPr txBox="1"/>
              <p:nvPr/>
            </p:nvSpPr>
            <p:spPr>
              <a:xfrm>
                <a:off x="7963756" y="4110924"/>
                <a:ext cx="1942244" cy="461665"/>
              </a:xfrm>
              <a:prstGeom prst="rect">
                <a:avLst/>
              </a:prstGeom>
              <a:noFill/>
            </p:spPr>
            <p:txBody>
              <a:bodyPr wrap="square" rtlCol="0">
                <a:spAutoFit/>
              </a:bodyPr>
              <a:lstStyle/>
              <a:p>
                <a:pPr algn="ctr"/>
                <a:r>
                  <a:rPr lang="en-US" sz="2400" b="1" dirty="0">
                    <a:latin typeface="Open Sans" panose="020B0606030504020204" pitchFamily="34" charset="0"/>
                    <a:ea typeface="Open Sans" panose="020B0606030504020204" pitchFamily="34" charset="0"/>
                    <a:cs typeface="Open Sans" panose="020B0606030504020204" pitchFamily="34" charset="0"/>
                  </a:rPr>
                  <a:t>START LAB</a:t>
                </a:r>
                <a:endParaRPr lang="en-IN" sz="2400" b="1" dirty="0">
                  <a:latin typeface="Open Sans" panose="020B0606030504020204" pitchFamily="34" charset="0"/>
                  <a:ea typeface="Open Sans" panose="020B0606030504020204" pitchFamily="34" charset="0"/>
                  <a:cs typeface="Open Sans" panose="020B0606030504020204" pitchFamily="34" charset="0"/>
                </a:endParaRPr>
              </a:p>
            </p:txBody>
          </p:sp>
        </p:grpSp>
      </p:grpSp>
    </p:spTree>
    <p:extLst>
      <p:ext uri="{BB962C8B-B14F-4D97-AF65-F5344CB8AC3E}">
        <p14:creationId xmlns:p14="http://schemas.microsoft.com/office/powerpoint/2010/main" val="424851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HTTP Post</a:t>
            </a:r>
          </a:p>
        </p:txBody>
      </p:sp>
      <p:pic>
        <p:nvPicPr>
          <p:cNvPr id="9" name="Picture 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070725" y="816750"/>
            <a:ext cx="2114550" cy="274320"/>
          </a:xfrm>
          <a:prstGeom prst="rect">
            <a:avLst/>
          </a:prstGeom>
        </p:spPr>
      </p:pic>
      <p:sp>
        <p:nvSpPr>
          <p:cNvPr id="3" name="Rectangle: Rounded Corners 2"/>
          <p:cNvSpPr/>
          <p:nvPr/>
        </p:nvSpPr>
        <p:spPr>
          <a:xfrm>
            <a:off x="3604396" y="5340794"/>
            <a:ext cx="9047209" cy="1804749"/>
          </a:xfrm>
          <a:prstGeom prst="roundRect">
            <a:avLst>
              <a:gd name="adj" fmla="val 6534"/>
            </a:avLst>
          </a:prstGeom>
          <a:solidFill>
            <a:schemeClr val="bg1">
              <a:lumMod val="95000"/>
            </a:schemeClr>
          </a:solidFill>
          <a:ln>
            <a:solidFill>
              <a:schemeClr val="bg1">
                <a:lumMod val="65000"/>
              </a:schemeClr>
            </a:solidFill>
          </a:ln>
        </p:spPr>
        <p:txBody>
          <a:bodyPr wrap="square">
            <a:spAutoFit/>
          </a:bodyPr>
          <a:lstStyle/>
          <a:p>
            <a:endParaRPr lang="en-US" sz="2000" dirty="0">
              <a:solidFill>
                <a:schemeClr val="tx1">
                  <a:lumMod val="75000"/>
                  <a:lumOff val="25000"/>
                </a:schemeClr>
              </a:solidFill>
              <a:latin typeface="Courier New" panose="02070309020205020404" pitchFamily="49" charset="0"/>
              <a:cs typeface="Courier New" panose="02070309020205020404" pitchFamily="49" charset="0"/>
            </a:endParaRPr>
          </a:p>
          <a:p>
            <a:r>
              <a:rPr lang="en-US" sz="2000" dirty="0">
                <a:solidFill>
                  <a:schemeClr val="tx1">
                    <a:lumMod val="75000"/>
                    <a:lumOff val="25000"/>
                  </a:schemeClr>
                </a:solidFill>
                <a:latin typeface="Courier New" panose="02070309020205020404" pitchFamily="49" charset="0"/>
                <a:cs typeface="Courier New" panose="02070309020205020404" pitchFamily="49" charset="0"/>
              </a:rPr>
              <a:t>http.post(url: string, body: string, options?: RequestOptionsArgs)</a:t>
            </a:r>
          </a:p>
          <a:p>
            <a:r>
              <a:rPr lang="en-US" sz="2000" dirty="0">
                <a:solidFill>
                  <a:schemeClr val="tx1">
                    <a:lumMod val="75000"/>
                    <a:lumOff val="25000"/>
                  </a:schemeClr>
                </a:solidFill>
                <a:latin typeface="Courier New" panose="02070309020205020404" pitchFamily="49" charset="0"/>
                <a:cs typeface="Courier New" panose="02070309020205020404" pitchFamily="49" charset="0"/>
              </a:rPr>
              <a:t>  : Observable&lt;Response&gt;</a:t>
            </a:r>
          </a:p>
          <a:p>
            <a:endParaRPr lang="en-US" sz="2000" dirty="0">
              <a:solidFill>
                <a:schemeClr val="tx1">
                  <a:lumMod val="75000"/>
                  <a:lumOff val="25000"/>
                </a:schemeClr>
              </a:solidFill>
              <a:latin typeface="Courier New" panose="02070309020205020404" pitchFamily="49" charset="0"/>
              <a:cs typeface="Courier New" panose="02070309020205020404" pitchFamily="49" charset="0"/>
            </a:endParaRPr>
          </a:p>
        </p:txBody>
      </p:sp>
      <p:sp>
        <p:nvSpPr>
          <p:cNvPr id="5" name="Rectangle 4"/>
          <p:cNvSpPr/>
          <p:nvPr/>
        </p:nvSpPr>
        <p:spPr>
          <a:xfrm>
            <a:off x="4359179" y="1534082"/>
            <a:ext cx="7197804" cy="400110"/>
          </a:xfrm>
          <a:prstGeom prst="rect">
            <a:avLst/>
          </a:prstGeom>
        </p:spPr>
        <p:txBody>
          <a:bodyPr wrap="none">
            <a:spAutoFit/>
          </a:bodyPr>
          <a:lstStyle/>
          <a:p>
            <a:r>
              <a:rPr 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 Angular 17, </a:t>
            </a:r>
            <a:r>
              <a:rPr lang="en-US" sz="20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http.post</a:t>
            </a:r>
            <a:r>
              <a:rPr 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is used to send data to the server.</a:t>
            </a:r>
          </a:p>
        </p:txBody>
      </p:sp>
      <p:sp>
        <p:nvSpPr>
          <p:cNvPr id="8" name="Down Arrow Callout 53"/>
          <p:cNvSpPr/>
          <p:nvPr/>
        </p:nvSpPr>
        <p:spPr>
          <a:xfrm>
            <a:off x="1087278" y="2203236"/>
            <a:ext cx="4169356" cy="903613"/>
          </a:xfrm>
          <a:prstGeom prst="downArrowCallout">
            <a:avLst>
              <a:gd name="adj1" fmla="val 27744"/>
              <a:gd name="adj2" fmla="val 11443"/>
              <a:gd name="adj3" fmla="val 15952"/>
              <a:gd name="adj4" fmla="val 86706"/>
            </a:avLst>
          </a:prstGeom>
          <a:solidFill>
            <a:srgbClr val="2DA99D"/>
          </a:solidFill>
          <a:ln w="25400" cap="flat" cmpd="sng" algn="ctr">
            <a:noFill/>
            <a:prstDash val="solid"/>
          </a:ln>
          <a:effectLst/>
        </p:spPr>
        <p:txBody>
          <a:bodyPr rtlCol="0" anchor="ctr"/>
          <a:lstStyle/>
          <a:p>
            <a:pPr algn="ctr" defTabSz="1625620"/>
            <a:r>
              <a:rPr lang="en-US" sz="2200" dirty="0">
                <a:solidFill>
                  <a:schemeClr val="bg1"/>
                </a:solidFill>
                <a:latin typeface="Open Sans" panose="020B0606030504020204" pitchFamily="34" charset="0"/>
                <a:ea typeface="Open Sans" panose="020B0606030504020204" pitchFamily="34" charset="0"/>
                <a:cs typeface="Open Sans" panose="020B0606030504020204" pitchFamily="34" charset="0"/>
              </a:rPr>
              <a:t>Example:</a:t>
            </a:r>
          </a:p>
        </p:txBody>
      </p:sp>
      <p:sp>
        <p:nvSpPr>
          <p:cNvPr id="10" name="Rectangle 9"/>
          <p:cNvSpPr/>
          <p:nvPr/>
        </p:nvSpPr>
        <p:spPr>
          <a:xfrm>
            <a:off x="648819" y="3094536"/>
            <a:ext cx="14315689" cy="1851341"/>
          </a:xfrm>
          <a:prstGeom prst="rect">
            <a:avLst/>
          </a:prstGeom>
        </p:spPr>
        <p:txBody>
          <a:bodyPr wrap="square">
            <a:spAutoFit/>
          </a:bodyPr>
          <a:lstStyle/>
          <a:p>
            <a:pPr marL="967035" lvl="1" indent="-342900">
              <a:lnSpc>
                <a:spcPct val="200000"/>
              </a:lnSpc>
              <a:buSzPct val="125000"/>
              <a:buBlip>
                <a:blip r:embed="rId4"/>
              </a:buBlip>
            </a:pPr>
            <a:r>
              <a:rPr 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You receive the username and password from a form the user submitted.</a:t>
            </a:r>
          </a:p>
          <a:p>
            <a:pPr marL="967035" lvl="1" indent="-342900">
              <a:lnSpc>
                <a:spcPct val="200000"/>
              </a:lnSpc>
              <a:buSzPct val="125000"/>
              <a:buBlip>
                <a:blip r:embed="rId4"/>
              </a:buBlip>
            </a:pPr>
            <a:r>
              <a:rPr 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You call authenticate to log in the user.</a:t>
            </a:r>
          </a:p>
          <a:p>
            <a:pPr marL="967035" lvl="1" indent="-342900">
              <a:lnSpc>
                <a:spcPct val="200000"/>
              </a:lnSpc>
              <a:buSzPct val="125000"/>
              <a:buBlip>
                <a:blip r:embed="rId4"/>
              </a:buBlip>
            </a:pPr>
            <a:r>
              <a:rPr 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Once the user is logged in, you proceed to store the token by including it in following requests.</a:t>
            </a:r>
          </a:p>
        </p:txBody>
      </p:sp>
    </p:spTree>
    <p:extLst>
      <p:ext uri="{BB962C8B-B14F-4D97-AF65-F5344CB8AC3E}">
        <p14:creationId xmlns:p14="http://schemas.microsoft.com/office/powerpoint/2010/main" val="3264484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HTTP Post Signature</a:t>
            </a:r>
          </a:p>
        </p:txBody>
      </p:sp>
      <p:pic>
        <p:nvPicPr>
          <p:cNvPr id="9" name="Picture 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008019" y="844043"/>
            <a:ext cx="4248150" cy="281354"/>
          </a:xfrm>
          <a:prstGeom prst="rect">
            <a:avLst/>
          </a:prstGeom>
        </p:spPr>
      </p:pic>
      <p:sp>
        <p:nvSpPr>
          <p:cNvPr id="8" name="Rectangle 7"/>
          <p:cNvSpPr/>
          <p:nvPr/>
        </p:nvSpPr>
        <p:spPr>
          <a:xfrm flipH="1">
            <a:off x="3518310" y="2393488"/>
            <a:ext cx="73349" cy="4319721"/>
          </a:xfrm>
          <a:prstGeom prst="rect">
            <a:avLst/>
          </a:prstGeom>
          <a:solidFill>
            <a:srgbClr val="9BDA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dirty="0">
              <a:solidFill>
                <a:schemeClr val="tx1">
                  <a:lumMod val="75000"/>
                  <a:lumOff val="25000"/>
                </a:schemeClr>
              </a:solidFill>
            </a:endParaRPr>
          </a:p>
        </p:txBody>
      </p:sp>
      <p:sp>
        <p:nvSpPr>
          <p:cNvPr id="10" name="Oval 9"/>
          <p:cNvSpPr/>
          <p:nvPr/>
        </p:nvSpPr>
        <p:spPr>
          <a:xfrm>
            <a:off x="3458775" y="4589533"/>
            <a:ext cx="192418" cy="192418"/>
          </a:xfrm>
          <a:prstGeom prst="ellipse">
            <a:avLst/>
          </a:prstGeom>
          <a:solidFill>
            <a:schemeClr val="bg1"/>
          </a:solidFill>
          <a:ln w="38100">
            <a:solidFill>
              <a:srgbClr val="9BDA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dirty="0">
              <a:solidFill>
                <a:schemeClr val="tx1">
                  <a:lumMod val="75000"/>
                  <a:lumOff val="25000"/>
                </a:schemeClr>
              </a:solidFill>
            </a:endParaRPr>
          </a:p>
        </p:txBody>
      </p:sp>
      <p:sp>
        <p:nvSpPr>
          <p:cNvPr id="11" name="Oval 10"/>
          <p:cNvSpPr/>
          <p:nvPr/>
        </p:nvSpPr>
        <p:spPr>
          <a:xfrm>
            <a:off x="3447970" y="5806277"/>
            <a:ext cx="192418" cy="192418"/>
          </a:xfrm>
          <a:prstGeom prst="ellipse">
            <a:avLst/>
          </a:prstGeom>
          <a:solidFill>
            <a:schemeClr val="bg1"/>
          </a:solidFill>
          <a:ln w="38100">
            <a:solidFill>
              <a:srgbClr val="9BDA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dirty="0">
              <a:solidFill>
                <a:schemeClr val="tx1">
                  <a:lumMod val="75000"/>
                  <a:lumOff val="25000"/>
                </a:schemeClr>
              </a:solidFill>
            </a:endParaRPr>
          </a:p>
        </p:txBody>
      </p:sp>
      <p:sp>
        <p:nvSpPr>
          <p:cNvPr id="12" name="Oval 11"/>
          <p:cNvSpPr/>
          <p:nvPr/>
        </p:nvSpPr>
        <p:spPr>
          <a:xfrm>
            <a:off x="3447970" y="3087980"/>
            <a:ext cx="192418" cy="192418"/>
          </a:xfrm>
          <a:prstGeom prst="ellipse">
            <a:avLst/>
          </a:prstGeom>
          <a:solidFill>
            <a:schemeClr val="bg1"/>
          </a:solidFill>
          <a:ln w="38100">
            <a:solidFill>
              <a:srgbClr val="9BDA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dirty="0">
              <a:solidFill>
                <a:schemeClr val="tx1">
                  <a:lumMod val="75000"/>
                  <a:lumOff val="25000"/>
                </a:schemeClr>
              </a:solidFill>
            </a:endParaRPr>
          </a:p>
        </p:txBody>
      </p:sp>
      <p:sp>
        <p:nvSpPr>
          <p:cNvPr id="4" name="Rectangle 3"/>
          <p:cNvSpPr/>
          <p:nvPr/>
        </p:nvSpPr>
        <p:spPr>
          <a:xfrm>
            <a:off x="3700311" y="2891287"/>
            <a:ext cx="9931283" cy="1053878"/>
          </a:xfrm>
          <a:prstGeom prst="rect">
            <a:avLst/>
          </a:prstGeom>
        </p:spPr>
        <p:txBody>
          <a:bodyPr wrap="square">
            <a:spAutoFit/>
          </a:bodyPr>
          <a:lstStyle/>
          <a:p>
            <a:pPr>
              <a:lnSpc>
                <a:spcPct val="150000"/>
              </a:lnSpc>
            </a:pPr>
            <a:r>
              <a:rPr lang="en-IN" sz="2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http.post </a:t>
            </a: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returns an Observable and uses map to extract the JSON object from the response and to subscribe</a:t>
            </a: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p>
        </p:txBody>
      </p:sp>
      <p:sp>
        <p:nvSpPr>
          <p:cNvPr id="13" name="Rectangle 12"/>
          <p:cNvSpPr/>
          <p:nvPr/>
        </p:nvSpPr>
        <p:spPr>
          <a:xfrm>
            <a:off x="3700311" y="4405830"/>
            <a:ext cx="9748403" cy="553998"/>
          </a:xfrm>
          <a:prstGeom prst="rect">
            <a:avLst/>
          </a:prstGeom>
        </p:spPr>
        <p:txBody>
          <a:bodyPr wrap="square">
            <a:spAutoFit/>
          </a:bodyPr>
          <a:lstStyle/>
          <a:p>
            <a:pPr>
              <a:lnSpc>
                <a:spcPct val="150000"/>
              </a:lnSpc>
            </a:pP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This will set up your stream as soon as it emits the result. </a:t>
            </a:r>
          </a:p>
        </p:txBody>
      </p:sp>
      <p:sp>
        <p:nvSpPr>
          <p:cNvPr id="14" name="Rectangle 13"/>
          <p:cNvSpPr/>
          <p:nvPr/>
        </p:nvSpPr>
        <p:spPr>
          <a:xfrm>
            <a:off x="3700311" y="5650077"/>
            <a:ext cx="9931283" cy="546047"/>
          </a:xfrm>
          <a:prstGeom prst="rect">
            <a:avLst/>
          </a:prstGeom>
        </p:spPr>
        <p:txBody>
          <a:bodyPr wrap="square">
            <a:spAutoFit/>
          </a:bodyPr>
          <a:lstStyle/>
          <a:p>
            <a:pPr>
              <a:lnSpc>
                <a:spcPct val="150000"/>
              </a:lnSpc>
            </a:pP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Finally, call</a:t>
            </a:r>
            <a:r>
              <a:rPr lang="en-US" sz="2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this.store </a:t>
            </a: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token with the corresponding user token.</a:t>
            </a:r>
          </a:p>
        </p:txBody>
      </p:sp>
    </p:spTree>
    <p:extLst>
      <p:ext uri="{BB962C8B-B14F-4D97-AF65-F5344CB8AC3E}">
        <p14:creationId xmlns:p14="http://schemas.microsoft.com/office/powerpoint/2010/main" val="1047950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35"/>
          </p:nvPr>
        </p:nvSpPr>
        <p:spPr/>
        <p:txBody>
          <a:bodyPr/>
          <a:lstStyle/>
          <a:p>
            <a:r>
              <a:rPr lang="en-IN" dirty="0"/>
              <a:t>Understand working with </a:t>
            </a:r>
            <a:r>
              <a:rPr lang="en-IN" dirty="0" err="1"/>
              <a:t>RxJS</a:t>
            </a:r>
            <a:endParaRPr lang="en-IN" dirty="0"/>
          </a:p>
        </p:txBody>
      </p:sp>
      <p:sp>
        <p:nvSpPr>
          <p:cNvPr id="5" name="Text Placeholder 4"/>
          <p:cNvSpPr>
            <a:spLocks noGrp="1"/>
          </p:cNvSpPr>
          <p:nvPr>
            <p:ph type="body" sz="quarter" idx="36"/>
          </p:nvPr>
        </p:nvSpPr>
        <p:spPr/>
        <p:txBody>
          <a:bodyPr/>
          <a:lstStyle/>
          <a:p>
            <a:r>
              <a:rPr lang="en-IN" dirty="0"/>
              <a:t>Understand Angular 17 interaction with HTTP Get</a:t>
            </a:r>
          </a:p>
        </p:txBody>
      </p:sp>
      <p:sp>
        <p:nvSpPr>
          <p:cNvPr id="6" name="Text Placeholder 5"/>
          <p:cNvSpPr>
            <a:spLocks noGrp="1"/>
          </p:cNvSpPr>
          <p:nvPr>
            <p:ph type="body" sz="quarter" idx="37"/>
          </p:nvPr>
        </p:nvSpPr>
        <p:spPr/>
        <p:txBody>
          <a:bodyPr/>
          <a:lstStyle/>
          <a:p>
            <a:r>
              <a:rPr lang="en-IN" dirty="0"/>
              <a:t>Describe the process of sending data to the server</a:t>
            </a:r>
          </a:p>
        </p:txBody>
      </p:sp>
      <p:sp>
        <p:nvSpPr>
          <p:cNvPr id="7" name="Text Placeholder 6"/>
          <p:cNvSpPr>
            <a:spLocks noGrp="1"/>
          </p:cNvSpPr>
          <p:nvPr>
            <p:ph type="body" sz="quarter" idx="38"/>
          </p:nvPr>
        </p:nvSpPr>
        <p:spPr/>
        <p:txBody>
          <a:bodyPr/>
          <a:lstStyle/>
          <a:p>
            <a:r>
              <a:rPr lang="en-IN" dirty="0"/>
              <a:t>Explain the difference between Promises and Observables </a:t>
            </a:r>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19927" t="20892" r="25876" b="23651"/>
          <a:stretch/>
        </p:blipFill>
        <p:spPr>
          <a:xfrm>
            <a:off x="4333604" y="2931744"/>
            <a:ext cx="457414" cy="457200"/>
          </a:xfrm>
          <a:prstGeom prst="rect">
            <a:avLst/>
          </a:prstGeom>
        </p:spPr>
      </p:pic>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19927" t="20892" r="25876" b="23651"/>
          <a:stretch/>
        </p:blipFill>
        <p:spPr>
          <a:xfrm>
            <a:off x="4333604" y="3775010"/>
            <a:ext cx="457414" cy="457200"/>
          </a:xfrm>
          <a:prstGeom prst="rect">
            <a:avLst/>
          </a:prstGeom>
        </p:spPr>
      </p:pic>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19927" t="20892" r="25876" b="23651"/>
          <a:stretch/>
        </p:blipFill>
        <p:spPr>
          <a:xfrm>
            <a:off x="4333604" y="4618276"/>
            <a:ext cx="457414" cy="457200"/>
          </a:xfrm>
          <a:prstGeom prst="rect">
            <a:avLst/>
          </a:prstGeom>
        </p:spPr>
      </p:pic>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19927" t="20892" r="25876" b="23651"/>
          <a:stretch/>
        </p:blipFill>
        <p:spPr>
          <a:xfrm>
            <a:off x="4333604" y="5461542"/>
            <a:ext cx="457414" cy="457200"/>
          </a:xfrm>
          <a:prstGeom prst="rect">
            <a:avLst/>
          </a:prstGeom>
        </p:spPr>
      </p:pic>
    </p:spTree>
    <p:extLst>
      <p:ext uri="{BB962C8B-B14F-4D97-AF65-F5344CB8AC3E}">
        <p14:creationId xmlns:p14="http://schemas.microsoft.com/office/powerpoint/2010/main" val="42573397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Difference between $http and Angular 17 HTTP</a:t>
            </a:r>
          </a:p>
        </p:txBody>
      </p:sp>
      <p:pic>
        <p:nvPicPr>
          <p:cNvPr id="9" name="Picture 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357870" y="842307"/>
            <a:ext cx="9548447" cy="291290"/>
          </a:xfrm>
          <a:prstGeom prst="rect">
            <a:avLst/>
          </a:prstGeom>
        </p:spPr>
      </p:pic>
      <p:sp>
        <p:nvSpPr>
          <p:cNvPr id="8" name="Rectangle 7"/>
          <p:cNvSpPr/>
          <p:nvPr/>
        </p:nvSpPr>
        <p:spPr>
          <a:xfrm flipH="1">
            <a:off x="1052137" y="2513148"/>
            <a:ext cx="45719" cy="2048055"/>
          </a:xfrm>
          <a:prstGeom prst="rect">
            <a:avLst/>
          </a:prstGeom>
          <a:solidFill>
            <a:srgbClr val="9BDA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dirty="0">
              <a:solidFill>
                <a:schemeClr val="tx1">
                  <a:lumMod val="75000"/>
                  <a:lumOff val="25000"/>
                </a:schemeClr>
              </a:solidFill>
            </a:endParaRPr>
          </a:p>
        </p:txBody>
      </p:sp>
      <p:sp>
        <p:nvSpPr>
          <p:cNvPr id="10" name="Oval 9"/>
          <p:cNvSpPr/>
          <p:nvPr/>
        </p:nvSpPr>
        <p:spPr>
          <a:xfrm>
            <a:off x="974630" y="4076819"/>
            <a:ext cx="192418" cy="192418"/>
          </a:xfrm>
          <a:prstGeom prst="ellipse">
            <a:avLst/>
          </a:prstGeom>
          <a:solidFill>
            <a:schemeClr val="bg1"/>
          </a:solidFill>
          <a:ln w="38100">
            <a:solidFill>
              <a:srgbClr val="9BDA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dirty="0">
              <a:solidFill>
                <a:schemeClr val="tx1">
                  <a:lumMod val="75000"/>
                  <a:lumOff val="25000"/>
                </a:schemeClr>
              </a:solidFill>
            </a:endParaRPr>
          </a:p>
        </p:txBody>
      </p:sp>
      <p:sp>
        <p:nvSpPr>
          <p:cNvPr id="12" name="Oval 11"/>
          <p:cNvSpPr/>
          <p:nvPr/>
        </p:nvSpPr>
        <p:spPr>
          <a:xfrm>
            <a:off x="974630" y="2741576"/>
            <a:ext cx="192418" cy="192418"/>
          </a:xfrm>
          <a:prstGeom prst="ellipse">
            <a:avLst/>
          </a:prstGeom>
          <a:solidFill>
            <a:schemeClr val="bg1"/>
          </a:solidFill>
          <a:ln w="38100">
            <a:solidFill>
              <a:srgbClr val="9BDA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dirty="0">
              <a:solidFill>
                <a:schemeClr val="tx1">
                  <a:lumMod val="75000"/>
                  <a:lumOff val="25000"/>
                </a:schemeClr>
              </a:solidFill>
            </a:endParaRPr>
          </a:p>
        </p:txBody>
      </p:sp>
      <p:sp>
        <p:nvSpPr>
          <p:cNvPr id="4" name="Rectangle 3"/>
          <p:cNvSpPr/>
          <p:nvPr/>
        </p:nvSpPr>
        <p:spPr>
          <a:xfrm>
            <a:off x="1244554" y="2609090"/>
            <a:ext cx="13081046" cy="769441"/>
          </a:xfrm>
          <a:prstGeom prst="rect">
            <a:avLst/>
          </a:prstGeom>
        </p:spPr>
        <p:txBody>
          <a:bodyPr wrap="square">
            <a:spAutoFit/>
          </a:bodyPr>
          <a:lstStyle/>
          <a:p>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Angular 17 HTTP returns an Observable, whereas $http returns a Promise ($q module). This allows more flexiblility and powerful RxJS operators like switchMap, retry, buffer, debounce, merge, or zip.</a:t>
            </a:r>
          </a:p>
        </p:txBody>
      </p:sp>
      <p:sp>
        <p:nvSpPr>
          <p:cNvPr id="13" name="Rectangle 12"/>
          <p:cNvSpPr/>
          <p:nvPr/>
        </p:nvSpPr>
        <p:spPr>
          <a:xfrm>
            <a:off x="1244554" y="3967576"/>
            <a:ext cx="12585745" cy="1107996"/>
          </a:xfrm>
          <a:prstGeom prst="rect">
            <a:avLst/>
          </a:prstGeom>
        </p:spPr>
        <p:txBody>
          <a:bodyPr wrap="square">
            <a:spAutoFit/>
          </a:bodyPr>
          <a:lstStyle/>
          <a:p>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Observables improve readability and maintenance of the application as they can respond gracefully to more complex scenarios involving multiple emitted values opposed to only a one-off single value.</a:t>
            </a:r>
          </a:p>
        </p:txBody>
      </p:sp>
    </p:spTree>
    <p:extLst>
      <p:ext uri="{BB962C8B-B14F-4D97-AF65-F5344CB8AC3E}">
        <p14:creationId xmlns:p14="http://schemas.microsoft.com/office/powerpoint/2010/main" val="1065594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Observables vs. Promises</a:t>
            </a:r>
          </a:p>
        </p:txBody>
      </p:sp>
      <p:pic>
        <p:nvPicPr>
          <p:cNvPr id="9" name="Picture 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463931" y="836373"/>
            <a:ext cx="5328137" cy="364704"/>
          </a:xfrm>
          <a:prstGeom prst="rect">
            <a:avLst/>
          </a:prstGeom>
        </p:spPr>
      </p:pic>
      <p:sp>
        <p:nvSpPr>
          <p:cNvPr id="2" name="Rectangle: Rounded Corners 1"/>
          <p:cNvSpPr/>
          <p:nvPr/>
        </p:nvSpPr>
        <p:spPr>
          <a:xfrm>
            <a:off x="1979127" y="1646424"/>
            <a:ext cx="12297747" cy="851297"/>
          </a:xfrm>
          <a:prstGeom prst="roundRect">
            <a:avLst/>
          </a:prstGeom>
          <a:solidFill>
            <a:schemeClr val="bg1">
              <a:lumMod val="95000"/>
            </a:schemeClr>
          </a:solidFill>
          <a:ln>
            <a:solidFill>
              <a:srgbClr val="64B09E"/>
            </a:solidFill>
          </a:ln>
        </p:spPr>
        <p:txBody>
          <a:bodyPr wrap="square">
            <a:spAutoFit/>
          </a:bodyPr>
          <a:lstStyle/>
          <a:p>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When used with HTTP, both implementations provide an easy API for handling requests, but there are some key differences that make Observables a superior alternative:</a:t>
            </a:r>
          </a:p>
        </p:txBody>
      </p:sp>
      <p:grpSp>
        <p:nvGrpSpPr>
          <p:cNvPr id="3" name="Group 2"/>
          <p:cNvGrpSpPr/>
          <p:nvPr/>
        </p:nvGrpSpPr>
        <p:grpSpPr>
          <a:xfrm>
            <a:off x="2296369" y="3628011"/>
            <a:ext cx="11663263" cy="3687189"/>
            <a:chOff x="2220687" y="3628011"/>
            <a:chExt cx="11663263" cy="3687189"/>
          </a:xfrm>
        </p:grpSpPr>
        <p:sp>
          <p:nvSpPr>
            <p:cNvPr id="5" name="Rectangle 4"/>
            <p:cNvSpPr/>
            <p:nvPr/>
          </p:nvSpPr>
          <p:spPr>
            <a:xfrm>
              <a:off x="8909084" y="4635717"/>
              <a:ext cx="4748009" cy="1631216"/>
            </a:xfrm>
            <a:prstGeom prst="rect">
              <a:avLst/>
            </a:prstGeom>
          </p:spPr>
          <p:txBody>
            <a:bodyPr wrap="square">
              <a:spAutoFit/>
            </a:bodyPr>
            <a:lstStyle/>
            <a:p>
              <a:pPr marL="342900" indent="-342900">
                <a:buFont typeface="Arial" panose="020B0604020202020204" pitchFamily="34" charset="0"/>
                <a:buChar char="•"/>
              </a:pPr>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Promises accept only one value unless you compose multiple promises (Example: $q.all).</a:t>
              </a:r>
            </a:p>
            <a:p>
              <a:endPar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Promises can’t be cancelled.</a:t>
              </a:r>
            </a:p>
          </p:txBody>
        </p:sp>
        <p:sp>
          <p:nvSpPr>
            <p:cNvPr id="7" name="Rectangle: Rounded Corners 6"/>
            <p:cNvSpPr/>
            <p:nvPr/>
          </p:nvSpPr>
          <p:spPr>
            <a:xfrm>
              <a:off x="2220687" y="3946654"/>
              <a:ext cx="5486400" cy="3368546"/>
            </a:xfrm>
            <a:prstGeom prst="roundRect">
              <a:avLst>
                <a:gd name="adj" fmla="val 6301"/>
              </a:avLst>
            </a:prstGeom>
            <a:noFill/>
            <a:ln w="6350">
              <a:solidFill>
                <a:schemeClr val="accent5">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p:cNvSpPr/>
            <p:nvPr/>
          </p:nvSpPr>
          <p:spPr>
            <a:xfrm>
              <a:off x="8538547" y="3946654"/>
              <a:ext cx="5345403" cy="3368546"/>
            </a:xfrm>
            <a:prstGeom prst="roundRect">
              <a:avLst>
                <a:gd name="adj" fmla="val 2984"/>
              </a:avLst>
            </a:prstGeom>
            <a:noFill/>
            <a:ln w="6350">
              <a:solidFill>
                <a:srgbClr val="B0343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p:cNvSpPr/>
            <p:nvPr/>
          </p:nvSpPr>
          <p:spPr>
            <a:xfrm>
              <a:off x="2502300" y="3628011"/>
              <a:ext cx="4891692" cy="671804"/>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latin typeface="Open Sans" panose="020B0606030504020204" pitchFamily="34" charset="0"/>
                  <a:ea typeface="Open Sans" panose="020B0606030504020204" pitchFamily="34" charset="0"/>
                  <a:cs typeface="Open Sans" panose="020B0606030504020204" pitchFamily="34" charset="0"/>
                </a:rPr>
                <a:t>Observables</a:t>
              </a:r>
            </a:p>
          </p:txBody>
        </p:sp>
        <p:sp>
          <p:nvSpPr>
            <p:cNvPr id="11" name="Rectangle: Rounded Corners 10"/>
            <p:cNvSpPr/>
            <p:nvPr/>
          </p:nvSpPr>
          <p:spPr>
            <a:xfrm>
              <a:off x="8765402" y="3628011"/>
              <a:ext cx="4891692" cy="671804"/>
            </a:xfrm>
            <a:prstGeom prst="roundRect">
              <a:avLst/>
            </a:prstGeom>
            <a:solidFill>
              <a:srgbClr val="B03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b="1" dirty="0">
                  <a:latin typeface="Open Sans" panose="020B0606030504020204" pitchFamily="34" charset="0"/>
                  <a:ea typeface="Open Sans" panose="020B0606030504020204" pitchFamily="34" charset="0"/>
                  <a:cs typeface="Open Sans" panose="020B0606030504020204" pitchFamily="34" charset="0"/>
                </a:rPr>
                <a:t>Promises</a:t>
              </a:r>
              <a:endParaRPr lang="en-US" sz="2200" b="1" dirty="0"/>
            </a:p>
          </p:txBody>
        </p:sp>
        <p:sp>
          <p:nvSpPr>
            <p:cNvPr id="12" name="Rectangle 11"/>
            <p:cNvSpPr/>
            <p:nvPr/>
          </p:nvSpPr>
          <p:spPr>
            <a:xfrm>
              <a:off x="2604206" y="4635717"/>
              <a:ext cx="4687880" cy="2246769"/>
            </a:xfrm>
            <a:prstGeom prst="rect">
              <a:avLst/>
            </a:prstGeom>
          </p:spPr>
          <p:txBody>
            <a:bodyPr wrap="square">
              <a:spAutoFit/>
            </a:bodyPr>
            <a:lstStyle/>
            <a:p>
              <a:pPr marL="342900" indent="-342900">
                <a:buFont typeface="Arial" panose="020B0604020202020204" pitchFamily="34" charset="0"/>
                <a:buChar char="•"/>
              </a:pPr>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Observables accept more than one value.</a:t>
              </a:r>
            </a:p>
            <a:p>
              <a:endPar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Observables can be cancelled. This </a:t>
              </a:r>
              <a:r>
                <a:rPr 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provides better control when working with in-flow of values from a stream.</a:t>
              </a:r>
              <a:endPar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721555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Lab—Demo</a:t>
            </a:r>
          </a:p>
        </p:txBody>
      </p:sp>
      <p:pic>
        <p:nvPicPr>
          <p:cNvPr id="19" name="Picture 18"/>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6975322" y="847560"/>
            <a:ext cx="2313543" cy="274320"/>
          </a:xfrm>
          <a:prstGeom prst="rect">
            <a:avLst/>
          </a:prstGeom>
        </p:spPr>
      </p:pic>
      <p:grpSp>
        <p:nvGrpSpPr>
          <p:cNvPr id="24" name="Group 23"/>
          <p:cNvGrpSpPr/>
          <p:nvPr/>
        </p:nvGrpSpPr>
        <p:grpSpPr>
          <a:xfrm>
            <a:off x="4008354" y="2076451"/>
            <a:ext cx="8239292" cy="4991098"/>
            <a:chOff x="5730135" y="2076451"/>
            <a:chExt cx="8239292" cy="4991098"/>
          </a:xfrm>
        </p:grpSpPr>
        <p:grpSp>
          <p:nvGrpSpPr>
            <p:cNvPr id="10" name="Group 9"/>
            <p:cNvGrpSpPr/>
            <p:nvPr/>
          </p:nvGrpSpPr>
          <p:grpSpPr>
            <a:xfrm>
              <a:off x="10525865" y="2850219"/>
              <a:ext cx="3443562" cy="3443562"/>
              <a:chOff x="11502189" y="3441032"/>
              <a:chExt cx="2887579" cy="2887579"/>
            </a:xfrm>
          </p:grpSpPr>
          <p:sp>
            <p:nvSpPr>
              <p:cNvPr id="8" name="Oval 7"/>
              <p:cNvSpPr/>
              <p:nvPr/>
            </p:nvSpPr>
            <p:spPr>
              <a:xfrm>
                <a:off x="11502189" y="3441032"/>
                <a:ext cx="2887579" cy="288757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50553" y="3989396"/>
                <a:ext cx="1790850" cy="1790850"/>
              </a:xfrm>
              <a:prstGeom prst="rect">
                <a:avLst/>
              </a:prstGeom>
            </p:spPr>
          </p:pic>
        </p:grpSp>
        <p:grpSp>
          <p:nvGrpSpPr>
            <p:cNvPr id="13" name="Group 12"/>
            <p:cNvGrpSpPr/>
            <p:nvPr/>
          </p:nvGrpSpPr>
          <p:grpSpPr>
            <a:xfrm>
              <a:off x="5730135" y="2076451"/>
              <a:ext cx="4795730" cy="4991098"/>
              <a:chOff x="5526814" y="1970814"/>
              <a:chExt cx="5202371" cy="5202371"/>
            </a:xfrm>
          </p:grpSpPr>
          <p:pic>
            <p:nvPicPr>
              <p:cNvPr id="2" name="Picture 1"/>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526814" y="1970814"/>
                <a:ext cx="5202371" cy="5202371"/>
              </a:xfrm>
              <a:prstGeom prst="rect">
                <a:avLst/>
              </a:prstGeom>
            </p:spPr>
          </p:pic>
          <p:grpSp>
            <p:nvGrpSpPr>
              <p:cNvPr id="7" name="Group 6"/>
              <p:cNvGrpSpPr/>
              <p:nvPr/>
            </p:nvGrpSpPr>
            <p:grpSpPr>
              <a:xfrm>
                <a:off x="6738981" y="3795027"/>
                <a:ext cx="1093458" cy="1093458"/>
                <a:chOff x="6738981" y="3795027"/>
                <a:chExt cx="1093458" cy="1093458"/>
              </a:xfrm>
            </p:grpSpPr>
            <p:sp>
              <p:nvSpPr>
                <p:cNvPr id="20" name="Oval 19"/>
                <p:cNvSpPr/>
                <p:nvPr/>
              </p:nvSpPr>
              <p:spPr>
                <a:xfrm>
                  <a:off x="6738981" y="3795027"/>
                  <a:ext cx="1093458" cy="109345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Isosceles Triangle 5"/>
                <p:cNvSpPr/>
                <p:nvPr/>
              </p:nvSpPr>
              <p:spPr>
                <a:xfrm rot="5400000">
                  <a:off x="6927311" y="4140071"/>
                  <a:ext cx="716798" cy="40337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TextBox 10"/>
              <p:cNvSpPr txBox="1"/>
              <p:nvPr/>
            </p:nvSpPr>
            <p:spPr>
              <a:xfrm>
                <a:off x="7963756" y="4110924"/>
                <a:ext cx="1942244" cy="461665"/>
              </a:xfrm>
              <a:prstGeom prst="rect">
                <a:avLst/>
              </a:prstGeom>
              <a:noFill/>
            </p:spPr>
            <p:txBody>
              <a:bodyPr wrap="square" rtlCol="0">
                <a:spAutoFit/>
              </a:bodyPr>
              <a:lstStyle/>
              <a:p>
                <a:pPr algn="ctr"/>
                <a:r>
                  <a:rPr lang="en-US" sz="2400" b="1" dirty="0">
                    <a:latin typeface="Open Sans" panose="020B0606030504020204" pitchFamily="34" charset="0"/>
                    <a:ea typeface="Open Sans" panose="020B0606030504020204" pitchFamily="34" charset="0"/>
                    <a:cs typeface="Open Sans" panose="020B0606030504020204" pitchFamily="34" charset="0"/>
                  </a:rPr>
                  <a:t>START LAB</a:t>
                </a:r>
                <a:endParaRPr lang="en-IN" sz="2400" b="1" dirty="0">
                  <a:latin typeface="Open Sans" panose="020B0606030504020204" pitchFamily="34" charset="0"/>
                  <a:ea typeface="Open Sans" panose="020B0606030504020204" pitchFamily="34" charset="0"/>
                  <a:cs typeface="Open Sans" panose="020B0606030504020204" pitchFamily="34" charset="0"/>
                </a:endParaRPr>
              </a:p>
            </p:txBody>
          </p:sp>
        </p:grpSp>
      </p:grpSp>
    </p:spTree>
    <p:extLst>
      <p:ext uri="{BB962C8B-B14F-4D97-AF65-F5344CB8AC3E}">
        <p14:creationId xmlns:p14="http://schemas.microsoft.com/office/powerpoint/2010/main" val="604610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35"/>
          </p:nvPr>
        </p:nvSpPr>
        <p:spPr>
          <a:xfrm>
            <a:off x="4576597" y="2258713"/>
            <a:ext cx="10794780" cy="1193937"/>
          </a:xfrm>
        </p:spPr>
        <p:txBody>
          <a:bodyPr/>
          <a:lstStyle/>
          <a:p>
            <a:pPr>
              <a:lnSpc>
                <a:spcPct val="150000"/>
              </a:lnSpc>
            </a:pPr>
            <a:r>
              <a:rPr lang="en-IN" dirty="0" err="1"/>
              <a:t>RxJS</a:t>
            </a:r>
            <a:r>
              <a:rPr lang="en-IN" dirty="0"/>
              <a:t> library is used for composing asynchronous and event-based programs with the help of observable sequences and LINQ-style query operators in JavaScript.</a:t>
            </a:r>
          </a:p>
        </p:txBody>
      </p:sp>
      <p:sp>
        <p:nvSpPr>
          <p:cNvPr id="11" name="Text Placeholder 10"/>
          <p:cNvSpPr>
            <a:spLocks noGrp="1"/>
          </p:cNvSpPr>
          <p:nvPr>
            <p:ph type="body" sz="quarter" idx="36"/>
          </p:nvPr>
        </p:nvSpPr>
        <p:spPr>
          <a:xfrm>
            <a:off x="4576597" y="3693004"/>
            <a:ext cx="9470476" cy="1210071"/>
          </a:xfrm>
        </p:spPr>
        <p:txBody>
          <a:bodyPr/>
          <a:lstStyle/>
          <a:p>
            <a:pPr>
              <a:lnSpc>
                <a:spcPct val="150000"/>
              </a:lnSpc>
            </a:pPr>
            <a:r>
              <a:rPr lang="en-IN" dirty="0"/>
              <a:t>In Angular 17, </a:t>
            </a:r>
            <a:r>
              <a:rPr lang="en-IN" dirty="0" err="1"/>
              <a:t>http.get</a:t>
            </a:r>
            <a:r>
              <a:rPr lang="en-IN" dirty="0"/>
              <a:t> method creates a simple HTTP Service; it sends an HTTP request and subscribes to the response asynchronously.</a:t>
            </a:r>
          </a:p>
        </p:txBody>
      </p:sp>
      <p:sp>
        <p:nvSpPr>
          <p:cNvPr id="12" name="Text Placeholder 11"/>
          <p:cNvSpPr>
            <a:spLocks noGrp="1"/>
          </p:cNvSpPr>
          <p:nvPr>
            <p:ph type="body" sz="quarter" idx="37"/>
          </p:nvPr>
        </p:nvSpPr>
        <p:spPr>
          <a:xfrm>
            <a:off x="4576597" y="5279207"/>
            <a:ext cx="8957698" cy="395999"/>
          </a:xfrm>
        </p:spPr>
        <p:txBody>
          <a:bodyPr/>
          <a:lstStyle/>
          <a:p>
            <a:r>
              <a:rPr lang="en-IN" dirty="0" err="1"/>
              <a:t>http.post</a:t>
            </a:r>
            <a:r>
              <a:rPr lang="en-IN" dirty="0"/>
              <a:t> is used to send data to the server in Angular 17.</a:t>
            </a:r>
          </a:p>
        </p:txBody>
      </p:sp>
      <p:sp>
        <p:nvSpPr>
          <p:cNvPr id="13" name="Text Placeholder 12"/>
          <p:cNvSpPr>
            <a:spLocks noGrp="1"/>
          </p:cNvSpPr>
          <p:nvPr>
            <p:ph type="body" sz="quarter" idx="38"/>
          </p:nvPr>
        </p:nvSpPr>
        <p:spPr>
          <a:xfrm>
            <a:off x="4576597" y="6207807"/>
            <a:ext cx="10022270" cy="879935"/>
          </a:xfrm>
        </p:spPr>
        <p:txBody>
          <a:bodyPr/>
          <a:lstStyle/>
          <a:p>
            <a:pPr>
              <a:lnSpc>
                <a:spcPct val="150000"/>
              </a:lnSpc>
            </a:pPr>
            <a:r>
              <a:rPr lang="en-IN" dirty="0"/>
              <a:t>When used with HTTP, both Observables and Promises provide an easy API for handling requests, but Observables accept more than one value and are cancellable, and this makes them better than Promises.</a:t>
            </a:r>
          </a:p>
          <a:p>
            <a:pPr>
              <a:lnSpc>
                <a:spcPct val="150000"/>
              </a:lnSpc>
            </a:pPr>
            <a:endParaRPr lang="en-US" dirty="0"/>
          </a:p>
        </p:txBody>
      </p:sp>
      <p:pic>
        <p:nvPicPr>
          <p:cNvPr id="14" name="Picture 13"/>
          <p:cNvPicPr>
            <a:picLocks noChangeAspect="1"/>
          </p:cNvPicPr>
          <p:nvPr/>
        </p:nvPicPr>
        <p:blipFill rotWithShape="1">
          <a:blip r:embed="rId2" cstate="print">
            <a:extLst>
              <a:ext uri="{28A0092B-C50C-407E-A947-70E740481C1C}">
                <a14:useLocalDpi xmlns:a14="http://schemas.microsoft.com/office/drawing/2010/main" val="0"/>
              </a:ext>
            </a:extLst>
          </a:blip>
          <a:srcRect l="19927" t="20892" r="25876" b="23651"/>
          <a:stretch/>
        </p:blipFill>
        <p:spPr>
          <a:xfrm>
            <a:off x="3941951" y="2386075"/>
            <a:ext cx="457413" cy="457200"/>
          </a:xfrm>
          <a:prstGeom prst="rect">
            <a:avLst/>
          </a:prstGeom>
        </p:spPr>
      </p:pic>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19927" t="20892" r="25876" b="23651"/>
          <a:stretch/>
        </p:blipFill>
        <p:spPr>
          <a:xfrm>
            <a:off x="3941951" y="3813424"/>
            <a:ext cx="457413" cy="457200"/>
          </a:xfrm>
          <a:prstGeom prst="rect">
            <a:avLst/>
          </a:prstGeom>
        </p:spPr>
      </p:pic>
      <p:pic>
        <p:nvPicPr>
          <p:cNvPr id="16" name="Picture 15"/>
          <p:cNvPicPr>
            <a:picLocks noChangeAspect="1"/>
          </p:cNvPicPr>
          <p:nvPr/>
        </p:nvPicPr>
        <p:blipFill rotWithShape="1">
          <a:blip r:embed="rId2" cstate="print">
            <a:extLst>
              <a:ext uri="{28A0092B-C50C-407E-A947-70E740481C1C}">
                <a14:useLocalDpi xmlns:a14="http://schemas.microsoft.com/office/drawing/2010/main" val="0"/>
              </a:ext>
            </a:extLst>
          </a:blip>
          <a:srcRect l="19927" t="20892" r="25876" b="23651"/>
          <a:stretch/>
        </p:blipFill>
        <p:spPr>
          <a:xfrm>
            <a:off x="3941951" y="5279207"/>
            <a:ext cx="457413" cy="457200"/>
          </a:xfrm>
          <a:prstGeom prst="rect">
            <a:avLst/>
          </a:prstGeom>
        </p:spPr>
      </p:pic>
      <p:pic>
        <p:nvPicPr>
          <p:cNvPr id="17" name="Picture 16"/>
          <p:cNvPicPr>
            <a:picLocks noChangeAspect="1"/>
          </p:cNvPicPr>
          <p:nvPr/>
        </p:nvPicPr>
        <p:blipFill rotWithShape="1">
          <a:blip r:embed="rId2" cstate="print">
            <a:extLst>
              <a:ext uri="{28A0092B-C50C-407E-A947-70E740481C1C}">
                <a14:useLocalDpi xmlns:a14="http://schemas.microsoft.com/office/drawing/2010/main" val="0"/>
              </a:ext>
            </a:extLst>
          </a:blip>
          <a:srcRect l="19927" t="20892" r="25876" b="23651"/>
          <a:stretch/>
        </p:blipFill>
        <p:spPr>
          <a:xfrm>
            <a:off x="3941951" y="6293689"/>
            <a:ext cx="457413" cy="457200"/>
          </a:xfrm>
          <a:prstGeom prst="rect">
            <a:avLst/>
          </a:prstGeom>
        </p:spPr>
      </p:pic>
    </p:spTree>
    <p:extLst>
      <p:ext uri="{BB962C8B-B14F-4D97-AF65-F5344CB8AC3E}">
        <p14:creationId xmlns:p14="http://schemas.microsoft.com/office/powerpoint/2010/main" val="40509005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667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IN" dirty="0" err="1"/>
              <a:t>RxJS</a:t>
            </a:r>
            <a:r>
              <a:rPr lang="en-IN" dirty="0"/>
              <a:t> library is based on _______design pattern.</a:t>
            </a:r>
          </a:p>
        </p:txBody>
      </p:sp>
      <p:sp>
        <p:nvSpPr>
          <p:cNvPr id="3" name="Text Placeholder 2"/>
          <p:cNvSpPr>
            <a:spLocks noGrp="1"/>
          </p:cNvSpPr>
          <p:nvPr>
            <p:ph type="body" sz="quarter" idx="27"/>
          </p:nvPr>
        </p:nvSpPr>
        <p:spPr/>
        <p:txBody>
          <a:bodyPr/>
          <a:lstStyle/>
          <a:p>
            <a:r>
              <a:rPr lang="en-US" dirty="0"/>
              <a:t>1</a:t>
            </a:r>
          </a:p>
        </p:txBody>
      </p:sp>
      <p:sp>
        <p:nvSpPr>
          <p:cNvPr id="4" name="Text Placeholder 3"/>
          <p:cNvSpPr>
            <a:spLocks noGrp="1"/>
          </p:cNvSpPr>
          <p:nvPr>
            <p:ph type="body" sz="quarter" idx="32"/>
          </p:nvPr>
        </p:nvSpPr>
        <p:spPr/>
        <p:txBody>
          <a:bodyPr/>
          <a:lstStyle/>
          <a:p>
            <a:r>
              <a:rPr lang="en-US" dirty="0"/>
              <a:t>Observer</a:t>
            </a:r>
          </a:p>
        </p:txBody>
      </p:sp>
      <p:sp>
        <p:nvSpPr>
          <p:cNvPr id="5" name="Text Placeholder 4"/>
          <p:cNvSpPr>
            <a:spLocks noGrp="1"/>
          </p:cNvSpPr>
          <p:nvPr>
            <p:ph type="body" sz="quarter" idx="33"/>
          </p:nvPr>
        </p:nvSpPr>
        <p:spPr/>
        <p:txBody>
          <a:bodyPr/>
          <a:lstStyle/>
          <a:p>
            <a:r>
              <a:rPr lang="en-US" dirty="0"/>
              <a:t>Model-driven</a:t>
            </a:r>
          </a:p>
        </p:txBody>
      </p:sp>
      <p:sp>
        <p:nvSpPr>
          <p:cNvPr id="6" name="Text Placeholder 5"/>
          <p:cNvSpPr>
            <a:spLocks noGrp="1"/>
          </p:cNvSpPr>
          <p:nvPr>
            <p:ph type="body" sz="quarter" idx="34"/>
          </p:nvPr>
        </p:nvSpPr>
        <p:spPr/>
        <p:txBody>
          <a:bodyPr/>
          <a:lstStyle/>
          <a:p>
            <a:r>
              <a:rPr lang="en-US" dirty="0"/>
              <a:t>Template</a:t>
            </a:r>
          </a:p>
        </p:txBody>
      </p:sp>
      <p:sp>
        <p:nvSpPr>
          <p:cNvPr id="7" name="Text Placeholder 6"/>
          <p:cNvSpPr>
            <a:spLocks noGrp="1"/>
          </p:cNvSpPr>
          <p:nvPr>
            <p:ph type="body" sz="quarter" idx="35"/>
          </p:nvPr>
        </p:nvSpPr>
        <p:spPr/>
        <p:txBody>
          <a:bodyPr>
            <a:normAutofit/>
          </a:bodyPr>
          <a:lstStyle/>
          <a:p>
            <a:r>
              <a:rPr lang="en-IN" dirty="0"/>
              <a:t>Factory</a:t>
            </a:r>
          </a:p>
        </p:txBody>
      </p:sp>
    </p:spTree>
    <p:extLst>
      <p:ext uri="{BB962C8B-B14F-4D97-AF65-F5344CB8AC3E}">
        <p14:creationId xmlns:p14="http://schemas.microsoft.com/office/powerpoint/2010/main" val="1355392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4294967295"/>
          </p:nvPr>
        </p:nvSpPr>
        <p:spPr>
          <a:xfrm>
            <a:off x="433971" y="7456927"/>
            <a:ext cx="15425170" cy="1287949"/>
          </a:xfrm>
        </p:spPr>
        <p:txBody>
          <a:bodyPr>
            <a:normAutofit/>
          </a:bodyPr>
          <a:lstStyle/>
          <a:p>
            <a:pPr marL="0" indent="0">
              <a:buNone/>
            </a:pPr>
            <a:r>
              <a:rPr lang="en-IN" sz="2400" b="1"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RxJS</a:t>
            </a:r>
            <a:r>
              <a:rPr lang="en-IN"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library is based on observer design pattern.</a:t>
            </a:r>
          </a:p>
        </p:txBody>
      </p:sp>
      <p:sp>
        <p:nvSpPr>
          <p:cNvPr id="15" name="Content Placeholder 14"/>
          <p:cNvSpPr>
            <a:spLocks noGrp="1"/>
          </p:cNvSpPr>
          <p:nvPr>
            <p:ph sz="quarter" idx="37"/>
          </p:nvPr>
        </p:nvSpPr>
        <p:spPr/>
        <p:txBody>
          <a:bodyPr/>
          <a:lstStyle/>
          <a:p>
            <a:r>
              <a:rPr lang="en-US" dirty="0"/>
              <a:t>a.</a:t>
            </a:r>
          </a:p>
        </p:txBody>
      </p:sp>
      <p:sp>
        <p:nvSpPr>
          <p:cNvPr id="10" name="Text Placeholder 9"/>
          <p:cNvSpPr>
            <a:spLocks noGrp="1"/>
          </p:cNvSpPr>
          <p:nvPr>
            <p:ph type="body" sz="quarter" idx="27"/>
          </p:nvPr>
        </p:nvSpPr>
        <p:spPr/>
        <p:txBody>
          <a:bodyPr/>
          <a:lstStyle/>
          <a:p>
            <a:r>
              <a:rPr lang="en-US" dirty="0"/>
              <a:t>1</a:t>
            </a:r>
          </a:p>
        </p:txBody>
      </p:sp>
      <p:sp>
        <p:nvSpPr>
          <p:cNvPr id="11" name="Text Placeholder 10"/>
          <p:cNvSpPr>
            <a:spLocks noGrp="1"/>
          </p:cNvSpPr>
          <p:nvPr>
            <p:ph type="body" sz="quarter" idx="32"/>
          </p:nvPr>
        </p:nvSpPr>
        <p:spPr/>
        <p:txBody>
          <a:bodyPr/>
          <a:lstStyle/>
          <a:p>
            <a:r>
              <a:rPr lang="en-US" dirty="0"/>
              <a:t>Observer</a:t>
            </a:r>
          </a:p>
        </p:txBody>
      </p:sp>
      <p:sp>
        <p:nvSpPr>
          <p:cNvPr id="12" name="Text Placeholder 11"/>
          <p:cNvSpPr>
            <a:spLocks noGrp="1"/>
          </p:cNvSpPr>
          <p:nvPr>
            <p:ph type="body" sz="quarter" idx="33"/>
          </p:nvPr>
        </p:nvSpPr>
        <p:spPr/>
        <p:txBody>
          <a:bodyPr/>
          <a:lstStyle/>
          <a:p>
            <a:r>
              <a:rPr lang="en-US" dirty="0"/>
              <a:t>Model-driven</a:t>
            </a:r>
          </a:p>
        </p:txBody>
      </p:sp>
      <p:sp>
        <p:nvSpPr>
          <p:cNvPr id="13" name="Text Placeholder 12"/>
          <p:cNvSpPr>
            <a:spLocks noGrp="1"/>
          </p:cNvSpPr>
          <p:nvPr>
            <p:ph type="body" sz="quarter" idx="34"/>
          </p:nvPr>
        </p:nvSpPr>
        <p:spPr/>
        <p:txBody>
          <a:bodyPr/>
          <a:lstStyle/>
          <a:p>
            <a:r>
              <a:rPr lang="en-US" dirty="0"/>
              <a:t>Template</a:t>
            </a:r>
          </a:p>
        </p:txBody>
      </p:sp>
      <p:sp>
        <p:nvSpPr>
          <p:cNvPr id="14" name="Text Placeholder 13"/>
          <p:cNvSpPr>
            <a:spLocks noGrp="1"/>
          </p:cNvSpPr>
          <p:nvPr>
            <p:ph type="body" sz="quarter" idx="35"/>
          </p:nvPr>
        </p:nvSpPr>
        <p:spPr/>
        <p:txBody>
          <a:bodyPr/>
          <a:lstStyle/>
          <a:p>
            <a:r>
              <a:rPr lang="en-US" dirty="0"/>
              <a:t>Factory</a:t>
            </a:r>
          </a:p>
        </p:txBody>
      </p:sp>
      <p:sp>
        <p:nvSpPr>
          <p:cNvPr id="8" name="Text Placeholder 7"/>
          <p:cNvSpPr>
            <a:spLocks noGrp="1"/>
          </p:cNvSpPr>
          <p:nvPr>
            <p:ph type="body" sz="quarter" idx="15"/>
          </p:nvPr>
        </p:nvSpPr>
        <p:spPr/>
        <p:txBody>
          <a:bodyPr/>
          <a:lstStyle/>
          <a:p>
            <a:r>
              <a:rPr lang="en-IN" dirty="0" err="1"/>
              <a:t>RxJS</a:t>
            </a:r>
            <a:r>
              <a:rPr lang="en-IN" dirty="0"/>
              <a:t> library is based on _______design pattern.</a:t>
            </a:r>
          </a:p>
        </p:txBody>
      </p:sp>
    </p:spTree>
    <p:extLst>
      <p:ext uri="{BB962C8B-B14F-4D97-AF65-F5344CB8AC3E}">
        <p14:creationId xmlns:p14="http://schemas.microsoft.com/office/powerpoint/2010/main" val="3119502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IN" dirty="0"/>
              <a:t>Which operator is NOT a part of </a:t>
            </a:r>
            <a:r>
              <a:rPr lang="en-IN" dirty="0" err="1"/>
              <a:t>ReactiveX</a:t>
            </a:r>
            <a:r>
              <a:rPr lang="en-IN" dirty="0"/>
              <a:t> library?</a:t>
            </a:r>
          </a:p>
        </p:txBody>
      </p:sp>
      <p:sp>
        <p:nvSpPr>
          <p:cNvPr id="3" name="Text Placeholder 2"/>
          <p:cNvSpPr>
            <a:spLocks noGrp="1"/>
          </p:cNvSpPr>
          <p:nvPr>
            <p:ph type="body" sz="quarter" idx="27"/>
          </p:nvPr>
        </p:nvSpPr>
        <p:spPr/>
        <p:txBody>
          <a:bodyPr/>
          <a:lstStyle/>
          <a:p>
            <a:r>
              <a:rPr lang="en-US" dirty="0"/>
              <a:t>2</a:t>
            </a:r>
          </a:p>
        </p:txBody>
      </p:sp>
      <p:sp>
        <p:nvSpPr>
          <p:cNvPr id="4" name="Text Placeholder 3"/>
          <p:cNvSpPr>
            <a:spLocks noGrp="1"/>
          </p:cNvSpPr>
          <p:nvPr>
            <p:ph type="body" sz="quarter" idx="32"/>
          </p:nvPr>
        </p:nvSpPr>
        <p:spPr/>
        <p:txBody>
          <a:bodyPr/>
          <a:lstStyle/>
          <a:p>
            <a:r>
              <a:rPr lang="en-US" dirty="0"/>
              <a:t>Map</a:t>
            </a:r>
          </a:p>
        </p:txBody>
      </p:sp>
      <p:sp>
        <p:nvSpPr>
          <p:cNvPr id="5" name="Text Placeholder 4"/>
          <p:cNvSpPr>
            <a:spLocks noGrp="1"/>
          </p:cNvSpPr>
          <p:nvPr>
            <p:ph type="body" sz="quarter" idx="33"/>
          </p:nvPr>
        </p:nvSpPr>
        <p:spPr/>
        <p:txBody>
          <a:bodyPr/>
          <a:lstStyle/>
          <a:p>
            <a:r>
              <a:rPr lang="en-US" dirty="0" err="1"/>
              <a:t>Flatmap</a:t>
            </a:r>
            <a:endParaRPr lang="en-US" dirty="0"/>
          </a:p>
        </p:txBody>
      </p:sp>
      <p:sp>
        <p:nvSpPr>
          <p:cNvPr id="6" name="Text Placeholder 5"/>
          <p:cNvSpPr>
            <a:spLocks noGrp="1"/>
          </p:cNvSpPr>
          <p:nvPr>
            <p:ph type="body" sz="quarter" idx="34"/>
          </p:nvPr>
        </p:nvSpPr>
        <p:spPr/>
        <p:txBody>
          <a:bodyPr/>
          <a:lstStyle/>
          <a:p>
            <a:r>
              <a:rPr lang="en-US" dirty="0" err="1"/>
              <a:t>Debounce</a:t>
            </a:r>
            <a:endParaRPr lang="en-US" dirty="0"/>
          </a:p>
        </p:txBody>
      </p:sp>
      <p:sp>
        <p:nvSpPr>
          <p:cNvPr id="7" name="Text Placeholder 6"/>
          <p:cNvSpPr>
            <a:spLocks noGrp="1"/>
          </p:cNvSpPr>
          <p:nvPr>
            <p:ph type="body" sz="quarter" idx="35"/>
          </p:nvPr>
        </p:nvSpPr>
        <p:spPr/>
        <p:txBody>
          <a:bodyPr/>
          <a:lstStyle/>
          <a:p>
            <a:r>
              <a:rPr lang="en-US" dirty="0"/>
              <a:t>Data</a:t>
            </a:r>
          </a:p>
        </p:txBody>
      </p:sp>
    </p:spTree>
    <p:extLst>
      <p:ext uri="{BB962C8B-B14F-4D97-AF65-F5344CB8AC3E}">
        <p14:creationId xmlns:p14="http://schemas.microsoft.com/office/powerpoint/2010/main" val="26061428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4294967295"/>
          </p:nvPr>
        </p:nvSpPr>
        <p:spPr>
          <a:xfrm>
            <a:off x="433971" y="7456927"/>
            <a:ext cx="15425170" cy="1287949"/>
          </a:xfrm>
        </p:spPr>
        <p:txBody>
          <a:bodyPr vert="horz" lIns="91440" tIns="45720" rIns="91440" bIns="45720" rtlCol="0">
            <a:normAutofit/>
          </a:bodyPr>
          <a:lstStyle/>
          <a:p>
            <a:pPr marL="0" indent="0">
              <a:buNone/>
            </a:pPr>
            <a:r>
              <a:rPr lang="en-IN"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Data operator is not a part of </a:t>
            </a:r>
            <a:r>
              <a:rPr lang="en-IN" sz="2400" b="1"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ReactiveX</a:t>
            </a:r>
            <a:r>
              <a:rPr lang="en-IN"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library.</a:t>
            </a:r>
          </a:p>
        </p:txBody>
      </p:sp>
      <p:sp>
        <p:nvSpPr>
          <p:cNvPr id="15" name="Content Placeholder 14"/>
          <p:cNvSpPr>
            <a:spLocks noGrp="1"/>
          </p:cNvSpPr>
          <p:nvPr>
            <p:ph sz="quarter" idx="37"/>
          </p:nvPr>
        </p:nvSpPr>
        <p:spPr/>
        <p:txBody>
          <a:bodyPr/>
          <a:lstStyle/>
          <a:p>
            <a:r>
              <a:rPr lang="en-US" dirty="0"/>
              <a:t>d.</a:t>
            </a:r>
          </a:p>
        </p:txBody>
      </p:sp>
      <p:sp>
        <p:nvSpPr>
          <p:cNvPr id="10" name="Text Placeholder 9"/>
          <p:cNvSpPr>
            <a:spLocks noGrp="1"/>
          </p:cNvSpPr>
          <p:nvPr>
            <p:ph type="body" sz="quarter" idx="27"/>
          </p:nvPr>
        </p:nvSpPr>
        <p:spPr/>
        <p:txBody>
          <a:bodyPr/>
          <a:lstStyle/>
          <a:p>
            <a:r>
              <a:rPr lang="en-US" dirty="0"/>
              <a:t>2</a:t>
            </a:r>
          </a:p>
        </p:txBody>
      </p:sp>
      <p:sp>
        <p:nvSpPr>
          <p:cNvPr id="11" name="Text Placeholder 10"/>
          <p:cNvSpPr>
            <a:spLocks noGrp="1"/>
          </p:cNvSpPr>
          <p:nvPr>
            <p:ph type="body" sz="quarter" idx="32"/>
          </p:nvPr>
        </p:nvSpPr>
        <p:spPr/>
        <p:txBody>
          <a:bodyPr/>
          <a:lstStyle/>
          <a:p>
            <a:r>
              <a:rPr lang="en-US" dirty="0"/>
              <a:t>Map</a:t>
            </a:r>
          </a:p>
        </p:txBody>
      </p:sp>
      <p:sp>
        <p:nvSpPr>
          <p:cNvPr id="12" name="Text Placeholder 11"/>
          <p:cNvSpPr>
            <a:spLocks noGrp="1"/>
          </p:cNvSpPr>
          <p:nvPr>
            <p:ph type="body" sz="quarter" idx="33"/>
          </p:nvPr>
        </p:nvSpPr>
        <p:spPr/>
        <p:txBody>
          <a:bodyPr/>
          <a:lstStyle/>
          <a:p>
            <a:r>
              <a:rPr lang="en-US" dirty="0" err="1"/>
              <a:t>Flatmap</a:t>
            </a:r>
            <a:endParaRPr lang="en-US" dirty="0"/>
          </a:p>
        </p:txBody>
      </p:sp>
      <p:sp>
        <p:nvSpPr>
          <p:cNvPr id="13" name="Text Placeholder 12"/>
          <p:cNvSpPr>
            <a:spLocks noGrp="1"/>
          </p:cNvSpPr>
          <p:nvPr>
            <p:ph type="body" sz="quarter" idx="34"/>
          </p:nvPr>
        </p:nvSpPr>
        <p:spPr/>
        <p:txBody>
          <a:bodyPr/>
          <a:lstStyle/>
          <a:p>
            <a:r>
              <a:rPr lang="en-US" dirty="0" err="1"/>
              <a:t>Debounce</a:t>
            </a:r>
            <a:endParaRPr lang="en-US" dirty="0"/>
          </a:p>
        </p:txBody>
      </p:sp>
      <p:sp>
        <p:nvSpPr>
          <p:cNvPr id="14" name="Text Placeholder 13"/>
          <p:cNvSpPr>
            <a:spLocks noGrp="1"/>
          </p:cNvSpPr>
          <p:nvPr>
            <p:ph type="body" sz="quarter" idx="35"/>
          </p:nvPr>
        </p:nvSpPr>
        <p:spPr/>
        <p:txBody>
          <a:bodyPr/>
          <a:lstStyle/>
          <a:p>
            <a:r>
              <a:rPr lang="en-US" dirty="0"/>
              <a:t>Data</a:t>
            </a:r>
          </a:p>
        </p:txBody>
      </p:sp>
      <p:sp>
        <p:nvSpPr>
          <p:cNvPr id="8" name="Text Placeholder 7"/>
          <p:cNvSpPr>
            <a:spLocks noGrp="1"/>
          </p:cNvSpPr>
          <p:nvPr>
            <p:ph type="body" sz="quarter" idx="15"/>
          </p:nvPr>
        </p:nvSpPr>
        <p:spPr/>
        <p:txBody>
          <a:bodyPr/>
          <a:lstStyle/>
          <a:p>
            <a:r>
              <a:rPr lang="en-IN" dirty="0"/>
              <a:t>Which operator is NOT a part of </a:t>
            </a:r>
            <a:r>
              <a:rPr lang="en-IN" dirty="0" err="1"/>
              <a:t>ReactiveX</a:t>
            </a:r>
            <a:r>
              <a:rPr lang="en-IN" dirty="0"/>
              <a:t> library?</a:t>
            </a:r>
          </a:p>
        </p:txBody>
      </p:sp>
    </p:spTree>
    <p:extLst>
      <p:ext uri="{BB962C8B-B14F-4D97-AF65-F5344CB8AC3E}">
        <p14:creationId xmlns:p14="http://schemas.microsoft.com/office/powerpoint/2010/main" val="24003639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IN" dirty="0"/>
              <a:t>Which methods belong to HTTP?</a:t>
            </a:r>
          </a:p>
        </p:txBody>
      </p:sp>
      <p:sp>
        <p:nvSpPr>
          <p:cNvPr id="3" name="Text Placeholder 2"/>
          <p:cNvSpPr>
            <a:spLocks noGrp="1"/>
          </p:cNvSpPr>
          <p:nvPr>
            <p:ph type="body" sz="quarter" idx="27"/>
          </p:nvPr>
        </p:nvSpPr>
        <p:spPr/>
        <p:txBody>
          <a:bodyPr/>
          <a:lstStyle/>
          <a:p>
            <a:r>
              <a:rPr lang="en-US" dirty="0"/>
              <a:t>3</a:t>
            </a:r>
          </a:p>
        </p:txBody>
      </p:sp>
      <p:sp>
        <p:nvSpPr>
          <p:cNvPr id="4" name="Text Placeholder 3"/>
          <p:cNvSpPr>
            <a:spLocks noGrp="1"/>
          </p:cNvSpPr>
          <p:nvPr>
            <p:ph type="body" sz="quarter" idx="32"/>
          </p:nvPr>
        </p:nvSpPr>
        <p:spPr/>
        <p:txBody>
          <a:bodyPr/>
          <a:lstStyle/>
          <a:p>
            <a:r>
              <a:rPr lang="en-US" dirty="0"/>
              <a:t>get</a:t>
            </a:r>
          </a:p>
        </p:txBody>
      </p:sp>
      <p:sp>
        <p:nvSpPr>
          <p:cNvPr id="5" name="Text Placeholder 4"/>
          <p:cNvSpPr>
            <a:spLocks noGrp="1"/>
          </p:cNvSpPr>
          <p:nvPr>
            <p:ph type="body" sz="quarter" idx="33"/>
          </p:nvPr>
        </p:nvSpPr>
        <p:spPr/>
        <p:txBody>
          <a:bodyPr/>
          <a:lstStyle/>
          <a:p>
            <a:r>
              <a:rPr lang="en-US" dirty="0"/>
              <a:t>Post</a:t>
            </a:r>
          </a:p>
        </p:txBody>
      </p:sp>
      <p:sp>
        <p:nvSpPr>
          <p:cNvPr id="6" name="Text Placeholder 5"/>
          <p:cNvSpPr>
            <a:spLocks noGrp="1"/>
          </p:cNvSpPr>
          <p:nvPr>
            <p:ph type="body" sz="quarter" idx="34"/>
          </p:nvPr>
        </p:nvSpPr>
        <p:spPr/>
        <p:txBody>
          <a:bodyPr/>
          <a:lstStyle/>
          <a:p>
            <a:r>
              <a:rPr lang="en-US" dirty="0"/>
              <a:t>Put</a:t>
            </a:r>
          </a:p>
        </p:txBody>
      </p:sp>
      <p:sp>
        <p:nvSpPr>
          <p:cNvPr id="7" name="Text Placeholder 6"/>
          <p:cNvSpPr>
            <a:spLocks noGrp="1"/>
          </p:cNvSpPr>
          <p:nvPr>
            <p:ph type="body" sz="quarter" idx="35"/>
          </p:nvPr>
        </p:nvSpPr>
        <p:spPr/>
        <p:txBody>
          <a:bodyPr/>
          <a:lstStyle/>
          <a:p>
            <a:r>
              <a:rPr lang="en-US" dirty="0"/>
              <a:t>delete</a:t>
            </a:r>
          </a:p>
        </p:txBody>
      </p:sp>
      <p:sp>
        <p:nvSpPr>
          <p:cNvPr id="8" name="Text Placeholder 6"/>
          <p:cNvSpPr txBox="1">
            <a:spLocks/>
          </p:cNvSpPr>
          <p:nvPr/>
        </p:nvSpPr>
        <p:spPr>
          <a:xfrm>
            <a:off x="2310170" y="6199752"/>
            <a:ext cx="11250640" cy="701711"/>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1" name="Text Placeholder 1"/>
          <p:cNvSpPr>
            <a:spLocks noGrp="1"/>
          </p:cNvSpPr>
          <p:nvPr>
            <p:ph type="body" sz="quarter" idx="36"/>
          </p:nvPr>
        </p:nvSpPr>
        <p:spPr>
          <a:xfrm>
            <a:off x="2364914" y="6139479"/>
            <a:ext cx="11250640" cy="701711"/>
          </a:xfrm>
        </p:spPr>
        <p:txBody>
          <a:bodyPr/>
          <a:lstStyle/>
          <a:p>
            <a:r>
              <a:rPr lang="en-US" dirty="0"/>
              <a:t>All of the above</a:t>
            </a:r>
          </a:p>
        </p:txBody>
      </p:sp>
    </p:spTree>
    <p:extLst>
      <p:ext uri="{BB962C8B-B14F-4D97-AF65-F5344CB8AC3E}">
        <p14:creationId xmlns:p14="http://schemas.microsoft.com/office/powerpoint/2010/main" val="2623047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Reactive Extensions (Rx)</a:t>
            </a:r>
          </a:p>
        </p:txBody>
      </p:sp>
      <p:pic>
        <p:nvPicPr>
          <p:cNvPr id="9" name="Picture 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560646" y="864617"/>
            <a:ext cx="5134708" cy="240205"/>
          </a:xfrm>
          <a:prstGeom prst="rect">
            <a:avLst/>
          </a:prstGeom>
        </p:spPr>
      </p:pic>
      <p:sp>
        <p:nvSpPr>
          <p:cNvPr id="12" name="Rectangle: Rounded Corners 11"/>
          <p:cNvSpPr/>
          <p:nvPr/>
        </p:nvSpPr>
        <p:spPr>
          <a:xfrm>
            <a:off x="1583781" y="1578997"/>
            <a:ext cx="13088439" cy="1165993"/>
          </a:xfrm>
          <a:prstGeom prst="roundRect">
            <a:avLst/>
          </a:prstGeom>
          <a:solidFill>
            <a:schemeClr val="bg1">
              <a:lumMod val="95000"/>
            </a:schemeClr>
          </a:solidFill>
          <a:ln w="19050">
            <a:solidFill>
              <a:srgbClr val="64B09E"/>
            </a:solidFill>
          </a:ln>
        </p:spPr>
        <p:txBody>
          <a:bodyPr wrap="square">
            <a:spAutoFit/>
          </a:bodyPr>
          <a:lstStyle/>
          <a:p>
            <a:pPr algn="ctr">
              <a:lnSpc>
                <a:spcPct val="150000"/>
              </a:lnSpc>
            </a:pP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 Rx is a library for composing asynchronous and event-based programs using observable sequence and LINQ-style query operator.</a:t>
            </a:r>
          </a:p>
        </p:txBody>
      </p:sp>
      <p:pic>
        <p:nvPicPr>
          <p:cNvPr id="18434" name="Picture 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5926" y="3033410"/>
            <a:ext cx="5580308" cy="5580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5817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p:cNvSpPr>
            <a:spLocks noGrp="1"/>
          </p:cNvSpPr>
          <p:nvPr>
            <p:ph sz="quarter" idx="37"/>
          </p:nvPr>
        </p:nvSpPr>
        <p:spPr/>
        <p:txBody>
          <a:bodyPr/>
          <a:lstStyle/>
          <a:p>
            <a:r>
              <a:rPr lang="en-IN" dirty="0"/>
              <a:t>e. </a:t>
            </a:r>
          </a:p>
        </p:txBody>
      </p:sp>
      <p:sp>
        <p:nvSpPr>
          <p:cNvPr id="11" name="Text Placeholder 10"/>
          <p:cNvSpPr>
            <a:spLocks noGrp="1"/>
          </p:cNvSpPr>
          <p:nvPr>
            <p:ph type="body" sz="quarter" idx="27"/>
          </p:nvPr>
        </p:nvSpPr>
        <p:spPr/>
        <p:txBody>
          <a:bodyPr/>
          <a:lstStyle/>
          <a:p>
            <a:r>
              <a:rPr lang="en-US" dirty="0"/>
              <a:t>3</a:t>
            </a:r>
          </a:p>
        </p:txBody>
      </p:sp>
      <p:sp>
        <p:nvSpPr>
          <p:cNvPr id="12" name="Text Placeholder 11"/>
          <p:cNvSpPr>
            <a:spLocks noGrp="1"/>
          </p:cNvSpPr>
          <p:nvPr>
            <p:ph type="body" sz="quarter" idx="32"/>
          </p:nvPr>
        </p:nvSpPr>
        <p:spPr/>
        <p:txBody>
          <a:bodyPr/>
          <a:lstStyle/>
          <a:p>
            <a:r>
              <a:rPr lang="en-US" dirty="0"/>
              <a:t>get</a:t>
            </a:r>
          </a:p>
        </p:txBody>
      </p:sp>
      <p:sp>
        <p:nvSpPr>
          <p:cNvPr id="13" name="Text Placeholder 12"/>
          <p:cNvSpPr>
            <a:spLocks noGrp="1"/>
          </p:cNvSpPr>
          <p:nvPr>
            <p:ph type="body" sz="quarter" idx="33"/>
          </p:nvPr>
        </p:nvSpPr>
        <p:spPr/>
        <p:txBody>
          <a:bodyPr/>
          <a:lstStyle/>
          <a:p>
            <a:r>
              <a:rPr lang="en-US" dirty="0"/>
              <a:t>Post</a:t>
            </a:r>
          </a:p>
        </p:txBody>
      </p:sp>
      <p:sp>
        <p:nvSpPr>
          <p:cNvPr id="14" name="Text Placeholder 13"/>
          <p:cNvSpPr>
            <a:spLocks noGrp="1"/>
          </p:cNvSpPr>
          <p:nvPr>
            <p:ph type="body" sz="quarter" idx="34"/>
          </p:nvPr>
        </p:nvSpPr>
        <p:spPr/>
        <p:txBody>
          <a:bodyPr/>
          <a:lstStyle/>
          <a:p>
            <a:r>
              <a:rPr lang="en-US" dirty="0"/>
              <a:t>Put</a:t>
            </a:r>
          </a:p>
        </p:txBody>
      </p:sp>
      <p:sp>
        <p:nvSpPr>
          <p:cNvPr id="9" name="Text Placeholder 8"/>
          <p:cNvSpPr>
            <a:spLocks noGrp="1"/>
          </p:cNvSpPr>
          <p:nvPr>
            <p:ph type="body" sz="quarter" idx="35"/>
          </p:nvPr>
        </p:nvSpPr>
        <p:spPr/>
        <p:txBody>
          <a:bodyPr/>
          <a:lstStyle/>
          <a:p>
            <a:r>
              <a:rPr lang="en-IN" dirty="0"/>
              <a:t>delete</a:t>
            </a:r>
          </a:p>
        </p:txBody>
      </p:sp>
      <p:sp>
        <p:nvSpPr>
          <p:cNvPr id="8" name="Text Placeholder 7"/>
          <p:cNvSpPr>
            <a:spLocks noGrp="1"/>
          </p:cNvSpPr>
          <p:nvPr>
            <p:ph type="body" sz="quarter" idx="15"/>
          </p:nvPr>
        </p:nvSpPr>
        <p:spPr/>
        <p:txBody>
          <a:bodyPr/>
          <a:lstStyle/>
          <a:p>
            <a:r>
              <a:rPr lang="en-IN" dirty="0"/>
              <a:t>Which methods belong to HTTP?</a:t>
            </a:r>
          </a:p>
        </p:txBody>
      </p:sp>
      <p:sp>
        <p:nvSpPr>
          <p:cNvPr id="10" name="Text Placeholder 9"/>
          <p:cNvSpPr>
            <a:spLocks noGrp="1"/>
          </p:cNvSpPr>
          <p:nvPr>
            <p:ph type="body" sz="quarter" idx="26"/>
          </p:nvPr>
        </p:nvSpPr>
        <p:spPr/>
        <p:txBody>
          <a:bodyPr vert="horz" lIns="91440" tIns="45720" rIns="91440" bIns="45720" rtlCol="0">
            <a:normAutofit/>
          </a:bodyPr>
          <a:lstStyle/>
          <a:p>
            <a:r>
              <a:rPr lang="en-IN" dirty="0"/>
              <a:t>All these methods belong to HTTP.</a:t>
            </a:r>
          </a:p>
        </p:txBody>
      </p:sp>
      <p:sp>
        <p:nvSpPr>
          <p:cNvPr id="2" name="Text Placeholder 1"/>
          <p:cNvSpPr>
            <a:spLocks noGrp="1"/>
          </p:cNvSpPr>
          <p:nvPr>
            <p:ph type="body" sz="quarter" idx="36"/>
          </p:nvPr>
        </p:nvSpPr>
        <p:spPr/>
        <p:txBody>
          <a:bodyPr/>
          <a:lstStyle/>
          <a:p>
            <a:r>
              <a:rPr lang="en-US" dirty="0"/>
              <a:t>All of the above</a:t>
            </a:r>
          </a:p>
        </p:txBody>
      </p:sp>
    </p:spTree>
    <p:extLst>
      <p:ext uri="{BB962C8B-B14F-4D97-AF65-F5344CB8AC3E}">
        <p14:creationId xmlns:p14="http://schemas.microsoft.com/office/powerpoint/2010/main" val="6174751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0206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dirty="0"/>
              <a:t>Why Observables?</a:t>
            </a:r>
          </a:p>
        </p:txBody>
      </p:sp>
      <p:pic>
        <p:nvPicPr>
          <p:cNvPr id="9" name="Picture 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202483" y="865426"/>
            <a:ext cx="3851031" cy="274320"/>
          </a:xfrm>
          <a:prstGeom prst="rect">
            <a:avLst/>
          </a:prstGeom>
        </p:spPr>
      </p:pic>
      <p:grpSp>
        <p:nvGrpSpPr>
          <p:cNvPr id="2" name="Group 1"/>
          <p:cNvGrpSpPr/>
          <p:nvPr/>
        </p:nvGrpSpPr>
        <p:grpSpPr>
          <a:xfrm>
            <a:off x="660400" y="2409691"/>
            <a:ext cx="14935201" cy="4324619"/>
            <a:chOff x="660400" y="3491346"/>
            <a:chExt cx="14935201" cy="4324619"/>
          </a:xfrm>
        </p:grpSpPr>
        <p:sp>
          <p:nvSpPr>
            <p:cNvPr id="7" name="Rectangle: Rounded Corners 6"/>
            <p:cNvSpPr/>
            <p:nvPr/>
          </p:nvSpPr>
          <p:spPr>
            <a:xfrm>
              <a:off x="660400" y="3785128"/>
              <a:ext cx="5827111" cy="1189680"/>
            </a:xfrm>
            <a:prstGeom prst="roundRect">
              <a:avLst/>
            </a:prstGeom>
            <a:solidFill>
              <a:schemeClr val="bg1">
                <a:lumMod val="95000"/>
              </a:schemeClr>
            </a:solidFill>
            <a:ln>
              <a:solidFill>
                <a:srgbClr val="64B0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 main purpose of using Observables is to observe the behavior of a variable. </a:t>
              </a:r>
            </a:p>
          </p:txBody>
        </p:sp>
        <p:grpSp>
          <p:nvGrpSpPr>
            <p:cNvPr id="15" name="Group 4"/>
            <p:cNvGrpSpPr>
              <a:grpSpLocks noChangeAspect="1"/>
            </p:cNvGrpSpPr>
            <p:nvPr/>
          </p:nvGrpSpPr>
          <p:grpSpPr bwMode="auto">
            <a:xfrm>
              <a:off x="7047902" y="3491346"/>
              <a:ext cx="2160198" cy="2161310"/>
              <a:chOff x="8109" y="2075"/>
              <a:chExt cx="1942" cy="1943"/>
            </a:xfrm>
          </p:grpSpPr>
          <p:sp>
            <p:nvSpPr>
              <p:cNvPr id="18" name="Freeform 6"/>
              <p:cNvSpPr>
                <a:spLocks/>
              </p:cNvSpPr>
              <p:nvPr/>
            </p:nvSpPr>
            <p:spPr bwMode="auto">
              <a:xfrm>
                <a:off x="8109" y="2075"/>
                <a:ext cx="1942" cy="1943"/>
              </a:xfrm>
              <a:custGeom>
                <a:avLst/>
                <a:gdLst>
                  <a:gd name="T0" fmla="*/ 2060 w 3884"/>
                  <a:gd name="T1" fmla="*/ 4 h 3888"/>
                  <a:gd name="T2" fmla="*/ 2291 w 3884"/>
                  <a:gd name="T3" fmla="*/ 31 h 3888"/>
                  <a:gd name="T4" fmla="*/ 2512 w 3884"/>
                  <a:gd name="T5" fmla="*/ 85 h 3888"/>
                  <a:gd name="T6" fmla="*/ 2724 w 3884"/>
                  <a:gd name="T7" fmla="*/ 163 h 3888"/>
                  <a:gd name="T8" fmla="*/ 2922 w 3884"/>
                  <a:gd name="T9" fmla="*/ 265 h 3888"/>
                  <a:gd name="T10" fmla="*/ 3107 w 3884"/>
                  <a:gd name="T11" fmla="*/ 388 h 3888"/>
                  <a:gd name="T12" fmla="*/ 3276 w 3884"/>
                  <a:gd name="T13" fmla="*/ 531 h 3888"/>
                  <a:gd name="T14" fmla="*/ 3427 w 3884"/>
                  <a:gd name="T15" fmla="*/ 691 h 3888"/>
                  <a:gd name="T16" fmla="*/ 3560 w 3884"/>
                  <a:gd name="T17" fmla="*/ 868 h 3888"/>
                  <a:gd name="T18" fmla="*/ 3673 w 3884"/>
                  <a:gd name="T19" fmla="*/ 1060 h 3888"/>
                  <a:gd name="T20" fmla="*/ 3762 w 3884"/>
                  <a:gd name="T21" fmla="*/ 1265 h 3888"/>
                  <a:gd name="T22" fmla="*/ 3830 w 3884"/>
                  <a:gd name="T23" fmla="*/ 1481 h 3888"/>
                  <a:gd name="T24" fmla="*/ 3870 w 3884"/>
                  <a:gd name="T25" fmla="*/ 1708 h 3888"/>
                  <a:gd name="T26" fmla="*/ 3884 w 3884"/>
                  <a:gd name="T27" fmla="*/ 1943 h 3888"/>
                  <a:gd name="T28" fmla="*/ 3870 w 3884"/>
                  <a:gd name="T29" fmla="*/ 2178 h 3888"/>
                  <a:gd name="T30" fmla="*/ 3830 w 3884"/>
                  <a:gd name="T31" fmla="*/ 2405 h 3888"/>
                  <a:gd name="T32" fmla="*/ 3762 w 3884"/>
                  <a:gd name="T33" fmla="*/ 2621 h 3888"/>
                  <a:gd name="T34" fmla="*/ 3673 w 3884"/>
                  <a:gd name="T35" fmla="*/ 2827 h 3888"/>
                  <a:gd name="T36" fmla="*/ 3560 w 3884"/>
                  <a:gd name="T37" fmla="*/ 3018 h 3888"/>
                  <a:gd name="T38" fmla="*/ 3427 w 3884"/>
                  <a:gd name="T39" fmla="*/ 3195 h 3888"/>
                  <a:gd name="T40" fmla="*/ 3276 w 3884"/>
                  <a:gd name="T41" fmla="*/ 3356 h 3888"/>
                  <a:gd name="T42" fmla="*/ 3107 w 3884"/>
                  <a:gd name="T43" fmla="*/ 3499 h 3888"/>
                  <a:gd name="T44" fmla="*/ 2922 w 3884"/>
                  <a:gd name="T45" fmla="*/ 3622 h 3888"/>
                  <a:gd name="T46" fmla="*/ 2724 w 3884"/>
                  <a:gd name="T47" fmla="*/ 3723 h 3888"/>
                  <a:gd name="T48" fmla="*/ 2512 w 3884"/>
                  <a:gd name="T49" fmla="*/ 3801 h 3888"/>
                  <a:gd name="T50" fmla="*/ 2291 w 3884"/>
                  <a:gd name="T51" fmla="*/ 3856 h 3888"/>
                  <a:gd name="T52" fmla="*/ 2060 w 3884"/>
                  <a:gd name="T53" fmla="*/ 3884 h 3888"/>
                  <a:gd name="T54" fmla="*/ 1823 w 3884"/>
                  <a:gd name="T55" fmla="*/ 3884 h 3888"/>
                  <a:gd name="T56" fmla="*/ 1593 w 3884"/>
                  <a:gd name="T57" fmla="*/ 3856 h 3888"/>
                  <a:gd name="T58" fmla="*/ 1371 w 3884"/>
                  <a:gd name="T59" fmla="*/ 3801 h 3888"/>
                  <a:gd name="T60" fmla="*/ 1160 w 3884"/>
                  <a:gd name="T61" fmla="*/ 3723 h 3888"/>
                  <a:gd name="T62" fmla="*/ 962 w 3884"/>
                  <a:gd name="T63" fmla="*/ 3622 h 3888"/>
                  <a:gd name="T64" fmla="*/ 778 w 3884"/>
                  <a:gd name="T65" fmla="*/ 3499 h 3888"/>
                  <a:gd name="T66" fmla="*/ 609 w 3884"/>
                  <a:gd name="T67" fmla="*/ 3356 h 3888"/>
                  <a:gd name="T68" fmla="*/ 457 w 3884"/>
                  <a:gd name="T69" fmla="*/ 3195 h 3888"/>
                  <a:gd name="T70" fmla="*/ 324 w 3884"/>
                  <a:gd name="T71" fmla="*/ 3018 h 3888"/>
                  <a:gd name="T72" fmla="*/ 211 w 3884"/>
                  <a:gd name="T73" fmla="*/ 2827 h 3888"/>
                  <a:gd name="T74" fmla="*/ 121 w 3884"/>
                  <a:gd name="T75" fmla="*/ 2621 h 3888"/>
                  <a:gd name="T76" fmla="*/ 55 w 3884"/>
                  <a:gd name="T77" fmla="*/ 2405 h 3888"/>
                  <a:gd name="T78" fmla="*/ 14 w 3884"/>
                  <a:gd name="T79" fmla="*/ 2178 h 3888"/>
                  <a:gd name="T80" fmla="*/ 0 w 3884"/>
                  <a:gd name="T81" fmla="*/ 1943 h 3888"/>
                  <a:gd name="T82" fmla="*/ 14 w 3884"/>
                  <a:gd name="T83" fmla="*/ 1708 h 3888"/>
                  <a:gd name="T84" fmla="*/ 55 w 3884"/>
                  <a:gd name="T85" fmla="*/ 1481 h 3888"/>
                  <a:gd name="T86" fmla="*/ 121 w 3884"/>
                  <a:gd name="T87" fmla="*/ 1265 h 3888"/>
                  <a:gd name="T88" fmla="*/ 211 w 3884"/>
                  <a:gd name="T89" fmla="*/ 1060 h 3888"/>
                  <a:gd name="T90" fmla="*/ 324 w 3884"/>
                  <a:gd name="T91" fmla="*/ 868 h 3888"/>
                  <a:gd name="T92" fmla="*/ 457 w 3884"/>
                  <a:gd name="T93" fmla="*/ 691 h 3888"/>
                  <a:gd name="T94" fmla="*/ 609 w 3884"/>
                  <a:gd name="T95" fmla="*/ 531 h 3888"/>
                  <a:gd name="T96" fmla="*/ 778 w 3884"/>
                  <a:gd name="T97" fmla="*/ 388 h 3888"/>
                  <a:gd name="T98" fmla="*/ 962 w 3884"/>
                  <a:gd name="T99" fmla="*/ 265 h 3888"/>
                  <a:gd name="T100" fmla="*/ 1160 w 3884"/>
                  <a:gd name="T101" fmla="*/ 163 h 3888"/>
                  <a:gd name="T102" fmla="*/ 1371 w 3884"/>
                  <a:gd name="T103" fmla="*/ 85 h 3888"/>
                  <a:gd name="T104" fmla="*/ 1593 w 3884"/>
                  <a:gd name="T105" fmla="*/ 31 h 3888"/>
                  <a:gd name="T106" fmla="*/ 1823 w 3884"/>
                  <a:gd name="T107" fmla="*/ 4 h 3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84" h="3888">
                    <a:moveTo>
                      <a:pt x="1941" y="0"/>
                    </a:moveTo>
                    <a:lnTo>
                      <a:pt x="2060" y="4"/>
                    </a:lnTo>
                    <a:lnTo>
                      <a:pt x="2177" y="14"/>
                    </a:lnTo>
                    <a:lnTo>
                      <a:pt x="2291" y="31"/>
                    </a:lnTo>
                    <a:lnTo>
                      <a:pt x="2403" y="55"/>
                    </a:lnTo>
                    <a:lnTo>
                      <a:pt x="2512" y="85"/>
                    </a:lnTo>
                    <a:lnTo>
                      <a:pt x="2620" y="122"/>
                    </a:lnTo>
                    <a:lnTo>
                      <a:pt x="2724" y="163"/>
                    </a:lnTo>
                    <a:lnTo>
                      <a:pt x="2825" y="212"/>
                    </a:lnTo>
                    <a:lnTo>
                      <a:pt x="2922" y="265"/>
                    </a:lnTo>
                    <a:lnTo>
                      <a:pt x="3016" y="324"/>
                    </a:lnTo>
                    <a:lnTo>
                      <a:pt x="3107" y="388"/>
                    </a:lnTo>
                    <a:lnTo>
                      <a:pt x="3193" y="457"/>
                    </a:lnTo>
                    <a:lnTo>
                      <a:pt x="3276" y="531"/>
                    </a:lnTo>
                    <a:lnTo>
                      <a:pt x="3354" y="609"/>
                    </a:lnTo>
                    <a:lnTo>
                      <a:pt x="3427" y="691"/>
                    </a:lnTo>
                    <a:lnTo>
                      <a:pt x="3497" y="777"/>
                    </a:lnTo>
                    <a:lnTo>
                      <a:pt x="3560" y="868"/>
                    </a:lnTo>
                    <a:lnTo>
                      <a:pt x="3619" y="963"/>
                    </a:lnTo>
                    <a:lnTo>
                      <a:pt x="3673" y="1060"/>
                    </a:lnTo>
                    <a:lnTo>
                      <a:pt x="3721" y="1161"/>
                    </a:lnTo>
                    <a:lnTo>
                      <a:pt x="3762" y="1265"/>
                    </a:lnTo>
                    <a:lnTo>
                      <a:pt x="3799" y="1373"/>
                    </a:lnTo>
                    <a:lnTo>
                      <a:pt x="3830" y="1481"/>
                    </a:lnTo>
                    <a:lnTo>
                      <a:pt x="3853" y="1594"/>
                    </a:lnTo>
                    <a:lnTo>
                      <a:pt x="3870" y="1708"/>
                    </a:lnTo>
                    <a:lnTo>
                      <a:pt x="3880" y="1825"/>
                    </a:lnTo>
                    <a:lnTo>
                      <a:pt x="3884" y="1943"/>
                    </a:lnTo>
                    <a:lnTo>
                      <a:pt x="3880" y="2061"/>
                    </a:lnTo>
                    <a:lnTo>
                      <a:pt x="3870" y="2178"/>
                    </a:lnTo>
                    <a:lnTo>
                      <a:pt x="3853" y="2293"/>
                    </a:lnTo>
                    <a:lnTo>
                      <a:pt x="3830" y="2405"/>
                    </a:lnTo>
                    <a:lnTo>
                      <a:pt x="3799" y="2515"/>
                    </a:lnTo>
                    <a:lnTo>
                      <a:pt x="3762" y="2621"/>
                    </a:lnTo>
                    <a:lnTo>
                      <a:pt x="3721" y="2725"/>
                    </a:lnTo>
                    <a:lnTo>
                      <a:pt x="3673" y="2827"/>
                    </a:lnTo>
                    <a:lnTo>
                      <a:pt x="3619" y="2925"/>
                    </a:lnTo>
                    <a:lnTo>
                      <a:pt x="3560" y="3018"/>
                    </a:lnTo>
                    <a:lnTo>
                      <a:pt x="3497" y="3109"/>
                    </a:lnTo>
                    <a:lnTo>
                      <a:pt x="3427" y="3195"/>
                    </a:lnTo>
                    <a:lnTo>
                      <a:pt x="3354" y="3278"/>
                    </a:lnTo>
                    <a:lnTo>
                      <a:pt x="3276" y="3356"/>
                    </a:lnTo>
                    <a:lnTo>
                      <a:pt x="3193" y="3430"/>
                    </a:lnTo>
                    <a:lnTo>
                      <a:pt x="3107" y="3499"/>
                    </a:lnTo>
                    <a:lnTo>
                      <a:pt x="3016" y="3563"/>
                    </a:lnTo>
                    <a:lnTo>
                      <a:pt x="2922" y="3622"/>
                    </a:lnTo>
                    <a:lnTo>
                      <a:pt x="2825" y="3675"/>
                    </a:lnTo>
                    <a:lnTo>
                      <a:pt x="2724" y="3723"/>
                    </a:lnTo>
                    <a:lnTo>
                      <a:pt x="2620" y="3766"/>
                    </a:lnTo>
                    <a:lnTo>
                      <a:pt x="2512" y="3801"/>
                    </a:lnTo>
                    <a:lnTo>
                      <a:pt x="2403" y="3832"/>
                    </a:lnTo>
                    <a:lnTo>
                      <a:pt x="2291" y="3856"/>
                    </a:lnTo>
                    <a:lnTo>
                      <a:pt x="2177" y="3873"/>
                    </a:lnTo>
                    <a:lnTo>
                      <a:pt x="2060" y="3884"/>
                    </a:lnTo>
                    <a:lnTo>
                      <a:pt x="1941" y="3888"/>
                    </a:lnTo>
                    <a:lnTo>
                      <a:pt x="1823" y="3884"/>
                    </a:lnTo>
                    <a:lnTo>
                      <a:pt x="1708" y="3873"/>
                    </a:lnTo>
                    <a:lnTo>
                      <a:pt x="1593" y="3856"/>
                    </a:lnTo>
                    <a:lnTo>
                      <a:pt x="1481" y="3832"/>
                    </a:lnTo>
                    <a:lnTo>
                      <a:pt x="1371" y="3801"/>
                    </a:lnTo>
                    <a:lnTo>
                      <a:pt x="1265" y="3766"/>
                    </a:lnTo>
                    <a:lnTo>
                      <a:pt x="1160" y="3723"/>
                    </a:lnTo>
                    <a:lnTo>
                      <a:pt x="1060" y="3675"/>
                    </a:lnTo>
                    <a:lnTo>
                      <a:pt x="962" y="3622"/>
                    </a:lnTo>
                    <a:lnTo>
                      <a:pt x="867" y="3563"/>
                    </a:lnTo>
                    <a:lnTo>
                      <a:pt x="778" y="3499"/>
                    </a:lnTo>
                    <a:lnTo>
                      <a:pt x="690" y="3430"/>
                    </a:lnTo>
                    <a:lnTo>
                      <a:pt x="609" y="3356"/>
                    </a:lnTo>
                    <a:lnTo>
                      <a:pt x="531" y="3278"/>
                    </a:lnTo>
                    <a:lnTo>
                      <a:pt x="457" y="3195"/>
                    </a:lnTo>
                    <a:lnTo>
                      <a:pt x="388" y="3109"/>
                    </a:lnTo>
                    <a:lnTo>
                      <a:pt x="324" y="3018"/>
                    </a:lnTo>
                    <a:lnTo>
                      <a:pt x="265" y="2925"/>
                    </a:lnTo>
                    <a:lnTo>
                      <a:pt x="211" y="2827"/>
                    </a:lnTo>
                    <a:lnTo>
                      <a:pt x="164" y="2725"/>
                    </a:lnTo>
                    <a:lnTo>
                      <a:pt x="121" y="2621"/>
                    </a:lnTo>
                    <a:lnTo>
                      <a:pt x="85" y="2515"/>
                    </a:lnTo>
                    <a:lnTo>
                      <a:pt x="55" y="2405"/>
                    </a:lnTo>
                    <a:lnTo>
                      <a:pt x="32" y="2293"/>
                    </a:lnTo>
                    <a:lnTo>
                      <a:pt x="14" y="2178"/>
                    </a:lnTo>
                    <a:lnTo>
                      <a:pt x="3" y="2061"/>
                    </a:lnTo>
                    <a:lnTo>
                      <a:pt x="0" y="1943"/>
                    </a:lnTo>
                    <a:lnTo>
                      <a:pt x="3" y="1825"/>
                    </a:lnTo>
                    <a:lnTo>
                      <a:pt x="14" y="1708"/>
                    </a:lnTo>
                    <a:lnTo>
                      <a:pt x="32" y="1594"/>
                    </a:lnTo>
                    <a:lnTo>
                      <a:pt x="55" y="1481"/>
                    </a:lnTo>
                    <a:lnTo>
                      <a:pt x="85" y="1373"/>
                    </a:lnTo>
                    <a:lnTo>
                      <a:pt x="121" y="1265"/>
                    </a:lnTo>
                    <a:lnTo>
                      <a:pt x="164" y="1161"/>
                    </a:lnTo>
                    <a:lnTo>
                      <a:pt x="211" y="1060"/>
                    </a:lnTo>
                    <a:lnTo>
                      <a:pt x="265" y="963"/>
                    </a:lnTo>
                    <a:lnTo>
                      <a:pt x="324" y="868"/>
                    </a:lnTo>
                    <a:lnTo>
                      <a:pt x="388" y="777"/>
                    </a:lnTo>
                    <a:lnTo>
                      <a:pt x="457" y="691"/>
                    </a:lnTo>
                    <a:lnTo>
                      <a:pt x="531" y="609"/>
                    </a:lnTo>
                    <a:lnTo>
                      <a:pt x="609" y="531"/>
                    </a:lnTo>
                    <a:lnTo>
                      <a:pt x="690" y="457"/>
                    </a:lnTo>
                    <a:lnTo>
                      <a:pt x="778" y="388"/>
                    </a:lnTo>
                    <a:lnTo>
                      <a:pt x="867" y="324"/>
                    </a:lnTo>
                    <a:lnTo>
                      <a:pt x="962" y="265"/>
                    </a:lnTo>
                    <a:lnTo>
                      <a:pt x="1060" y="212"/>
                    </a:lnTo>
                    <a:lnTo>
                      <a:pt x="1160" y="163"/>
                    </a:lnTo>
                    <a:lnTo>
                      <a:pt x="1265" y="122"/>
                    </a:lnTo>
                    <a:lnTo>
                      <a:pt x="1371" y="85"/>
                    </a:lnTo>
                    <a:lnTo>
                      <a:pt x="1481" y="55"/>
                    </a:lnTo>
                    <a:lnTo>
                      <a:pt x="1593" y="31"/>
                    </a:lnTo>
                    <a:lnTo>
                      <a:pt x="1708" y="14"/>
                    </a:lnTo>
                    <a:lnTo>
                      <a:pt x="1823" y="4"/>
                    </a:lnTo>
                    <a:lnTo>
                      <a:pt x="1941" y="0"/>
                    </a:lnTo>
                    <a:close/>
                  </a:path>
                </a:pathLst>
              </a:custGeom>
              <a:solidFill>
                <a:schemeClr val="tx2">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200" dirty="0">
                  <a:solidFill>
                    <a:schemeClr val="tx1">
                      <a:lumMod val="75000"/>
                      <a:lumOff val="25000"/>
                    </a:schemeClr>
                  </a:solidFill>
                </a:endParaRPr>
              </a:p>
            </p:txBody>
          </p:sp>
          <p:sp>
            <p:nvSpPr>
              <p:cNvPr id="19" name="Freeform 7"/>
              <p:cNvSpPr>
                <a:spLocks noEditPoints="1"/>
              </p:cNvSpPr>
              <p:nvPr/>
            </p:nvSpPr>
            <p:spPr bwMode="auto">
              <a:xfrm>
                <a:off x="8651" y="2395"/>
                <a:ext cx="859" cy="1303"/>
              </a:xfrm>
              <a:custGeom>
                <a:avLst/>
                <a:gdLst>
                  <a:gd name="T0" fmla="*/ 957 w 1720"/>
                  <a:gd name="T1" fmla="*/ 2118 h 2606"/>
                  <a:gd name="T2" fmla="*/ 1069 w 1720"/>
                  <a:gd name="T3" fmla="*/ 2231 h 2606"/>
                  <a:gd name="T4" fmla="*/ 1094 w 1720"/>
                  <a:gd name="T5" fmla="*/ 2388 h 2606"/>
                  <a:gd name="T6" fmla="*/ 1042 w 1720"/>
                  <a:gd name="T7" fmla="*/ 2514 h 2606"/>
                  <a:gd name="T8" fmla="*/ 917 w 1720"/>
                  <a:gd name="T9" fmla="*/ 2596 h 2606"/>
                  <a:gd name="T10" fmla="*/ 760 w 1720"/>
                  <a:gd name="T11" fmla="*/ 2596 h 2606"/>
                  <a:gd name="T12" fmla="*/ 633 w 1720"/>
                  <a:gd name="T13" fmla="*/ 2514 h 2606"/>
                  <a:gd name="T14" fmla="*/ 580 w 1720"/>
                  <a:gd name="T15" fmla="*/ 2388 h 2606"/>
                  <a:gd name="T16" fmla="*/ 605 w 1720"/>
                  <a:gd name="T17" fmla="*/ 2231 h 2606"/>
                  <a:gd name="T18" fmla="*/ 720 w 1720"/>
                  <a:gd name="T19" fmla="*/ 2118 h 2606"/>
                  <a:gd name="T20" fmla="*/ 880 w 1720"/>
                  <a:gd name="T21" fmla="*/ 0 h 2606"/>
                  <a:gd name="T22" fmla="*/ 1187 w 1720"/>
                  <a:gd name="T23" fmla="*/ 42 h 2606"/>
                  <a:gd name="T24" fmla="*/ 1439 w 1720"/>
                  <a:gd name="T25" fmla="*/ 161 h 2606"/>
                  <a:gd name="T26" fmla="*/ 1616 w 1720"/>
                  <a:gd name="T27" fmla="*/ 343 h 2606"/>
                  <a:gd name="T28" fmla="*/ 1709 w 1720"/>
                  <a:gd name="T29" fmla="*/ 566 h 2606"/>
                  <a:gd name="T30" fmla="*/ 1710 w 1720"/>
                  <a:gd name="T31" fmla="*/ 799 h 2606"/>
                  <a:gd name="T32" fmla="*/ 1630 w 1720"/>
                  <a:gd name="T33" fmla="*/ 997 h 2606"/>
                  <a:gd name="T34" fmla="*/ 1498 w 1720"/>
                  <a:gd name="T35" fmla="*/ 1156 h 2606"/>
                  <a:gd name="T36" fmla="*/ 1367 w 1720"/>
                  <a:gd name="T37" fmla="*/ 1276 h 2606"/>
                  <a:gd name="T38" fmla="*/ 1190 w 1720"/>
                  <a:gd name="T39" fmla="*/ 1438 h 2606"/>
                  <a:gd name="T40" fmla="*/ 1094 w 1720"/>
                  <a:gd name="T41" fmla="*/ 1548 h 2606"/>
                  <a:gd name="T42" fmla="*/ 1048 w 1720"/>
                  <a:gd name="T43" fmla="*/ 1659 h 2606"/>
                  <a:gd name="T44" fmla="*/ 1016 w 1720"/>
                  <a:gd name="T45" fmla="*/ 1793 h 2606"/>
                  <a:gd name="T46" fmla="*/ 945 w 1720"/>
                  <a:gd name="T47" fmla="*/ 1900 h 2606"/>
                  <a:gd name="T48" fmla="*/ 820 w 1720"/>
                  <a:gd name="T49" fmla="*/ 1935 h 2606"/>
                  <a:gd name="T50" fmla="*/ 695 w 1720"/>
                  <a:gd name="T51" fmla="*/ 1897 h 2606"/>
                  <a:gd name="T52" fmla="*/ 618 w 1720"/>
                  <a:gd name="T53" fmla="*/ 1786 h 2606"/>
                  <a:gd name="T54" fmla="*/ 616 w 1720"/>
                  <a:gd name="T55" fmla="*/ 1594 h 2606"/>
                  <a:gd name="T56" fmla="*/ 677 w 1720"/>
                  <a:gd name="T57" fmla="*/ 1401 h 2606"/>
                  <a:gd name="T58" fmla="*/ 804 w 1720"/>
                  <a:gd name="T59" fmla="*/ 1234 h 2606"/>
                  <a:gd name="T60" fmla="*/ 971 w 1720"/>
                  <a:gd name="T61" fmla="*/ 1076 h 2606"/>
                  <a:gd name="T62" fmla="*/ 1109 w 1720"/>
                  <a:gd name="T63" fmla="*/ 952 h 2606"/>
                  <a:gd name="T64" fmla="*/ 1213 w 1720"/>
                  <a:gd name="T65" fmla="*/ 821 h 2606"/>
                  <a:gd name="T66" fmla="*/ 1248 w 1720"/>
                  <a:gd name="T67" fmla="*/ 690 h 2606"/>
                  <a:gd name="T68" fmla="*/ 1201 w 1720"/>
                  <a:gd name="T69" fmla="*/ 526 h 2606"/>
                  <a:gd name="T70" fmla="*/ 1070 w 1720"/>
                  <a:gd name="T71" fmla="*/ 406 h 2606"/>
                  <a:gd name="T72" fmla="*/ 880 w 1720"/>
                  <a:gd name="T73" fmla="*/ 363 h 2606"/>
                  <a:gd name="T74" fmla="*/ 698 w 1720"/>
                  <a:gd name="T75" fmla="*/ 395 h 2606"/>
                  <a:gd name="T76" fmla="*/ 568 w 1720"/>
                  <a:gd name="T77" fmla="*/ 501 h 2606"/>
                  <a:gd name="T78" fmla="*/ 451 w 1720"/>
                  <a:gd name="T79" fmla="*/ 741 h 2606"/>
                  <a:gd name="T80" fmla="*/ 366 w 1720"/>
                  <a:gd name="T81" fmla="*/ 886 h 2606"/>
                  <a:gd name="T82" fmla="*/ 229 w 1720"/>
                  <a:gd name="T83" fmla="*/ 935 h 2606"/>
                  <a:gd name="T84" fmla="*/ 94 w 1720"/>
                  <a:gd name="T85" fmla="*/ 891 h 2606"/>
                  <a:gd name="T86" fmla="*/ 11 w 1720"/>
                  <a:gd name="T87" fmla="*/ 781 h 2606"/>
                  <a:gd name="T88" fmla="*/ 17 w 1720"/>
                  <a:gd name="T89" fmla="*/ 589 h 2606"/>
                  <a:gd name="T90" fmla="*/ 143 w 1720"/>
                  <a:gd name="T91" fmla="*/ 335 h 2606"/>
                  <a:gd name="T92" fmla="*/ 347 w 1720"/>
                  <a:gd name="T93" fmla="*/ 149 h 2606"/>
                  <a:gd name="T94" fmla="*/ 596 w 1720"/>
                  <a:gd name="T95" fmla="*/ 36 h 2606"/>
                  <a:gd name="T96" fmla="*/ 880 w 1720"/>
                  <a:gd name="T97" fmla="*/ 0 h 2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20" h="2606">
                    <a:moveTo>
                      <a:pt x="839" y="2092"/>
                    </a:moveTo>
                    <a:lnTo>
                      <a:pt x="882" y="2095"/>
                    </a:lnTo>
                    <a:lnTo>
                      <a:pt x="921" y="2104"/>
                    </a:lnTo>
                    <a:lnTo>
                      <a:pt x="957" y="2118"/>
                    </a:lnTo>
                    <a:lnTo>
                      <a:pt x="990" y="2140"/>
                    </a:lnTo>
                    <a:lnTo>
                      <a:pt x="1022" y="2166"/>
                    </a:lnTo>
                    <a:lnTo>
                      <a:pt x="1048" y="2197"/>
                    </a:lnTo>
                    <a:lnTo>
                      <a:pt x="1069" y="2231"/>
                    </a:lnTo>
                    <a:lnTo>
                      <a:pt x="1083" y="2267"/>
                    </a:lnTo>
                    <a:lnTo>
                      <a:pt x="1093" y="2306"/>
                    </a:lnTo>
                    <a:lnTo>
                      <a:pt x="1095" y="2349"/>
                    </a:lnTo>
                    <a:lnTo>
                      <a:pt x="1094" y="2388"/>
                    </a:lnTo>
                    <a:lnTo>
                      <a:pt x="1087" y="2423"/>
                    </a:lnTo>
                    <a:lnTo>
                      <a:pt x="1076" y="2456"/>
                    </a:lnTo>
                    <a:lnTo>
                      <a:pt x="1061" y="2486"/>
                    </a:lnTo>
                    <a:lnTo>
                      <a:pt x="1042" y="2514"/>
                    </a:lnTo>
                    <a:lnTo>
                      <a:pt x="1019" y="2538"/>
                    </a:lnTo>
                    <a:lnTo>
                      <a:pt x="987" y="2562"/>
                    </a:lnTo>
                    <a:lnTo>
                      <a:pt x="952" y="2583"/>
                    </a:lnTo>
                    <a:lnTo>
                      <a:pt x="917" y="2596"/>
                    </a:lnTo>
                    <a:lnTo>
                      <a:pt x="879" y="2604"/>
                    </a:lnTo>
                    <a:lnTo>
                      <a:pt x="839" y="2606"/>
                    </a:lnTo>
                    <a:lnTo>
                      <a:pt x="799" y="2604"/>
                    </a:lnTo>
                    <a:lnTo>
                      <a:pt x="760" y="2596"/>
                    </a:lnTo>
                    <a:lnTo>
                      <a:pt x="724" y="2583"/>
                    </a:lnTo>
                    <a:lnTo>
                      <a:pt x="688" y="2564"/>
                    </a:lnTo>
                    <a:lnTo>
                      <a:pt x="656" y="2539"/>
                    </a:lnTo>
                    <a:lnTo>
                      <a:pt x="633" y="2514"/>
                    </a:lnTo>
                    <a:lnTo>
                      <a:pt x="613" y="2487"/>
                    </a:lnTo>
                    <a:lnTo>
                      <a:pt x="597" y="2457"/>
                    </a:lnTo>
                    <a:lnTo>
                      <a:pt x="587" y="2424"/>
                    </a:lnTo>
                    <a:lnTo>
                      <a:pt x="580" y="2388"/>
                    </a:lnTo>
                    <a:lnTo>
                      <a:pt x="578" y="2349"/>
                    </a:lnTo>
                    <a:lnTo>
                      <a:pt x="581" y="2306"/>
                    </a:lnTo>
                    <a:lnTo>
                      <a:pt x="590" y="2267"/>
                    </a:lnTo>
                    <a:lnTo>
                      <a:pt x="605" y="2231"/>
                    </a:lnTo>
                    <a:lnTo>
                      <a:pt x="627" y="2197"/>
                    </a:lnTo>
                    <a:lnTo>
                      <a:pt x="654" y="2166"/>
                    </a:lnTo>
                    <a:lnTo>
                      <a:pt x="686" y="2140"/>
                    </a:lnTo>
                    <a:lnTo>
                      <a:pt x="720" y="2118"/>
                    </a:lnTo>
                    <a:lnTo>
                      <a:pt x="757" y="2104"/>
                    </a:lnTo>
                    <a:lnTo>
                      <a:pt x="797" y="2095"/>
                    </a:lnTo>
                    <a:lnTo>
                      <a:pt x="839" y="2092"/>
                    </a:lnTo>
                    <a:close/>
                    <a:moveTo>
                      <a:pt x="880" y="0"/>
                    </a:moveTo>
                    <a:lnTo>
                      <a:pt x="962" y="3"/>
                    </a:lnTo>
                    <a:lnTo>
                      <a:pt x="1041" y="11"/>
                    </a:lnTo>
                    <a:lnTo>
                      <a:pt x="1115" y="23"/>
                    </a:lnTo>
                    <a:lnTo>
                      <a:pt x="1187" y="42"/>
                    </a:lnTo>
                    <a:lnTo>
                      <a:pt x="1256" y="64"/>
                    </a:lnTo>
                    <a:lnTo>
                      <a:pt x="1321" y="93"/>
                    </a:lnTo>
                    <a:lnTo>
                      <a:pt x="1382" y="124"/>
                    </a:lnTo>
                    <a:lnTo>
                      <a:pt x="1439" y="161"/>
                    </a:lnTo>
                    <a:lnTo>
                      <a:pt x="1491" y="201"/>
                    </a:lnTo>
                    <a:lnTo>
                      <a:pt x="1537" y="245"/>
                    </a:lnTo>
                    <a:lnTo>
                      <a:pt x="1579" y="292"/>
                    </a:lnTo>
                    <a:lnTo>
                      <a:pt x="1616" y="343"/>
                    </a:lnTo>
                    <a:lnTo>
                      <a:pt x="1648" y="396"/>
                    </a:lnTo>
                    <a:lnTo>
                      <a:pt x="1674" y="452"/>
                    </a:lnTo>
                    <a:lnTo>
                      <a:pt x="1694" y="508"/>
                    </a:lnTo>
                    <a:lnTo>
                      <a:pt x="1709" y="566"/>
                    </a:lnTo>
                    <a:lnTo>
                      <a:pt x="1717" y="626"/>
                    </a:lnTo>
                    <a:lnTo>
                      <a:pt x="1720" y="687"/>
                    </a:lnTo>
                    <a:lnTo>
                      <a:pt x="1717" y="745"/>
                    </a:lnTo>
                    <a:lnTo>
                      <a:pt x="1710" y="799"/>
                    </a:lnTo>
                    <a:lnTo>
                      <a:pt x="1698" y="850"/>
                    </a:lnTo>
                    <a:lnTo>
                      <a:pt x="1682" y="898"/>
                    </a:lnTo>
                    <a:lnTo>
                      <a:pt x="1661" y="944"/>
                    </a:lnTo>
                    <a:lnTo>
                      <a:pt x="1630" y="997"/>
                    </a:lnTo>
                    <a:lnTo>
                      <a:pt x="1596" y="1046"/>
                    </a:lnTo>
                    <a:lnTo>
                      <a:pt x="1559" y="1092"/>
                    </a:lnTo>
                    <a:lnTo>
                      <a:pt x="1520" y="1134"/>
                    </a:lnTo>
                    <a:lnTo>
                      <a:pt x="1498" y="1156"/>
                    </a:lnTo>
                    <a:lnTo>
                      <a:pt x="1471" y="1180"/>
                    </a:lnTo>
                    <a:lnTo>
                      <a:pt x="1440" y="1209"/>
                    </a:lnTo>
                    <a:lnTo>
                      <a:pt x="1406" y="1242"/>
                    </a:lnTo>
                    <a:lnTo>
                      <a:pt x="1367" y="1276"/>
                    </a:lnTo>
                    <a:lnTo>
                      <a:pt x="1324" y="1315"/>
                    </a:lnTo>
                    <a:lnTo>
                      <a:pt x="1277" y="1358"/>
                    </a:lnTo>
                    <a:lnTo>
                      <a:pt x="1226" y="1404"/>
                    </a:lnTo>
                    <a:lnTo>
                      <a:pt x="1190" y="1438"/>
                    </a:lnTo>
                    <a:lnTo>
                      <a:pt x="1159" y="1469"/>
                    </a:lnTo>
                    <a:lnTo>
                      <a:pt x="1133" y="1497"/>
                    </a:lnTo>
                    <a:lnTo>
                      <a:pt x="1111" y="1523"/>
                    </a:lnTo>
                    <a:lnTo>
                      <a:pt x="1094" y="1548"/>
                    </a:lnTo>
                    <a:lnTo>
                      <a:pt x="1080" y="1571"/>
                    </a:lnTo>
                    <a:lnTo>
                      <a:pt x="1065" y="1604"/>
                    </a:lnTo>
                    <a:lnTo>
                      <a:pt x="1054" y="1639"/>
                    </a:lnTo>
                    <a:lnTo>
                      <a:pt x="1048" y="1659"/>
                    </a:lnTo>
                    <a:lnTo>
                      <a:pt x="1042" y="1685"/>
                    </a:lnTo>
                    <a:lnTo>
                      <a:pt x="1034" y="1717"/>
                    </a:lnTo>
                    <a:lnTo>
                      <a:pt x="1026" y="1756"/>
                    </a:lnTo>
                    <a:lnTo>
                      <a:pt x="1016" y="1793"/>
                    </a:lnTo>
                    <a:lnTo>
                      <a:pt x="1003" y="1827"/>
                    </a:lnTo>
                    <a:lnTo>
                      <a:pt x="988" y="1856"/>
                    </a:lnTo>
                    <a:lnTo>
                      <a:pt x="969" y="1880"/>
                    </a:lnTo>
                    <a:lnTo>
                      <a:pt x="945" y="1900"/>
                    </a:lnTo>
                    <a:lnTo>
                      <a:pt x="919" y="1915"/>
                    </a:lnTo>
                    <a:lnTo>
                      <a:pt x="890" y="1927"/>
                    </a:lnTo>
                    <a:lnTo>
                      <a:pt x="857" y="1933"/>
                    </a:lnTo>
                    <a:lnTo>
                      <a:pt x="820" y="1935"/>
                    </a:lnTo>
                    <a:lnTo>
                      <a:pt x="786" y="1933"/>
                    </a:lnTo>
                    <a:lnTo>
                      <a:pt x="753" y="1926"/>
                    </a:lnTo>
                    <a:lnTo>
                      <a:pt x="724" y="1914"/>
                    </a:lnTo>
                    <a:lnTo>
                      <a:pt x="695" y="1897"/>
                    </a:lnTo>
                    <a:lnTo>
                      <a:pt x="670" y="1877"/>
                    </a:lnTo>
                    <a:lnTo>
                      <a:pt x="648" y="1851"/>
                    </a:lnTo>
                    <a:lnTo>
                      <a:pt x="631" y="1821"/>
                    </a:lnTo>
                    <a:lnTo>
                      <a:pt x="618" y="1786"/>
                    </a:lnTo>
                    <a:lnTo>
                      <a:pt x="611" y="1746"/>
                    </a:lnTo>
                    <a:lnTo>
                      <a:pt x="609" y="1703"/>
                    </a:lnTo>
                    <a:lnTo>
                      <a:pt x="610" y="1647"/>
                    </a:lnTo>
                    <a:lnTo>
                      <a:pt x="616" y="1594"/>
                    </a:lnTo>
                    <a:lnTo>
                      <a:pt x="626" y="1543"/>
                    </a:lnTo>
                    <a:lnTo>
                      <a:pt x="637" y="1496"/>
                    </a:lnTo>
                    <a:lnTo>
                      <a:pt x="654" y="1452"/>
                    </a:lnTo>
                    <a:lnTo>
                      <a:pt x="677" y="1401"/>
                    </a:lnTo>
                    <a:lnTo>
                      <a:pt x="706" y="1353"/>
                    </a:lnTo>
                    <a:lnTo>
                      <a:pt x="738" y="1308"/>
                    </a:lnTo>
                    <a:lnTo>
                      <a:pt x="772" y="1267"/>
                    </a:lnTo>
                    <a:lnTo>
                      <a:pt x="804" y="1234"/>
                    </a:lnTo>
                    <a:lnTo>
                      <a:pt x="839" y="1198"/>
                    </a:lnTo>
                    <a:lnTo>
                      <a:pt x="879" y="1159"/>
                    </a:lnTo>
                    <a:lnTo>
                      <a:pt x="924" y="1119"/>
                    </a:lnTo>
                    <a:lnTo>
                      <a:pt x="971" y="1076"/>
                    </a:lnTo>
                    <a:lnTo>
                      <a:pt x="1014" y="1040"/>
                    </a:lnTo>
                    <a:lnTo>
                      <a:pt x="1050" y="1007"/>
                    </a:lnTo>
                    <a:lnTo>
                      <a:pt x="1082" y="977"/>
                    </a:lnTo>
                    <a:lnTo>
                      <a:pt x="1109" y="952"/>
                    </a:lnTo>
                    <a:lnTo>
                      <a:pt x="1131" y="931"/>
                    </a:lnTo>
                    <a:lnTo>
                      <a:pt x="1161" y="897"/>
                    </a:lnTo>
                    <a:lnTo>
                      <a:pt x="1190" y="860"/>
                    </a:lnTo>
                    <a:lnTo>
                      <a:pt x="1213" y="821"/>
                    </a:lnTo>
                    <a:lnTo>
                      <a:pt x="1229" y="791"/>
                    </a:lnTo>
                    <a:lnTo>
                      <a:pt x="1239" y="759"/>
                    </a:lnTo>
                    <a:lnTo>
                      <a:pt x="1245" y="726"/>
                    </a:lnTo>
                    <a:lnTo>
                      <a:pt x="1248" y="690"/>
                    </a:lnTo>
                    <a:lnTo>
                      <a:pt x="1244" y="645"/>
                    </a:lnTo>
                    <a:lnTo>
                      <a:pt x="1236" y="604"/>
                    </a:lnTo>
                    <a:lnTo>
                      <a:pt x="1222" y="564"/>
                    </a:lnTo>
                    <a:lnTo>
                      <a:pt x="1201" y="526"/>
                    </a:lnTo>
                    <a:lnTo>
                      <a:pt x="1176" y="491"/>
                    </a:lnTo>
                    <a:lnTo>
                      <a:pt x="1145" y="459"/>
                    </a:lnTo>
                    <a:lnTo>
                      <a:pt x="1109" y="429"/>
                    </a:lnTo>
                    <a:lnTo>
                      <a:pt x="1070" y="406"/>
                    </a:lnTo>
                    <a:lnTo>
                      <a:pt x="1028" y="387"/>
                    </a:lnTo>
                    <a:lnTo>
                      <a:pt x="982" y="374"/>
                    </a:lnTo>
                    <a:lnTo>
                      <a:pt x="932" y="367"/>
                    </a:lnTo>
                    <a:lnTo>
                      <a:pt x="880" y="363"/>
                    </a:lnTo>
                    <a:lnTo>
                      <a:pt x="829" y="365"/>
                    </a:lnTo>
                    <a:lnTo>
                      <a:pt x="780" y="371"/>
                    </a:lnTo>
                    <a:lnTo>
                      <a:pt x="736" y="381"/>
                    </a:lnTo>
                    <a:lnTo>
                      <a:pt x="698" y="395"/>
                    </a:lnTo>
                    <a:lnTo>
                      <a:pt x="661" y="413"/>
                    </a:lnTo>
                    <a:lnTo>
                      <a:pt x="629" y="434"/>
                    </a:lnTo>
                    <a:lnTo>
                      <a:pt x="602" y="459"/>
                    </a:lnTo>
                    <a:lnTo>
                      <a:pt x="568" y="501"/>
                    </a:lnTo>
                    <a:lnTo>
                      <a:pt x="535" y="550"/>
                    </a:lnTo>
                    <a:lnTo>
                      <a:pt x="505" y="606"/>
                    </a:lnTo>
                    <a:lnTo>
                      <a:pt x="477" y="670"/>
                    </a:lnTo>
                    <a:lnTo>
                      <a:pt x="451" y="741"/>
                    </a:lnTo>
                    <a:lnTo>
                      <a:pt x="434" y="786"/>
                    </a:lnTo>
                    <a:lnTo>
                      <a:pt x="414" y="826"/>
                    </a:lnTo>
                    <a:lnTo>
                      <a:pt x="392" y="859"/>
                    </a:lnTo>
                    <a:lnTo>
                      <a:pt x="366" y="886"/>
                    </a:lnTo>
                    <a:lnTo>
                      <a:pt x="336" y="908"/>
                    </a:lnTo>
                    <a:lnTo>
                      <a:pt x="303" y="923"/>
                    </a:lnTo>
                    <a:lnTo>
                      <a:pt x="268" y="932"/>
                    </a:lnTo>
                    <a:lnTo>
                      <a:pt x="229" y="935"/>
                    </a:lnTo>
                    <a:lnTo>
                      <a:pt x="191" y="932"/>
                    </a:lnTo>
                    <a:lnTo>
                      <a:pt x="157" y="924"/>
                    </a:lnTo>
                    <a:lnTo>
                      <a:pt x="124" y="911"/>
                    </a:lnTo>
                    <a:lnTo>
                      <a:pt x="94" y="891"/>
                    </a:lnTo>
                    <a:lnTo>
                      <a:pt x="66" y="867"/>
                    </a:lnTo>
                    <a:lnTo>
                      <a:pt x="43" y="839"/>
                    </a:lnTo>
                    <a:lnTo>
                      <a:pt x="24" y="811"/>
                    </a:lnTo>
                    <a:lnTo>
                      <a:pt x="11" y="781"/>
                    </a:lnTo>
                    <a:lnTo>
                      <a:pt x="2" y="752"/>
                    </a:lnTo>
                    <a:lnTo>
                      <a:pt x="0" y="720"/>
                    </a:lnTo>
                    <a:lnTo>
                      <a:pt x="5" y="655"/>
                    </a:lnTo>
                    <a:lnTo>
                      <a:pt x="17" y="589"/>
                    </a:lnTo>
                    <a:lnTo>
                      <a:pt x="38" y="522"/>
                    </a:lnTo>
                    <a:lnTo>
                      <a:pt x="67" y="455"/>
                    </a:lnTo>
                    <a:lnTo>
                      <a:pt x="105" y="389"/>
                    </a:lnTo>
                    <a:lnTo>
                      <a:pt x="143" y="335"/>
                    </a:lnTo>
                    <a:lnTo>
                      <a:pt x="185" y="283"/>
                    </a:lnTo>
                    <a:lnTo>
                      <a:pt x="234" y="235"/>
                    </a:lnTo>
                    <a:lnTo>
                      <a:pt x="288" y="191"/>
                    </a:lnTo>
                    <a:lnTo>
                      <a:pt x="347" y="149"/>
                    </a:lnTo>
                    <a:lnTo>
                      <a:pt x="411" y="110"/>
                    </a:lnTo>
                    <a:lnTo>
                      <a:pt x="470" y="81"/>
                    </a:lnTo>
                    <a:lnTo>
                      <a:pt x="531" y="56"/>
                    </a:lnTo>
                    <a:lnTo>
                      <a:pt x="596" y="36"/>
                    </a:lnTo>
                    <a:lnTo>
                      <a:pt x="663" y="20"/>
                    </a:lnTo>
                    <a:lnTo>
                      <a:pt x="733" y="9"/>
                    </a:lnTo>
                    <a:lnTo>
                      <a:pt x="805" y="3"/>
                    </a:lnTo>
                    <a:lnTo>
                      <a:pt x="880" y="0"/>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200" dirty="0">
                  <a:solidFill>
                    <a:schemeClr val="tx1">
                      <a:lumMod val="75000"/>
                      <a:lumOff val="25000"/>
                    </a:schemeClr>
                  </a:solidFill>
                </a:endParaRPr>
              </a:p>
            </p:txBody>
          </p:sp>
        </p:grpSp>
        <p:sp>
          <p:nvSpPr>
            <p:cNvPr id="12" name="Rectangle: Rounded Corners 11"/>
            <p:cNvSpPr/>
            <p:nvPr/>
          </p:nvSpPr>
          <p:spPr>
            <a:xfrm>
              <a:off x="9768490" y="3868508"/>
              <a:ext cx="5827111" cy="1189680"/>
            </a:xfrm>
            <a:prstGeom prst="roundRect">
              <a:avLst/>
            </a:prstGeom>
            <a:solidFill>
              <a:schemeClr val="bg1">
                <a:lumMod val="95000"/>
              </a:schemeClr>
            </a:solidFill>
            <a:ln>
              <a:solidFill>
                <a:srgbClr val="E393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It is important as a variable changes only when its state is changed by updating a value or assigning a new value. </a:t>
              </a:r>
            </a:p>
          </p:txBody>
        </p:sp>
        <p:sp>
          <p:nvSpPr>
            <p:cNvPr id="13" name="Rectangle: Rounded Corners 12"/>
            <p:cNvSpPr/>
            <p:nvPr/>
          </p:nvSpPr>
          <p:spPr>
            <a:xfrm>
              <a:off x="5214444" y="6414626"/>
              <a:ext cx="5827111" cy="1401339"/>
            </a:xfrm>
            <a:prstGeom prst="roundRect">
              <a:avLst/>
            </a:prstGeom>
            <a:solidFill>
              <a:schemeClr val="bg1">
                <a:lumMod val="9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 reactive approach allows variables to develop a history of evolving change, which is asynchronously updated to the values of other points of data.</a:t>
              </a:r>
            </a:p>
          </p:txBody>
        </p:sp>
      </p:grpSp>
    </p:spTree>
    <p:extLst>
      <p:ext uri="{BB962C8B-B14F-4D97-AF65-F5344CB8AC3E}">
        <p14:creationId xmlns:p14="http://schemas.microsoft.com/office/powerpoint/2010/main" val="1453582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Anatomy of an Observable</a:t>
            </a:r>
          </a:p>
        </p:txBody>
      </p:sp>
      <p:pic>
        <p:nvPicPr>
          <p:cNvPr id="8" name="Picture 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239425" y="878841"/>
            <a:ext cx="5785338" cy="274320"/>
          </a:xfrm>
          <a:prstGeom prst="rect">
            <a:avLst/>
          </a:prstGeom>
        </p:spPr>
      </p:pic>
      <p:grpSp>
        <p:nvGrpSpPr>
          <p:cNvPr id="12" name="Group 11"/>
          <p:cNvGrpSpPr/>
          <p:nvPr/>
        </p:nvGrpSpPr>
        <p:grpSpPr>
          <a:xfrm>
            <a:off x="3119519" y="1875051"/>
            <a:ext cx="10293349" cy="1065213"/>
            <a:chOff x="8587390" y="2252561"/>
            <a:chExt cx="10293349" cy="1065213"/>
          </a:xfrm>
        </p:grpSpPr>
        <p:grpSp>
          <p:nvGrpSpPr>
            <p:cNvPr id="13" name="Group 12"/>
            <p:cNvGrpSpPr/>
            <p:nvPr/>
          </p:nvGrpSpPr>
          <p:grpSpPr>
            <a:xfrm>
              <a:off x="8587390" y="2252561"/>
              <a:ext cx="10293349" cy="1065213"/>
              <a:chOff x="6602413" y="3975100"/>
              <a:chExt cx="10293349" cy="1065213"/>
            </a:xfrm>
          </p:grpSpPr>
          <p:grpSp>
            <p:nvGrpSpPr>
              <p:cNvPr id="15" name="Group 4"/>
              <p:cNvGrpSpPr>
                <a:grpSpLocks noChangeAspect="1"/>
              </p:cNvGrpSpPr>
              <p:nvPr/>
            </p:nvGrpSpPr>
            <p:grpSpPr bwMode="auto">
              <a:xfrm>
                <a:off x="6602413" y="3975100"/>
                <a:ext cx="10293349" cy="1065213"/>
                <a:chOff x="4159" y="2666"/>
                <a:chExt cx="6484" cy="671"/>
              </a:xfrm>
            </p:grpSpPr>
            <p:sp>
              <p:nvSpPr>
                <p:cNvPr id="17" name="Freeform 25"/>
                <p:cNvSpPr>
                  <a:spLocks/>
                </p:cNvSpPr>
                <p:nvPr/>
              </p:nvSpPr>
              <p:spPr bwMode="auto">
                <a:xfrm>
                  <a:off x="4429"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close/>
                    </a:path>
                  </a:pathLst>
                </a:custGeom>
                <a:solidFill>
                  <a:schemeClr val="accent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18" name="Freeform 25"/>
                <p:cNvSpPr>
                  <a:spLocks/>
                </p:cNvSpPr>
                <p:nvPr/>
              </p:nvSpPr>
              <p:spPr bwMode="auto">
                <a:xfrm>
                  <a:off x="4389"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19" name="Freeform 25"/>
                <p:cNvSpPr>
                  <a:spLocks/>
                </p:cNvSpPr>
                <p:nvPr/>
              </p:nvSpPr>
              <p:spPr bwMode="auto">
                <a:xfrm>
                  <a:off x="4246"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20" name="Freeform 25"/>
                <p:cNvSpPr>
                  <a:spLocks/>
                </p:cNvSpPr>
                <p:nvPr/>
              </p:nvSpPr>
              <p:spPr bwMode="auto">
                <a:xfrm>
                  <a:off x="4323"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21" name="Freeform 5"/>
                <p:cNvSpPr>
                  <a:spLocks/>
                </p:cNvSpPr>
                <p:nvPr/>
              </p:nvSpPr>
              <p:spPr bwMode="auto">
                <a:xfrm>
                  <a:off x="4372" y="2721"/>
                  <a:ext cx="6271" cy="561"/>
                </a:xfrm>
                <a:custGeom>
                  <a:avLst/>
                  <a:gdLst>
                    <a:gd name="T0" fmla="*/ 161 w 1998"/>
                    <a:gd name="T1" fmla="*/ 561 h 561"/>
                    <a:gd name="T2" fmla="*/ 0 w 1998"/>
                    <a:gd name="T3" fmla="*/ 280 h 561"/>
                    <a:gd name="T4" fmla="*/ 161 w 1998"/>
                    <a:gd name="T5" fmla="*/ 0 h 561"/>
                    <a:gd name="T6" fmla="*/ 1839 w 1998"/>
                    <a:gd name="T7" fmla="*/ 0 h 561"/>
                    <a:gd name="T8" fmla="*/ 1998 w 1998"/>
                    <a:gd name="T9" fmla="*/ 280 h 561"/>
                    <a:gd name="T10" fmla="*/ 1839 w 1998"/>
                    <a:gd name="T11" fmla="*/ 561 h 561"/>
                    <a:gd name="T12" fmla="*/ 161 w 1998"/>
                    <a:gd name="T13" fmla="*/ 561 h 561"/>
                  </a:gdLst>
                  <a:ahLst/>
                  <a:cxnLst>
                    <a:cxn ang="0">
                      <a:pos x="T0" y="T1"/>
                    </a:cxn>
                    <a:cxn ang="0">
                      <a:pos x="T2" y="T3"/>
                    </a:cxn>
                    <a:cxn ang="0">
                      <a:pos x="T4" y="T5"/>
                    </a:cxn>
                    <a:cxn ang="0">
                      <a:pos x="T6" y="T7"/>
                    </a:cxn>
                    <a:cxn ang="0">
                      <a:pos x="T8" y="T9"/>
                    </a:cxn>
                    <a:cxn ang="0">
                      <a:pos x="T10" y="T11"/>
                    </a:cxn>
                    <a:cxn ang="0">
                      <a:pos x="T12" y="T13"/>
                    </a:cxn>
                  </a:cxnLst>
                  <a:rect l="0" t="0" r="r" b="b"/>
                  <a:pathLst>
                    <a:path w="1998" h="561">
                      <a:moveTo>
                        <a:pt x="161" y="561"/>
                      </a:moveTo>
                      <a:lnTo>
                        <a:pt x="0" y="280"/>
                      </a:lnTo>
                      <a:lnTo>
                        <a:pt x="161" y="0"/>
                      </a:lnTo>
                      <a:lnTo>
                        <a:pt x="1839" y="0"/>
                      </a:lnTo>
                      <a:lnTo>
                        <a:pt x="1998" y="280"/>
                      </a:lnTo>
                      <a:lnTo>
                        <a:pt x="1839" y="561"/>
                      </a:lnTo>
                      <a:lnTo>
                        <a:pt x="161" y="561"/>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22" name="Freeform 6"/>
                <p:cNvSpPr>
                  <a:spLocks/>
                </p:cNvSpPr>
                <p:nvPr/>
              </p:nvSpPr>
              <p:spPr bwMode="auto">
                <a:xfrm>
                  <a:off x="4372" y="2721"/>
                  <a:ext cx="1998" cy="561"/>
                </a:xfrm>
                <a:custGeom>
                  <a:avLst/>
                  <a:gdLst>
                    <a:gd name="T0" fmla="*/ 161 w 1998"/>
                    <a:gd name="T1" fmla="*/ 561 h 561"/>
                    <a:gd name="T2" fmla="*/ 0 w 1998"/>
                    <a:gd name="T3" fmla="*/ 280 h 561"/>
                    <a:gd name="T4" fmla="*/ 161 w 1998"/>
                    <a:gd name="T5" fmla="*/ 0 h 561"/>
                    <a:gd name="T6" fmla="*/ 1839 w 1998"/>
                    <a:gd name="T7" fmla="*/ 0 h 561"/>
                    <a:gd name="T8" fmla="*/ 1998 w 1998"/>
                    <a:gd name="T9" fmla="*/ 280 h 561"/>
                    <a:gd name="T10" fmla="*/ 1839 w 1998"/>
                    <a:gd name="T11" fmla="*/ 561 h 561"/>
                    <a:gd name="T12" fmla="*/ 161 w 1998"/>
                    <a:gd name="T13" fmla="*/ 561 h 561"/>
                  </a:gdLst>
                  <a:ahLst/>
                  <a:cxnLst>
                    <a:cxn ang="0">
                      <a:pos x="T0" y="T1"/>
                    </a:cxn>
                    <a:cxn ang="0">
                      <a:pos x="T2" y="T3"/>
                    </a:cxn>
                    <a:cxn ang="0">
                      <a:pos x="T4" y="T5"/>
                    </a:cxn>
                    <a:cxn ang="0">
                      <a:pos x="T6" y="T7"/>
                    </a:cxn>
                    <a:cxn ang="0">
                      <a:pos x="T8" y="T9"/>
                    </a:cxn>
                    <a:cxn ang="0">
                      <a:pos x="T10" y="T11"/>
                    </a:cxn>
                    <a:cxn ang="0">
                      <a:pos x="T12" y="T13"/>
                    </a:cxn>
                  </a:cxnLst>
                  <a:rect l="0" t="0" r="r" b="b"/>
                  <a:pathLst>
                    <a:path w="1998" h="561">
                      <a:moveTo>
                        <a:pt x="161" y="561"/>
                      </a:moveTo>
                      <a:lnTo>
                        <a:pt x="0" y="280"/>
                      </a:lnTo>
                      <a:lnTo>
                        <a:pt x="161" y="0"/>
                      </a:lnTo>
                      <a:lnTo>
                        <a:pt x="1839" y="0"/>
                      </a:lnTo>
                      <a:lnTo>
                        <a:pt x="1998" y="280"/>
                      </a:lnTo>
                      <a:lnTo>
                        <a:pt x="1839" y="561"/>
                      </a:lnTo>
                      <a:lnTo>
                        <a:pt x="161" y="5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23" name="Freeform 8"/>
                <p:cNvSpPr>
                  <a:spLocks noEditPoints="1"/>
                </p:cNvSpPr>
                <p:nvPr/>
              </p:nvSpPr>
              <p:spPr bwMode="auto">
                <a:xfrm>
                  <a:off x="4673" y="2666"/>
                  <a:ext cx="126" cy="671"/>
                </a:xfrm>
                <a:custGeom>
                  <a:avLst/>
                  <a:gdLst>
                    <a:gd name="T0" fmla="*/ 67 w 126"/>
                    <a:gd name="T1" fmla="*/ 662 h 671"/>
                    <a:gd name="T2" fmla="*/ 62 w 126"/>
                    <a:gd name="T3" fmla="*/ 671 h 671"/>
                    <a:gd name="T4" fmla="*/ 0 w 126"/>
                    <a:gd name="T5" fmla="*/ 671 h 671"/>
                    <a:gd name="T6" fmla="*/ 126 w 126"/>
                    <a:gd name="T7" fmla="*/ 671 h 671"/>
                    <a:gd name="T8" fmla="*/ 71 w 126"/>
                    <a:gd name="T9" fmla="*/ 671 h 671"/>
                    <a:gd name="T10" fmla="*/ 67 w 126"/>
                    <a:gd name="T11" fmla="*/ 662 h 671"/>
                    <a:gd name="T12" fmla="*/ 71 w 126"/>
                    <a:gd name="T13" fmla="*/ 0 h 671"/>
                    <a:gd name="T14" fmla="*/ 62 w 126"/>
                    <a:gd name="T15" fmla="*/ 0 h 671"/>
                    <a:gd name="T16" fmla="*/ 67 w 126"/>
                    <a:gd name="T17" fmla="*/ 8 h 671"/>
                    <a:gd name="T18" fmla="*/ 71 w 126"/>
                    <a:gd name="T19"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671">
                      <a:moveTo>
                        <a:pt x="67" y="662"/>
                      </a:moveTo>
                      <a:lnTo>
                        <a:pt x="62" y="671"/>
                      </a:lnTo>
                      <a:lnTo>
                        <a:pt x="0" y="671"/>
                      </a:lnTo>
                      <a:lnTo>
                        <a:pt x="126" y="671"/>
                      </a:lnTo>
                      <a:lnTo>
                        <a:pt x="71" y="671"/>
                      </a:lnTo>
                      <a:lnTo>
                        <a:pt x="67" y="662"/>
                      </a:lnTo>
                      <a:moveTo>
                        <a:pt x="71" y="0"/>
                      </a:moveTo>
                      <a:lnTo>
                        <a:pt x="62" y="0"/>
                      </a:lnTo>
                      <a:lnTo>
                        <a:pt x="67" y="8"/>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24" name="Freeform 12"/>
                <p:cNvSpPr>
                  <a:spLocks/>
                </p:cNvSpPr>
                <p:nvPr/>
              </p:nvSpPr>
              <p:spPr bwMode="auto">
                <a:xfrm>
                  <a:off x="5088" y="2721"/>
                  <a:ext cx="232" cy="561"/>
                </a:xfrm>
                <a:custGeom>
                  <a:avLst/>
                  <a:gdLst>
                    <a:gd name="T0" fmla="*/ 71 w 232"/>
                    <a:gd name="T1" fmla="*/ 0 h 561"/>
                    <a:gd name="T2" fmla="*/ 0 w 232"/>
                    <a:gd name="T3" fmla="*/ 0 h 561"/>
                    <a:gd name="T4" fmla="*/ 161 w 232"/>
                    <a:gd name="T5" fmla="*/ 280 h 561"/>
                    <a:gd name="T6" fmla="*/ 0 w 232"/>
                    <a:gd name="T7" fmla="*/ 561 h 561"/>
                    <a:gd name="T8" fmla="*/ 71 w 232"/>
                    <a:gd name="T9" fmla="*/ 561 h 561"/>
                    <a:gd name="T10" fmla="*/ 232 w 232"/>
                    <a:gd name="T11" fmla="*/ 280 h 561"/>
                    <a:gd name="T12" fmla="*/ 71 w 232"/>
                    <a:gd name="T13" fmla="*/ 0 h 561"/>
                  </a:gdLst>
                  <a:ahLst/>
                  <a:cxnLst>
                    <a:cxn ang="0">
                      <a:pos x="T0" y="T1"/>
                    </a:cxn>
                    <a:cxn ang="0">
                      <a:pos x="T2" y="T3"/>
                    </a:cxn>
                    <a:cxn ang="0">
                      <a:pos x="T4" y="T5"/>
                    </a:cxn>
                    <a:cxn ang="0">
                      <a:pos x="T6" y="T7"/>
                    </a:cxn>
                    <a:cxn ang="0">
                      <a:pos x="T8" y="T9"/>
                    </a:cxn>
                    <a:cxn ang="0">
                      <a:pos x="T10" y="T11"/>
                    </a:cxn>
                    <a:cxn ang="0">
                      <a:pos x="T12" y="T13"/>
                    </a:cxn>
                  </a:cxnLst>
                  <a:rect l="0" t="0" r="r" b="b"/>
                  <a:pathLst>
                    <a:path w="232" h="561">
                      <a:moveTo>
                        <a:pt x="71" y="0"/>
                      </a:moveTo>
                      <a:lnTo>
                        <a:pt x="0" y="0"/>
                      </a:lnTo>
                      <a:lnTo>
                        <a:pt x="161" y="280"/>
                      </a:lnTo>
                      <a:lnTo>
                        <a:pt x="0" y="561"/>
                      </a:lnTo>
                      <a:lnTo>
                        <a:pt x="71" y="561"/>
                      </a:lnTo>
                      <a:lnTo>
                        <a:pt x="232" y="280"/>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25" name="Freeform 14"/>
                <p:cNvSpPr>
                  <a:spLocks noEditPoints="1"/>
                </p:cNvSpPr>
                <p:nvPr/>
              </p:nvSpPr>
              <p:spPr bwMode="auto">
                <a:xfrm>
                  <a:off x="4744" y="2666"/>
                  <a:ext cx="344" cy="671"/>
                </a:xfrm>
                <a:custGeom>
                  <a:avLst/>
                  <a:gdLst>
                    <a:gd name="T0" fmla="*/ 344 w 344"/>
                    <a:gd name="T1" fmla="*/ 616 h 671"/>
                    <a:gd name="T2" fmla="*/ 204 w 344"/>
                    <a:gd name="T3" fmla="*/ 616 h 671"/>
                    <a:gd name="T4" fmla="*/ 173 w 344"/>
                    <a:gd name="T5" fmla="*/ 671 h 671"/>
                    <a:gd name="T6" fmla="*/ 313 w 344"/>
                    <a:gd name="T7" fmla="*/ 671 h 671"/>
                    <a:gd name="T8" fmla="*/ 344 w 344"/>
                    <a:gd name="T9" fmla="*/ 616 h 671"/>
                    <a:gd name="T10" fmla="*/ 313 w 344"/>
                    <a:gd name="T11" fmla="*/ 0 h 671"/>
                    <a:gd name="T12" fmla="*/ 0 w 344"/>
                    <a:gd name="T13" fmla="*/ 0 h 671"/>
                    <a:gd name="T14" fmla="*/ 173 w 344"/>
                    <a:gd name="T15" fmla="*/ 0 h 671"/>
                    <a:gd name="T16" fmla="*/ 204 w 344"/>
                    <a:gd name="T17" fmla="*/ 55 h 671"/>
                    <a:gd name="T18" fmla="*/ 344 w 344"/>
                    <a:gd name="T19" fmla="*/ 55 h 671"/>
                    <a:gd name="T20" fmla="*/ 313 w 3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4" h="671">
                      <a:moveTo>
                        <a:pt x="344" y="616"/>
                      </a:moveTo>
                      <a:lnTo>
                        <a:pt x="204" y="616"/>
                      </a:lnTo>
                      <a:lnTo>
                        <a:pt x="173" y="671"/>
                      </a:lnTo>
                      <a:lnTo>
                        <a:pt x="313" y="671"/>
                      </a:lnTo>
                      <a:lnTo>
                        <a:pt x="344" y="616"/>
                      </a:lnTo>
                      <a:moveTo>
                        <a:pt x="313" y="0"/>
                      </a:moveTo>
                      <a:lnTo>
                        <a:pt x="0" y="0"/>
                      </a:lnTo>
                      <a:lnTo>
                        <a:pt x="173" y="0"/>
                      </a:lnTo>
                      <a:lnTo>
                        <a:pt x="204" y="55"/>
                      </a:lnTo>
                      <a:lnTo>
                        <a:pt x="344" y="55"/>
                      </a:lnTo>
                      <a:lnTo>
                        <a:pt x="3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26" name="Freeform 16"/>
                <p:cNvSpPr>
                  <a:spLocks/>
                </p:cNvSpPr>
                <p:nvPr/>
              </p:nvSpPr>
              <p:spPr bwMode="auto">
                <a:xfrm>
                  <a:off x="4948" y="2721"/>
                  <a:ext cx="301" cy="561"/>
                </a:xfrm>
                <a:custGeom>
                  <a:avLst/>
                  <a:gdLst>
                    <a:gd name="T0" fmla="*/ 140 w 301"/>
                    <a:gd name="T1" fmla="*/ 0 h 561"/>
                    <a:gd name="T2" fmla="*/ 0 w 301"/>
                    <a:gd name="T3" fmla="*/ 0 h 561"/>
                    <a:gd name="T4" fmla="*/ 161 w 301"/>
                    <a:gd name="T5" fmla="*/ 280 h 561"/>
                    <a:gd name="T6" fmla="*/ 0 w 301"/>
                    <a:gd name="T7" fmla="*/ 561 h 561"/>
                    <a:gd name="T8" fmla="*/ 140 w 301"/>
                    <a:gd name="T9" fmla="*/ 561 h 561"/>
                    <a:gd name="T10" fmla="*/ 301 w 301"/>
                    <a:gd name="T11" fmla="*/ 280 h 561"/>
                    <a:gd name="T12" fmla="*/ 140 w 301"/>
                    <a:gd name="T13" fmla="*/ 0 h 561"/>
                  </a:gdLst>
                  <a:ahLst/>
                  <a:cxnLst>
                    <a:cxn ang="0">
                      <a:pos x="T0" y="T1"/>
                    </a:cxn>
                    <a:cxn ang="0">
                      <a:pos x="T2" y="T3"/>
                    </a:cxn>
                    <a:cxn ang="0">
                      <a:pos x="T4" y="T5"/>
                    </a:cxn>
                    <a:cxn ang="0">
                      <a:pos x="T6" y="T7"/>
                    </a:cxn>
                    <a:cxn ang="0">
                      <a:pos x="T8" y="T9"/>
                    </a:cxn>
                    <a:cxn ang="0">
                      <a:pos x="T10" y="T11"/>
                    </a:cxn>
                    <a:cxn ang="0">
                      <a:pos x="T12" y="T13"/>
                    </a:cxn>
                  </a:cxnLst>
                  <a:rect l="0" t="0" r="r" b="b"/>
                  <a:pathLst>
                    <a:path w="301" h="561">
                      <a:moveTo>
                        <a:pt x="140" y="0"/>
                      </a:moveTo>
                      <a:lnTo>
                        <a:pt x="0" y="0"/>
                      </a:lnTo>
                      <a:lnTo>
                        <a:pt x="161" y="280"/>
                      </a:lnTo>
                      <a:lnTo>
                        <a:pt x="0" y="561"/>
                      </a:lnTo>
                      <a:lnTo>
                        <a:pt x="140" y="561"/>
                      </a:lnTo>
                      <a:lnTo>
                        <a:pt x="301" y="280"/>
                      </a:lnTo>
                      <a:lnTo>
                        <a:pt x="1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27" name="Freeform 18"/>
                <p:cNvSpPr>
                  <a:spLocks noEditPoints="1"/>
                </p:cNvSpPr>
                <p:nvPr/>
              </p:nvSpPr>
              <p:spPr bwMode="auto">
                <a:xfrm>
                  <a:off x="4744" y="2666"/>
                  <a:ext cx="204" cy="671"/>
                </a:xfrm>
                <a:custGeom>
                  <a:avLst/>
                  <a:gdLst>
                    <a:gd name="T0" fmla="*/ 204 w 204"/>
                    <a:gd name="T1" fmla="*/ 616 h 671"/>
                    <a:gd name="T2" fmla="*/ 86 w 204"/>
                    <a:gd name="T3" fmla="*/ 616 h 671"/>
                    <a:gd name="T4" fmla="*/ 55 w 204"/>
                    <a:gd name="T5" fmla="*/ 671 h 671"/>
                    <a:gd name="T6" fmla="*/ 173 w 204"/>
                    <a:gd name="T7" fmla="*/ 671 h 671"/>
                    <a:gd name="T8" fmla="*/ 204 w 204"/>
                    <a:gd name="T9" fmla="*/ 616 h 671"/>
                    <a:gd name="T10" fmla="*/ 173 w 204"/>
                    <a:gd name="T11" fmla="*/ 0 h 671"/>
                    <a:gd name="T12" fmla="*/ 0 w 204"/>
                    <a:gd name="T13" fmla="*/ 0 h 671"/>
                    <a:gd name="T14" fmla="*/ 55 w 204"/>
                    <a:gd name="T15" fmla="*/ 0 h 671"/>
                    <a:gd name="T16" fmla="*/ 86 w 204"/>
                    <a:gd name="T17" fmla="*/ 55 h 671"/>
                    <a:gd name="T18" fmla="*/ 204 w 204"/>
                    <a:gd name="T19" fmla="*/ 55 h 671"/>
                    <a:gd name="T20" fmla="*/ 173 w 20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671">
                      <a:moveTo>
                        <a:pt x="204" y="616"/>
                      </a:moveTo>
                      <a:lnTo>
                        <a:pt x="86" y="616"/>
                      </a:lnTo>
                      <a:lnTo>
                        <a:pt x="55" y="671"/>
                      </a:lnTo>
                      <a:lnTo>
                        <a:pt x="173" y="671"/>
                      </a:lnTo>
                      <a:lnTo>
                        <a:pt x="204" y="616"/>
                      </a:lnTo>
                      <a:moveTo>
                        <a:pt x="173" y="0"/>
                      </a:moveTo>
                      <a:lnTo>
                        <a:pt x="0" y="0"/>
                      </a:lnTo>
                      <a:lnTo>
                        <a:pt x="55" y="0"/>
                      </a:lnTo>
                      <a:lnTo>
                        <a:pt x="86" y="55"/>
                      </a:lnTo>
                      <a:lnTo>
                        <a:pt x="204" y="55"/>
                      </a:lnTo>
                      <a:lnTo>
                        <a:pt x="1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28" name="Freeform 20"/>
                <p:cNvSpPr>
                  <a:spLocks/>
                </p:cNvSpPr>
                <p:nvPr/>
              </p:nvSpPr>
              <p:spPr bwMode="auto">
                <a:xfrm>
                  <a:off x="4830" y="2721"/>
                  <a:ext cx="279" cy="561"/>
                </a:xfrm>
                <a:custGeom>
                  <a:avLst/>
                  <a:gdLst>
                    <a:gd name="T0" fmla="*/ 118 w 279"/>
                    <a:gd name="T1" fmla="*/ 0 h 561"/>
                    <a:gd name="T2" fmla="*/ 0 w 279"/>
                    <a:gd name="T3" fmla="*/ 0 h 561"/>
                    <a:gd name="T4" fmla="*/ 161 w 279"/>
                    <a:gd name="T5" fmla="*/ 280 h 561"/>
                    <a:gd name="T6" fmla="*/ 0 w 279"/>
                    <a:gd name="T7" fmla="*/ 561 h 561"/>
                    <a:gd name="T8" fmla="*/ 118 w 279"/>
                    <a:gd name="T9" fmla="*/ 561 h 561"/>
                    <a:gd name="T10" fmla="*/ 279 w 279"/>
                    <a:gd name="T11" fmla="*/ 280 h 561"/>
                    <a:gd name="T12" fmla="*/ 118 w 279"/>
                    <a:gd name="T13" fmla="*/ 0 h 561"/>
                  </a:gdLst>
                  <a:ahLst/>
                  <a:cxnLst>
                    <a:cxn ang="0">
                      <a:pos x="T0" y="T1"/>
                    </a:cxn>
                    <a:cxn ang="0">
                      <a:pos x="T2" y="T3"/>
                    </a:cxn>
                    <a:cxn ang="0">
                      <a:pos x="T4" y="T5"/>
                    </a:cxn>
                    <a:cxn ang="0">
                      <a:pos x="T6" y="T7"/>
                    </a:cxn>
                    <a:cxn ang="0">
                      <a:pos x="T8" y="T9"/>
                    </a:cxn>
                    <a:cxn ang="0">
                      <a:pos x="T10" y="T11"/>
                    </a:cxn>
                    <a:cxn ang="0">
                      <a:pos x="T12" y="T13"/>
                    </a:cxn>
                  </a:cxnLst>
                  <a:rect l="0" t="0" r="r" b="b"/>
                  <a:pathLst>
                    <a:path w="279" h="561">
                      <a:moveTo>
                        <a:pt x="118" y="0"/>
                      </a:moveTo>
                      <a:lnTo>
                        <a:pt x="0" y="0"/>
                      </a:lnTo>
                      <a:lnTo>
                        <a:pt x="161" y="280"/>
                      </a:lnTo>
                      <a:lnTo>
                        <a:pt x="0" y="561"/>
                      </a:lnTo>
                      <a:lnTo>
                        <a:pt x="118" y="561"/>
                      </a:lnTo>
                      <a:lnTo>
                        <a:pt x="279" y="280"/>
                      </a:lnTo>
                      <a:lnTo>
                        <a:pt x="1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29" name="Freeform 22"/>
                <p:cNvSpPr>
                  <a:spLocks noEditPoints="1"/>
                </p:cNvSpPr>
                <p:nvPr/>
              </p:nvSpPr>
              <p:spPr bwMode="auto">
                <a:xfrm>
                  <a:off x="4740" y="2666"/>
                  <a:ext cx="90" cy="671"/>
                </a:xfrm>
                <a:custGeom>
                  <a:avLst/>
                  <a:gdLst>
                    <a:gd name="T0" fmla="*/ 90 w 90"/>
                    <a:gd name="T1" fmla="*/ 616 h 671"/>
                    <a:gd name="T2" fmla="*/ 26 w 90"/>
                    <a:gd name="T3" fmla="*/ 616 h 671"/>
                    <a:gd name="T4" fmla="*/ 0 w 90"/>
                    <a:gd name="T5" fmla="*/ 662 h 671"/>
                    <a:gd name="T6" fmla="*/ 4 w 90"/>
                    <a:gd name="T7" fmla="*/ 671 h 671"/>
                    <a:gd name="T8" fmla="*/ 59 w 90"/>
                    <a:gd name="T9" fmla="*/ 671 h 671"/>
                    <a:gd name="T10" fmla="*/ 90 w 90"/>
                    <a:gd name="T11" fmla="*/ 616 h 671"/>
                    <a:gd name="T12" fmla="*/ 59 w 90"/>
                    <a:gd name="T13" fmla="*/ 0 h 671"/>
                    <a:gd name="T14" fmla="*/ 4 w 90"/>
                    <a:gd name="T15" fmla="*/ 0 h 671"/>
                    <a:gd name="T16" fmla="*/ 0 w 90"/>
                    <a:gd name="T17" fmla="*/ 8 h 671"/>
                    <a:gd name="T18" fmla="*/ 26 w 90"/>
                    <a:gd name="T19" fmla="*/ 55 h 671"/>
                    <a:gd name="T20" fmla="*/ 90 w 90"/>
                    <a:gd name="T21" fmla="*/ 55 h 671"/>
                    <a:gd name="T22" fmla="*/ 59 w 90"/>
                    <a:gd name="T23"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671">
                      <a:moveTo>
                        <a:pt x="90" y="616"/>
                      </a:moveTo>
                      <a:lnTo>
                        <a:pt x="26" y="616"/>
                      </a:lnTo>
                      <a:lnTo>
                        <a:pt x="0" y="662"/>
                      </a:lnTo>
                      <a:lnTo>
                        <a:pt x="4" y="671"/>
                      </a:lnTo>
                      <a:lnTo>
                        <a:pt x="59" y="671"/>
                      </a:lnTo>
                      <a:lnTo>
                        <a:pt x="90" y="616"/>
                      </a:lnTo>
                      <a:moveTo>
                        <a:pt x="59" y="0"/>
                      </a:moveTo>
                      <a:lnTo>
                        <a:pt x="4" y="0"/>
                      </a:lnTo>
                      <a:lnTo>
                        <a:pt x="0" y="8"/>
                      </a:lnTo>
                      <a:lnTo>
                        <a:pt x="26" y="55"/>
                      </a:lnTo>
                      <a:lnTo>
                        <a:pt x="90" y="55"/>
                      </a:lnTo>
                      <a:lnTo>
                        <a:pt x="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30" name="Freeform 24"/>
                <p:cNvSpPr>
                  <a:spLocks/>
                </p:cNvSpPr>
                <p:nvPr/>
              </p:nvSpPr>
              <p:spPr bwMode="auto">
                <a:xfrm>
                  <a:off x="4766" y="2721"/>
                  <a:ext cx="225" cy="561"/>
                </a:xfrm>
                <a:custGeom>
                  <a:avLst/>
                  <a:gdLst>
                    <a:gd name="T0" fmla="*/ 64 w 225"/>
                    <a:gd name="T1" fmla="*/ 0 h 561"/>
                    <a:gd name="T2" fmla="*/ 0 w 225"/>
                    <a:gd name="T3" fmla="*/ 0 h 561"/>
                    <a:gd name="T4" fmla="*/ 161 w 225"/>
                    <a:gd name="T5" fmla="*/ 280 h 561"/>
                    <a:gd name="T6" fmla="*/ 0 w 225"/>
                    <a:gd name="T7" fmla="*/ 561 h 561"/>
                    <a:gd name="T8" fmla="*/ 64 w 225"/>
                    <a:gd name="T9" fmla="*/ 561 h 561"/>
                    <a:gd name="T10" fmla="*/ 225 w 225"/>
                    <a:gd name="T11" fmla="*/ 280 h 561"/>
                    <a:gd name="T12" fmla="*/ 64 w 225"/>
                    <a:gd name="T13" fmla="*/ 0 h 561"/>
                  </a:gdLst>
                  <a:ahLst/>
                  <a:cxnLst>
                    <a:cxn ang="0">
                      <a:pos x="T0" y="T1"/>
                    </a:cxn>
                    <a:cxn ang="0">
                      <a:pos x="T2" y="T3"/>
                    </a:cxn>
                    <a:cxn ang="0">
                      <a:pos x="T4" y="T5"/>
                    </a:cxn>
                    <a:cxn ang="0">
                      <a:pos x="T6" y="T7"/>
                    </a:cxn>
                    <a:cxn ang="0">
                      <a:pos x="T8" y="T9"/>
                    </a:cxn>
                    <a:cxn ang="0">
                      <a:pos x="T10" y="T11"/>
                    </a:cxn>
                    <a:cxn ang="0">
                      <a:pos x="T12" y="T13"/>
                    </a:cxn>
                  </a:cxnLst>
                  <a:rect l="0" t="0" r="r" b="b"/>
                  <a:pathLst>
                    <a:path w="225" h="561">
                      <a:moveTo>
                        <a:pt x="64" y="0"/>
                      </a:moveTo>
                      <a:lnTo>
                        <a:pt x="0" y="0"/>
                      </a:lnTo>
                      <a:lnTo>
                        <a:pt x="161" y="280"/>
                      </a:lnTo>
                      <a:lnTo>
                        <a:pt x="0" y="561"/>
                      </a:lnTo>
                      <a:lnTo>
                        <a:pt x="64" y="561"/>
                      </a:lnTo>
                      <a:lnTo>
                        <a:pt x="225" y="280"/>
                      </a:lnTo>
                      <a:lnTo>
                        <a:pt x="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31" name="Freeform 25"/>
                <p:cNvSpPr>
                  <a:spLocks/>
                </p:cNvSpPr>
                <p:nvPr/>
              </p:nvSpPr>
              <p:spPr bwMode="auto">
                <a:xfrm>
                  <a:off x="4159"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close/>
                    </a:path>
                  </a:pathLst>
                </a:custGeom>
                <a:solidFill>
                  <a:srgbClr val="FFC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32" name="Freeform 26"/>
                <p:cNvSpPr>
                  <a:spLocks/>
                </p:cNvSpPr>
                <p:nvPr/>
              </p:nvSpPr>
              <p:spPr bwMode="auto">
                <a:xfrm>
                  <a:off x="4159"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33" name="Freeform 27"/>
                <p:cNvSpPr>
                  <a:spLocks/>
                </p:cNvSpPr>
                <p:nvPr/>
              </p:nvSpPr>
              <p:spPr bwMode="auto">
                <a:xfrm>
                  <a:off x="4161" y="3003"/>
                  <a:ext cx="763" cy="334"/>
                </a:xfrm>
                <a:custGeom>
                  <a:avLst/>
                  <a:gdLst>
                    <a:gd name="T0" fmla="*/ 763 w 763"/>
                    <a:gd name="T1" fmla="*/ 0 h 334"/>
                    <a:gd name="T2" fmla="*/ 0 w 763"/>
                    <a:gd name="T3" fmla="*/ 0 h 334"/>
                    <a:gd name="T4" fmla="*/ 190 w 763"/>
                    <a:gd name="T5" fmla="*/ 334 h 334"/>
                    <a:gd name="T6" fmla="*/ 574 w 763"/>
                    <a:gd name="T7" fmla="*/ 334 h 334"/>
                    <a:gd name="T8" fmla="*/ 763 w 763"/>
                    <a:gd name="T9" fmla="*/ 0 h 334"/>
                  </a:gdLst>
                  <a:ahLst/>
                  <a:cxnLst>
                    <a:cxn ang="0">
                      <a:pos x="T0" y="T1"/>
                    </a:cxn>
                    <a:cxn ang="0">
                      <a:pos x="T2" y="T3"/>
                    </a:cxn>
                    <a:cxn ang="0">
                      <a:pos x="T4" y="T5"/>
                    </a:cxn>
                    <a:cxn ang="0">
                      <a:pos x="T6" y="T7"/>
                    </a:cxn>
                    <a:cxn ang="0">
                      <a:pos x="T8" y="T9"/>
                    </a:cxn>
                  </a:cxnLst>
                  <a:rect l="0" t="0" r="r" b="b"/>
                  <a:pathLst>
                    <a:path w="763" h="334">
                      <a:moveTo>
                        <a:pt x="763" y="0"/>
                      </a:moveTo>
                      <a:lnTo>
                        <a:pt x="0" y="0"/>
                      </a:lnTo>
                      <a:lnTo>
                        <a:pt x="190" y="334"/>
                      </a:lnTo>
                      <a:lnTo>
                        <a:pt x="574" y="334"/>
                      </a:lnTo>
                      <a:lnTo>
                        <a:pt x="763" y="0"/>
                      </a:lnTo>
                      <a:close/>
                    </a:path>
                  </a:pathLst>
                </a:custGeom>
                <a:solidFill>
                  <a:srgbClr val="FF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34" name="Freeform 28"/>
                <p:cNvSpPr>
                  <a:spLocks/>
                </p:cNvSpPr>
                <p:nvPr/>
              </p:nvSpPr>
              <p:spPr bwMode="auto">
                <a:xfrm>
                  <a:off x="4161" y="3003"/>
                  <a:ext cx="763" cy="334"/>
                </a:xfrm>
                <a:custGeom>
                  <a:avLst/>
                  <a:gdLst>
                    <a:gd name="T0" fmla="*/ 763 w 763"/>
                    <a:gd name="T1" fmla="*/ 0 h 334"/>
                    <a:gd name="T2" fmla="*/ 0 w 763"/>
                    <a:gd name="T3" fmla="*/ 0 h 334"/>
                    <a:gd name="T4" fmla="*/ 190 w 763"/>
                    <a:gd name="T5" fmla="*/ 334 h 334"/>
                    <a:gd name="T6" fmla="*/ 574 w 763"/>
                    <a:gd name="T7" fmla="*/ 334 h 334"/>
                    <a:gd name="T8" fmla="*/ 763 w 763"/>
                    <a:gd name="T9" fmla="*/ 0 h 334"/>
                  </a:gdLst>
                  <a:ahLst/>
                  <a:cxnLst>
                    <a:cxn ang="0">
                      <a:pos x="T0" y="T1"/>
                    </a:cxn>
                    <a:cxn ang="0">
                      <a:pos x="T2" y="T3"/>
                    </a:cxn>
                    <a:cxn ang="0">
                      <a:pos x="T4" y="T5"/>
                    </a:cxn>
                    <a:cxn ang="0">
                      <a:pos x="T6" y="T7"/>
                    </a:cxn>
                    <a:cxn ang="0">
                      <a:pos x="T8" y="T9"/>
                    </a:cxn>
                  </a:cxnLst>
                  <a:rect l="0" t="0" r="r" b="b"/>
                  <a:pathLst>
                    <a:path w="763" h="334">
                      <a:moveTo>
                        <a:pt x="763" y="0"/>
                      </a:moveTo>
                      <a:lnTo>
                        <a:pt x="0" y="0"/>
                      </a:lnTo>
                      <a:lnTo>
                        <a:pt x="190" y="334"/>
                      </a:lnTo>
                      <a:lnTo>
                        <a:pt x="574" y="334"/>
                      </a:lnTo>
                      <a:lnTo>
                        <a:pt x="7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grpSp>
          <p:sp>
            <p:nvSpPr>
              <p:cNvPr id="16" name="Rectangle 15"/>
              <p:cNvSpPr/>
              <p:nvPr/>
            </p:nvSpPr>
            <p:spPr>
              <a:xfrm>
                <a:off x="7851775" y="4299109"/>
                <a:ext cx="5108771" cy="400110"/>
              </a:xfrm>
              <a:prstGeom prst="rect">
                <a:avLst/>
              </a:prstGeom>
            </p:spPr>
            <p:txBody>
              <a:bodyPr wrap="none">
                <a:spAutoFit/>
              </a:bodyPr>
              <a:lstStyle/>
              <a:p>
                <a:pPr defTabSz="480128"/>
                <a:r>
                  <a:rPr 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Observables follow the Observer pattern.</a:t>
                </a:r>
              </a:p>
            </p:txBody>
          </p:sp>
        </p:grpSp>
        <p:sp>
          <p:nvSpPr>
            <p:cNvPr id="14" name="TextBox 13"/>
            <p:cNvSpPr txBox="1"/>
            <p:nvPr/>
          </p:nvSpPr>
          <p:spPr>
            <a:xfrm>
              <a:off x="8905370" y="2554659"/>
              <a:ext cx="551062" cy="477054"/>
            </a:xfrm>
            <a:prstGeom prst="rect">
              <a:avLst/>
            </a:prstGeom>
            <a:noFill/>
          </p:spPr>
          <p:txBody>
            <a:bodyPr wrap="square" rtlCol="0">
              <a:spAutoFit/>
            </a:bodyPr>
            <a:lstStyle/>
            <a:p>
              <a:r>
                <a:rPr lang="en-US" sz="25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01</a:t>
              </a:r>
              <a:endParaRPr lang="en-GB" sz="25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5" name="Group 34"/>
          <p:cNvGrpSpPr/>
          <p:nvPr/>
        </p:nvGrpSpPr>
        <p:grpSpPr>
          <a:xfrm>
            <a:off x="3132219" y="3402860"/>
            <a:ext cx="10293349" cy="1065213"/>
            <a:chOff x="8587390" y="3522592"/>
            <a:chExt cx="10293349" cy="1065213"/>
          </a:xfrm>
        </p:grpSpPr>
        <p:grpSp>
          <p:nvGrpSpPr>
            <p:cNvPr id="36" name="Group 35"/>
            <p:cNvGrpSpPr/>
            <p:nvPr/>
          </p:nvGrpSpPr>
          <p:grpSpPr>
            <a:xfrm>
              <a:off x="8587390" y="3522592"/>
              <a:ext cx="10293349" cy="1065213"/>
              <a:chOff x="6602413" y="3975100"/>
              <a:chExt cx="10293349" cy="1065213"/>
            </a:xfrm>
          </p:grpSpPr>
          <p:grpSp>
            <p:nvGrpSpPr>
              <p:cNvPr id="38" name="Group 4"/>
              <p:cNvGrpSpPr>
                <a:grpSpLocks noChangeAspect="1"/>
              </p:cNvGrpSpPr>
              <p:nvPr/>
            </p:nvGrpSpPr>
            <p:grpSpPr bwMode="auto">
              <a:xfrm>
                <a:off x="6602413" y="3975100"/>
                <a:ext cx="10293349" cy="1065213"/>
                <a:chOff x="4159" y="2666"/>
                <a:chExt cx="6484" cy="671"/>
              </a:xfrm>
            </p:grpSpPr>
            <p:sp>
              <p:nvSpPr>
                <p:cNvPr id="40" name="Freeform 25"/>
                <p:cNvSpPr>
                  <a:spLocks/>
                </p:cNvSpPr>
                <p:nvPr/>
              </p:nvSpPr>
              <p:spPr bwMode="auto">
                <a:xfrm>
                  <a:off x="4429"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close/>
                    </a:path>
                  </a:pathLst>
                </a:custGeom>
                <a:solidFill>
                  <a:srgbClr val="00EA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41" name="Freeform 25"/>
                <p:cNvSpPr>
                  <a:spLocks/>
                </p:cNvSpPr>
                <p:nvPr/>
              </p:nvSpPr>
              <p:spPr bwMode="auto">
                <a:xfrm>
                  <a:off x="4389"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close/>
                    </a:path>
                  </a:pathLst>
                </a:custGeom>
                <a:solidFill>
                  <a:srgbClr val="00D6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42" name="Freeform 25"/>
                <p:cNvSpPr>
                  <a:spLocks/>
                </p:cNvSpPr>
                <p:nvPr/>
              </p:nvSpPr>
              <p:spPr bwMode="auto">
                <a:xfrm>
                  <a:off x="4246"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43" name="Freeform 25"/>
                <p:cNvSpPr>
                  <a:spLocks/>
                </p:cNvSpPr>
                <p:nvPr/>
              </p:nvSpPr>
              <p:spPr bwMode="auto">
                <a:xfrm>
                  <a:off x="4323"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close/>
                    </a:path>
                  </a:pathLst>
                </a:custGeom>
                <a:solidFill>
                  <a:srgbClr val="00B7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44" name="Freeform 5"/>
                <p:cNvSpPr>
                  <a:spLocks/>
                </p:cNvSpPr>
                <p:nvPr/>
              </p:nvSpPr>
              <p:spPr bwMode="auto">
                <a:xfrm>
                  <a:off x="4372" y="2721"/>
                  <a:ext cx="6271" cy="561"/>
                </a:xfrm>
                <a:custGeom>
                  <a:avLst/>
                  <a:gdLst>
                    <a:gd name="T0" fmla="*/ 161 w 1998"/>
                    <a:gd name="T1" fmla="*/ 561 h 561"/>
                    <a:gd name="T2" fmla="*/ 0 w 1998"/>
                    <a:gd name="T3" fmla="*/ 280 h 561"/>
                    <a:gd name="T4" fmla="*/ 161 w 1998"/>
                    <a:gd name="T5" fmla="*/ 0 h 561"/>
                    <a:gd name="T6" fmla="*/ 1839 w 1998"/>
                    <a:gd name="T7" fmla="*/ 0 h 561"/>
                    <a:gd name="T8" fmla="*/ 1998 w 1998"/>
                    <a:gd name="T9" fmla="*/ 280 h 561"/>
                    <a:gd name="T10" fmla="*/ 1839 w 1998"/>
                    <a:gd name="T11" fmla="*/ 561 h 561"/>
                    <a:gd name="T12" fmla="*/ 161 w 1998"/>
                    <a:gd name="T13" fmla="*/ 561 h 561"/>
                  </a:gdLst>
                  <a:ahLst/>
                  <a:cxnLst>
                    <a:cxn ang="0">
                      <a:pos x="T0" y="T1"/>
                    </a:cxn>
                    <a:cxn ang="0">
                      <a:pos x="T2" y="T3"/>
                    </a:cxn>
                    <a:cxn ang="0">
                      <a:pos x="T4" y="T5"/>
                    </a:cxn>
                    <a:cxn ang="0">
                      <a:pos x="T6" y="T7"/>
                    </a:cxn>
                    <a:cxn ang="0">
                      <a:pos x="T8" y="T9"/>
                    </a:cxn>
                    <a:cxn ang="0">
                      <a:pos x="T10" y="T11"/>
                    </a:cxn>
                    <a:cxn ang="0">
                      <a:pos x="T12" y="T13"/>
                    </a:cxn>
                  </a:cxnLst>
                  <a:rect l="0" t="0" r="r" b="b"/>
                  <a:pathLst>
                    <a:path w="1998" h="561">
                      <a:moveTo>
                        <a:pt x="161" y="561"/>
                      </a:moveTo>
                      <a:lnTo>
                        <a:pt x="0" y="280"/>
                      </a:lnTo>
                      <a:lnTo>
                        <a:pt x="161" y="0"/>
                      </a:lnTo>
                      <a:lnTo>
                        <a:pt x="1839" y="0"/>
                      </a:lnTo>
                      <a:lnTo>
                        <a:pt x="1998" y="280"/>
                      </a:lnTo>
                      <a:lnTo>
                        <a:pt x="1839" y="561"/>
                      </a:lnTo>
                      <a:lnTo>
                        <a:pt x="161" y="561"/>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45" name="Freeform 6"/>
                <p:cNvSpPr>
                  <a:spLocks/>
                </p:cNvSpPr>
                <p:nvPr/>
              </p:nvSpPr>
              <p:spPr bwMode="auto">
                <a:xfrm>
                  <a:off x="4372" y="2721"/>
                  <a:ext cx="1998" cy="561"/>
                </a:xfrm>
                <a:custGeom>
                  <a:avLst/>
                  <a:gdLst>
                    <a:gd name="T0" fmla="*/ 161 w 1998"/>
                    <a:gd name="T1" fmla="*/ 561 h 561"/>
                    <a:gd name="T2" fmla="*/ 0 w 1998"/>
                    <a:gd name="T3" fmla="*/ 280 h 561"/>
                    <a:gd name="T4" fmla="*/ 161 w 1998"/>
                    <a:gd name="T5" fmla="*/ 0 h 561"/>
                    <a:gd name="T6" fmla="*/ 1839 w 1998"/>
                    <a:gd name="T7" fmla="*/ 0 h 561"/>
                    <a:gd name="T8" fmla="*/ 1998 w 1998"/>
                    <a:gd name="T9" fmla="*/ 280 h 561"/>
                    <a:gd name="T10" fmla="*/ 1839 w 1998"/>
                    <a:gd name="T11" fmla="*/ 561 h 561"/>
                    <a:gd name="T12" fmla="*/ 161 w 1998"/>
                    <a:gd name="T13" fmla="*/ 561 h 561"/>
                  </a:gdLst>
                  <a:ahLst/>
                  <a:cxnLst>
                    <a:cxn ang="0">
                      <a:pos x="T0" y="T1"/>
                    </a:cxn>
                    <a:cxn ang="0">
                      <a:pos x="T2" y="T3"/>
                    </a:cxn>
                    <a:cxn ang="0">
                      <a:pos x="T4" y="T5"/>
                    </a:cxn>
                    <a:cxn ang="0">
                      <a:pos x="T6" y="T7"/>
                    </a:cxn>
                    <a:cxn ang="0">
                      <a:pos x="T8" y="T9"/>
                    </a:cxn>
                    <a:cxn ang="0">
                      <a:pos x="T10" y="T11"/>
                    </a:cxn>
                    <a:cxn ang="0">
                      <a:pos x="T12" y="T13"/>
                    </a:cxn>
                  </a:cxnLst>
                  <a:rect l="0" t="0" r="r" b="b"/>
                  <a:pathLst>
                    <a:path w="1998" h="561">
                      <a:moveTo>
                        <a:pt x="161" y="561"/>
                      </a:moveTo>
                      <a:lnTo>
                        <a:pt x="0" y="280"/>
                      </a:lnTo>
                      <a:lnTo>
                        <a:pt x="161" y="0"/>
                      </a:lnTo>
                      <a:lnTo>
                        <a:pt x="1839" y="0"/>
                      </a:lnTo>
                      <a:lnTo>
                        <a:pt x="1998" y="280"/>
                      </a:lnTo>
                      <a:lnTo>
                        <a:pt x="1839" y="561"/>
                      </a:lnTo>
                      <a:lnTo>
                        <a:pt x="161" y="5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46" name="Freeform 8"/>
                <p:cNvSpPr>
                  <a:spLocks noEditPoints="1"/>
                </p:cNvSpPr>
                <p:nvPr/>
              </p:nvSpPr>
              <p:spPr bwMode="auto">
                <a:xfrm>
                  <a:off x="4673" y="2666"/>
                  <a:ext cx="126" cy="671"/>
                </a:xfrm>
                <a:custGeom>
                  <a:avLst/>
                  <a:gdLst>
                    <a:gd name="T0" fmla="*/ 67 w 126"/>
                    <a:gd name="T1" fmla="*/ 662 h 671"/>
                    <a:gd name="T2" fmla="*/ 62 w 126"/>
                    <a:gd name="T3" fmla="*/ 671 h 671"/>
                    <a:gd name="T4" fmla="*/ 0 w 126"/>
                    <a:gd name="T5" fmla="*/ 671 h 671"/>
                    <a:gd name="T6" fmla="*/ 126 w 126"/>
                    <a:gd name="T7" fmla="*/ 671 h 671"/>
                    <a:gd name="T8" fmla="*/ 71 w 126"/>
                    <a:gd name="T9" fmla="*/ 671 h 671"/>
                    <a:gd name="T10" fmla="*/ 67 w 126"/>
                    <a:gd name="T11" fmla="*/ 662 h 671"/>
                    <a:gd name="T12" fmla="*/ 71 w 126"/>
                    <a:gd name="T13" fmla="*/ 0 h 671"/>
                    <a:gd name="T14" fmla="*/ 62 w 126"/>
                    <a:gd name="T15" fmla="*/ 0 h 671"/>
                    <a:gd name="T16" fmla="*/ 67 w 126"/>
                    <a:gd name="T17" fmla="*/ 8 h 671"/>
                    <a:gd name="T18" fmla="*/ 71 w 126"/>
                    <a:gd name="T19"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671">
                      <a:moveTo>
                        <a:pt x="67" y="662"/>
                      </a:moveTo>
                      <a:lnTo>
                        <a:pt x="62" y="671"/>
                      </a:lnTo>
                      <a:lnTo>
                        <a:pt x="0" y="671"/>
                      </a:lnTo>
                      <a:lnTo>
                        <a:pt x="126" y="671"/>
                      </a:lnTo>
                      <a:lnTo>
                        <a:pt x="71" y="671"/>
                      </a:lnTo>
                      <a:lnTo>
                        <a:pt x="67" y="662"/>
                      </a:lnTo>
                      <a:moveTo>
                        <a:pt x="71" y="0"/>
                      </a:moveTo>
                      <a:lnTo>
                        <a:pt x="62" y="0"/>
                      </a:lnTo>
                      <a:lnTo>
                        <a:pt x="67" y="8"/>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47" name="Freeform 12"/>
                <p:cNvSpPr>
                  <a:spLocks/>
                </p:cNvSpPr>
                <p:nvPr/>
              </p:nvSpPr>
              <p:spPr bwMode="auto">
                <a:xfrm>
                  <a:off x="5088" y="2721"/>
                  <a:ext cx="232" cy="561"/>
                </a:xfrm>
                <a:custGeom>
                  <a:avLst/>
                  <a:gdLst>
                    <a:gd name="T0" fmla="*/ 71 w 232"/>
                    <a:gd name="T1" fmla="*/ 0 h 561"/>
                    <a:gd name="T2" fmla="*/ 0 w 232"/>
                    <a:gd name="T3" fmla="*/ 0 h 561"/>
                    <a:gd name="T4" fmla="*/ 161 w 232"/>
                    <a:gd name="T5" fmla="*/ 280 h 561"/>
                    <a:gd name="T6" fmla="*/ 0 w 232"/>
                    <a:gd name="T7" fmla="*/ 561 h 561"/>
                    <a:gd name="T8" fmla="*/ 71 w 232"/>
                    <a:gd name="T9" fmla="*/ 561 h 561"/>
                    <a:gd name="T10" fmla="*/ 232 w 232"/>
                    <a:gd name="T11" fmla="*/ 280 h 561"/>
                    <a:gd name="T12" fmla="*/ 71 w 232"/>
                    <a:gd name="T13" fmla="*/ 0 h 561"/>
                  </a:gdLst>
                  <a:ahLst/>
                  <a:cxnLst>
                    <a:cxn ang="0">
                      <a:pos x="T0" y="T1"/>
                    </a:cxn>
                    <a:cxn ang="0">
                      <a:pos x="T2" y="T3"/>
                    </a:cxn>
                    <a:cxn ang="0">
                      <a:pos x="T4" y="T5"/>
                    </a:cxn>
                    <a:cxn ang="0">
                      <a:pos x="T6" y="T7"/>
                    </a:cxn>
                    <a:cxn ang="0">
                      <a:pos x="T8" y="T9"/>
                    </a:cxn>
                    <a:cxn ang="0">
                      <a:pos x="T10" y="T11"/>
                    </a:cxn>
                    <a:cxn ang="0">
                      <a:pos x="T12" y="T13"/>
                    </a:cxn>
                  </a:cxnLst>
                  <a:rect l="0" t="0" r="r" b="b"/>
                  <a:pathLst>
                    <a:path w="232" h="561">
                      <a:moveTo>
                        <a:pt x="71" y="0"/>
                      </a:moveTo>
                      <a:lnTo>
                        <a:pt x="0" y="0"/>
                      </a:lnTo>
                      <a:lnTo>
                        <a:pt x="161" y="280"/>
                      </a:lnTo>
                      <a:lnTo>
                        <a:pt x="0" y="561"/>
                      </a:lnTo>
                      <a:lnTo>
                        <a:pt x="71" y="561"/>
                      </a:lnTo>
                      <a:lnTo>
                        <a:pt x="232" y="280"/>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48" name="Freeform 14"/>
                <p:cNvSpPr>
                  <a:spLocks noEditPoints="1"/>
                </p:cNvSpPr>
                <p:nvPr/>
              </p:nvSpPr>
              <p:spPr bwMode="auto">
                <a:xfrm>
                  <a:off x="4744" y="2666"/>
                  <a:ext cx="344" cy="671"/>
                </a:xfrm>
                <a:custGeom>
                  <a:avLst/>
                  <a:gdLst>
                    <a:gd name="T0" fmla="*/ 344 w 344"/>
                    <a:gd name="T1" fmla="*/ 616 h 671"/>
                    <a:gd name="T2" fmla="*/ 204 w 344"/>
                    <a:gd name="T3" fmla="*/ 616 h 671"/>
                    <a:gd name="T4" fmla="*/ 173 w 344"/>
                    <a:gd name="T5" fmla="*/ 671 h 671"/>
                    <a:gd name="T6" fmla="*/ 313 w 344"/>
                    <a:gd name="T7" fmla="*/ 671 h 671"/>
                    <a:gd name="T8" fmla="*/ 344 w 344"/>
                    <a:gd name="T9" fmla="*/ 616 h 671"/>
                    <a:gd name="T10" fmla="*/ 313 w 344"/>
                    <a:gd name="T11" fmla="*/ 0 h 671"/>
                    <a:gd name="T12" fmla="*/ 0 w 344"/>
                    <a:gd name="T13" fmla="*/ 0 h 671"/>
                    <a:gd name="T14" fmla="*/ 173 w 344"/>
                    <a:gd name="T15" fmla="*/ 0 h 671"/>
                    <a:gd name="T16" fmla="*/ 204 w 344"/>
                    <a:gd name="T17" fmla="*/ 55 h 671"/>
                    <a:gd name="T18" fmla="*/ 344 w 344"/>
                    <a:gd name="T19" fmla="*/ 55 h 671"/>
                    <a:gd name="T20" fmla="*/ 313 w 3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4" h="671">
                      <a:moveTo>
                        <a:pt x="344" y="616"/>
                      </a:moveTo>
                      <a:lnTo>
                        <a:pt x="204" y="616"/>
                      </a:lnTo>
                      <a:lnTo>
                        <a:pt x="173" y="671"/>
                      </a:lnTo>
                      <a:lnTo>
                        <a:pt x="313" y="671"/>
                      </a:lnTo>
                      <a:lnTo>
                        <a:pt x="344" y="616"/>
                      </a:lnTo>
                      <a:moveTo>
                        <a:pt x="313" y="0"/>
                      </a:moveTo>
                      <a:lnTo>
                        <a:pt x="0" y="0"/>
                      </a:lnTo>
                      <a:lnTo>
                        <a:pt x="173" y="0"/>
                      </a:lnTo>
                      <a:lnTo>
                        <a:pt x="204" y="55"/>
                      </a:lnTo>
                      <a:lnTo>
                        <a:pt x="344" y="55"/>
                      </a:lnTo>
                      <a:lnTo>
                        <a:pt x="3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49" name="Freeform 16"/>
                <p:cNvSpPr>
                  <a:spLocks/>
                </p:cNvSpPr>
                <p:nvPr/>
              </p:nvSpPr>
              <p:spPr bwMode="auto">
                <a:xfrm>
                  <a:off x="4948" y="2721"/>
                  <a:ext cx="301" cy="561"/>
                </a:xfrm>
                <a:custGeom>
                  <a:avLst/>
                  <a:gdLst>
                    <a:gd name="T0" fmla="*/ 140 w 301"/>
                    <a:gd name="T1" fmla="*/ 0 h 561"/>
                    <a:gd name="T2" fmla="*/ 0 w 301"/>
                    <a:gd name="T3" fmla="*/ 0 h 561"/>
                    <a:gd name="T4" fmla="*/ 161 w 301"/>
                    <a:gd name="T5" fmla="*/ 280 h 561"/>
                    <a:gd name="T6" fmla="*/ 0 w 301"/>
                    <a:gd name="T7" fmla="*/ 561 h 561"/>
                    <a:gd name="T8" fmla="*/ 140 w 301"/>
                    <a:gd name="T9" fmla="*/ 561 h 561"/>
                    <a:gd name="T10" fmla="*/ 301 w 301"/>
                    <a:gd name="T11" fmla="*/ 280 h 561"/>
                    <a:gd name="T12" fmla="*/ 140 w 301"/>
                    <a:gd name="T13" fmla="*/ 0 h 561"/>
                  </a:gdLst>
                  <a:ahLst/>
                  <a:cxnLst>
                    <a:cxn ang="0">
                      <a:pos x="T0" y="T1"/>
                    </a:cxn>
                    <a:cxn ang="0">
                      <a:pos x="T2" y="T3"/>
                    </a:cxn>
                    <a:cxn ang="0">
                      <a:pos x="T4" y="T5"/>
                    </a:cxn>
                    <a:cxn ang="0">
                      <a:pos x="T6" y="T7"/>
                    </a:cxn>
                    <a:cxn ang="0">
                      <a:pos x="T8" y="T9"/>
                    </a:cxn>
                    <a:cxn ang="0">
                      <a:pos x="T10" y="T11"/>
                    </a:cxn>
                    <a:cxn ang="0">
                      <a:pos x="T12" y="T13"/>
                    </a:cxn>
                  </a:cxnLst>
                  <a:rect l="0" t="0" r="r" b="b"/>
                  <a:pathLst>
                    <a:path w="301" h="561">
                      <a:moveTo>
                        <a:pt x="140" y="0"/>
                      </a:moveTo>
                      <a:lnTo>
                        <a:pt x="0" y="0"/>
                      </a:lnTo>
                      <a:lnTo>
                        <a:pt x="161" y="280"/>
                      </a:lnTo>
                      <a:lnTo>
                        <a:pt x="0" y="561"/>
                      </a:lnTo>
                      <a:lnTo>
                        <a:pt x="140" y="561"/>
                      </a:lnTo>
                      <a:lnTo>
                        <a:pt x="301" y="280"/>
                      </a:lnTo>
                      <a:lnTo>
                        <a:pt x="1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50" name="Freeform 18"/>
                <p:cNvSpPr>
                  <a:spLocks noEditPoints="1"/>
                </p:cNvSpPr>
                <p:nvPr/>
              </p:nvSpPr>
              <p:spPr bwMode="auto">
                <a:xfrm>
                  <a:off x="4744" y="2666"/>
                  <a:ext cx="204" cy="671"/>
                </a:xfrm>
                <a:custGeom>
                  <a:avLst/>
                  <a:gdLst>
                    <a:gd name="T0" fmla="*/ 204 w 204"/>
                    <a:gd name="T1" fmla="*/ 616 h 671"/>
                    <a:gd name="T2" fmla="*/ 86 w 204"/>
                    <a:gd name="T3" fmla="*/ 616 h 671"/>
                    <a:gd name="T4" fmla="*/ 55 w 204"/>
                    <a:gd name="T5" fmla="*/ 671 h 671"/>
                    <a:gd name="T6" fmla="*/ 173 w 204"/>
                    <a:gd name="T7" fmla="*/ 671 h 671"/>
                    <a:gd name="T8" fmla="*/ 204 w 204"/>
                    <a:gd name="T9" fmla="*/ 616 h 671"/>
                    <a:gd name="T10" fmla="*/ 173 w 204"/>
                    <a:gd name="T11" fmla="*/ 0 h 671"/>
                    <a:gd name="T12" fmla="*/ 0 w 204"/>
                    <a:gd name="T13" fmla="*/ 0 h 671"/>
                    <a:gd name="T14" fmla="*/ 55 w 204"/>
                    <a:gd name="T15" fmla="*/ 0 h 671"/>
                    <a:gd name="T16" fmla="*/ 86 w 204"/>
                    <a:gd name="T17" fmla="*/ 55 h 671"/>
                    <a:gd name="T18" fmla="*/ 204 w 204"/>
                    <a:gd name="T19" fmla="*/ 55 h 671"/>
                    <a:gd name="T20" fmla="*/ 173 w 20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671">
                      <a:moveTo>
                        <a:pt x="204" y="616"/>
                      </a:moveTo>
                      <a:lnTo>
                        <a:pt x="86" y="616"/>
                      </a:lnTo>
                      <a:lnTo>
                        <a:pt x="55" y="671"/>
                      </a:lnTo>
                      <a:lnTo>
                        <a:pt x="173" y="671"/>
                      </a:lnTo>
                      <a:lnTo>
                        <a:pt x="204" y="616"/>
                      </a:lnTo>
                      <a:moveTo>
                        <a:pt x="173" y="0"/>
                      </a:moveTo>
                      <a:lnTo>
                        <a:pt x="0" y="0"/>
                      </a:lnTo>
                      <a:lnTo>
                        <a:pt x="55" y="0"/>
                      </a:lnTo>
                      <a:lnTo>
                        <a:pt x="86" y="55"/>
                      </a:lnTo>
                      <a:lnTo>
                        <a:pt x="204" y="55"/>
                      </a:lnTo>
                      <a:lnTo>
                        <a:pt x="1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51" name="Freeform 20"/>
                <p:cNvSpPr>
                  <a:spLocks/>
                </p:cNvSpPr>
                <p:nvPr/>
              </p:nvSpPr>
              <p:spPr bwMode="auto">
                <a:xfrm>
                  <a:off x="4830" y="2721"/>
                  <a:ext cx="279" cy="561"/>
                </a:xfrm>
                <a:custGeom>
                  <a:avLst/>
                  <a:gdLst>
                    <a:gd name="T0" fmla="*/ 118 w 279"/>
                    <a:gd name="T1" fmla="*/ 0 h 561"/>
                    <a:gd name="T2" fmla="*/ 0 w 279"/>
                    <a:gd name="T3" fmla="*/ 0 h 561"/>
                    <a:gd name="T4" fmla="*/ 161 w 279"/>
                    <a:gd name="T5" fmla="*/ 280 h 561"/>
                    <a:gd name="T6" fmla="*/ 0 w 279"/>
                    <a:gd name="T7" fmla="*/ 561 h 561"/>
                    <a:gd name="T8" fmla="*/ 118 w 279"/>
                    <a:gd name="T9" fmla="*/ 561 h 561"/>
                    <a:gd name="T10" fmla="*/ 279 w 279"/>
                    <a:gd name="T11" fmla="*/ 280 h 561"/>
                    <a:gd name="T12" fmla="*/ 118 w 279"/>
                    <a:gd name="T13" fmla="*/ 0 h 561"/>
                  </a:gdLst>
                  <a:ahLst/>
                  <a:cxnLst>
                    <a:cxn ang="0">
                      <a:pos x="T0" y="T1"/>
                    </a:cxn>
                    <a:cxn ang="0">
                      <a:pos x="T2" y="T3"/>
                    </a:cxn>
                    <a:cxn ang="0">
                      <a:pos x="T4" y="T5"/>
                    </a:cxn>
                    <a:cxn ang="0">
                      <a:pos x="T6" y="T7"/>
                    </a:cxn>
                    <a:cxn ang="0">
                      <a:pos x="T8" y="T9"/>
                    </a:cxn>
                    <a:cxn ang="0">
                      <a:pos x="T10" y="T11"/>
                    </a:cxn>
                    <a:cxn ang="0">
                      <a:pos x="T12" y="T13"/>
                    </a:cxn>
                  </a:cxnLst>
                  <a:rect l="0" t="0" r="r" b="b"/>
                  <a:pathLst>
                    <a:path w="279" h="561">
                      <a:moveTo>
                        <a:pt x="118" y="0"/>
                      </a:moveTo>
                      <a:lnTo>
                        <a:pt x="0" y="0"/>
                      </a:lnTo>
                      <a:lnTo>
                        <a:pt x="161" y="280"/>
                      </a:lnTo>
                      <a:lnTo>
                        <a:pt x="0" y="561"/>
                      </a:lnTo>
                      <a:lnTo>
                        <a:pt x="118" y="561"/>
                      </a:lnTo>
                      <a:lnTo>
                        <a:pt x="279" y="280"/>
                      </a:lnTo>
                      <a:lnTo>
                        <a:pt x="1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52" name="Freeform 22"/>
                <p:cNvSpPr>
                  <a:spLocks noEditPoints="1"/>
                </p:cNvSpPr>
                <p:nvPr/>
              </p:nvSpPr>
              <p:spPr bwMode="auto">
                <a:xfrm>
                  <a:off x="4740" y="2666"/>
                  <a:ext cx="90" cy="671"/>
                </a:xfrm>
                <a:custGeom>
                  <a:avLst/>
                  <a:gdLst>
                    <a:gd name="T0" fmla="*/ 90 w 90"/>
                    <a:gd name="T1" fmla="*/ 616 h 671"/>
                    <a:gd name="T2" fmla="*/ 26 w 90"/>
                    <a:gd name="T3" fmla="*/ 616 h 671"/>
                    <a:gd name="T4" fmla="*/ 0 w 90"/>
                    <a:gd name="T5" fmla="*/ 662 h 671"/>
                    <a:gd name="T6" fmla="*/ 4 w 90"/>
                    <a:gd name="T7" fmla="*/ 671 h 671"/>
                    <a:gd name="T8" fmla="*/ 59 w 90"/>
                    <a:gd name="T9" fmla="*/ 671 h 671"/>
                    <a:gd name="T10" fmla="*/ 90 w 90"/>
                    <a:gd name="T11" fmla="*/ 616 h 671"/>
                    <a:gd name="T12" fmla="*/ 59 w 90"/>
                    <a:gd name="T13" fmla="*/ 0 h 671"/>
                    <a:gd name="T14" fmla="*/ 4 w 90"/>
                    <a:gd name="T15" fmla="*/ 0 h 671"/>
                    <a:gd name="T16" fmla="*/ 0 w 90"/>
                    <a:gd name="T17" fmla="*/ 8 h 671"/>
                    <a:gd name="T18" fmla="*/ 26 w 90"/>
                    <a:gd name="T19" fmla="*/ 55 h 671"/>
                    <a:gd name="T20" fmla="*/ 90 w 90"/>
                    <a:gd name="T21" fmla="*/ 55 h 671"/>
                    <a:gd name="T22" fmla="*/ 59 w 90"/>
                    <a:gd name="T23"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671">
                      <a:moveTo>
                        <a:pt x="90" y="616"/>
                      </a:moveTo>
                      <a:lnTo>
                        <a:pt x="26" y="616"/>
                      </a:lnTo>
                      <a:lnTo>
                        <a:pt x="0" y="662"/>
                      </a:lnTo>
                      <a:lnTo>
                        <a:pt x="4" y="671"/>
                      </a:lnTo>
                      <a:lnTo>
                        <a:pt x="59" y="671"/>
                      </a:lnTo>
                      <a:lnTo>
                        <a:pt x="90" y="616"/>
                      </a:lnTo>
                      <a:moveTo>
                        <a:pt x="59" y="0"/>
                      </a:moveTo>
                      <a:lnTo>
                        <a:pt x="4" y="0"/>
                      </a:lnTo>
                      <a:lnTo>
                        <a:pt x="0" y="8"/>
                      </a:lnTo>
                      <a:lnTo>
                        <a:pt x="26" y="55"/>
                      </a:lnTo>
                      <a:lnTo>
                        <a:pt x="90" y="55"/>
                      </a:lnTo>
                      <a:lnTo>
                        <a:pt x="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53" name="Freeform 24"/>
                <p:cNvSpPr>
                  <a:spLocks/>
                </p:cNvSpPr>
                <p:nvPr/>
              </p:nvSpPr>
              <p:spPr bwMode="auto">
                <a:xfrm>
                  <a:off x="4766" y="2721"/>
                  <a:ext cx="225" cy="561"/>
                </a:xfrm>
                <a:custGeom>
                  <a:avLst/>
                  <a:gdLst>
                    <a:gd name="T0" fmla="*/ 64 w 225"/>
                    <a:gd name="T1" fmla="*/ 0 h 561"/>
                    <a:gd name="T2" fmla="*/ 0 w 225"/>
                    <a:gd name="T3" fmla="*/ 0 h 561"/>
                    <a:gd name="T4" fmla="*/ 161 w 225"/>
                    <a:gd name="T5" fmla="*/ 280 h 561"/>
                    <a:gd name="T6" fmla="*/ 0 w 225"/>
                    <a:gd name="T7" fmla="*/ 561 h 561"/>
                    <a:gd name="T8" fmla="*/ 64 w 225"/>
                    <a:gd name="T9" fmla="*/ 561 h 561"/>
                    <a:gd name="T10" fmla="*/ 225 w 225"/>
                    <a:gd name="T11" fmla="*/ 280 h 561"/>
                    <a:gd name="T12" fmla="*/ 64 w 225"/>
                    <a:gd name="T13" fmla="*/ 0 h 561"/>
                  </a:gdLst>
                  <a:ahLst/>
                  <a:cxnLst>
                    <a:cxn ang="0">
                      <a:pos x="T0" y="T1"/>
                    </a:cxn>
                    <a:cxn ang="0">
                      <a:pos x="T2" y="T3"/>
                    </a:cxn>
                    <a:cxn ang="0">
                      <a:pos x="T4" y="T5"/>
                    </a:cxn>
                    <a:cxn ang="0">
                      <a:pos x="T6" y="T7"/>
                    </a:cxn>
                    <a:cxn ang="0">
                      <a:pos x="T8" y="T9"/>
                    </a:cxn>
                    <a:cxn ang="0">
                      <a:pos x="T10" y="T11"/>
                    </a:cxn>
                    <a:cxn ang="0">
                      <a:pos x="T12" y="T13"/>
                    </a:cxn>
                  </a:cxnLst>
                  <a:rect l="0" t="0" r="r" b="b"/>
                  <a:pathLst>
                    <a:path w="225" h="561">
                      <a:moveTo>
                        <a:pt x="64" y="0"/>
                      </a:moveTo>
                      <a:lnTo>
                        <a:pt x="0" y="0"/>
                      </a:lnTo>
                      <a:lnTo>
                        <a:pt x="161" y="280"/>
                      </a:lnTo>
                      <a:lnTo>
                        <a:pt x="0" y="561"/>
                      </a:lnTo>
                      <a:lnTo>
                        <a:pt x="64" y="561"/>
                      </a:lnTo>
                      <a:lnTo>
                        <a:pt x="225" y="280"/>
                      </a:lnTo>
                      <a:lnTo>
                        <a:pt x="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54" name="Freeform 25"/>
                <p:cNvSpPr>
                  <a:spLocks/>
                </p:cNvSpPr>
                <p:nvPr/>
              </p:nvSpPr>
              <p:spPr bwMode="auto">
                <a:xfrm>
                  <a:off x="4159"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close/>
                    </a:path>
                  </a:pathLst>
                </a:custGeom>
                <a:solidFill>
                  <a:srgbClr val="00D6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55" name="Freeform 26"/>
                <p:cNvSpPr>
                  <a:spLocks/>
                </p:cNvSpPr>
                <p:nvPr/>
              </p:nvSpPr>
              <p:spPr bwMode="auto">
                <a:xfrm>
                  <a:off x="4159"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56" name="Freeform 27"/>
                <p:cNvSpPr>
                  <a:spLocks/>
                </p:cNvSpPr>
                <p:nvPr/>
              </p:nvSpPr>
              <p:spPr bwMode="auto">
                <a:xfrm>
                  <a:off x="4161" y="3003"/>
                  <a:ext cx="763" cy="334"/>
                </a:xfrm>
                <a:custGeom>
                  <a:avLst/>
                  <a:gdLst>
                    <a:gd name="T0" fmla="*/ 763 w 763"/>
                    <a:gd name="T1" fmla="*/ 0 h 334"/>
                    <a:gd name="T2" fmla="*/ 0 w 763"/>
                    <a:gd name="T3" fmla="*/ 0 h 334"/>
                    <a:gd name="T4" fmla="*/ 190 w 763"/>
                    <a:gd name="T5" fmla="*/ 334 h 334"/>
                    <a:gd name="T6" fmla="*/ 574 w 763"/>
                    <a:gd name="T7" fmla="*/ 334 h 334"/>
                    <a:gd name="T8" fmla="*/ 763 w 763"/>
                    <a:gd name="T9" fmla="*/ 0 h 334"/>
                  </a:gdLst>
                  <a:ahLst/>
                  <a:cxnLst>
                    <a:cxn ang="0">
                      <a:pos x="T0" y="T1"/>
                    </a:cxn>
                    <a:cxn ang="0">
                      <a:pos x="T2" y="T3"/>
                    </a:cxn>
                    <a:cxn ang="0">
                      <a:pos x="T4" y="T5"/>
                    </a:cxn>
                    <a:cxn ang="0">
                      <a:pos x="T6" y="T7"/>
                    </a:cxn>
                    <a:cxn ang="0">
                      <a:pos x="T8" y="T9"/>
                    </a:cxn>
                  </a:cxnLst>
                  <a:rect l="0" t="0" r="r" b="b"/>
                  <a:pathLst>
                    <a:path w="763" h="334">
                      <a:moveTo>
                        <a:pt x="763" y="0"/>
                      </a:moveTo>
                      <a:lnTo>
                        <a:pt x="0" y="0"/>
                      </a:lnTo>
                      <a:lnTo>
                        <a:pt x="190" y="334"/>
                      </a:lnTo>
                      <a:lnTo>
                        <a:pt x="574" y="334"/>
                      </a:lnTo>
                      <a:lnTo>
                        <a:pt x="763" y="0"/>
                      </a:lnTo>
                      <a:close/>
                    </a:path>
                  </a:pathLst>
                </a:custGeom>
                <a:solidFill>
                  <a:srgbClr val="00B7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57" name="Freeform 28"/>
                <p:cNvSpPr>
                  <a:spLocks/>
                </p:cNvSpPr>
                <p:nvPr/>
              </p:nvSpPr>
              <p:spPr bwMode="auto">
                <a:xfrm>
                  <a:off x="4161" y="3003"/>
                  <a:ext cx="763" cy="334"/>
                </a:xfrm>
                <a:custGeom>
                  <a:avLst/>
                  <a:gdLst>
                    <a:gd name="T0" fmla="*/ 763 w 763"/>
                    <a:gd name="T1" fmla="*/ 0 h 334"/>
                    <a:gd name="T2" fmla="*/ 0 w 763"/>
                    <a:gd name="T3" fmla="*/ 0 h 334"/>
                    <a:gd name="T4" fmla="*/ 190 w 763"/>
                    <a:gd name="T5" fmla="*/ 334 h 334"/>
                    <a:gd name="T6" fmla="*/ 574 w 763"/>
                    <a:gd name="T7" fmla="*/ 334 h 334"/>
                    <a:gd name="T8" fmla="*/ 763 w 763"/>
                    <a:gd name="T9" fmla="*/ 0 h 334"/>
                  </a:gdLst>
                  <a:ahLst/>
                  <a:cxnLst>
                    <a:cxn ang="0">
                      <a:pos x="T0" y="T1"/>
                    </a:cxn>
                    <a:cxn ang="0">
                      <a:pos x="T2" y="T3"/>
                    </a:cxn>
                    <a:cxn ang="0">
                      <a:pos x="T4" y="T5"/>
                    </a:cxn>
                    <a:cxn ang="0">
                      <a:pos x="T6" y="T7"/>
                    </a:cxn>
                    <a:cxn ang="0">
                      <a:pos x="T8" y="T9"/>
                    </a:cxn>
                  </a:cxnLst>
                  <a:rect l="0" t="0" r="r" b="b"/>
                  <a:pathLst>
                    <a:path w="763" h="334">
                      <a:moveTo>
                        <a:pt x="763" y="0"/>
                      </a:moveTo>
                      <a:lnTo>
                        <a:pt x="0" y="0"/>
                      </a:lnTo>
                      <a:lnTo>
                        <a:pt x="190" y="334"/>
                      </a:lnTo>
                      <a:lnTo>
                        <a:pt x="574" y="334"/>
                      </a:lnTo>
                      <a:lnTo>
                        <a:pt x="7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grpSp>
          <p:sp>
            <p:nvSpPr>
              <p:cNvPr id="39" name="Rectangle 38"/>
              <p:cNvSpPr/>
              <p:nvPr/>
            </p:nvSpPr>
            <p:spPr>
              <a:xfrm>
                <a:off x="7855886" y="4160586"/>
                <a:ext cx="8381708" cy="729854"/>
              </a:xfrm>
              <a:prstGeom prst="rect">
                <a:avLst/>
              </a:prstGeom>
            </p:spPr>
            <p:txBody>
              <a:bodyPr wrap="square">
                <a:spAutoFit/>
              </a:bodyPr>
              <a:lstStyle/>
              <a:p>
                <a:pPr defTabSz="480128"/>
                <a:r>
                  <a:rPr 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 piece of state (the Observable) is watched by one or more Observers; the observers react as the observable changes over time.</a:t>
                </a:r>
              </a:p>
            </p:txBody>
          </p:sp>
        </p:grpSp>
        <p:sp>
          <p:nvSpPr>
            <p:cNvPr id="37" name="TextBox 36"/>
            <p:cNvSpPr txBox="1"/>
            <p:nvPr/>
          </p:nvSpPr>
          <p:spPr>
            <a:xfrm>
              <a:off x="8916482" y="3825379"/>
              <a:ext cx="551062" cy="477054"/>
            </a:xfrm>
            <a:prstGeom prst="rect">
              <a:avLst/>
            </a:prstGeom>
            <a:noFill/>
          </p:spPr>
          <p:txBody>
            <a:bodyPr wrap="square" rtlCol="0">
              <a:spAutoFit/>
            </a:bodyPr>
            <a:lstStyle/>
            <a:p>
              <a:r>
                <a:rPr lang="en-US" sz="25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02</a:t>
              </a:r>
            </a:p>
          </p:txBody>
        </p:sp>
      </p:grpSp>
      <p:grpSp>
        <p:nvGrpSpPr>
          <p:cNvPr id="58" name="Group 57"/>
          <p:cNvGrpSpPr/>
          <p:nvPr/>
        </p:nvGrpSpPr>
        <p:grpSpPr>
          <a:xfrm>
            <a:off x="3091685" y="4930669"/>
            <a:ext cx="10293349" cy="1065213"/>
            <a:chOff x="8587390" y="4792623"/>
            <a:chExt cx="10293349" cy="1065213"/>
          </a:xfrm>
        </p:grpSpPr>
        <p:grpSp>
          <p:nvGrpSpPr>
            <p:cNvPr id="59" name="Group 58"/>
            <p:cNvGrpSpPr/>
            <p:nvPr/>
          </p:nvGrpSpPr>
          <p:grpSpPr>
            <a:xfrm>
              <a:off x="8587390" y="4792623"/>
              <a:ext cx="10293349" cy="1065213"/>
              <a:chOff x="6602413" y="3975100"/>
              <a:chExt cx="10293349" cy="1065213"/>
            </a:xfrm>
          </p:grpSpPr>
          <p:grpSp>
            <p:nvGrpSpPr>
              <p:cNvPr id="61" name="Group 4"/>
              <p:cNvGrpSpPr>
                <a:grpSpLocks noChangeAspect="1"/>
              </p:cNvGrpSpPr>
              <p:nvPr/>
            </p:nvGrpSpPr>
            <p:grpSpPr bwMode="auto">
              <a:xfrm>
                <a:off x="6602413" y="3975100"/>
                <a:ext cx="10293349" cy="1065213"/>
                <a:chOff x="4159" y="2666"/>
                <a:chExt cx="6484" cy="671"/>
              </a:xfrm>
            </p:grpSpPr>
            <p:sp>
              <p:nvSpPr>
                <p:cNvPr id="63" name="Freeform 25"/>
                <p:cNvSpPr>
                  <a:spLocks/>
                </p:cNvSpPr>
                <p:nvPr/>
              </p:nvSpPr>
              <p:spPr bwMode="auto">
                <a:xfrm>
                  <a:off x="4429"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close/>
                    </a:path>
                  </a:pathLst>
                </a:custGeom>
                <a:solidFill>
                  <a:schemeClr val="accent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64" name="Freeform 25"/>
                <p:cNvSpPr>
                  <a:spLocks/>
                </p:cNvSpPr>
                <p:nvPr/>
              </p:nvSpPr>
              <p:spPr bwMode="auto">
                <a:xfrm>
                  <a:off x="4389"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close/>
                    </a:path>
                  </a:pathLst>
                </a:custGeom>
                <a:solidFill>
                  <a:srgbClr val="D739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65" name="Freeform 25"/>
                <p:cNvSpPr>
                  <a:spLocks/>
                </p:cNvSpPr>
                <p:nvPr/>
              </p:nvSpPr>
              <p:spPr bwMode="auto">
                <a:xfrm>
                  <a:off x="4246"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66" name="Freeform 25"/>
                <p:cNvSpPr>
                  <a:spLocks/>
                </p:cNvSpPr>
                <p:nvPr/>
              </p:nvSpPr>
              <p:spPr bwMode="auto">
                <a:xfrm>
                  <a:off x="4323"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close/>
                    </a:path>
                  </a:pathLst>
                </a:custGeom>
                <a:solidFill>
                  <a:srgbClr val="D739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67" name="Freeform 5"/>
                <p:cNvSpPr>
                  <a:spLocks/>
                </p:cNvSpPr>
                <p:nvPr/>
              </p:nvSpPr>
              <p:spPr bwMode="auto">
                <a:xfrm>
                  <a:off x="4372" y="2721"/>
                  <a:ext cx="6271" cy="561"/>
                </a:xfrm>
                <a:custGeom>
                  <a:avLst/>
                  <a:gdLst>
                    <a:gd name="T0" fmla="*/ 161 w 1998"/>
                    <a:gd name="T1" fmla="*/ 561 h 561"/>
                    <a:gd name="T2" fmla="*/ 0 w 1998"/>
                    <a:gd name="T3" fmla="*/ 280 h 561"/>
                    <a:gd name="T4" fmla="*/ 161 w 1998"/>
                    <a:gd name="T5" fmla="*/ 0 h 561"/>
                    <a:gd name="T6" fmla="*/ 1839 w 1998"/>
                    <a:gd name="T7" fmla="*/ 0 h 561"/>
                    <a:gd name="T8" fmla="*/ 1998 w 1998"/>
                    <a:gd name="T9" fmla="*/ 280 h 561"/>
                    <a:gd name="T10" fmla="*/ 1839 w 1998"/>
                    <a:gd name="T11" fmla="*/ 561 h 561"/>
                    <a:gd name="T12" fmla="*/ 161 w 1998"/>
                    <a:gd name="T13" fmla="*/ 561 h 561"/>
                  </a:gdLst>
                  <a:ahLst/>
                  <a:cxnLst>
                    <a:cxn ang="0">
                      <a:pos x="T0" y="T1"/>
                    </a:cxn>
                    <a:cxn ang="0">
                      <a:pos x="T2" y="T3"/>
                    </a:cxn>
                    <a:cxn ang="0">
                      <a:pos x="T4" y="T5"/>
                    </a:cxn>
                    <a:cxn ang="0">
                      <a:pos x="T6" y="T7"/>
                    </a:cxn>
                    <a:cxn ang="0">
                      <a:pos x="T8" y="T9"/>
                    </a:cxn>
                    <a:cxn ang="0">
                      <a:pos x="T10" y="T11"/>
                    </a:cxn>
                    <a:cxn ang="0">
                      <a:pos x="T12" y="T13"/>
                    </a:cxn>
                  </a:cxnLst>
                  <a:rect l="0" t="0" r="r" b="b"/>
                  <a:pathLst>
                    <a:path w="1998" h="561">
                      <a:moveTo>
                        <a:pt x="161" y="561"/>
                      </a:moveTo>
                      <a:lnTo>
                        <a:pt x="0" y="280"/>
                      </a:lnTo>
                      <a:lnTo>
                        <a:pt x="161" y="0"/>
                      </a:lnTo>
                      <a:lnTo>
                        <a:pt x="1839" y="0"/>
                      </a:lnTo>
                      <a:lnTo>
                        <a:pt x="1998" y="280"/>
                      </a:lnTo>
                      <a:lnTo>
                        <a:pt x="1839" y="561"/>
                      </a:lnTo>
                      <a:lnTo>
                        <a:pt x="161" y="561"/>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68" name="Freeform 6"/>
                <p:cNvSpPr>
                  <a:spLocks/>
                </p:cNvSpPr>
                <p:nvPr/>
              </p:nvSpPr>
              <p:spPr bwMode="auto">
                <a:xfrm>
                  <a:off x="4372" y="2721"/>
                  <a:ext cx="1998" cy="561"/>
                </a:xfrm>
                <a:custGeom>
                  <a:avLst/>
                  <a:gdLst>
                    <a:gd name="T0" fmla="*/ 161 w 1998"/>
                    <a:gd name="T1" fmla="*/ 561 h 561"/>
                    <a:gd name="T2" fmla="*/ 0 w 1998"/>
                    <a:gd name="T3" fmla="*/ 280 h 561"/>
                    <a:gd name="T4" fmla="*/ 161 w 1998"/>
                    <a:gd name="T5" fmla="*/ 0 h 561"/>
                    <a:gd name="T6" fmla="*/ 1839 w 1998"/>
                    <a:gd name="T7" fmla="*/ 0 h 561"/>
                    <a:gd name="T8" fmla="*/ 1998 w 1998"/>
                    <a:gd name="T9" fmla="*/ 280 h 561"/>
                    <a:gd name="T10" fmla="*/ 1839 w 1998"/>
                    <a:gd name="T11" fmla="*/ 561 h 561"/>
                    <a:gd name="T12" fmla="*/ 161 w 1998"/>
                    <a:gd name="T13" fmla="*/ 561 h 561"/>
                  </a:gdLst>
                  <a:ahLst/>
                  <a:cxnLst>
                    <a:cxn ang="0">
                      <a:pos x="T0" y="T1"/>
                    </a:cxn>
                    <a:cxn ang="0">
                      <a:pos x="T2" y="T3"/>
                    </a:cxn>
                    <a:cxn ang="0">
                      <a:pos x="T4" y="T5"/>
                    </a:cxn>
                    <a:cxn ang="0">
                      <a:pos x="T6" y="T7"/>
                    </a:cxn>
                    <a:cxn ang="0">
                      <a:pos x="T8" y="T9"/>
                    </a:cxn>
                    <a:cxn ang="0">
                      <a:pos x="T10" y="T11"/>
                    </a:cxn>
                    <a:cxn ang="0">
                      <a:pos x="T12" y="T13"/>
                    </a:cxn>
                  </a:cxnLst>
                  <a:rect l="0" t="0" r="r" b="b"/>
                  <a:pathLst>
                    <a:path w="1998" h="561">
                      <a:moveTo>
                        <a:pt x="161" y="561"/>
                      </a:moveTo>
                      <a:lnTo>
                        <a:pt x="0" y="280"/>
                      </a:lnTo>
                      <a:lnTo>
                        <a:pt x="161" y="0"/>
                      </a:lnTo>
                      <a:lnTo>
                        <a:pt x="1839" y="0"/>
                      </a:lnTo>
                      <a:lnTo>
                        <a:pt x="1998" y="280"/>
                      </a:lnTo>
                      <a:lnTo>
                        <a:pt x="1839" y="561"/>
                      </a:lnTo>
                      <a:lnTo>
                        <a:pt x="161" y="5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69" name="Freeform 8"/>
                <p:cNvSpPr>
                  <a:spLocks noEditPoints="1"/>
                </p:cNvSpPr>
                <p:nvPr/>
              </p:nvSpPr>
              <p:spPr bwMode="auto">
                <a:xfrm>
                  <a:off x="4673" y="2666"/>
                  <a:ext cx="126" cy="671"/>
                </a:xfrm>
                <a:custGeom>
                  <a:avLst/>
                  <a:gdLst>
                    <a:gd name="T0" fmla="*/ 67 w 126"/>
                    <a:gd name="T1" fmla="*/ 662 h 671"/>
                    <a:gd name="T2" fmla="*/ 62 w 126"/>
                    <a:gd name="T3" fmla="*/ 671 h 671"/>
                    <a:gd name="T4" fmla="*/ 0 w 126"/>
                    <a:gd name="T5" fmla="*/ 671 h 671"/>
                    <a:gd name="T6" fmla="*/ 126 w 126"/>
                    <a:gd name="T7" fmla="*/ 671 h 671"/>
                    <a:gd name="T8" fmla="*/ 71 w 126"/>
                    <a:gd name="T9" fmla="*/ 671 h 671"/>
                    <a:gd name="T10" fmla="*/ 67 w 126"/>
                    <a:gd name="T11" fmla="*/ 662 h 671"/>
                    <a:gd name="T12" fmla="*/ 71 w 126"/>
                    <a:gd name="T13" fmla="*/ 0 h 671"/>
                    <a:gd name="T14" fmla="*/ 62 w 126"/>
                    <a:gd name="T15" fmla="*/ 0 h 671"/>
                    <a:gd name="T16" fmla="*/ 67 w 126"/>
                    <a:gd name="T17" fmla="*/ 8 h 671"/>
                    <a:gd name="T18" fmla="*/ 71 w 126"/>
                    <a:gd name="T19"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671">
                      <a:moveTo>
                        <a:pt x="67" y="662"/>
                      </a:moveTo>
                      <a:lnTo>
                        <a:pt x="62" y="671"/>
                      </a:lnTo>
                      <a:lnTo>
                        <a:pt x="0" y="671"/>
                      </a:lnTo>
                      <a:lnTo>
                        <a:pt x="126" y="671"/>
                      </a:lnTo>
                      <a:lnTo>
                        <a:pt x="71" y="671"/>
                      </a:lnTo>
                      <a:lnTo>
                        <a:pt x="67" y="662"/>
                      </a:lnTo>
                      <a:moveTo>
                        <a:pt x="71" y="0"/>
                      </a:moveTo>
                      <a:lnTo>
                        <a:pt x="62" y="0"/>
                      </a:lnTo>
                      <a:lnTo>
                        <a:pt x="67" y="8"/>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70" name="Freeform 12"/>
                <p:cNvSpPr>
                  <a:spLocks/>
                </p:cNvSpPr>
                <p:nvPr/>
              </p:nvSpPr>
              <p:spPr bwMode="auto">
                <a:xfrm>
                  <a:off x="5088" y="2721"/>
                  <a:ext cx="232" cy="561"/>
                </a:xfrm>
                <a:custGeom>
                  <a:avLst/>
                  <a:gdLst>
                    <a:gd name="T0" fmla="*/ 71 w 232"/>
                    <a:gd name="T1" fmla="*/ 0 h 561"/>
                    <a:gd name="T2" fmla="*/ 0 w 232"/>
                    <a:gd name="T3" fmla="*/ 0 h 561"/>
                    <a:gd name="T4" fmla="*/ 161 w 232"/>
                    <a:gd name="T5" fmla="*/ 280 h 561"/>
                    <a:gd name="T6" fmla="*/ 0 w 232"/>
                    <a:gd name="T7" fmla="*/ 561 h 561"/>
                    <a:gd name="T8" fmla="*/ 71 w 232"/>
                    <a:gd name="T9" fmla="*/ 561 h 561"/>
                    <a:gd name="T10" fmla="*/ 232 w 232"/>
                    <a:gd name="T11" fmla="*/ 280 h 561"/>
                    <a:gd name="T12" fmla="*/ 71 w 232"/>
                    <a:gd name="T13" fmla="*/ 0 h 561"/>
                  </a:gdLst>
                  <a:ahLst/>
                  <a:cxnLst>
                    <a:cxn ang="0">
                      <a:pos x="T0" y="T1"/>
                    </a:cxn>
                    <a:cxn ang="0">
                      <a:pos x="T2" y="T3"/>
                    </a:cxn>
                    <a:cxn ang="0">
                      <a:pos x="T4" y="T5"/>
                    </a:cxn>
                    <a:cxn ang="0">
                      <a:pos x="T6" y="T7"/>
                    </a:cxn>
                    <a:cxn ang="0">
                      <a:pos x="T8" y="T9"/>
                    </a:cxn>
                    <a:cxn ang="0">
                      <a:pos x="T10" y="T11"/>
                    </a:cxn>
                    <a:cxn ang="0">
                      <a:pos x="T12" y="T13"/>
                    </a:cxn>
                  </a:cxnLst>
                  <a:rect l="0" t="0" r="r" b="b"/>
                  <a:pathLst>
                    <a:path w="232" h="561">
                      <a:moveTo>
                        <a:pt x="71" y="0"/>
                      </a:moveTo>
                      <a:lnTo>
                        <a:pt x="0" y="0"/>
                      </a:lnTo>
                      <a:lnTo>
                        <a:pt x="161" y="280"/>
                      </a:lnTo>
                      <a:lnTo>
                        <a:pt x="0" y="561"/>
                      </a:lnTo>
                      <a:lnTo>
                        <a:pt x="71" y="561"/>
                      </a:lnTo>
                      <a:lnTo>
                        <a:pt x="232" y="280"/>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71" name="Freeform 14"/>
                <p:cNvSpPr>
                  <a:spLocks noEditPoints="1"/>
                </p:cNvSpPr>
                <p:nvPr/>
              </p:nvSpPr>
              <p:spPr bwMode="auto">
                <a:xfrm>
                  <a:off x="4744" y="2666"/>
                  <a:ext cx="344" cy="671"/>
                </a:xfrm>
                <a:custGeom>
                  <a:avLst/>
                  <a:gdLst>
                    <a:gd name="T0" fmla="*/ 344 w 344"/>
                    <a:gd name="T1" fmla="*/ 616 h 671"/>
                    <a:gd name="T2" fmla="*/ 204 w 344"/>
                    <a:gd name="T3" fmla="*/ 616 h 671"/>
                    <a:gd name="T4" fmla="*/ 173 w 344"/>
                    <a:gd name="T5" fmla="*/ 671 h 671"/>
                    <a:gd name="T6" fmla="*/ 313 w 344"/>
                    <a:gd name="T7" fmla="*/ 671 h 671"/>
                    <a:gd name="T8" fmla="*/ 344 w 344"/>
                    <a:gd name="T9" fmla="*/ 616 h 671"/>
                    <a:gd name="T10" fmla="*/ 313 w 344"/>
                    <a:gd name="T11" fmla="*/ 0 h 671"/>
                    <a:gd name="T12" fmla="*/ 0 w 344"/>
                    <a:gd name="T13" fmla="*/ 0 h 671"/>
                    <a:gd name="T14" fmla="*/ 173 w 344"/>
                    <a:gd name="T15" fmla="*/ 0 h 671"/>
                    <a:gd name="T16" fmla="*/ 204 w 344"/>
                    <a:gd name="T17" fmla="*/ 55 h 671"/>
                    <a:gd name="T18" fmla="*/ 344 w 344"/>
                    <a:gd name="T19" fmla="*/ 55 h 671"/>
                    <a:gd name="T20" fmla="*/ 313 w 3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4" h="671">
                      <a:moveTo>
                        <a:pt x="344" y="616"/>
                      </a:moveTo>
                      <a:lnTo>
                        <a:pt x="204" y="616"/>
                      </a:lnTo>
                      <a:lnTo>
                        <a:pt x="173" y="671"/>
                      </a:lnTo>
                      <a:lnTo>
                        <a:pt x="313" y="671"/>
                      </a:lnTo>
                      <a:lnTo>
                        <a:pt x="344" y="616"/>
                      </a:lnTo>
                      <a:moveTo>
                        <a:pt x="313" y="0"/>
                      </a:moveTo>
                      <a:lnTo>
                        <a:pt x="0" y="0"/>
                      </a:lnTo>
                      <a:lnTo>
                        <a:pt x="173" y="0"/>
                      </a:lnTo>
                      <a:lnTo>
                        <a:pt x="204" y="55"/>
                      </a:lnTo>
                      <a:lnTo>
                        <a:pt x="344" y="55"/>
                      </a:lnTo>
                      <a:lnTo>
                        <a:pt x="3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72" name="Freeform 16"/>
                <p:cNvSpPr>
                  <a:spLocks/>
                </p:cNvSpPr>
                <p:nvPr/>
              </p:nvSpPr>
              <p:spPr bwMode="auto">
                <a:xfrm>
                  <a:off x="4948" y="2721"/>
                  <a:ext cx="301" cy="561"/>
                </a:xfrm>
                <a:custGeom>
                  <a:avLst/>
                  <a:gdLst>
                    <a:gd name="T0" fmla="*/ 140 w 301"/>
                    <a:gd name="T1" fmla="*/ 0 h 561"/>
                    <a:gd name="T2" fmla="*/ 0 w 301"/>
                    <a:gd name="T3" fmla="*/ 0 h 561"/>
                    <a:gd name="T4" fmla="*/ 161 w 301"/>
                    <a:gd name="T5" fmla="*/ 280 h 561"/>
                    <a:gd name="T6" fmla="*/ 0 w 301"/>
                    <a:gd name="T7" fmla="*/ 561 h 561"/>
                    <a:gd name="T8" fmla="*/ 140 w 301"/>
                    <a:gd name="T9" fmla="*/ 561 h 561"/>
                    <a:gd name="T10" fmla="*/ 301 w 301"/>
                    <a:gd name="T11" fmla="*/ 280 h 561"/>
                    <a:gd name="T12" fmla="*/ 140 w 301"/>
                    <a:gd name="T13" fmla="*/ 0 h 561"/>
                  </a:gdLst>
                  <a:ahLst/>
                  <a:cxnLst>
                    <a:cxn ang="0">
                      <a:pos x="T0" y="T1"/>
                    </a:cxn>
                    <a:cxn ang="0">
                      <a:pos x="T2" y="T3"/>
                    </a:cxn>
                    <a:cxn ang="0">
                      <a:pos x="T4" y="T5"/>
                    </a:cxn>
                    <a:cxn ang="0">
                      <a:pos x="T6" y="T7"/>
                    </a:cxn>
                    <a:cxn ang="0">
                      <a:pos x="T8" y="T9"/>
                    </a:cxn>
                    <a:cxn ang="0">
                      <a:pos x="T10" y="T11"/>
                    </a:cxn>
                    <a:cxn ang="0">
                      <a:pos x="T12" y="T13"/>
                    </a:cxn>
                  </a:cxnLst>
                  <a:rect l="0" t="0" r="r" b="b"/>
                  <a:pathLst>
                    <a:path w="301" h="561">
                      <a:moveTo>
                        <a:pt x="140" y="0"/>
                      </a:moveTo>
                      <a:lnTo>
                        <a:pt x="0" y="0"/>
                      </a:lnTo>
                      <a:lnTo>
                        <a:pt x="161" y="280"/>
                      </a:lnTo>
                      <a:lnTo>
                        <a:pt x="0" y="561"/>
                      </a:lnTo>
                      <a:lnTo>
                        <a:pt x="140" y="561"/>
                      </a:lnTo>
                      <a:lnTo>
                        <a:pt x="301" y="280"/>
                      </a:lnTo>
                      <a:lnTo>
                        <a:pt x="1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73" name="Freeform 18"/>
                <p:cNvSpPr>
                  <a:spLocks noEditPoints="1"/>
                </p:cNvSpPr>
                <p:nvPr/>
              </p:nvSpPr>
              <p:spPr bwMode="auto">
                <a:xfrm>
                  <a:off x="4744" y="2666"/>
                  <a:ext cx="204" cy="671"/>
                </a:xfrm>
                <a:custGeom>
                  <a:avLst/>
                  <a:gdLst>
                    <a:gd name="T0" fmla="*/ 204 w 204"/>
                    <a:gd name="T1" fmla="*/ 616 h 671"/>
                    <a:gd name="T2" fmla="*/ 86 w 204"/>
                    <a:gd name="T3" fmla="*/ 616 h 671"/>
                    <a:gd name="T4" fmla="*/ 55 w 204"/>
                    <a:gd name="T5" fmla="*/ 671 h 671"/>
                    <a:gd name="T6" fmla="*/ 173 w 204"/>
                    <a:gd name="T7" fmla="*/ 671 h 671"/>
                    <a:gd name="T8" fmla="*/ 204 w 204"/>
                    <a:gd name="T9" fmla="*/ 616 h 671"/>
                    <a:gd name="T10" fmla="*/ 173 w 204"/>
                    <a:gd name="T11" fmla="*/ 0 h 671"/>
                    <a:gd name="T12" fmla="*/ 0 w 204"/>
                    <a:gd name="T13" fmla="*/ 0 h 671"/>
                    <a:gd name="T14" fmla="*/ 55 w 204"/>
                    <a:gd name="T15" fmla="*/ 0 h 671"/>
                    <a:gd name="T16" fmla="*/ 86 w 204"/>
                    <a:gd name="T17" fmla="*/ 55 h 671"/>
                    <a:gd name="T18" fmla="*/ 204 w 204"/>
                    <a:gd name="T19" fmla="*/ 55 h 671"/>
                    <a:gd name="T20" fmla="*/ 173 w 20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671">
                      <a:moveTo>
                        <a:pt x="204" y="616"/>
                      </a:moveTo>
                      <a:lnTo>
                        <a:pt x="86" y="616"/>
                      </a:lnTo>
                      <a:lnTo>
                        <a:pt x="55" y="671"/>
                      </a:lnTo>
                      <a:lnTo>
                        <a:pt x="173" y="671"/>
                      </a:lnTo>
                      <a:lnTo>
                        <a:pt x="204" y="616"/>
                      </a:lnTo>
                      <a:moveTo>
                        <a:pt x="173" y="0"/>
                      </a:moveTo>
                      <a:lnTo>
                        <a:pt x="0" y="0"/>
                      </a:lnTo>
                      <a:lnTo>
                        <a:pt x="55" y="0"/>
                      </a:lnTo>
                      <a:lnTo>
                        <a:pt x="86" y="55"/>
                      </a:lnTo>
                      <a:lnTo>
                        <a:pt x="204" y="55"/>
                      </a:lnTo>
                      <a:lnTo>
                        <a:pt x="1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74" name="Freeform 20"/>
                <p:cNvSpPr>
                  <a:spLocks/>
                </p:cNvSpPr>
                <p:nvPr/>
              </p:nvSpPr>
              <p:spPr bwMode="auto">
                <a:xfrm>
                  <a:off x="4830" y="2721"/>
                  <a:ext cx="279" cy="561"/>
                </a:xfrm>
                <a:custGeom>
                  <a:avLst/>
                  <a:gdLst>
                    <a:gd name="T0" fmla="*/ 118 w 279"/>
                    <a:gd name="T1" fmla="*/ 0 h 561"/>
                    <a:gd name="T2" fmla="*/ 0 w 279"/>
                    <a:gd name="T3" fmla="*/ 0 h 561"/>
                    <a:gd name="T4" fmla="*/ 161 w 279"/>
                    <a:gd name="T5" fmla="*/ 280 h 561"/>
                    <a:gd name="T6" fmla="*/ 0 w 279"/>
                    <a:gd name="T7" fmla="*/ 561 h 561"/>
                    <a:gd name="T8" fmla="*/ 118 w 279"/>
                    <a:gd name="T9" fmla="*/ 561 h 561"/>
                    <a:gd name="T10" fmla="*/ 279 w 279"/>
                    <a:gd name="T11" fmla="*/ 280 h 561"/>
                    <a:gd name="T12" fmla="*/ 118 w 279"/>
                    <a:gd name="T13" fmla="*/ 0 h 561"/>
                  </a:gdLst>
                  <a:ahLst/>
                  <a:cxnLst>
                    <a:cxn ang="0">
                      <a:pos x="T0" y="T1"/>
                    </a:cxn>
                    <a:cxn ang="0">
                      <a:pos x="T2" y="T3"/>
                    </a:cxn>
                    <a:cxn ang="0">
                      <a:pos x="T4" y="T5"/>
                    </a:cxn>
                    <a:cxn ang="0">
                      <a:pos x="T6" y="T7"/>
                    </a:cxn>
                    <a:cxn ang="0">
                      <a:pos x="T8" y="T9"/>
                    </a:cxn>
                    <a:cxn ang="0">
                      <a:pos x="T10" y="T11"/>
                    </a:cxn>
                    <a:cxn ang="0">
                      <a:pos x="T12" y="T13"/>
                    </a:cxn>
                  </a:cxnLst>
                  <a:rect l="0" t="0" r="r" b="b"/>
                  <a:pathLst>
                    <a:path w="279" h="561">
                      <a:moveTo>
                        <a:pt x="118" y="0"/>
                      </a:moveTo>
                      <a:lnTo>
                        <a:pt x="0" y="0"/>
                      </a:lnTo>
                      <a:lnTo>
                        <a:pt x="161" y="280"/>
                      </a:lnTo>
                      <a:lnTo>
                        <a:pt x="0" y="561"/>
                      </a:lnTo>
                      <a:lnTo>
                        <a:pt x="118" y="561"/>
                      </a:lnTo>
                      <a:lnTo>
                        <a:pt x="279" y="280"/>
                      </a:lnTo>
                      <a:lnTo>
                        <a:pt x="1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75" name="Freeform 22"/>
                <p:cNvSpPr>
                  <a:spLocks noEditPoints="1"/>
                </p:cNvSpPr>
                <p:nvPr/>
              </p:nvSpPr>
              <p:spPr bwMode="auto">
                <a:xfrm>
                  <a:off x="4740" y="2666"/>
                  <a:ext cx="90" cy="671"/>
                </a:xfrm>
                <a:custGeom>
                  <a:avLst/>
                  <a:gdLst>
                    <a:gd name="T0" fmla="*/ 90 w 90"/>
                    <a:gd name="T1" fmla="*/ 616 h 671"/>
                    <a:gd name="T2" fmla="*/ 26 w 90"/>
                    <a:gd name="T3" fmla="*/ 616 h 671"/>
                    <a:gd name="T4" fmla="*/ 0 w 90"/>
                    <a:gd name="T5" fmla="*/ 662 h 671"/>
                    <a:gd name="T6" fmla="*/ 4 w 90"/>
                    <a:gd name="T7" fmla="*/ 671 h 671"/>
                    <a:gd name="T8" fmla="*/ 59 w 90"/>
                    <a:gd name="T9" fmla="*/ 671 h 671"/>
                    <a:gd name="T10" fmla="*/ 90 w 90"/>
                    <a:gd name="T11" fmla="*/ 616 h 671"/>
                    <a:gd name="T12" fmla="*/ 59 w 90"/>
                    <a:gd name="T13" fmla="*/ 0 h 671"/>
                    <a:gd name="T14" fmla="*/ 4 w 90"/>
                    <a:gd name="T15" fmla="*/ 0 h 671"/>
                    <a:gd name="T16" fmla="*/ 0 w 90"/>
                    <a:gd name="T17" fmla="*/ 8 h 671"/>
                    <a:gd name="T18" fmla="*/ 26 w 90"/>
                    <a:gd name="T19" fmla="*/ 55 h 671"/>
                    <a:gd name="T20" fmla="*/ 90 w 90"/>
                    <a:gd name="T21" fmla="*/ 55 h 671"/>
                    <a:gd name="T22" fmla="*/ 59 w 90"/>
                    <a:gd name="T23"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671">
                      <a:moveTo>
                        <a:pt x="90" y="616"/>
                      </a:moveTo>
                      <a:lnTo>
                        <a:pt x="26" y="616"/>
                      </a:lnTo>
                      <a:lnTo>
                        <a:pt x="0" y="662"/>
                      </a:lnTo>
                      <a:lnTo>
                        <a:pt x="4" y="671"/>
                      </a:lnTo>
                      <a:lnTo>
                        <a:pt x="59" y="671"/>
                      </a:lnTo>
                      <a:lnTo>
                        <a:pt x="90" y="616"/>
                      </a:lnTo>
                      <a:moveTo>
                        <a:pt x="59" y="0"/>
                      </a:moveTo>
                      <a:lnTo>
                        <a:pt x="4" y="0"/>
                      </a:lnTo>
                      <a:lnTo>
                        <a:pt x="0" y="8"/>
                      </a:lnTo>
                      <a:lnTo>
                        <a:pt x="26" y="55"/>
                      </a:lnTo>
                      <a:lnTo>
                        <a:pt x="90" y="55"/>
                      </a:lnTo>
                      <a:lnTo>
                        <a:pt x="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76" name="Freeform 24"/>
                <p:cNvSpPr>
                  <a:spLocks/>
                </p:cNvSpPr>
                <p:nvPr/>
              </p:nvSpPr>
              <p:spPr bwMode="auto">
                <a:xfrm>
                  <a:off x="4766" y="2721"/>
                  <a:ext cx="225" cy="561"/>
                </a:xfrm>
                <a:custGeom>
                  <a:avLst/>
                  <a:gdLst>
                    <a:gd name="T0" fmla="*/ 64 w 225"/>
                    <a:gd name="T1" fmla="*/ 0 h 561"/>
                    <a:gd name="T2" fmla="*/ 0 w 225"/>
                    <a:gd name="T3" fmla="*/ 0 h 561"/>
                    <a:gd name="T4" fmla="*/ 161 w 225"/>
                    <a:gd name="T5" fmla="*/ 280 h 561"/>
                    <a:gd name="T6" fmla="*/ 0 w 225"/>
                    <a:gd name="T7" fmla="*/ 561 h 561"/>
                    <a:gd name="T8" fmla="*/ 64 w 225"/>
                    <a:gd name="T9" fmla="*/ 561 h 561"/>
                    <a:gd name="T10" fmla="*/ 225 w 225"/>
                    <a:gd name="T11" fmla="*/ 280 h 561"/>
                    <a:gd name="T12" fmla="*/ 64 w 225"/>
                    <a:gd name="T13" fmla="*/ 0 h 561"/>
                  </a:gdLst>
                  <a:ahLst/>
                  <a:cxnLst>
                    <a:cxn ang="0">
                      <a:pos x="T0" y="T1"/>
                    </a:cxn>
                    <a:cxn ang="0">
                      <a:pos x="T2" y="T3"/>
                    </a:cxn>
                    <a:cxn ang="0">
                      <a:pos x="T4" y="T5"/>
                    </a:cxn>
                    <a:cxn ang="0">
                      <a:pos x="T6" y="T7"/>
                    </a:cxn>
                    <a:cxn ang="0">
                      <a:pos x="T8" y="T9"/>
                    </a:cxn>
                    <a:cxn ang="0">
                      <a:pos x="T10" y="T11"/>
                    </a:cxn>
                    <a:cxn ang="0">
                      <a:pos x="T12" y="T13"/>
                    </a:cxn>
                  </a:cxnLst>
                  <a:rect l="0" t="0" r="r" b="b"/>
                  <a:pathLst>
                    <a:path w="225" h="561">
                      <a:moveTo>
                        <a:pt x="64" y="0"/>
                      </a:moveTo>
                      <a:lnTo>
                        <a:pt x="0" y="0"/>
                      </a:lnTo>
                      <a:lnTo>
                        <a:pt x="161" y="280"/>
                      </a:lnTo>
                      <a:lnTo>
                        <a:pt x="0" y="561"/>
                      </a:lnTo>
                      <a:lnTo>
                        <a:pt x="64" y="561"/>
                      </a:lnTo>
                      <a:lnTo>
                        <a:pt x="225" y="280"/>
                      </a:lnTo>
                      <a:lnTo>
                        <a:pt x="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77" name="Freeform 25"/>
                <p:cNvSpPr>
                  <a:spLocks/>
                </p:cNvSpPr>
                <p:nvPr/>
              </p:nvSpPr>
              <p:spPr bwMode="auto">
                <a:xfrm>
                  <a:off x="4159"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close/>
                    </a:path>
                  </a:pathLst>
                </a:custGeom>
                <a:solidFill>
                  <a:srgbClr val="F76C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78" name="Freeform 26"/>
                <p:cNvSpPr>
                  <a:spLocks/>
                </p:cNvSpPr>
                <p:nvPr/>
              </p:nvSpPr>
              <p:spPr bwMode="auto">
                <a:xfrm>
                  <a:off x="4159"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79" name="Freeform 27"/>
                <p:cNvSpPr>
                  <a:spLocks/>
                </p:cNvSpPr>
                <p:nvPr/>
              </p:nvSpPr>
              <p:spPr bwMode="auto">
                <a:xfrm>
                  <a:off x="4161" y="3003"/>
                  <a:ext cx="763" cy="334"/>
                </a:xfrm>
                <a:custGeom>
                  <a:avLst/>
                  <a:gdLst>
                    <a:gd name="T0" fmla="*/ 763 w 763"/>
                    <a:gd name="T1" fmla="*/ 0 h 334"/>
                    <a:gd name="T2" fmla="*/ 0 w 763"/>
                    <a:gd name="T3" fmla="*/ 0 h 334"/>
                    <a:gd name="T4" fmla="*/ 190 w 763"/>
                    <a:gd name="T5" fmla="*/ 334 h 334"/>
                    <a:gd name="T6" fmla="*/ 574 w 763"/>
                    <a:gd name="T7" fmla="*/ 334 h 334"/>
                    <a:gd name="T8" fmla="*/ 763 w 763"/>
                    <a:gd name="T9" fmla="*/ 0 h 334"/>
                  </a:gdLst>
                  <a:ahLst/>
                  <a:cxnLst>
                    <a:cxn ang="0">
                      <a:pos x="T0" y="T1"/>
                    </a:cxn>
                    <a:cxn ang="0">
                      <a:pos x="T2" y="T3"/>
                    </a:cxn>
                    <a:cxn ang="0">
                      <a:pos x="T4" y="T5"/>
                    </a:cxn>
                    <a:cxn ang="0">
                      <a:pos x="T6" y="T7"/>
                    </a:cxn>
                    <a:cxn ang="0">
                      <a:pos x="T8" y="T9"/>
                    </a:cxn>
                  </a:cxnLst>
                  <a:rect l="0" t="0" r="r" b="b"/>
                  <a:pathLst>
                    <a:path w="763" h="334">
                      <a:moveTo>
                        <a:pt x="763" y="0"/>
                      </a:moveTo>
                      <a:lnTo>
                        <a:pt x="0" y="0"/>
                      </a:lnTo>
                      <a:lnTo>
                        <a:pt x="190" y="334"/>
                      </a:lnTo>
                      <a:lnTo>
                        <a:pt x="574" y="334"/>
                      </a:lnTo>
                      <a:lnTo>
                        <a:pt x="763" y="0"/>
                      </a:lnTo>
                      <a:close/>
                    </a:path>
                  </a:pathLst>
                </a:custGeom>
                <a:solidFill>
                  <a:srgbClr val="D944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80" name="Freeform 28"/>
                <p:cNvSpPr>
                  <a:spLocks/>
                </p:cNvSpPr>
                <p:nvPr/>
              </p:nvSpPr>
              <p:spPr bwMode="auto">
                <a:xfrm>
                  <a:off x="4161" y="3003"/>
                  <a:ext cx="763" cy="334"/>
                </a:xfrm>
                <a:custGeom>
                  <a:avLst/>
                  <a:gdLst>
                    <a:gd name="T0" fmla="*/ 763 w 763"/>
                    <a:gd name="T1" fmla="*/ 0 h 334"/>
                    <a:gd name="T2" fmla="*/ 0 w 763"/>
                    <a:gd name="T3" fmla="*/ 0 h 334"/>
                    <a:gd name="T4" fmla="*/ 190 w 763"/>
                    <a:gd name="T5" fmla="*/ 334 h 334"/>
                    <a:gd name="T6" fmla="*/ 574 w 763"/>
                    <a:gd name="T7" fmla="*/ 334 h 334"/>
                    <a:gd name="T8" fmla="*/ 763 w 763"/>
                    <a:gd name="T9" fmla="*/ 0 h 334"/>
                  </a:gdLst>
                  <a:ahLst/>
                  <a:cxnLst>
                    <a:cxn ang="0">
                      <a:pos x="T0" y="T1"/>
                    </a:cxn>
                    <a:cxn ang="0">
                      <a:pos x="T2" y="T3"/>
                    </a:cxn>
                    <a:cxn ang="0">
                      <a:pos x="T4" y="T5"/>
                    </a:cxn>
                    <a:cxn ang="0">
                      <a:pos x="T6" y="T7"/>
                    </a:cxn>
                    <a:cxn ang="0">
                      <a:pos x="T8" y="T9"/>
                    </a:cxn>
                  </a:cxnLst>
                  <a:rect l="0" t="0" r="r" b="b"/>
                  <a:pathLst>
                    <a:path w="763" h="334">
                      <a:moveTo>
                        <a:pt x="763" y="0"/>
                      </a:moveTo>
                      <a:lnTo>
                        <a:pt x="0" y="0"/>
                      </a:lnTo>
                      <a:lnTo>
                        <a:pt x="190" y="334"/>
                      </a:lnTo>
                      <a:lnTo>
                        <a:pt x="574" y="334"/>
                      </a:lnTo>
                      <a:lnTo>
                        <a:pt x="7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grpSp>
          <p:sp>
            <p:nvSpPr>
              <p:cNvPr id="62" name="Rectangle 61"/>
              <p:cNvSpPr/>
              <p:nvPr/>
            </p:nvSpPr>
            <p:spPr>
              <a:xfrm>
                <a:off x="7850161" y="4262031"/>
                <a:ext cx="6666248" cy="400110"/>
              </a:xfrm>
              <a:prstGeom prst="rect">
                <a:avLst/>
              </a:prstGeom>
            </p:spPr>
            <p:txBody>
              <a:bodyPr wrap="none">
                <a:spAutoFit/>
              </a:bodyPr>
              <a:lstStyle/>
              <a:p>
                <a:pPr defTabSz="480128"/>
                <a:r>
                  <a:rPr 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 low level, the Observable acts as an event emitter.</a:t>
                </a:r>
              </a:p>
            </p:txBody>
          </p:sp>
        </p:grpSp>
        <p:sp>
          <p:nvSpPr>
            <p:cNvPr id="60" name="TextBox 59"/>
            <p:cNvSpPr txBox="1"/>
            <p:nvPr/>
          </p:nvSpPr>
          <p:spPr>
            <a:xfrm>
              <a:off x="8927594" y="5096099"/>
              <a:ext cx="551062" cy="477054"/>
            </a:xfrm>
            <a:prstGeom prst="rect">
              <a:avLst/>
            </a:prstGeom>
            <a:noFill/>
          </p:spPr>
          <p:txBody>
            <a:bodyPr wrap="square" rtlCol="0">
              <a:spAutoFit/>
            </a:bodyPr>
            <a:lstStyle/>
            <a:p>
              <a:r>
                <a:rPr lang="en-US" sz="25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03</a:t>
              </a:r>
            </a:p>
          </p:txBody>
        </p:sp>
      </p:grpSp>
      <p:grpSp>
        <p:nvGrpSpPr>
          <p:cNvPr id="81" name="Group 80"/>
          <p:cNvGrpSpPr/>
          <p:nvPr/>
        </p:nvGrpSpPr>
        <p:grpSpPr>
          <a:xfrm>
            <a:off x="3132219" y="6458477"/>
            <a:ext cx="10280649" cy="1065213"/>
            <a:chOff x="8587390" y="4792623"/>
            <a:chExt cx="10280649" cy="1065213"/>
          </a:xfrm>
        </p:grpSpPr>
        <p:grpSp>
          <p:nvGrpSpPr>
            <p:cNvPr id="82" name="Group 81"/>
            <p:cNvGrpSpPr/>
            <p:nvPr/>
          </p:nvGrpSpPr>
          <p:grpSpPr>
            <a:xfrm>
              <a:off x="8587390" y="4792623"/>
              <a:ext cx="10280649" cy="1065213"/>
              <a:chOff x="6602413" y="3975100"/>
              <a:chExt cx="10280649" cy="1065213"/>
            </a:xfrm>
          </p:grpSpPr>
          <p:grpSp>
            <p:nvGrpSpPr>
              <p:cNvPr id="84" name="Group 4"/>
              <p:cNvGrpSpPr>
                <a:grpSpLocks noChangeAspect="1"/>
              </p:cNvGrpSpPr>
              <p:nvPr/>
            </p:nvGrpSpPr>
            <p:grpSpPr bwMode="auto">
              <a:xfrm>
                <a:off x="6602413" y="3975100"/>
                <a:ext cx="10280649" cy="1065213"/>
                <a:chOff x="4159" y="2666"/>
                <a:chExt cx="6476" cy="671"/>
              </a:xfrm>
            </p:grpSpPr>
            <p:sp>
              <p:nvSpPr>
                <p:cNvPr id="86" name="Freeform 25"/>
                <p:cNvSpPr>
                  <a:spLocks/>
                </p:cNvSpPr>
                <p:nvPr/>
              </p:nvSpPr>
              <p:spPr bwMode="auto">
                <a:xfrm>
                  <a:off x="4429"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87" name="Freeform 25"/>
                <p:cNvSpPr>
                  <a:spLocks/>
                </p:cNvSpPr>
                <p:nvPr/>
              </p:nvSpPr>
              <p:spPr bwMode="auto">
                <a:xfrm>
                  <a:off x="4389"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88" name="Freeform 25"/>
                <p:cNvSpPr>
                  <a:spLocks/>
                </p:cNvSpPr>
                <p:nvPr/>
              </p:nvSpPr>
              <p:spPr bwMode="auto">
                <a:xfrm>
                  <a:off x="4246"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89" name="Freeform 25"/>
                <p:cNvSpPr>
                  <a:spLocks/>
                </p:cNvSpPr>
                <p:nvPr/>
              </p:nvSpPr>
              <p:spPr bwMode="auto">
                <a:xfrm>
                  <a:off x="4323"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90" name="Freeform 5"/>
                <p:cNvSpPr>
                  <a:spLocks/>
                </p:cNvSpPr>
                <p:nvPr/>
              </p:nvSpPr>
              <p:spPr bwMode="auto">
                <a:xfrm>
                  <a:off x="4372" y="2721"/>
                  <a:ext cx="6263" cy="561"/>
                </a:xfrm>
                <a:custGeom>
                  <a:avLst/>
                  <a:gdLst>
                    <a:gd name="T0" fmla="*/ 161 w 1998"/>
                    <a:gd name="T1" fmla="*/ 561 h 561"/>
                    <a:gd name="T2" fmla="*/ 0 w 1998"/>
                    <a:gd name="T3" fmla="*/ 280 h 561"/>
                    <a:gd name="T4" fmla="*/ 161 w 1998"/>
                    <a:gd name="T5" fmla="*/ 0 h 561"/>
                    <a:gd name="T6" fmla="*/ 1839 w 1998"/>
                    <a:gd name="T7" fmla="*/ 0 h 561"/>
                    <a:gd name="T8" fmla="*/ 1998 w 1998"/>
                    <a:gd name="T9" fmla="*/ 280 h 561"/>
                    <a:gd name="T10" fmla="*/ 1839 w 1998"/>
                    <a:gd name="T11" fmla="*/ 561 h 561"/>
                    <a:gd name="T12" fmla="*/ 161 w 1998"/>
                    <a:gd name="T13" fmla="*/ 561 h 561"/>
                  </a:gdLst>
                  <a:ahLst/>
                  <a:cxnLst>
                    <a:cxn ang="0">
                      <a:pos x="T0" y="T1"/>
                    </a:cxn>
                    <a:cxn ang="0">
                      <a:pos x="T2" y="T3"/>
                    </a:cxn>
                    <a:cxn ang="0">
                      <a:pos x="T4" y="T5"/>
                    </a:cxn>
                    <a:cxn ang="0">
                      <a:pos x="T6" y="T7"/>
                    </a:cxn>
                    <a:cxn ang="0">
                      <a:pos x="T8" y="T9"/>
                    </a:cxn>
                    <a:cxn ang="0">
                      <a:pos x="T10" y="T11"/>
                    </a:cxn>
                    <a:cxn ang="0">
                      <a:pos x="T12" y="T13"/>
                    </a:cxn>
                  </a:cxnLst>
                  <a:rect l="0" t="0" r="r" b="b"/>
                  <a:pathLst>
                    <a:path w="1998" h="561">
                      <a:moveTo>
                        <a:pt x="161" y="561"/>
                      </a:moveTo>
                      <a:lnTo>
                        <a:pt x="0" y="280"/>
                      </a:lnTo>
                      <a:lnTo>
                        <a:pt x="161" y="0"/>
                      </a:lnTo>
                      <a:lnTo>
                        <a:pt x="1839" y="0"/>
                      </a:lnTo>
                      <a:lnTo>
                        <a:pt x="1998" y="280"/>
                      </a:lnTo>
                      <a:lnTo>
                        <a:pt x="1839" y="561"/>
                      </a:lnTo>
                      <a:lnTo>
                        <a:pt x="161" y="561"/>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91" name="Freeform 6"/>
                <p:cNvSpPr>
                  <a:spLocks/>
                </p:cNvSpPr>
                <p:nvPr/>
              </p:nvSpPr>
              <p:spPr bwMode="auto">
                <a:xfrm>
                  <a:off x="4372" y="2721"/>
                  <a:ext cx="1998" cy="561"/>
                </a:xfrm>
                <a:custGeom>
                  <a:avLst/>
                  <a:gdLst>
                    <a:gd name="T0" fmla="*/ 161 w 1998"/>
                    <a:gd name="T1" fmla="*/ 561 h 561"/>
                    <a:gd name="T2" fmla="*/ 0 w 1998"/>
                    <a:gd name="T3" fmla="*/ 280 h 561"/>
                    <a:gd name="T4" fmla="*/ 161 w 1998"/>
                    <a:gd name="T5" fmla="*/ 0 h 561"/>
                    <a:gd name="T6" fmla="*/ 1839 w 1998"/>
                    <a:gd name="T7" fmla="*/ 0 h 561"/>
                    <a:gd name="T8" fmla="*/ 1998 w 1998"/>
                    <a:gd name="T9" fmla="*/ 280 h 561"/>
                    <a:gd name="T10" fmla="*/ 1839 w 1998"/>
                    <a:gd name="T11" fmla="*/ 561 h 561"/>
                    <a:gd name="T12" fmla="*/ 161 w 1998"/>
                    <a:gd name="T13" fmla="*/ 561 h 561"/>
                  </a:gdLst>
                  <a:ahLst/>
                  <a:cxnLst>
                    <a:cxn ang="0">
                      <a:pos x="T0" y="T1"/>
                    </a:cxn>
                    <a:cxn ang="0">
                      <a:pos x="T2" y="T3"/>
                    </a:cxn>
                    <a:cxn ang="0">
                      <a:pos x="T4" y="T5"/>
                    </a:cxn>
                    <a:cxn ang="0">
                      <a:pos x="T6" y="T7"/>
                    </a:cxn>
                    <a:cxn ang="0">
                      <a:pos x="T8" y="T9"/>
                    </a:cxn>
                    <a:cxn ang="0">
                      <a:pos x="T10" y="T11"/>
                    </a:cxn>
                    <a:cxn ang="0">
                      <a:pos x="T12" y="T13"/>
                    </a:cxn>
                  </a:cxnLst>
                  <a:rect l="0" t="0" r="r" b="b"/>
                  <a:pathLst>
                    <a:path w="1998" h="561">
                      <a:moveTo>
                        <a:pt x="161" y="561"/>
                      </a:moveTo>
                      <a:lnTo>
                        <a:pt x="0" y="280"/>
                      </a:lnTo>
                      <a:lnTo>
                        <a:pt x="161" y="0"/>
                      </a:lnTo>
                      <a:lnTo>
                        <a:pt x="1839" y="0"/>
                      </a:lnTo>
                      <a:lnTo>
                        <a:pt x="1998" y="280"/>
                      </a:lnTo>
                      <a:lnTo>
                        <a:pt x="1839" y="561"/>
                      </a:lnTo>
                      <a:lnTo>
                        <a:pt x="161" y="5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92" name="Freeform 8"/>
                <p:cNvSpPr>
                  <a:spLocks noEditPoints="1"/>
                </p:cNvSpPr>
                <p:nvPr/>
              </p:nvSpPr>
              <p:spPr bwMode="auto">
                <a:xfrm>
                  <a:off x="4673" y="2666"/>
                  <a:ext cx="126" cy="671"/>
                </a:xfrm>
                <a:custGeom>
                  <a:avLst/>
                  <a:gdLst>
                    <a:gd name="T0" fmla="*/ 67 w 126"/>
                    <a:gd name="T1" fmla="*/ 662 h 671"/>
                    <a:gd name="T2" fmla="*/ 62 w 126"/>
                    <a:gd name="T3" fmla="*/ 671 h 671"/>
                    <a:gd name="T4" fmla="*/ 0 w 126"/>
                    <a:gd name="T5" fmla="*/ 671 h 671"/>
                    <a:gd name="T6" fmla="*/ 126 w 126"/>
                    <a:gd name="T7" fmla="*/ 671 h 671"/>
                    <a:gd name="T8" fmla="*/ 71 w 126"/>
                    <a:gd name="T9" fmla="*/ 671 h 671"/>
                    <a:gd name="T10" fmla="*/ 67 w 126"/>
                    <a:gd name="T11" fmla="*/ 662 h 671"/>
                    <a:gd name="T12" fmla="*/ 71 w 126"/>
                    <a:gd name="T13" fmla="*/ 0 h 671"/>
                    <a:gd name="T14" fmla="*/ 62 w 126"/>
                    <a:gd name="T15" fmla="*/ 0 h 671"/>
                    <a:gd name="T16" fmla="*/ 67 w 126"/>
                    <a:gd name="T17" fmla="*/ 8 h 671"/>
                    <a:gd name="T18" fmla="*/ 71 w 126"/>
                    <a:gd name="T19"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671">
                      <a:moveTo>
                        <a:pt x="67" y="662"/>
                      </a:moveTo>
                      <a:lnTo>
                        <a:pt x="62" y="671"/>
                      </a:lnTo>
                      <a:lnTo>
                        <a:pt x="0" y="671"/>
                      </a:lnTo>
                      <a:lnTo>
                        <a:pt x="126" y="671"/>
                      </a:lnTo>
                      <a:lnTo>
                        <a:pt x="71" y="671"/>
                      </a:lnTo>
                      <a:lnTo>
                        <a:pt x="67" y="662"/>
                      </a:lnTo>
                      <a:moveTo>
                        <a:pt x="71" y="0"/>
                      </a:moveTo>
                      <a:lnTo>
                        <a:pt x="62" y="0"/>
                      </a:lnTo>
                      <a:lnTo>
                        <a:pt x="67" y="8"/>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93" name="Freeform 12"/>
                <p:cNvSpPr>
                  <a:spLocks/>
                </p:cNvSpPr>
                <p:nvPr/>
              </p:nvSpPr>
              <p:spPr bwMode="auto">
                <a:xfrm>
                  <a:off x="5088" y="2721"/>
                  <a:ext cx="232" cy="561"/>
                </a:xfrm>
                <a:custGeom>
                  <a:avLst/>
                  <a:gdLst>
                    <a:gd name="T0" fmla="*/ 71 w 232"/>
                    <a:gd name="T1" fmla="*/ 0 h 561"/>
                    <a:gd name="T2" fmla="*/ 0 w 232"/>
                    <a:gd name="T3" fmla="*/ 0 h 561"/>
                    <a:gd name="T4" fmla="*/ 161 w 232"/>
                    <a:gd name="T5" fmla="*/ 280 h 561"/>
                    <a:gd name="T6" fmla="*/ 0 w 232"/>
                    <a:gd name="T7" fmla="*/ 561 h 561"/>
                    <a:gd name="T8" fmla="*/ 71 w 232"/>
                    <a:gd name="T9" fmla="*/ 561 h 561"/>
                    <a:gd name="T10" fmla="*/ 232 w 232"/>
                    <a:gd name="T11" fmla="*/ 280 h 561"/>
                    <a:gd name="T12" fmla="*/ 71 w 232"/>
                    <a:gd name="T13" fmla="*/ 0 h 561"/>
                  </a:gdLst>
                  <a:ahLst/>
                  <a:cxnLst>
                    <a:cxn ang="0">
                      <a:pos x="T0" y="T1"/>
                    </a:cxn>
                    <a:cxn ang="0">
                      <a:pos x="T2" y="T3"/>
                    </a:cxn>
                    <a:cxn ang="0">
                      <a:pos x="T4" y="T5"/>
                    </a:cxn>
                    <a:cxn ang="0">
                      <a:pos x="T6" y="T7"/>
                    </a:cxn>
                    <a:cxn ang="0">
                      <a:pos x="T8" y="T9"/>
                    </a:cxn>
                    <a:cxn ang="0">
                      <a:pos x="T10" y="T11"/>
                    </a:cxn>
                    <a:cxn ang="0">
                      <a:pos x="T12" y="T13"/>
                    </a:cxn>
                  </a:cxnLst>
                  <a:rect l="0" t="0" r="r" b="b"/>
                  <a:pathLst>
                    <a:path w="232" h="561">
                      <a:moveTo>
                        <a:pt x="71" y="0"/>
                      </a:moveTo>
                      <a:lnTo>
                        <a:pt x="0" y="0"/>
                      </a:lnTo>
                      <a:lnTo>
                        <a:pt x="161" y="280"/>
                      </a:lnTo>
                      <a:lnTo>
                        <a:pt x="0" y="561"/>
                      </a:lnTo>
                      <a:lnTo>
                        <a:pt x="71" y="561"/>
                      </a:lnTo>
                      <a:lnTo>
                        <a:pt x="232" y="280"/>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94" name="Freeform 14"/>
                <p:cNvSpPr>
                  <a:spLocks noEditPoints="1"/>
                </p:cNvSpPr>
                <p:nvPr/>
              </p:nvSpPr>
              <p:spPr bwMode="auto">
                <a:xfrm>
                  <a:off x="4744" y="2666"/>
                  <a:ext cx="344" cy="671"/>
                </a:xfrm>
                <a:custGeom>
                  <a:avLst/>
                  <a:gdLst>
                    <a:gd name="T0" fmla="*/ 344 w 344"/>
                    <a:gd name="T1" fmla="*/ 616 h 671"/>
                    <a:gd name="T2" fmla="*/ 204 w 344"/>
                    <a:gd name="T3" fmla="*/ 616 h 671"/>
                    <a:gd name="T4" fmla="*/ 173 w 344"/>
                    <a:gd name="T5" fmla="*/ 671 h 671"/>
                    <a:gd name="T6" fmla="*/ 313 w 344"/>
                    <a:gd name="T7" fmla="*/ 671 h 671"/>
                    <a:gd name="T8" fmla="*/ 344 w 344"/>
                    <a:gd name="T9" fmla="*/ 616 h 671"/>
                    <a:gd name="T10" fmla="*/ 313 w 344"/>
                    <a:gd name="T11" fmla="*/ 0 h 671"/>
                    <a:gd name="T12" fmla="*/ 0 w 344"/>
                    <a:gd name="T13" fmla="*/ 0 h 671"/>
                    <a:gd name="T14" fmla="*/ 173 w 344"/>
                    <a:gd name="T15" fmla="*/ 0 h 671"/>
                    <a:gd name="T16" fmla="*/ 204 w 344"/>
                    <a:gd name="T17" fmla="*/ 55 h 671"/>
                    <a:gd name="T18" fmla="*/ 344 w 344"/>
                    <a:gd name="T19" fmla="*/ 55 h 671"/>
                    <a:gd name="T20" fmla="*/ 313 w 3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4" h="671">
                      <a:moveTo>
                        <a:pt x="344" y="616"/>
                      </a:moveTo>
                      <a:lnTo>
                        <a:pt x="204" y="616"/>
                      </a:lnTo>
                      <a:lnTo>
                        <a:pt x="173" y="671"/>
                      </a:lnTo>
                      <a:lnTo>
                        <a:pt x="313" y="671"/>
                      </a:lnTo>
                      <a:lnTo>
                        <a:pt x="344" y="616"/>
                      </a:lnTo>
                      <a:moveTo>
                        <a:pt x="313" y="0"/>
                      </a:moveTo>
                      <a:lnTo>
                        <a:pt x="0" y="0"/>
                      </a:lnTo>
                      <a:lnTo>
                        <a:pt x="173" y="0"/>
                      </a:lnTo>
                      <a:lnTo>
                        <a:pt x="204" y="55"/>
                      </a:lnTo>
                      <a:lnTo>
                        <a:pt x="344" y="55"/>
                      </a:lnTo>
                      <a:lnTo>
                        <a:pt x="3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95" name="Freeform 16"/>
                <p:cNvSpPr>
                  <a:spLocks/>
                </p:cNvSpPr>
                <p:nvPr/>
              </p:nvSpPr>
              <p:spPr bwMode="auto">
                <a:xfrm>
                  <a:off x="4948" y="2721"/>
                  <a:ext cx="301" cy="561"/>
                </a:xfrm>
                <a:custGeom>
                  <a:avLst/>
                  <a:gdLst>
                    <a:gd name="T0" fmla="*/ 140 w 301"/>
                    <a:gd name="T1" fmla="*/ 0 h 561"/>
                    <a:gd name="T2" fmla="*/ 0 w 301"/>
                    <a:gd name="T3" fmla="*/ 0 h 561"/>
                    <a:gd name="T4" fmla="*/ 161 w 301"/>
                    <a:gd name="T5" fmla="*/ 280 h 561"/>
                    <a:gd name="T6" fmla="*/ 0 w 301"/>
                    <a:gd name="T7" fmla="*/ 561 h 561"/>
                    <a:gd name="T8" fmla="*/ 140 w 301"/>
                    <a:gd name="T9" fmla="*/ 561 h 561"/>
                    <a:gd name="T10" fmla="*/ 301 w 301"/>
                    <a:gd name="T11" fmla="*/ 280 h 561"/>
                    <a:gd name="T12" fmla="*/ 140 w 301"/>
                    <a:gd name="T13" fmla="*/ 0 h 561"/>
                  </a:gdLst>
                  <a:ahLst/>
                  <a:cxnLst>
                    <a:cxn ang="0">
                      <a:pos x="T0" y="T1"/>
                    </a:cxn>
                    <a:cxn ang="0">
                      <a:pos x="T2" y="T3"/>
                    </a:cxn>
                    <a:cxn ang="0">
                      <a:pos x="T4" y="T5"/>
                    </a:cxn>
                    <a:cxn ang="0">
                      <a:pos x="T6" y="T7"/>
                    </a:cxn>
                    <a:cxn ang="0">
                      <a:pos x="T8" y="T9"/>
                    </a:cxn>
                    <a:cxn ang="0">
                      <a:pos x="T10" y="T11"/>
                    </a:cxn>
                    <a:cxn ang="0">
                      <a:pos x="T12" y="T13"/>
                    </a:cxn>
                  </a:cxnLst>
                  <a:rect l="0" t="0" r="r" b="b"/>
                  <a:pathLst>
                    <a:path w="301" h="561">
                      <a:moveTo>
                        <a:pt x="140" y="0"/>
                      </a:moveTo>
                      <a:lnTo>
                        <a:pt x="0" y="0"/>
                      </a:lnTo>
                      <a:lnTo>
                        <a:pt x="161" y="280"/>
                      </a:lnTo>
                      <a:lnTo>
                        <a:pt x="0" y="561"/>
                      </a:lnTo>
                      <a:lnTo>
                        <a:pt x="140" y="561"/>
                      </a:lnTo>
                      <a:lnTo>
                        <a:pt x="301" y="280"/>
                      </a:lnTo>
                      <a:lnTo>
                        <a:pt x="1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96" name="Freeform 18"/>
                <p:cNvSpPr>
                  <a:spLocks noEditPoints="1"/>
                </p:cNvSpPr>
                <p:nvPr/>
              </p:nvSpPr>
              <p:spPr bwMode="auto">
                <a:xfrm>
                  <a:off x="4744" y="2666"/>
                  <a:ext cx="204" cy="671"/>
                </a:xfrm>
                <a:custGeom>
                  <a:avLst/>
                  <a:gdLst>
                    <a:gd name="T0" fmla="*/ 204 w 204"/>
                    <a:gd name="T1" fmla="*/ 616 h 671"/>
                    <a:gd name="T2" fmla="*/ 86 w 204"/>
                    <a:gd name="T3" fmla="*/ 616 h 671"/>
                    <a:gd name="T4" fmla="*/ 55 w 204"/>
                    <a:gd name="T5" fmla="*/ 671 h 671"/>
                    <a:gd name="T6" fmla="*/ 173 w 204"/>
                    <a:gd name="T7" fmla="*/ 671 h 671"/>
                    <a:gd name="T8" fmla="*/ 204 w 204"/>
                    <a:gd name="T9" fmla="*/ 616 h 671"/>
                    <a:gd name="T10" fmla="*/ 173 w 204"/>
                    <a:gd name="T11" fmla="*/ 0 h 671"/>
                    <a:gd name="T12" fmla="*/ 0 w 204"/>
                    <a:gd name="T13" fmla="*/ 0 h 671"/>
                    <a:gd name="T14" fmla="*/ 55 w 204"/>
                    <a:gd name="T15" fmla="*/ 0 h 671"/>
                    <a:gd name="T16" fmla="*/ 86 w 204"/>
                    <a:gd name="T17" fmla="*/ 55 h 671"/>
                    <a:gd name="T18" fmla="*/ 204 w 204"/>
                    <a:gd name="T19" fmla="*/ 55 h 671"/>
                    <a:gd name="T20" fmla="*/ 173 w 20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671">
                      <a:moveTo>
                        <a:pt x="204" y="616"/>
                      </a:moveTo>
                      <a:lnTo>
                        <a:pt x="86" y="616"/>
                      </a:lnTo>
                      <a:lnTo>
                        <a:pt x="55" y="671"/>
                      </a:lnTo>
                      <a:lnTo>
                        <a:pt x="173" y="671"/>
                      </a:lnTo>
                      <a:lnTo>
                        <a:pt x="204" y="616"/>
                      </a:lnTo>
                      <a:moveTo>
                        <a:pt x="173" y="0"/>
                      </a:moveTo>
                      <a:lnTo>
                        <a:pt x="0" y="0"/>
                      </a:lnTo>
                      <a:lnTo>
                        <a:pt x="55" y="0"/>
                      </a:lnTo>
                      <a:lnTo>
                        <a:pt x="86" y="55"/>
                      </a:lnTo>
                      <a:lnTo>
                        <a:pt x="204" y="55"/>
                      </a:lnTo>
                      <a:lnTo>
                        <a:pt x="1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97" name="Freeform 20"/>
                <p:cNvSpPr>
                  <a:spLocks/>
                </p:cNvSpPr>
                <p:nvPr/>
              </p:nvSpPr>
              <p:spPr bwMode="auto">
                <a:xfrm>
                  <a:off x="4830" y="2721"/>
                  <a:ext cx="279" cy="561"/>
                </a:xfrm>
                <a:custGeom>
                  <a:avLst/>
                  <a:gdLst>
                    <a:gd name="T0" fmla="*/ 118 w 279"/>
                    <a:gd name="T1" fmla="*/ 0 h 561"/>
                    <a:gd name="T2" fmla="*/ 0 w 279"/>
                    <a:gd name="T3" fmla="*/ 0 h 561"/>
                    <a:gd name="T4" fmla="*/ 161 w 279"/>
                    <a:gd name="T5" fmla="*/ 280 h 561"/>
                    <a:gd name="T6" fmla="*/ 0 w 279"/>
                    <a:gd name="T7" fmla="*/ 561 h 561"/>
                    <a:gd name="T8" fmla="*/ 118 w 279"/>
                    <a:gd name="T9" fmla="*/ 561 h 561"/>
                    <a:gd name="T10" fmla="*/ 279 w 279"/>
                    <a:gd name="T11" fmla="*/ 280 h 561"/>
                    <a:gd name="T12" fmla="*/ 118 w 279"/>
                    <a:gd name="T13" fmla="*/ 0 h 561"/>
                  </a:gdLst>
                  <a:ahLst/>
                  <a:cxnLst>
                    <a:cxn ang="0">
                      <a:pos x="T0" y="T1"/>
                    </a:cxn>
                    <a:cxn ang="0">
                      <a:pos x="T2" y="T3"/>
                    </a:cxn>
                    <a:cxn ang="0">
                      <a:pos x="T4" y="T5"/>
                    </a:cxn>
                    <a:cxn ang="0">
                      <a:pos x="T6" y="T7"/>
                    </a:cxn>
                    <a:cxn ang="0">
                      <a:pos x="T8" y="T9"/>
                    </a:cxn>
                    <a:cxn ang="0">
                      <a:pos x="T10" y="T11"/>
                    </a:cxn>
                    <a:cxn ang="0">
                      <a:pos x="T12" y="T13"/>
                    </a:cxn>
                  </a:cxnLst>
                  <a:rect l="0" t="0" r="r" b="b"/>
                  <a:pathLst>
                    <a:path w="279" h="561">
                      <a:moveTo>
                        <a:pt x="118" y="0"/>
                      </a:moveTo>
                      <a:lnTo>
                        <a:pt x="0" y="0"/>
                      </a:lnTo>
                      <a:lnTo>
                        <a:pt x="161" y="280"/>
                      </a:lnTo>
                      <a:lnTo>
                        <a:pt x="0" y="561"/>
                      </a:lnTo>
                      <a:lnTo>
                        <a:pt x="118" y="561"/>
                      </a:lnTo>
                      <a:lnTo>
                        <a:pt x="279" y="280"/>
                      </a:lnTo>
                      <a:lnTo>
                        <a:pt x="1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98" name="Freeform 22"/>
                <p:cNvSpPr>
                  <a:spLocks noEditPoints="1"/>
                </p:cNvSpPr>
                <p:nvPr/>
              </p:nvSpPr>
              <p:spPr bwMode="auto">
                <a:xfrm>
                  <a:off x="4740" y="2666"/>
                  <a:ext cx="90" cy="671"/>
                </a:xfrm>
                <a:custGeom>
                  <a:avLst/>
                  <a:gdLst>
                    <a:gd name="T0" fmla="*/ 90 w 90"/>
                    <a:gd name="T1" fmla="*/ 616 h 671"/>
                    <a:gd name="T2" fmla="*/ 26 w 90"/>
                    <a:gd name="T3" fmla="*/ 616 h 671"/>
                    <a:gd name="T4" fmla="*/ 0 w 90"/>
                    <a:gd name="T5" fmla="*/ 662 h 671"/>
                    <a:gd name="T6" fmla="*/ 4 w 90"/>
                    <a:gd name="T7" fmla="*/ 671 h 671"/>
                    <a:gd name="T8" fmla="*/ 59 w 90"/>
                    <a:gd name="T9" fmla="*/ 671 h 671"/>
                    <a:gd name="T10" fmla="*/ 90 w 90"/>
                    <a:gd name="T11" fmla="*/ 616 h 671"/>
                    <a:gd name="T12" fmla="*/ 59 w 90"/>
                    <a:gd name="T13" fmla="*/ 0 h 671"/>
                    <a:gd name="T14" fmla="*/ 4 w 90"/>
                    <a:gd name="T15" fmla="*/ 0 h 671"/>
                    <a:gd name="T16" fmla="*/ 0 w 90"/>
                    <a:gd name="T17" fmla="*/ 8 h 671"/>
                    <a:gd name="T18" fmla="*/ 26 w 90"/>
                    <a:gd name="T19" fmla="*/ 55 h 671"/>
                    <a:gd name="T20" fmla="*/ 90 w 90"/>
                    <a:gd name="T21" fmla="*/ 55 h 671"/>
                    <a:gd name="T22" fmla="*/ 59 w 90"/>
                    <a:gd name="T23"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671">
                      <a:moveTo>
                        <a:pt x="90" y="616"/>
                      </a:moveTo>
                      <a:lnTo>
                        <a:pt x="26" y="616"/>
                      </a:lnTo>
                      <a:lnTo>
                        <a:pt x="0" y="662"/>
                      </a:lnTo>
                      <a:lnTo>
                        <a:pt x="4" y="671"/>
                      </a:lnTo>
                      <a:lnTo>
                        <a:pt x="59" y="671"/>
                      </a:lnTo>
                      <a:lnTo>
                        <a:pt x="90" y="616"/>
                      </a:lnTo>
                      <a:moveTo>
                        <a:pt x="59" y="0"/>
                      </a:moveTo>
                      <a:lnTo>
                        <a:pt x="4" y="0"/>
                      </a:lnTo>
                      <a:lnTo>
                        <a:pt x="0" y="8"/>
                      </a:lnTo>
                      <a:lnTo>
                        <a:pt x="26" y="55"/>
                      </a:lnTo>
                      <a:lnTo>
                        <a:pt x="90" y="55"/>
                      </a:lnTo>
                      <a:lnTo>
                        <a:pt x="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99" name="Freeform 24"/>
                <p:cNvSpPr>
                  <a:spLocks/>
                </p:cNvSpPr>
                <p:nvPr/>
              </p:nvSpPr>
              <p:spPr bwMode="auto">
                <a:xfrm>
                  <a:off x="4766" y="2721"/>
                  <a:ext cx="225" cy="561"/>
                </a:xfrm>
                <a:custGeom>
                  <a:avLst/>
                  <a:gdLst>
                    <a:gd name="T0" fmla="*/ 64 w 225"/>
                    <a:gd name="T1" fmla="*/ 0 h 561"/>
                    <a:gd name="T2" fmla="*/ 0 w 225"/>
                    <a:gd name="T3" fmla="*/ 0 h 561"/>
                    <a:gd name="T4" fmla="*/ 161 w 225"/>
                    <a:gd name="T5" fmla="*/ 280 h 561"/>
                    <a:gd name="T6" fmla="*/ 0 w 225"/>
                    <a:gd name="T7" fmla="*/ 561 h 561"/>
                    <a:gd name="T8" fmla="*/ 64 w 225"/>
                    <a:gd name="T9" fmla="*/ 561 h 561"/>
                    <a:gd name="T10" fmla="*/ 225 w 225"/>
                    <a:gd name="T11" fmla="*/ 280 h 561"/>
                    <a:gd name="T12" fmla="*/ 64 w 225"/>
                    <a:gd name="T13" fmla="*/ 0 h 561"/>
                  </a:gdLst>
                  <a:ahLst/>
                  <a:cxnLst>
                    <a:cxn ang="0">
                      <a:pos x="T0" y="T1"/>
                    </a:cxn>
                    <a:cxn ang="0">
                      <a:pos x="T2" y="T3"/>
                    </a:cxn>
                    <a:cxn ang="0">
                      <a:pos x="T4" y="T5"/>
                    </a:cxn>
                    <a:cxn ang="0">
                      <a:pos x="T6" y="T7"/>
                    </a:cxn>
                    <a:cxn ang="0">
                      <a:pos x="T8" y="T9"/>
                    </a:cxn>
                    <a:cxn ang="0">
                      <a:pos x="T10" y="T11"/>
                    </a:cxn>
                    <a:cxn ang="0">
                      <a:pos x="T12" y="T13"/>
                    </a:cxn>
                  </a:cxnLst>
                  <a:rect l="0" t="0" r="r" b="b"/>
                  <a:pathLst>
                    <a:path w="225" h="561">
                      <a:moveTo>
                        <a:pt x="64" y="0"/>
                      </a:moveTo>
                      <a:lnTo>
                        <a:pt x="0" y="0"/>
                      </a:lnTo>
                      <a:lnTo>
                        <a:pt x="161" y="280"/>
                      </a:lnTo>
                      <a:lnTo>
                        <a:pt x="0" y="561"/>
                      </a:lnTo>
                      <a:lnTo>
                        <a:pt x="64" y="561"/>
                      </a:lnTo>
                      <a:lnTo>
                        <a:pt x="225" y="280"/>
                      </a:lnTo>
                      <a:lnTo>
                        <a:pt x="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100" name="Freeform 25"/>
                <p:cNvSpPr>
                  <a:spLocks/>
                </p:cNvSpPr>
                <p:nvPr/>
              </p:nvSpPr>
              <p:spPr bwMode="auto">
                <a:xfrm>
                  <a:off x="4159"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close/>
                    </a:path>
                  </a:pathLst>
                </a:custGeom>
                <a:solidFill>
                  <a:srgbClr val="5B9BD5"/>
                </a:solidFill>
                <a:ln w="9525">
                  <a:solidFill>
                    <a:srgbClr val="5B9BD5"/>
                  </a:solidFill>
                  <a:round/>
                  <a:headEnd/>
                  <a:tailEnd/>
                </a:ln>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101" name="Freeform 26"/>
                <p:cNvSpPr>
                  <a:spLocks/>
                </p:cNvSpPr>
                <p:nvPr/>
              </p:nvSpPr>
              <p:spPr bwMode="auto">
                <a:xfrm>
                  <a:off x="4159" y="2666"/>
                  <a:ext cx="768" cy="671"/>
                </a:xfrm>
                <a:custGeom>
                  <a:avLst/>
                  <a:gdLst>
                    <a:gd name="T0" fmla="*/ 576 w 768"/>
                    <a:gd name="T1" fmla="*/ 0 h 671"/>
                    <a:gd name="T2" fmla="*/ 768 w 768"/>
                    <a:gd name="T3" fmla="*/ 335 h 671"/>
                    <a:gd name="T4" fmla="*/ 576 w 768"/>
                    <a:gd name="T5" fmla="*/ 671 h 671"/>
                    <a:gd name="T6" fmla="*/ 192 w 768"/>
                    <a:gd name="T7" fmla="*/ 671 h 671"/>
                    <a:gd name="T8" fmla="*/ 0 w 768"/>
                    <a:gd name="T9" fmla="*/ 335 h 671"/>
                    <a:gd name="T10" fmla="*/ 192 w 768"/>
                    <a:gd name="T11" fmla="*/ 0 h 671"/>
                    <a:gd name="T12" fmla="*/ 576 w 768"/>
                    <a:gd name="T13" fmla="*/ 0 h 671"/>
                  </a:gdLst>
                  <a:ahLst/>
                  <a:cxnLst>
                    <a:cxn ang="0">
                      <a:pos x="T0" y="T1"/>
                    </a:cxn>
                    <a:cxn ang="0">
                      <a:pos x="T2" y="T3"/>
                    </a:cxn>
                    <a:cxn ang="0">
                      <a:pos x="T4" y="T5"/>
                    </a:cxn>
                    <a:cxn ang="0">
                      <a:pos x="T6" y="T7"/>
                    </a:cxn>
                    <a:cxn ang="0">
                      <a:pos x="T8" y="T9"/>
                    </a:cxn>
                    <a:cxn ang="0">
                      <a:pos x="T10" y="T11"/>
                    </a:cxn>
                    <a:cxn ang="0">
                      <a:pos x="T12" y="T13"/>
                    </a:cxn>
                  </a:cxnLst>
                  <a:rect l="0" t="0" r="r" b="b"/>
                  <a:pathLst>
                    <a:path w="768" h="671">
                      <a:moveTo>
                        <a:pt x="576" y="0"/>
                      </a:moveTo>
                      <a:lnTo>
                        <a:pt x="768" y="335"/>
                      </a:lnTo>
                      <a:lnTo>
                        <a:pt x="576" y="671"/>
                      </a:lnTo>
                      <a:lnTo>
                        <a:pt x="192" y="671"/>
                      </a:lnTo>
                      <a:lnTo>
                        <a:pt x="0" y="335"/>
                      </a:lnTo>
                      <a:lnTo>
                        <a:pt x="192" y="0"/>
                      </a:lnTo>
                      <a:lnTo>
                        <a:pt x="5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102" name="Freeform 27"/>
                <p:cNvSpPr>
                  <a:spLocks/>
                </p:cNvSpPr>
                <p:nvPr/>
              </p:nvSpPr>
              <p:spPr bwMode="auto">
                <a:xfrm>
                  <a:off x="4161" y="3003"/>
                  <a:ext cx="763" cy="334"/>
                </a:xfrm>
                <a:custGeom>
                  <a:avLst/>
                  <a:gdLst>
                    <a:gd name="T0" fmla="*/ 763 w 763"/>
                    <a:gd name="T1" fmla="*/ 0 h 334"/>
                    <a:gd name="T2" fmla="*/ 0 w 763"/>
                    <a:gd name="T3" fmla="*/ 0 h 334"/>
                    <a:gd name="T4" fmla="*/ 190 w 763"/>
                    <a:gd name="T5" fmla="*/ 334 h 334"/>
                    <a:gd name="T6" fmla="*/ 574 w 763"/>
                    <a:gd name="T7" fmla="*/ 334 h 334"/>
                    <a:gd name="T8" fmla="*/ 763 w 763"/>
                    <a:gd name="T9" fmla="*/ 0 h 334"/>
                  </a:gdLst>
                  <a:ahLst/>
                  <a:cxnLst>
                    <a:cxn ang="0">
                      <a:pos x="T0" y="T1"/>
                    </a:cxn>
                    <a:cxn ang="0">
                      <a:pos x="T2" y="T3"/>
                    </a:cxn>
                    <a:cxn ang="0">
                      <a:pos x="T4" y="T5"/>
                    </a:cxn>
                    <a:cxn ang="0">
                      <a:pos x="T6" y="T7"/>
                    </a:cxn>
                    <a:cxn ang="0">
                      <a:pos x="T8" y="T9"/>
                    </a:cxn>
                  </a:cxnLst>
                  <a:rect l="0" t="0" r="r" b="b"/>
                  <a:pathLst>
                    <a:path w="763" h="334">
                      <a:moveTo>
                        <a:pt x="763" y="0"/>
                      </a:moveTo>
                      <a:lnTo>
                        <a:pt x="0" y="0"/>
                      </a:lnTo>
                      <a:lnTo>
                        <a:pt x="190" y="334"/>
                      </a:lnTo>
                      <a:lnTo>
                        <a:pt x="574" y="334"/>
                      </a:lnTo>
                      <a:lnTo>
                        <a:pt x="763" y="0"/>
                      </a:lnTo>
                      <a:close/>
                    </a:path>
                  </a:pathLst>
                </a:custGeom>
                <a:solidFill>
                  <a:schemeClr val="accent1">
                    <a:lumMod val="75000"/>
                  </a:schemeClr>
                </a:solidFill>
                <a:ln w="9525">
                  <a:solidFill>
                    <a:schemeClr val="accent1">
                      <a:lumMod val="75000"/>
                    </a:schemeClr>
                  </a:solidFill>
                  <a:round/>
                  <a:headEnd/>
                  <a:tailEnd/>
                </a:ln>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sp>
              <p:nvSpPr>
                <p:cNvPr id="103" name="Freeform 28"/>
                <p:cNvSpPr>
                  <a:spLocks/>
                </p:cNvSpPr>
                <p:nvPr/>
              </p:nvSpPr>
              <p:spPr bwMode="auto">
                <a:xfrm>
                  <a:off x="4161" y="3003"/>
                  <a:ext cx="763" cy="334"/>
                </a:xfrm>
                <a:custGeom>
                  <a:avLst/>
                  <a:gdLst>
                    <a:gd name="T0" fmla="*/ 763 w 763"/>
                    <a:gd name="T1" fmla="*/ 0 h 334"/>
                    <a:gd name="T2" fmla="*/ 0 w 763"/>
                    <a:gd name="T3" fmla="*/ 0 h 334"/>
                    <a:gd name="T4" fmla="*/ 190 w 763"/>
                    <a:gd name="T5" fmla="*/ 334 h 334"/>
                    <a:gd name="T6" fmla="*/ 574 w 763"/>
                    <a:gd name="T7" fmla="*/ 334 h 334"/>
                    <a:gd name="T8" fmla="*/ 763 w 763"/>
                    <a:gd name="T9" fmla="*/ 0 h 334"/>
                  </a:gdLst>
                  <a:ahLst/>
                  <a:cxnLst>
                    <a:cxn ang="0">
                      <a:pos x="T0" y="T1"/>
                    </a:cxn>
                    <a:cxn ang="0">
                      <a:pos x="T2" y="T3"/>
                    </a:cxn>
                    <a:cxn ang="0">
                      <a:pos x="T4" y="T5"/>
                    </a:cxn>
                    <a:cxn ang="0">
                      <a:pos x="T6" y="T7"/>
                    </a:cxn>
                    <a:cxn ang="0">
                      <a:pos x="T8" y="T9"/>
                    </a:cxn>
                  </a:cxnLst>
                  <a:rect l="0" t="0" r="r" b="b"/>
                  <a:pathLst>
                    <a:path w="763" h="334">
                      <a:moveTo>
                        <a:pt x="763" y="0"/>
                      </a:moveTo>
                      <a:lnTo>
                        <a:pt x="0" y="0"/>
                      </a:lnTo>
                      <a:lnTo>
                        <a:pt x="190" y="334"/>
                      </a:lnTo>
                      <a:lnTo>
                        <a:pt x="574" y="334"/>
                      </a:lnTo>
                      <a:lnTo>
                        <a:pt x="7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tx1">
                        <a:lumMod val="75000"/>
                        <a:lumOff val="25000"/>
                      </a:schemeClr>
                    </a:solidFill>
                  </a:endParaRPr>
                </a:p>
              </p:txBody>
            </p:sp>
          </p:grpSp>
          <p:sp>
            <p:nvSpPr>
              <p:cNvPr id="85" name="Rectangle 84"/>
              <p:cNvSpPr/>
              <p:nvPr/>
            </p:nvSpPr>
            <p:spPr>
              <a:xfrm>
                <a:off x="7807257" y="4149725"/>
                <a:ext cx="8123880" cy="707886"/>
              </a:xfrm>
              <a:prstGeom prst="rect">
                <a:avLst/>
              </a:prstGeom>
            </p:spPr>
            <p:txBody>
              <a:bodyPr wrap="square">
                <a:spAutoFit/>
              </a:bodyPr>
              <a:lstStyle/>
              <a:p>
                <a:pPr defTabSz="480128"/>
                <a:r>
                  <a:rPr 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 Observable sends a stream of events to subjects that have subscribed to it.</a:t>
                </a:r>
              </a:p>
            </p:txBody>
          </p:sp>
        </p:grpSp>
        <p:sp>
          <p:nvSpPr>
            <p:cNvPr id="83" name="TextBox 82"/>
            <p:cNvSpPr txBox="1"/>
            <p:nvPr/>
          </p:nvSpPr>
          <p:spPr>
            <a:xfrm>
              <a:off x="8927594" y="5096099"/>
              <a:ext cx="551062" cy="477054"/>
            </a:xfrm>
            <a:prstGeom prst="rect">
              <a:avLst/>
            </a:prstGeom>
            <a:noFill/>
          </p:spPr>
          <p:txBody>
            <a:bodyPr wrap="square" rtlCol="0">
              <a:spAutoFit/>
            </a:bodyPr>
            <a:lstStyle/>
            <a:p>
              <a:r>
                <a:rPr lang="en-US" sz="25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04</a:t>
              </a:r>
            </a:p>
          </p:txBody>
        </p:sp>
      </p:grpSp>
    </p:spTree>
    <p:extLst>
      <p:ext uri="{BB962C8B-B14F-4D97-AF65-F5344CB8AC3E}">
        <p14:creationId xmlns:p14="http://schemas.microsoft.com/office/powerpoint/2010/main" val="3052149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Observable-Collection</a:t>
            </a:r>
          </a:p>
        </p:txBody>
      </p:sp>
      <p:pic>
        <p:nvPicPr>
          <p:cNvPr id="9" name="Picture 8"/>
          <p:cNvPicPr>
            <a:picLocks/>
          </p:cNvPicPr>
          <p:nvPr/>
        </p:nvPicPr>
        <p:blipFill>
          <a:blip r:embed="rId3" cstate="print">
            <a:extLst>
              <a:ext uri="{28A0092B-C50C-407E-A947-70E740481C1C}">
                <a14:useLocalDpi xmlns:a14="http://schemas.microsoft.com/office/drawing/2010/main" val="0"/>
              </a:ext>
            </a:extLst>
          </a:blip>
          <a:stretch>
            <a:fillRect/>
          </a:stretch>
        </p:blipFill>
        <p:spPr>
          <a:xfrm flipV="1">
            <a:off x="5761318" y="846081"/>
            <a:ext cx="4733364" cy="274320"/>
          </a:xfrm>
          <a:prstGeom prst="rect">
            <a:avLst/>
          </a:prstGeom>
        </p:spPr>
      </p:pic>
      <p:sp>
        <p:nvSpPr>
          <p:cNvPr id="3" name="Rectangle: Rounded Corners 2"/>
          <p:cNvSpPr/>
          <p:nvPr/>
        </p:nvSpPr>
        <p:spPr>
          <a:xfrm>
            <a:off x="3148913" y="1530403"/>
            <a:ext cx="9958175" cy="476726"/>
          </a:xfrm>
          <a:prstGeom prst="roundRect">
            <a:avLst/>
          </a:prstGeom>
          <a:solidFill>
            <a:schemeClr val="tx2">
              <a:lumMod val="20000"/>
              <a:lumOff val="80000"/>
            </a:schemeClr>
          </a:solidFill>
          <a:ln>
            <a:solidFill>
              <a:schemeClr val="bg1">
                <a:lumMod val="75000"/>
              </a:schemeClr>
            </a:solidFill>
          </a:ln>
        </p:spPr>
        <p:txBody>
          <a:bodyPr wrap="none">
            <a:spAutoFit/>
          </a:bodyPr>
          <a:lstStyle/>
          <a:p>
            <a:pPr algn="ct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An Observable-Collection is a dynamic collection of objects of a given type.</a:t>
            </a:r>
            <a:endPar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9" name="Group 18"/>
          <p:cNvGrpSpPr/>
          <p:nvPr/>
        </p:nvGrpSpPr>
        <p:grpSpPr>
          <a:xfrm>
            <a:off x="3658213" y="2917803"/>
            <a:ext cx="8939574" cy="3308394"/>
            <a:chOff x="3885863" y="2864884"/>
            <a:chExt cx="8939574" cy="3308394"/>
          </a:xfrm>
        </p:grpSpPr>
        <p:sp>
          <p:nvSpPr>
            <p:cNvPr id="2" name="Rectangle: Rounded Corners 1"/>
            <p:cNvSpPr/>
            <p:nvPr/>
          </p:nvSpPr>
          <p:spPr>
            <a:xfrm>
              <a:off x="3974123" y="3270738"/>
              <a:ext cx="3042139" cy="65495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lumMod val="75000"/>
                      <a:lumOff val="25000"/>
                    </a:schemeClr>
                  </a:solidFill>
                  <a:latin typeface="Courier New" panose="02070309020205020404" pitchFamily="49" charset="0"/>
                  <a:ea typeface="Open Sans" panose="020B0606030504020204" pitchFamily="34" charset="0"/>
                  <a:cs typeface="Courier New" panose="02070309020205020404" pitchFamily="49" charset="0"/>
                </a:rPr>
                <a:t>1 2 3 4 ….</a:t>
              </a:r>
            </a:p>
          </p:txBody>
        </p:sp>
        <p:sp>
          <p:nvSpPr>
            <p:cNvPr id="14" name="Rectangle: Rounded Corners 13"/>
            <p:cNvSpPr/>
            <p:nvPr/>
          </p:nvSpPr>
          <p:spPr>
            <a:xfrm>
              <a:off x="3974122" y="4999444"/>
              <a:ext cx="3042139" cy="654950"/>
            </a:xfrm>
            <a:prstGeom prst="roundRect">
              <a:avLst/>
            </a:prstGeom>
            <a:solidFill>
              <a:srgbClr val="75DD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lumMod val="75000"/>
                      <a:lumOff val="25000"/>
                    </a:schemeClr>
                  </a:solidFill>
                  <a:latin typeface="Courier New" panose="02070309020205020404" pitchFamily="49" charset="0"/>
                  <a:ea typeface="Open Sans" panose="020B0606030504020204" pitchFamily="34" charset="0"/>
                  <a:cs typeface="Courier New" panose="02070309020205020404" pitchFamily="49" charset="0"/>
                </a:rPr>
                <a:t>1 2 3 4 ….</a:t>
              </a:r>
            </a:p>
          </p:txBody>
        </p:sp>
        <p:sp>
          <p:nvSpPr>
            <p:cNvPr id="15" name="TextBox 14"/>
            <p:cNvSpPr txBox="1"/>
            <p:nvPr/>
          </p:nvSpPr>
          <p:spPr>
            <a:xfrm>
              <a:off x="7033467" y="3209534"/>
              <a:ext cx="5791970" cy="1107996"/>
            </a:xfrm>
            <a:prstGeom prst="rect">
              <a:avLst/>
            </a:prstGeom>
            <a:noFill/>
          </p:spPr>
          <p:txBody>
            <a:bodyPr wrap="none" rtlCol="0">
              <a:spAutoFit/>
            </a:bodyPr>
            <a:lstStyle/>
            <a:p>
              <a:r>
                <a:rPr lang="en-US" sz="2200" dirty="0">
                  <a:solidFill>
                    <a:schemeClr val="tx1">
                      <a:lumMod val="75000"/>
                      <a:lumOff val="25000"/>
                    </a:schemeClr>
                  </a:solidFill>
                  <a:latin typeface="Courier New" panose="02070309020205020404" pitchFamily="49" charset="0"/>
                  <a:cs typeface="Courier New" panose="02070309020205020404" pitchFamily="49" charset="0"/>
                </a:rPr>
                <a:t>foreach (var obj) in collection){</a:t>
              </a:r>
            </a:p>
            <a:p>
              <a:endParaRPr lang="en-US" sz="2200" dirty="0">
                <a:solidFill>
                  <a:schemeClr val="tx1">
                    <a:lumMod val="75000"/>
                    <a:lumOff val="25000"/>
                  </a:schemeClr>
                </a:solidFill>
                <a:latin typeface="Courier New" panose="02070309020205020404" pitchFamily="49" charset="0"/>
                <a:cs typeface="Courier New" panose="02070309020205020404" pitchFamily="49" charset="0"/>
              </a:endParaRPr>
            </a:p>
            <a:p>
              <a:r>
                <a:rPr lang="en-US" sz="2200" dirty="0">
                  <a:solidFill>
                    <a:schemeClr val="tx1">
                      <a:lumMod val="75000"/>
                      <a:lumOff val="25000"/>
                    </a:schemeClr>
                  </a:solidFill>
                  <a:latin typeface="Courier New" panose="02070309020205020404" pitchFamily="49" charset="0"/>
                  <a:cs typeface="Courier New" panose="02070309020205020404" pitchFamily="49" charset="0"/>
                </a:rPr>
                <a:t>}</a:t>
              </a:r>
            </a:p>
          </p:txBody>
        </p:sp>
        <p:sp>
          <p:nvSpPr>
            <p:cNvPr id="16" name="TextBox 15"/>
            <p:cNvSpPr txBox="1"/>
            <p:nvPr/>
          </p:nvSpPr>
          <p:spPr>
            <a:xfrm>
              <a:off x="7033467" y="5065282"/>
              <a:ext cx="3243196" cy="1107996"/>
            </a:xfrm>
            <a:prstGeom prst="rect">
              <a:avLst/>
            </a:prstGeom>
            <a:noFill/>
          </p:spPr>
          <p:txBody>
            <a:bodyPr wrap="none" rtlCol="0">
              <a:spAutoFit/>
            </a:bodyPr>
            <a:lstStyle/>
            <a:p>
              <a:r>
                <a:rPr lang="en-US" sz="2200" dirty="0">
                  <a:solidFill>
                    <a:schemeClr val="tx1">
                      <a:lumMod val="75000"/>
                      <a:lumOff val="25000"/>
                    </a:schemeClr>
                  </a:solidFill>
                  <a:latin typeface="Courier New" panose="02070309020205020404" pitchFamily="49" charset="0"/>
                  <a:cs typeface="Courier New" panose="02070309020205020404" pitchFamily="49" charset="0"/>
                </a:rPr>
                <a:t>function(newData){</a:t>
              </a:r>
            </a:p>
            <a:p>
              <a:endParaRPr lang="en-US" sz="2200" dirty="0">
                <a:solidFill>
                  <a:schemeClr val="tx1">
                    <a:lumMod val="75000"/>
                    <a:lumOff val="25000"/>
                  </a:schemeClr>
                </a:solidFill>
                <a:latin typeface="Courier New" panose="02070309020205020404" pitchFamily="49" charset="0"/>
                <a:cs typeface="Courier New" panose="02070309020205020404" pitchFamily="49" charset="0"/>
              </a:endParaRPr>
            </a:p>
            <a:p>
              <a:r>
                <a:rPr lang="en-US" sz="2200" dirty="0">
                  <a:solidFill>
                    <a:schemeClr val="tx1">
                      <a:lumMod val="75000"/>
                      <a:lumOff val="25000"/>
                    </a:schemeClr>
                  </a:solidFill>
                  <a:latin typeface="Courier New" panose="02070309020205020404" pitchFamily="49" charset="0"/>
                  <a:cs typeface="Courier New" panose="02070309020205020404" pitchFamily="49" charset="0"/>
                </a:rPr>
                <a:t>}</a:t>
              </a:r>
            </a:p>
          </p:txBody>
        </p:sp>
        <p:sp>
          <p:nvSpPr>
            <p:cNvPr id="17" name="TextBox 16"/>
            <p:cNvSpPr txBox="1"/>
            <p:nvPr/>
          </p:nvSpPr>
          <p:spPr>
            <a:xfrm>
              <a:off x="3885863" y="2864884"/>
              <a:ext cx="3954111" cy="430887"/>
            </a:xfrm>
            <a:prstGeom prst="rect">
              <a:avLst/>
            </a:prstGeom>
            <a:noFill/>
          </p:spPr>
          <p:txBody>
            <a:bodyPr wrap="square" rtlCol="0">
              <a:spAutoFit/>
            </a:bodyPr>
            <a:lstStyle/>
            <a:p>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Regular Collection</a:t>
              </a:r>
            </a:p>
          </p:txBody>
        </p:sp>
        <p:sp>
          <p:nvSpPr>
            <p:cNvPr id="18" name="TextBox 17"/>
            <p:cNvSpPr txBox="1"/>
            <p:nvPr/>
          </p:nvSpPr>
          <p:spPr>
            <a:xfrm>
              <a:off x="3974122" y="4596500"/>
              <a:ext cx="3954111" cy="430887"/>
            </a:xfrm>
            <a:prstGeom prst="rect">
              <a:avLst/>
            </a:prstGeom>
            <a:noFill/>
          </p:spPr>
          <p:txBody>
            <a:bodyPr wrap="square" rtlCol="0">
              <a:spAutoFit/>
            </a:bodyPr>
            <a:lstStyle/>
            <a:p>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Observable</a:t>
              </a:r>
            </a:p>
          </p:txBody>
        </p:sp>
      </p:grpSp>
    </p:spTree>
    <p:extLst>
      <p:ext uri="{BB962C8B-B14F-4D97-AF65-F5344CB8AC3E}">
        <p14:creationId xmlns:p14="http://schemas.microsoft.com/office/powerpoint/2010/main" val="405170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dirty="0"/>
              <a:t>Example</a:t>
            </a:r>
          </a:p>
        </p:txBody>
      </p:sp>
      <p:pic>
        <p:nvPicPr>
          <p:cNvPr id="9" name="Picture 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120978" y="823352"/>
            <a:ext cx="2022232" cy="274320"/>
          </a:xfrm>
          <a:prstGeom prst="rect">
            <a:avLst/>
          </a:prstGeom>
        </p:spPr>
      </p:pic>
      <p:grpSp>
        <p:nvGrpSpPr>
          <p:cNvPr id="3" name="Group 2"/>
          <p:cNvGrpSpPr/>
          <p:nvPr/>
        </p:nvGrpSpPr>
        <p:grpSpPr>
          <a:xfrm>
            <a:off x="712392" y="1590215"/>
            <a:ext cx="14450218" cy="5572585"/>
            <a:chOff x="889308" y="1323958"/>
            <a:chExt cx="14450218" cy="5572585"/>
          </a:xfrm>
        </p:grpSpPr>
        <p:sp>
          <p:nvSpPr>
            <p:cNvPr id="8" name="Rectangle: Rounded Corners 7"/>
            <p:cNvSpPr/>
            <p:nvPr/>
          </p:nvSpPr>
          <p:spPr>
            <a:xfrm>
              <a:off x="4049485" y="2218212"/>
              <a:ext cx="11290041" cy="4678331"/>
            </a:xfrm>
            <a:prstGeom prst="roundRect">
              <a:avLst>
                <a:gd name="adj" fmla="val 4450"/>
              </a:avLst>
            </a:prstGeom>
            <a:solidFill>
              <a:schemeClr val="bg1"/>
            </a:solidFill>
            <a:ln>
              <a:solidFill>
                <a:srgbClr val="EDB9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Rectangle: Rounded Corners 1"/>
            <p:cNvSpPr/>
            <p:nvPr/>
          </p:nvSpPr>
          <p:spPr>
            <a:xfrm>
              <a:off x="3765363" y="1323958"/>
              <a:ext cx="8725274" cy="476726"/>
            </a:xfrm>
            <a:prstGeom prst="roundRect">
              <a:avLst/>
            </a:prstGeom>
            <a:solidFill>
              <a:schemeClr val="tx2">
                <a:lumMod val="20000"/>
                <a:lumOff val="80000"/>
              </a:schemeClr>
            </a:solidFill>
            <a:ln>
              <a:solidFill>
                <a:schemeClr val="bg1">
                  <a:lumMod val="75000"/>
                </a:schemeClr>
              </a:solidFill>
            </a:ln>
          </p:spPr>
          <p:txBody>
            <a:bodyPr wrap="none">
              <a:spAutoFit/>
            </a:bodyPr>
            <a:lstStyle/>
            <a:p>
              <a:pPr algn="ct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Consider capturing the mouse movements in a browser window. </a:t>
              </a:r>
            </a:p>
          </p:txBody>
        </p:sp>
        <p:sp>
          <p:nvSpPr>
            <p:cNvPr id="4" name="Rectangle: Rounded Corners 3"/>
            <p:cNvSpPr/>
            <p:nvPr/>
          </p:nvSpPr>
          <p:spPr>
            <a:xfrm>
              <a:off x="4848828" y="2484974"/>
              <a:ext cx="10319405" cy="851297"/>
            </a:xfrm>
            <a:prstGeom prst="roundRect">
              <a:avLst/>
            </a:prstGeom>
            <a:solidFill>
              <a:schemeClr val="bg1">
                <a:lumMod val="95000"/>
              </a:schemeClr>
            </a:solidFill>
            <a:ln>
              <a:solidFill>
                <a:schemeClr val="bg1">
                  <a:lumMod val="75000"/>
                </a:schemeClr>
              </a:solidFill>
            </a:ln>
          </p:spPr>
          <p:txBody>
            <a:bodyPr wrap="square">
              <a:spAutoFit/>
            </a:bodyPr>
            <a:lstStyle/>
            <a:p>
              <a:r>
                <a:rPr lang="en-IN" sz="2200" dirty="0">
                  <a:solidFill>
                    <a:schemeClr val="tx1">
                      <a:lumMod val="75000"/>
                      <a:lumOff val="25000"/>
                    </a:schemeClr>
                  </a:solidFill>
                  <a:latin typeface="Courier New" panose="02070309020205020404" pitchFamily="49" charset="0"/>
                  <a:cs typeface="Courier New" panose="02070309020205020404" pitchFamily="49" charset="0"/>
                </a:rPr>
                <a:t>let mouse;</a:t>
              </a:r>
            </a:p>
            <a:p>
              <a:r>
                <a:rPr lang="en-IN" sz="2200" dirty="0">
                  <a:solidFill>
                    <a:schemeClr val="tx1">
                      <a:lumMod val="75000"/>
                      <a:lumOff val="25000"/>
                    </a:schemeClr>
                  </a:solidFill>
                  <a:latin typeface="Courier New" panose="02070309020205020404" pitchFamily="49" charset="0"/>
                  <a:cs typeface="Courier New" panose="02070309020205020404" pitchFamily="49" charset="0"/>
                </a:rPr>
                <a:t>document.onmousemove = (e) =&gt; mouse = [e.pageX, e.pageY];</a:t>
              </a:r>
            </a:p>
          </p:txBody>
        </p:sp>
        <p:sp>
          <p:nvSpPr>
            <p:cNvPr id="7" name="Rectangle 6"/>
            <p:cNvSpPr/>
            <p:nvPr/>
          </p:nvSpPr>
          <p:spPr>
            <a:xfrm>
              <a:off x="4984068" y="3927034"/>
              <a:ext cx="10048926" cy="2631490"/>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When you receive an event that the mouse has moved, you must reassign the mouse to the updated coordinates. </a:t>
              </a:r>
            </a:p>
            <a:p>
              <a:pPr marL="342900" indent="-342900">
                <a:lnSpc>
                  <a:spcPct val="150000"/>
                </a:lnSpc>
                <a:buFont typeface="Arial" panose="020B0604020202020204" pitchFamily="34" charset="0"/>
                <a:buChar char="•"/>
              </a:pPr>
              <a:endPar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nSpc>
                  <a:spcPct val="150000"/>
                </a:lnSpc>
                <a:buFont typeface="Arial" panose="020B0604020202020204" pitchFamily="34" charset="0"/>
                <a:buChar char="•"/>
              </a:pP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 state of mouse is discrete; each reassignment overrides the previous one by removing any continuous connection.</a:t>
              </a:r>
            </a:p>
          </p:txBody>
        </p:sp>
        <p:sp>
          <p:nvSpPr>
            <p:cNvPr id="10" name="Rectangle: Rounded Corners 9"/>
            <p:cNvSpPr/>
            <p:nvPr/>
          </p:nvSpPr>
          <p:spPr>
            <a:xfrm>
              <a:off x="889309" y="2910623"/>
              <a:ext cx="3788229" cy="674278"/>
            </a:xfrm>
            <a:prstGeom prst="roundRect">
              <a:avLst/>
            </a:prstGeom>
            <a:solidFill>
              <a:schemeClr val="tx2">
                <a:lumMod val="40000"/>
                <a:lumOff val="6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Imperative way</a:t>
              </a:r>
            </a:p>
          </p:txBody>
        </p:sp>
        <p:sp>
          <p:nvSpPr>
            <p:cNvPr id="11" name="Rectangle: Rounded Corners 10"/>
            <p:cNvSpPr/>
            <p:nvPr/>
          </p:nvSpPr>
          <p:spPr>
            <a:xfrm>
              <a:off x="889308" y="3757759"/>
              <a:ext cx="3788229" cy="674278"/>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Reactive way</a:t>
              </a:r>
              <a:endParaRPr lang="en-US" sz="2200" dirty="0">
                <a:solidFill>
                  <a:schemeClr val="tx1">
                    <a:lumMod val="75000"/>
                    <a:lumOff val="25000"/>
                  </a:schemeClr>
                </a:solidFill>
              </a:endParaRPr>
            </a:p>
          </p:txBody>
        </p:sp>
      </p:grpSp>
    </p:spTree>
    <p:extLst>
      <p:ext uri="{BB962C8B-B14F-4D97-AF65-F5344CB8AC3E}">
        <p14:creationId xmlns:p14="http://schemas.microsoft.com/office/powerpoint/2010/main" val="37465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Example</a:t>
            </a:r>
          </a:p>
        </p:txBody>
      </p:sp>
      <p:grpSp>
        <p:nvGrpSpPr>
          <p:cNvPr id="3" name="Group 2"/>
          <p:cNvGrpSpPr/>
          <p:nvPr/>
        </p:nvGrpSpPr>
        <p:grpSpPr>
          <a:xfrm>
            <a:off x="679450" y="2705099"/>
            <a:ext cx="14450218" cy="4648201"/>
            <a:chOff x="889308" y="2435186"/>
            <a:chExt cx="14450218" cy="4648201"/>
          </a:xfrm>
        </p:grpSpPr>
        <p:sp>
          <p:nvSpPr>
            <p:cNvPr id="8" name="Rectangle: Rounded Corners 7"/>
            <p:cNvSpPr/>
            <p:nvPr/>
          </p:nvSpPr>
          <p:spPr>
            <a:xfrm>
              <a:off x="4049485" y="2435186"/>
              <a:ext cx="11290041" cy="4648201"/>
            </a:xfrm>
            <a:prstGeom prst="roundRect">
              <a:avLst>
                <a:gd name="adj" fmla="val 4450"/>
              </a:avLst>
            </a:prstGeom>
            <a:solidFill>
              <a:schemeClr val="bg1"/>
            </a:solidFill>
            <a:ln>
              <a:solidFill>
                <a:srgbClr val="ADB9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Rounded Corners 3"/>
            <p:cNvSpPr/>
            <p:nvPr/>
          </p:nvSpPr>
          <p:spPr>
            <a:xfrm>
              <a:off x="5436895" y="2634828"/>
              <a:ext cx="9090756" cy="476726"/>
            </a:xfrm>
            <a:prstGeom prst="roundRect">
              <a:avLst/>
            </a:prstGeom>
            <a:solidFill>
              <a:schemeClr val="bg1">
                <a:lumMod val="95000"/>
              </a:schemeClr>
            </a:solidFill>
            <a:ln>
              <a:solidFill>
                <a:schemeClr val="bg1">
                  <a:lumMod val="75000"/>
                </a:schemeClr>
              </a:solidFill>
            </a:ln>
          </p:spPr>
          <p:txBody>
            <a:bodyPr wrap="square">
              <a:spAutoFit/>
            </a:bodyPr>
            <a:lstStyle/>
            <a:p>
              <a:r>
                <a:rPr lang="en-IN" sz="2200" dirty="0">
                  <a:solidFill>
                    <a:schemeClr val="tx1">
                      <a:lumMod val="75000"/>
                      <a:lumOff val="25000"/>
                    </a:schemeClr>
                  </a:solidFill>
                  <a:latin typeface="Courier New" panose="02070309020205020404" pitchFamily="49" charset="0"/>
                  <a:cs typeface="Courier New" panose="02070309020205020404" pitchFamily="49" charset="0"/>
                </a:rPr>
                <a:t>let mouse = document.onmousemove.subscribe()</a:t>
              </a:r>
            </a:p>
          </p:txBody>
        </p:sp>
        <p:sp>
          <p:nvSpPr>
            <p:cNvPr id="7" name="Rectangle 6"/>
            <p:cNvSpPr/>
            <p:nvPr/>
          </p:nvSpPr>
          <p:spPr>
            <a:xfrm>
              <a:off x="4984068" y="4250884"/>
              <a:ext cx="10048926" cy="2123658"/>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 mouse will be assigned only once, and when the value is received, it will be stored in a stream of continuous activity.</a:t>
              </a:r>
            </a:p>
            <a:p>
              <a:pPr marL="342900" indent="-342900">
                <a:lnSpc>
                  <a:spcPct val="150000"/>
                </a:lnSpc>
                <a:buFont typeface="Arial" panose="020B0604020202020204" pitchFamily="34" charset="0"/>
                <a:buChar char="•"/>
              </a:pPr>
              <a:endPar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nSpc>
                  <a:spcPct val="150000"/>
                </a:lnSpc>
                <a:buFont typeface="Arial" panose="020B0604020202020204" pitchFamily="34" charset="0"/>
                <a:buChar char="•"/>
              </a:pP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 values captured by the mouse are stored in a FIFO queue.</a:t>
              </a:r>
            </a:p>
          </p:txBody>
        </p:sp>
        <p:sp>
          <p:nvSpPr>
            <p:cNvPr id="10" name="Rectangle: Rounded Corners 9"/>
            <p:cNvSpPr/>
            <p:nvPr/>
          </p:nvSpPr>
          <p:spPr>
            <a:xfrm>
              <a:off x="889309" y="2910623"/>
              <a:ext cx="3788229" cy="674278"/>
            </a:xfrm>
            <a:prstGeom prst="roundRect">
              <a:avLst/>
            </a:prstGeom>
            <a:solidFill>
              <a:schemeClr val="tx2">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Imperative way</a:t>
              </a:r>
            </a:p>
          </p:txBody>
        </p:sp>
        <p:sp>
          <p:nvSpPr>
            <p:cNvPr id="11" name="Rectangle: Rounded Corners 10"/>
            <p:cNvSpPr/>
            <p:nvPr/>
          </p:nvSpPr>
          <p:spPr>
            <a:xfrm>
              <a:off x="889308" y="3757759"/>
              <a:ext cx="3788229" cy="674278"/>
            </a:xfrm>
            <a:prstGeom prst="roundRect">
              <a:avLst/>
            </a:prstGeom>
            <a:solidFill>
              <a:schemeClr val="tx2">
                <a:lumMod val="40000"/>
                <a:lumOff val="6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Reactive way</a:t>
              </a:r>
              <a:endParaRPr lang="en-US" sz="2200" dirty="0">
                <a:solidFill>
                  <a:schemeClr val="tx1">
                    <a:lumMod val="75000"/>
                    <a:lumOff val="25000"/>
                  </a:schemeClr>
                </a:solidFill>
              </a:endParaRPr>
            </a:p>
          </p:txBody>
        </p:sp>
      </p:grpSp>
      <p:pic>
        <p:nvPicPr>
          <p:cNvPr id="12" name="Picture 1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120978" y="855038"/>
            <a:ext cx="2022232" cy="274320"/>
          </a:xfrm>
          <a:prstGeom prst="rect">
            <a:avLst/>
          </a:prstGeom>
        </p:spPr>
      </p:pic>
    </p:spTree>
    <p:extLst>
      <p:ext uri="{BB962C8B-B14F-4D97-AF65-F5344CB8AC3E}">
        <p14:creationId xmlns:p14="http://schemas.microsoft.com/office/powerpoint/2010/main" val="2603921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err="1"/>
              <a:t>ReactiveX</a:t>
            </a:r>
            <a:endParaRPr lang="en-IN" dirty="0"/>
          </a:p>
        </p:txBody>
      </p:sp>
      <p:pic>
        <p:nvPicPr>
          <p:cNvPr id="9" name="Picture 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006678" y="848298"/>
            <a:ext cx="2250832" cy="274320"/>
          </a:xfrm>
          <a:prstGeom prst="rect">
            <a:avLst/>
          </a:prstGeom>
        </p:spPr>
      </p:pic>
      <p:sp>
        <p:nvSpPr>
          <p:cNvPr id="2" name="Rectangle: Rounded Corners 1"/>
          <p:cNvSpPr/>
          <p:nvPr/>
        </p:nvSpPr>
        <p:spPr>
          <a:xfrm>
            <a:off x="808892" y="1260516"/>
            <a:ext cx="14718323" cy="851297"/>
          </a:xfrm>
          <a:prstGeom prst="roundRect">
            <a:avLst/>
          </a:prstGeom>
          <a:solidFill>
            <a:schemeClr val="tx2">
              <a:lumMod val="20000"/>
              <a:lumOff val="80000"/>
            </a:schemeClr>
          </a:solidFill>
          <a:ln>
            <a:solidFill>
              <a:schemeClr val="bg1">
                <a:lumMod val="75000"/>
              </a:schemeClr>
            </a:solidFill>
          </a:ln>
        </p:spPr>
        <p:txBody>
          <a:bodyPr wrap="square">
            <a:spAutoFit/>
          </a:bodyPr>
          <a:lstStyle/>
          <a:p>
            <a:pPr algn="ct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Rx library helps you to avoid callback hell and make use of observable-based system to deal with asynchronous calls.</a:t>
            </a:r>
          </a:p>
        </p:txBody>
      </p:sp>
      <p:pic>
        <p:nvPicPr>
          <p:cNvPr id="3" name="Picture 2"/>
          <p:cNvPicPr>
            <a:picLocks noChangeAspect="1"/>
          </p:cNvPicPr>
          <p:nvPr/>
        </p:nvPicPr>
        <p:blipFill rotWithShape="1">
          <a:blip r:embed="rId4"/>
          <a:srcRect t="4502" r="1217" b="5612"/>
          <a:stretch/>
        </p:blipFill>
        <p:spPr>
          <a:xfrm>
            <a:off x="2319565" y="2374578"/>
            <a:ext cx="11696977" cy="5984156"/>
          </a:xfrm>
          <a:prstGeom prst="rect">
            <a:avLst/>
          </a:prstGeom>
          <a:ln>
            <a:solidFill>
              <a:schemeClr val="bg1">
                <a:lumMod val="50000"/>
              </a:schemeClr>
            </a:solidFill>
          </a:ln>
        </p:spPr>
      </p:pic>
    </p:spTree>
    <p:extLst>
      <p:ext uri="{BB962C8B-B14F-4D97-AF65-F5344CB8AC3E}">
        <p14:creationId xmlns:p14="http://schemas.microsoft.com/office/powerpoint/2010/main" val="416424151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1862</TotalTime>
  <Words>1669</Words>
  <Application>Microsoft Macintosh PowerPoint</Application>
  <PresentationFormat>Custom</PresentationFormat>
  <Paragraphs>241</Paragraphs>
  <Slides>31</Slides>
  <Notes>19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40" baseType="lpstr">
      <vt:lpstr>Arial</vt:lpstr>
      <vt:lpstr>Calibri</vt:lpstr>
      <vt:lpstr>Calibri Light</vt:lpstr>
      <vt:lpstr>Courier New</vt:lpstr>
      <vt:lpstr>Open Sans</vt:lpstr>
      <vt:lpstr>Open Sans Extrabold</vt:lpstr>
      <vt:lpstr>Open Sans Semibold</vt:lpstr>
      <vt:lpstr>Custom Design</vt:lpstr>
      <vt:lpstr>Image</vt:lpstr>
      <vt:lpstr>PowerPoint Presentation</vt:lpstr>
      <vt:lpstr>PowerPoint Presentation</vt:lpstr>
      <vt:lpstr>Reactive Extensions (Rx)</vt:lpstr>
      <vt:lpstr>Why Observables?</vt:lpstr>
      <vt:lpstr>Anatomy of an Observable</vt:lpstr>
      <vt:lpstr>Observable-Collection</vt:lpstr>
      <vt:lpstr>Example</vt:lpstr>
      <vt:lpstr>Example</vt:lpstr>
      <vt:lpstr>ReactiveX</vt:lpstr>
      <vt:lpstr>Problem</vt:lpstr>
      <vt:lpstr>Solution with ReactiveX Library</vt:lpstr>
      <vt:lpstr>Angular 17 HTTP and Observables</vt:lpstr>
      <vt:lpstr>Using HTTP in Angular 17</vt:lpstr>
      <vt:lpstr>Setting up Angular 17/HTTP</vt:lpstr>
      <vt:lpstr>Advantage and Disadvantage of Template-Driven Forms</vt:lpstr>
      <vt:lpstr>HTTP Module During Bootstrap </vt:lpstr>
      <vt:lpstr>Lab—Demo</vt:lpstr>
      <vt:lpstr>HTTP Post</vt:lpstr>
      <vt:lpstr>HTTP Post Signature</vt:lpstr>
      <vt:lpstr>Difference between $http and Angular 17 HTTP</vt:lpstr>
      <vt:lpstr>Observables vs. Promises</vt:lpstr>
      <vt:lpstr>Lab—Demo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Shanthi L.M DSA</dc:creator>
  <cp:lastModifiedBy>amarjeet singh</cp:lastModifiedBy>
  <cp:revision>200</cp:revision>
  <dcterms:created xsi:type="dcterms:W3CDTF">2016-12-06T06:58:02Z</dcterms:created>
  <dcterms:modified xsi:type="dcterms:W3CDTF">2024-02-27T11:57:28Z</dcterms:modified>
</cp:coreProperties>
</file>