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0"/>
  </p:notesMasterIdLst>
  <p:handoutMasterIdLst>
    <p:handoutMasterId r:id="rId41"/>
  </p:handoutMasterIdLst>
  <p:sldIdLst>
    <p:sldId id="292" r:id="rId2"/>
    <p:sldId id="301" r:id="rId3"/>
    <p:sldId id="30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70" r:id="rId26"/>
    <p:sldId id="371" r:id="rId27"/>
    <p:sldId id="372" r:id="rId28"/>
    <p:sldId id="373" r:id="rId29"/>
    <p:sldId id="374" r:id="rId30"/>
    <p:sldId id="376" r:id="rId31"/>
    <p:sldId id="296" r:id="rId32"/>
    <p:sldId id="297" r:id="rId33"/>
    <p:sldId id="298" r:id="rId34"/>
    <p:sldId id="303" r:id="rId35"/>
    <p:sldId id="304" r:id="rId36"/>
    <p:sldId id="344" r:id="rId37"/>
    <p:sldId id="345" r:id="rId38"/>
    <p:sldId id="300" r:id="rId3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3F97C0"/>
    <a:srgbClr val="9CDAEB"/>
    <a:srgbClr val="FAC36F"/>
    <a:srgbClr val="F69E66"/>
    <a:srgbClr val="F38573"/>
    <a:srgbClr val="C8C8C8"/>
    <a:srgbClr val="255E73"/>
    <a:srgbClr val="494949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4D2B-65C5-2D48-B2B0-18D909F1F948}" v="1" dt="2024-02-27T11:57:4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4E614D2B-65C5-2D48-B2B0-18D909F1F948}"/>
    <pc:docChg chg="modSld">
      <pc:chgData name="amarjeet singh" userId="d84e554384c88249" providerId="LiveId" clId="{4E614D2B-65C5-2D48-B2B0-18D909F1F948}" dt="2024-02-27T11:57:45.220" v="0"/>
      <pc:docMkLst>
        <pc:docMk/>
      </pc:docMkLst>
      <pc:sldChg chg="modSp">
        <pc:chgData name="amarjeet singh" userId="d84e554384c88249" providerId="LiveId" clId="{4E614D2B-65C5-2D48-B2B0-18D909F1F948}" dt="2024-02-27T11:57:45.220" v="0"/>
        <pc:sldMkLst>
          <pc:docMk/>
          <pc:sldMk cId="915323079" sldId="292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915323079" sldId="292"/>
            <ac:spMk id="2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4257339732" sldId="301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4257339732" sldId="301"/>
            <ac:spMk id="5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4117819980" sldId="349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4117819980" sldId="349"/>
            <ac:spMk id="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3223071559" sldId="350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3223071559" sldId="350"/>
            <ac:spMk id="2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1153843677" sldId="351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1153843677" sldId="351"/>
            <ac:spMk id="2" creationId="{00000000-0000-0000-0000-000000000000}"/>
          </ac:spMkLst>
        </pc:spChg>
        <pc:spChg chg="mod">
          <ac:chgData name="amarjeet singh" userId="d84e554384c88249" providerId="LiveId" clId="{4E614D2B-65C5-2D48-B2B0-18D909F1F948}" dt="2024-02-27T11:57:45.220" v="0"/>
          <ac:spMkLst>
            <pc:docMk/>
            <pc:sldMk cId="1153843677" sldId="351"/>
            <ac:spMk id="9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1975547127" sldId="352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1975547127" sldId="352"/>
            <ac:spMk id="2" creationId="{00000000-0000-0000-0000-000000000000}"/>
          </ac:spMkLst>
        </pc:spChg>
        <pc:spChg chg="mod">
          <ac:chgData name="amarjeet singh" userId="d84e554384c88249" providerId="LiveId" clId="{4E614D2B-65C5-2D48-B2B0-18D909F1F948}" dt="2024-02-27T11:57:45.220" v="0"/>
          <ac:spMkLst>
            <pc:docMk/>
            <pc:sldMk cId="1975547127" sldId="352"/>
            <ac:spMk id="9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275505148" sldId="353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275505148" sldId="353"/>
            <ac:spMk id="2" creationId="{00000000-0000-0000-0000-000000000000}"/>
          </ac:spMkLst>
        </pc:spChg>
        <pc:spChg chg="mod">
          <ac:chgData name="amarjeet singh" userId="d84e554384c88249" providerId="LiveId" clId="{4E614D2B-65C5-2D48-B2B0-18D909F1F948}" dt="2024-02-27T11:57:45.220" v="0"/>
          <ac:spMkLst>
            <pc:docMk/>
            <pc:sldMk cId="2275505148" sldId="353"/>
            <ac:spMk id="8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1373029239" sldId="356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1373029239" sldId="356"/>
            <ac:spMk id="10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369235834" sldId="357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369235834" sldId="357"/>
            <ac:spMk id="9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36030054" sldId="358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36030054" sldId="358"/>
            <ac:spMk id="1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16981774" sldId="359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16981774" sldId="359"/>
            <ac:spMk id="1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648204042" sldId="360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648204042" sldId="360"/>
            <ac:spMk id="1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379517520" sldId="363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379517520" sldId="363"/>
            <ac:spMk id="14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864608844" sldId="364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864608844" sldId="364"/>
            <ac:spMk id="17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824988730" sldId="365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824988730" sldId="365"/>
            <ac:spMk id="14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259047977" sldId="366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259047977" sldId="366"/>
            <ac:spMk id="1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3290843887" sldId="367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3290843887" sldId="367"/>
            <ac:spMk id="1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3230379955" sldId="370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3230379955" sldId="370"/>
            <ac:spMk id="3" creationId="{00000000-0000-0000-0000-000000000000}"/>
          </ac:spMkLst>
        </pc:spChg>
      </pc:sldChg>
      <pc:sldChg chg="modSp">
        <pc:chgData name="amarjeet singh" userId="d84e554384c88249" providerId="LiveId" clId="{4E614D2B-65C5-2D48-B2B0-18D909F1F948}" dt="2024-02-27T11:57:45.220" v="0"/>
        <pc:sldMkLst>
          <pc:docMk/>
          <pc:sldMk cId="2476791313" sldId="376"/>
        </pc:sldMkLst>
        <pc:spChg chg="mod">
          <ac:chgData name="amarjeet singh" userId="d84e554384c88249" providerId="LiveId" clId="{4E614D2B-65C5-2D48-B2B0-18D909F1F948}" dt="2024-02-27T11:57:45.220" v="0"/>
          <ac:spMkLst>
            <pc:docMk/>
            <pc:sldMk cId="2476791313" sldId="376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7E08F-E1C6-42C1-B8B5-15A957E9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C3A17-FDBA-4541-8EF4-B34AF765E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E34F-6493-4E2D-82A4-11DD9D04C611}" type="datetimeFigureOut">
              <a:rPr lang="en-IN" smtClean="0"/>
              <a:t>27/02/24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F6E47-0CCC-45E8-AE28-6C54EBDA5C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C4A6-A482-4094-A1EF-A9FC0637C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E1E6-FFA8-4D6E-94D0-70C8BB9F2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14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66257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65" tIns="56633" rIns="113265" bIns="5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7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5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IN" dirty="0"/>
              <a:t>Lesson 12—Testing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/>
              <a:t>Angular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3—Testing Service</a:t>
            </a:r>
          </a:p>
        </p:txBody>
      </p:sp>
    </p:spTree>
    <p:extLst>
      <p:ext uri="{BB962C8B-B14F-4D97-AF65-F5344CB8AC3E}">
        <p14:creationId xmlns:p14="http://schemas.microsoft.com/office/powerpoint/2010/main" val="83162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Service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42" y="851062"/>
            <a:ext cx="3180316" cy="274320"/>
          </a:xfrm>
          <a:prstGeom prst="rect">
            <a:avLst/>
          </a:prstGeom>
        </p:spPr>
      </p:pic>
      <p:sp>
        <p:nvSpPr>
          <p:cNvPr id="5" name="Freeform 27"/>
          <p:cNvSpPr>
            <a:spLocks noChangeAspect="1"/>
          </p:cNvSpPr>
          <p:nvPr/>
        </p:nvSpPr>
        <p:spPr bwMode="auto">
          <a:xfrm>
            <a:off x="1982055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44B3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</a:t>
            </a:r>
          </a:p>
        </p:txBody>
      </p:sp>
      <p:sp>
        <p:nvSpPr>
          <p:cNvPr id="6" name="Freeform 49"/>
          <p:cNvSpPr>
            <a:spLocks noChangeAspect="1"/>
          </p:cNvSpPr>
          <p:nvPr/>
        </p:nvSpPr>
        <p:spPr bwMode="auto">
          <a:xfrm>
            <a:off x="6727051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</a:t>
            </a:r>
          </a:p>
        </p:txBody>
      </p:sp>
      <p:sp>
        <p:nvSpPr>
          <p:cNvPr id="7" name="Freeform 52"/>
          <p:cNvSpPr>
            <a:spLocks noChangeAspect="1"/>
          </p:cNvSpPr>
          <p:nvPr/>
        </p:nvSpPr>
        <p:spPr bwMode="auto">
          <a:xfrm>
            <a:off x="11472047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2055" y="3997369"/>
            <a:ext cx="2733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SayHelloService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4686" y="3997369"/>
            <a:ext cx="43650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SayHelloService.say()//=&gt; Hello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31706" y="3997369"/>
            <a:ext cx="32463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beforeEachProviders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337135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Service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50" y="828556"/>
            <a:ext cx="5219700" cy="274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5444" y="2246828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test target and testing API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1911" y="3506720"/>
            <a:ext cx="10532179" cy="2187430"/>
            <a:chOff x="3124084" y="2352523"/>
            <a:chExt cx="10532179" cy="2187430"/>
          </a:xfrm>
        </p:grpSpPr>
        <p:grpSp>
          <p:nvGrpSpPr>
            <p:cNvPr id="8" name="Group 7"/>
            <p:cNvGrpSpPr/>
            <p:nvPr/>
          </p:nvGrpSpPr>
          <p:grpSpPr>
            <a:xfrm>
              <a:off x="3124084" y="2352523"/>
              <a:ext cx="10532179" cy="2130560"/>
              <a:chOff x="2135443" y="2758168"/>
              <a:chExt cx="10532179" cy="21305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35443" y="3404507"/>
                <a:ext cx="10532179" cy="1484221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Freeform 166"/>
              <p:cNvSpPr/>
              <p:nvPr/>
            </p:nvSpPr>
            <p:spPr>
              <a:xfrm>
                <a:off x="8342365" y="4132886"/>
                <a:ext cx="4325257" cy="755842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10" name="TextBox 9"/>
            <p:cNvSpPr txBox="1"/>
            <p:nvPr/>
          </p:nvSpPr>
          <p:spPr>
            <a:xfrm>
              <a:off x="3124084" y="3216514"/>
              <a:ext cx="105321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import{describe,it,expect,beforeEachProviders}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import{SayHelloService}from’./say-hello.service’;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02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0922" y="1789585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Dependency Injection (DI) provider using the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script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71618" y="3038369"/>
            <a:ext cx="10532179" cy="4174206"/>
            <a:chOff x="3124084" y="2352523"/>
            <a:chExt cx="10532179" cy="4174206"/>
          </a:xfrm>
        </p:grpSpPr>
        <p:grpSp>
          <p:nvGrpSpPr>
            <p:cNvPr id="8" name="Group 7"/>
            <p:cNvGrpSpPr/>
            <p:nvPr/>
          </p:nvGrpSpPr>
          <p:grpSpPr>
            <a:xfrm>
              <a:off x="3124084" y="2352523"/>
              <a:ext cx="10532179" cy="4174206"/>
              <a:chOff x="2135443" y="2758168"/>
              <a:chExt cx="10532179" cy="41742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7"/>
                <a:ext cx="10532179" cy="352786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Freeform 166"/>
              <p:cNvSpPr/>
              <p:nvPr/>
            </p:nvSpPr>
            <p:spPr>
              <a:xfrm>
                <a:off x="8342365" y="6176532"/>
                <a:ext cx="4325257" cy="755842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410717" y="3356630"/>
              <a:ext cx="973366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import{describe,it,expect,beforeEachProviders}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import{SayHelloService}from’./say-hello.service’;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describe(‘Test:SayHelloService’,()=&gt;{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beforeEachProviders(()=&gt;[SayHelloService]);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Service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44" y="851416"/>
            <a:ext cx="5219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72812" y="1552815"/>
            <a:ext cx="10818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 test target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provider into test context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Service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70878" y="2551798"/>
            <a:ext cx="10532179" cy="4910158"/>
            <a:chOff x="3124084" y="2352523"/>
            <a:chExt cx="10532179" cy="4910158"/>
          </a:xfrm>
        </p:grpSpPr>
        <p:grpSp>
          <p:nvGrpSpPr>
            <p:cNvPr id="11" name="Group 10"/>
            <p:cNvGrpSpPr/>
            <p:nvPr/>
          </p:nvGrpSpPr>
          <p:grpSpPr>
            <a:xfrm>
              <a:off x="3124084" y="2352523"/>
              <a:ext cx="10532179" cy="4910158"/>
              <a:chOff x="2135443" y="2758168"/>
              <a:chExt cx="10532179" cy="491015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7"/>
                <a:ext cx="10532179" cy="4263819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6912484"/>
                <a:ext cx="4325257" cy="755842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410717" y="3356630"/>
              <a:ext cx="9733669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import{describe,it,inject,expect,beforeEachProviders}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import{SayHelloService}from’./say-hello.service’;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describe(‘Test:SayHelloService’,()=&gt;{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beforeEachProviders(()=&gt;[SayHelloService]);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service exist’,inject([SayHelloService],(testee:SayHelloService)=&gt;{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44" y="851416"/>
            <a:ext cx="5219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7192" y="1323951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results using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script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Service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03144" y="2043798"/>
            <a:ext cx="10532179" cy="6328642"/>
            <a:chOff x="3124084" y="2352523"/>
            <a:chExt cx="10532179" cy="6328642"/>
          </a:xfrm>
        </p:grpSpPr>
        <p:grpSp>
          <p:nvGrpSpPr>
            <p:cNvPr id="11" name="Group 10"/>
            <p:cNvGrpSpPr/>
            <p:nvPr/>
          </p:nvGrpSpPr>
          <p:grpSpPr>
            <a:xfrm>
              <a:off x="3124084" y="2352523"/>
              <a:ext cx="10532179" cy="6328642"/>
              <a:chOff x="2135443" y="2758168"/>
              <a:chExt cx="10532179" cy="63286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7"/>
                <a:ext cx="10532179" cy="5682303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6912484"/>
                <a:ext cx="4325257" cy="755842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410717" y="3356630"/>
              <a:ext cx="9733669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import{describe,it,inject,expect,beforeEachProviders}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import{SayHelloService}from’./say-hello.service’;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describe(‘Test:SayHelloService’,()=&gt;{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beforeEachProviders(()=&gt;[SayHelloService]);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service exist’,inject([SayHelloService],(testee:SayHelloService)=&gt;{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expect(testee).toBeDefined();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 (‘Should say Hello’,inject([SayHelloService],(testee:SayHelloService)=&gt;{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expect(testee()).toEqual(‘Hello’);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44" y="851416"/>
            <a:ext cx="5219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78338" y="1355519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 can be replaced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instantiate method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Service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69690" y="2244519"/>
            <a:ext cx="10532179" cy="6328642"/>
            <a:chOff x="3124084" y="2352523"/>
            <a:chExt cx="10532179" cy="6328642"/>
          </a:xfrm>
        </p:grpSpPr>
        <p:grpSp>
          <p:nvGrpSpPr>
            <p:cNvPr id="12" name="Group 11"/>
            <p:cNvGrpSpPr/>
            <p:nvPr/>
          </p:nvGrpSpPr>
          <p:grpSpPr>
            <a:xfrm>
              <a:off x="3124084" y="2352523"/>
              <a:ext cx="10532179" cy="6328642"/>
              <a:chOff x="2135443" y="2758168"/>
              <a:chExt cx="10532179" cy="63286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5443" y="3404507"/>
                <a:ext cx="10532179" cy="5682303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Freeform 166"/>
              <p:cNvSpPr/>
              <p:nvPr/>
            </p:nvSpPr>
            <p:spPr>
              <a:xfrm>
                <a:off x="8342365" y="6912484"/>
                <a:ext cx="4325257" cy="2174326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410717" y="3356630"/>
              <a:ext cx="9733669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import{describe,it,inject,expect,beforeEachProviders}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import{SayHelloservice}from’./say-hello.service’;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import{provide}</a:t>
              </a:r>
              <a:r>
                <a:rPr lang="en-US" sz="20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from”</a:t>
              </a:r>
              <a:r>
                <a:rPr lang="en-US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core”;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import{SayHelloServiceMock}from”./say-hello.service.mock”;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Desribe(‘Test:SayHelloService’,()=&gt;{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provide(SayHelloService,{useClass:SayHelloServiceMock})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]);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44" y="848561"/>
            <a:ext cx="5219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0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4—Testing DOM</a:t>
            </a:r>
          </a:p>
        </p:txBody>
      </p:sp>
    </p:spTree>
    <p:extLst>
      <p:ext uri="{BB962C8B-B14F-4D97-AF65-F5344CB8AC3E}">
        <p14:creationId xmlns:p14="http://schemas.microsoft.com/office/powerpoint/2010/main" val="312527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DOM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27" y="856035"/>
            <a:ext cx="2581275" cy="274320"/>
          </a:xfrm>
          <a:prstGeom prst="rect">
            <a:avLst/>
          </a:prstGeom>
        </p:spPr>
      </p:pic>
      <p:sp>
        <p:nvSpPr>
          <p:cNvPr id="5" name="Freeform 27"/>
          <p:cNvSpPr>
            <a:spLocks noChangeAspect="1"/>
          </p:cNvSpPr>
          <p:nvPr/>
        </p:nvSpPr>
        <p:spPr bwMode="auto">
          <a:xfrm>
            <a:off x="1982055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44B3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</a:t>
            </a:r>
          </a:p>
        </p:txBody>
      </p:sp>
      <p:sp>
        <p:nvSpPr>
          <p:cNvPr id="7" name="Freeform 49"/>
          <p:cNvSpPr>
            <a:spLocks noChangeAspect="1"/>
          </p:cNvSpPr>
          <p:nvPr/>
        </p:nvSpPr>
        <p:spPr bwMode="auto">
          <a:xfrm>
            <a:off x="6727051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</a:t>
            </a:r>
          </a:p>
        </p:txBody>
      </p:sp>
      <p:sp>
        <p:nvSpPr>
          <p:cNvPr id="8" name="Freeform 52"/>
          <p:cNvSpPr>
            <a:spLocks noChangeAspect="1"/>
          </p:cNvSpPr>
          <p:nvPr/>
        </p:nvSpPr>
        <p:spPr bwMode="auto">
          <a:xfrm>
            <a:off x="11472047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2055" y="3997369"/>
            <a:ext cx="307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SayHelloComponent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817" y="3997369"/>
            <a:ext cx="48648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&lt;say-hello&gt;&lt;/say-hello&gt; -&gt; &lt;say-hello&gt;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&lt;div&gt;Hello&lt;/div&gt;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&lt;/say-hello&gt;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10366" y="3997369"/>
            <a:ext cx="467358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CreateTestComponent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TestComponentBuilder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Debugging fixture component</a:t>
            </a:r>
          </a:p>
        </p:txBody>
      </p:sp>
    </p:spTree>
    <p:extLst>
      <p:ext uri="{BB962C8B-B14F-4D97-AF65-F5344CB8AC3E}">
        <p14:creationId xmlns:p14="http://schemas.microsoft.com/office/powerpoint/2010/main" val="320243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DOM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855271"/>
            <a:ext cx="4678325" cy="274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26115" y="2168097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test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and testing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4383" y="3500819"/>
            <a:ext cx="11487231" cy="2635323"/>
            <a:chOff x="1906859" y="4945227"/>
            <a:chExt cx="11487231" cy="2635323"/>
          </a:xfrm>
        </p:grpSpPr>
        <p:sp>
          <p:nvSpPr>
            <p:cNvPr id="9" name="Rectangle 8"/>
            <p:cNvSpPr/>
            <p:nvPr/>
          </p:nvSpPr>
          <p:spPr>
            <a:xfrm>
              <a:off x="1906859" y="5591566"/>
              <a:ext cx="11487231" cy="1868600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Freeform 166"/>
            <p:cNvSpPr/>
            <p:nvPr/>
          </p:nvSpPr>
          <p:spPr>
            <a:xfrm>
              <a:off x="9065806" y="6704324"/>
              <a:ext cx="4325257" cy="755842"/>
            </a:xfrm>
            <a:custGeom>
              <a:avLst/>
              <a:gdLst>
                <a:gd name="connsiteX0" fmla="*/ 4325257 w 4325257"/>
                <a:gd name="connsiteY0" fmla="*/ 0 h 3512458"/>
                <a:gd name="connsiteX1" fmla="*/ 4325257 w 4325257"/>
                <a:gd name="connsiteY1" fmla="*/ 3512458 h 3512458"/>
                <a:gd name="connsiteX2" fmla="*/ 0 w 4325257"/>
                <a:gd name="connsiteY2" fmla="*/ 3512458 h 3512458"/>
                <a:gd name="connsiteX3" fmla="*/ 4325257 w 4325257"/>
                <a:gd name="connsiteY3" fmla="*/ 0 h 35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257" h="3512458">
                  <a:moveTo>
                    <a:pt x="4325257" y="0"/>
                  </a:moveTo>
                  <a:lnTo>
                    <a:pt x="4325257" y="3512458"/>
                  </a:lnTo>
                  <a:lnTo>
                    <a:pt x="0" y="3512458"/>
                  </a:lnTo>
                  <a:lnTo>
                    <a:pt x="4325257" y="0"/>
                  </a:lnTo>
                  <a:close/>
                </a:path>
              </a:pathLst>
            </a:custGeom>
            <a:solidFill>
              <a:srgbClr val="3B3B3B"/>
            </a:solidFill>
            <a:ln>
              <a:solidFill>
                <a:srgbClr val="3B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Round Same Side Corner Rectangle 168"/>
            <p:cNvSpPr/>
            <p:nvPr/>
          </p:nvSpPr>
          <p:spPr>
            <a:xfrm>
              <a:off x="1906859" y="4945227"/>
              <a:ext cx="11487231" cy="638628"/>
            </a:xfrm>
            <a:prstGeom prst="round2SameRect">
              <a:avLst>
                <a:gd name="adj1" fmla="val 36763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229072" y="5123932"/>
              <a:ext cx="1030511" cy="275773"/>
              <a:chOff x="11502604" y="2936873"/>
              <a:chExt cx="1030511" cy="2757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502604" y="2936875"/>
                <a:ext cx="275771" cy="275771"/>
              </a:xfrm>
              <a:prstGeom prst="ellipse">
                <a:avLst/>
              </a:prstGeom>
              <a:solidFill>
                <a:srgbClr val="D95D5D"/>
              </a:solidFill>
              <a:ln>
                <a:solidFill>
                  <a:srgbClr val="D9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879974" y="2936874"/>
                <a:ext cx="275771" cy="2757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257344" y="2936873"/>
                <a:ext cx="275771" cy="2757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33997" y="5153458"/>
              <a:ext cx="3104399" cy="427258"/>
              <a:chOff x="2223489" y="2956383"/>
              <a:chExt cx="3104399" cy="4272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710184" y="2956383"/>
                <a:ext cx="2617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training@localhost:~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223489" y="2956738"/>
                <a:ext cx="510185" cy="426903"/>
                <a:chOff x="2217139" y="2907524"/>
                <a:chExt cx="510185" cy="42690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288731" y="2959884"/>
                  <a:ext cx="438593" cy="24657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288731" y="2907524"/>
                  <a:ext cx="438593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217139" y="2934317"/>
                  <a:ext cx="436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&gt;_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996068" y="5949334"/>
              <a:ext cx="111147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import{describe,iT,injectAsync,expect,beforeEachProviders,testComponentBuilder}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import{Component}</a:t>
              </a:r>
              <a:r>
                <a:rPr lang="en-US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from’Angular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import{SayHelloComponent}from’./say-hello.Component’;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5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sz="2000" dirty="0"/>
              <a:t>Understand tools and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sz="2000" dirty="0"/>
              <a:t>Understand testing of </a:t>
            </a:r>
            <a:r>
              <a:rPr lang="en-IN" sz="2000"/>
              <a:t>Angular 17 </a:t>
            </a:r>
            <a:r>
              <a:rPr lang="en-IN" sz="2000" dirty="0"/>
              <a:t>Class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000" dirty="0"/>
              <a:t>Describe Testing Service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IN" sz="2000" dirty="0"/>
              <a:t>Understand testing DOM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68" y="2931744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68" y="3775010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68" y="4618276"/>
            <a:ext cx="4574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68" y="5461542"/>
            <a:ext cx="457414" cy="457200"/>
          </a:xfrm>
          <a:prstGeom prst="rect">
            <a:avLst/>
          </a:prstGeom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5014334" y="6304808"/>
            <a:ext cx="8946989" cy="58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Explain E2E Testing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68" y="6304808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31837" y="1492435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provider and inject provider into test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 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DOM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51027" y="2292750"/>
            <a:ext cx="11490258" cy="5835584"/>
            <a:chOff x="1903832" y="4945227"/>
            <a:chExt cx="11490258" cy="5835584"/>
          </a:xfrm>
        </p:grpSpPr>
        <p:sp>
          <p:nvSpPr>
            <p:cNvPr id="12" name="Rectangle 11"/>
            <p:cNvSpPr/>
            <p:nvPr/>
          </p:nvSpPr>
          <p:spPr>
            <a:xfrm>
              <a:off x="1906859" y="5591565"/>
              <a:ext cx="11487231" cy="518924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Freeform 166"/>
            <p:cNvSpPr/>
            <p:nvPr/>
          </p:nvSpPr>
          <p:spPr>
            <a:xfrm>
              <a:off x="9063567" y="9286548"/>
              <a:ext cx="4325257" cy="1492009"/>
            </a:xfrm>
            <a:custGeom>
              <a:avLst/>
              <a:gdLst>
                <a:gd name="connsiteX0" fmla="*/ 4325257 w 4325257"/>
                <a:gd name="connsiteY0" fmla="*/ 0 h 3512458"/>
                <a:gd name="connsiteX1" fmla="*/ 4325257 w 4325257"/>
                <a:gd name="connsiteY1" fmla="*/ 3512458 h 3512458"/>
                <a:gd name="connsiteX2" fmla="*/ 0 w 4325257"/>
                <a:gd name="connsiteY2" fmla="*/ 3512458 h 3512458"/>
                <a:gd name="connsiteX3" fmla="*/ 4325257 w 4325257"/>
                <a:gd name="connsiteY3" fmla="*/ 0 h 35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257" h="3512458">
                  <a:moveTo>
                    <a:pt x="4325257" y="0"/>
                  </a:moveTo>
                  <a:lnTo>
                    <a:pt x="4325257" y="3512458"/>
                  </a:lnTo>
                  <a:lnTo>
                    <a:pt x="0" y="3512458"/>
                  </a:lnTo>
                  <a:lnTo>
                    <a:pt x="4325257" y="0"/>
                  </a:lnTo>
                  <a:close/>
                </a:path>
              </a:pathLst>
            </a:custGeom>
            <a:solidFill>
              <a:srgbClr val="3B3B3B"/>
            </a:solidFill>
            <a:ln>
              <a:solidFill>
                <a:srgbClr val="3B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ound Same Side Corner Rectangle 168"/>
            <p:cNvSpPr/>
            <p:nvPr/>
          </p:nvSpPr>
          <p:spPr>
            <a:xfrm>
              <a:off x="1906859" y="4945227"/>
              <a:ext cx="11487231" cy="638628"/>
            </a:xfrm>
            <a:prstGeom prst="round2SameRect">
              <a:avLst>
                <a:gd name="adj1" fmla="val 36763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29072" y="5123932"/>
              <a:ext cx="1030511" cy="275773"/>
              <a:chOff x="11502604" y="2936873"/>
              <a:chExt cx="1030511" cy="27577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502604" y="2936875"/>
                <a:ext cx="275771" cy="275771"/>
              </a:xfrm>
              <a:prstGeom prst="ellipse">
                <a:avLst/>
              </a:prstGeom>
              <a:solidFill>
                <a:srgbClr val="D95D5D"/>
              </a:solidFill>
              <a:ln>
                <a:solidFill>
                  <a:srgbClr val="D9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1879974" y="2936874"/>
                <a:ext cx="275771" cy="2757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257344" y="2936873"/>
                <a:ext cx="275771" cy="2757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033997" y="5153458"/>
              <a:ext cx="3104399" cy="427258"/>
              <a:chOff x="2223489" y="2956383"/>
              <a:chExt cx="3104399" cy="4272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0184" y="2956383"/>
                <a:ext cx="2617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training@localhost:~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223489" y="2956738"/>
                <a:ext cx="510185" cy="426903"/>
                <a:chOff x="2217139" y="2907524"/>
                <a:chExt cx="510185" cy="42690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288731" y="2959884"/>
                  <a:ext cx="438593" cy="24657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288731" y="2907524"/>
                  <a:ext cx="438593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17139" y="2934317"/>
                  <a:ext cx="436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&gt;_</a:t>
                  </a:r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1903832" y="5761799"/>
              <a:ext cx="1111474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import{describe,iT,injectAsync,expect,beforeEachProviders,testComponentBuilder}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import{Component}</a:t>
              </a:r>
              <a:r>
                <a:rPr lang="en-US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from’Angular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import{SayHelloComponent}from’./say-hello.Component’;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@Component({selector:’test-container’,template:”&lt;say-hello&gt;&lt;/say-hello&gt;’,directives:[SayHelloComponent]})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TestComponent{}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describe(‘Test:SayHelloComponent’,()=&gt;{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beforeEachProviders(()=&gt;[TestComponentBuilder]);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display Hello’,injectAsync([TestComponentBuilder],(tcb:TestComponentBuilder)=&gt;{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6" name="Picture 2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31" y="848687"/>
            <a:ext cx="467832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8228" y="1024390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fixture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 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4383" y="1530061"/>
            <a:ext cx="11487232" cy="7043766"/>
            <a:chOff x="1906859" y="4945227"/>
            <a:chExt cx="11487232" cy="7043766"/>
          </a:xfrm>
        </p:grpSpPr>
        <p:sp>
          <p:nvSpPr>
            <p:cNvPr id="9" name="Rectangle 8"/>
            <p:cNvSpPr/>
            <p:nvPr/>
          </p:nvSpPr>
          <p:spPr>
            <a:xfrm>
              <a:off x="1906859" y="5591565"/>
              <a:ext cx="11487231" cy="6389718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Freeform 166"/>
            <p:cNvSpPr/>
            <p:nvPr/>
          </p:nvSpPr>
          <p:spPr>
            <a:xfrm>
              <a:off x="7725181" y="9529436"/>
              <a:ext cx="5668910" cy="2459557"/>
            </a:xfrm>
            <a:custGeom>
              <a:avLst/>
              <a:gdLst>
                <a:gd name="connsiteX0" fmla="*/ 4325257 w 4325257"/>
                <a:gd name="connsiteY0" fmla="*/ 0 h 3512458"/>
                <a:gd name="connsiteX1" fmla="*/ 4325257 w 4325257"/>
                <a:gd name="connsiteY1" fmla="*/ 3512458 h 3512458"/>
                <a:gd name="connsiteX2" fmla="*/ 0 w 4325257"/>
                <a:gd name="connsiteY2" fmla="*/ 3512458 h 3512458"/>
                <a:gd name="connsiteX3" fmla="*/ 4325257 w 4325257"/>
                <a:gd name="connsiteY3" fmla="*/ 0 h 35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257" h="3512458">
                  <a:moveTo>
                    <a:pt x="4325257" y="0"/>
                  </a:moveTo>
                  <a:lnTo>
                    <a:pt x="4325257" y="3512458"/>
                  </a:lnTo>
                  <a:lnTo>
                    <a:pt x="0" y="3512458"/>
                  </a:lnTo>
                  <a:lnTo>
                    <a:pt x="4325257" y="0"/>
                  </a:lnTo>
                  <a:close/>
                </a:path>
              </a:pathLst>
            </a:custGeom>
            <a:solidFill>
              <a:srgbClr val="3B3B3B"/>
            </a:solidFill>
            <a:ln>
              <a:solidFill>
                <a:srgbClr val="3B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Round Same Side Corner Rectangle 168"/>
            <p:cNvSpPr/>
            <p:nvPr/>
          </p:nvSpPr>
          <p:spPr>
            <a:xfrm>
              <a:off x="1906859" y="4945227"/>
              <a:ext cx="11487231" cy="638628"/>
            </a:xfrm>
            <a:prstGeom prst="round2SameRect">
              <a:avLst>
                <a:gd name="adj1" fmla="val 36763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229072" y="5123932"/>
              <a:ext cx="1030511" cy="275773"/>
              <a:chOff x="11502604" y="2936873"/>
              <a:chExt cx="1030511" cy="2757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502604" y="2936875"/>
                <a:ext cx="275771" cy="275771"/>
              </a:xfrm>
              <a:prstGeom prst="ellipse">
                <a:avLst/>
              </a:prstGeom>
              <a:solidFill>
                <a:srgbClr val="D95D5D"/>
              </a:solidFill>
              <a:ln>
                <a:solidFill>
                  <a:srgbClr val="D9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879974" y="2936874"/>
                <a:ext cx="275771" cy="2757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257344" y="2936873"/>
                <a:ext cx="275771" cy="2757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33997" y="5153458"/>
              <a:ext cx="3104399" cy="427258"/>
              <a:chOff x="2223489" y="2956383"/>
              <a:chExt cx="3104399" cy="4272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710184" y="2956383"/>
                <a:ext cx="2617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training@localhost:~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223489" y="2956738"/>
                <a:ext cx="510185" cy="426903"/>
                <a:chOff x="2217139" y="2907524"/>
                <a:chExt cx="510185" cy="42690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288731" y="2959884"/>
                  <a:ext cx="438593" cy="24657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288731" y="2907524"/>
                  <a:ext cx="438593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217139" y="2934317"/>
                  <a:ext cx="436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&gt;_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2033997" y="5733419"/>
              <a:ext cx="11114740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import{describe,iT,injectAsync,expect,beforeEachProviders,testComponentBuilder}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import{Component}</a:t>
              </a:r>
              <a:r>
                <a:rPr lang="en-US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from’Angular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import{SayHelloComponent}from’./say-hello.Component’;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@Component({selector:’test-container’,template:”&lt;say-hello&gt;&lt;/say-hello&gt;’,directives:[SayHelloComponent]})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TestComponent{}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describe(‘Test:SayHelloComponent’,()=&gt;{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beforeEachProviders(()=&gt;[TestComponentBuilder]);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display Hello’,injectAsync([TestComponentBuilder],(tcb:TestComponentBuilder)=&gt;{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returntcb.createAsync(TestComponent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.then((fixture)=&gt;{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});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3" name="Picture 2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865016"/>
            <a:ext cx="467832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1599" y="1066327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the results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84385" y="1614300"/>
            <a:ext cx="11487231" cy="7036056"/>
            <a:chOff x="1906859" y="4945227"/>
            <a:chExt cx="11487231" cy="7036056"/>
          </a:xfrm>
        </p:grpSpPr>
        <p:sp>
          <p:nvSpPr>
            <p:cNvPr id="9" name="Rectangle 8"/>
            <p:cNvSpPr/>
            <p:nvPr/>
          </p:nvSpPr>
          <p:spPr>
            <a:xfrm>
              <a:off x="1906859" y="5591565"/>
              <a:ext cx="11487231" cy="6389718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Round Same Side Corner Rectangle 168"/>
            <p:cNvSpPr/>
            <p:nvPr/>
          </p:nvSpPr>
          <p:spPr>
            <a:xfrm>
              <a:off x="1906859" y="4945227"/>
              <a:ext cx="11487231" cy="638628"/>
            </a:xfrm>
            <a:prstGeom prst="round2SameRect">
              <a:avLst>
                <a:gd name="adj1" fmla="val 36763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229072" y="5123932"/>
              <a:ext cx="1030511" cy="275773"/>
              <a:chOff x="11502604" y="2936873"/>
              <a:chExt cx="1030511" cy="27577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1502604" y="2936875"/>
                <a:ext cx="275771" cy="275771"/>
              </a:xfrm>
              <a:prstGeom prst="ellipse">
                <a:avLst/>
              </a:prstGeom>
              <a:solidFill>
                <a:srgbClr val="D95D5D"/>
              </a:solidFill>
              <a:ln>
                <a:solidFill>
                  <a:srgbClr val="D9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1879974" y="2936874"/>
                <a:ext cx="275771" cy="2757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257344" y="2936873"/>
                <a:ext cx="275771" cy="2757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033997" y="5153458"/>
              <a:ext cx="3104399" cy="427258"/>
              <a:chOff x="2223489" y="2956383"/>
              <a:chExt cx="3104399" cy="42725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10184" y="2956383"/>
                <a:ext cx="2617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training@localhost:~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223489" y="2956738"/>
                <a:ext cx="510185" cy="426903"/>
                <a:chOff x="2217139" y="2907524"/>
                <a:chExt cx="510185" cy="42690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288731" y="2959884"/>
                  <a:ext cx="438593" cy="24657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88731" y="2907524"/>
                  <a:ext cx="438593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17139" y="2934317"/>
                  <a:ext cx="436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&gt;_</a:t>
                  </a: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1906859" y="5733419"/>
              <a:ext cx="1124187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import{describe,iT,injectAsync,expect,beforeEachProviders,testComponentBuilder} from ‘</a:t>
              </a:r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import{Component}</a:t>
              </a:r>
              <a:r>
                <a:rPr lang="en-US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from’Angular</a:t>
              </a:r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core’;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import{SayHelloComponent}from’./say-hello.Component’;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@Component({selector:’test-container’,template:”&lt;say-hello&gt;&lt;/say-hello&gt;’,directives:[SayHelloComponent]})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TestComponent{}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describe(‘Test:SayHelloComponent’,()=&gt;{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beforeEachProviders(()=&gt;[TestComponentBuilder]);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display Hello’,injectAsync([TestComponentBuilder],(tcb:TestComponentBuilder)=&gt;{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returntcb.createAsync(TestComponent)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.then((fixture)=&gt;{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let div=fixture.nativeElemnet.querySelector(‘div’);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expect(div).toHaveText(‘Hello’);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});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2" name="Picture 2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851415"/>
            <a:ext cx="467832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2772" y="1101536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Fixture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replaced with another </a:t>
            </a: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 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4385" y="1574544"/>
            <a:ext cx="11487231" cy="7036056"/>
            <a:chOff x="1906859" y="4945227"/>
            <a:chExt cx="11487231" cy="7036056"/>
          </a:xfrm>
        </p:grpSpPr>
        <p:sp>
          <p:nvSpPr>
            <p:cNvPr id="9" name="Rectangle 8"/>
            <p:cNvSpPr/>
            <p:nvPr/>
          </p:nvSpPr>
          <p:spPr>
            <a:xfrm>
              <a:off x="1906859" y="5591565"/>
              <a:ext cx="11487231" cy="6389718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Round Same Side Corner Rectangle 168"/>
            <p:cNvSpPr/>
            <p:nvPr/>
          </p:nvSpPr>
          <p:spPr>
            <a:xfrm>
              <a:off x="1906859" y="4945227"/>
              <a:ext cx="11487231" cy="638628"/>
            </a:xfrm>
            <a:prstGeom prst="round2SameRect">
              <a:avLst>
                <a:gd name="adj1" fmla="val 36763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229072" y="5123932"/>
              <a:ext cx="1030511" cy="275773"/>
              <a:chOff x="11502604" y="2936873"/>
              <a:chExt cx="1030511" cy="27577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1502604" y="2936875"/>
                <a:ext cx="275771" cy="275771"/>
              </a:xfrm>
              <a:prstGeom prst="ellipse">
                <a:avLst/>
              </a:prstGeom>
              <a:solidFill>
                <a:srgbClr val="D95D5D"/>
              </a:solidFill>
              <a:ln>
                <a:solidFill>
                  <a:srgbClr val="D9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1879974" y="2936874"/>
                <a:ext cx="275771" cy="27577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257344" y="2936873"/>
                <a:ext cx="275771" cy="2757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033997" y="5153458"/>
              <a:ext cx="3104399" cy="427258"/>
              <a:chOff x="2223489" y="2956383"/>
              <a:chExt cx="3104399" cy="42725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10184" y="2956383"/>
                <a:ext cx="2617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training@localhost:~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223489" y="2956738"/>
                <a:ext cx="510185" cy="426903"/>
                <a:chOff x="2217139" y="2907524"/>
                <a:chExt cx="510185" cy="42690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288731" y="2959884"/>
                  <a:ext cx="438593" cy="24657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88731" y="2907524"/>
                  <a:ext cx="438593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17139" y="2934317"/>
                  <a:ext cx="436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&gt;_</a:t>
                  </a: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1906859" y="5733419"/>
              <a:ext cx="11241878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import{describe,iT,injectAsync,expect,beforeEachProviders,testComponentBuilder} from ‘</a:t>
              </a:r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import{Component}</a:t>
              </a:r>
              <a:r>
                <a:rPr lang="en-US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from’Angular</a:t>
              </a:r>
              <a:r>
                <a:rPr lang="en-US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17/</a:t>
              </a:r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core’;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import{SayHelloComponent}from’./say-hello.Component’;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@Component({selector:’test-container’,template:”&lt;say-hello&gt;&lt;/say-hello&gt;’,directives:[SayHelloComponent]})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TestComponent{}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describe(‘Test:SayHelloComponent’,()=&gt;{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beforeEachProviders(()=&gt;[TestComponentBuilder]);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display Hello’,injectAsync([TestComponentBuilder],(tcb:TestComponentBuilder)=&gt;{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let template=‘say-helloword=“world”&gt;&lt;/say-hello&gt;’;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return tcb.overrideTemplate(testComponent,template)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.createAsync(TestComponent)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.then((fixture)=&gt;{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});</a:t>
              </a:r>
            </a:p>
            <a:p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}));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  <p:pic>
        <p:nvPicPr>
          <p:cNvPr id="22" name="Picture 2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868152"/>
            <a:ext cx="467832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Demo—Nested Components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50" y="885621"/>
            <a:ext cx="5952770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66238" y="3513534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62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Topic 17—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 Testing</a:t>
            </a:r>
          </a:p>
        </p:txBody>
      </p:sp>
    </p:spTree>
    <p:extLst>
      <p:ext uri="{BB962C8B-B14F-4D97-AF65-F5344CB8AC3E}">
        <p14:creationId xmlns:p14="http://schemas.microsoft.com/office/powerpoint/2010/main" val="323037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E2E Testing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4294967295"/>
          </p:nvPr>
        </p:nvSpPr>
        <p:spPr>
          <a:xfrm>
            <a:off x="3928994" y="6541616"/>
            <a:ext cx="10774636" cy="12028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Protractor is an end-to-end test runner that simulates user interactions. It will help you verify the health of your AngularJS application.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1" y="884585"/>
            <a:ext cx="2371725" cy="2743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79956" y="1757029"/>
            <a:ext cx="11139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applications are becoming complex, it is difficult to perform manual testing to verify the new features, identify bugs, and observe regressions.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342" y="3953485"/>
            <a:ext cx="1073794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 tests are the initial tests used to catch bugs, but if the issues come up with integration between components, unit tests can't capture them. Therefore, end-to-end tests are created to find these problems.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40966" y="1158905"/>
            <a:ext cx="2197100" cy="2197100"/>
            <a:chOff x="1205966" y="986392"/>
            <a:chExt cx="2197100" cy="2197100"/>
          </a:xfrm>
        </p:grpSpPr>
        <p:sp>
          <p:nvSpPr>
            <p:cNvPr id="14" name="Oval 13"/>
            <p:cNvSpPr/>
            <p:nvPr/>
          </p:nvSpPr>
          <p:spPr>
            <a:xfrm>
              <a:off x="1205966" y="986392"/>
              <a:ext cx="2197100" cy="2197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1057" y="2660681"/>
              <a:ext cx="13869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 to end process</a:t>
              </a:r>
            </a:p>
          </p:txBody>
        </p:sp>
        <p:sp>
          <p:nvSpPr>
            <p:cNvPr id="16" name="Freeform 193"/>
            <p:cNvSpPr>
              <a:spLocks noEditPoints="1"/>
            </p:cNvSpPr>
            <p:nvPr/>
          </p:nvSpPr>
          <p:spPr bwMode="auto">
            <a:xfrm>
              <a:off x="1611977" y="1236359"/>
              <a:ext cx="1385998" cy="1385998"/>
            </a:xfrm>
            <a:custGeom>
              <a:avLst/>
              <a:gdLst>
                <a:gd name="T0" fmla="*/ 5683 w 6494"/>
                <a:gd name="T1" fmla="*/ 4310 h 6494"/>
                <a:gd name="T2" fmla="*/ 5329 w 6494"/>
                <a:gd name="T3" fmla="*/ 4898 h 6494"/>
                <a:gd name="T4" fmla="*/ 4839 w 6494"/>
                <a:gd name="T5" fmla="*/ 5374 h 6494"/>
                <a:gd name="T6" fmla="*/ 4243 w 6494"/>
                <a:gd name="T7" fmla="*/ 5713 h 6494"/>
                <a:gd name="T8" fmla="*/ 3560 w 6494"/>
                <a:gd name="T9" fmla="*/ 5886 h 6494"/>
                <a:gd name="T10" fmla="*/ 3381 w 6494"/>
                <a:gd name="T11" fmla="*/ 4504 h 6494"/>
                <a:gd name="T12" fmla="*/ 3806 w 6494"/>
                <a:gd name="T13" fmla="*/ 4994 h 6494"/>
                <a:gd name="T14" fmla="*/ 4306 w 6494"/>
                <a:gd name="T15" fmla="*/ 4745 h 6494"/>
                <a:gd name="T16" fmla="*/ 4705 w 6494"/>
                <a:gd name="T17" fmla="*/ 4361 h 6494"/>
                <a:gd name="T18" fmla="*/ 4975 w 6494"/>
                <a:gd name="T19" fmla="*/ 3873 h 6494"/>
                <a:gd name="T20" fmla="*/ 1435 w 6494"/>
                <a:gd name="T21" fmla="*/ 3526 h 6494"/>
                <a:gd name="T22" fmla="*/ 1606 w 6494"/>
                <a:gd name="T23" fmla="*/ 4068 h 6494"/>
                <a:gd name="T24" fmla="*/ 1927 w 6494"/>
                <a:gd name="T25" fmla="*/ 4520 h 6494"/>
                <a:gd name="T26" fmla="*/ 2365 w 6494"/>
                <a:gd name="T27" fmla="*/ 4859 h 6494"/>
                <a:gd name="T28" fmla="*/ 2346 w 6494"/>
                <a:gd name="T29" fmla="*/ 5748 h 6494"/>
                <a:gd name="T30" fmla="*/ 1734 w 6494"/>
                <a:gd name="T31" fmla="*/ 5431 h 6494"/>
                <a:gd name="T32" fmla="*/ 1228 w 6494"/>
                <a:gd name="T33" fmla="*/ 4973 h 6494"/>
                <a:gd name="T34" fmla="*/ 852 w 6494"/>
                <a:gd name="T35" fmla="*/ 4400 h 6494"/>
                <a:gd name="T36" fmla="*/ 634 w 6494"/>
                <a:gd name="T37" fmla="*/ 3737 h 6494"/>
                <a:gd name="T38" fmla="*/ 996 w 6494"/>
                <a:gd name="T39" fmla="*/ 2385 h 6494"/>
                <a:gd name="T40" fmla="*/ 3591 w 6494"/>
                <a:gd name="T41" fmla="*/ 2068 h 6494"/>
                <a:gd name="T42" fmla="*/ 3991 w 6494"/>
                <a:gd name="T43" fmla="*/ 2269 h 6494"/>
                <a:gd name="T44" fmla="*/ 4288 w 6494"/>
                <a:gd name="T45" fmla="*/ 2596 h 6494"/>
                <a:gd name="T46" fmla="*/ 4453 w 6494"/>
                <a:gd name="T47" fmla="*/ 3013 h 6494"/>
                <a:gd name="T48" fmla="*/ 4453 w 6494"/>
                <a:gd name="T49" fmla="*/ 3481 h 6494"/>
                <a:gd name="T50" fmla="*/ 4288 w 6494"/>
                <a:gd name="T51" fmla="*/ 3898 h 6494"/>
                <a:gd name="T52" fmla="*/ 3991 w 6494"/>
                <a:gd name="T53" fmla="*/ 4225 h 6494"/>
                <a:gd name="T54" fmla="*/ 3591 w 6494"/>
                <a:gd name="T55" fmla="*/ 4426 h 6494"/>
                <a:gd name="T56" fmla="*/ 3129 w 6494"/>
                <a:gd name="T57" fmla="*/ 4469 h 6494"/>
                <a:gd name="T58" fmla="*/ 2692 w 6494"/>
                <a:gd name="T59" fmla="*/ 4343 h 6494"/>
                <a:gd name="T60" fmla="*/ 2340 w 6494"/>
                <a:gd name="T61" fmla="*/ 4075 h 6494"/>
                <a:gd name="T62" fmla="*/ 2104 w 6494"/>
                <a:gd name="T63" fmla="*/ 3700 h 6494"/>
                <a:gd name="T64" fmla="*/ 2019 w 6494"/>
                <a:gd name="T65" fmla="*/ 3247 h 6494"/>
                <a:gd name="T66" fmla="*/ 2104 w 6494"/>
                <a:gd name="T67" fmla="*/ 2794 h 6494"/>
                <a:gd name="T68" fmla="*/ 2340 w 6494"/>
                <a:gd name="T69" fmla="*/ 2419 h 6494"/>
                <a:gd name="T70" fmla="*/ 2692 w 6494"/>
                <a:gd name="T71" fmla="*/ 2151 h 6494"/>
                <a:gd name="T72" fmla="*/ 3129 w 6494"/>
                <a:gd name="T73" fmla="*/ 2025 h 6494"/>
                <a:gd name="T74" fmla="*/ 4467 w 6494"/>
                <a:gd name="T75" fmla="*/ 886 h 6494"/>
                <a:gd name="T76" fmla="*/ 5028 w 6494"/>
                <a:gd name="T77" fmla="*/ 1275 h 6494"/>
                <a:gd name="T78" fmla="*/ 5473 w 6494"/>
                <a:gd name="T79" fmla="*/ 1795 h 6494"/>
                <a:gd name="T80" fmla="*/ 5772 w 6494"/>
                <a:gd name="T81" fmla="*/ 2415 h 6494"/>
                <a:gd name="T82" fmla="*/ 5902 w 6494"/>
                <a:gd name="T83" fmla="*/ 3113 h 6494"/>
                <a:gd name="T84" fmla="*/ 5075 w 6494"/>
                <a:gd name="T85" fmla="*/ 3113 h 6494"/>
                <a:gd name="T86" fmla="*/ 4945 w 6494"/>
                <a:gd name="T87" fmla="*/ 2556 h 6494"/>
                <a:gd name="T88" fmla="*/ 4660 w 6494"/>
                <a:gd name="T89" fmla="*/ 2078 h 6494"/>
                <a:gd name="T90" fmla="*/ 4249 w 6494"/>
                <a:gd name="T91" fmla="*/ 1708 h 6494"/>
                <a:gd name="T92" fmla="*/ 4398 w 6494"/>
                <a:gd name="T93" fmla="*/ 996 h 6494"/>
                <a:gd name="T94" fmla="*/ 3113 w 6494"/>
                <a:gd name="T95" fmla="*/ 1990 h 6494"/>
                <a:gd name="T96" fmla="*/ 2688 w 6494"/>
                <a:gd name="T97" fmla="*/ 1500 h 6494"/>
                <a:gd name="T98" fmla="*/ 2188 w 6494"/>
                <a:gd name="T99" fmla="*/ 1749 h 6494"/>
                <a:gd name="T100" fmla="*/ 1789 w 6494"/>
                <a:gd name="T101" fmla="*/ 2133 h 6494"/>
                <a:gd name="T102" fmla="*/ 1519 w 6494"/>
                <a:gd name="T103" fmla="*/ 2621 h 6494"/>
                <a:gd name="T104" fmla="*/ 886 w 6494"/>
                <a:gd name="T105" fmla="*/ 2027 h 6494"/>
                <a:gd name="T106" fmla="*/ 1275 w 6494"/>
                <a:gd name="T107" fmla="*/ 1466 h 6494"/>
                <a:gd name="T108" fmla="*/ 1795 w 6494"/>
                <a:gd name="T109" fmla="*/ 1021 h 6494"/>
                <a:gd name="T110" fmla="*/ 2415 w 6494"/>
                <a:gd name="T111" fmla="*/ 722 h 6494"/>
                <a:gd name="T112" fmla="*/ 3113 w 6494"/>
                <a:gd name="T113" fmla="*/ 592 h 6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94" h="6494">
                  <a:moveTo>
                    <a:pt x="4975" y="3873"/>
                  </a:moveTo>
                  <a:lnTo>
                    <a:pt x="5498" y="4398"/>
                  </a:lnTo>
                  <a:lnTo>
                    <a:pt x="5748" y="4148"/>
                  </a:lnTo>
                  <a:lnTo>
                    <a:pt x="5683" y="4310"/>
                  </a:lnTo>
                  <a:lnTo>
                    <a:pt x="5608" y="4467"/>
                  </a:lnTo>
                  <a:lnTo>
                    <a:pt x="5524" y="4617"/>
                  </a:lnTo>
                  <a:lnTo>
                    <a:pt x="5431" y="4760"/>
                  </a:lnTo>
                  <a:lnTo>
                    <a:pt x="5329" y="4898"/>
                  </a:lnTo>
                  <a:lnTo>
                    <a:pt x="5219" y="5028"/>
                  </a:lnTo>
                  <a:lnTo>
                    <a:pt x="5099" y="5152"/>
                  </a:lnTo>
                  <a:lnTo>
                    <a:pt x="4973" y="5266"/>
                  </a:lnTo>
                  <a:lnTo>
                    <a:pt x="4839" y="5374"/>
                  </a:lnTo>
                  <a:lnTo>
                    <a:pt x="4699" y="5473"/>
                  </a:lnTo>
                  <a:lnTo>
                    <a:pt x="4554" y="5561"/>
                  </a:lnTo>
                  <a:lnTo>
                    <a:pt x="4400" y="5642"/>
                  </a:lnTo>
                  <a:lnTo>
                    <a:pt x="4243" y="5713"/>
                  </a:lnTo>
                  <a:lnTo>
                    <a:pt x="4079" y="5772"/>
                  </a:lnTo>
                  <a:lnTo>
                    <a:pt x="3910" y="5821"/>
                  </a:lnTo>
                  <a:lnTo>
                    <a:pt x="3737" y="5860"/>
                  </a:lnTo>
                  <a:lnTo>
                    <a:pt x="3560" y="5886"/>
                  </a:lnTo>
                  <a:lnTo>
                    <a:pt x="3381" y="5902"/>
                  </a:lnTo>
                  <a:lnTo>
                    <a:pt x="3381" y="6494"/>
                  </a:lnTo>
                  <a:lnTo>
                    <a:pt x="2385" y="5498"/>
                  </a:lnTo>
                  <a:lnTo>
                    <a:pt x="3381" y="4504"/>
                  </a:lnTo>
                  <a:lnTo>
                    <a:pt x="3381" y="5075"/>
                  </a:lnTo>
                  <a:lnTo>
                    <a:pt x="3526" y="5059"/>
                  </a:lnTo>
                  <a:lnTo>
                    <a:pt x="3668" y="5032"/>
                  </a:lnTo>
                  <a:lnTo>
                    <a:pt x="3806" y="4994"/>
                  </a:lnTo>
                  <a:lnTo>
                    <a:pt x="3938" y="4945"/>
                  </a:lnTo>
                  <a:lnTo>
                    <a:pt x="4068" y="4888"/>
                  </a:lnTo>
                  <a:lnTo>
                    <a:pt x="4190" y="4821"/>
                  </a:lnTo>
                  <a:lnTo>
                    <a:pt x="4306" y="4745"/>
                  </a:lnTo>
                  <a:lnTo>
                    <a:pt x="4416" y="4660"/>
                  </a:lnTo>
                  <a:lnTo>
                    <a:pt x="4520" y="4567"/>
                  </a:lnTo>
                  <a:lnTo>
                    <a:pt x="4617" y="4469"/>
                  </a:lnTo>
                  <a:lnTo>
                    <a:pt x="4705" y="4361"/>
                  </a:lnTo>
                  <a:lnTo>
                    <a:pt x="4786" y="4249"/>
                  </a:lnTo>
                  <a:lnTo>
                    <a:pt x="4859" y="4129"/>
                  </a:lnTo>
                  <a:lnTo>
                    <a:pt x="4922" y="4003"/>
                  </a:lnTo>
                  <a:lnTo>
                    <a:pt x="4975" y="3873"/>
                  </a:lnTo>
                  <a:close/>
                  <a:moveTo>
                    <a:pt x="996" y="2385"/>
                  </a:moveTo>
                  <a:lnTo>
                    <a:pt x="1990" y="3381"/>
                  </a:lnTo>
                  <a:lnTo>
                    <a:pt x="1419" y="3381"/>
                  </a:lnTo>
                  <a:lnTo>
                    <a:pt x="1435" y="3526"/>
                  </a:lnTo>
                  <a:lnTo>
                    <a:pt x="1462" y="3668"/>
                  </a:lnTo>
                  <a:lnTo>
                    <a:pt x="1500" y="3806"/>
                  </a:lnTo>
                  <a:lnTo>
                    <a:pt x="1549" y="3938"/>
                  </a:lnTo>
                  <a:lnTo>
                    <a:pt x="1606" y="4068"/>
                  </a:lnTo>
                  <a:lnTo>
                    <a:pt x="1673" y="4190"/>
                  </a:lnTo>
                  <a:lnTo>
                    <a:pt x="1749" y="4306"/>
                  </a:lnTo>
                  <a:lnTo>
                    <a:pt x="1834" y="4416"/>
                  </a:lnTo>
                  <a:lnTo>
                    <a:pt x="1927" y="4520"/>
                  </a:lnTo>
                  <a:lnTo>
                    <a:pt x="2025" y="4617"/>
                  </a:lnTo>
                  <a:lnTo>
                    <a:pt x="2133" y="4705"/>
                  </a:lnTo>
                  <a:lnTo>
                    <a:pt x="2245" y="4786"/>
                  </a:lnTo>
                  <a:lnTo>
                    <a:pt x="2365" y="4859"/>
                  </a:lnTo>
                  <a:lnTo>
                    <a:pt x="2491" y="4922"/>
                  </a:lnTo>
                  <a:lnTo>
                    <a:pt x="2621" y="4975"/>
                  </a:lnTo>
                  <a:lnTo>
                    <a:pt x="2096" y="5498"/>
                  </a:lnTo>
                  <a:lnTo>
                    <a:pt x="2346" y="5748"/>
                  </a:lnTo>
                  <a:lnTo>
                    <a:pt x="2184" y="5683"/>
                  </a:lnTo>
                  <a:lnTo>
                    <a:pt x="2027" y="5608"/>
                  </a:lnTo>
                  <a:lnTo>
                    <a:pt x="1877" y="5524"/>
                  </a:lnTo>
                  <a:lnTo>
                    <a:pt x="1734" y="5431"/>
                  </a:lnTo>
                  <a:lnTo>
                    <a:pt x="1596" y="5329"/>
                  </a:lnTo>
                  <a:lnTo>
                    <a:pt x="1466" y="5219"/>
                  </a:lnTo>
                  <a:lnTo>
                    <a:pt x="1342" y="5099"/>
                  </a:lnTo>
                  <a:lnTo>
                    <a:pt x="1228" y="4973"/>
                  </a:lnTo>
                  <a:lnTo>
                    <a:pt x="1120" y="4839"/>
                  </a:lnTo>
                  <a:lnTo>
                    <a:pt x="1021" y="4699"/>
                  </a:lnTo>
                  <a:lnTo>
                    <a:pt x="933" y="4554"/>
                  </a:lnTo>
                  <a:lnTo>
                    <a:pt x="852" y="4400"/>
                  </a:lnTo>
                  <a:lnTo>
                    <a:pt x="783" y="4243"/>
                  </a:lnTo>
                  <a:lnTo>
                    <a:pt x="722" y="4079"/>
                  </a:lnTo>
                  <a:lnTo>
                    <a:pt x="673" y="3910"/>
                  </a:lnTo>
                  <a:lnTo>
                    <a:pt x="634" y="3737"/>
                  </a:lnTo>
                  <a:lnTo>
                    <a:pt x="608" y="3560"/>
                  </a:lnTo>
                  <a:lnTo>
                    <a:pt x="592" y="3381"/>
                  </a:lnTo>
                  <a:lnTo>
                    <a:pt x="0" y="3381"/>
                  </a:lnTo>
                  <a:lnTo>
                    <a:pt x="996" y="2385"/>
                  </a:lnTo>
                  <a:close/>
                  <a:moveTo>
                    <a:pt x="3247" y="2019"/>
                  </a:moveTo>
                  <a:lnTo>
                    <a:pt x="3365" y="2025"/>
                  </a:lnTo>
                  <a:lnTo>
                    <a:pt x="3481" y="2041"/>
                  </a:lnTo>
                  <a:lnTo>
                    <a:pt x="3591" y="2068"/>
                  </a:lnTo>
                  <a:lnTo>
                    <a:pt x="3700" y="2104"/>
                  </a:lnTo>
                  <a:lnTo>
                    <a:pt x="3802" y="2151"/>
                  </a:lnTo>
                  <a:lnTo>
                    <a:pt x="3898" y="2206"/>
                  </a:lnTo>
                  <a:lnTo>
                    <a:pt x="3991" y="2269"/>
                  </a:lnTo>
                  <a:lnTo>
                    <a:pt x="4075" y="2340"/>
                  </a:lnTo>
                  <a:lnTo>
                    <a:pt x="4154" y="2419"/>
                  </a:lnTo>
                  <a:lnTo>
                    <a:pt x="4225" y="2503"/>
                  </a:lnTo>
                  <a:lnTo>
                    <a:pt x="4288" y="2596"/>
                  </a:lnTo>
                  <a:lnTo>
                    <a:pt x="4343" y="2692"/>
                  </a:lnTo>
                  <a:lnTo>
                    <a:pt x="4390" y="2794"/>
                  </a:lnTo>
                  <a:lnTo>
                    <a:pt x="4426" y="2903"/>
                  </a:lnTo>
                  <a:lnTo>
                    <a:pt x="4453" y="3013"/>
                  </a:lnTo>
                  <a:lnTo>
                    <a:pt x="4469" y="3129"/>
                  </a:lnTo>
                  <a:lnTo>
                    <a:pt x="4475" y="3247"/>
                  </a:lnTo>
                  <a:lnTo>
                    <a:pt x="4469" y="3365"/>
                  </a:lnTo>
                  <a:lnTo>
                    <a:pt x="4453" y="3481"/>
                  </a:lnTo>
                  <a:lnTo>
                    <a:pt x="4426" y="3591"/>
                  </a:lnTo>
                  <a:lnTo>
                    <a:pt x="4390" y="3700"/>
                  </a:lnTo>
                  <a:lnTo>
                    <a:pt x="4343" y="3802"/>
                  </a:lnTo>
                  <a:lnTo>
                    <a:pt x="4288" y="3898"/>
                  </a:lnTo>
                  <a:lnTo>
                    <a:pt x="4225" y="3991"/>
                  </a:lnTo>
                  <a:lnTo>
                    <a:pt x="4154" y="4075"/>
                  </a:lnTo>
                  <a:lnTo>
                    <a:pt x="4075" y="4154"/>
                  </a:lnTo>
                  <a:lnTo>
                    <a:pt x="3991" y="4225"/>
                  </a:lnTo>
                  <a:lnTo>
                    <a:pt x="3898" y="4288"/>
                  </a:lnTo>
                  <a:lnTo>
                    <a:pt x="3802" y="4343"/>
                  </a:lnTo>
                  <a:lnTo>
                    <a:pt x="3700" y="4390"/>
                  </a:lnTo>
                  <a:lnTo>
                    <a:pt x="3591" y="4426"/>
                  </a:lnTo>
                  <a:lnTo>
                    <a:pt x="3481" y="4453"/>
                  </a:lnTo>
                  <a:lnTo>
                    <a:pt x="3365" y="4469"/>
                  </a:lnTo>
                  <a:lnTo>
                    <a:pt x="3247" y="4475"/>
                  </a:lnTo>
                  <a:lnTo>
                    <a:pt x="3129" y="4469"/>
                  </a:lnTo>
                  <a:lnTo>
                    <a:pt x="3013" y="4453"/>
                  </a:lnTo>
                  <a:lnTo>
                    <a:pt x="2903" y="4426"/>
                  </a:lnTo>
                  <a:lnTo>
                    <a:pt x="2794" y="4390"/>
                  </a:lnTo>
                  <a:lnTo>
                    <a:pt x="2692" y="4343"/>
                  </a:lnTo>
                  <a:lnTo>
                    <a:pt x="2596" y="4288"/>
                  </a:lnTo>
                  <a:lnTo>
                    <a:pt x="2503" y="4225"/>
                  </a:lnTo>
                  <a:lnTo>
                    <a:pt x="2419" y="4154"/>
                  </a:lnTo>
                  <a:lnTo>
                    <a:pt x="2340" y="4075"/>
                  </a:lnTo>
                  <a:lnTo>
                    <a:pt x="2269" y="3991"/>
                  </a:lnTo>
                  <a:lnTo>
                    <a:pt x="2206" y="3898"/>
                  </a:lnTo>
                  <a:lnTo>
                    <a:pt x="2151" y="3802"/>
                  </a:lnTo>
                  <a:lnTo>
                    <a:pt x="2104" y="3700"/>
                  </a:lnTo>
                  <a:lnTo>
                    <a:pt x="2068" y="3591"/>
                  </a:lnTo>
                  <a:lnTo>
                    <a:pt x="2041" y="3481"/>
                  </a:lnTo>
                  <a:lnTo>
                    <a:pt x="2025" y="3365"/>
                  </a:lnTo>
                  <a:lnTo>
                    <a:pt x="2019" y="3247"/>
                  </a:lnTo>
                  <a:lnTo>
                    <a:pt x="2025" y="3129"/>
                  </a:lnTo>
                  <a:lnTo>
                    <a:pt x="2041" y="3013"/>
                  </a:lnTo>
                  <a:lnTo>
                    <a:pt x="2068" y="2903"/>
                  </a:lnTo>
                  <a:lnTo>
                    <a:pt x="2104" y="2794"/>
                  </a:lnTo>
                  <a:lnTo>
                    <a:pt x="2151" y="2692"/>
                  </a:lnTo>
                  <a:lnTo>
                    <a:pt x="2206" y="2596"/>
                  </a:lnTo>
                  <a:lnTo>
                    <a:pt x="2269" y="2503"/>
                  </a:lnTo>
                  <a:lnTo>
                    <a:pt x="2340" y="2419"/>
                  </a:lnTo>
                  <a:lnTo>
                    <a:pt x="2419" y="2340"/>
                  </a:lnTo>
                  <a:lnTo>
                    <a:pt x="2503" y="2269"/>
                  </a:lnTo>
                  <a:lnTo>
                    <a:pt x="2596" y="2206"/>
                  </a:lnTo>
                  <a:lnTo>
                    <a:pt x="2692" y="2151"/>
                  </a:lnTo>
                  <a:lnTo>
                    <a:pt x="2794" y="2104"/>
                  </a:lnTo>
                  <a:lnTo>
                    <a:pt x="2903" y="2068"/>
                  </a:lnTo>
                  <a:lnTo>
                    <a:pt x="3013" y="2041"/>
                  </a:lnTo>
                  <a:lnTo>
                    <a:pt x="3129" y="2025"/>
                  </a:lnTo>
                  <a:lnTo>
                    <a:pt x="3247" y="2019"/>
                  </a:lnTo>
                  <a:close/>
                  <a:moveTo>
                    <a:pt x="4150" y="746"/>
                  </a:moveTo>
                  <a:lnTo>
                    <a:pt x="4312" y="811"/>
                  </a:lnTo>
                  <a:lnTo>
                    <a:pt x="4467" y="886"/>
                  </a:lnTo>
                  <a:lnTo>
                    <a:pt x="4617" y="970"/>
                  </a:lnTo>
                  <a:lnTo>
                    <a:pt x="4760" y="1063"/>
                  </a:lnTo>
                  <a:lnTo>
                    <a:pt x="4898" y="1165"/>
                  </a:lnTo>
                  <a:lnTo>
                    <a:pt x="5028" y="1275"/>
                  </a:lnTo>
                  <a:lnTo>
                    <a:pt x="5152" y="1395"/>
                  </a:lnTo>
                  <a:lnTo>
                    <a:pt x="5266" y="1521"/>
                  </a:lnTo>
                  <a:lnTo>
                    <a:pt x="5374" y="1655"/>
                  </a:lnTo>
                  <a:lnTo>
                    <a:pt x="5473" y="1795"/>
                  </a:lnTo>
                  <a:lnTo>
                    <a:pt x="5561" y="1940"/>
                  </a:lnTo>
                  <a:lnTo>
                    <a:pt x="5642" y="2094"/>
                  </a:lnTo>
                  <a:lnTo>
                    <a:pt x="5713" y="2251"/>
                  </a:lnTo>
                  <a:lnTo>
                    <a:pt x="5772" y="2415"/>
                  </a:lnTo>
                  <a:lnTo>
                    <a:pt x="5821" y="2584"/>
                  </a:lnTo>
                  <a:lnTo>
                    <a:pt x="5860" y="2757"/>
                  </a:lnTo>
                  <a:lnTo>
                    <a:pt x="5886" y="2934"/>
                  </a:lnTo>
                  <a:lnTo>
                    <a:pt x="5902" y="3113"/>
                  </a:lnTo>
                  <a:lnTo>
                    <a:pt x="6494" y="3113"/>
                  </a:lnTo>
                  <a:lnTo>
                    <a:pt x="5498" y="4109"/>
                  </a:lnTo>
                  <a:lnTo>
                    <a:pt x="4504" y="3113"/>
                  </a:lnTo>
                  <a:lnTo>
                    <a:pt x="5075" y="3113"/>
                  </a:lnTo>
                  <a:lnTo>
                    <a:pt x="5059" y="2968"/>
                  </a:lnTo>
                  <a:lnTo>
                    <a:pt x="5032" y="2826"/>
                  </a:lnTo>
                  <a:lnTo>
                    <a:pt x="4994" y="2688"/>
                  </a:lnTo>
                  <a:lnTo>
                    <a:pt x="4945" y="2556"/>
                  </a:lnTo>
                  <a:lnTo>
                    <a:pt x="4888" y="2428"/>
                  </a:lnTo>
                  <a:lnTo>
                    <a:pt x="4821" y="2304"/>
                  </a:lnTo>
                  <a:lnTo>
                    <a:pt x="4745" y="2188"/>
                  </a:lnTo>
                  <a:lnTo>
                    <a:pt x="4660" y="2078"/>
                  </a:lnTo>
                  <a:lnTo>
                    <a:pt x="4567" y="1974"/>
                  </a:lnTo>
                  <a:lnTo>
                    <a:pt x="4469" y="1877"/>
                  </a:lnTo>
                  <a:lnTo>
                    <a:pt x="4361" y="1789"/>
                  </a:lnTo>
                  <a:lnTo>
                    <a:pt x="4249" y="1708"/>
                  </a:lnTo>
                  <a:lnTo>
                    <a:pt x="4129" y="1635"/>
                  </a:lnTo>
                  <a:lnTo>
                    <a:pt x="4003" y="1572"/>
                  </a:lnTo>
                  <a:lnTo>
                    <a:pt x="3873" y="1519"/>
                  </a:lnTo>
                  <a:lnTo>
                    <a:pt x="4398" y="996"/>
                  </a:lnTo>
                  <a:lnTo>
                    <a:pt x="4150" y="746"/>
                  </a:lnTo>
                  <a:close/>
                  <a:moveTo>
                    <a:pt x="3113" y="0"/>
                  </a:moveTo>
                  <a:lnTo>
                    <a:pt x="4109" y="996"/>
                  </a:lnTo>
                  <a:lnTo>
                    <a:pt x="3113" y="1990"/>
                  </a:lnTo>
                  <a:lnTo>
                    <a:pt x="3113" y="1419"/>
                  </a:lnTo>
                  <a:lnTo>
                    <a:pt x="2968" y="1435"/>
                  </a:lnTo>
                  <a:lnTo>
                    <a:pt x="2826" y="1462"/>
                  </a:lnTo>
                  <a:lnTo>
                    <a:pt x="2688" y="1500"/>
                  </a:lnTo>
                  <a:lnTo>
                    <a:pt x="2556" y="1549"/>
                  </a:lnTo>
                  <a:lnTo>
                    <a:pt x="2428" y="1606"/>
                  </a:lnTo>
                  <a:lnTo>
                    <a:pt x="2304" y="1673"/>
                  </a:lnTo>
                  <a:lnTo>
                    <a:pt x="2188" y="1749"/>
                  </a:lnTo>
                  <a:lnTo>
                    <a:pt x="2078" y="1834"/>
                  </a:lnTo>
                  <a:lnTo>
                    <a:pt x="1974" y="1927"/>
                  </a:lnTo>
                  <a:lnTo>
                    <a:pt x="1877" y="2025"/>
                  </a:lnTo>
                  <a:lnTo>
                    <a:pt x="1789" y="2133"/>
                  </a:lnTo>
                  <a:lnTo>
                    <a:pt x="1708" y="2245"/>
                  </a:lnTo>
                  <a:lnTo>
                    <a:pt x="1635" y="2365"/>
                  </a:lnTo>
                  <a:lnTo>
                    <a:pt x="1572" y="2491"/>
                  </a:lnTo>
                  <a:lnTo>
                    <a:pt x="1519" y="2621"/>
                  </a:lnTo>
                  <a:lnTo>
                    <a:pt x="996" y="2096"/>
                  </a:lnTo>
                  <a:lnTo>
                    <a:pt x="746" y="2346"/>
                  </a:lnTo>
                  <a:lnTo>
                    <a:pt x="811" y="2184"/>
                  </a:lnTo>
                  <a:lnTo>
                    <a:pt x="886" y="2027"/>
                  </a:lnTo>
                  <a:lnTo>
                    <a:pt x="970" y="1877"/>
                  </a:lnTo>
                  <a:lnTo>
                    <a:pt x="1063" y="1734"/>
                  </a:lnTo>
                  <a:lnTo>
                    <a:pt x="1165" y="1596"/>
                  </a:lnTo>
                  <a:lnTo>
                    <a:pt x="1275" y="1466"/>
                  </a:lnTo>
                  <a:lnTo>
                    <a:pt x="1395" y="1342"/>
                  </a:lnTo>
                  <a:lnTo>
                    <a:pt x="1521" y="1228"/>
                  </a:lnTo>
                  <a:lnTo>
                    <a:pt x="1655" y="1120"/>
                  </a:lnTo>
                  <a:lnTo>
                    <a:pt x="1795" y="1021"/>
                  </a:lnTo>
                  <a:lnTo>
                    <a:pt x="1940" y="933"/>
                  </a:lnTo>
                  <a:lnTo>
                    <a:pt x="2094" y="852"/>
                  </a:lnTo>
                  <a:lnTo>
                    <a:pt x="2251" y="783"/>
                  </a:lnTo>
                  <a:lnTo>
                    <a:pt x="2415" y="722"/>
                  </a:lnTo>
                  <a:lnTo>
                    <a:pt x="2584" y="673"/>
                  </a:lnTo>
                  <a:lnTo>
                    <a:pt x="2757" y="634"/>
                  </a:lnTo>
                  <a:lnTo>
                    <a:pt x="2934" y="608"/>
                  </a:lnTo>
                  <a:lnTo>
                    <a:pt x="3113" y="592"/>
                  </a:lnTo>
                  <a:lnTo>
                    <a:pt x="3113" y="0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75DDC2"/>
            </a:solidFill>
            <a:ln w="0">
              <a:solidFill>
                <a:srgbClr val="2DA9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282809" y="3578898"/>
            <a:ext cx="2197100" cy="2197100"/>
            <a:chOff x="1509132" y="4166759"/>
            <a:chExt cx="2197100" cy="2197100"/>
          </a:xfrm>
        </p:grpSpPr>
        <p:sp>
          <p:nvSpPr>
            <p:cNvPr id="18" name="Oval 17"/>
            <p:cNvSpPr/>
            <p:nvPr/>
          </p:nvSpPr>
          <p:spPr>
            <a:xfrm>
              <a:off x="1509132" y="4166759"/>
              <a:ext cx="2197100" cy="2197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1834928" y="4445220"/>
              <a:ext cx="1646852" cy="1503105"/>
            </a:xfrm>
            <a:custGeom>
              <a:avLst/>
              <a:gdLst>
                <a:gd name="T0" fmla="*/ 2244 w 2282"/>
                <a:gd name="T1" fmla="*/ 1868 h 2084"/>
                <a:gd name="T2" fmla="*/ 1631 w 2282"/>
                <a:gd name="T3" fmla="*/ 1320 h 2084"/>
                <a:gd name="T4" fmla="*/ 1588 w 2282"/>
                <a:gd name="T5" fmla="*/ 1314 h 2084"/>
                <a:gd name="T6" fmla="*/ 1569 w 2282"/>
                <a:gd name="T7" fmla="*/ 1297 h 2084"/>
                <a:gd name="T8" fmla="*/ 1556 w 2282"/>
                <a:gd name="T9" fmla="*/ 1312 h 2084"/>
                <a:gd name="T10" fmla="*/ 1521 w 2282"/>
                <a:gd name="T11" fmla="*/ 1281 h 2084"/>
                <a:gd name="T12" fmla="*/ 1383 w 2282"/>
                <a:gd name="T13" fmla="*/ 286 h 2084"/>
                <a:gd name="T14" fmla="*/ 286 w 2282"/>
                <a:gd name="T15" fmla="*/ 347 h 2084"/>
                <a:gd name="T16" fmla="*/ 347 w 2282"/>
                <a:gd name="T17" fmla="*/ 1443 h 2084"/>
                <a:gd name="T18" fmla="*/ 1422 w 2282"/>
                <a:gd name="T19" fmla="*/ 1406 h 2084"/>
                <a:gd name="T20" fmla="*/ 1450 w 2282"/>
                <a:gd name="T21" fmla="*/ 1431 h 2084"/>
                <a:gd name="T22" fmla="*/ 1436 w 2282"/>
                <a:gd name="T23" fmla="*/ 1446 h 2084"/>
                <a:gd name="T24" fmla="*/ 1455 w 2282"/>
                <a:gd name="T25" fmla="*/ 1463 h 2084"/>
                <a:gd name="T26" fmla="*/ 1466 w 2282"/>
                <a:gd name="T27" fmla="*/ 1505 h 2084"/>
                <a:gd name="T28" fmla="*/ 2078 w 2282"/>
                <a:gd name="T29" fmla="*/ 2053 h 2084"/>
                <a:gd name="T30" fmla="*/ 2197 w 2282"/>
                <a:gd name="T31" fmla="*/ 2048 h 2084"/>
                <a:gd name="T32" fmla="*/ 2252 w 2282"/>
                <a:gd name="T33" fmla="*/ 1986 h 2084"/>
                <a:gd name="T34" fmla="*/ 2244 w 2282"/>
                <a:gd name="T35" fmla="*/ 1868 h 2084"/>
                <a:gd name="T36" fmla="*/ 436 w 2282"/>
                <a:gd name="T37" fmla="*/ 1344 h 2084"/>
                <a:gd name="T38" fmla="*/ 386 w 2282"/>
                <a:gd name="T39" fmla="*/ 436 h 2084"/>
                <a:gd name="T40" fmla="*/ 1294 w 2282"/>
                <a:gd name="T41" fmla="*/ 385 h 2084"/>
                <a:gd name="T42" fmla="*/ 1344 w 2282"/>
                <a:gd name="T43" fmla="*/ 1293 h 2084"/>
                <a:gd name="T44" fmla="*/ 436 w 2282"/>
                <a:gd name="T45" fmla="*/ 1344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2" h="2084">
                  <a:moveTo>
                    <a:pt x="2244" y="1868"/>
                  </a:moveTo>
                  <a:cubicBezTo>
                    <a:pt x="1631" y="1320"/>
                    <a:pt x="1631" y="1320"/>
                    <a:pt x="1631" y="1320"/>
                  </a:cubicBezTo>
                  <a:cubicBezTo>
                    <a:pt x="1614" y="1304"/>
                    <a:pt x="1601" y="1305"/>
                    <a:pt x="1588" y="1314"/>
                  </a:cubicBezTo>
                  <a:cubicBezTo>
                    <a:pt x="1569" y="1297"/>
                    <a:pt x="1569" y="1297"/>
                    <a:pt x="1569" y="1297"/>
                  </a:cubicBezTo>
                  <a:cubicBezTo>
                    <a:pt x="1556" y="1312"/>
                    <a:pt x="1556" y="1312"/>
                    <a:pt x="1556" y="1312"/>
                  </a:cubicBezTo>
                  <a:cubicBezTo>
                    <a:pt x="1521" y="1281"/>
                    <a:pt x="1521" y="1281"/>
                    <a:pt x="1521" y="1281"/>
                  </a:cubicBezTo>
                  <a:cubicBezTo>
                    <a:pt x="1721" y="966"/>
                    <a:pt x="1670" y="543"/>
                    <a:pt x="1383" y="286"/>
                  </a:cubicBezTo>
                  <a:cubicBezTo>
                    <a:pt x="1063" y="0"/>
                    <a:pt x="572" y="27"/>
                    <a:pt x="286" y="347"/>
                  </a:cubicBezTo>
                  <a:cubicBezTo>
                    <a:pt x="0" y="666"/>
                    <a:pt x="28" y="1157"/>
                    <a:pt x="347" y="1443"/>
                  </a:cubicBezTo>
                  <a:cubicBezTo>
                    <a:pt x="659" y="1722"/>
                    <a:pt x="1133" y="1703"/>
                    <a:pt x="1422" y="1406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36" y="1446"/>
                    <a:pt x="1436" y="1446"/>
                    <a:pt x="1436" y="1446"/>
                  </a:cubicBezTo>
                  <a:cubicBezTo>
                    <a:pt x="1455" y="1463"/>
                    <a:pt x="1455" y="1463"/>
                    <a:pt x="1455" y="1463"/>
                  </a:cubicBezTo>
                  <a:cubicBezTo>
                    <a:pt x="1447" y="1476"/>
                    <a:pt x="1448" y="1489"/>
                    <a:pt x="1466" y="1505"/>
                  </a:cubicBezTo>
                  <a:cubicBezTo>
                    <a:pt x="2078" y="2053"/>
                    <a:pt x="2078" y="2053"/>
                    <a:pt x="2078" y="2053"/>
                  </a:cubicBezTo>
                  <a:cubicBezTo>
                    <a:pt x="2113" y="2084"/>
                    <a:pt x="2166" y="2082"/>
                    <a:pt x="2197" y="2048"/>
                  </a:cubicBezTo>
                  <a:cubicBezTo>
                    <a:pt x="2252" y="1986"/>
                    <a:pt x="2252" y="1986"/>
                    <a:pt x="2252" y="1986"/>
                  </a:cubicBezTo>
                  <a:cubicBezTo>
                    <a:pt x="2282" y="1952"/>
                    <a:pt x="2279" y="1899"/>
                    <a:pt x="2244" y="1868"/>
                  </a:cubicBezTo>
                  <a:close/>
                  <a:moveTo>
                    <a:pt x="436" y="1344"/>
                  </a:moveTo>
                  <a:cubicBezTo>
                    <a:pt x="172" y="1107"/>
                    <a:pt x="149" y="701"/>
                    <a:pt x="386" y="436"/>
                  </a:cubicBezTo>
                  <a:cubicBezTo>
                    <a:pt x="623" y="171"/>
                    <a:pt x="1029" y="149"/>
                    <a:pt x="1294" y="385"/>
                  </a:cubicBezTo>
                  <a:cubicBezTo>
                    <a:pt x="1558" y="622"/>
                    <a:pt x="1581" y="1028"/>
                    <a:pt x="1344" y="1293"/>
                  </a:cubicBezTo>
                  <a:cubicBezTo>
                    <a:pt x="1107" y="1558"/>
                    <a:pt x="701" y="1580"/>
                    <a:pt x="436" y="13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pPr defTabSz="1141171">
                <a:defRPr/>
              </a:pPr>
              <a:endParaRPr lang="bg-BG" sz="2246">
                <a:solidFill>
                  <a:srgbClr val="FAFAFA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482" y="4739600"/>
              <a:ext cx="673428" cy="67342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40966" y="6022102"/>
            <a:ext cx="2241925" cy="2241925"/>
            <a:chOff x="1097908" y="5977622"/>
            <a:chExt cx="2241925" cy="2241925"/>
          </a:xfrm>
        </p:grpSpPr>
        <p:sp>
          <p:nvSpPr>
            <p:cNvPr id="22" name="Oval 21"/>
            <p:cNvSpPr/>
            <p:nvPr/>
          </p:nvSpPr>
          <p:spPr>
            <a:xfrm>
              <a:off x="1120320" y="6000034"/>
              <a:ext cx="2197100" cy="2197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908" y="5977622"/>
              <a:ext cx="2241925" cy="224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83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E2E Testing with Angular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6" y="927063"/>
            <a:ext cx="5114925" cy="274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1373" y="1226097"/>
            <a:ext cx="11538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E2E tests, you need to fit together a set of components and check whether the overall process works as expected.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200" y="5529075"/>
            <a:ext cx="14758955" cy="114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to ensure that when a user enters something into the text field and clicks on the button, it’s added to localStorage and appears in the list below the text field.</a:t>
            </a:r>
          </a:p>
        </p:txBody>
      </p:sp>
      <p:pic>
        <p:nvPicPr>
          <p:cNvPr id="8" name="Picture 2" descr="Image result for end to end testing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25" y="2323441"/>
            <a:ext cx="3873745" cy="29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ext field ico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5" b="28953"/>
          <a:stretch/>
        </p:blipFill>
        <p:spPr bwMode="auto">
          <a:xfrm>
            <a:off x="6082122" y="6911726"/>
            <a:ext cx="4017108" cy="17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47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Protractor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0" y="881673"/>
            <a:ext cx="3600000" cy="274320"/>
          </a:xfrm>
          <a:prstGeom prst="rect">
            <a:avLst/>
          </a:prstGeom>
        </p:spPr>
      </p:pic>
      <p:pic>
        <p:nvPicPr>
          <p:cNvPr id="10" name="Picture 6" descr="Image result for protractor in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91" y="1734243"/>
            <a:ext cx="446390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842315" y="3324120"/>
            <a:ext cx="12571367" cy="5074457"/>
            <a:chOff x="1184407" y="2614672"/>
            <a:chExt cx="12571367" cy="5074457"/>
          </a:xfrm>
        </p:grpSpPr>
        <p:grpSp>
          <p:nvGrpSpPr>
            <p:cNvPr id="13" name="Group 12"/>
            <p:cNvGrpSpPr/>
            <p:nvPr/>
          </p:nvGrpSpPr>
          <p:grpSpPr>
            <a:xfrm>
              <a:off x="1184407" y="2755170"/>
              <a:ext cx="5852982" cy="4933959"/>
              <a:chOff x="193807" y="3274296"/>
              <a:chExt cx="5852982" cy="4933959"/>
            </a:xfrm>
          </p:grpSpPr>
          <p:grpSp>
            <p:nvGrpSpPr>
              <p:cNvPr id="27" name="Group 4"/>
              <p:cNvGrpSpPr>
                <a:grpSpLocks noChangeAspect="1"/>
              </p:cNvGrpSpPr>
              <p:nvPr/>
            </p:nvGrpSpPr>
            <p:grpSpPr bwMode="auto">
              <a:xfrm>
                <a:off x="193807" y="3274296"/>
                <a:ext cx="5852982" cy="4933959"/>
                <a:chOff x="268" y="2046"/>
                <a:chExt cx="3541" cy="2985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>
                  <a:off x="268" y="3500"/>
                  <a:ext cx="3541" cy="1531"/>
                </a:xfrm>
                <a:custGeom>
                  <a:avLst/>
                  <a:gdLst>
                    <a:gd name="T0" fmla="*/ 0 w 3541"/>
                    <a:gd name="T1" fmla="*/ 0 h 1531"/>
                    <a:gd name="T2" fmla="*/ 12 w 3541"/>
                    <a:gd name="T3" fmla="*/ 21 h 1531"/>
                    <a:gd name="T4" fmla="*/ 886 w 3541"/>
                    <a:gd name="T5" fmla="*/ 1531 h 1531"/>
                    <a:gd name="T6" fmla="*/ 2656 w 3541"/>
                    <a:gd name="T7" fmla="*/ 1531 h 1531"/>
                    <a:gd name="T8" fmla="*/ 3541 w 3541"/>
                    <a:gd name="T9" fmla="*/ 0 h 1531"/>
                    <a:gd name="T10" fmla="*/ 0 w 3541"/>
                    <a:gd name="T11" fmla="*/ 0 h 1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41" h="1531">
                      <a:moveTo>
                        <a:pt x="0" y="0"/>
                      </a:moveTo>
                      <a:lnTo>
                        <a:pt x="12" y="21"/>
                      </a:lnTo>
                      <a:lnTo>
                        <a:pt x="886" y="1531"/>
                      </a:lnTo>
                      <a:lnTo>
                        <a:pt x="2656" y="1531"/>
                      </a:lnTo>
                      <a:lnTo>
                        <a:pt x="35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"/>
                <p:cNvSpPr>
                  <a:spLocks noEditPoints="1"/>
                </p:cNvSpPr>
                <p:nvPr/>
              </p:nvSpPr>
              <p:spPr bwMode="auto">
                <a:xfrm>
                  <a:off x="420" y="2093"/>
                  <a:ext cx="3230" cy="2801"/>
                </a:xfrm>
                <a:custGeom>
                  <a:avLst/>
                  <a:gdLst>
                    <a:gd name="T0" fmla="*/ 2 w 3230"/>
                    <a:gd name="T1" fmla="*/ 1404 h 2801"/>
                    <a:gd name="T2" fmla="*/ 0 w 3230"/>
                    <a:gd name="T3" fmla="*/ 1402 h 2801"/>
                    <a:gd name="T4" fmla="*/ 807 w 3230"/>
                    <a:gd name="T5" fmla="*/ 3 h 2801"/>
                    <a:gd name="T6" fmla="*/ 807 w 3230"/>
                    <a:gd name="T7" fmla="*/ 0 h 2801"/>
                    <a:gd name="T8" fmla="*/ 2423 w 3230"/>
                    <a:gd name="T9" fmla="*/ 0 h 2801"/>
                    <a:gd name="T10" fmla="*/ 3230 w 3230"/>
                    <a:gd name="T11" fmla="*/ 1397 h 2801"/>
                    <a:gd name="T12" fmla="*/ 3230 w 3230"/>
                    <a:gd name="T13" fmla="*/ 1402 h 2801"/>
                    <a:gd name="T14" fmla="*/ 2426 w 3230"/>
                    <a:gd name="T15" fmla="*/ 2799 h 2801"/>
                    <a:gd name="T16" fmla="*/ 2423 w 3230"/>
                    <a:gd name="T17" fmla="*/ 2801 h 2801"/>
                    <a:gd name="T18" fmla="*/ 807 w 3230"/>
                    <a:gd name="T19" fmla="*/ 2801 h 2801"/>
                    <a:gd name="T20" fmla="*/ 2 w 3230"/>
                    <a:gd name="T21" fmla="*/ 1404 h 2801"/>
                    <a:gd name="T22" fmla="*/ 3219 w 3230"/>
                    <a:gd name="T23" fmla="*/ 1402 h 2801"/>
                    <a:gd name="T24" fmla="*/ 2419 w 3230"/>
                    <a:gd name="T25" fmla="*/ 12 h 2801"/>
                    <a:gd name="T26" fmla="*/ 814 w 3230"/>
                    <a:gd name="T27" fmla="*/ 12 h 2801"/>
                    <a:gd name="T28" fmla="*/ 12 w 3230"/>
                    <a:gd name="T29" fmla="*/ 1402 h 2801"/>
                    <a:gd name="T30" fmla="*/ 814 w 3230"/>
                    <a:gd name="T31" fmla="*/ 2789 h 2801"/>
                    <a:gd name="T32" fmla="*/ 2419 w 3230"/>
                    <a:gd name="T33" fmla="*/ 2789 h 2801"/>
                    <a:gd name="T34" fmla="*/ 3219 w 3230"/>
                    <a:gd name="T35" fmla="*/ 1402 h 2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30" h="2801">
                      <a:moveTo>
                        <a:pt x="2" y="1404"/>
                      </a:moveTo>
                      <a:lnTo>
                        <a:pt x="0" y="1402"/>
                      </a:lnTo>
                      <a:lnTo>
                        <a:pt x="807" y="3"/>
                      </a:lnTo>
                      <a:lnTo>
                        <a:pt x="807" y="0"/>
                      </a:lnTo>
                      <a:lnTo>
                        <a:pt x="2423" y="0"/>
                      </a:lnTo>
                      <a:lnTo>
                        <a:pt x="3230" y="1397"/>
                      </a:lnTo>
                      <a:lnTo>
                        <a:pt x="3230" y="1402"/>
                      </a:lnTo>
                      <a:lnTo>
                        <a:pt x="2426" y="2799"/>
                      </a:lnTo>
                      <a:lnTo>
                        <a:pt x="2423" y="2801"/>
                      </a:lnTo>
                      <a:lnTo>
                        <a:pt x="807" y="2801"/>
                      </a:lnTo>
                      <a:lnTo>
                        <a:pt x="2" y="1404"/>
                      </a:lnTo>
                      <a:close/>
                      <a:moveTo>
                        <a:pt x="3219" y="1402"/>
                      </a:moveTo>
                      <a:lnTo>
                        <a:pt x="2419" y="12"/>
                      </a:lnTo>
                      <a:lnTo>
                        <a:pt x="814" y="12"/>
                      </a:lnTo>
                      <a:lnTo>
                        <a:pt x="12" y="1402"/>
                      </a:lnTo>
                      <a:lnTo>
                        <a:pt x="814" y="2789"/>
                      </a:lnTo>
                      <a:lnTo>
                        <a:pt x="2419" y="2789"/>
                      </a:lnTo>
                      <a:lnTo>
                        <a:pt x="3219" y="140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Oval 8"/>
                <p:cNvSpPr>
                  <a:spLocks noChangeArrowheads="1"/>
                </p:cNvSpPr>
                <p:nvPr/>
              </p:nvSpPr>
              <p:spPr bwMode="auto">
                <a:xfrm>
                  <a:off x="3589" y="3443"/>
                  <a:ext cx="102" cy="10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Oval 9"/>
                <p:cNvSpPr>
                  <a:spLocks noChangeArrowheads="1"/>
                </p:cNvSpPr>
                <p:nvPr/>
              </p:nvSpPr>
              <p:spPr bwMode="auto">
                <a:xfrm>
                  <a:off x="387" y="3443"/>
                  <a:ext cx="99" cy="10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Oval 10"/>
                <p:cNvSpPr>
                  <a:spLocks noChangeArrowheads="1"/>
                </p:cNvSpPr>
                <p:nvPr/>
              </p:nvSpPr>
              <p:spPr bwMode="auto">
                <a:xfrm>
                  <a:off x="2787" y="2051"/>
                  <a:ext cx="101" cy="10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Oval 11"/>
                <p:cNvSpPr>
                  <a:spLocks noChangeArrowheads="1"/>
                </p:cNvSpPr>
                <p:nvPr/>
              </p:nvSpPr>
              <p:spPr bwMode="auto">
                <a:xfrm>
                  <a:off x="1177" y="2046"/>
                  <a:ext cx="100" cy="10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Oval 12"/>
                <p:cNvSpPr>
                  <a:spLocks noChangeArrowheads="1"/>
                </p:cNvSpPr>
                <p:nvPr/>
              </p:nvSpPr>
              <p:spPr bwMode="auto">
                <a:xfrm>
                  <a:off x="2787" y="4849"/>
                  <a:ext cx="101" cy="10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13"/>
                <p:cNvSpPr>
                  <a:spLocks noChangeArrowheads="1"/>
                </p:cNvSpPr>
                <p:nvPr/>
              </p:nvSpPr>
              <p:spPr bwMode="auto">
                <a:xfrm>
                  <a:off x="1177" y="4847"/>
                  <a:ext cx="100" cy="99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1175334" y="3695648"/>
                <a:ext cx="3878357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200" dirty="0">
                    <a:solidFill>
                      <a:srgbClr val="33333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Protractor is a Node.js program and runs end-to-end tests that are also written in JavaScript and run with node.</a:t>
                </a:r>
              </a:p>
            </p:txBody>
          </p:sp>
          <p:pic>
            <p:nvPicPr>
              <p:cNvPr id="29" name="Picture 2" descr="Image result for node js program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6367" y="5824417"/>
                <a:ext cx="1956289" cy="1956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7902792" y="2614672"/>
              <a:ext cx="5852982" cy="4933959"/>
              <a:chOff x="7902792" y="2614672"/>
              <a:chExt cx="5852982" cy="493395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902792" y="2614672"/>
                <a:ext cx="5852982" cy="4933959"/>
                <a:chOff x="193807" y="3274296"/>
                <a:chExt cx="5852982" cy="4933959"/>
              </a:xfrm>
            </p:grpSpPr>
            <p:grpSp>
              <p:nvGrpSpPr>
                <p:cNvPr id="17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193807" y="3274296"/>
                  <a:ext cx="5852982" cy="4933959"/>
                  <a:chOff x="268" y="2046"/>
                  <a:chExt cx="3541" cy="298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268" y="3500"/>
                    <a:ext cx="3541" cy="1531"/>
                  </a:xfrm>
                  <a:custGeom>
                    <a:avLst/>
                    <a:gdLst>
                      <a:gd name="T0" fmla="*/ 0 w 3541"/>
                      <a:gd name="T1" fmla="*/ 0 h 1531"/>
                      <a:gd name="T2" fmla="*/ 12 w 3541"/>
                      <a:gd name="T3" fmla="*/ 21 h 1531"/>
                      <a:gd name="T4" fmla="*/ 886 w 3541"/>
                      <a:gd name="T5" fmla="*/ 1531 h 1531"/>
                      <a:gd name="T6" fmla="*/ 2656 w 3541"/>
                      <a:gd name="T7" fmla="*/ 1531 h 1531"/>
                      <a:gd name="T8" fmla="*/ 3541 w 3541"/>
                      <a:gd name="T9" fmla="*/ 0 h 1531"/>
                      <a:gd name="T10" fmla="*/ 0 w 3541"/>
                      <a:gd name="T11" fmla="*/ 0 h 15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41" h="1531">
                        <a:moveTo>
                          <a:pt x="0" y="0"/>
                        </a:moveTo>
                        <a:lnTo>
                          <a:pt x="12" y="21"/>
                        </a:lnTo>
                        <a:lnTo>
                          <a:pt x="886" y="1531"/>
                        </a:lnTo>
                        <a:lnTo>
                          <a:pt x="2656" y="1531"/>
                        </a:lnTo>
                        <a:lnTo>
                          <a:pt x="354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20" y="2093"/>
                    <a:ext cx="3230" cy="2801"/>
                  </a:xfrm>
                  <a:custGeom>
                    <a:avLst/>
                    <a:gdLst>
                      <a:gd name="T0" fmla="*/ 2 w 3230"/>
                      <a:gd name="T1" fmla="*/ 1404 h 2801"/>
                      <a:gd name="T2" fmla="*/ 0 w 3230"/>
                      <a:gd name="T3" fmla="*/ 1402 h 2801"/>
                      <a:gd name="T4" fmla="*/ 807 w 3230"/>
                      <a:gd name="T5" fmla="*/ 3 h 2801"/>
                      <a:gd name="T6" fmla="*/ 807 w 3230"/>
                      <a:gd name="T7" fmla="*/ 0 h 2801"/>
                      <a:gd name="T8" fmla="*/ 2423 w 3230"/>
                      <a:gd name="T9" fmla="*/ 0 h 2801"/>
                      <a:gd name="T10" fmla="*/ 3230 w 3230"/>
                      <a:gd name="T11" fmla="*/ 1397 h 2801"/>
                      <a:gd name="T12" fmla="*/ 3230 w 3230"/>
                      <a:gd name="T13" fmla="*/ 1402 h 2801"/>
                      <a:gd name="T14" fmla="*/ 2426 w 3230"/>
                      <a:gd name="T15" fmla="*/ 2799 h 2801"/>
                      <a:gd name="T16" fmla="*/ 2423 w 3230"/>
                      <a:gd name="T17" fmla="*/ 2801 h 2801"/>
                      <a:gd name="T18" fmla="*/ 807 w 3230"/>
                      <a:gd name="T19" fmla="*/ 2801 h 2801"/>
                      <a:gd name="T20" fmla="*/ 2 w 3230"/>
                      <a:gd name="T21" fmla="*/ 1404 h 2801"/>
                      <a:gd name="T22" fmla="*/ 3219 w 3230"/>
                      <a:gd name="T23" fmla="*/ 1402 h 2801"/>
                      <a:gd name="T24" fmla="*/ 2419 w 3230"/>
                      <a:gd name="T25" fmla="*/ 12 h 2801"/>
                      <a:gd name="T26" fmla="*/ 814 w 3230"/>
                      <a:gd name="T27" fmla="*/ 12 h 2801"/>
                      <a:gd name="T28" fmla="*/ 12 w 3230"/>
                      <a:gd name="T29" fmla="*/ 1402 h 2801"/>
                      <a:gd name="T30" fmla="*/ 814 w 3230"/>
                      <a:gd name="T31" fmla="*/ 2789 h 2801"/>
                      <a:gd name="T32" fmla="*/ 2419 w 3230"/>
                      <a:gd name="T33" fmla="*/ 2789 h 2801"/>
                      <a:gd name="T34" fmla="*/ 3219 w 3230"/>
                      <a:gd name="T35" fmla="*/ 1402 h 28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230" h="2801">
                        <a:moveTo>
                          <a:pt x="2" y="1404"/>
                        </a:moveTo>
                        <a:lnTo>
                          <a:pt x="0" y="1402"/>
                        </a:lnTo>
                        <a:lnTo>
                          <a:pt x="807" y="3"/>
                        </a:lnTo>
                        <a:lnTo>
                          <a:pt x="807" y="0"/>
                        </a:lnTo>
                        <a:lnTo>
                          <a:pt x="2423" y="0"/>
                        </a:lnTo>
                        <a:lnTo>
                          <a:pt x="3230" y="1397"/>
                        </a:lnTo>
                        <a:lnTo>
                          <a:pt x="3230" y="1402"/>
                        </a:lnTo>
                        <a:lnTo>
                          <a:pt x="2426" y="2799"/>
                        </a:lnTo>
                        <a:lnTo>
                          <a:pt x="2423" y="2801"/>
                        </a:lnTo>
                        <a:lnTo>
                          <a:pt x="807" y="2801"/>
                        </a:lnTo>
                        <a:lnTo>
                          <a:pt x="2" y="1404"/>
                        </a:lnTo>
                        <a:close/>
                        <a:moveTo>
                          <a:pt x="3219" y="1402"/>
                        </a:moveTo>
                        <a:lnTo>
                          <a:pt x="2419" y="12"/>
                        </a:lnTo>
                        <a:lnTo>
                          <a:pt x="814" y="12"/>
                        </a:lnTo>
                        <a:lnTo>
                          <a:pt x="12" y="1402"/>
                        </a:lnTo>
                        <a:lnTo>
                          <a:pt x="814" y="2789"/>
                        </a:lnTo>
                        <a:lnTo>
                          <a:pt x="2419" y="2789"/>
                        </a:lnTo>
                        <a:lnTo>
                          <a:pt x="3219" y="1402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89" y="3443"/>
                    <a:ext cx="102" cy="102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87" y="3443"/>
                    <a:ext cx="99" cy="102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787" y="2051"/>
                    <a:ext cx="101" cy="102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177" y="2046"/>
                    <a:ext cx="100" cy="102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787" y="4849"/>
                    <a:ext cx="101" cy="102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77" y="4847"/>
                    <a:ext cx="100" cy="99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208484" y="4111787"/>
                  <a:ext cx="3878357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2200" dirty="0">
                      <a:solidFill>
                        <a:srgbClr val="33333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Protractor uses WebDriver to control browsers and simulate user actions.</a:t>
                  </a:r>
                </a:p>
              </p:txBody>
            </p:sp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3595" y="5064296"/>
                <a:ext cx="2122152" cy="21221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7820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Protractor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0440" y="2032749"/>
            <a:ext cx="4954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Protractor uses Jasmine for its test syntax. As in unit testing, a test file comprises  one or more blocks that describe the requirements of your application.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2141680"/>
            <a:ext cx="5126779" cy="206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Expectations tell Protractor to assert something about the application's state, such as the value of a field or the current URL.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32457" y="1942898"/>
            <a:ext cx="4634091" cy="4622800"/>
            <a:chOff x="5338343" y="1530903"/>
            <a:chExt cx="4634091" cy="46228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558475" y="2922258"/>
              <a:ext cx="1930400" cy="2661356"/>
            </a:xfrm>
            <a:custGeom>
              <a:avLst/>
              <a:gdLst>
                <a:gd name="T0" fmla="*/ 183 w 243"/>
                <a:gd name="T1" fmla="*/ 335 h 335"/>
                <a:gd name="T2" fmla="*/ 0 w 243"/>
                <a:gd name="T3" fmla="*/ 86 h 335"/>
                <a:gd name="T4" fmla="*/ 8 w 243"/>
                <a:gd name="T5" fmla="*/ 24 h 335"/>
                <a:gd name="T6" fmla="*/ 23 w 243"/>
                <a:gd name="T7" fmla="*/ 26 h 335"/>
                <a:gd name="T8" fmla="*/ 82 w 243"/>
                <a:gd name="T9" fmla="*/ 0 h 335"/>
                <a:gd name="T10" fmla="*/ 183 w 243"/>
                <a:gd name="T11" fmla="*/ 58 h 335"/>
                <a:gd name="T12" fmla="*/ 180 w 243"/>
                <a:gd name="T13" fmla="*/ 78 h 335"/>
                <a:gd name="T14" fmla="*/ 243 w 243"/>
                <a:gd name="T15" fmla="*/ 157 h 335"/>
                <a:gd name="T16" fmla="*/ 243 w 243"/>
                <a:gd name="T17" fmla="*/ 278 h 335"/>
                <a:gd name="T18" fmla="*/ 183 w 243"/>
                <a:gd name="T19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335">
                  <a:moveTo>
                    <a:pt x="183" y="335"/>
                  </a:moveTo>
                  <a:cubicBezTo>
                    <a:pt x="77" y="301"/>
                    <a:pt x="0" y="202"/>
                    <a:pt x="0" y="86"/>
                  </a:cubicBezTo>
                  <a:cubicBezTo>
                    <a:pt x="0" y="65"/>
                    <a:pt x="3" y="44"/>
                    <a:pt x="8" y="24"/>
                  </a:cubicBezTo>
                  <a:cubicBezTo>
                    <a:pt x="13" y="25"/>
                    <a:pt x="18" y="26"/>
                    <a:pt x="23" y="26"/>
                  </a:cubicBezTo>
                  <a:cubicBezTo>
                    <a:pt x="46" y="26"/>
                    <a:pt x="67" y="16"/>
                    <a:pt x="82" y="0"/>
                  </a:cubicBezTo>
                  <a:cubicBezTo>
                    <a:pt x="183" y="58"/>
                    <a:pt x="183" y="58"/>
                    <a:pt x="183" y="58"/>
                  </a:cubicBezTo>
                  <a:cubicBezTo>
                    <a:pt x="181" y="65"/>
                    <a:pt x="180" y="71"/>
                    <a:pt x="180" y="78"/>
                  </a:cubicBezTo>
                  <a:cubicBezTo>
                    <a:pt x="180" y="117"/>
                    <a:pt x="207" y="149"/>
                    <a:pt x="243" y="157"/>
                  </a:cubicBezTo>
                  <a:cubicBezTo>
                    <a:pt x="243" y="278"/>
                    <a:pt x="243" y="278"/>
                    <a:pt x="243" y="278"/>
                  </a:cubicBezTo>
                  <a:cubicBezTo>
                    <a:pt x="214" y="285"/>
                    <a:pt x="191" y="307"/>
                    <a:pt x="183" y="33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7243344" y="5369125"/>
              <a:ext cx="784578" cy="7845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9117300" y="2086880"/>
              <a:ext cx="855134" cy="787401"/>
            </a:xfrm>
            <a:custGeom>
              <a:avLst/>
              <a:gdLst>
                <a:gd name="T0" fmla="*/ 94 w 108"/>
                <a:gd name="T1" fmla="*/ 25 h 99"/>
                <a:gd name="T2" fmla="*/ 76 w 108"/>
                <a:gd name="T3" fmla="*/ 92 h 99"/>
                <a:gd name="T4" fmla="*/ 51 w 108"/>
                <a:gd name="T5" fmla="*/ 99 h 99"/>
                <a:gd name="T6" fmla="*/ 9 w 108"/>
                <a:gd name="T7" fmla="*/ 74 h 99"/>
                <a:gd name="T8" fmla="*/ 4 w 108"/>
                <a:gd name="T9" fmla="*/ 37 h 99"/>
                <a:gd name="T10" fmla="*/ 27 w 108"/>
                <a:gd name="T11" fmla="*/ 7 h 99"/>
                <a:gd name="T12" fmla="*/ 51 w 108"/>
                <a:gd name="T13" fmla="*/ 0 h 99"/>
                <a:gd name="T14" fmla="*/ 94 w 108"/>
                <a:gd name="T15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9">
                  <a:moveTo>
                    <a:pt x="94" y="25"/>
                  </a:moveTo>
                  <a:cubicBezTo>
                    <a:pt x="108" y="49"/>
                    <a:pt x="100" y="79"/>
                    <a:pt x="76" y="92"/>
                  </a:cubicBezTo>
                  <a:cubicBezTo>
                    <a:pt x="69" y="97"/>
                    <a:pt x="60" y="99"/>
                    <a:pt x="51" y="99"/>
                  </a:cubicBezTo>
                  <a:cubicBezTo>
                    <a:pt x="34" y="99"/>
                    <a:pt x="17" y="90"/>
                    <a:pt x="9" y="74"/>
                  </a:cubicBezTo>
                  <a:cubicBezTo>
                    <a:pt x="2" y="63"/>
                    <a:pt x="0" y="50"/>
                    <a:pt x="4" y="37"/>
                  </a:cubicBezTo>
                  <a:cubicBezTo>
                    <a:pt x="7" y="24"/>
                    <a:pt x="15" y="14"/>
                    <a:pt x="27" y="7"/>
                  </a:cubicBezTo>
                  <a:cubicBezTo>
                    <a:pt x="34" y="3"/>
                    <a:pt x="43" y="0"/>
                    <a:pt x="51" y="0"/>
                  </a:cubicBezTo>
                  <a:cubicBezTo>
                    <a:pt x="69" y="0"/>
                    <a:pt x="85" y="10"/>
                    <a:pt x="94" y="2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338343" y="2086880"/>
              <a:ext cx="807156" cy="787401"/>
            </a:xfrm>
            <a:custGeom>
              <a:avLst/>
              <a:gdLst>
                <a:gd name="T0" fmla="*/ 8 w 102"/>
                <a:gd name="T1" fmla="*/ 25 h 99"/>
                <a:gd name="T2" fmla="*/ 51 w 102"/>
                <a:gd name="T3" fmla="*/ 0 h 99"/>
                <a:gd name="T4" fmla="*/ 76 w 102"/>
                <a:gd name="T5" fmla="*/ 7 h 99"/>
                <a:gd name="T6" fmla="*/ 99 w 102"/>
                <a:gd name="T7" fmla="*/ 37 h 99"/>
                <a:gd name="T8" fmla="*/ 94 w 102"/>
                <a:gd name="T9" fmla="*/ 74 h 99"/>
                <a:gd name="T10" fmla="*/ 51 w 102"/>
                <a:gd name="T11" fmla="*/ 99 h 99"/>
                <a:gd name="T12" fmla="*/ 26 w 102"/>
                <a:gd name="T13" fmla="*/ 92 h 99"/>
                <a:gd name="T14" fmla="*/ 3 w 102"/>
                <a:gd name="T15" fmla="*/ 63 h 99"/>
                <a:gd name="T16" fmla="*/ 8 w 102"/>
                <a:gd name="T17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9">
                  <a:moveTo>
                    <a:pt x="8" y="25"/>
                  </a:moveTo>
                  <a:cubicBezTo>
                    <a:pt x="17" y="10"/>
                    <a:pt x="34" y="0"/>
                    <a:pt x="51" y="0"/>
                  </a:cubicBezTo>
                  <a:cubicBezTo>
                    <a:pt x="60" y="0"/>
                    <a:pt x="68" y="3"/>
                    <a:pt x="76" y="7"/>
                  </a:cubicBezTo>
                  <a:cubicBezTo>
                    <a:pt x="87" y="14"/>
                    <a:pt x="95" y="24"/>
                    <a:pt x="99" y="37"/>
                  </a:cubicBezTo>
                  <a:cubicBezTo>
                    <a:pt x="102" y="50"/>
                    <a:pt x="100" y="63"/>
                    <a:pt x="94" y="74"/>
                  </a:cubicBezTo>
                  <a:cubicBezTo>
                    <a:pt x="85" y="90"/>
                    <a:pt x="69" y="99"/>
                    <a:pt x="51" y="99"/>
                  </a:cubicBezTo>
                  <a:cubicBezTo>
                    <a:pt x="42" y="99"/>
                    <a:pt x="34" y="97"/>
                    <a:pt x="26" y="92"/>
                  </a:cubicBezTo>
                  <a:cubicBezTo>
                    <a:pt x="15" y="86"/>
                    <a:pt x="7" y="75"/>
                    <a:pt x="3" y="63"/>
                  </a:cubicBezTo>
                  <a:cubicBezTo>
                    <a:pt x="0" y="50"/>
                    <a:pt x="2" y="37"/>
                    <a:pt x="8" y="2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241453" y="1530903"/>
              <a:ext cx="2788356" cy="1588912"/>
              <a:chOff x="6733822" y="2540001"/>
              <a:chExt cx="2788356" cy="1588912"/>
            </a:xfrm>
          </p:grpSpPr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733822" y="2540001"/>
                <a:ext cx="2788356" cy="1588912"/>
              </a:xfrm>
              <a:custGeom>
                <a:avLst/>
                <a:gdLst>
                  <a:gd name="T0" fmla="*/ 351 w 351"/>
                  <a:gd name="T1" fmla="*/ 68 h 200"/>
                  <a:gd name="T2" fmla="*/ 335 w 351"/>
                  <a:gd name="T3" fmla="*/ 99 h 200"/>
                  <a:gd name="T4" fmla="*/ 336 w 351"/>
                  <a:gd name="T5" fmla="*/ 143 h 200"/>
                  <a:gd name="T6" fmla="*/ 237 w 351"/>
                  <a:gd name="T7" fmla="*/ 200 h 200"/>
                  <a:gd name="T8" fmla="*/ 175 w 351"/>
                  <a:gd name="T9" fmla="*/ 172 h 200"/>
                  <a:gd name="T10" fmla="*/ 114 w 351"/>
                  <a:gd name="T11" fmla="*/ 200 h 200"/>
                  <a:gd name="T12" fmla="*/ 15 w 351"/>
                  <a:gd name="T13" fmla="*/ 143 h 200"/>
                  <a:gd name="T14" fmla="*/ 16 w 351"/>
                  <a:gd name="T15" fmla="*/ 99 h 200"/>
                  <a:gd name="T16" fmla="*/ 0 w 351"/>
                  <a:gd name="T17" fmla="*/ 68 h 200"/>
                  <a:gd name="T18" fmla="*/ 175 w 351"/>
                  <a:gd name="T19" fmla="*/ 0 h 200"/>
                  <a:gd name="T20" fmla="*/ 351 w 351"/>
                  <a:gd name="T21" fmla="*/ 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200">
                    <a:moveTo>
                      <a:pt x="351" y="68"/>
                    </a:moveTo>
                    <a:cubicBezTo>
                      <a:pt x="343" y="77"/>
                      <a:pt x="338" y="87"/>
                      <a:pt x="335" y="99"/>
                    </a:cubicBezTo>
                    <a:cubicBezTo>
                      <a:pt x="331" y="114"/>
                      <a:pt x="331" y="129"/>
                      <a:pt x="336" y="143"/>
                    </a:cubicBezTo>
                    <a:cubicBezTo>
                      <a:pt x="237" y="200"/>
                      <a:pt x="237" y="200"/>
                      <a:pt x="237" y="200"/>
                    </a:cubicBezTo>
                    <a:cubicBezTo>
                      <a:pt x="222" y="183"/>
                      <a:pt x="200" y="172"/>
                      <a:pt x="175" y="172"/>
                    </a:cubicBezTo>
                    <a:cubicBezTo>
                      <a:pt x="151" y="172"/>
                      <a:pt x="129" y="183"/>
                      <a:pt x="114" y="200"/>
                    </a:cubicBezTo>
                    <a:cubicBezTo>
                      <a:pt x="15" y="143"/>
                      <a:pt x="15" y="143"/>
                      <a:pt x="15" y="143"/>
                    </a:cubicBezTo>
                    <a:cubicBezTo>
                      <a:pt x="19" y="129"/>
                      <a:pt x="19" y="114"/>
                      <a:pt x="16" y="99"/>
                    </a:cubicBezTo>
                    <a:cubicBezTo>
                      <a:pt x="12" y="87"/>
                      <a:pt x="7" y="77"/>
                      <a:pt x="0" y="68"/>
                    </a:cubicBezTo>
                    <a:cubicBezTo>
                      <a:pt x="46" y="26"/>
                      <a:pt x="108" y="0"/>
                      <a:pt x="175" y="0"/>
                    </a:cubicBezTo>
                    <a:cubicBezTo>
                      <a:pt x="243" y="0"/>
                      <a:pt x="304" y="26"/>
                      <a:pt x="351" y="68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pPr defTabSz="1625620"/>
                <a:endParaRPr lang="en-US" sz="3200" dirty="0">
                  <a:solidFill>
                    <a:srgbClr val="44494E"/>
                  </a:solidFill>
                </a:endParaRPr>
              </a:p>
            </p:txBody>
          </p:sp>
          <p:pic>
            <p:nvPicPr>
              <p:cNvPr id="23" name="Picture 8" descr="Related imag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2" b="14622"/>
              <a:stretch/>
            </p:blipFill>
            <p:spPr bwMode="auto">
              <a:xfrm>
                <a:off x="6926543" y="2857224"/>
                <a:ext cx="2302178" cy="756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782387" y="2922258"/>
              <a:ext cx="1921934" cy="2661356"/>
              <a:chOff x="8274756" y="3931356"/>
              <a:chExt cx="1921934" cy="2661356"/>
            </a:xfrm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8274756" y="3931356"/>
                <a:ext cx="1921934" cy="2661356"/>
              </a:xfrm>
              <a:custGeom>
                <a:avLst/>
                <a:gdLst>
                  <a:gd name="T0" fmla="*/ 59 w 242"/>
                  <a:gd name="T1" fmla="*/ 335 h 335"/>
                  <a:gd name="T2" fmla="*/ 0 w 242"/>
                  <a:gd name="T3" fmla="*/ 278 h 335"/>
                  <a:gd name="T4" fmla="*/ 0 w 242"/>
                  <a:gd name="T5" fmla="*/ 157 h 335"/>
                  <a:gd name="T6" fmla="*/ 62 w 242"/>
                  <a:gd name="T7" fmla="*/ 78 h 335"/>
                  <a:gd name="T8" fmla="*/ 60 w 242"/>
                  <a:gd name="T9" fmla="*/ 58 h 335"/>
                  <a:gd name="T10" fmla="*/ 160 w 242"/>
                  <a:gd name="T11" fmla="*/ 0 h 335"/>
                  <a:gd name="T12" fmla="*/ 219 w 242"/>
                  <a:gd name="T13" fmla="*/ 26 h 335"/>
                  <a:gd name="T14" fmla="*/ 235 w 242"/>
                  <a:gd name="T15" fmla="*/ 24 h 335"/>
                  <a:gd name="T16" fmla="*/ 242 w 242"/>
                  <a:gd name="T17" fmla="*/ 86 h 335"/>
                  <a:gd name="T18" fmla="*/ 59 w 242"/>
                  <a:gd name="T19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2" h="335">
                    <a:moveTo>
                      <a:pt x="59" y="335"/>
                    </a:moveTo>
                    <a:cubicBezTo>
                      <a:pt x="51" y="307"/>
                      <a:pt x="28" y="285"/>
                      <a:pt x="0" y="278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36" y="149"/>
                      <a:pt x="62" y="117"/>
                      <a:pt x="62" y="78"/>
                    </a:cubicBezTo>
                    <a:cubicBezTo>
                      <a:pt x="62" y="71"/>
                      <a:pt x="62" y="65"/>
                      <a:pt x="60" y="58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75" y="16"/>
                      <a:pt x="197" y="26"/>
                      <a:pt x="219" y="26"/>
                    </a:cubicBezTo>
                    <a:cubicBezTo>
                      <a:pt x="225" y="26"/>
                      <a:pt x="230" y="25"/>
                      <a:pt x="235" y="24"/>
                    </a:cubicBezTo>
                    <a:cubicBezTo>
                      <a:pt x="239" y="44"/>
                      <a:pt x="242" y="65"/>
                      <a:pt x="242" y="86"/>
                    </a:cubicBezTo>
                    <a:cubicBezTo>
                      <a:pt x="242" y="202"/>
                      <a:pt x="165" y="301"/>
                      <a:pt x="59" y="335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pPr defTabSz="1625620"/>
                <a:endParaRPr lang="en-US" sz="3200" dirty="0">
                  <a:solidFill>
                    <a:srgbClr val="44494E"/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1312" y="4771106"/>
                <a:ext cx="964924" cy="964924"/>
              </a:xfrm>
              <a:prstGeom prst="rect">
                <a:avLst/>
              </a:prstGeom>
            </p:spPr>
          </p:pic>
        </p:grpSp>
        <p:pic>
          <p:nvPicPr>
            <p:cNvPr id="19" name="Picture 8" descr="Image result for website url icon 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73"/>
            <a:stretch/>
          </p:blipFill>
          <p:spPr bwMode="auto">
            <a:xfrm>
              <a:off x="5735877" y="3743325"/>
              <a:ext cx="1334776" cy="1225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847981" y="6816676"/>
            <a:ext cx="827001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blocks are made of commands and expectations. Commands tell Protractor to do something with the application, such as navigate to a page or click on a button.</a:t>
            </a:r>
          </a:p>
        </p:txBody>
      </p:sp>
      <p:pic>
        <p:nvPicPr>
          <p:cNvPr id="24" name="Picture 2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54" y="844791"/>
            <a:ext cx="360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1—Tools and Setup</a:t>
            </a:r>
          </a:p>
        </p:txBody>
      </p:sp>
    </p:spTree>
    <p:extLst>
      <p:ext uri="{BB962C8B-B14F-4D97-AF65-F5344CB8AC3E}">
        <p14:creationId xmlns:p14="http://schemas.microsoft.com/office/powerpoint/2010/main" val="125678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4813082" y="2893365"/>
            <a:ext cx="8957698" cy="590549"/>
          </a:xfrm>
        </p:spPr>
        <p:txBody>
          <a:bodyPr/>
          <a:lstStyle/>
          <a:p>
            <a:r>
              <a:rPr lang="en-IN" dirty="0"/>
              <a:t>The tools that are used for testing: </a:t>
            </a:r>
            <a:r>
              <a:rPr lang="en-IN" dirty="0" err="1"/>
              <a:t>TypeScript</a:t>
            </a:r>
            <a:r>
              <a:rPr lang="en-IN" dirty="0"/>
              <a:t>, Karma, and Jasmine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13082" y="3924284"/>
            <a:ext cx="8957698" cy="563581"/>
          </a:xfrm>
        </p:spPr>
        <p:txBody>
          <a:bodyPr/>
          <a:lstStyle/>
          <a:p>
            <a:r>
              <a:rPr lang="en-IN" dirty="0"/>
              <a:t>The process involved in testing </a:t>
            </a:r>
            <a:r>
              <a:rPr lang="en-IN"/>
              <a:t>Angular 17 </a:t>
            </a:r>
            <a:r>
              <a:rPr lang="en-IN" dirty="0"/>
              <a:t>Class.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813082" y="4977733"/>
            <a:ext cx="8957698" cy="578851"/>
          </a:xfrm>
        </p:spPr>
        <p:txBody>
          <a:bodyPr/>
          <a:lstStyle/>
          <a:p>
            <a:r>
              <a:rPr lang="en-IN" dirty="0"/>
              <a:t>The process involved in testing Service.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813082" y="6035167"/>
            <a:ext cx="8957698" cy="511920"/>
          </a:xfrm>
        </p:spPr>
        <p:txBody>
          <a:bodyPr/>
          <a:lstStyle/>
          <a:p>
            <a:r>
              <a:rPr lang="en-IN" dirty="0"/>
              <a:t>E2E Testing using Protractor.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518" y="2876221"/>
            <a:ext cx="457413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518" y="3924284"/>
            <a:ext cx="457413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518" y="4972347"/>
            <a:ext cx="457413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518" y="6020411"/>
            <a:ext cx="4574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9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of the following is NOT a testing framework?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Karma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Mocha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Qunit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39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Karma is a test runner.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IN" dirty="0"/>
              <a:t>a.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Karma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Mocha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Qunit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of the following is NOT a testing framework?</a:t>
            </a:r>
          </a:p>
        </p:txBody>
      </p:sp>
    </p:spTree>
    <p:extLst>
      <p:ext uri="{BB962C8B-B14F-4D97-AF65-F5344CB8AC3E}">
        <p14:creationId xmlns:p14="http://schemas.microsoft.com/office/powerpoint/2010/main" val="31195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Jasmine framework is independent of AngularJS.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6702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3371559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Jasmine framework is independent of AngularJS.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Jasmine framework is independent of AngularJS.</a:t>
            </a:r>
          </a:p>
        </p:txBody>
      </p:sp>
    </p:spTree>
    <p:extLst>
      <p:ext uri="{BB962C8B-B14F-4D97-AF65-F5344CB8AC3E}">
        <p14:creationId xmlns:p14="http://schemas.microsoft.com/office/powerpoint/2010/main" val="393170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In Karma test runner, which file contains details related to testing configuration?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Karma.conf.js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Karma.details.js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Karma.config.js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Karma.test.js</a:t>
            </a:r>
          </a:p>
        </p:txBody>
      </p:sp>
    </p:spTree>
    <p:extLst>
      <p:ext uri="{BB962C8B-B14F-4D97-AF65-F5344CB8AC3E}">
        <p14:creationId xmlns:p14="http://schemas.microsoft.com/office/powerpoint/2010/main" val="2606142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Karma test runner, Karma.conf.js contains details related to testing configuration.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Karma.conf.js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Karma.details.js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Karma.config.js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Karma.test.js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In Karma test runner, which file contains details related to testing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2400363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and Setup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69624" y="1768243"/>
            <a:ext cx="7316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tools that are</a:t>
            </a:r>
            <a:r>
              <a:rPr kumimoji="0" lang="pt-PT" sz="2400" b="1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used for testing: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34" y="847560"/>
            <a:ext cx="3354734" cy="2743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264692" y="3441426"/>
            <a:ext cx="2027501" cy="2390468"/>
            <a:chOff x="2381421" y="4281957"/>
            <a:chExt cx="2027501" cy="2390468"/>
          </a:xfrm>
        </p:grpSpPr>
        <p:sp>
          <p:nvSpPr>
            <p:cNvPr id="16" name="Rectangle 15"/>
            <p:cNvSpPr/>
            <p:nvPr/>
          </p:nvSpPr>
          <p:spPr>
            <a:xfrm>
              <a:off x="2381421" y="6241538"/>
              <a:ext cx="202750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2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TypeScript</a:t>
              </a:r>
              <a:endPara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1188" y="4281957"/>
              <a:ext cx="1587967" cy="1825250"/>
              <a:chOff x="2601188" y="4281957"/>
              <a:chExt cx="1587967" cy="1825250"/>
            </a:xfrm>
          </p:grpSpPr>
          <p:sp>
            <p:nvSpPr>
              <p:cNvPr id="18" name="Hexagon 17"/>
              <p:cNvSpPr/>
              <p:nvPr/>
            </p:nvSpPr>
            <p:spPr>
              <a:xfrm rot="5400000">
                <a:off x="2482547" y="4400598"/>
                <a:ext cx="1825250" cy="158796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9" name="Picture 2" descr="Image result for typescrip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4361" y="4833550"/>
                <a:ext cx="734287" cy="734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10949323" y="3506630"/>
            <a:ext cx="1613429" cy="2325264"/>
            <a:chOff x="8432095" y="4228829"/>
            <a:chExt cx="1613429" cy="2325264"/>
          </a:xfrm>
        </p:grpSpPr>
        <p:sp>
          <p:nvSpPr>
            <p:cNvPr id="21" name="Rectangle 20"/>
            <p:cNvSpPr/>
            <p:nvPr/>
          </p:nvSpPr>
          <p:spPr>
            <a:xfrm>
              <a:off x="8510526" y="6123206"/>
              <a:ext cx="14565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2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Jasmine</a:t>
              </a:r>
              <a:endPara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432095" y="4228829"/>
              <a:ext cx="1613429" cy="1825250"/>
              <a:chOff x="10629195" y="3403226"/>
              <a:chExt cx="1613429" cy="1825250"/>
            </a:xfrm>
          </p:grpSpPr>
          <p:sp>
            <p:nvSpPr>
              <p:cNvPr id="23" name="Hexagon 22"/>
              <p:cNvSpPr/>
              <p:nvPr/>
            </p:nvSpPr>
            <p:spPr>
              <a:xfrm rot="5400000">
                <a:off x="10523284" y="3521867"/>
                <a:ext cx="1825250" cy="158796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4" name="Picture 8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9195" y="3942371"/>
                <a:ext cx="1613429" cy="746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7326775" y="3427444"/>
            <a:ext cx="1587967" cy="2404450"/>
            <a:chOff x="6126417" y="5650255"/>
            <a:chExt cx="1587967" cy="2404450"/>
          </a:xfrm>
        </p:grpSpPr>
        <p:sp>
          <p:nvSpPr>
            <p:cNvPr id="26" name="Rectangle 25"/>
            <p:cNvSpPr/>
            <p:nvPr/>
          </p:nvSpPr>
          <p:spPr>
            <a:xfrm>
              <a:off x="6221316" y="7623818"/>
              <a:ext cx="13981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2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Karma</a:t>
              </a:r>
              <a:endPara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126417" y="5650255"/>
              <a:ext cx="1587967" cy="1825250"/>
              <a:chOff x="6126417" y="5650255"/>
              <a:chExt cx="1587967" cy="1825250"/>
            </a:xfrm>
          </p:grpSpPr>
          <p:sp>
            <p:nvSpPr>
              <p:cNvPr id="31" name="Hexagon 30"/>
              <p:cNvSpPr/>
              <p:nvPr/>
            </p:nvSpPr>
            <p:spPr>
              <a:xfrm rot="5400000">
                <a:off x="6007776" y="5768896"/>
                <a:ext cx="1825250" cy="158796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3" name="Picture 4" descr="Image result for Karma tool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62762" b="70750"/>
              <a:stretch/>
            </p:blipFill>
            <p:spPr bwMode="auto">
              <a:xfrm>
                <a:off x="6167496" y="6392799"/>
                <a:ext cx="1505811" cy="34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7920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2—Testing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Angular 17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1178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</a:t>
            </a:r>
            <a:r>
              <a:rPr lang="en-IN"/>
              <a:t>Angular 17 </a:t>
            </a:r>
            <a:r>
              <a:rPr lang="en-IN" dirty="0"/>
              <a:t>Class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92" y="886371"/>
            <a:ext cx="4920422" cy="274320"/>
          </a:xfrm>
          <a:prstGeom prst="rect">
            <a:avLst/>
          </a:prstGeom>
        </p:spPr>
      </p:pic>
      <p:sp>
        <p:nvSpPr>
          <p:cNvPr id="5" name="Freeform 27"/>
          <p:cNvSpPr>
            <a:spLocks noChangeAspect="1"/>
          </p:cNvSpPr>
          <p:nvPr/>
        </p:nvSpPr>
        <p:spPr bwMode="auto">
          <a:xfrm>
            <a:off x="1982055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44B3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</a:t>
            </a:r>
          </a:p>
        </p:txBody>
      </p:sp>
      <p:sp>
        <p:nvSpPr>
          <p:cNvPr id="7" name="Freeform 49"/>
          <p:cNvSpPr>
            <a:spLocks noChangeAspect="1"/>
          </p:cNvSpPr>
          <p:nvPr/>
        </p:nvSpPr>
        <p:spPr bwMode="auto">
          <a:xfrm>
            <a:off x="6727051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</a:t>
            </a:r>
          </a:p>
        </p:txBody>
      </p:sp>
      <p:sp>
        <p:nvSpPr>
          <p:cNvPr id="8" name="Freeform 52"/>
          <p:cNvSpPr>
            <a:spLocks noChangeAspect="1"/>
          </p:cNvSpPr>
          <p:nvPr/>
        </p:nvSpPr>
        <p:spPr bwMode="auto">
          <a:xfrm>
            <a:off x="11472047" y="2773839"/>
            <a:ext cx="2806899" cy="871588"/>
          </a:xfrm>
          <a:custGeom>
            <a:avLst/>
            <a:gdLst>
              <a:gd name="T0" fmla="*/ 0 w 571"/>
              <a:gd name="T1" fmla="*/ 132 h 132"/>
              <a:gd name="T2" fmla="*/ 104 w 571"/>
              <a:gd name="T3" fmla="*/ 0 h 132"/>
              <a:gd name="T4" fmla="*/ 467 w 571"/>
              <a:gd name="T5" fmla="*/ 0 h 132"/>
              <a:gd name="T6" fmla="*/ 571 w 571"/>
              <a:gd name="T7" fmla="*/ 132 h 132"/>
              <a:gd name="T8" fmla="*/ 0 w 571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" h="132">
                <a:moveTo>
                  <a:pt x="0" y="132"/>
                </a:moveTo>
                <a:cubicBezTo>
                  <a:pt x="0" y="59"/>
                  <a:pt x="47" y="0"/>
                  <a:pt x="10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24" y="0"/>
                  <a:pt x="571" y="59"/>
                  <a:pt x="571" y="132"/>
                </a:cubicBezTo>
                <a:lnTo>
                  <a:pt x="0" y="132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6021" y="3997369"/>
            <a:ext cx="2223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SayHelloPipe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4686" y="3997369"/>
            <a:ext cx="43650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{{‘world’| sayHello}} //=&gt; Hello world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4693" y="3997369"/>
            <a:ext cx="16913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32230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</a:t>
            </a:r>
            <a:r>
              <a:rPr lang="en-IN"/>
              <a:t>Angular 17 </a:t>
            </a:r>
            <a:r>
              <a:rPr lang="en-IN" dirty="0"/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2439" y="1951620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test target and testing API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using the script: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1911" y="3506720"/>
            <a:ext cx="10532179" cy="2130560"/>
            <a:chOff x="3124084" y="2352523"/>
            <a:chExt cx="10532179" cy="2130560"/>
          </a:xfrm>
        </p:grpSpPr>
        <p:grpSp>
          <p:nvGrpSpPr>
            <p:cNvPr id="8" name="Group 7"/>
            <p:cNvGrpSpPr/>
            <p:nvPr/>
          </p:nvGrpSpPr>
          <p:grpSpPr>
            <a:xfrm>
              <a:off x="3124084" y="2352523"/>
              <a:ext cx="10532179" cy="2130560"/>
              <a:chOff x="2135443" y="2758168"/>
              <a:chExt cx="10532179" cy="213056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7"/>
                <a:ext cx="10532179" cy="1484221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Freeform 166"/>
              <p:cNvSpPr/>
              <p:nvPr/>
            </p:nvSpPr>
            <p:spPr>
              <a:xfrm>
                <a:off x="8342365" y="4132886"/>
                <a:ext cx="4325257" cy="755842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3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410717" y="3356630"/>
              <a:ext cx="99622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import{describe,it,expect,beforeEach}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import{SayHellopipe}from’./say-hello.pipe’;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5" name="Picture 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00" y="867712"/>
            <a:ext cx="720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</a:t>
            </a:r>
            <a:r>
              <a:rPr lang="en-IN"/>
              <a:t>Angular 17 </a:t>
            </a:r>
            <a:r>
              <a:rPr lang="en-IN" dirty="0"/>
              <a:t>Class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94" y="865418"/>
            <a:ext cx="7200000" cy="274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8191" y="1816916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instance using the script: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38887" y="3051855"/>
            <a:ext cx="10532179" cy="4143016"/>
            <a:chOff x="3124084" y="2352523"/>
            <a:chExt cx="10532179" cy="4143016"/>
          </a:xfrm>
        </p:grpSpPr>
        <p:grpSp>
          <p:nvGrpSpPr>
            <p:cNvPr id="8" name="Group 7"/>
            <p:cNvGrpSpPr/>
            <p:nvPr/>
          </p:nvGrpSpPr>
          <p:grpSpPr>
            <a:xfrm>
              <a:off x="3124084" y="2352523"/>
              <a:ext cx="10532179" cy="4143016"/>
              <a:chOff x="2135443" y="2758168"/>
              <a:chExt cx="10532179" cy="414301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7"/>
                <a:ext cx="10532179" cy="349667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Freeform 166"/>
              <p:cNvSpPr/>
              <p:nvPr/>
            </p:nvSpPr>
            <p:spPr>
              <a:xfrm>
                <a:off x="8342365" y="5761426"/>
                <a:ext cx="4325257" cy="1139758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410717" y="3289724"/>
              <a:ext cx="996226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import{describe,it,expect,beforeEach}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import{SayHellopipe}from’./say-hello.pipe’;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Describe(‘Test:SayHelloPipe’,()=&gt;{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let testee;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beforeEach(()=&gt;{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testee=newSayHelloPipe();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54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0993" y="1121153"/>
            <a:ext cx="10818368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results using the script: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6945" y="1959035"/>
            <a:ext cx="10532179" cy="6549345"/>
            <a:chOff x="3124084" y="2352523"/>
            <a:chExt cx="10532179" cy="6549345"/>
          </a:xfrm>
        </p:grpSpPr>
        <p:grpSp>
          <p:nvGrpSpPr>
            <p:cNvPr id="7" name="Group 6"/>
            <p:cNvGrpSpPr/>
            <p:nvPr/>
          </p:nvGrpSpPr>
          <p:grpSpPr>
            <a:xfrm>
              <a:off x="3124084" y="2352523"/>
              <a:ext cx="10532179" cy="6549345"/>
              <a:chOff x="2135443" y="2758168"/>
              <a:chExt cx="10532179" cy="654934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135443" y="3404507"/>
                <a:ext cx="10532179" cy="5891855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" name="Freeform 166"/>
              <p:cNvSpPr/>
              <p:nvPr/>
            </p:nvSpPr>
            <p:spPr>
              <a:xfrm>
                <a:off x="8342365" y="7289143"/>
                <a:ext cx="4325257" cy="2018370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2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8" name="TextBox 7"/>
            <p:cNvSpPr txBox="1"/>
            <p:nvPr/>
          </p:nvSpPr>
          <p:spPr>
            <a:xfrm>
              <a:off x="3407428" y="3566182"/>
              <a:ext cx="9976442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import{describe,it,expect,beforeEach} from ‘</a:t>
              </a:r>
              <a:r>
                <a:rPr 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Angular 17/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testing’;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import{SayHellopipe}from’./say-hello.pipe’;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Describe(‘Test:SayHelloPipe’,()=&gt;{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let testee;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beforeEach(()=&gt;{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testee=newSayHelloPipe();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it(‘Should say hello’,()=&gt;){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expect(testee.transform(‘world’)).toEqual(‘Hello  		world’);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});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for Testing </a:t>
            </a:r>
            <a:r>
              <a:rPr lang="en-IN"/>
              <a:t>Angular 17 </a:t>
            </a:r>
            <a:r>
              <a:rPr lang="en-IN" dirty="0"/>
              <a:t>Class</a:t>
            </a:r>
          </a:p>
        </p:txBody>
      </p:sp>
      <p:pic>
        <p:nvPicPr>
          <p:cNvPr id="26" name="Picture 2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94" y="837483"/>
            <a:ext cx="720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51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1800</Words>
  <Application>Microsoft Macintosh PowerPoint</Application>
  <PresentationFormat>Custom</PresentationFormat>
  <Paragraphs>307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Open Sans</vt:lpstr>
      <vt:lpstr>Open Sans Extrabold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Tools and Setup</vt:lpstr>
      <vt:lpstr>PowerPoint Presentation</vt:lpstr>
      <vt:lpstr>Testing Angular 17 Class</vt:lpstr>
      <vt:lpstr>Steps for Testing Angular 17 Class</vt:lpstr>
      <vt:lpstr>Steps for Testing Angular 17 Class</vt:lpstr>
      <vt:lpstr>Steps for Testing Angular 17 Class</vt:lpstr>
      <vt:lpstr>PowerPoint Presentation</vt:lpstr>
      <vt:lpstr>Testing Service</vt:lpstr>
      <vt:lpstr>Steps for Testing Service</vt:lpstr>
      <vt:lpstr>Steps for Testing Service</vt:lpstr>
      <vt:lpstr>Steps for Testing Service</vt:lpstr>
      <vt:lpstr>Steps for Testing Service</vt:lpstr>
      <vt:lpstr>Steps for Testing Service</vt:lpstr>
      <vt:lpstr>PowerPoint Presentation</vt:lpstr>
      <vt:lpstr>Testing DOM</vt:lpstr>
      <vt:lpstr>Steps for Testing DOM</vt:lpstr>
      <vt:lpstr>Steps for Testing DOM</vt:lpstr>
      <vt:lpstr>Steps for Testing DOM</vt:lpstr>
      <vt:lpstr>Steps for Testing DOM</vt:lpstr>
      <vt:lpstr>Steps for Testing DOM</vt:lpstr>
      <vt:lpstr>Demo—Nested Components</vt:lpstr>
      <vt:lpstr>PowerPoint Presentation</vt:lpstr>
      <vt:lpstr>E2E Testing</vt:lpstr>
      <vt:lpstr>E2E Testing with Angular</vt:lpstr>
      <vt:lpstr>Using Protractor</vt:lpstr>
      <vt:lpstr>Using Protractor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193</cp:revision>
  <dcterms:created xsi:type="dcterms:W3CDTF">2016-12-06T06:58:02Z</dcterms:created>
  <dcterms:modified xsi:type="dcterms:W3CDTF">2024-02-27T11:57:45Z</dcterms:modified>
</cp:coreProperties>
</file>