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4"/>
  </p:normalViewPr>
  <p:slideViewPr>
    <p:cSldViewPr>
      <p:cViewPr varScale="1">
        <p:scale>
          <a:sx n="71" d="100"/>
          <a:sy n="71" d="100"/>
        </p:scale>
        <p:origin x="1320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520CA40D-D467-C049-A1EE-68E263B2935F}"/>
    <pc:docChg chg="custSel modSld modMainMaster">
      <pc:chgData name="amarjeet singh" userId="d84e554384c88249" providerId="LiveId" clId="{520CA40D-D467-C049-A1EE-68E263B2935F}" dt="2025-01-26T14:24:25.506" v="3" actId="478"/>
      <pc:docMkLst>
        <pc:docMk/>
      </pc:docMkLst>
      <pc:sldChg chg="delSp mod">
        <pc:chgData name="amarjeet singh" userId="d84e554384c88249" providerId="LiveId" clId="{520CA40D-D467-C049-A1EE-68E263B2935F}" dt="2025-01-26T14:22:49.780" v="2" actId="478"/>
        <pc:sldMkLst>
          <pc:docMk/>
          <pc:sldMk cId="0" sldId="256"/>
        </pc:sldMkLst>
        <pc:picChg chg="del">
          <ac:chgData name="amarjeet singh" userId="d84e554384c88249" providerId="LiveId" clId="{520CA40D-D467-C049-A1EE-68E263B2935F}" dt="2025-01-26T14:22:49.780" v="2" actId="478"/>
          <ac:picMkLst>
            <pc:docMk/>
            <pc:sldMk cId="0" sldId="256"/>
            <ac:picMk id="24" creationId="{00000000-0000-0000-0000-000000000000}"/>
          </ac:picMkLst>
        </pc:picChg>
      </pc:sldChg>
      <pc:sldChg chg="delSp mod">
        <pc:chgData name="amarjeet singh" userId="d84e554384c88249" providerId="LiveId" clId="{520CA40D-D467-C049-A1EE-68E263B2935F}" dt="2025-01-26T14:24:25.506" v="3" actId="478"/>
        <pc:sldMkLst>
          <pc:docMk/>
          <pc:sldMk cId="0" sldId="302"/>
        </pc:sldMkLst>
        <pc:grpChg chg="del">
          <ac:chgData name="amarjeet singh" userId="d84e554384c88249" providerId="LiveId" clId="{520CA40D-D467-C049-A1EE-68E263B2935F}" dt="2025-01-26T14:24:25.506" v="3" actId="478"/>
          <ac:grpSpMkLst>
            <pc:docMk/>
            <pc:sldMk cId="0" sldId="302"/>
            <ac:grpSpMk id="10" creationId="{00000000-0000-0000-0000-000000000000}"/>
          </ac:grpSpMkLst>
        </pc:grpChg>
      </pc:sldChg>
      <pc:sldMasterChg chg="delSp mod modSldLayout">
        <pc:chgData name="amarjeet singh" userId="d84e554384c88249" providerId="LiveId" clId="{520CA40D-D467-C049-A1EE-68E263B2935F}" dt="2025-01-26T14:22:40.810" v="1" actId="478"/>
        <pc:sldMasterMkLst>
          <pc:docMk/>
          <pc:sldMasterMk cId="0" sldId="2147483648"/>
        </pc:sldMasterMkLst>
        <pc:picChg chg="del">
          <ac:chgData name="amarjeet singh" userId="d84e554384c88249" providerId="LiveId" clId="{520CA40D-D467-C049-A1EE-68E263B2935F}" dt="2025-01-26T14:22:37.777" v="0" actId="478"/>
          <ac:picMkLst>
            <pc:docMk/>
            <pc:sldMasterMk cId="0" sldId="2147483648"/>
            <ac:picMk id="16" creationId="{00000000-0000-0000-0000-000000000000}"/>
          </ac:picMkLst>
        </pc:picChg>
        <pc:sldLayoutChg chg="delSp mod">
          <pc:chgData name="amarjeet singh" userId="d84e554384c88249" providerId="LiveId" clId="{520CA40D-D467-C049-A1EE-68E263B2935F}" dt="2025-01-26T14:22:40.810" v="1" actId="478"/>
          <pc:sldLayoutMkLst>
            <pc:docMk/>
            <pc:sldMasterMk cId="0" sldId="2147483648"/>
            <pc:sldLayoutMk cId="0" sldId="2147483661"/>
          </pc:sldLayoutMkLst>
          <pc:picChg chg="del">
            <ac:chgData name="amarjeet singh" userId="d84e554384c88249" providerId="LiveId" clId="{520CA40D-D467-C049-A1EE-68E263B2935F}" dt="2025-01-26T14:22:40.810" v="1" actId="478"/>
            <ac:picMkLst>
              <pc:docMk/>
              <pc:sldMasterMk cId="0" sldId="2147483648"/>
              <pc:sldLayoutMk cId="0" sldId="2147483661"/>
              <ac:picMk id="30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6275"/>
            <a:ext cx="7141464" cy="45918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426463"/>
            <a:ext cx="7141464" cy="45918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1446275"/>
            <a:ext cx="3124200" cy="45918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94274"/>
            <a:ext cx="7141464" cy="45918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474462"/>
            <a:ext cx="7141464" cy="45918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4494274"/>
            <a:ext cx="3124200" cy="45918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6256508" cy="325831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3238500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63039" y="3238500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564880" y="3238500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70007" y="3238500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39400" y="3238500"/>
            <a:ext cx="166370" cy="131445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605516" y="3238500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275819" y="3238500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636" y="1639570"/>
            <a:ext cx="299529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0972" y="346659"/>
            <a:ext cx="10360405" cy="591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8277" y="2538476"/>
            <a:ext cx="11299825" cy="517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4" name="object 4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6827" y="8735974"/>
            <a:ext cx="356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Simplilearn.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rights</a:t>
            </a: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reserved.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79876" y="4178808"/>
            <a:ext cx="1668780" cy="1732914"/>
            <a:chOff x="3579876" y="4178808"/>
            <a:chExt cx="1668780" cy="1732914"/>
          </a:xfrm>
        </p:grpSpPr>
        <p:sp>
          <p:nvSpPr>
            <p:cNvPr id="13" name="object 13"/>
            <p:cNvSpPr/>
            <p:nvPr/>
          </p:nvSpPr>
          <p:spPr>
            <a:xfrm>
              <a:off x="3579876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4591812"/>
              <a:ext cx="1170431" cy="8702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44184" y="4178808"/>
            <a:ext cx="1668780" cy="1732914"/>
            <a:chOff x="6044184" y="4178808"/>
            <a:chExt cx="1668780" cy="1732914"/>
          </a:xfrm>
        </p:grpSpPr>
        <p:sp>
          <p:nvSpPr>
            <p:cNvPr id="16" name="object 16"/>
            <p:cNvSpPr/>
            <p:nvPr/>
          </p:nvSpPr>
          <p:spPr>
            <a:xfrm>
              <a:off x="6044184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052" y="4501896"/>
              <a:ext cx="733044" cy="10881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17635" y="4178808"/>
            <a:ext cx="1668780" cy="1732914"/>
            <a:chOff x="8517635" y="4178808"/>
            <a:chExt cx="1668780" cy="1732914"/>
          </a:xfrm>
        </p:grpSpPr>
        <p:sp>
          <p:nvSpPr>
            <p:cNvPr id="19" name="object 19"/>
            <p:cNvSpPr/>
            <p:nvPr/>
          </p:nvSpPr>
          <p:spPr>
            <a:xfrm>
              <a:off x="8517635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90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90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195" y="4480560"/>
              <a:ext cx="1089659" cy="112928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15471" y="4178808"/>
            <a:ext cx="1668780" cy="1732914"/>
            <a:chOff x="11015471" y="4178808"/>
            <a:chExt cx="1668780" cy="1732914"/>
          </a:xfrm>
        </p:grpSpPr>
        <p:sp>
          <p:nvSpPr>
            <p:cNvPr id="22" name="object 22"/>
            <p:cNvSpPr/>
            <p:nvPr/>
          </p:nvSpPr>
          <p:spPr>
            <a:xfrm>
              <a:off x="11015471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1211" y="4512564"/>
              <a:ext cx="1258824" cy="10652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75126" y="3217291"/>
            <a:ext cx="6369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Lesson</a:t>
            </a:r>
            <a:r>
              <a:rPr sz="2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2—</a:t>
            </a:r>
            <a:r>
              <a:rPr sz="2800" spc="60" dirty="0">
                <a:solidFill>
                  <a:srgbClr val="404040"/>
                </a:solidFill>
                <a:latin typeface="Arial MT"/>
                <a:cs typeface="Arial MT"/>
              </a:rPr>
              <a:t>Working</a:t>
            </a:r>
            <a:r>
              <a:rPr sz="2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13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5126" y="2542158"/>
            <a:ext cx="1915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solidFill>
                  <a:srgbClr val="252525"/>
                </a:solidFill>
                <a:latin typeface="Arial Black"/>
                <a:cs typeface="Arial Black"/>
              </a:rPr>
              <a:t>Core</a:t>
            </a:r>
            <a:r>
              <a:rPr sz="3200" spc="-200" dirty="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sz="3200" spc="-440" dirty="0">
                <a:solidFill>
                  <a:srgbClr val="252525"/>
                </a:solidFill>
                <a:latin typeface="Arial Black"/>
                <a:cs typeface="Arial Black"/>
              </a:rPr>
              <a:t>Java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1140" y="1836420"/>
            <a:ext cx="8534400" cy="5407660"/>
            <a:chOff x="5311140" y="1836420"/>
            <a:chExt cx="8534400" cy="5407660"/>
          </a:xfrm>
        </p:grpSpPr>
        <p:sp>
          <p:nvSpPr>
            <p:cNvPr id="3" name="object 3"/>
            <p:cNvSpPr/>
            <p:nvPr/>
          </p:nvSpPr>
          <p:spPr>
            <a:xfrm>
              <a:off x="5814060" y="1842516"/>
              <a:ext cx="8025765" cy="5394960"/>
            </a:xfrm>
            <a:custGeom>
              <a:avLst/>
              <a:gdLst/>
              <a:ahLst/>
              <a:cxnLst/>
              <a:rect l="l" t="t" r="r" b="b"/>
              <a:pathLst>
                <a:path w="8025765" h="5394959">
                  <a:moveTo>
                    <a:pt x="8025384" y="0"/>
                  </a:moveTo>
                  <a:lnTo>
                    <a:pt x="0" y="0"/>
                  </a:lnTo>
                  <a:lnTo>
                    <a:pt x="0" y="5394960"/>
                  </a:lnTo>
                  <a:lnTo>
                    <a:pt x="8025384" y="5394960"/>
                  </a:lnTo>
                  <a:lnTo>
                    <a:pt x="802538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4060" y="1842516"/>
              <a:ext cx="8025765" cy="5394960"/>
            </a:xfrm>
            <a:custGeom>
              <a:avLst/>
              <a:gdLst/>
              <a:ahLst/>
              <a:cxnLst/>
              <a:rect l="l" t="t" r="r" b="b"/>
              <a:pathLst>
                <a:path w="8025765" h="5394959">
                  <a:moveTo>
                    <a:pt x="0" y="5394960"/>
                  </a:moveTo>
                  <a:lnTo>
                    <a:pt x="8025384" y="5394960"/>
                  </a:lnTo>
                  <a:lnTo>
                    <a:pt x="8025384" y="0"/>
                  </a:lnTo>
                  <a:lnTo>
                    <a:pt x="0" y="0"/>
                  </a:lnTo>
                  <a:lnTo>
                    <a:pt x="0" y="539496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11140" y="2484120"/>
              <a:ext cx="760730" cy="749935"/>
            </a:xfrm>
            <a:custGeom>
              <a:avLst/>
              <a:gdLst/>
              <a:ahLst/>
              <a:cxnLst/>
              <a:rect l="l" t="t" r="r" b="b"/>
              <a:pathLst>
                <a:path w="760729" h="749935">
                  <a:moveTo>
                    <a:pt x="760476" y="0"/>
                  </a:moveTo>
                  <a:lnTo>
                    <a:pt x="0" y="374903"/>
                  </a:lnTo>
                  <a:lnTo>
                    <a:pt x="760476" y="749807"/>
                  </a:lnTo>
                  <a:lnTo>
                    <a:pt x="76047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74967" y="2225141"/>
            <a:ext cx="4425315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16-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bit</a:t>
            </a:r>
            <a:r>
              <a:rPr sz="20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integer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0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Ranges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32768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32767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short</a:t>
            </a:r>
            <a:r>
              <a:rPr sz="20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10000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03832" y="1818132"/>
          <a:ext cx="3597910" cy="541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byte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short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long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float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double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4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boolean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4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43727" y="346659"/>
            <a:ext cx="4378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Primitive</a:t>
            </a:r>
            <a:r>
              <a:rPr spc="-225" dirty="0"/>
              <a:t> </a:t>
            </a:r>
            <a:r>
              <a:rPr spc="-110" dirty="0"/>
              <a:t>Data</a:t>
            </a:r>
            <a:r>
              <a:rPr spc="-204" dirty="0"/>
              <a:t> </a:t>
            </a:r>
            <a:r>
              <a:rPr spc="-140" dirty="0"/>
              <a:t>Types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6544" y="853439"/>
            <a:ext cx="4468367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1140" y="1836420"/>
            <a:ext cx="8534400" cy="5407660"/>
            <a:chOff x="5311140" y="1836420"/>
            <a:chExt cx="8534400" cy="5407660"/>
          </a:xfrm>
        </p:grpSpPr>
        <p:sp>
          <p:nvSpPr>
            <p:cNvPr id="3" name="object 3"/>
            <p:cNvSpPr/>
            <p:nvPr/>
          </p:nvSpPr>
          <p:spPr>
            <a:xfrm>
              <a:off x="5814060" y="1842516"/>
              <a:ext cx="8025765" cy="5394960"/>
            </a:xfrm>
            <a:custGeom>
              <a:avLst/>
              <a:gdLst/>
              <a:ahLst/>
              <a:cxnLst/>
              <a:rect l="l" t="t" r="r" b="b"/>
              <a:pathLst>
                <a:path w="8025765" h="5394959">
                  <a:moveTo>
                    <a:pt x="8025384" y="0"/>
                  </a:moveTo>
                  <a:lnTo>
                    <a:pt x="0" y="0"/>
                  </a:lnTo>
                  <a:lnTo>
                    <a:pt x="0" y="5394960"/>
                  </a:lnTo>
                  <a:lnTo>
                    <a:pt x="8025384" y="5394960"/>
                  </a:lnTo>
                  <a:lnTo>
                    <a:pt x="802538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4060" y="1842516"/>
              <a:ext cx="8025765" cy="5394960"/>
            </a:xfrm>
            <a:custGeom>
              <a:avLst/>
              <a:gdLst/>
              <a:ahLst/>
              <a:cxnLst/>
              <a:rect l="l" t="t" r="r" b="b"/>
              <a:pathLst>
                <a:path w="8025765" h="5394959">
                  <a:moveTo>
                    <a:pt x="0" y="5394960"/>
                  </a:moveTo>
                  <a:lnTo>
                    <a:pt x="8025384" y="5394960"/>
                  </a:lnTo>
                  <a:lnTo>
                    <a:pt x="8025384" y="0"/>
                  </a:lnTo>
                  <a:lnTo>
                    <a:pt x="0" y="0"/>
                  </a:lnTo>
                  <a:lnTo>
                    <a:pt x="0" y="539496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11140" y="3124200"/>
              <a:ext cx="760730" cy="749935"/>
            </a:xfrm>
            <a:custGeom>
              <a:avLst/>
              <a:gdLst/>
              <a:ahLst/>
              <a:cxnLst/>
              <a:rect l="l" t="t" r="r" b="b"/>
              <a:pathLst>
                <a:path w="760729" h="749935">
                  <a:moveTo>
                    <a:pt x="760476" y="0"/>
                  </a:moveTo>
                  <a:lnTo>
                    <a:pt x="0" y="374903"/>
                  </a:lnTo>
                  <a:lnTo>
                    <a:pt x="760476" y="749808"/>
                  </a:lnTo>
                  <a:lnTo>
                    <a:pt x="76047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74967" y="2225141"/>
            <a:ext cx="5873750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32-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bit</a:t>
            </a:r>
            <a:r>
              <a:rPr sz="20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integer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0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Ranges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2147483648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2147483647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int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100000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03832" y="1818132"/>
          <a:ext cx="3597910" cy="541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byte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short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long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float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double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4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boolean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4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43727" y="346659"/>
            <a:ext cx="4378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Primitive</a:t>
            </a:r>
            <a:r>
              <a:rPr spc="-225" dirty="0"/>
              <a:t> </a:t>
            </a:r>
            <a:r>
              <a:rPr spc="-110" dirty="0"/>
              <a:t>Data</a:t>
            </a:r>
            <a:r>
              <a:rPr spc="-204" dirty="0"/>
              <a:t> </a:t>
            </a:r>
            <a:r>
              <a:rPr spc="-140" dirty="0"/>
              <a:t>Types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6544" y="853439"/>
            <a:ext cx="4468367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1140" y="1836420"/>
            <a:ext cx="8534400" cy="5407660"/>
            <a:chOff x="5311140" y="1836420"/>
            <a:chExt cx="8534400" cy="5407660"/>
          </a:xfrm>
        </p:grpSpPr>
        <p:sp>
          <p:nvSpPr>
            <p:cNvPr id="3" name="object 3"/>
            <p:cNvSpPr/>
            <p:nvPr/>
          </p:nvSpPr>
          <p:spPr>
            <a:xfrm>
              <a:off x="5814060" y="1842516"/>
              <a:ext cx="8025765" cy="5394960"/>
            </a:xfrm>
            <a:custGeom>
              <a:avLst/>
              <a:gdLst/>
              <a:ahLst/>
              <a:cxnLst/>
              <a:rect l="l" t="t" r="r" b="b"/>
              <a:pathLst>
                <a:path w="8025765" h="5394959">
                  <a:moveTo>
                    <a:pt x="8025384" y="0"/>
                  </a:moveTo>
                  <a:lnTo>
                    <a:pt x="0" y="0"/>
                  </a:lnTo>
                  <a:lnTo>
                    <a:pt x="0" y="5394960"/>
                  </a:lnTo>
                  <a:lnTo>
                    <a:pt x="8025384" y="5394960"/>
                  </a:lnTo>
                  <a:lnTo>
                    <a:pt x="802538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4060" y="1842516"/>
              <a:ext cx="8025765" cy="5394960"/>
            </a:xfrm>
            <a:custGeom>
              <a:avLst/>
              <a:gdLst/>
              <a:ahLst/>
              <a:cxnLst/>
              <a:rect l="l" t="t" r="r" b="b"/>
              <a:pathLst>
                <a:path w="8025765" h="5394959">
                  <a:moveTo>
                    <a:pt x="0" y="5394960"/>
                  </a:moveTo>
                  <a:lnTo>
                    <a:pt x="8025384" y="5394960"/>
                  </a:lnTo>
                  <a:lnTo>
                    <a:pt x="8025384" y="0"/>
                  </a:lnTo>
                  <a:lnTo>
                    <a:pt x="0" y="0"/>
                  </a:lnTo>
                  <a:lnTo>
                    <a:pt x="0" y="539496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11140" y="3851148"/>
              <a:ext cx="760730" cy="749935"/>
            </a:xfrm>
            <a:custGeom>
              <a:avLst/>
              <a:gdLst/>
              <a:ahLst/>
              <a:cxnLst/>
              <a:rect l="l" t="t" r="r" b="b"/>
              <a:pathLst>
                <a:path w="760729" h="749935">
                  <a:moveTo>
                    <a:pt x="760476" y="0"/>
                  </a:moveTo>
                  <a:lnTo>
                    <a:pt x="0" y="374903"/>
                  </a:lnTo>
                  <a:lnTo>
                    <a:pt x="760476" y="749807"/>
                  </a:lnTo>
                  <a:lnTo>
                    <a:pt x="76047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74967" y="2225141"/>
            <a:ext cx="4408805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64-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bit</a:t>
            </a:r>
            <a:r>
              <a:rPr sz="20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integer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0L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Ranges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2^63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2^63</a:t>
            </a:r>
            <a:r>
              <a:rPr sz="2000" spc="-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long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100000L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03832" y="1818132"/>
          <a:ext cx="3597910" cy="541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byte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short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long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float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double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4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boolean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4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43727" y="346659"/>
            <a:ext cx="4378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Primitive</a:t>
            </a:r>
            <a:r>
              <a:rPr spc="-225" dirty="0"/>
              <a:t> </a:t>
            </a:r>
            <a:r>
              <a:rPr spc="-110" dirty="0"/>
              <a:t>Data</a:t>
            </a:r>
            <a:r>
              <a:rPr spc="-204" dirty="0"/>
              <a:t> </a:t>
            </a:r>
            <a:r>
              <a:rPr spc="-140" dirty="0"/>
              <a:t>Types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6544" y="853439"/>
            <a:ext cx="4468367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1140" y="1836420"/>
            <a:ext cx="8534400" cy="5407660"/>
            <a:chOff x="5311140" y="1836420"/>
            <a:chExt cx="8534400" cy="5407660"/>
          </a:xfrm>
        </p:grpSpPr>
        <p:sp>
          <p:nvSpPr>
            <p:cNvPr id="3" name="object 3"/>
            <p:cNvSpPr/>
            <p:nvPr/>
          </p:nvSpPr>
          <p:spPr>
            <a:xfrm>
              <a:off x="5814060" y="1842516"/>
              <a:ext cx="8025765" cy="5394960"/>
            </a:xfrm>
            <a:custGeom>
              <a:avLst/>
              <a:gdLst/>
              <a:ahLst/>
              <a:cxnLst/>
              <a:rect l="l" t="t" r="r" b="b"/>
              <a:pathLst>
                <a:path w="8025765" h="5394959">
                  <a:moveTo>
                    <a:pt x="8025384" y="0"/>
                  </a:moveTo>
                  <a:lnTo>
                    <a:pt x="0" y="0"/>
                  </a:lnTo>
                  <a:lnTo>
                    <a:pt x="0" y="5394960"/>
                  </a:lnTo>
                  <a:lnTo>
                    <a:pt x="8025384" y="5394960"/>
                  </a:lnTo>
                  <a:lnTo>
                    <a:pt x="802538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4060" y="1842516"/>
              <a:ext cx="8025765" cy="5394960"/>
            </a:xfrm>
            <a:custGeom>
              <a:avLst/>
              <a:gdLst/>
              <a:ahLst/>
              <a:cxnLst/>
              <a:rect l="l" t="t" r="r" b="b"/>
              <a:pathLst>
                <a:path w="8025765" h="5394959">
                  <a:moveTo>
                    <a:pt x="0" y="5394960"/>
                  </a:moveTo>
                  <a:lnTo>
                    <a:pt x="8025384" y="5394960"/>
                  </a:lnTo>
                  <a:lnTo>
                    <a:pt x="8025384" y="0"/>
                  </a:lnTo>
                  <a:lnTo>
                    <a:pt x="0" y="0"/>
                  </a:lnTo>
                  <a:lnTo>
                    <a:pt x="0" y="539496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11140" y="4483608"/>
              <a:ext cx="760730" cy="749935"/>
            </a:xfrm>
            <a:custGeom>
              <a:avLst/>
              <a:gdLst/>
              <a:ahLst/>
              <a:cxnLst/>
              <a:rect l="l" t="t" r="r" b="b"/>
              <a:pathLst>
                <a:path w="760729" h="749935">
                  <a:moveTo>
                    <a:pt x="760476" y="0"/>
                  </a:moveTo>
                  <a:lnTo>
                    <a:pt x="0" y="374903"/>
                  </a:lnTo>
                  <a:lnTo>
                    <a:pt x="760476" y="749807"/>
                  </a:lnTo>
                  <a:lnTo>
                    <a:pt x="76047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74967" y="2225141"/>
            <a:ext cx="4380230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32-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bit</a:t>
            </a:r>
            <a:r>
              <a:rPr sz="20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floating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point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0.0f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Ranges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6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7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decimals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float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f1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234.5f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03832" y="1818132"/>
          <a:ext cx="3597910" cy="541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byte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short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long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float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double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4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boolean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4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43727" y="346659"/>
            <a:ext cx="4378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Primitive</a:t>
            </a:r>
            <a:r>
              <a:rPr spc="-225" dirty="0"/>
              <a:t> </a:t>
            </a:r>
            <a:r>
              <a:rPr spc="-110" dirty="0"/>
              <a:t>Data</a:t>
            </a:r>
            <a:r>
              <a:rPr spc="-204" dirty="0"/>
              <a:t> </a:t>
            </a:r>
            <a:r>
              <a:rPr spc="-140" dirty="0"/>
              <a:t>Types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6544" y="853439"/>
            <a:ext cx="4468367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1140" y="1836420"/>
            <a:ext cx="8534400" cy="5407660"/>
            <a:chOff x="5311140" y="1836420"/>
            <a:chExt cx="8534400" cy="5407660"/>
          </a:xfrm>
        </p:grpSpPr>
        <p:sp>
          <p:nvSpPr>
            <p:cNvPr id="3" name="object 3"/>
            <p:cNvSpPr/>
            <p:nvPr/>
          </p:nvSpPr>
          <p:spPr>
            <a:xfrm>
              <a:off x="5814060" y="1842516"/>
              <a:ext cx="8025765" cy="5394960"/>
            </a:xfrm>
            <a:custGeom>
              <a:avLst/>
              <a:gdLst/>
              <a:ahLst/>
              <a:cxnLst/>
              <a:rect l="l" t="t" r="r" b="b"/>
              <a:pathLst>
                <a:path w="8025765" h="5394959">
                  <a:moveTo>
                    <a:pt x="8025384" y="0"/>
                  </a:moveTo>
                  <a:lnTo>
                    <a:pt x="0" y="0"/>
                  </a:lnTo>
                  <a:lnTo>
                    <a:pt x="0" y="5394960"/>
                  </a:lnTo>
                  <a:lnTo>
                    <a:pt x="8025384" y="5394960"/>
                  </a:lnTo>
                  <a:lnTo>
                    <a:pt x="802538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4060" y="1842516"/>
              <a:ext cx="8025765" cy="5394960"/>
            </a:xfrm>
            <a:custGeom>
              <a:avLst/>
              <a:gdLst/>
              <a:ahLst/>
              <a:cxnLst/>
              <a:rect l="l" t="t" r="r" b="b"/>
              <a:pathLst>
                <a:path w="8025765" h="5394959">
                  <a:moveTo>
                    <a:pt x="0" y="5394960"/>
                  </a:moveTo>
                  <a:lnTo>
                    <a:pt x="8025384" y="5394960"/>
                  </a:lnTo>
                  <a:lnTo>
                    <a:pt x="8025384" y="0"/>
                  </a:lnTo>
                  <a:lnTo>
                    <a:pt x="0" y="0"/>
                  </a:lnTo>
                  <a:lnTo>
                    <a:pt x="0" y="539496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11140" y="5152644"/>
              <a:ext cx="760730" cy="749935"/>
            </a:xfrm>
            <a:custGeom>
              <a:avLst/>
              <a:gdLst/>
              <a:ahLst/>
              <a:cxnLst/>
              <a:rect l="l" t="t" r="r" b="b"/>
              <a:pathLst>
                <a:path w="760729" h="749935">
                  <a:moveTo>
                    <a:pt x="760476" y="0"/>
                  </a:moveTo>
                  <a:lnTo>
                    <a:pt x="0" y="374903"/>
                  </a:lnTo>
                  <a:lnTo>
                    <a:pt x="760476" y="749807"/>
                  </a:lnTo>
                  <a:lnTo>
                    <a:pt x="76047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74967" y="2225141"/>
            <a:ext cx="3394075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64-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bit</a:t>
            </a:r>
            <a:r>
              <a:rPr sz="20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floating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point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0.0d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15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decimals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double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d1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123.4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03832" y="1818132"/>
          <a:ext cx="3597910" cy="541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byte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short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long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float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double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4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boolean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4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43727" y="346659"/>
            <a:ext cx="4378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Primitive</a:t>
            </a:r>
            <a:r>
              <a:rPr spc="-225" dirty="0"/>
              <a:t> </a:t>
            </a:r>
            <a:r>
              <a:rPr spc="-110" dirty="0"/>
              <a:t>Data</a:t>
            </a:r>
            <a:r>
              <a:rPr spc="-204" dirty="0"/>
              <a:t> </a:t>
            </a:r>
            <a:r>
              <a:rPr spc="-140" dirty="0"/>
              <a:t>Types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6544" y="853439"/>
            <a:ext cx="4468367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1140" y="1836420"/>
            <a:ext cx="8534400" cy="5407660"/>
            <a:chOff x="5311140" y="1836420"/>
            <a:chExt cx="8534400" cy="5407660"/>
          </a:xfrm>
        </p:grpSpPr>
        <p:sp>
          <p:nvSpPr>
            <p:cNvPr id="3" name="object 3"/>
            <p:cNvSpPr/>
            <p:nvPr/>
          </p:nvSpPr>
          <p:spPr>
            <a:xfrm>
              <a:off x="5814060" y="1842516"/>
              <a:ext cx="8025765" cy="5394960"/>
            </a:xfrm>
            <a:custGeom>
              <a:avLst/>
              <a:gdLst/>
              <a:ahLst/>
              <a:cxnLst/>
              <a:rect l="l" t="t" r="r" b="b"/>
              <a:pathLst>
                <a:path w="8025765" h="5394959">
                  <a:moveTo>
                    <a:pt x="8025384" y="0"/>
                  </a:moveTo>
                  <a:lnTo>
                    <a:pt x="0" y="0"/>
                  </a:lnTo>
                  <a:lnTo>
                    <a:pt x="0" y="5394960"/>
                  </a:lnTo>
                  <a:lnTo>
                    <a:pt x="8025384" y="5394960"/>
                  </a:lnTo>
                  <a:lnTo>
                    <a:pt x="802538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4060" y="1842516"/>
              <a:ext cx="8025765" cy="5394960"/>
            </a:xfrm>
            <a:custGeom>
              <a:avLst/>
              <a:gdLst/>
              <a:ahLst/>
              <a:cxnLst/>
              <a:rect l="l" t="t" r="r" b="b"/>
              <a:pathLst>
                <a:path w="8025765" h="5394959">
                  <a:moveTo>
                    <a:pt x="0" y="5394960"/>
                  </a:moveTo>
                  <a:lnTo>
                    <a:pt x="8025384" y="5394960"/>
                  </a:lnTo>
                  <a:lnTo>
                    <a:pt x="8025384" y="0"/>
                  </a:lnTo>
                  <a:lnTo>
                    <a:pt x="0" y="0"/>
                  </a:lnTo>
                  <a:lnTo>
                    <a:pt x="0" y="539496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11140" y="5838444"/>
              <a:ext cx="760730" cy="749935"/>
            </a:xfrm>
            <a:custGeom>
              <a:avLst/>
              <a:gdLst/>
              <a:ahLst/>
              <a:cxnLst/>
              <a:rect l="l" t="t" r="r" b="b"/>
              <a:pathLst>
                <a:path w="760729" h="749934">
                  <a:moveTo>
                    <a:pt x="760476" y="0"/>
                  </a:moveTo>
                  <a:lnTo>
                    <a:pt x="0" y="374903"/>
                  </a:lnTo>
                  <a:lnTo>
                    <a:pt x="760476" y="749807"/>
                  </a:lnTo>
                  <a:lnTo>
                    <a:pt x="76047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74967" y="2225141"/>
            <a:ext cx="3438525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bit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false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True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False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boolean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true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03832" y="1818132"/>
          <a:ext cx="3597910" cy="541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byte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short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long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float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double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4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boolean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4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43727" y="346659"/>
            <a:ext cx="4378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Primitive</a:t>
            </a:r>
            <a:r>
              <a:rPr spc="-225" dirty="0"/>
              <a:t> </a:t>
            </a:r>
            <a:r>
              <a:rPr spc="-110" dirty="0"/>
              <a:t>Data</a:t>
            </a:r>
            <a:r>
              <a:rPr spc="-204" dirty="0"/>
              <a:t> </a:t>
            </a:r>
            <a:r>
              <a:rPr spc="-140" dirty="0"/>
              <a:t>Types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6544" y="853439"/>
            <a:ext cx="4468367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1140" y="1836420"/>
            <a:ext cx="8534400" cy="5407660"/>
            <a:chOff x="5311140" y="1836420"/>
            <a:chExt cx="8534400" cy="5407660"/>
          </a:xfrm>
        </p:grpSpPr>
        <p:sp>
          <p:nvSpPr>
            <p:cNvPr id="3" name="object 3"/>
            <p:cNvSpPr/>
            <p:nvPr/>
          </p:nvSpPr>
          <p:spPr>
            <a:xfrm>
              <a:off x="5814060" y="1842516"/>
              <a:ext cx="8025765" cy="5394960"/>
            </a:xfrm>
            <a:custGeom>
              <a:avLst/>
              <a:gdLst/>
              <a:ahLst/>
              <a:cxnLst/>
              <a:rect l="l" t="t" r="r" b="b"/>
              <a:pathLst>
                <a:path w="8025765" h="5394959">
                  <a:moveTo>
                    <a:pt x="8025384" y="0"/>
                  </a:moveTo>
                  <a:lnTo>
                    <a:pt x="0" y="0"/>
                  </a:lnTo>
                  <a:lnTo>
                    <a:pt x="0" y="5394960"/>
                  </a:lnTo>
                  <a:lnTo>
                    <a:pt x="8025384" y="5394960"/>
                  </a:lnTo>
                  <a:lnTo>
                    <a:pt x="802538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4060" y="1842516"/>
              <a:ext cx="8025765" cy="5394960"/>
            </a:xfrm>
            <a:custGeom>
              <a:avLst/>
              <a:gdLst/>
              <a:ahLst/>
              <a:cxnLst/>
              <a:rect l="l" t="t" r="r" b="b"/>
              <a:pathLst>
                <a:path w="8025765" h="5394959">
                  <a:moveTo>
                    <a:pt x="0" y="5394960"/>
                  </a:moveTo>
                  <a:lnTo>
                    <a:pt x="8025384" y="5394960"/>
                  </a:lnTo>
                  <a:lnTo>
                    <a:pt x="8025384" y="0"/>
                  </a:lnTo>
                  <a:lnTo>
                    <a:pt x="0" y="0"/>
                  </a:lnTo>
                  <a:lnTo>
                    <a:pt x="0" y="539496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11140" y="6489191"/>
              <a:ext cx="760730" cy="749935"/>
            </a:xfrm>
            <a:custGeom>
              <a:avLst/>
              <a:gdLst/>
              <a:ahLst/>
              <a:cxnLst/>
              <a:rect l="l" t="t" r="r" b="b"/>
              <a:pathLst>
                <a:path w="760729" h="749934">
                  <a:moveTo>
                    <a:pt x="760476" y="0"/>
                  </a:moveTo>
                  <a:lnTo>
                    <a:pt x="0" y="374903"/>
                  </a:lnTo>
                  <a:lnTo>
                    <a:pt x="760476" y="749807"/>
                  </a:lnTo>
                  <a:lnTo>
                    <a:pt x="76047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74967" y="2225141"/>
            <a:ext cx="5777230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16-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bit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Unicode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character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Ranges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‘\u0000’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(0)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30" dirty="0">
                <a:solidFill>
                  <a:srgbClr val="404040"/>
                </a:solidFill>
                <a:latin typeface="Arial MT"/>
                <a:cs typeface="Arial MT"/>
              </a:rPr>
              <a:t>\uffff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(65535)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char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letterA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'A'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03832" y="1818132"/>
          <a:ext cx="3597910" cy="541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byte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short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long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float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double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4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boolean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4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43727" y="346659"/>
            <a:ext cx="4378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Primitive</a:t>
            </a:r>
            <a:r>
              <a:rPr spc="-225" dirty="0"/>
              <a:t> </a:t>
            </a:r>
            <a:r>
              <a:rPr spc="-110" dirty="0"/>
              <a:t>Data</a:t>
            </a:r>
            <a:r>
              <a:rPr spc="-204" dirty="0"/>
              <a:t> </a:t>
            </a:r>
            <a:r>
              <a:rPr spc="-140" dirty="0"/>
              <a:t>Types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6544" y="853439"/>
            <a:ext cx="4468367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1526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Primitive</a:t>
            </a:r>
            <a:r>
              <a:rPr spc="-225" dirty="0"/>
              <a:t> </a:t>
            </a:r>
            <a:r>
              <a:rPr spc="-204" dirty="0"/>
              <a:t>Types</a:t>
            </a:r>
            <a:r>
              <a:rPr spc="-210" dirty="0"/>
              <a:t> </a:t>
            </a:r>
            <a:r>
              <a:rPr spc="-105" dirty="0"/>
              <a:t>Casting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2788" y="853439"/>
            <a:ext cx="5134356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726692"/>
            <a:ext cx="635507" cy="635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987039"/>
            <a:ext cx="635507" cy="6355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1951" y="3951732"/>
            <a:ext cx="441960" cy="4404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1951" y="4914900"/>
            <a:ext cx="441960" cy="4419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80438" y="1744726"/>
            <a:ext cx="11692255" cy="3549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Converting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another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as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endParaRPr sz="2200">
              <a:latin typeface="Arial MT"/>
              <a:cs typeface="Arial MT"/>
            </a:endParaRPr>
          </a:p>
          <a:p>
            <a:pPr marL="622300" marR="5039360" indent="-609600">
              <a:lnSpc>
                <a:spcPts val="7600"/>
              </a:lnSpc>
              <a:spcBef>
                <a:spcPts val="76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 MT"/>
                <a:cs typeface="Arial MT"/>
              </a:rPr>
              <a:t>Java,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classified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into: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Widening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(implicit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casting)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200">
              <a:latin typeface="Arial MT"/>
              <a:cs typeface="Arial MT"/>
            </a:endParaRPr>
          </a:p>
          <a:p>
            <a:pPr marL="622300">
              <a:lnSpc>
                <a:spcPct val="100000"/>
              </a:lnSpc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Narrowing</a:t>
            </a:r>
            <a:r>
              <a:rPr sz="2200" spc="1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(explicit</a:t>
            </a:r>
            <a:r>
              <a:rPr sz="2200" spc="1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casting)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11551" y="6111240"/>
            <a:ext cx="11196955" cy="1209040"/>
            <a:chOff x="2511551" y="6111240"/>
            <a:chExt cx="11196955" cy="1209040"/>
          </a:xfrm>
        </p:grpSpPr>
        <p:sp>
          <p:nvSpPr>
            <p:cNvPr id="10" name="object 10"/>
            <p:cNvSpPr/>
            <p:nvPr/>
          </p:nvSpPr>
          <p:spPr>
            <a:xfrm>
              <a:off x="3387851" y="6231636"/>
              <a:ext cx="10314940" cy="1043940"/>
            </a:xfrm>
            <a:custGeom>
              <a:avLst/>
              <a:gdLst/>
              <a:ahLst/>
              <a:cxnLst/>
              <a:rect l="l" t="t" r="r" b="b"/>
              <a:pathLst>
                <a:path w="10314940" h="1043940">
                  <a:moveTo>
                    <a:pt x="0" y="173989"/>
                  </a:moveTo>
                  <a:lnTo>
                    <a:pt x="6211" y="127720"/>
                  </a:lnTo>
                  <a:lnTo>
                    <a:pt x="23744" y="86153"/>
                  </a:lnTo>
                  <a:lnTo>
                    <a:pt x="50942" y="50942"/>
                  </a:lnTo>
                  <a:lnTo>
                    <a:pt x="86153" y="23744"/>
                  </a:lnTo>
                  <a:lnTo>
                    <a:pt x="127720" y="6211"/>
                  </a:lnTo>
                  <a:lnTo>
                    <a:pt x="173989" y="0"/>
                  </a:lnTo>
                  <a:lnTo>
                    <a:pt x="10140442" y="0"/>
                  </a:lnTo>
                  <a:lnTo>
                    <a:pt x="10186711" y="6211"/>
                  </a:lnTo>
                  <a:lnTo>
                    <a:pt x="10228278" y="23744"/>
                  </a:lnTo>
                  <a:lnTo>
                    <a:pt x="10263489" y="50942"/>
                  </a:lnTo>
                  <a:lnTo>
                    <a:pt x="10290687" y="86153"/>
                  </a:lnTo>
                  <a:lnTo>
                    <a:pt x="10308220" y="127720"/>
                  </a:lnTo>
                  <a:lnTo>
                    <a:pt x="10314432" y="173989"/>
                  </a:lnTo>
                  <a:lnTo>
                    <a:pt x="10314432" y="869950"/>
                  </a:lnTo>
                  <a:lnTo>
                    <a:pt x="10308220" y="916219"/>
                  </a:lnTo>
                  <a:lnTo>
                    <a:pt x="10290687" y="957786"/>
                  </a:lnTo>
                  <a:lnTo>
                    <a:pt x="10263489" y="992997"/>
                  </a:lnTo>
                  <a:lnTo>
                    <a:pt x="10228278" y="1020195"/>
                  </a:lnTo>
                  <a:lnTo>
                    <a:pt x="10186711" y="1037728"/>
                  </a:lnTo>
                  <a:lnTo>
                    <a:pt x="10140442" y="1043939"/>
                  </a:lnTo>
                  <a:lnTo>
                    <a:pt x="173989" y="1043939"/>
                  </a:lnTo>
                  <a:lnTo>
                    <a:pt x="127720" y="1037728"/>
                  </a:lnTo>
                  <a:lnTo>
                    <a:pt x="86153" y="1020195"/>
                  </a:lnTo>
                  <a:lnTo>
                    <a:pt x="50942" y="992997"/>
                  </a:lnTo>
                  <a:lnTo>
                    <a:pt x="23744" y="957786"/>
                  </a:lnTo>
                  <a:lnTo>
                    <a:pt x="6211" y="916219"/>
                  </a:lnTo>
                  <a:lnTo>
                    <a:pt x="0" y="869950"/>
                  </a:lnTo>
                  <a:lnTo>
                    <a:pt x="0" y="173989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1551" y="6111240"/>
              <a:ext cx="1225296" cy="120853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815334" y="6170193"/>
            <a:ext cx="97135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Except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boolean,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seven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assigned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another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either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implicitly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explicitly.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34514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Primitive</a:t>
            </a:r>
            <a:r>
              <a:rPr spc="-240" dirty="0"/>
              <a:t> </a:t>
            </a:r>
            <a:r>
              <a:rPr spc="-204" dirty="0"/>
              <a:t>Types</a:t>
            </a:r>
            <a:r>
              <a:rPr spc="-225" dirty="0"/>
              <a:t> </a:t>
            </a:r>
            <a:r>
              <a:rPr spc="-145" dirty="0"/>
              <a:t>Casting</a:t>
            </a:r>
            <a:r>
              <a:rPr spc="-195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5444" y="853439"/>
            <a:ext cx="6830568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3522" y="2014220"/>
            <a:ext cx="12248515" cy="307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process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assigning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lower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size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(occupying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less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memory)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higher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size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  <a:buClr>
                <a:srgbClr val="404040"/>
              </a:buClr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done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implicitly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60" dirty="0">
                <a:solidFill>
                  <a:srgbClr val="404040"/>
                </a:solidFill>
                <a:latin typeface="Arial MT"/>
                <a:cs typeface="Arial MT"/>
              </a:rPr>
              <a:t>JVM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Arial MT"/>
                <a:cs typeface="Arial MT"/>
              </a:rPr>
              <a:t>know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automatic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conversion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404040"/>
              </a:buClr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Takes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place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when:</a:t>
            </a:r>
            <a:endParaRPr sz="2000">
              <a:latin typeface="Arial MT"/>
              <a:cs typeface="Arial MT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8121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compatible</a:t>
            </a:r>
            <a:endParaRPr sz="2000">
              <a:latin typeface="Arial MT"/>
              <a:cs typeface="Arial MT"/>
            </a:endParaRPr>
          </a:p>
          <a:p>
            <a:pPr marL="812165" lvl="1" indent="-342265">
              <a:lnSpc>
                <a:spcPct val="100000"/>
              </a:lnSpc>
              <a:spcBef>
                <a:spcPts val="1205"/>
              </a:spcBef>
              <a:buFont typeface="Courier New"/>
              <a:buChar char="o"/>
              <a:tabLst>
                <a:tab pos="8121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target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 larger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source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1138427"/>
            <a:ext cx="8458200" cy="516890"/>
          </a:xfrm>
          <a:custGeom>
            <a:avLst/>
            <a:gdLst/>
            <a:ahLst/>
            <a:cxnLst/>
            <a:rect l="l" t="t" r="r" b="b"/>
            <a:pathLst>
              <a:path w="8458200" h="516889">
                <a:moveTo>
                  <a:pt x="8378317" y="0"/>
                </a:moveTo>
                <a:lnTo>
                  <a:pt x="79882" y="0"/>
                </a:lnTo>
                <a:lnTo>
                  <a:pt x="48756" y="6266"/>
                </a:lnTo>
                <a:lnTo>
                  <a:pt x="23368" y="23367"/>
                </a:lnTo>
                <a:lnTo>
                  <a:pt x="6266" y="48756"/>
                </a:lnTo>
                <a:lnTo>
                  <a:pt x="0" y="79882"/>
                </a:lnTo>
                <a:lnTo>
                  <a:pt x="0" y="436752"/>
                </a:lnTo>
                <a:lnTo>
                  <a:pt x="6266" y="467879"/>
                </a:lnTo>
                <a:lnTo>
                  <a:pt x="23368" y="493268"/>
                </a:lnTo>
                <a:lnTo>
                  <a:pt x="48756" y="510369"/>
                </a:lnTo>
                <a:lnTo>
                  <a:pt x="79882" y="516636"/>
                </a:lnTo>
                <a:lnTo>
                  <a:pt x="8378317" y="516636"/>
                </a:lnTo>
                <a:lnTo>
                  <a:pt x="8409443" y="510369"/>
                </a:lnTo>
                <a:lnTo>
                  <a:pt x="8434832" y="493268"/>
                </a:lnTo>
                <a:lnTo>
                  <a:pt x="8451933" y="467879"/>
                </a:lnTo>
                <a:lnTo>
                  <a:pt x="8458200" y="436752"/>
                </a:lnTo>
                <a:lnTo>
                  <a:pt x="8458200" y="79882"/>
                </a:lnTo>
                <a:lnTo>
                  <a:pt x="8451933" y="48756"/>
                </a:lnTo>
                <a:lnTo>
                  <a:pt x="8434832" y="23368"/>
                </a:lnTo>
                <a:lnTo>
                  <a:pt x="8409443" y="6266"/>
                </a:lnTo>
                <a:lnTo>
                  <a:pt x="8378317" y="0"/>
                </a:lnTo>
                <a:close/>
              </a:path>
            </a:pathLst>
          </a:custGeom>
          <a:solidFill>
            <a:srgbClr val="9BB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25417" y="1216279"/>
            <a:ext cx="4815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FFFFF"/>
                </a:solidFill>
                <a:latin typeface="Arial MT"/>
                <a:cs typeface="Arial MT"/>
              </a:rPr>
              <a:t>Widening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casting</a:t>
            </a:r>
            <a:r>
              <a:rPr sz="2400" spc="70" dirty="0">
                <a:solidFill>
                  <a:srgbClr val="FFFFFF"/>
                </a:solidFill>
                <a:latin typeface="Arial MT"/>
                <a:cs typeface="Arial MT"/>
              </a:rPr>
              <a:t> (implicit</a:t>
            </a:r>
            <a:r>
              <a:rPr sz="2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casting)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77213" y="1168653"/>
            <a:ext cx="13808075" cy="7143750"/>
            <a:chOff x="1077213" y="1168653"/>
            <a:chExt cx="13808075" cy="7143750"/>
          </a:xfrm>
        </p:grpSpPr>
        <p:sp>
          <p:nvSpPr>
            <p:cNvPr id="8" name="object 8"/>
            <p:cNvSpPr/>
            <p:nvPr/>
          </p:nvSpPr>
          <p:spPr>
            <a:xfrm>
              <a:off x="1083563" y="1175003"/>
              <a:ext cx="13795375" cy="7131050"/>
            </a:xfrm>
            <a:custGeom>
              <a:avLst/>
              <a:gdLst/>
              <a:ahLst/>
              <a:cxnLst/>
              <a:rect l="l" t="t" r="r" b="b"/>
              <a:pathLst>
                <a:path w="13795375" h="7131050">
                  <a:moveTo>
                    <a:pt x="0" y="375412"/>
                  </a:moveTo>
                  <a:lnTo>
                    <a:pt x="2925" y="328334"/>
                  </a:lnTo>
                  <a:lnTo>
                    <a:pt x="11465" y="282999"/>
                  </a:lnTo>
                  <a:lnTo>
                    <a:pt x="25270" y="239756"/>
                  </a:lnTo>
                  <a:lnTo>
                    <a:pt x="43986" y="198960"/>
                  </a:lnTo>
                  <a:lnTo>
                    <a:pt x="67263" y="160961"/>
                  </a:lnTo>
                  <a:lnTo>
                    <a:pt x="94747" y="126114"/>
                  </a:lnTo>
                  <a:lnTo>
                    <a:pt x="126088" y="94769"/>
                  </a:lnTo>
                  <a:lnTo>
                    <a:pt x="160934" y="67280"/>
                  </a:lnTo>
                  <a:lnTo>
                    <a:pt x="198931" y="43999"/>
                  </a:lnTo>
                  <a:lnTo>
                    <a:pt x="239730" y="25278"/>
                  </a:lnTo>
                  <a:lnTo>
                    <a:pt x="282978" y="11469"/>
                  </a:lnTo>
                  <a:lnTo>
                    <a:pt x="328322" y="2926"/>
                  </a:lnTo>
                  <a:lnTo>
                    <a:pt x="375412" y="0"/>
                  </a:lnTo>
                  <a:lnTo>
                    <a:pt x="13419836" y="0"/>
                  </a:lnTo>
                  <a:lnTo>
                    <a:pt x="13466913" y="2926"/>
                  </a:lnTo>
                  <a:lnTo>
                    <a:pt x="13512248" y="11469"/>
                  </a:lnTo>
                  <a:lnTo>
                    <a:pt x="13555491" y="25278"/>
                  </a:lnTo>
                  <a:lnTo>
                    <a:pt x="13596287" y="43999"/>
                  </a:lnTo>
                  <a:lnTo>
                    <a:pt x="13634286" y="67280"/>
                  </a:lnTo>
                  <a:lnTo>
                    <a:pt x="13669133" y="94769"/>
                  </a:lnTo>
                  <a:lnTo>
                    <a:pt x="13700478" y="126114"/>
                  </a:lnTo>
                  <a:lnTo>
                    <a:pt x="13727967" y="160961"/>
                  </a:lnTo>
                  <a:lnTo>
                    <a:pt x="13751248" y="198960"/>
                  </a:lnTo>
                  <a:lnTo>
                    <a:pt x="13769969" y="239756"/>
                  </a:lnTo>
                  <a:lnTo>
                    <a:pt x="13783778" y="282999"/>
                  </a:lnTo>
                  <a:lnTo>
                    <a:pt x="13792321" y="328334"/>
                  </a:lnTo>
                  <a:lnTo>
                    <a:pt x="13795248" y="375412"/>
                  </a:lnTo>
                  <a:lnTo>
                    <a:pt x="13795248" y="6755358"/>
                  </a:lnTo>
                  <a:lnTo>
                    <a:pt x="13792321" y="6802453"/>
                  </a:lnTo>
                  <a:lnTo>
                    <a:pt x="13783778" y="6847802"/>
                  </a:lnTo>
                  <a:lnTo>
                    <a:pt x="13769969" y="6891053"/>
                  </a:lnTo>
                  <a:lnTo>
                    <a:pt x="13751248" y="6931855"/>
                  </a:lnTo>
                  <a:lnTo>
                    <a:pt x="13727967" y="6969856"/>
                  </a:lnTo>
                  <a:lnTo>
                    <a:pt x="13700478" y="7004703"/>
                  </a:lnTo>
                  <a:lnTo>
                    <a:pt x="13669133" y="7036045"/>
                  </a:lnTo>
                  <a:lnTo>
                    <a:pt x="13634286" y="7063531"/>
                  </a:lnTo>
                  <a:lnTo>
                    <a:pt x="13596287" y="7086808"/>
                  </a:lnTo>
                  <a:lnTo>
                    <a:pt x="13555491" y="7105525"/>
                  </a:lnTo>
                  <a:lnTo>
                    <a:pt x="13512248" y="7119330"/>
                  </a:lnTo>
                  <a:lnTo>
                    <a:pt x="13466913" y="7127870"/>
                  </a:lnTo>
                  <a:lnTo>
                    <a:pt x="13419836" y="7130796"/>
                  </a:lnTo>
                  <a:lnTo>
                    <a:pt x="375412" y="7130796"/>
                  </a:lnTo>
                  <a:lnTo>
                    <a:pt x="328322" y="7127870"/>
                  </a:lnTo>
                  <a:lnTo>
                    <a:pt x="282978" y="7119330"/>
                  </a:lnTo>
                  <a:lnTo>
                    <a:pt x="239730" y="7105525"/>
                  </a:lnTo>
                  <a:lnTo>
                    <a:pt x="198931" y="7086808"/>
                  </a:lnTo>
                  <a:lnTo>
                    <a:pt x="160934" y="7063531"/>
                  </a:lnTo>
                  <a:lnTo>
                    <a:pt x="126088" y="7036045"/>
                  </a:lnTo>
                  <a:lnTo>
                    <a:pt x="94747" y="7004703"/>
                  </a:lnTo>
                  <a:lnTo>
                    <a:pt x="67263" y="6969856"/>
                  </a:lnTo>
                  <a:lnTo>
                    <a:pt x="43986" y="6931855"/>
                  </a:lnTo>
                  <a:lnTo>
                    <a:pt x="25270" y="6891053"/>
                  </a:lnTo>
                  <a:lnTo>
                    <a:pt x="11465" y="6847802"/>
                  </a:lnTo>
                  <a:lnTo>
                    <a:pt x="2925" y="6802453"/>
                  </a:lnTo>
                  <a:lnTo>
                    <a:pt x="0" y="6755358"/>
                  </a:lnTo>
                  <a:lnTo>
                    <a:pt x="0" y="375412"/>
                  </a:lnTo>
                  <a:close/>
                </a:path>
              </a:pathLst>
            </a:custGeom>
            <a:ln w="12192">
              <a:solidFill>
                <a:srgbClr val="9BB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05405" y="6161532"/>
              <a:ext cx="7039609" cy="190500"/>
            </a:xfrm>
            <a:custGeom>
              <a:avLst/>
              <a:gdLst/>
              <a:ahLst/>
              <a:cxnLst/>
              <a:rect l="l" t="t" r="r" b="b"/>
              <a:pathLst>
                <a:path w="7039609" h="190500">
                  <a:moveTo>
                    <a:pt x="6925183" y="95250"/>
                  </a:moveTo>
                  <a:lnTo>
                    <a:pt x="6848983" y="190500"/>
                  </a:lnTo>
                  <a:lnTo>
                    <a:pt x="7001383" y="114300"/>
                  </a:lnTo>
                  <a:lnTo>
                    <a:pt x="6925183" y="114300"/>
                  </a:lnTo>
                  <a:lnTo>
                    <a:pt x="6925183" y="95250"/>
                  </a:lnTo>
                  <a:close/>
                </a:path>
                <a:path w="7039609" h="190500">
                  <a:moveTo>
                    <a:pt x="6909943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6909943" y="114300"/>
                  </a:lnTo>
                  <a:lnTo>
                    <a:pt x="6925183" y="95250"/>
                  </a:lnTo>
                  <a:lnTo>
                    <a:pt x="6909943" y="76200"/>
                  </a:lnTo>
                  <a:close/>
                </a:path>
                <a:path w="7039609" h="190500">
                  <a:moveTo>
                    <a:pt x="7001383" y="76200"/>
                  </a:moveTo>
                  <a:lnTo>
                    <a:pt x="6925183" y="76200"/>
                  </a:lnTo>
                  <a:lnTo>
                    <a:pt x="6925183" y="114300"/>
                  </a:lnTo>
                  <a:lnTo>
                    <a:pt x="7001383" y="114300"/>
                  </a:lnTo>
                  <a:lnTo>
                    <a:pt x="7039483" y="95250"/>
                  </a:lnTo>
                  <a:lnTo>
                    <a:pt x="7001383" y="76200"/>
                  </a:lnTo>
                  <a:close/>
                </a:path>
                <a:path w="7039609" h="190500">
                  <a:moveTo>
                    <a:pt x="6848983" y="0"/>
                  </a:moveTo>
                  <a:lnTo>
                    <a:pt x="6925183" y="95250"/>
                  </a:lnTo>
                  <a:lnTo>
                    <a:pt x="6925183" y="76200"/>
                  </a:lnTo>
                  <a:lnTo>
                    <a:pt x="7001383" y="76200"/>
                  </a:lnTo>
                  <a:lnTo>
                    <a:pt x="6848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85848" y="5905245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Arial MT"/>
                <a:cs typeface="Arial MT"/>
              </a:rPr>
              <a:t>byte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44342" y="5905245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MT"/>
                <a:cs typeface="Arial MT"/>
              </a:rPr>
              <a:t>short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6928" y="5905245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Arial MT"/>
                <a:cs typeface="Arial MT"/>
              </a:rPr>
              <a:t>float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94650" y="5905245"/>
            <a:ext cx="770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Arial MT"/>
                <a:cs typeface="Arial MT"/>
              </a:rPr>
              <a:t>double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8222" y="5783326"/>
            <a:ext cx="1975485" cy="8178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60"/>
              </a:spcBef>
              <a:tabLst>
                <a:tab pos="1149350" algn="l"/>
              </a:tabLst>
            </a:pPr>
            <a:r>
              <a:rPr sz="1800" spc="70" dirty="0">
                <a:latin typeface="Arial MT"/>
                <a:cs typeface="Arial MT"/>
              </a:rPr>
              <a:t>int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35" dirty="0">
                <a:latin typeface="Arial MT"/>
                <a:cs typeface="Arial MT"/>
              </a:rPr>
              <a:t>long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spc="-80" dirty="0">
                <a:latin typeface="Arial Black"/>
                <a:cs typeface="Arial Black"/>
              </a:rPr>
              <a:t>Widening</a:t>
            </a:r>
            <a:r>
              <a:rPr sz="1800" spc="-114" dirty="0">
                <a:latin typeface="Arial Black"/>
                <a:cs typeface="Arial Black"/>
              </a:rPr>
              <a:t> casting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9474" y="6013703"/>
            <a:ext cx="5349240" cy="96520"/>
          </a:xfrm>
          <a:custGeom>
            <a:avLst/>
            <a:gdLst/>
            <a:ahLst/>
            <a:cxnLst/>
            <a:rect l="l" t="t" r="r" b="b"/>
            <a:pathLst>
              <a:path w="5349240" h="96520">
                <a:moveTo>
                  <a:pt x="543941" y="38862"/>
                </a:moveTo>
                <a:lnTo>
                  <a:pt x="518020" y="25908"/>
                </a:lnTo>
                <a:lnTo>
                  <a:pt x="466217" y="0"/>
                </a:lnTo>
                <a:lnTo>
                  <a:pt x="466217" y="25908"/>
                </a:lnTo>
                <a:lnTo>
                  <a:pt x="0" y="25908"/>
                </a:lnTo>
                <a:lnTo>
                  <a:pt x="0" y="51816"/>
                </a:lnTo>
                <a:lnTo>
                  <a:pt x="466217" y="51816"/>
                </a:lnTo>
                <a:lnTo>
                  <a:pt x="466217" y="77724"/>
                </a:lnTo>
                <a:lnTo>
                  <a:pt x="518033" y="51816"/>
                </a:lnTo>
                <a:lnTo>
                  <a:pt x="543941" y="38862"/>
                </a:lnTo>
                <a:close/>
              </a:path>
              <a:path w="5349240" h="96520">
                <a:moveTo>
                  <a:pt x="1851533" y="57150"/>
                </a:moveTo>
                <a:lnTo>
                  <a:pt x="1825625" y="44196"/>
                </a:lnTo>
                <a:lnTo>
                  <a:pt x="1773809" y="18288"/>
                </a:lnTo>
                <a:lnTo>
                  <a:pt x="1773809" y="44196"/>
                </a:lnTo>
                <a:lnTo>
                  <a:pt x="1307592" y="44196"/>
                </a:lnTo>
                <a:lnTo>
                  <a:pt x="1307592" y="70104"/>
                </a:lnTo>
                <a:lnTo>
                  <a:pt x="1773809" y="70104"/>
                </a:lnTo>
                <a:lnTo>
                  <a:pt x="1773809" y="96012"/>
                </a:lnTo>
                <a:lnTo>
                  <a:pt x="1825625" y="70104"/>
                </a:lnTo>
                <a:lnTo>
                  <a:pt x="1851533" y="57150"/>
                </a:lnTo>
                <a:close/>
              </a:path>
              <a:path w="5349240" h="96520">
                <a:moveTo>
                  <a:pt x="2916809" y="57150"/>
                </a:moveTo>
                <a:lnTo>
                  <a:pt x="2890901" y="44196"/>
                </a:lnTo>
                <a:lnTo>
                  <a:pt x="2839085" y="18288"/>
                </a:lnTo>
                <a:lnTo>
                  <a:pt x="2839085" y="44196"/>
                </a:lnTo>
                <a:lnTo>
                  <a:pt x="2372868" y="44196"/>
                </a:lnTo>
                <a:lnTo>
                  <a:pt x="2372868" y="70104"/>
                </a:lnTo>
                <a:lnTo>
                  <a:pt x="2839085" y="70104"/>
                </a:lnTo>
                <a:lnTo>
                  <a:pt x="2839085" y="96012"/>
                </a:lnTo>
                <a:lnTo>
                  <a:pt x="2890901" y="70104"/>
                </a:lnTo>
                <a:lnTo>
                  <a:pt x="2916809" y="57150"/>
                </a:lnTo>
                <a:close/>
              </a:path>
              <a:path w="5349240" h="96520">
                <a:moveTo>
                  <a:pt x="4149725" y="57150"/>
                </a:moveTo>
                <a:lnTo>
                  <a:pt x="4123804" y="44196"/>
                </a:lnTo>
                <a:lnTo>
                  <a:pt x="4072001" y="18288"/>
                </a:lnTo>
                <a:lnTo>
                  <a:pt x="4072001" y="44196"/>
                </a:lnTo>
                <a:lnTo>
                  <a:pt x="3605784" y="44196"/>
                </a:lnTo>
                <a:lnTo>
                  <a:pt x="3605784" y="70104"/>
                </a:lnTo>
                <a:lnTo>
                  <a:pt x="4072001" y="70104"/>
                </a:lnTo>
                <a:lnTo>
                  <a:pt x="4072001" y="96012"/>
                </a:lnTo>
                <a:lnTo>
                  <a:pt x="4123817" y="70104"/>
                </a:lnTo>
                <a:lnTo>
                  <a:pt x="4149725" y="57150"/>
                </a:lnTo>
                <a:close/>
              </a:path>
              <a:path w="5349240" h="96520">
                <a:moveTo>
                  <a:pt x="5349113" y="57150"/>
                </a:moveTo>
                <a:lnTo>
                  <a:pt x="5323205" y="44196"/>
                </a:lnTo>
                <a:lnTo>
                  <a:pt x="5271389" y="18288"/>
                </a:lnTo>
                <a:lnTo>
                  <a:pt x="5271389" y="44196"/>
                </a:lnTo>
                <a:lnTo>
                  <a:pt x="4805172" y="44196"/>
                </a:lnTo>
                <a:lnTo>
                  <a:pt x="4805172" y="70104"/>
                </a:lnTo>
                <a:lnTo>
                  <a:pt x="5271389" y="70104"/>
                </a:lnTo>
                <a:lnTo>
                  <a:pt x="5271389" y="96012"/>
                </a:lnTo>
                <a:lnTo>
                  <a:pt x="5323205" y="70104"/>
                </a:lnTo>
                <a:lnTo>
                  <a:pt x="5349113" y="5715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34514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Primitive</a:t>
            </a:r>
            <a:r>
              <a:rPr spc="-240" dirty="0"/>
              <a:t> </a:t>
            </a:r>
            <a:r>
              <a:rPr spc="-204" dirty="0"/>
              <a:t>Types</a:t>
            </a:r>
            <a:r>
              <a:rPr spc="-225" dirty="0"/>
              <a:t> </a:t>
            </a:r>
            <a:r>
              <a:rPr spc="-145" dirty="0"/>
              <a:t>Casting</a:t>
            </a:r>
            <a:r>
              <a:rPr spc="-195" dirty="0"/>
              <a:t> </a:t>
            </a:r>
            <a:r>
              <a:rPr spc="-70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05000" y="853439"/>
            <a:ext cx="9621520" cy="802005"/>
            <a:chOff x="1905000" y="853439"/>
            <a:chExt cx="9621520" cy="8020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5444" y="853439"/>
              <a:ext cx="6830568" cy="274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05000" y="1138427"/>
              <a:ext cx="8458200" cy="516890"/>
            </a:xfrm>
            <a:custGeom>
              <a:avLst/>
              <a:gdLst/>
              <a:ahLst/>
              <a:cxnLst/>
              <a:rect l="l" t="t" r="r" b="b"/>
              <a:pathLst>
                <a:path w="8458200" h="516889">
                  <a:moveTo>
                    <a:pt x="8378317" y="0"/>
                  </a:moveTo>
                  <a:lnTo>
                    <a:pt x="79882" y="0"/>
                  </a:lnTo>
                  <a:lnTo>
                    <a:pt x="48756" y="6266"/>
                  </a:lnTo>
                  <a:lnTo>
                    <a:pt x="23368" y="23367"/>
                  </a:lnTo>
                  <a:lnTo>
                    <a:pt x="6266" y="48756"/>
                  </a:lnTo>
                  <a:lnTo>
                    <a:pt x="0" y="79882"/>
                  </a:lnTo>
                  <a:lnTo>
                    <a:pt x="0" y="436752"/>
                  </a:lnTo>
                  <a:lnTo>
                    <a:pt x="6266" y="467879"/>
                  </a:lnTo>
                  <a:lnTo>
                    <a:pt x="23368" y="493268"/>
                  </a:lnTo>
                  <a:lnTo>
                    <a:pt x="48756" y="510369"/>
                  </a:lnTo>
                  <a:lnTo>
                    <a:pt x="79882" y="516636"/>
                  </a:lnTo>
                  <a:lnTo>
                    <a:pt x="8378317" y="516636"/>
                  </a:lnTo>
                  <a:lnTo>
                    <a:pt x="8409443" y="510369"/>
                  </a:lnTo>
                  <a:lnTo>
                    <a:pt x="8434832" y="493268"/>
                  </a:lnTo>
                  <a:lnTo>
                    <a:pt x="8451933" y="467879"/>
                  </a:lnTo>
                  <a:lnTo>
                    <a:pt x="8458200" y="436752"/>
                  </a:lnTo>
                  <a:lnTo>
                    <a:pt x="8458200" y="79882"/>
                  </a:lnTo>
                  <a:lnTo>
                    <a:pt x="8451933" y="48756"/>
                  </a:lnTo>
                  <a:lnTo>
                    <a:pt x="8434832" y="23368"/>
                  </a:lnTo>
                  <a:lnTo>
                    <a:pt x="8409443" y="6266"/>
                  </a:lnTo>
                  <a:lnTo>
                    <a:pt x="8378317" y="0"/>
                  </a:lnTo>
                  <a:close/>
                </a:path>
              </a:pathLst>
            </a:custGeom>
            <a:solidFill>
              <a:srgbClr val="9BB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25417" y="1216279"/>
            <a:ext cx="4815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FFFFF"/>
                </a:solidFill>
                <a:latin typeface="Arial MT"/>
                <a:cs typeface="Arial MT"/>
              </a:rPr>
              <a:t>Widening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casting</a:t>
            </a:r>
            <a:r>
              <a:rPr sz="2400" spc="70" dirty="0">
                <a:solidFill>
                  <a:srgbClr val="FFFFFF"/>
                </a:solidFill>
                <a:latin typeface="Arial MT"/>
                <a:cs typeface="Arial MT"/>
              </a:rPr>
              <a:t> (implicit</a:t>
            </a:r>
            <a:r>
              <a:rPr sz="2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casting)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77467" y="1168908"/>
            <a:ext cx="13807440" cy="7143115"/>
            <a:chOff x="1077467" y="1168908"/>
            <a:chExt cx="13807440" cy="7143115"/>
          </a:xfrm>
        </p:grpSpPr>
        <p:sp>
          <p:nvSpPr>
            <p:cNvPr id="8" name="object 8"/>
            <p:cNvSpPr/>
            <p:nvPr/>
          </p:nvSpPr>
          <p:spPr>
            <a:xfrm>
              <a:off x="1083563" y="1175004"/>
              <a:ext cx="13795375" cy="7131050"/>
            </a:xfrm>
            <a:custGeom>
              <a:avLst/>
              <a:gdLst/>
              <a:ahLst/>
              <a:cxnLst/>
              <a:rect l="l" t="t" r="r" b="b"/>
              <a:pathLst>
                <a:path w="13795375" h="7131050">
                  <a:moveTo>
                    <a:pt x="0" y="375412"/>
                  </a:moveTo>
                  <a:lnTo>
                    <a:pt x="2925" y="328334"/>
                  </a:lnTo>
                  <a:lnTo>
                    <a:pt x="11465" y="282999"/>
                  </a:lnTo>
                  <a:lnTo>
                    <a:pt x="25270" y="239756"/>
                  </a:lnTo>
                  <a:lnTo>
                    <a:pt x="43986" y="198960"/>
                  </a:lnTo>
                  <a:lnTo>
                    <a:pt x="67263" y="160961"/>
                  </a:lnTo>
                  <a:lnTo>
                    <a:pt x="94747" y="126114"/>
                  </a:lnTo>
                  <a:lnTo>
                    <a:pt x="126088" y="94769"/>
                  </a:lnTo>
                  <a:lnTo>
                    <a:pt x="160934" y="67280"/>
                  </a:lnTo>
                  <a:lnTo>
                    <a:pt x="198931" y="43999"/>
                  </a:lnTo>
                  <a:lnTo>
                    <a:pt x="239730" y="25278"/>
                  </a:lnTo>
                  <a:lnTo>
                    <a:pt x="282978" y="11469"/>
                  </a:lnTo>
                  <a:lnTo>
                    <a:pt x="328322" y="2926"/>
                  </a:lnTo>
                  <a:lnTo>
                    <a:pt x="375412" y="0"/>
                  </a:lnTo>
                  <a:lnTo>
                    <a:pt x="13419836" y="0"/>
                  </a:lnTo>
                  <a:lnTo>
                    <a:pt x="13466913" y="2926"/>
                  </a:lnTo>
                  <a:lnTo>
                    <a:pt x="13512248" y="11469"/>
                  </a:lnTo>
                  <a:lnTo>
                    <a:pt x="13555491" y="25278"/>
                  </a:lnTo>
                  <a:lnTo>
                    <a:pt x="13596287" y="43999"/>
                  </a:lnTo>
                  <a:lnTo>
                    <a:pt x="13634286" y="67280"/>
                  </a:lnTo>
                  <a:lnTo>
                    <a:pt x="13669133" y="94769"/>
                  </a:lnTo>
                  <a:lnTo>
                    <a:pt x="13700478" y="126114"/>
                  </a:lnTo>
                  <a:lnTo>
                    <a:pt x="13727967" y="160961"/>
                  </a:lnTo>
                  <a:lnTo>
                    <a:pt x="13751248" y="198960"/>
                  </a:lnTo>
                  <a:lnTo>
                    <a:pt x="13769969" y="239756"/>
                  </a:lnTo>
                  <a:lnTo>
                    <a:pt x="13783778" y="282999"/>
                  </a:lnTo>
                  <a:lnTo>
                    <a:pt x="13792321" y="328334"/>
                  </a:lnTo>
                  <a:lnTo>
                    <a:pt x="13795248" y="375412"/>
                  </a:lnTo>
                  <a:lnTo>
                    <a:pt x="13795248" y="6755358"/>
                  </a:lnTo>
                  <a:lnTo>
                    <a:pt x="13792321" y="6802453"/>
                  </a:lnTo>
                  <a:lnTo>
                    <a:pt x="13783778" y="6847802"/>
                  </a:lnTo>
                  <a:lnTo>
                    <a:pt x="13769969" y="6891053"/>
                  </a:lnTo>
                  <a:lnTo>
                    <a:pt x="13751248" y="6931855"/>
                  </a:lnTo>
                  <a:lnTo>
                    <a:pt x="13727967" y="6969856"/>
                  </a:lnTo>
                  <a:lnTo>
                    <a:pt x="13700478" y="7004703"/>
                  </a:lnTo>
                  <a:lnTo>
                    <a:pt x="13669133" y="7036045"/>
                  </a:lnTo>
                  <a:lnTo>
                    <a:pt x="13634286" y="7063531"/>
                  </a:lnTo>
                  <a:lnTo>
                    <a:pt x="13596287" y="7086808"/>
                  </a:lnTo>
                  <a:lnTo>
                    <a:pt x="13555491" y="7105525"/>
                  </a:lnTo>
                  <a:lnTo>
                    <a:pt x="13512248" y="7119330"/>
                  </a:lnTo>
                  <a:lnTo>
                    <a:pt x="13466913" y="7127870"/>
                  </a:lnTo>
                  <a:lnTo>
                    <a:pt x="13419836" y="7130796"/>
                  </a:lnTo>
                  <a:lnTo>
                    <a:pt x="375412" y="7130796"/>
                  </a:lnTo>
                  <a:lnTo>
                    <a:pt x="328322" y="7127870"/>
                  </a:lnTo>
                  <a:lnTo>
                    <a:pt x="282978" y="7119330"/>
                  </a:lnTo>
                  <a:lnTo>
                    <a:pt x="239730" y="7105525"/>
                  </a:lnTo>
                  <a:lnTo>
                    <a:pt x="198931" y="7086808"/>
                  </a:lnTo>
                  <a:lnTo>
                    <a:pt x="160934" y="7063531"/>
                  </a:lnTo>
                  <a:lnTo>
                    <a:pt x="126088" y="7036045"/>
                  </a:lnTo>
                  <a:lnTo>
                    <a:pt x="94747" y="7004703"/>
                  </a:lnTo>
                  <a:lnTo>
                    <a:pt x="67263" y="6969856"/>
                  </a:lnTo>
                  <a:lnTo>
                    <a:pt x="43986" y="6931855"/>
                  </a:lnTo>
                  <a:lnTo>
                    <a:pt x="25270" y="6891053"/>
                  </a:lnTo>
                  <a:lnTo>
                    <a:pt x="11465" y="6847802"/>
                  </a:lnTo>
                  <a:lnTo>
                    <a:pt x="2925" y="6802453"/>
                  </a:lnTo>
                  <a:lnTo>
                    <a:pt x="0" y="6755358"/>
                  </a:lnTo>
                  <a:lnTo>
                    <a:pt x="0" y="375412"/>
                  </a:lnTo>
                  <a:close/>
                </a:path>
              </a:pathLst>
            </a:custGeom>
            <a:ln w="12192">
              <a:solidFill>
                <a:srgbClr val="9BB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5000" y="2845308"/>
              <a:ext cx="10750550" cy="4846320"/>
            </a:xfrm>
            <a:custGeom>
              <a:avLst/>
              <a:gdLst/>
              <a:ahLst/>
              <a:cxnLst/>
              <a:rect l="l" t="t" r="r" b="b"/>
              <a:pathLst>
                <a:path w="10750550" h="4846320">
                  <a:moveTo>
                    <a:pt x="10750296" y="0"/>
                  </a:moveTo>
                  <a:lnTo>
                    <a:pt x="0" y="0"/>
                  </a:lnTo>
                  <a:lnTo>
                    <a:pt x="0" y="4846320"/>
                  </a:lnTo>
                  <a:lnTo>
                    <a:pt x="10750296" y="4846320"/>
                  </a:lnTo>
                  <a:lnTo>
                    <a:pt x="107502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5000" y="2845308"/>
              <a:ext cx="10750550" cy="4846320"/>
            </a:xfrm>
            <a:custGeom>
              <a:avLst/>
              <a:gdLst/>
              <a:ahLst/>
              <a:cxnLst/>
              <a:rect l="l" t="t" r="r" b="b"/>
              <a:pathLst>
                <a:path w="10750550" h="4846320">
                  <a:moveTo>
                    <a:pt x="0" y="4846320"/>
                  </a:moveTo>
                  <a:lnTo>
                    <a:pt x="10750296" y="4846320"/>
                  </a:lnTo>
                  <a:lnTo>
                    <a:pt x="10750296" y="0"/>
                  </a:lnTo>
                  <a:lnTo>
                    <a:pt x="0" y="0"/>
                  </a:lnTo>
                  <a:lnTo>
                    <a:pt x="0" y="4846320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83994" y="1966341"/>
            <a:ext cx="5155565" cy="271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Examples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Courier New"/>
                <a:cs typeface="Courier New"/>
              </a:rPr>
              <a:t>Test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static</a:t>
            </a:r>
            <a:r>
              <a:rPr sz="16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main(String[]</a:t>
            </a:r>
            <a:r>
              <a:rPr sz="16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int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600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Courier New"/>
                <a:cs typeface="Courier New"/>
              </a:rPr>
              <a:t>100;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8214" y="4653050"/>
            <a:ext cx="147891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0200"/>
              </a:lnSpc>
              <a:spcBef>
                <a:spcPts val="10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long</a:t>
            </a:r>
            <a:r>
              <a:rPr sz="1600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l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600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Courier New"/>
                <a:cs typeface="Courier New"/>
              </a:rPr>
              <a:t>i;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float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f</a:t>
            </a:r>
            <a:r>
              <a:rPr sz="16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252525"/>
                </a:solidFill>
                <a:latin typeface="Courier New"/>
                <a:cs typeface="Courier New"/>
              </a:rPr>
              <a:t> l;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9894" y="4653050"/>
            <a:ext cx="4288790" cy="75819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//no</a:t>
            </a:r>
            <a:r>
              <a:rPr sz="1600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explicit</a:t>
            </a: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type</a:t>
            </a:r>
            <a:r>
              <a:rPr sz="16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casting</a:t>
            </a: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required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//no</a:t>
            </a:r>
            <a:r>
              <a:rPr sz="1600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explicit</a:t>
            </a: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type</a:t>
            </a:r>
            <a:r>
              <a:rPr sz="16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casting</a:t>
            </a: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required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8214" y="5385333"/>
            <a:ext cx="45332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System.out.println("Int</a:t>
            </a:r>
            <a:r>
              <a:rPr sz="1600" spc="-1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value</a:t>
            </a:r>
            <a:r>
              <a:rPr sz="1600" spc="-1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"+i);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System.out.println("Long</a:t>
            </a:r>
            <a:r>
              <a:rPr sz="1600" spc="-114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value</a:t>
            </a:r>
            <a:r>
              <a:rPr sz="1600" spc="-1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"+l);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System.out.println("Float</a:t>
            </a:r>
            <a:r>
              <a:rPr sz="1600" spc="-114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value</a:t>
            </a:r>
            <a:r>
              <a:rPr sz="1600" spc="-1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"+f);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84373" y="6604837"/>
            <a:ext cx="134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6694" y="7336917"/>
            <a:ext cx="134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32264" y="5654040"/>
            <a:ext cx="2689860" cy="1755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82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spc="80" dirty="0">
                <a:solidFill>
                  <a:srgbClr val="404040"/>
                </a:solidFill>
                <a:latin typeface="Arial MT"/>
                <a:cs typeface="Arial MT"/>
              </a:rPr>
              <a:t>Int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100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Long</a:t>
            </a:r>
            <a:r>
              <a:rPr sz="18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18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100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Float</a:t>
            </a: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18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100.0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689603"/>
            <a:ext cx="2359152" cy="2357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603" y="993922"/>
            <a:ext cx="4305300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093" rIns="0" bIns="0" rtlCol="0">
            <a:spAutoFit/>
          </a:bodyPr>
          <a:lstStyle/>
          <a:p>
            <a:pPr marL="308356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Learning</a:t>
            </a:r>
            <a:r>
              <a:rPr spc="-190" dirty="0"/>
              <a:t> </a:t>
            </a:r>
            <a:r>
              <a:rPr spc="-105" dirty="0"/>
              <a:t>Objectives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3094966"/>
            <a:ext cx="407323" cy="3948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4009366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4887190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5729963"/>
            <a:ext cx="407323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6555971"/>
            <a:ext cx="407323" cy="39485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286503" y="2246452"/>
            <a:ext cx="10178415" cy="4770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lesson,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should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able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to:</a:t>
            </a:r>
            <a:endParaRPr sz="2200">
              <a:latin typeface="Arial MT"/>
              <a:cs typeface="Arial MT"/>
            </a:endParaRPr>
          </a:p>
          <a:p>
            <a:pPr marL="819785" marR="5080">
              <a:lnSpc>
                <a:spcPct val="272500"/>
              </a:lnSpc>
              <a:spcBef>
                <a:spcPts val="27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initialize</a:t>
            </a:r>
            <a:r>
              <a:rPr sz="2200" spc="1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r>
              <a:rPr sz="2200" spc="1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(including</a:t>
            </a:r>
            <a:r>
              <a:rPr sz="2200" spc="1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1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types)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Explain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endParaRPr sz="2200">
              <a:latin typeface="Arial MT"/>
              <a:cs typeface="Arial MT"/>
            </a:endParaRPr>
          </a:p>
          <a:p>
            <a:pPr marL="819785" marR="3128010">
              <a:lnSpc>
                <a:spcPct val="251500"/>
              </a:lnSpc>
              <a:spcBef>
                <a:spcPts val="27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Explain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how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read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fields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Explain</a:t>
            </a:r>
            <a:r>
              <a:rPr sz="2200" spc="1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object's</a:t>
            </a:r>
            <a:r>
              <a:rPr sz="2200" spc="1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lifecycle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2200">
              <a:latin typeface="Arial MT"/>
              <a:cs typeface="Arial MT"/>
            </a:endParaRPr>
          </a:p>
          <a:p>
            <a:pPr marL="819785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Explain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how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convert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Wrapper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class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class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vice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versa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34514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Primitive</a:t>
            </a:r>
            <a:r>
              <a:rPr spc="-240" dirty="0"/>
              <a:t> </a:t>
            </a:r>
            <a:r>
              <a:rPr spc="-204" dirty="0"/>
              <a:t>Types</a:t>
            </a:r>
            <a:r>
              <a:rPr spc="-225" dirty="0"/>
              <a:t> </a:t>
            </a:r>
            <a:r>
              <a:rPr spc="-145" dirty="0"/>
              <a:t>Casting</a:t>
            </a:r>
            <a:r>
              <a:rPr spc="-195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5444" y="853439"/>
            <a:ext cx="6830568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3522" y="2014220"/>
            <a:ext cx="1298511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 process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assigning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larger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value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smaller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  <a:buClr>
                <a:srgbClr val="404040"/>
              </a:buClr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done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implicitly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60" dirty="0">
                <a:solidFill>
                  <a:srgbClr val="404040"/>
                </a:solidFill>
                <a:latin typeface="Arial MT"/>
                <a:cs typeface="Arial MT"/>
              </a:rPr>
              <a:t>JVM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requires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operation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performed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programmer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1138427"/>
            <a:ext cx="8458200" cy="516890"/>
          </a:xfrm>
          <a:custGeom>
            <a:avLst/>
            <a:gdLst/>
            <a:ahLst/>
            <a:cxnLst/>
            <a:rect l="l" t="t" r="r" b="b"/>
            <a:pathLst>
              <a:path w="8458200" h="516889">
                <a:moveTo>
                  <a:pt x="8378317" y="0"/>
                </a:moveTo>
                <a:lnTo>
                  <a:pt x="79882" y="0"/>
                </a:lnTo>
                <a:lnTo>
                  <a:pt x="48756" y="6266"/>
                </a:lnTo>
                <a:lnTo>
                  <a:pt x="23368" y="23367"/>
                </a:lnTo>
                <a:lnTo>
                  <a:pt x="6266" y="48756"/>
                </a:lnTo>
                <a:lnTo>
                  <a:pt x="0" y="79882"/>
                </a:lnTo>
                <a:lnTo>
                  <a:pt x="0" y="436752"/>
                </a:lnTo>
                <a:lnTo>
                  <a:pt x="6266" y="467879"/>
                </a:lnTo>
                <a:lnTo>
                  <a:pt x="23368" y="493268"/>
                </a:lnTo>
                <a:lnTo>
                  <a:pt x="48756" y="510369"/>
                </a:lnTo>
                <a:lnTo>
                  <a:pt x="79882" y="516636"/>
                </a:lnTo>
                <a:lnTo>
                  <a:pt x="8378317" y="516636"/>
                </a:lnTo>
                <a:lnTo>
                  <a:pt x="8409443" y="510369"/>
                </a:lnTo>
                <a:lnTo>
                  <a:pt x="8434832" y="493268"/>
                </a:lnTo>
                <a:lnTo>
                  <a:pt x="8451933" y="467879"/>
                </a:lnTo>
                <a:lnTo>
                  <a:pt x="8458200" y="436752"/>
                </a:lnTo>
                <a:lnTo>
                  <a:pt x="8458200" y="79882"/>
                </a:lnTo>
                <a:lnTo>
                  <a:pt x="8451933" y="48756"/>
                </a:lnTo>
                <a:lnTo>
                  <a:pt x="8434832" y="23368"/>
                </a:lnTo>
                <a:lnTo>
                  <a:pt x="8409443" y="6266"/>
                </a:lnTo>
                <a:lnTo>
                  <a:pt x="8378317" y="0"/>
                </a:lnTo>
                <a:close/>
              </a:path>
            </a:pathLst>
          </a:custGeom>
          <a:solidFill>
            <a:srgbClr val="9BB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9029" y="1216279"/>
            <a:ext cx="4928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FFFFF"/>
                </a:solidFill>
                <a:latin typeface="Arial MT"/>
                <a:cs typeface="Arial MT"/>
              </a:rPr>
              <a:t>Narrowing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casting</a:t>
            </a:r>
            <a:r>
              <a:rPr sz="24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(explicit</a:t>
            </a:r>
            <a:r>
              <a:rPr sz="24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casting)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77213" y="1168653"/>
            <a:ext cx="13808075" cy="7143750"/>
            <a:chOff x="1077213" y="1168653"/>
            <a:chExt cx="13808075" cy="7143750"/>
          </a:xfrm>
        </p:grpSpPr>
        <p:sp>
          <p:nvSpPr>
            <p:cNvPr id="8" name="object 8"/>
            <p:cNvSpPr/>
            <p:nvPr/>
          </p:nvSpPr>
          <p:spPr>
            <a:xfrm>
              <a:off x="1083563" y="1175003"/>
              <a:ext cx="13795375" cy="7131050"/>
            </a:xfrm>
            <a:custGeom>
              <a:avLst/>
              <a:gdLst/>
              <a:ahLst/>
              <a:cxnLst/>
              <a:rect l="l" t="t" r="r" b="b"/>
              <a:pathLst>
                <a:path w="13795375" h="7131050">
                  <a:moveTo>
                    <a:pt x="0" y="375412"/>
                  </a:moveTo>
                  <a:lnTo>
                    <a:pt x="2925" y="328334"/>
                  </a:lnTo>
                  <a:lnTo>
                    <a:pt x="11465" y="282999"/>
                  </a:lnTo>
                  <a:lnTo>
                    <a:pt x="25270" y="239756"/>
                  </a:lnTo>
                  <a:lnTo>
                    <a:pt x="43986" y="198960"/>
                  </a:lnTo>
                  <a:lnTo>
                    <a:pt x="67263" y="160961"/>
                  </a:lnTo>
                  <a:lnTo>
                    <a:pt x="94747" y="126114"/>
                  </a:lnTo>
                  <a:lnTo>
                    <a:pt x="126088" y="94769"/>
                  </a:lnTo>
                  <a:lnTo>
                    <a:pt x="160934" y="67280"/>
                  </a:lnTo>
                  <a:lnTo>
                    <a:pt x="198931" y="43999"/>
                  </a:lnTo>
                  <a:lnTo>
                    <a:pt x="239730" y="25278"/>
                  </a:lnTo>
                  <a:lnTo>
                    <a:pt x="282978" y="11469"/>
                  </a:lnTo>
                  <a:lnTo>
                    <a:pt x="328322" y="2926"/>
                  </a:lnTo>
                  <a:lnTo>
                    <a:pt x="375412" y="0"/>
                  </a:lnTo>
                  <a:lnTo>
                    <a:pt x="13419836" y="0"/>
                  </a:lnTo>
                  <a:lnTo>
                    <a:pt x="13466913" y="2926"/>
                  </a:lnTo>
                  <a:lnTo>
                    <a:pt x="13512248" y="11469"/>
                  </a:lnTo>
                  <a:lnTo>
                    <a:pt x="13555491" y="25278"/>
                  </a:lnTo>
                  <a:lnTo>
                    <a:pt x="13596287" y="43999"/>
                  </a:lnTo>
                  <a:lnTo>
                    <a:pt x="13634286" y="67280"/>
                  </a:lnTo>
                  <a:lnTo>
                    <a:pt x="13669133" y="94769"/>
                  </a:lnTo>
                  <a:lnTo>
                    <a:pt x="13700478" y="126114"/>
                  </a:lnTo>
                  <a:lnTo>
                    <a:pt x="13727967" y="160961"/>
                  </a:lnTo>
                  <a:lnTo>
                    <a:pt x="13751248" y="198960"/>
                  </a:lnTo>
                  <a:lnTo>
                    <a:pt x="13769969" y="239756"/>
                  </a:lnTo>
                  <a:lnTo>
                    <a:pt x="13783778" y="282999"/>
                  </a:lnTo>
                  <a:lnTo>
                    <a:pt x="13792321" y="328334"/>
                  </a:lnTo>
                  <a:lnTo>
                    <a:pt x="13795248" y="375412"/>
                  </a:lnTo>
                  <a:lnTo>
                    <a:pt x="13795248" y="6755358"/>
                  </a:lnTo>
                  <a:lnTo>
                    <a:pt x="13792321" y="6802453"/>
                  </a:lnTo>
                  <a:lnTo>
                    <a:pt x="13783778" y="6847802"/>
                  </a:lnTo>
                  <a:lnTo>
                    <a:pt x="13769969" y="6891053"/>
                  </a:lnTo>
                  <a:lnTo>
                    <a:pt x="13751248" y="6931855"/>
                  </a:lnTo>
                  <a:lnTo>
                    <a:pt x="13727967" y="6969856"/>
                  </a:lnTo>
                  <a:lnTo>
                    <a:pt x="13700478" y="7004703"/>
                  </a:lnTo>
                  <a:lnTo>
                    <a:pt x="13669133" y="7036045"/>
                  </a:lnTo>
                  <a:lnTo>
                    <a:pt x="13634286" y="7063531"/>
                  </a:lnTo>
                  <a:lnTo>
                    <a:pt x="13596287" y="7086808"/>
                  </a:lnTo>
                  <a:lnTo>
                    <a:pt x="13555491" y="7105525"/>
                  </a:lnTo>
                  <a:lnTo>
                    <a:pt x="13512248" y="7119330"/>
                  </a:lnTo>
                  <a:lnTo>
                    <a:pt x="13466913" y="7127870"/>
                  </a:lnTo>
                  <a:lnTo>
                    <a:pt x="13419836" y="7130796"/>
                  </a:lnTo>
                  <a:lnTo>
                    <a:pt x="375412" y="7130796"/>
                  </a:lnTo>
                  <a:lnTo>
                    <a:pt x="328322" y="7127870"/>
                  </a:lnTo>
                  <a:lnTo>
                    <a:pt x="282978" y="7119330"/>
                  </a:lnTo>
                  <a:lnTo>
                    <a:pt x="239730" y="7105525"/>
                  </a:lnTo>
                  <a:lnTo>
                    <a:pt x="198931" y="7086808"/>
                  </a:lnTo>
                  <a:lnTo>
                    <a:pt x="160934" y="7063531"/>
                  </a:lnTo>
                  <a:lnTo>
                    <a:pt x="126088" y="7036045"/>
                  </a:lnTo>
                  <a:lnTo>
                    <a:pt x="94747" y="7004703"/>
                  </a:lnTo>
                  <a:lnTo>
                    <a:pt x="67263" y="6969856"/>
                  </a:lnTo>
                  <a:lnTo>
                    <a:pt x="43986" y="6931855"/>
                  </a:lnTo>
                  <a:lnTo>
                    <a:pt x="25270" y="6891053"/>
                  </a:lnTo>
                  <a:lnTo>
                    <a:pt x="11465" y="6847802"/>
                  </a:lnTo>
                  <a:lnTo>
                    <a:pt x="2925" y="6802453"/>
                  </a:lnTo>
                  <a:lnTo>
                    <a:pt x="0" y="6755358"/>
                  </a:lnTo>
                  <a:lnTo>
                    <a:pt x="0" y="375412"/>
                  </a:lnTo>
                  <a:close/>
                </a:path>
              </a:pathLst>
            </a:custGeom>
            <a:ln w="12192">
              <a:solidFill>
                <a:srgbClr val="9BB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08453" y="4312919"/>
              <a:ext cx="7159625" cy="190500"/>
            </a:xfrm>
            <a:custGeom>
              <a:avLst/>
              <a:gdLst/>
              <a:ahLst/>
              <a:cxnLst/>
              <a:rect l="l" t="t" r="r" b="b"/>
              <a:pathLst>
                <a:path w="7159625" h="190500">
                  <a:moveTo>
                    <a:pt x="7044817" y="95250"/>
                  </a:moveTo>
                  <a:lnTo>
                    <a:pt x="6968617" y="190500"/>
                  </a:lnTo>
                  <a:lnTo>
                    <a:pt x="7121017" y="114300"/>
                  </a:lnTo>
                  <a:lnTo>
                    <a:pt x="7044817" y="114300"/>
                  </a:lnTo>
                  <a:lnTo>
                    <a:pt x="7044817" y="95250"/>
                  </a:lnTo>
                  <a:close/>
                </a:path>
                <a:path w="7159625" h="190500">
                  <a:moveTo>
                    <a:pt x="7029577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7029577" y="114300"/>
                  </a:lnTo>
                  <a:lnTo>
                    <a:pt x="7044817" y="95250"/>
                  </a:lnTo>
                  <a:lnTo>
                    <a:pt x="7029577" y="76200"/>
                  </a:lnTo>
                  <a:close/>
                </a:path>
                <a:path w="7159625" h="190500">
                  <a:moveTo>
                    <a:pt x="7121017" y="76200"/>
                  </a:moveTo>
                  <a:lnTo>
                    <a:pt x="7044817" y="76200"/>
                  </a:lnTo>
                  <a:lnTo>
                    <a:pt x="7044817" y="114300"/>
                  </a:lnTo>
                  <a:lnTo>
                    <a:pt x="7121017" y="114300"/>
                  </a:lnTo>
                  <a:lnTo>
                    <a:pt x="7159117" y="95250"/>
                  </a:lnTo>
                  <a:lnTo>
                    <a:pt x="7121017" y="76200"/>
                  </a:lnTo>
                  <a:close/>
                </a:path>
                <a:path w="7159625" h="190500">
                  <a:moveTo>
                    <a:pt x="6968617" y="0"/>
                  </a:moveTo>
                  <a:lnTo>
                    <a:pt x="7044817" y="95250"/>
                  </a:lnTo>
                  <a:lnTo>
                    <a:pt x="7044817" y="76200"/>
                  </a:lnTo>
                  <a:lnTo>
                    <a:pt x="7121017" y="76200"/>
                  </a:lnTo>
                  <a:lnTo>
                    <a:pt x="6968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98877" y="4056075"/>
            <a:ext cx="771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Arial MT"/>
                <a:cs typeface="Arial MT"/>
              </a:rPr>
              <a:t>double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2603" y="4056075"/>
            <a:ext cx="507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Arial MT"/>
                <a:cs typeface="Arial MT"/>
              </a:rPr>
              <a:t>float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4361" y="4056075"/>
            <a:ext cx="588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MT"/>
                <a:cs typeface="Arial MT"/>
              </a:rPr>
              <a:t>short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97316" y="4056075"/>
            <a:ext cx="485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 MT"/>
                <a:cs typeface="Arial MT"/>
              </a:rPr>
              <a:t>byte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3270" y="3934053"/>
            <a:ext cx="2109470" cy="8185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R="15240" algn="ctr">
              <a:lnSpc>
                <a:spcPct val="100000"/>
              </a:lnSpc>
              <a:spcBef>
                <a:spcPts val="1060"/>
              </a:spcBef>
              <a:tabLst>
                <a:tab pos="1322070" algn="l"/>
              </a:tabLst>
            </a:pPr>
            <a:r>
              <a:rPr sz="1800" spc="35" dirty="0">
                <a:latin typeface="Arial MT"/>
                <a:cs typeface="Arial MT"/>
              </a:rPr>
              <a:t>long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70" dirty="0">
                <a:latin typeface="Arial MT"/>
                <a:cs typeface="Arial MT"/>
              </a:rPr>
              <a:t>int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1800" spc="-90" dirty="0">
                <a:latin typeface="Arial Black"/>
                <a:cs typeface="Arial Black"/>
              </a:rPr>
              <a:t>Narrowing</a:t>
            </a:r>
            <a:r>
              <a:rPr sz="1800" spc="-85" dirty="0">
                <a:latin typeface="Arial Black"/>
                <a:cs typeface="Arial Black"/>
              </a:rPr>
              <a:t> </a:t>
            </a:r>
            <a:r>
              <a:rPr sz="1800" spc="-100" dirty="0">
                <a:latin typeface="Arial Black"/>
                <a:cs typeface="Arial Black"/>
              </a:rPr>
              <a:t>casting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10078" y="4165091"/>
            <a:ext cx="5440680" cy="96520"/>
          </a:xfrm>
          <a:custGeom>
            <a:avLst/>
            <a:gdLst/>
            <a:ahLst/>
            <a:cxnLst/>
            <a:rect l="l" t="t" r="r" b="b"/>
            <a:pathLst>
              <a:path w="5440680" h="96520">
                <a:moveTo>
                  <a:pt x="553212" y="38862"/>
                </a:moveTo>
                <a:lnTo>
                  <a:pt x="527304" y="25908"/>
                </a:lnTo>
                <a:lnTo>
                  <a:pt x="475488" y="0"/>
                </a:lnTo>
                <a:lnTo>
                  <a:pt x="475488" y="25908"/>
                </a:lnTo>
                <a:lnTo>
                  <a:pt x="0" y="25908"/>
                </a:lnTo>
                <a:lnTo>
                  <a:pt x="0" y="51816"/>
                </a:lnTo>
                <a:lnTo>
                  <a:pt x="475488" y="51816"/>
                </a:lnTo>
                <a:lnTo>
                  <a:pt x="475488" y="77724"/>
                </a:lnTo>
                <a:lnTo>
                  <a:pt x="527291" y="51816"/>
                </a:lnTo>
                <a:lnTo>
                  <a:pt x="553212" y="38862"/>
                </a:lnTo>
                <a:close/>
              </a:path>
              <a:path w="5440680" h="96520">
                <a:moveTo>
                  <a:pt x="1883664" y="57150"/>
                </a:moveTo>
                <a:lnTo>
                  <a:pt x="1857756" y="44196"/>
                </a:lnTo>
                <a:lnTo>
                  <a:pt x="1805940" y="18288"/>
                </a:lnTo>
                <a:lnTo>
                  <a:pt x="1805940" y="44196"/>
                </a:lnTo>
                <a:lnTo>
                  <a:pt x="1330452" y="44196"/>
                </a:lnTo>
                <a:lnTo>
                  <a:pt x="1330452" y="70104"/>
                </a:lnTo>
                <a:lnTo>
                  <a:pt x="1805940" y="70104"/>
                </a:lnTo>
                <a:lnTo>
                  <a:pt x="1805940" y="96012"/>
                </a:lnTo>
                <a:lnTo>
                  <a:pt x="1857743" y="70104"/>
                </a:lnTo>
                <a:lnTo>
                  <a:pt x="1883664" y="57150"/>
                </a:lnTo>
                <a:close/>
              </a:path>
              <a:path w="5440680" h="96520">
                <a:moveTo>
                  <a:pt x="2967228" y="57150"/>
                </a:moveTo>
                <a:lnTo>
                  <a:pt x="2941320" y="44196"/>
                </a:lnTo>
                <a:lnTo>
                  <a:pt x="2889504" y="18288"/>
                </a:lnTo>
                <a:lnTo>
                  <a:pt x="2889504" y="44196"/>
                </a:lnTo>
                <a:lnTo>
                  <a:pt x="2414016" y="44196"/>
                </a:lnTo>
                <a:lnTo>
                  <a:pt x="2414016" y="70104"/>
                </a:lnTo>
                <a:lnTo>
                  <a:pt x="2889504" y="70104"/>
                </a:lnTo>
                <a:lnTo>
                  <a:pt x="2889504" y="96012"/>
                </a:lnTo>
                <a:lnTo>
                  <a:pt x="2941307" y="70104"/>
                </a:lnTo>
                <a:lnTo>
                  <a:pt x="2967228" y="57150"/>
                </a:lnTo>
                <a:close/>
              </a:path>
              <a:path w="5440680" h="96520">
                <a:moveTo>
                  <a:pt x="4219956" y="57150"/>
                </a:moveTo>
                <a:lnTo>
                  <a:pt x="4194048" y="44196"/>
                </a:lnTo>
                <a:lnTo>
                  <a:pt x="4142232" y="18288"/>
                </a:lnTo>
                <a:lnTo>
                  <a:pt x="4142232" y="44196"/>
                </a:lnTo>
                <a:lnTo>
                  <a:pt x="3666744" y="44196"/>
                </a:lnTo>
                <a:lnTo>
                  <a:pt x="3666744" y="70104"/>
                </a:lnTo>
                <a:lnTo>
                  <a:pt x="4142232" y="70104"/>
                </a:lnTo>
                <a:lnTo>
                  <a:pt x="4142232" y="96012"/>
                </a:lnTo>
                <a:lnTo>
                  <a:pt x="4194035" y="70104"/>
                </a:lnTo>
                <a:lnTo>
                  <a:pt x="4219956" y="57150"/>
                </a:lnTo>
                <a:close/>
              </a:path>
              <a:path w="5440680" h="96520">
                <a:moveTo>
                  <a:pt x="5440680" y="57150"/>
                </a:moveTo>
                <a:lnTo>
                  <a:pt x="5414772" y="44196"/>
                </a:lnTo>
                <a:lnTo>
                  <a:pt x="5362956" y="18288"/>
                </a:lnTo>
                <a:lnTo>
                  <a:pt x="5362956" y="44196"/>
                </a:lnTo>
                <a:lnTo>
                  <a:pt x="4887468" y="44196"/>
                </a:lnTo>
                <a:lnTo>
                  <a:pt x="4887468" y="70104"/>
                </a:lnTo>
                <a:lnTo>
                  <a:pt x="5362956" y="70104"/>
                </a:lnTo>
                <a:lnTo>
                  <a:pt x="5362956" y="96012"/>
                </a:lnTo>
                <a:lnTo>
                  <a:pt x="5414759" y="70104"/>
                </a:lnTo>
                <a:lnTo>
                  <a:pt x="5440680" y="5715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34514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Primitive</a:t>
            </a:r>
            <a:r>
              <a:rPr spc="-240" dirty="0"/>
              <a:t> </a:t>
            </a:r>
            <a:r>
              <a:rPr spc="-204" dirty="0"/>
              <a:t>Types</a:t>
            </a:r>
            <a:r>
              <a:rPr spc="-225" dirty="0"/>
              <a:t> </a:t>
            </a:r>
            <a:r>
              <a:rPr spc="-145" dirty="0"/>
              <a:t>Casting</a:t>
            </a:r>
            <a:r>
              <a:rPr spc="-195" dirty="0"/>
              <a:t> </a:t>
            </a:r>
            <a:r>
              <a:rPr spc="-70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05000" y="853439"/>
            <a:ext cx="9621520" cy="802005"/>
            <a:chOff x="1905000" y="853439"/>
            <a:chExt cx="9621520" cy="8020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5444" y="853439"/>
              <a:ext cx="6830568" cy="274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05000" y="1138427"/>
              <a:ext cx="8458200" cy="516890"/>
            </a:xfrm>
            <a:custGeom>
              <a:avLst/>
              <a:gdLst/>
              <a:ahLst/>
              <a:cxnLst/>
              <a:rect l="l" t="t" r="r" b="b"/>
              <a:pathLst>
                <a:path w="8458200" h="516889">
                  <a:moveTo>
                    <a:pt x="8378317" y="0"/>
                  </a:moveTo>
                  <a:lnTo>
                    <a:pt x="79882" y="0"/>
                  </a:lnTo>
                  <a:lnTo>
                    <a:pt x="48756" y="6266"/>
                  </a:lnTo>
                  <a:lnTo>
                    <a:pt x="23368" y="23367"/>
                  </a:lnTo>
                  <a:lnTo>
                    <a:pt x="6266" y="48756"/>
                  </a:lnTo>
                  <a:lnTo>
                    <a:pt x="0" y="79882"/>
                  </a:lnTo>
                  <a:lnTo>
                    <a:pt x="0" y="436752"/>
                  </a:lnTo>
                  <a:lnTo>
                    <a:pt x="6266" y="467879"/>
                  </a:lnTo>
                  <a:lnTo>
                    <a:pt x="23368" y="493268"/>
                  </a:lnTo>
                  <a:lnTo>
                    <a:pt x="48756" y="510369"/>
                  </a:lnTo>
                  <a:lnTo>
                    <a:pt x="79882" y="516636"/>
                  </a:lnTo>
                  <a:lnTo>
                    <a:pt x="8378317" y="516636"/>
                  </a:lnTo>
                  <a:lnTo>
                    <a:pt x="8409443" y="510369"/>
                  </a:lnTo>
                  <a:lnTo>
                    <a:pt x="8434832" y="493268"/>
                  </a:lnTo>
                  <a:lnTo>
                    <a:pt x="8451933" y="467879"/>
                  </a:lnTo>
                  <a:lnTo>
                    <a:pt x="8458200" y="436752"/>
                  </a:lnTo>
                  <a:lnTo>
                    <a:pt x="8458200" y="79882"/>
                  </a:lnTo>
                  <a:lnTo>
                    <a:pt x="8451933" y="48756"/>
                  </a:lnTo>
                  <a:lnTo>
                    <a:pt x="8434832" y="23368"/>
                  </a:lnTo>
                  <a:lnTo>
                    <a:pt x="8409443" y="6266"/>
                  </a:lnTo>
                  <a:lnTo>
                    <a:pt x="8378317" y="0"/>
                  </a:lnTo>
                  <a:close/>
                </a:path>
              </a:pathLst>
            </a:custGeom>
            <a:solidFill>
              <a:srgbClr val="9BB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69029" y="1216279"/>
            <a:ext cx="4928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FFFFF"/>
                </a:solidFill>
                <a:latin typeface="Arial MT"/>
                <a:cs typeface="Arial MT"/>
              </a:rPr>
              <a:t>Narrowing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casting</a:t>
            </a:r>
            <a:r>
              <a:rPr sz="24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(explicit</a:t>
            </a:r>
            <a:r>
              <a:rPr sz="24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casting)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3563" y="1175003"/>
            <a:ext cx="13795375" cy="7131050"/>
          </a:xfrm>
          <a:custGeom>
            <a:avLst/>
            <a:gdLst/>
            <a:ahLst/>
            <a:cxnLst/>
            <a:rect l="l" t="t" r="r" b="b"/>
            <a:pathLst>
              <a:path w="13795375" h="7131050">
                <a:moveTo>
                  <a:pt x="0" y="375412"/>
                </a:moveTo>
                <a:lnTo>
                  <a:pt x="2925" y="328334"/>
                </a:lnTo>
                <a:lnTo>
                  <a:pt x="11465" y="282999"/>
                </a:lnTo>
                <a:lnTo>
                  <a:pt x="25270" y="239756"/>
                </a:lnTo>
                <a:lnTo>
                  <a:pt x="43986" y="198960"/>
                </a:lnTo>
                <a:lnTo>
                  <a:pt x="67263" y="160961"/>
                </a:lnTo>
                <a:lnTo>
                  <a:pt x="94747" y="126114"/>
                </a:lnTo>
                <a:lnTo>
                  <a:pt x="126088" y="94769"/>
                </a:lnTo>
                <a:lnTo>
                  <a:pt x="160934" y="67280"/>
                </a:lnTo>
                <a:lnTo>
                  <a:pt x="198931" y="43999"/>
                </a:lnTo>
                <a:lnTo>
                  <a:pt x="239730" y="25278"/>
                </a:lnTo>
                <a:lnTo>
                  <a:pt x="282978" y="11469"/>
                </a:lnTo>
                <a:lnTo>
                  <a:pt x="328322" y="2926"/>
                </a:lnTo>
                <a:lnTo>
                  <a:pt x="375412" y="0"/>
                </a:lnTo>
                <a:lnTo>
                  <a:pt x="13419836" y="0"/>
                </a:lnTo>
                <a:lnTo>
                  <a:pt x="13466913" y="2926"/>
                </a:lnTo>
                <a:lnTo>
                  <a:pt x="13512248" y="11469"/>
                </a:lnTo>
                <a:lnTo>
                  <a:pt x="13555491" y="25278"/>
                </a:lnTo>
                <a:lnTo>
                  <a:pt x="13596287" y="43999"/>
                </a:lnTo>
                <a:lnTo>
                  <a:pt x="13634286" y="67280"/>
                </a:lnTo>
                <a:lnTo>
                  <a:pt x="13669133" y="94769"/>
                </a:lnTo>
                <a:lnTo>
                  <a:pt x="13700478" y="126114"/>
                </a:lnTo>
                <a:lnTo>
                  <a:pt x="13727967" y="160961"/>
                </a:lnTo>
                <a:lnTo>
                  <a:pt x="13751248" y="198960"/>
                </a:lnTo>
                <a:lnTo>
                  <a:pt x="13769969" y="239756"/>
                </a:lnTo>
                <a:lnTo>
                  <a:pt x="13783778" y="282999"/>
                </a:lnTo>
                <a:lnTo>
                  <a:pt x="13792321" y="328334"/>
                </a:lnTo>
                <a:lnTo>
                  <a:pt x="13795248" y="375412"/>
                </a:lnTo>
                <a:lnTo>
                  <a:pt x="13795248" y="6755358"/>
                </a:lnTo>
                <a:lnTo>
                  <a:pt x="13792321" y="6802453"/>
                </a:lnTo>
                <a:lnTo>
                  <a:pt x="13783778" y="6847802"/>
                </a:lnTo>
                <a:lnTo>
                  <a:pt x="13769969" y="6891053"/>
                </a:lnTo>
                <a:lnTo>
                  <a:pt x="13751248" y="6931855"/>
                </a:lnTo>
                <a:lnTo>
                  <a:pt x="13727967" y="6969856"/>
                </a:lnTo>
                <a:lnTo>
                  <a:pt x="13700478" y="7004703"/>
                </a:lnTo>
                <a:lnTo>
                  <a:pt x="13669133" y="7036045"/>
                </a:lnTo>
                <a:lnTo>
                  <a:pt x="13634286" y="7063531"/>
                </a:lnTo>
                <a:lnTo>
                  <a:pt x="13596287" y="7086808"/>
                </a:lnTo>
                <a:lnTo>
                  <a:pt x="13555491" y="7105525"/>
                </a:lnTo>
                <a:lnTo>
                  <a:pt x="13512248" y="7119330"/>
                </a:lnTo>
                <a:lnTo>
                  <a:pt x="13466913" y="7127870"/>
                </a:lnTo>
                <a:lnTo>
                  <a:pt x="13419836" y="7130796"/>
                </a:lnTo>
                <a:lnTo>
                  <a:pt x="375412" y="7130796"/>
                </a:lnTo>
                <a:lnTo>
                  <a:pt x="328322" y="7127870"/>
                </a:lnTo>
                <a:lnTo>
                  <a:pt x="282978" y="7119330"/>
                </a:lnTo>
                <a:lnTo>
                  <a:pt x="239730" y="7105525"/>
                </a:lnTo>
                <a:lnTo>
                  <a:pt x="198931" y="7086808"/>
                </a:lnTo>
                <a:lnTo>
                  <a:pt x="160934" y="7063531"/>
                </a:lnTo>
                <a:lnTo>
                  <a:pt x="126088" y="7036045"/>
                </a:lnTo>
                <a:lnTo>
                  <a:pt x="94747" y="7004703"/>
                </a:lnTo>
                <a:lnTo>
                  <a:pt x="67263" y="6969856"/>
                </a:lnTo>
                <a:lnTo>
                  <a:pt x="43986" y="6931855"/>
                </a:lnTo>
                <a:lnTo>
                  <a:pt x="25270" y="6891053"/>
                </a:lnTo>
                <a:lnTo>
                  <a:pt x="11465" y="6847802"/>
                </a:lnTo>
                <a:lnTo>
                  <a:pt x="2925" y="6802453"/>
                </a:lnTo>
                <a:lnTo>
                  <a:pt x="0" y="6755358"/>
                </a:lnTo>
                <a:lnTo>
                  <a:pt x="0" y="375412"/>
                </a:lnTo>
                <a:close/>
              </a:path>
            </a:pathLst>
          </a:custGeom>
          <a:ln w="12192">
            <a:solidFill>
              <a:srgbClr val="9BB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15489" y="1966341"/>
            <a:ext cx="11614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Examples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5000" y="2558795"/>
            <a:ext cx="10750550" cy="558736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Courier New"/>
                <a:cs typeface="Courier New"/>
              </a:rPr>
              <a:t>Test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static</a:t>
            </a:r>
            <a:r>
              <a:rPr sz="16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main(String[]</a:t>
            </a:r>
            <a:r>
              <a:rPr sz="16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double</a:t>
            </a:r>
            <a:r>
              <a:rPr sz="1600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d</a:t>
            </a:r>
            <a:r>
              <a:rPr sz="16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100.04;</a:t>
            </a:r>
            <a:endParaRPr sz="1600">
              <a:latin typeface="Courier New"/>
              <a:cs typeface="Courier New"/>
            </a:endParaRPr>
          </a:p>
          <a:p>
            <a:pPr marL="822960" marR="3688079">
              <a:lnSpc>
                <a:spcPct val="150000"/>
              </a:lnSpc>
              <a:tabLst>
                <a:tab pos="3145790" algn="l"/>
              </a:tabLst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long</a:t>
            </a:r>
            <a:r>
              <a:rPr sz="1600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l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600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(long)d;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	//explicit</a:t>
            </a:r>
            <a:r>
              <a:rPr sz="16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type</a:t>
            </a:r>
            <a:r>
              <a:rPr sz="1600" spc="-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casting</a:t>
            </a:r>
            <a:r>
              <a:rPr sz="16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required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int</a:t>
            </a:r>
            <a:r>
              <a:rPr sz="1600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sz="1600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600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(int)l;</a:t>
            </a:r>
            <a:r>
              <a:rPr sz="1600" spc="39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//explicit</a:t>
            </a:r>
            <a:r>
              <a:rPr sz="16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type</a:t>
            </a:r>
            <a:r>
              <a:rPr sz="1600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casting</a:t>
            </a:r>
            <a:r>
              <a:rPr sz="16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required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600">
              <a:latin typeface="Courier New"/>
              <a:cs typeface="Courier New"/>
            </a:endParaRPr>
          </a:p>
          <a:p>
            <a:pPr marL="822960" marR="5274945">
              <a:lnSpc>
                <a:spcPct val="150100"/>
              </a:lnSpc>
            </a:pP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System.out.println("Double</a:t>
            </a:r>
            <a:r>
              <a:rPr sz="16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value</a:t>
            </a:r>
            <a:r>
              <a:rPr sz="16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"+d);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System.out.println("Long</a:t>
            </a:r>
            <a:r>
              <a:rPr sz="1600" spc="-114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value</a:t>
            </a:r>
            <a:r>
              <a:rPr sz="1600" spc="-1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"+l);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System.out.println("Int</a:t>
            </a:r>
            <a:r>
              <a:rPr sz="1600" spc="-1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value</a:t>
            </a:r>
            <a:r>
              <a:rPr sz="1600" spc="-1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"+i);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5019" y="6187440"/>
            <a:ext cx="2685415" cy="17545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Double</a:t>
            </a:r>
            <a:r>
              <a:rPr sz="18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100.04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Long</a:t>
            </a:r>
            <a:r>
              <a:rPr sz="18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18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100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spc="80" dirty="0">
                <a:solidFill>
                  <a:srgbClr val="404040"/>
                </a:solidFill>
                <a:latin typeface="Arial MT"/>
                <a:cs typeface="Arial MT"/>
              </a:rPr>
              <a:t>Int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100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7289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3—</a:t>
            </a:r>
            <a:r>
              <a:rPr sz="2800" spc="-260" dirty="0">
                <a:solidFill>
                  <a:srgbClr val="404040"/>
                </a:solidFill>
                <a:latin typeface="Arial Black"/>
                <a:cs typeface="Arial Black"/>
              </a:rPr>
              <a:t>Read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800" spc="-2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Write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44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25" dirty="0">
                <a:solidFill>
                  <a:srgbClr val="404040"/>
                </a:solidFill>
                <a:latin typeface="Arial Black"/>
                <a:cs typeface="Arial Black"/>
              </a:rPr>
              <a:t>Object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Fields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875" y="346659"/>
            <a:ext cx="81051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Reading</a:t>
            </a:r>
            <a:r>
              <a:rPr spc="-229" dirty="0"/>
              <a:t> </a:t>
            </a:r>
            <a:r>
              <a:rPr spc="-95" dirty="0"/>
              <a:t>and</a:t>
            </a:r>
            <a:r>
              <a:rPr spc="-195" dirty="0"/>
              <a:t> </a:t>
            </a:r>
            <a:r>
              <a:rPr spc="-20" dirty="0"/>
              <a:t>Writing</a:t>
            </a:r>
            <a:r>
              <a:rPr spc="-220" dirty="0"/>
              <a:t> </a:t>
            </a:r>
            <a:r>
              <a:rPr spc="-340" dirty="0"/>
              <a:t>Java</a:t>
            </a:r>
            <a:r>
              <a:rPr spc="-210" dirty="0"/>
              <a:t> </a:t>
            </a:r>
            <a:r>
              <a:rPr spc="-140" dirty="0"/>
              <a:t>Object</a:t>
            </a:r>
            <a:r>
              <a:rPr spc="-215" dirty="0"/>
              <a:t> </a:t>
            </a:r>
            <a:r>
              <a:rPr spc="-75" dirty="0"/>
              <a:t>Fields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7508" y="1793264"/>
            <a:ext cx="12581255" cy="265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1985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fields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our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variables,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and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become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reference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inside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instance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Often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add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control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setting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modifier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private.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read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fields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via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“getters”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“setters.”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9455" y="853439"/>
            <a:ext cx="8162544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2037588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601211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Reading</a:t>
            </a:r>
            <a:r>
              <a:rPr spc="-229" dirty="0"/>
              <a:t> </a:t>
            </a:r>
            <a:r>
              <a:rPr spc="-95" dirty="0"/>
              <a:t>and</a:t>
            </a:r>
            <a:r>
              <a:rPr spc="-195" dirty="0"/>
              <a:t> </a:t>
            </a:r>
            <a:r>
              <a:rPr spc="-20" dirty="0"/>
              <a:t>Writing</a:t>
            </a:r>
            <a:r>
              <a:rPr spc="-225" dirty="0"/>
              <a:t> </a:t>
            </a:r>
            <a:r>
              <a:rPr spc="-340" dirty="0"/>
              <a:t>Java</a:t>
            </a:r>
            <a:r>
              <a:rPr spc="-204" dirty="0"/>
              <a:t> </a:t>
            </a:r>
            <a:r>
              <a:rPr spc="-140" dirty="0"/>
              <a:t>Object</a:t>
            </a:r>
            <a:r>
              <a:rPr spc="-225" dirty="0"/>
              <a:t> </a:t>
            </a:r>
            <a:r>
              <a:rPr spc="-165" dirty="0"/>
              <a:t>Fields</a:t>
            </a:r>
            <a:r>
              <a:rPr spc="-225" dirty="0"/>
              <a:t> </a:t>
            </a:r>
            <a:r>
              <a:rPr spc="-45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7508" y="1793264"/>
            <a:ext cx="12910820" cy="277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assigned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they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hold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accessed.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These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get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methods.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200">
              <a:latin typeface="Arial MT"/>
              <a:cs typeface="Arial MT"/>
            </a:endParaRPr>
          </a:p>
          <a:p>
            <a:pPr marL="12700" marR="5348605">
              <a:lnSpc>
                <a:spcPct val="1877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Get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methods: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holds.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Set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methods: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Assign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objects.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9455" y="853439"/>
            <a:ext cx="8162544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2037588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601211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Reading</a:t>
            </a:r>
            <a:r>
              <a:rPr spc="-229" dirty="0"/>
              <a:t> </a:t>
            </a:r>
            <a:r>
              <a:rPr spc="-95" dirty="0"/>
              <a:t>and</a:t>
            </a:r>
            <a:r>
              <a:rPr spc="-195" dirty="0"/>
              <a:t> </a:t>
            </a:r>
            <a:r>
              <a:rPr spc="-20" dirty="0"/>
              <a:t>Writing</a:t>
            </a:r>
            <a:r>
              <a:rPr spc="-225" dirty="0"/>
              <a:t> </a:t>
            </a:r>
            <a:r>
              <a:rPr spc="-340" dirty="0"/>
              <a:t>Java</a:t>
            </a:r>
            <a:r>
              <a:rPr spc="-204" dirty="0"/>
              <a:t> </a:t>
            </a:r>
            <a:r>
              <a:rPr spc="-140" dirty="0"/>
              <a:t>Object</a:t>
            </a:r>
            <a:r>
              <a:rPr spc="-225" dirty="0"/>
              <a:t> </a:t>
            </a:r>
            <a:r>
              <a:rPr spc="-165" dirty="0"/>
              <a:t>Fields</a:t>
            </a:r>
            <a:r>
              <a:rPr spc="-225" dirty="0"/>
              <a:t> </a:t>
            </a:r>
            <a:r>
              <a:rPr spc="-4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4388" y="853439"/>
            <a:ext cx="100111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92215" y="1278381"/>
            <a:ext cx="4633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get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5579" y="1847088"/>
            <a:ext cx="10171430" cy="6693534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95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package</a:t>
            </a:r>
            <a:r>
              <a:rPr sz="1600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Courier New"/>
                <a:cs typeface="Courier New"/>
              </a:rPr>
              <a:t>test;</a:t>
            </a:r>
            <a:endParaRPr sz="1600">
              <a:latin typeface="Courier New"/>
              <a:cs typeface="Courier New"/>
            </a:endParaRPr>
          </a:p>
          <a:p>
            <a:pPr marL="90805" marR="7018020">
              <a:lnSpc>
                <a:spcPts val="2880"/>
              </a:lnSpc>
              <a:spcBef>
                <a:spcPts val="254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import</a:t>
            </a: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java.util.Scanner;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class</a:t>
            </a:r>
            <a:r>
              <a:rPr sz="16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MainMethod</a:t>
            </a: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705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main(String[]</a:t>
            </a:r>
            <a:r>
              <a:rPr sz="1600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Scanner</a:t>
            </a:r>
            <a:r>
              <a:rPr sz="16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s=new</a:t>
            </a:r>
            <a:r>
              <a:rPr sz="16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Scanner(System.in);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User</a:t>
            </a:r>
            <a:r>
              <a:rPr sz="16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k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new</a:t>
            </a:r>
            <a:r>
              <a:rPr sz="1600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User();</a:t>
            </a:r>
            <a:endParaRPr sz="1600">
              <a:latin typeface="Courier New"/>
              <a:cs typeface="Courier New"/>
            </a:endParaRPr>
          </a:p>
          <a:p>
            <a:pPr marL="1005205" marR="2927350">
              <a:lnSpc>
                <a:spcPct val="150000"/>
              </a:lnSpc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System.out.println("enter</a:t>
            </a:r>
            <a:r>
              <a:rPr sz="1600" spc="-8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first</a:t>
            </a:r>
            <a:r>
              <a:rPr sz="16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name</a:t>
            </a:r>
            <a:r>
              <a:rPr sz="1600" spc="-7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of</a:t>
            </a:r>
            <a:r>
              <a:rPr sz="1600" spc="-8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user"); k.setFirstName(s.nextLine());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System.out.println("eneter</a:t>
            </a:r>
            <a:r>
              <a:rPr sz="1600" spc="-8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first</a:t>
            </a:r>
            <a:r>
              <a:rPr sz="1600" spc="-7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name</a:t>
            </a:r>
            <a:r>
              <a:rPr sz="1600" spc="-7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of</a:t>
            </a:r>
            <a:r>
              <a:rPr sz="1600" spc="-8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user"); k.setLastName(s.nextLine());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System.out.println("eneter</a:t>
            </a:r>
            <a:r>
              <a:rPr sz="1600" spc="-9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age</a:t>
            </a:r>
            <a:r>
              <a:rPr sz="1600" spc="-8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of</a:t>
            </a:r>
            <a:r>
              <a:rPr sz="1600" spc="-9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user"); k.setAge(s.nextInt()); System.err.println("information</a:t>
            </a:r>
            <a:r>
              <a:rPr sz="16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of</a:t>
            </a:r>
            <a:r>
              <a:rPr sz="1600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existing</a:t>
            </a:r>
            <a:r>
              <a:rPr sz="16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user");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System.out.println("First</a:t>
            </a:r>
            <a:r>
              <a:rPr sz="1600" spc="-18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Name"+"\t"+"Last</a:t>
            </a:r>
            <a:r>
              <a:rPr sz="1600" spc="-1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Name"+"\t"+"age");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System.out.println(k.getFirstName()+"\t"+k.getLastName()+"\t"+k.getAge());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Reading</a:t>
            </a:r>
            <a:r>
              <a:rPr spc="-229" dirty="0"/>
              <a:t> </a:t>
            </a:r>
            <a:r>
              <a:rPr spc="-95" dirty="0"/>
              <a:t>and</a:t>
            </a:r>
            <a:r>
              <a:rPr spc="-195" dirty="0"/>
              <a:t> </a:t>
            </a:r>
            <a:r>
              <a:rPr spc="-20" dirty="0"/>
              <a:t>Writing</a:t>
            </a:r>
            <a:r>
              <a:rPr spc="-225" dirty="0"/>
              <a:t> </a:t>
            </a:r>
            <a:r>
              <a:rPr spc="-340" dirty="0"/>
              <a:t>Java</a:t>
            </a:r>
            <a:r>
              <a:rPr spc="-204" dirty="0"/>
              <a:t> </a:t>
            </a:r>
            <a:r>
              <a:rPr spc="-140" dirty="0"/>
              <a:t>Object</a:t>
            </a:r>
            <a:r>
              <a:rPr spc="-225" dirty="0"/>
              <a:t> </a:t>
            </a:r>
            <a:r>
              <a:rPr spc="-165" dirty="0"/>
              <a:t>Fields</a:t>
            </a:r>
            <a:r>
              <a:rPr spc="-210" dirty="0"/>
              <a:t> </a:t>
            </a:r>
            <a:r>
              <a:rPr spc="-45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7508" y="1691109"/>
            <a:ext cx="12073890" cy="378967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ObjectOutputStream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OutputStream.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support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java.io.Serializable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written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streams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ObjectInputStream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deserializes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written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ObjectOutputStream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3344" y="853439"/>
            <a:ext cx="9954767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94688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339084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483608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Reading</a:t>
            </a:r>
            <a:r>
              <a:rPr spc="-229" dirty="0"/>
              <a:t> </a:t>
            </a:r>
            <a:r>
              <a:rPr spc="-95" dirty="0"/>
              <a:t>and</a:t>
            </a:r>
            <a:r>
              <a:rPr spc="-195" dirty="0"/>
              <a:t> </a:t>
            </a:r>
            <a:r>
              <a:rPr spc="-20" dirty="0"/>
              <a:t>Writing</a:t>
            </a:r>
            <a:r>
              <a:rPr spc="-225" dirty="0"/>
              <a:t> </a:t>
            </a:r>
            <a:r>
              <a:rPr spc="-340" dirty="0"/>
              <a:t>Java</a:t>
            </a:r>
            <a:r>
              <a:rPr spc="-204" dirty="0"/>
              <a:t> </a:t>
            </a:r>
            <a:r>
              <a:rPr spc="-140" dirty="0"/>
              <a:t>Object</a:t>
            </a:r>
            <a:r>
              <a:rPr spc="-225" dirty="0"/>
              <a:t> </a:t>
            </a:r>
            <a:r>
              <a:rPr spc="-165" dirty="0"/>
              <a:t>Fields</a:t>
            </a:r>
            <a:r>
              <a:rPr spc="-210" dirty="0"/>
              <a:t> </a:t>
            </a:r>
            <a:r>
              <a:rPr spc="-4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3344" y="853439"/>
            <a:ext cx="9954767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83602" y="1321689"/>
            <a:ext cx="1138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2344" y="2042160"/>
            <a:ext cx="10750550" cy="481774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2075" marR="8575040">
              <a:lnSpc>
                <a:spcPts val="2880"/>
              </a:lnSpc>
              <a:spcBef>
                <a:spcPts val="195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import</a:t>
            </a: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java.io.*;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Persist{</a:t>
            </a:r>
            <a:endParaRPr sz="1600">
              <a:latin typeface="Courier New"/>
              <a:cs typeface="Courier New"/>
            </a:endParaRPr>
          </a:p>
          <a:p>
            <a:pPr marL="335280" marR="3809365" indent="-121920">
              <a:lnSpc>
                <a:spcPts val="2880"/>
              </a:lnSpc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1600" spc="-8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static</a:t>
            </a:r>
            <a:r>
              <a:rPr sz="1600" spc="-7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main(String</a:t>
            </a:r>
            <a:r>
              <a:rPr sz="1600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args[])throws</a:t>
            </a:r>
            <a:r>
              <a:rPr sz="16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Exception{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Student</a:t>
            </a:r>
            <a:r>
              <a:rPr sz="1600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s1</a:t>
            </a:r>
            <a:r>
              <a:rPr sz="1600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=new</a:t>
            </a:r>
            <a:r>
              <a:rPr sz="16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Student(211,“John");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600">
              <a:latin typeface="Courier New"/>
              <a:cs typeface="Courier New"/>
            </a:endParaRPr>
          </a:p>
          <a:p>
            <a:pPr marL="335280" marR="4053840">
              <a:lnSpc>
                <a:spcPct val="150000"/>
              </a:lnSpc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FileOutputStream</a:t>
            </a:r>
            <a:r>
              <a:rPr sz="1600" spc="-1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fout=new</a:t>
            </a:r>
            <a:r>
              <a:rPr sz="1600" spc="-1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FileOutputStream("f.txt");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ObjectOutputStream</a:t>
            </a:r>
            <a:r>
              <a:rPr sz="1600" spc="-1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out=new</a:t>
            </a:r>
            <a:r>
              <a:rPr sz="1600" spc="-1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ObjectOutputStream(fout);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600">
              <a:latin typeface="Courier New"/>
              <a:cs typeface="Courier New"/>
            </a:endParaRPr>
          </a:p>
          <a:p>
            <a:pPr marL="335280" marR="6741159">
              <a:lnSpc>
                <a:spcPct val="150100"/>
              </a:lnSpc>
            </a:pP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out.writeObject(s1); out.flush(); System.out.println("success");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9146" y="7238745"/>
            <a:ext cx="907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above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example,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Employee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sterilized.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Reading</a:t>
            </a:r>
            <a:r>
              <a:rPr spc="-229" dirty="0"/>
              <a:t> </a:t>
            </a:r>
            <a:r>
              <a:rPr spc="-95" dirty="0"/>
              <a:t>and</a:t>
            </a:r>
            <a:r>
              <a:rPr spc="-195" dirty="0"/>
              <a:t> </a:t>
            </a:r>
            <a:r>
              <a:rPr spc="-20" dirty="0"/>
              <a:t>Writing</a:t>
            </a:r>
            <a:r>
              <a:rPr spc="-225" dirty="0"/>
              <a:t> </a:t>
            </a:r>
            <a:r>
              <a:rPr spc="-340" dirty="0"/>
              <a:t>Java</a:t>
            </a:r>
            <a:r>
              <a:rPr spc="-204" dirty="0"/>
              <a:t> </a:t>
            </a:r>
            <a:r>
              <a:rPr spc="-140" dirty="0"/>
              <a:t>Object</a:t>
            </a:r>
            <a:r>
              <a:rPr spc="-225" dirty="0"/>
              <a:t> </a:t>
            </a:r>
            <a:r>
              <a:rPr spc="-165" dirty="0"/>
              <a:t>Fields</a:t>
            </a:r>
            <a:r>
              <a:rPr spc="-210" dirty="0"/>
              <a:t> </a:t>
            </a:r>
            <a:r>
              <a:rPr spc="-4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3344" y="853439"/>
            <a:ext cx="9954767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67508" y="1319554"/>
            <a:ext cx="10982960" cy="157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ObjectInputStream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deserializes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written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an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ObjectOutputStream.</a:t>
            </a:r>
            <a:endParaRPr sz="2200">
              <a:latin typeface="Arial MT"/>
              <a:cs typeface="Arial MT"/>
            </a:endParaRPr>
          </a:p>
          <a:p>
            <a:pPr marL="5310505">
              <a:lnSpc>
                <a:spcPct val="100000"/>
              </a:lnSpc>
              <a:spcBef>
                <a:spcPts val="165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322832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7307580"/>
            <a:ext cx="635507" cy="6355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7508" y="7618272"/>
            <a:ext cx="125622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Reading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similar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writing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ObjectOutputStreamObjectInputStream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6916" y="2990088"/>
            <a:ext cx="10750550" cy="410908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 marR="8575040">
              <a:lnSpc>
                <a:spcPts val="2880"/>
              </a:lnSpc>
              <a:spcBef>
                <a:spcPts val="20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import</a:t>
            </a:r>
            <a:r>
              <a:rPr sz="16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java.io.*;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Depersist{</a:t>
            </a: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  <a:spcBef>
                <a:spcPts val="70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main(String</a:t>
            </a:r>
            <a:r>
              <a:rPr sz="16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args[])throws</a:t>
            </a:r>
            <a:r>
              <a:rPr sz="1600" spc="-8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Exception{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1600">
              <a:latin typeface="Courier New"/>
              <a:cs typeface="Courier New"/>
            </a:endParaRPr>
          </a:p>
          <a:p>
            <a:pPr marL="334645" marR="1487805">
              <a:lnSpc>
                <a:spcPct val="150000"/>
              </a:lnSpc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ObjectInputStream</a:t>
            </a:r>
            <a:r>
              <a:rPr sz="1600" spc="-1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in=new</a:t>
            </a:r>
            <a:r>
              <a:rPr sz="1600" spc="-1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ObjectInputStream(new</a:t>
            </a:r>
            <a:r>
              <a:rPr sz="1600" spc="-1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FileInputStream("f.txt"));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Student</a:t>
            </a:r>
            <a:r>
              <a:rPr sz="16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s=(Student)in.readObject();</a:t>
            </a:r>
            <a:endParaRPr sz="1600">
              <a:latin typeface="Courier New"/>
              <a:cs typeface="Courier New"/>
            </a:endParaRPr>
          </a:p>
          <a:p>
            <a:pPr marL="33464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System.out.println(s.id+"</a:t>
            </a:r>
            <a:r>
              <a:rPr sz="1600" spc="-2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"+s.name);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600">
              <a:latin typeface="Courier New"/>
              <a:cs typeface="Courier New"/>
            </a:endParaRPr>
          </a:p>
          <a:p>
            <a:pPr marL="334645">
              <a:lnSpc>
                <a:spcPct val="100000"/>
              </a:lnSpc>
            </a:pP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in.close();</a:t>
            </a: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68940" y="5975603"/>
            <a:ext cx="2679700" cy="923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211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John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250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4—</a:t>
            </a:r>
            <a:r>
              <a:rPr sz="2800" spc="-225" dirty="0">
                <a:solidFill>
                  <a:srgbClr val="404040"/>
                </a:solidFill>
                <a:latin typeface="Arial Black"/>
                <a:cs typeface="Arial Black"/>
              </a:rPr>
              <a:t>Object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95" dirty="0">
                <a:solidFill>
                  <a:srgbClr val="404040"/>
                </a:solidFill>
                <a:latin typeface="Arial Black"/>
                <a:cs typeface="Arial Black"/>
              </a:rPr>
              <a:t>Lifecycle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solidFill>
                  <a:srgbClr val="FFFFFF"/>
                </a:solidFill>
              </a:rPr>
              <a:t>Java</a:t>
            </a:r>
            <a:r>
              <a:rPr spc="-240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7458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1—</a:t>
            </a:r>
            <a:r>
              <a:rPr sz="2800" spc="-225" dirty="0">
                <a:solidFill>
                  <a:srgbClr val="404040"/>
                </a:solidFill>
                <a:latin typeface="Arial Black"/>
                <a:cs typeface="Arial Black"/>
              </a:rPr>
              <a:t>Declaring</a:t>
            </a:r>
            <a:r>
              <a:rPr sz="28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8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00" dirty="0">
                <a:solidFill>
                  <a:srgbClr val="404040"/>
                </a:solidFill>
                <a:latin typeface="Arial Black"/>
                <a:cs typeface="Arial Black"/>
              </a:rPr>
              <a:t>Initializing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Variables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2971" y="931538"/>
            <a:ext cx="3744468" cy="399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88278" y="1438732"/>
            <a:ext cx="4685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lifecycle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7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stages: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0915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Object</a:t>
            </a:r>
            <a:r>
              <a:rPr spc="-215" dirty="0"/>
              <a:t> </a:t>
            </a:r>
            <a:r>
              <a:rPr spc="-145" dirty="0"/>
              <a:t>Lifecycle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804880" y="2291595"/>
            <a:ext cx="12640945" cy="1553210"/>
            <a:chOff x="1804880" y="2291595"/>
            <a:chExt cx="12640945" cy="15532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4880" y="2291595"/>
              <a:ext cx="12640611" cy="7384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11373" y="3047238"/>
              <a:ext cx="0" cy="797560"/>
            </a:xfrm>
            <a:custGeom>
              <a:avLst/>
              <a:gdLst/>
              <a:ahLst/>
              <a:cxnLst/>
              <a:rect l="l" t="t" r="r" b="b"/>
              <a:pathLst>
                <a:path h="797560">
                  <a:moveTo>
                    <a:pt x="0" y="0"/>
                  </a:moveTo>
                  <a:lnTo>
                    <a:pt x="0" y="797433"/>
                  </a:lnTo>
                </a:path>
              </a:pathLst>
            </a:custGeom>
            <a:ln w="25908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8368" y="3870959"/>
            <a:ext cx="3906520" cy="3785870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 marR="293370">
              <a:lnSpc>
                <a:spcPts val="3600"/>
              </a:lnSpc>
              <a:spcBef>
                <a:spcPts val="19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Once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created,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assigned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variable.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80"/>
              </a:spcBef>
            </a:pPr>
            <a:endParaRPr sz="20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0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Cat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getCat(){</a:t>
            </a:r>
            <a:endParaRPr sz="2000">
              <a:latin typeface="Arial MT"/>
              <a:cs typeface="Arial MT"/>
            </a:endParaRPr>
          </a:p>
          <a:p>
            <a:pPr marL="90805" marR="332740">
              <a:lnSpc>
                <a:spcPct val="15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Cat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cat=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Cat();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75" dirty="0">
                <a:solidFill>
                  <a:srgbClr val="404040"/>
                </a:solidFill>
                <a:latin typeface="Arial MT"/>
                <a:cs typeface="Arial MT"/>
              </a:rPr>
              <a:t>//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creation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Cat</a:t>
            </a:r>
            <a:endParaRPr sz="20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cat;</a:t>
            </a:r>
            <a:endParaRPr sz="20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2971" y="931538"/>
            <a:ext cx="3744468" cy="399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88278" y="1438732"/>
            <a:ext cx="4685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lifecycle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7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stages: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0915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Object</a:t>
            </a:r>
            <a:r>
              <a:rPr spc="-215" dirty="0"/>
              <a:t> </a:t>
            </a:r>
            <a:r>
              <a:rPr spc="-145" dirty="0"/>
              <a:t>Lifecycle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39823" y="2127504"/>
            <a:ext cx="12984480" cy="1664335"/>
            <a:chOff x="1639823" y="2127504"/>
            <a:chExt cx="12984480" cy="1664335"/>
          </a:xfrm>
        </p:grpSpPr>
        <p:sp>
          <p:nvSpPr>
            <p:cNvPr id="6" name="object 6"/>
            <p:cNvSpPr/>
            <p:nvPr/>
          </p:nvSpPr>
          <p:spPr>
            <a:xfrm>
              <a:off x="4421885" y="2993898"/>
              <a:ext cx="0" cy="797560"/>
            </a:xfrm>
            <a:custGeom>
              <a:avLst/>
              <a:gdLst/>
              <a:ahLst/>
              <a:cxnLst/>
              <a:rect l="l" t="t" r="r" b="b"/>
              <a:pathLst>
                <a:path h="797560">
                  <a:moveTo>
                    <a:pt x="0" y="0"/>
                  </a:moveTo>
                  <a:lnTo>
                    <a:pt x="0" y="797432"/>
                  </a:lnTo>
                </a:path>
              </a:pathLst>
            </a:custGeom>
            <a:ln w="25908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823" y="2127504"/>
              <a:ext cx="12984480" cy="9982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502407" y="3791711"/>
            <a:ext cx="3836035" cy="2862580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640080">
              <a:lnSpc>
                <a:spcPts val="3600"/>
              </a:lnSpc>
              <a:spcBef>
                <a:spcPts val="180"/>
              </a:spcBef>
            </a:pP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held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strong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reference,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considered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“In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Use.”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2000">
              <a:latin typeface="Arial MT"/>
              <a:cs typeface="Arial MT"/>
            </a:endParaRPr>
          </a:p>
          <a:p>
            <a:pPr marL="91440" marR="177165">
              <a:lnSpc>
                <a:spcPct val="1501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Cat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Cat();//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Here,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cat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strong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Cat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2971" y="931538"/>
            <a:ext cx="3744468" cy="399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88278" y="1438732"/>
            <a:ext cx="4685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lifecycle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7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stages: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0915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Object</a:t>
            </a:r>
            <a:r>
              <a:rPr spc="-215" dirty="0"/>
              <a:t> </a:t>
            </a:r>
            <a:r>
              <a:rPr spc="-145" dirty="0"/>
              <a:t>Lifecycle</a:t>
            </a:r>
          </a:p>
        </p:txBody>
      </p:sp>
      <p:sp>
        <p:nvSpPr>
          <p:cNvPr id="5" name="object 5"/>
          <p:cNvSpPr/>
          <p:nvPr/>
        </p:nvSpPr>
        <p:spPr>
          <a:xfrm>
            <a:off x="6192773" y="3047238"/>
            <a:ext cx="1270" cy="471805"/>
          </a:xfrm>
          <a:custGeom>
            <a:avLst/>
            <a:gdLst/>
            <a:ahLst/>
            <a:cxnLst/>
            <a:rect l="l" t="t" r="r" b="b"/>
            <a:pathLst>
              <a:path w="1270" h="471804">
                <a:moveTo>
                  <a:pt x="888" y="0"/>
                </a:moveTo>
                <a:lnTo>
                  <a:pt x="0" y="471550"/>
                </a:lnTo>
              </a:path>
            </a:pathLst>
          </a:custGeom>
          <a:ln w="25908">
            <a:solidFill>
              <a:srgbClr val="40404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9823" y="3517391"/>
            <a:ext cx="10898505" cy="5171440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 marR="669925">
              <a:lnSpc>
                <a:spcPts val="3600"/>
              </a:lnSpc>
              <a:spcBef>
                <a:spcPts val="19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invisible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state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strong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program.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void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execute(){</a:t>
            </a:r>
            <a:endParaRPr sz="20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880"/>
              </a:spcBef>
            </a:pP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try{</a:t>
            </a:r>
            <a:endParaRPr sz="20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ob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Object();</a:t>
            </a:r>
            <a:endParaRPr sz="20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}catch(Exception</a:t>
            </a:r>
            <a:r>
              <a:rPr sz="2000" spc="2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e){</a:t>
            </a:r>
            <a:endParaRPr sz="20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e.printStackTrace();</a:t>
            </a:r>
            <a:endParaRPr sz="20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58115">
              <a:lnSpc>
                <a:spcPct val="100000"/>
              </a:lnSpc>
              <a:spcBef>
                <a:spcPts val="1200"/>
              </a:spcBef>
            </a:pP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while(true){</a:t>
            </a:r>
            <a:endParaRPr sz="20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000" spc="-390" dirty="0">
                <a:solidFill>
                  <a:srgbClr val="404040"/>
                </a:solidFill>
                <a:latin typeface="Arial MT"/>
                <a:cs typeface="Arial MT"/>
              </a:rPr>
              <a:t>…………….</a:t>
            </a:r>
            <a:endParaRPr sz="20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1205"/>
              </a:spcBef>
            </a:pP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9823" y="2127504"/>
            <a:ext cx="12984480" cy="9982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2971" y="931538"/>
            <a:ext cx="3744468" cy="39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0915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Object</a:t>
            </a:r>
            <a:r>
              <a:rPr spc="-215" dirty="0"/>
              <a:t> </a:t>
            </a:r>
            <a:r>
              <a:rPr spc="-145" dirty="0"/>
              <a:t>Lifecycle</a:t>
            </a:r>
          </a:p>
        </p:txBody>
      </p:sp>
      <p:sp>
        <p:nvSpPr>
          <p:cNvPr id="4" name="object 4"/>
          <p:cNvSpPr/>
          <p:nvPr/>
        </p:nvSpPr>
        <p:spPr>
          <a:xfrm>
            <a:off x="8003285" y="2838450"/>
            <a:ext cx="0" cy="797560"/>
          </a:xfrm>
          <a:custGeom>
            <a:avLst/>
            <a:gdLst/>
            <a:ahLst/>
            <a:cxnLst/>
            <a:rect l="l" t="t" r="r" b="b"/>
            <a:pathLst>
              <a:path h="797560">
                <a:moveTo>
                  <a:pt x="0" y="0"/>
                </a:moveTo>
                <a:lnTo>
                  <a:pt x="0" y="797433"/>
                </a:lnTo>
              </a:path>
            </a:pathLst>
          </a:custGeom>
          <a:ln w="25908">
            <a:solidFill>
              <a:srgbClr val="40404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5355" y="3634740"/>
            <a:ext cx="4973320" cy="2862580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65"/>
              </a:spcBef>
            </a:pP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1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000" spc="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becomes</a:t>
            </a:r>
            <a:r>
              <a:rPr sz="2000" spc="1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unreachable</a:t>
            </a:r>
            <a:r>
              <a:rPr sz="20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endParaRPr sz="20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references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can’t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endParaRPr sz="20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accessed.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Cat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0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0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Cat();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Arial MT"/>
                <a:cs typeface="Arial MT"/>
              </a:rPr>
              <a:t>//line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  <a:tabLst>
                <a:tab pos="575310" algn="l"/>
              </a:tabLst>
            </a:pP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cat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	=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null;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//line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8278" y="1438732"/>
            <a:ext cx="4685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lifecycle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7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stages: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9823" y="2127504"/>
            <a:ext cx="12984480" cy="9982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2971" y="931538"/>
            <a:ext cx="3744468" cy="39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0915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Object</a:t>
            </a:r>
            <a:r>
              <a:rPr spc="-215" dirty="0"/>
              <a:t> </a:t>
            </a:r>
            <a:r>
              <a:rPr spc="-145" dirty="0"/>
              <a:t>Lifecycle</a:t>
            </a:r>
          </a:p>
        </p:txBody>
      </p:sp>
      <p:sp>
        <p:nvSpPr>
          <p:cNvPr id="4" name="object 4"/>
          <p:cNvSpPr/>
          <p:nvPr/>
        </p:nvSpPr>
        <p:spPr>
          <a:xfrm>
            <a:off x="9812273" y="2940557"/>
            <a:ext cx="0" cy="797560"/>
          </a:xfrm>
          <a:custGeom>
            <a:avLst/>
            <a:gdLst/>
            <a:ahLst/>
            <a:cxnLst/>
            <a:rect l="l" t="t" r="r" b="b"/>
            <a:pathLst>
              <a:path h="797560">
                <a:moveTo>
                  <a:pt x="0" y="0"/>
                </a:moveTo>
                <a:lnTo>
                  <a:pt x="0" y="797432"/>
                </a:lnTo>
              </a:path>
            </a:pathLst>
          </a:custGeom>
          <a:ln w="25908">
            <a:solidFill>
              <a:srgbClr val="40404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88580" y="3736847"/>
            <a:ext cx="4246245" cy="19386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2710" marR="201295">
              <a:lnSpc>
                <a:spcPts val="3600"/>
              </a:lnSpc>
              <a:spcBef>
                <a:spcPts val="185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Once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observe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unreachable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object,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moves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collected state.</a:t>
            </a:r>
            <a:endParaRPr sz="2000">
              <a:latin typeface="Arial MT"/>
              <a:cs typeface="Arial MT"/>
            </a:endParaRPr>
          </a:p>
          <a:p>
            <a:pPr marL="92710">
              <a:lnSpc>
                <a:spcPct val="100000"/>
              </a:lnSpc>
              <a:spcBef>
                <a:spcPts val="880"/>
              </a:spcBef>
            </a:pP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 a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phase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before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deallocation.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8278" y="1438732"/>
            <a:ext cx="4685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lifecycle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7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stages: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9823" y="2127504"/>
            <a:ext cx="12984480" cy="9982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2971" y="931538"/>
            <a:ext cx="3744468" cy="39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0915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Object</a:t>
            </a:r>
            <a:r>
              <a:rPr spc="-215" dirty="0"/>
              <a:t> </a:t>
            </a:r>
            <a:r>
              <a:rPr spc="-145" dirty="0"/>
              <a:t>Lifecycle</a:t>
            </a:r>
          </a:p>
        </p:txBody>
      </p:sp>
      <p:sp>
        <p:nvSpPr>
          <p:cNvPr id="4" name="object 4"/>
          <p:cNvSpPr/>
          <p:nvPr/>
        </p:nvSpPr>
        <p:spPr>
          <a:xfrm>
            <a:off x="11584685" y="3041142"/>
            <a:ext cx="0" cy="797560"/>
          </a:xfrm>
          <a:custGeom>
            <a:avLst/>
            <a:gdLst/>
            <a:ahLst/>
            <a:cxnLst/>
            <a:rect l="l" t="t" r="r" b="b"/>
            <a:pathLst>
              <a:path h="797560">
                <a:moveTo>
                  <a:pt x="0" y="0"/>
                </a:moveTo>
                <a:lnTo>
                  <a:pt x="0" y="797433"/>
                </a:lnTo>
              </a:path>
            </a:pathLst>
          </a:custGeom>
          <a:ln w="25908">
            <a:solidFill>
              <a:srgbClr val="40404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18547" y="3837432"/>
            <a:ext cx="3729354" cy="1478280"/>
          </a:xfrm>
          <a:prstGeom prst="rect">
            <a:avLst/>
          </a:prstGeom>
          <a:ln w="9143">
            <a:solidFill>
              <a:srgbClr val="40404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1440" marR="82550">
              <a:lnSpc>
                <a:spcPts val="3600"/>
              </a:lnSpc>
              <a:spcBef>
                <a:spcPts val="19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Once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collected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finalize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method,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it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moved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finalize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state.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8278" y="1438732"/>
            <a:ext cx="4685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lifecycle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7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stages: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9823" y="2127504"/>
            <a:ext cx="12984480" cy="9982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2971" y="931538"/>
            <a:ext cx="3744468" cy="39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0915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Object</a:t>
            </a:r>
            <a:r>
              <a:rPr spc="-215" dirty="0"/>
              <a:t> </a:t>
            </a:r>
            <a:r>
              <a:rPr spc="-145" dirty="0"/>
              <a:t>Lifecycle</a:t>
            </a:r>
          </a:p>
        </p:txBody>
      </p:sp>
      <p:sp>
        <p:nvSpPr>
          <p:cNvPr id="4" name="object 4"/>
          <p:cNvSpPr/>
          <p:nvPr/>
        </p:nvSpPr>
        <p:spPr>
          <a:xfrm>
            <a:off x="13427202" y="3126485"/>
            <a:ext cx="0" cy="797560"/>
          </a:xfrm>
          <a:custGeom>
            <a:avLst/>
            <a:gdLst/>
            <a:ahLst/>
            <a:cxnLst/>
            <a:rect l="l" t="t" r="r" b="b"/>
            <a:pathLst>
              <a:path h="797560">
                <a:moveTo>
                  <a:pt x="0" y="0"/>
                </a:moveTo>
                <a:lnTo>
                  <a:pt x="0" y="797433"/>
                </a:lnTo>
              </a:path>
            </a:pathLst>
          </a:custGeom>
          <a:ln w="25908">
            <a:solidFill>
              <a:srgbClr val="40404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8080" y="3922776"/>
            <a:ext cx="4238625" cy="1938655"/>
          </a:xfrm>
          <a:prstGeom prst="rect">
            <a:avLst/>
          </a:prstGeom>
          <a:ln w="9143">
            <a:solidFill>
              <a:srgbClr val="40404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65"/>
              </a:spcBef>
            </a:pP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deallocated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state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final</a:t>
            </a:r>
            <a:endParaRPr sz="20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1200"/>
              </a:spcBef>
            </a:pP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step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garbage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collection.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endParaRPr sz="2000">
              <a:latin typeface="Arial MT"/>
              <a:cs typeface="Arial MT"/>
            </a:endParaRPr>
          </a:p>
          <a:p>
            <a:pPr marL="92075" marR="264160">
              <a:lnSpc>
                <a:spcPct val="150000"/>
              </a:lnSpc>
              <a:spcBef>
                <a:spcPts val="5"/>
              </a:spcBef>
            </a:pP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still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unreachable,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it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state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deallocation.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8278" y="1438732"/>
            <a:ext cx="4685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lifecycle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7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stages: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4880" y="2291595"/>
            <a:ext cx="12640611" cy="73840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025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5—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Wrapper</a:t>
            </a:r>
            <a:r>
              <a:rPr sz="28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15" dirty="0">
                <a:solidFill>
                  <a:srgbClr val="404040"/>
                </a:solidFill>
                <a:latin typeface="Arial Black"/>
                <a:cs typeface="Arial Black"/>
              </a:rPr>
              <a:t>Class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77925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Conversion</a:t>
            </a:r>
            <a:r>
              <a:rPr spc="-204" dirty="0"/>
              <a:t> </a:t>
            </a:r>
            <a:r>
              <a:rPr spc="-10" dirty="0"/>
              <a:t>from</a:t>
            </a:r>
            <a:r>
              <a:rPr spc="-215" dirty="0"/>
              <a:t> </a:t>
            </a:r>
            <a:r>
              <a:rPr spc="-65" dirty="0"/>
              <a:t>Primitive</a:t>
            </a:r>
            <a:r>
              <a:rPr spc="-240" dirty="0"/>
              <a:t> </a:t>
            </a:r>
            <a:r>
              <a:rPr spc="-40" dirty="0"/>
              <a:t>to</a:t>
            </a:r>
            <a:r>
              <a:rPr spc="-200" dirty="0"/>
              <a:t> </a:t>
            </a:r>
            <a:r>
              <a:rPr spc="-10" dirty="0"/>
              <a:t>Wrapper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8788" y="853439"/>
            <a:ext cx="8182356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12747"/>
            <a:ext cx="635507" cy="63550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31492" y="3165348"/>
            <a:ext cx="12565380" cy="4117975"/>
            <a:chOff x="2031492" y="3165348"/>
            <a:chExt cx="12565380" cy="4117975"/>
          </a:xfrm>
        </p:grpSpPr>
        <p:sp>
          <p:nvSpPr>
            <p:cNvPr id="6" name="object 6"/>
            <p:cNvSpPr/>
            <p:nvPr/>
          </p:nvSpPr>
          <p:spPr>
            <a:xfrm>
              <a:off x="2036064" y="3169920"/>
              <a:ext cx="12556490" cy="4109085"/>
            </a:xfrm>
            <a:custGeom>
              <a:avLst/>
              <a:gdLst/>
              <a:ahLst/>
              <a:cxnLst/>
              <a:rect l="l" t="t" r="r" b="b"/>
              <a:pathLst>
                <a:path w="12556490" h="4109084">
                  <a:moveTo>
                    <a:pt x="12556236" y="0"/>
                  </a:moveTo>
                  <a:lnTo>
                    <a:pt x="0" y="0"/>
                  </a:lnTo>
                  <a:lnTo>
                    <a:pt x="0" y="4108704"/>
                  </a:lnTo>
                  <a:lnTo>
                    <a:pt x="12556236" y="4108704"/>
                  </a:lnTo>
                  <a:lnTo>
                    <a:pt x="125562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6064" y="3169920"/>
              <a:ext cx="12556490" cy="4109085"/>
            </a:xfrm>
            <a:custGeom>
              <a:avLst/>
              <a:gdLst/>
              <a:ahLst/>
              <a:cxnLst/>
              <a:rect l="l" t="t" r="r" b="b"/>
              <a:pathLst>
                <a:path w="12556490" h="4109084">
                  <a:moveTo>
                    <a:pt x="0" y="4108704"/>
                  </a:moveTo>
                  <a:lnTo>
                    <a:pt x="12556236" y="4108704"/>
                  </a:lnTo>
                  <a:lnTo>
                    <a:pt x="12556236" y="0"/>
                  </a:lnTo>
                  <a:lnTo>
                    <a:pt x="0" y="0"/>
                  </a:lnTo>
                  <a:lnTo>
                    <a:pt x="0" y="4108704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15692" y="1499108"/>
            <a:ext cx="11875770" cy="4602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wrapper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convert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autoboxing.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5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convert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Wrapper: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6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WrapperExample1{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main(String</a:t>
            </a:r>
            <a:r>
              <a:rPr sz="16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args[]){</a:t>
            </a:r>
            <a:endParaRPr sz="1600">
              <a:latin typeface="Courier New"/>
              <a:cs typeface="Courier New"/>
            </a:endParaRPr>
          </a:p>
          <a:p>
            <a:pPr marL="12700" marR="8313420">
              <a:lnSpc>
                <a:spcPct val="150000"/>
              </a:lnSpc>
            </a:pP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//Converting</a:t>
            </a:r>
            <a:r>
              <a:rPr sz="1600" spc="-50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int</a:t>
            </a:r>
            <a:r>
              <a:rPr sz="1600" spc="-60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into</a:t>
            </a:r>
            <a:r>
              <a:rPr sz="1600" spc="-60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38235"/>
                </a:solidFill>
                <a:latin typeface="Courier New"/>
                <a:cs typeface="Courier New"/>
              </a:rPr>
              <a:t>Integer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int</a:t>
            </a:r>
            <a:r>
              <a:rPr sz="1600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a=20;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Integer</a:t>
            </a:r>
            <a:r>
              <a:rPr sz="1600" spc="-9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i=Integer.valueOf(a);</a:t>
            </a:r>
            <a:r>
              <a:rPr sz="1600" spc="-1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//converting</a:t>
            </a:r>
            <a:r>
              <a:rPr sz="1600" spc="-8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int</a:t>
            </a:r>
            <a:r>
              <a:rPr sz="1600" spc="-100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into</a:t>
            </a:r>
            <a:r>
              <a:rPr sz="1600" spc="-100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38235"/>
                </a:solidFill>
                <a:latin typeface="Courier New"/>
                <a:cs typeface="Courier New"/>
              </a:rPr>
              <a:t>Integer</a:t>
            </a:r>
            <a:endParaRPr sz="1600">
              <a:latin typeface="Courier New"/>
              <a:cs typeface="Courier New"/>
            </a:endParaRPr>
          </a:p>
          <a:p>
            <a:pPr marL="255904" marR="5080" indent="-243840">
              <a:lnSpc>
                <a:spcPct val="150000"/>
              </a:lnSpc>
              <a:spcBef>
                <a:spcPts val="5"/>
              </a:spcBef>
              <a:tabLst>
                <a:tab pos="3676650" algn="l"/>
              </a:tabLst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Integer</a:t>
            </a:r>
            <a:r>
              <a:rPr sz="1600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Courier New"/>
                <a:cs typeface="Courier New"/>
              </a:rPr>
              <a:t>j=a;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	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//autoboxing,</a:t>
            </a:r>
            <a:r>
              <a:rPr sz="1600" spc="-60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now</a:t>
            </a:r>
            <a:r>
              <a:rPr sz="1600" spc="-6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compiler</a:t>
            </a:r>
            <a:r>
              <a:rPr sz="1600" spc="-80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will</a:t>
            </a:r>
            <a:r>
              <a:rPr sz="1600" spc="-7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write</a:t>
            </a:r>
            <a:r>
              <a:rPr sz="1600" spc="-70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Integer.valueOf(a)</a:t>
            </a:r>
            <a:r>
              <a:rPr sz="1600" spc="-7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38235"/>
                </a:solidFill>
                <a:latin typeface="Courier New"/>
                <a:cs typeface="Courier New"/>
              </a:rPr>
              <a:t>internally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System.out.println(a+"</a:t>
            </a:r>
            <a:r>
              <a:rPr sz="1600" spc="-1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"+i+"</a:t>
            </a:r>
            <a:r>
              <a:rPr sz="1600" spc="-114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"+j);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252525"/>
                </a:solidFill>
                <a:latin typeface="Courier New"/>
                <a:cs typeface="Courier New"/>
              </a:rPr>
              <a:t>}}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13107" y="6355079"/>
            <a:ext cx="2679700" cy="923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6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5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20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20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20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3403" y="346659"/>
            <a:ext cx="80384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Conversion</a:t>
            </a:r>
            <a:r>
              <a:rPr spc="-220" dirty="0"/>
              <a:t> </a:t>
            </a:r>
            <a:r>
              <a:rPr spc="-10" dirty="0"/>
              <a:t>from</a:t>
            </a:r>
            <a:r>
              <a:rPr spc="-229" dirty="0"/>
              <a:t> </a:t>
            </a:r>
            <a:r>
              <a:rPr spc="-50" dirty="0"/>
              <a:t>Wrapper</a:t>
            </a:r>
            <a:r>
              <a:rPr spc="-220" dirty="0"/>
              <a:t> </a:t>
            </a:r>
            <a:r>
              <a:rPr spc="-40" dirty="0"/>
              <a:t>to</a:t>
            </a:r>
            <a:r>
              <a:rPr spc="-215" dirty="0"/>
              <a:t> </a:t>
            </a:r>
            <a:r>
              <a:rPr spc="-10" dirty="0"/>
              <a:t>Primitive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8788" y="853439"/>
            <a:ext cx="8182356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12747"/>
            <a:ext cx="635507" cy="63550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31492" y="3165348"/>
            <a:ext cx="12565380" cy="4486910"/>
            <a:chOff x="2031492" y="3165348"/>
            <a:chExt cx="12565380" cy="4486910"/>
          </a:xfrm>
        </p:grpSpPr>
        <p:sp>
          <p:nvSpPr>
            <p:cNvPr id="6" name="object 6"/>
            <p:cNvSpPr/>
            <p:nvPr/>
          </p:nvSpPr>
          <p:spPr>
            <a:xfrm>
              <a:off x="2036064" y="3169920"/>
              <a:ext cx="12556490" cy="4478020"/>
            </a:xfrm>
            <a:custGeom>
              <a:avLst/>
              <a:gdLst/>
              <a:ahLst/>
              <a:cxnLst/>
              <a:rect l="l" t="t" r="r" b="b"/>
              <a:pathLst>
                <a:path w="12556490" h="4478020">
                  <a:moveTo>
                    <a:pt x="12556236" y="0"/>
                  </a:moveTo>
                  <a:lnTo>
                    <a:pt x="0" y="0"/>
                  </a:lnTo>
                  <a:lnTo>
                    <a:pt x="0" y="4477511"/>
                  </a:lnTo>
                  <a:lnTo>
                    <a:pt x="12556236" y="4477511"/>
                  </a:lnTo>
                  <a:lnTo>
                    <a:pt x="125562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6064" y="3169920"/>
              <a:ext cx="12556490" cy="4478020"/>
            </a:xfrm>
            <a:custGeom>
              <a:avLst/>
              <a:gdLst/>
              <a:ahLst/>
              <a:cxnLst/>
              <a:rect l="l" t="t" r="r" b="b"/>
              <a:pathLst>
                <a:path w="12556490" h="4478020">
                  <a:moveTo>
                    <a:pt x="0" y="4477511"/>
                  </a:moveTo>
                  <a:lnTo>
                    <a:pt x="12556236" y="4477511"/>
                  </a:lnTo>
                  <a:lnTo>
                    <a:pt x="12556236" y="0"/>
                  </a:lnTo>
                  <a:lnTo>
                    <a:pt x="0" y="0"/>
                  </a:lnTo>
                  <a:lnTo>
                    <a:pt x="0" y="4477511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15692" y="1545463"/>
            <a:ext cx="12209780" cy="3093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Wrapper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mechanism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convert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wrapper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unboxing.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3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convert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Wrapper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Primitive: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2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WrapperExample2{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main(String</a:t>
            </a:r>
            <a:r>
              <a:rPr sz="16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args[]){</a:t>
            </a:r>
            <a:endParaRPr sz="1600">
              <a:latin typeface="Courier New"/>
              <a:cs typeface="Courier New"/>
            </a:endParaRPr>
          </a:p>
          <a:p>
            <a:pPr marL="12700" marR="8890635">
              <a:lnSpc>
                <a:spcPct val="150000"/>
              </a:lnSpc>
            </a:pP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//Converting</a:t>
            </a:r>
            <a:r>
              <a:rPr sz="1600" spc="-5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Integer</a:t>
            </a:r>
            <a:r>
              <a:rPr sz="1600" spc="-6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to</a:t>
            </a:r>
            <a:r>
              <a:rPr sz="1600" spc="-6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538235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Integer</a:t>
            </a: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a=new</a:t>
            </a:r>
            <a:r>
              <a:rPr sz="16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Integer(3);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8392" y="4611982"/>
            <a:ext cx="2332355" cy="7581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int</a:t>
            </a:r>
            <a:r>
              <a:rPr sz="1600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i=a.intValue();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int</a:t>
            </a:r>
            <a:r>
              <a:rPr sz="1600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Courier New"/>
                <a:cs typeface="Courier New"/>
              </a:rPr>
              <a:t>j=a;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5585" y="4611982"/>
            <a:ext cx="7219950" cy="7581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65"/>
              </a:spcBef>
            </a:pP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//converting</a:t>
            </a:r>
            <a:r>
              <a:rPr sz="1600" spc="-5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Integer</a:t>
            </a:r>
            <a:r>
              <a:rPr sz="1600" spc="-6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to</a:t>
            </a:r>
            <a:r>
              <a:rPr sz="1600" spc="-7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538235"/>
                </a:solidFill>
                <a:latin typeface="Courier New"/>
                <a:cs typeface="Courier New"/>
              </a:rPr>
              <a:t>int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//unboxing,</a:t>
            </a:r>
            <a:r>
              <a:rPr sz="1600" spc="-60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now</a:t>
            </a:r>
            <a:r>
              <a:rPr sz="1600" spc="-6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compiler</a:t>
            </a:r>
            <a:r>
              <a:rPr sz="1600" spc="-5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will</a:t>
            </a:r>
            <a:r>
              <a:rPr sz="1600" spc="-60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write</a:t>
            </a:r>
            <a:r>
              <a:rPr sz="1600" spc="-60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38235"/>
                </a:solidFill>
                <a:latin typeface="Courier New"/>
                <a:cs typeface="Courier New"/>
              </a:rPr>
              <a:t>a.intValue()</a:t>
            </a:r>
            <a:r>
              <a:rPr sz="1600" spc="-6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38235"/>
                </a:solidFill>
                <a:latin typeface="Courier New"/>
                <a:cs typeface="Courier New"/>
              </a:rPr>
              <a:t>internally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8392" y="5710199"/>
            <a:ext cx="416623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System.out.println(a+"</a:t>
            </a:r>
            <a:r>
              <a:rPr sz="1600" spc="-1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"+i+"</a:t>
            </a:r>
            <a:r>
              <a:rPr sz="1600" spc="-114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"+j);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252525"/>
                </a:solidFill>
                <a:latin typeface="Courier New"/>
                <a:cs typeface="Courier New"/>
              </a:rPr>
              <a:t>}}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13107" y="6731507"/>
            <a:ext cx="2679700" cy="8794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6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5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144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3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3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273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Declaring</a:t>
            </a:r>
            <a:r>
              <a:rPr spc="-170" dirty="0"/>
              <a:t> </a:t>
            </a:r>
            <a:r>
              <a:rPr spc="-95" dirty="0"/>
              <a:t>and</a:t>
            </a:r>
            <a:r>
              <a:rPr spc="-155" dirty="0"/>
              <a:t> </a:t>
            </a:r>
            <a:r>
              <a:rPr spc="-70" dirty="0"/>
              <a:t>Initializing</a:t>
            </a:r>
            <a:r>
              <a:rPr spc="-195" dirty="0"/>
              <a:t> </a:t>
            </a:r>
            <a:r>
              <a:rPr spc="-9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6152" y="1718310"/>
            <a:ext cx="12665710" cy="587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named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storage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program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uses.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85"/>
              </a:spcBef>
            </a:pPr>
            <a:endParaRPr sz="2200">
              <a:latin typeface="Arial MT"/>
              <a:cs typeface="Arial MT"/>
            </a:endParaRPr>
          </a:p>
          <a:p>
            <a:pPr marL="12700" marR="111760">
              <a:lnSpc>
                <a:spcPct val="150000"/>
              </a:lnSpc>
            </a:pP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Each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type,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determines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can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stored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operations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applied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it.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4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must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before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it.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be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declared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eight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types: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byte,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short,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int,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long,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float,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double,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char,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boolean.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1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Declaring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reserves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and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some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memory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it,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whereas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initializing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gives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value.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6740" y="853439"/>
            <a:ext cx="7461504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86483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674620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143755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5755" y="5268467"/>
            <a:ext cx="633983" cy="6339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3188" y="6600443"/>
            <a:ext cx="633984" cy="63398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List</a:t>
            </a:r>
            <a:r>
              <a:rPr spc="-210" dirty="0"/>
              <a:t> </a:t>
            </a:r>
            <a:r>
              <a:rPr spc="-10" dirty="0"/>
              <a:t>of</a:t>
            </a:r>
            <a:r>
              <a:rPr spc="-210" dirty="0"/>
              <a:t> </a:t>
            </a:r>
            <a:r>
              <a:rPr spc="-65" dirty="0"/>
              <a:t>Primitive</a:t>
            </a:r>
            <a:r>
              <a:rPr spc="-245" dirty="0"/>
              <a:t> </a:t>
            </a:r>
            <a:r>
              <a:rPr spc="-204" dirty="0"/>
              <a:t>Types</a:t>
            </a:r>
            <a:r>
              <a:rPr spc="-235" dirty="0"/>
              <a:t> </a:t>
            </a:r>
            <a:r>
              <a:rPr spc="-95" dirty="0"/>
              <a:t>and</a:t>
            </a:r>
            <a:r>
              <a:rPr spc="-200" dirty="0"/>
              <a:t> </a:t>
            </a:r>
            <a:r>
              <a:rPr spc="-120" dirty="0"/>
              <a:t>Their</a:t>
            </a:r>
            <a:r>
              <a:rPr spc="-229" dirty="0"/>
              <a:t> </a:t>
            </a:r>
            <a:r>
              <a:rPr spc="-50" dirty="0"/>
              <a:t>Wrapper</a:t>
            </a:r>
            <a:r>
              <a:rPr spc="-204" dirty="0"/>
              <a:t> </a:t>
            </a:r>
            <a:r>
              <a:rPr spc="-140" dirty="0"/>
              <a:t>Classes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6455" y="853439"/>
            <a:ext cx="1044854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42664" y="1604010"/>
            <a:ext cx="8171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 8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java.lang</a:t>
            </a:r>
            <a:r>
              <a:rPr sz="2200" i="1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package,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include: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16377" y="2538476"/>
          <a:ext cx="11210925" cy="517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0" dirty="0">
                          <a:latin typeface="Arial Black"/>
                          <a:cs typeface="Arial Black"/>
                        </a:rPr>
                        <a:t>Primitive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85" dirty="0">
                          <a:latin typeface="Arial Black"/>
                          <a:cs typeface="Arial Black"/>
                        </a:rPr>
                        <a:t>Wrapper</a:t>
                      </a:r>
                      <a:r>
                        <a:rPr sz="2000" spc="-10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10" dirty="0">
                          <a:latin typeface="Arial Black"/>
                          <a:cs typeface="Arial Black"/>
                        </a:rPr>
                        <a:t>Class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spc="-110" dirty="0">
                          <a:latin typeface="Arial Black"/>
                          <a:cs typeface="Arial Black"/>
                        </a:rPr>
                        <a:t>Constructor</a:t>
                      </a:r>
                      <a:r>
                        <a:rPr sz="2000" spc="-9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10" dirty="0">
                          <a:latin typeface="Arial Black"/>
                          <a:cs typeface="Arial Black"/>
                        </a:rPr>
                        <a:t>Argument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50" dirty="0">
                          <a:latin typeface="Arial MT"/>
                          <a:cs typeface="Arial MT"/>
                        </a:rPr>
                        <a:t>boolean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Boolean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55" dirty="0">
                          <a:latin typeface="Arial MT"/>
                          <a:cs typeface="Arial MT"/>
                        </a:rPr>
                        <a:t>boolean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String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byte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Byte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50" dirty="0">
                          <a:latin typeface="Arial MT"/>
                          <a:cs typeface="Arial MT"/>
                        </a:rPr>
                        <a:t>byte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String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char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Character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char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70" dirty="0">
                          <a:latin typeface="Arial MT"/>
                          <a:cs typeface="Arial MT"/>
                        </a:rPr>
                        <a:t>int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Integer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95" dirty="0">
                          <a:latin typeface="Arial MT"/>
                          <a:cs typeface="Arial MT"/>
                        </a:rPr>
                        <a:t>int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String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65" dirty="0">
                          <a:latin typeface="Arial MT"/>
                          <a:cs typeface="Arial MT"/>
                        </a:rPr>
                        <a:t>float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Float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50" dirty="0">
                          <a:latin typeface="Arial MT"/>
                          <a:cs typeface="Arial MT"/>
                        </a:rPr>
                        <a:t>float,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0" dirty="0">
                          <a:latin typeface="Arial MT"/>
                          <a:cs typeface="Arial MT"/>
                        </a:rPr>
                        <a:t>double</a:t>
                      </a:r>
                      <a:r>
                        <a:rPr sz="1800" spc="5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String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60" dirty="0">
                          <a:latin typeface="Arial MT"/>
                          <a:cs typeface="Arial MT"/>
                        </a:rPr>
                        <a:t>double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45" dirty="0">
                          <a:latin typeface="Arial MT"/>
                          <a:cs typeface="Arial MT"/>
                        </a:rPr>
                        <a:t>Double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65" dirty="0">
                          <a:latin typeface="Arial MT"/>
                          <a:cs typeface="Arial MT"/>
                        </a:rPr>
                        <a:t>double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String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spc="35" dirty="0">
                          <a:latin typeface="Arial MT"/>
                          <a:cs typeface="Arial MT"/>
                        </a:rPr>
                        <a:t>long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Long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spc="55" dirty="0">
                          <a:latin typeface="Arial MT"/>
                          <a:cs typeface="Arial MT"/>
                        </a:rPr>
                        <a:t>long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String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spc="70" dirty="0">
                          <a:latin typeface="Arial MT"/>
                          <a:cs typeface="Arial MT"/>
                        </a:rPr>
                        <a:t>short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Short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spc="80" dirty="0">
                          <a:latin typeface="Arial MT"/>
                          <a:cs typeface="Arial MT"/>
                        </a:rPr>
                        <a:t>short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String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2743200"/>
            <a:ext cx="2599944" cy="4642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993922"/>
            <a:ext cx="3358896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Key</a:t>
            </a:r>
            <a:r>
              <a:rPr spc="-210" dirty="0"/>
              <a:t> </a:t>
            </a:r>
            <a:r>
              <a:rPr spc="-185" dirty="0"/>
              <a:t>Takeaways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33873" y="1420749"/>
            <a:ext cx="10391140" cy="6793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3995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declared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eight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types: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byte,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short,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int,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long,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float,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double,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boolean.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rial MT"/>
              <a:cs typeface="Arial MT"/>
            </a:endParaRPr>
          </a:p>
          <a:p>
            <a:pPr marL="12700" marR="36576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Declaring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reserves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memory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it.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However,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initializing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gives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value.</a:t>
            </a:r>
            <a:endParaRPr sz="2200">
              <a:latin typeface="Arial MT"/>
              <a:cs typeface="Arial MT"/>
            </a:endParaRPr>
          </a:p>
          <a:p>
            <a:pPr marL="12700" marR="445134">
              <a:lnSpc>
                <a:spcPct val="194400"/>
              </a:lnSpc>
              <a:spcBef>
                <a:spcPts val="27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Syntax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java: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followed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200" spc="50" dirty="0">
                <a:solidFill>
                  <a:srgbClr val="FF0000"/>
                </a:solidFill>
                <a:latin typeface="Arial MT"/>
                <a:cs typeface="Arial MT"/>
              </a:rPr>
              <a:t>.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three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20" dirty="0">
                <a:solidFill>
                  <a:srgbClr val="404040"/>
                </a:solidFill>
                <a:latin typeface="Arial MT"/>
                <a:cs typeface="Arial MT"/>
              </a:rPr>
              <a:t>Java: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Local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Variables,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Instance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Variables,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Converting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another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endParaRPr sz="2200">
              <a:latin typeface="Arial MT"/>
              <a:cs typeface="Arial MT"/>
            </a:endParaRPr>
          </a:p>
          <a:p>
            <a:pPr marL="12700" marR="955675">
              <a:lnSpc>
                <a:spcPct val="100000"/>
              </a:lnSpc>
              <a:spcBef>
                <a:spcPts val="234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 MT"/>
                <a:cs typeface="Arial MT"/>
              </a:rPr>
              <a:t>Java,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classified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Widening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and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Narrowing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Serialization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process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writing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byte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stream.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Once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converted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byte-stream,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written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file.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228" y="1474954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228" y="4105378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228" y="5123410"/>
            <a:ext cx="407323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228" y="6091151"/>
            <a:ext cx="407323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228" y="2471650"/>
            <a:ext cx="407323" cy="3948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228" y="3492730"/>
            <a:ext cx="407323" cy="39485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228" y="7093942"/>
            <a:ext cx="407323" cy="39485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228" y="7868135"/>
            <a:ext cx="407323" cy="39485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2092451"/>
            <a:ext cx="11468100" cy="391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4" y="3550361"/>
            <a:ext cx="177863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b="1" spc="-20" dirty="0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7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10" name="object 10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3848" y="7620"/>
              <a:ext cx="2217419" cy="638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12515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byte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23847" y="7620"/>
            <a:ext cx="2217419" cy="63855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data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types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16bit?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3644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int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2464" y="4738878"/>
            <a:ext cx="598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char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11800"/>
            <a:ext cx="7105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short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5715635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555" baseline="1157" dirty="0">
                <a:solidFill>
                  <a:srgbClr val="3B9F37"/>
                </a:solidFill>
                <a:latin typeface="Arial Black"/>
                <a:cs typeface="Arial Black"/>
              </a:rPr>
              <a:t>c</a:t>
            </a:r>
            <a:r>
              <a:rPr sz="3600" spc="-254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7" baseline="1157" dirty="0">
                <a:solidFill>
                  <a:srgbClr val="3B9F37"/>
                </a:solidFill>
                <a:latin typeface="Arial Black"/>
                <a:cs typeface="Arial Black"/>
              </a:rPr>
              <a:t>and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d.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char</a:t>
            </a:r>
            <a:r>
              <a:rPr sz="24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short</a:t>
            </a:r>
            <a:r>
              <a:rPr sz="24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16-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bit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data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Arial Black"/>
                <a:cs typeface="Arial Black"/>
              </a:rPr>
              <a:t>type.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13" name="object 13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3848" y="7620"/>
              <a:ext cx="2217419" cy="63855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12515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byte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8682" y="3882009"/>
            <a:ext cx="3644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int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data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types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16bit?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2464" y="4738878"/>
            <a:ext cx="598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char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7105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short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269621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Internal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23847" y="7620"/>
            <a:ext cx="2217419" cy="63855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Conversion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larger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data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type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smaller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data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type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called: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1968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Implicit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2651" y="4738878"/>
            <a:ext cx="20821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External</a:t>
            </a:r>
            <a:r>
              <a:rPr sz="2200" spc="2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1931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Explicit</a:t>
            </a:r>
            <a:r>
              <a:rPr sz="2200" spc="20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11720830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375" baseline="1157" dirty="0">
                <a:solidFill>
                  <a:srgbClr val="3B9F37"/>
                </a:solidFill>
                <a:latin typeface="Arial Black"/>
                <a:cs typeface="Arial Black"/>
              </a:rPr>
              <a:t>c.</a:t>
            </a:r>
            <a:r>
              <a:rPr sz="3600" spc="-21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225" baseline="1157" dirty="0">
                <a:solidFill>
                  <a:srgbClr val="3B9F37"/>
                </a:solidFill>
                <a:latin typeface="Arial Black"/>
                <a:cs typeface="Arial Black"/>
              </a:rPr>
              <a:t>External</a:t>
            </a:r>
            <a:r>
              <a:rPr sz="3600" spc="-21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casting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Conversion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larger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data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type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smaller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data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type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called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external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casting.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13" name="object 13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3848" y="7620"/>
              <a:ext cx="2217419" cy="63855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269621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Internal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Conversion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larger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data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type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smaller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data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type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called: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3882009"/>
            <a:ext cx="1968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Implicit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2651" y="4738878"/>
            <a:ext cx="20821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External</a:t>
            </a:r>
            <a:r>
              <a:rPr sz="2200" spc="2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1931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Explicit</a:t>
            </a:r>
            <a:r>
              <a:rPr sz="2200" spc="20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casting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3" name="object 3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64477" y="3781501"/>
            <a:ext cx="480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95" dirty="0">
                <a:solidFill>
                  <a:srgbClr val="252525"/>
                </a:solidFill>
              </a:rPr>
              <a:t>Thank</a:t>
            </a:r>
            <a:r>
              <a:rPr sz="7200" spc="-525" dirty="0">
                <a:solidFill>
                  <a:srgbClr val="252525"/>
                </a:solidFill>
              </a:rPr>
              <a:t> </a:t>
            </a:r>
            <a:r>
              <a:rPr sz="7200" spc="-685" dirty="0">
                <a:solidFill>
                  <a:srgbClr val="252525"/>
                </a:solidFill>
              </a:rPr>
              <a:t>You</a:t>
            </a:r>
            <a:endParaRPr sz="7200"/>
          </a:p>
        </p:txBody>
      </p:sp>
      <p:grpSp>
        <p:nvGrpSpPr>
          <p:cNvPr id="14" name="object 14"/>
          <p:cNvGrpSpPr/>
          <p:nvPr/>
        </p:nvGrpSpPr>
        <p:grpSpPr>
          <a:xfrm>
            <a:off x="2493264" y="2493264"/>
            <a:ext cx="3550920" cy="3683635"/>
            <a:chOff x="2493264" y="2493264"/>
            <a:chExt cx="3550920" cy="3683635"/>
          </a:xfrm>
        </p:grpSpPr>
        <p:sp>
          <p:nvSpPr>
            <p:cNvPr id="15" name="object 15"/>
            <p:cNvSpPr/>
            <p:nvPr/>
          </p:nvSpPr>
          <p:spPr>
            <a:xfrm>
              <a:off x="2493264" y="2493264"/>
              <a:ext cx="3550920" cy="3683635"/>
            </a:xfrm>
            <a:custGeom>
              <a:avLst/>
              <a:gdLst/>
              <a:ahLst/>
              <a:cxnLst/>
              <a:rect l="l" t="t" r="r" b="b"/>
              <a:pathLst>
                <a:path w="3550920" h="3683635">
                  <a:moveTo>
                    <a:pt x="1775460" y="0"/>
                  </a:moveTo>
                  <a:lnTo>
                    <a:pt x="1728160" y="640"/>
                  </a:lnTo>
                  <a:lnTo>
                    <a:pt x="1681166" y="2553"/>
                  </a:lnTo>
                  <a:lnTo>
                    <a:pt x="1634492" y="5720"/>
                  </a:lnTo>
                  <a:lnTo>
                    <a:pt x="1588154" y="10127"/>
                  </a:lnTo>
                  <a:lnTo>
                    <a:pt x="1542168" y="15757"/>
                  </a:lnTo>
                  <a:lnTo>
                    <a:pt x="1496548" y="22595"/>
                  </a:lnTo>
                  <a:lnTo>
                    <a:pt x="1451309" y="30624"/>
                  </a:lnTo>
                  <a:lnTo>
                    <a:pt x="1406468" y="39829"/>
                  </a:lnTo>
                  <a:lnTo>
                    <a:pt x="1362039" y="50194"/>
                  </a:lnTo>
                  <a:lnTo>
                    <a:pt x="1318039" y="61703"/>
                  </a:lnTo>
                  <a:lnTo>
                    <a:pt x="1274481" y="74340"/>
                  </a:lnTo>
                  <a:lnTo>
                    <a:pt x="1231382" y="88089"/>
                  </a:lnTo>
                  <a:lnTo>
                    <a:pt x="1188757" y="102934"/>
                  </a:lnTo>
                  <a:lnTo>
                    <a:pt x="1146620" y="118859"/>
                  </a:lnTo>
                  <a:lnTo>
                    <a:pt x="1104989" y="135849"/>
                  </a:lnTo>
                  <a:lnTo>
                    <a:pt x="1063877" y="153887"/>
                  </a:lnTo>
                  <a:lnTo>
                    <a:pt x="1023301" y="172958"/>
                  </a:lnTo>
                  <a:lnTo>
                    <a:pt x="983275" y="193045"/>
                  </a:lnTo>
                  <a:lnTo>
                    <a:pt x="943815" y="214133"/>
                  </a:lnTo>
                  <a:lnTo>
                    <a:pt x="904936" y="236205"/>
                  </a:lnTo>
                  <a:lnTo>
                    <a:pt x="866654" y="259247"/>
                  </a:lnTo>
                  <a:lnTo>
                    <a:pt x="828984" y="283241"/>
                  </a:lnTo>
                  <a:lnTo>
                    <a:pt x="791941" y="308173"/>
                  </a:lnTo>
                  <a:lnTo>
                    <a:pt x="755540" y="334025"/>
                  </a:lnTo>
                  <a:lnTo>
                    <a:pt x="719797" y="360783"/>
                  </a:lnTo>
                  <a:lnTo>
                    <a:pt x="684728" y="388430"/>
                  </a:lnTo>
                  <a:lnTo>
                    <a:pt x="650347" y="416950"/>
                  </a:lnTo>
                  <a:lnTo>
                    <a:pt x="616671" y="446328"/>
                  </a:lnTo>
                  <a:lnTo>
                    <a:pt x="583713" y="476548"/>
                  </a:lnTo>
                  <a:lnTo>
                    <a:pt x="551490" y="507593"/>
                  </a:lnTo>
                  <a:lnTo>
                    <a:pt x="520017" y="539448"/>
                  </a:lnTo>
                  <a:lnTo>
                    <a:pt x="489309" y="572097"/>
                  </a:lnTo>
                  <a:lnTo>
                    <a:pt x="459382" y="605523"/>
                  </a:lnTo>
                  <a:lnTo>
                    <a:pt x="430251" y="639712"/>
                  </a:lnTo>
                  <a:lnTo>
                    <a:pt x="401931" y="674646"/>
                  </a:lnTo>
                  <a:lnTo>
                    <a:pt x="374437" y="710311"/>
                  </a:lnTo>
                  <a:lnTo>
                    <a:pt x="347786" y="746690"/>
                  </a:lnTo>
                  <a:lnTo>
                    <a:pt x="321992" y="783768"/>
                  </a:lnTo>
                  <a:lnTo>
                    <a:pt x="297070" y="821527"/>
                  </a:lnTo>
                  <a:lnTo>
                    <a:pt x="273037" y="859954"/>
                  </a:lnTo>
                  <a:lnTo>
                    <a:pt x="249907" y="899031"/>
                  </a:lnTo>
                  <a:lnTo>
                    <a:pt x="227695" y="938742"/>
                  </a:lnTo>
                  <a:lnTo>
                    <a:pt x="206418" y="979073"/>
                  </a:lnTo>
                  <a:lnTo>
                    <a:pt x="186090" y="1020006"/>
                  </a:lnTo>
                  <a:lnTo>
                    <a:pt x="166726" y="1061526"/>
                  </a:lnTo>
                  <a:lnTo>
                    <a:pt x="148342" y="1103617"/>
                  </a:lnTo>
                  <a:lnTo>
                    <a:pt x="130954" y="1146264"/>
                  </a:lnTo>
                  <a:lnTo>
                    <a:pt x="114577" y="1189449"/>
                  </a:lnTo>
                  <a:lnTo>
                    <a:pt x="99225" y="1233158"/>
                  </a:lnTo>
                  <a:lnTo>
                    <a:pt x="84915" y="1277375"/>
                  </a:lnTo>
                  <a:lnTo>
                    <a:pt x="71661" y="1322082"/>
                  </a:lnTo>
                  <a:lnTo>
                    <a:pt x="59480" y="1367266"/>
                  </a:lnTo>
                  <a:lnTo>
                    <a:pt x="48385" y="1412909"/>
                  </a:lnTo>
                  <a:lnTo>
                    <a:pt x="38394" y="1458995"/>
                  </a:lnTo>
                  <a:lnTo>
                    <a:pt x="29521" y="1505510"/>
                  </a:lnTo>
                  <a:lnTo>
                    <a:pt x="21780" y="1552436"/>
                  </a:lnTo>
                  <a:lnTo>
                    <a:pt x="15189" y="1599759"/>
                  </a:lnTo>
                  <a:lnTo>
                    <a:pt x="9762" y="1647461"/>
                  </a:lnTo>
                  <a:lnTo>
                    <a:pt x="5514" y="1695528"/>
                  </a:lnTo>
                  <a:lnTo>
                    <a:pt x="2461" y="1743943"/>
                  </a:lnTo>
                  <a:lnTo>
                    <a:pt x="617" y="1792690"/>
                  </a:lnTo>
                  <a:lnTo>
                    <a:pt x="0" y="1841753"/>
                  </a:lnTo>
                  <a:lnTo>
                    <a:pt x="617" y="1890817"/>
                  </a:lnTo>
                  <a:lnTo>
                    <a:pt x="2461" y="1939564"/>
                  </a:lnTo>
                  <a:lnTo>
                    <a:pt x="5514" y="1987979"/>
                  </a:lnTo>
                  <a:lnTo>
                    <a:pt x="9762" y="2036046"/>
                  </a:lnTo>
                  <a:lnTo>
                    <a:pt x="15189" y="2083748"/>
                  </a:lnTo>
                  <a:lnTo>
                    <a:pt x="21780" y="2131071"/>
                  </a:lnTo>
                  <a:lnTo>
                    <a:pt x="29521" y="2177997"/>
                  </a:lnTo>
                  <a:lnTo>
                    <a:pt x="38394" y="2224512"/>
                  </a:lnTo>
                  <a:lnTo>
                    <a:pt x="48385" y="2270598"/>
                  </a:lnTo>
                  <a:lnTo>
                    <a:pt x="59480" y="2316241"/>
                  </a:lnTo>
                  <a:lnTo>
                    <a:pt x="71661" y="2361425"/>
                  </a:lnTo>
                  <a:lnTo>
                    <a:pt x="84915" y="2406132"/>
                  </a:lnTo>
                  <a:lnTo>
                    <a:pt x="99225" y="2450349"/>
                  </a:lnTo>
                  <a:lnTo>
                    <a:pt x="114577" y="2494058"/>
                  </a:lnTo>
                  <a:lnTo>
                    <a:pt x="130954" y="2537243"/>
                  </a:lnTo>
                  <a:lnTo>
                    <a:pt x="148342" y="2579890"/>
                  </a:lnTo>
                  <a:lnTo>
                    <a:pt x="166726" y="2621981"/>
                  </a:lnTo>
                  <a:lnTo>
                    <a:pt x="186090" y="2663501"/>
                  </a:lnTo>
                  <a:lnTo>
                    <a:pt x="206418" y="2704434"/>
                  </a:lnTo>
                  <a:lnTo>
                    <a:pt x="227695" y="2744765"/>
                  </a:lnTo>
                  <a:lnTo>
                    <a:pt x="249907" y="2784476"/>
                  </a:lnTo>
                  <a:lnTo>
                    <a:pt x="273037" y="2823553"/>
                  </a:lnTo>
                  <a:lnTo>
                    <a:pt x="297070" y="2861980"/>
                  </a:lnTo>
                  <a:lnTo>
                    <a:pt x="321992" y="2899739"/>
                  </a:lnTo>
                  <a:lnTo>
                    <a:pt x="347786" y="2936817"/>
                  </a:lnTo>
                  <a:lnTo>
                    <a:pt x="374437" y="2973196"/>
                  </a:lnTo>
                  <a:lnTo>
                    <a:pt x="401931" y="3008861"/>
                  </a:lnTo>
                  <a:lnTo>
                    <a:pt x="430251" y="3043795"/>
                  </a:lnTo>
                  <a:lnTo>
                    <a:pt x="459382" y="3077984"/>
                  </a:lnTo>
                  <a:lnTo>
                    <a:pt x="489309" y="3111410"/>
                  </a:lnTo>
                  <a:lnTo>
                    <a:pt x="520017" y="3144059"/>
                  </a:lnTo>
                  <a:lnTo>
                    <a:pt x="551490" y="3175914"/>
                  </a:lnTo>
                  <a:lnTo>
                    <a:pt x="583713" y="3206959"/>
                  </a:lnTo>
                  <a:lnTo>
                    <a:pt x="616671" y="3237179"/>
                  </a:lnTo>
                  <a:lnTo>
                    <a:pt x="650347" y="3266557"/>
                  </a:lnTo>
                  <a:lnTo>
                    <a:pt x="684728" y="3295077"/>
                  </a:lnTo>
                  <a:lnTo>
                    <a:pt x="719797" y="3322724"/>
                  </a:lnTo>
                  <a:lnTo>
                    <a:pt x="755540" y="3349482"/>
                  </a:lnTo>
                  <a:lnTo>
                    <a:pt x="791941" y="3375334"/>
                  </a:lnTo>
                  <a:lnTo>
                    <a:pt x="828984" y="3400266"/>
                  </a:lnTo>
                  <a:lnTo>
                    <a:pt x="866654" y="3424260"/>
                  </a:lnTo>
                  <a:lnTo>
                    <a:pt x="904936" y="3447302"/>
                  </a:lnTo>
                  <a:lnTo>
                    <a:pt x="943815" y="3469374"/>
                  </a:lnTo>
                  <a:lnTo>
                    <a:pt x="983275" y="3490462"/>
                  </a:lnTo>
                  <a:lnTo>
                    <a:pt x="1023301" y="3510549"/>
                  </a:lnTo>
                  <a:lnTo>
                    <a:pt x="1063877" y="3529620"/>
                  </a:lnTo>
                  <a:lnTo>
                    <a:pt x="1104989" y="3547658"/>
                  </a:lnTo>
                  <a:lnTo>
                    <a:pt x="1146620" y="3564648"/>
                  </a:lnTo>
                  <a:lnTo>
                    <a:pt x="1188757" y="3580573"/>
                  </a:lnTo>
                  <a:lnTo>
                    <a:pt x="1231382" y="3595418"/>
                  </a:lnTo>
                  <a:lnTo>
                    <a:pt x="1274481" y="3609167"/>
                  </a:lnTo>
                  <a:lnTo>
                    <a:pt x="1318039" y="3621804"/>
                  </a:lnTo>
                  <a:lnTo>
                    <a:pt x="1362039" y="3633313"/>
                  </a:lnTo>
                  <a:lnTo>
                    <a:pt x="1406468" y="3643678"/>
                  </a:lnTo>
                  <a:lnTo>
                    <a:pt x="1451309" y="3652883"/>
                  </a:lnTo>
                  <a:lnTo>
                    <a:pt x="1496548" y="3660912"/>
                  </a:lnTo>
                  <a:lnTo>
                    <a:pt x="1542168" y="3667750"/>
                  </a:lnTo>
                  <a:lnTo>
                    <a:pt x="1588154" y="3673380"/>
                  </a:lnTo>
                  <a:lnTo>
                    <a:pt x="1634492" y="3677787"/>
                  </a:lnTo>
                  <a:lnTo>
                    <a:pt x="1681166" y="3680954"/>
                  </a:lnTo>
                  <a:lnTo>
                    <a:pt x="1728160" y="3682867"/>
                  </a:lnTo>
                  <a:lnTo>
                    <a:pt x="1775460" y="3683507"/>
                  </a:lnTo>
                  <a:lnTo>
                    <a:pt x="1822759" y="3682867"/>
                  </a:lnTo>
                  <a:lnTo>
                    <a:pt x="1869753" y="3680954"/>
                  </a:lnTo>
                  <a:lnTo>
                    <a:pt x="1916427" y="3677787"/>
                  </a:lnTo>
                  <a:lnTo>
                    <a:pt x="1962765" y="3673380"/>
                  </a:lnTo>
                  <a:lnTo>
                    <a:pt x="2008751" y="3667750"/>
                  </a:lnTo>
                  <a:lnTo>
                    <a:pt x="2054371" y="3660912"/>
                  </a:lnTo>
                  <a:lnTo>
                    <a:pt x="2099610" y="3652883"/>
                  </a:lnTo>
                  <a:lnTo>
                    <a:pt x="2144451" y="3643678"/>
                  </a:lnTo>
                  <a:lnTo>
                    <a:pt x="2188880" y="3633313"/>
                  </a:lnTo>
                  <a:lnTo>
                    <a:pt x="2232880" y="3621804"/>
                  </a:lnTo>
                  <a:lnTo>
                    <a:pt x="2276438" y="3609167"/>
                  </a:lnTo>
                  <a:lnTo>
                    <a:pt x="2319537" y="3595418"/>
                  </a:lnTo>
                  <a:lnTo>
                    <a:pt x="2362162" y="3580573"/>
                  </a:lnTo>
                  <a:lnTo>
                    <a:pt x="2404299" y="3564648"/>
                  </a:lnTo>
                  <a:lnTo>
                    <a:pt x="2445930" y="3547658"/>
                  </a:lnTo>
                  <a:lnTo>
                    <a:pt x="2487042" y="3529620"/>
                  </a:lnTo>
                  <a:lnTo>
                    <a:pt x="2527618" y="3510549"/>
                  </a:lnTo>
                  <a:lnTo>
                    <a:pt x="2567644" y="3490462"/>
                  </a:lnTo>
                  <a:lnTo>
                    <a:pt x="2607104" y="3469374"/>
                  </a:lnTo>
                  <a:lnTo>
                    <a:pt x="2645983" y="3447302"/>
                  </a:lnTo>
                  <a:lnTo>
                    <a:pt x="2684265" y="3424260"/>
                  </a:lnTo>
                  <a:lnTo>
                    <a:pt x="2721935" y="3400266"/>
                  </a:lnTo>
                  <a:lnTo>
                    <a:pt x="2758978" y="3375334"/>
                  </a:lnTo>
                  <a:lnTo>
                    <a:pt x="2795379" y="3349482"/>
                  </a:lnTo>
                  <a:lnTo>
                    <a:pt x="2831122" y="3322724"/>
                  </a:lnTo>
                  <a:lnTo>
                    <a:pt x="2866191" y="3295077"/>
                  </a:lnTo>
                  <a:lnTo>
                    <a:pt x="2900572" y="3266557"/>
                  </a:lnTo>
                  <a:lnTo>
                    <a:pt x="2934248" y="3237179"/>
                  </a:lnTo>
                  <a:lnTo>
                    <a:pt x="2967206" y="3206959"/>
                  </a:lnTo>
                  <a:lnTo>
                    <a:pt x="2999429" y="3175914"/>
                  </a:lnTo>
                  <a:lnTo>
                    <a:pt x="3030902" y="3144059"/>
                  </a:lnTo>
                  <a:lnTo>
                    <a:pt x="3061610" y="3111410"/>
                  </a:lnTo>
                  <a:lnTo>
                    <a:pt x="3091537" y="3077984"/>
                  </a:lnTo>
                  <a:lnTo>
                    <a:pt x="3120668" y="3043795"/>
                  </a:lnTo>
                  <a:lnTo>
                    <a:pt x="3148988" y="3008861"/>
                  </a:lnTo>
                  <a:lnTo>
                    <a:pt x="3176482" y="2973196"/>
                  </a:lnTo>
                  <a:lnTo>
                    <a:pt x="3203133" y="2936817"/>
                  </a:lnTo>
                  <a:lnTo>
                    <a:pt x="3228927" y="2899739"/>
                  </a:lnTo>
                  <a:lnTo>
                    <a:pt x="3253849" y="2861980"/>
                  </a:lnTo>
                  <a:lnTo>
                    <a:pt x="3277882" y="2823553"/>
                  </a:lnTo>
                  <a:lnTo>
                    <a:pt x="3301012" y="2784476"/>
                  </a:lnTo>
                  <a:lnTo>
                    <a:pt x="3323224" y="2744765"/>
                  </a:lnTo>
                  <a:lnTo>
                    <a:pt x="3344501" y="2704434"/>
                  </a:lnTo>
                  <a:lnTo>
                    <a:pt x="3364829" y="2663501"/>
                  </a:lnTo>
                  <a:lnTo>
                    <a:pt x="3384193" y="2621981"/>
                  </a:lnTo>
                  <a:lnTo>
                    <a:pt x="3402577" y="2579890"/>
                  </a:lnTo>
                  <a:lnTo>
                    <a:pt x="3419965" y="2537243"/>
                  </a:lnTo>
                  <a:lnTo>
                    <a:pt x="3436342" y="2494058"/>
                  </a:lnTo>
                  <a:lnTo>
                    <a:pt x="3451694" y="2450349"/>
                  </a:lnTo>
                  <a:lnTo>
                    <a:pt x="3466004" y="2406132"/>
                  </a:lnTo>
                  <a:lnTo>
                    <a:pt x="3479258" y="2361425"/>
                  </a:lnTo>
                  <a:lnTo>
                    <a:pt x="3491439" y="2316241"/>
                  </a:lnTo>
                  <a:lnTo>
                    <a:pt x="3502534" y="2270598"/>
                  </a:lnTo>
                  <a:lnTo>
                    <a:pt x="3512525" y="2224512"/>
                  </a:lnTo>
                  <a:lnTo>
                    <a:pt x="3521398" y="2177997"/>
                  </a:lnTo>
                  <a:lnTo>
                    <a:pt x="3529139" y="2131071"/>
                  </a:lnTo>
                  <a:lnTo>
                    <a:pt x="3535730" y="2083748"/>
                  </a:lnTo>
                  <a:lnTo>
                    <a:pt x="3541157" y="2036046"/>
                  </a:lnTo>
                  <a:lnTo>
                    <a:pt x="3545405" y="1987979"/>
                  </a:lnTo>
                  <a:lnTo>
                    <a:pt x="3548458" y="1939564"/>
                  </a:lnTo>
                  <a:lnTo>
                    <a:pt x="3550302" y="1890817"/>
                  </a:lnTo>
                  <a:lnTo>
                    <a:pt x="3550920" y="1841753"/>
                  </a:lnTo>
                  <a:lnTo>
                    <a:pt x="3550302" y="1792690"/>
                  </a:lnTo>
                  <a:lnTo>
                    <a:pt x="3548458" y="1743943"/>
                  </a:lnTo>
                  <a:lnTo>
                    <a:pt x="3545405" y="1695528"/>
                  </a:lnTo>
                  <a:lnTo>
                    <a:pt x="3541157" y="1647461"/>
                  </a:lnTo>
                  <a:lnTo>
                    <a:pt x="3535730" y="1599759"/>
                  </a:lnTo>
                  <a:lnTo>
                    <a:pt x="3529139" y="1552436"/>
                  </a:lnTo>
                  <a:lnTo>
                    <a:pt x="3521398" y="1505510"/>
                  </a:lnTo>
                  <a:lnTo>
                    <a:pt x="3512525" y="1458995"/>
                  </a:lnTo>
                  <a:lnTo>
                    <a:pt x="3502534" y="1412909"/>
                  </a:lnTo>
                  <a:lnTo>
                    <a:pt x="3491439" y="1367266"/>
                  </a:lnTo>
                  <a:lnTo>
                    <a:pt x="3479258" y="1322082"/>
                  </a:lnTo>
                  <a:lnTo>
                    <a:pt x="3466004" y="1277375"/>
                  </a:lnTo>
                  <a:lnTo>
                    <a:pt x="3451694" y="1233158"/>
                  </a:lnTo>
                  <a:lnTo>
                    <a:pt x="3436342" y="1189449"/>
                  </a:lnTo>
                  <a:lnTo>
                    <a:pt x="3419965" y="1146264"/>
                  </a:lnTo>
                  <a:lnTo>
                    <a:pt x="3402577" y="1103617"/>
                  </a:lnTo>
                  <a:lnTo>
                    <a:pt x="3384193" y="1061526"/>
                  </a:lnTo>
                  <a:lnTo>
                    <a:pt x="3364829" y="1020006"/>
                  </a:lnTo>
                  <a:lnTo>
                    <a:pt x="3344501" y="979073"/>
                  </a:lnTo>
                  <a:lnTo>
                    <a:pt x="3323224" y="938742"/>
                  </a:lnTo>
                  <a:lnTo>
                    <a:pt x="3301012" y="899031"/>
                  </a:lnTo>
                  <a:lnTo>
                    <a:pt x="3277882" y="859954"/>
                  </a:lnTo>
                  <a:lnTo>
                    <a:pt x="3253849" y="821527"/>
                  </a:lnTo>
                  <a:lnTo>
                    <a:pt x="3228927" y="783768"/>
                  </a:lnTo>
                  <a:lnTo>
                    <a:pt x="3203133" y="746690"/>
                  </a:lnTo>
                  <a:lnTo>
                    <a:pt x="3176482" y="710311"/>
                  </a:lnTo>
                  <a:lnTo>
                    <a:pt x="3148988" y="674646"/>
                  </a:lnTo>
                  <a:lnTo>
                    <a:pt x="3120668" y="639712"/>
                  </a:lnTo>
                  <a:lnTo>
                    <a:pt x="3091537" y="605523"/>
                  </a:lnTo>
                  <a:lnTo>
                    <a:pt x="3061610" y="572097"/>
                  </a:lnTo>
                  <a:lnTo>
                    <a:pt x="3030902" y="539448"/>
                  </a:lnTo>
                  <a:lnTo>
                    <a:pt x="2999429" y="507593"/>
                  </a:lnTo>
                  <a:lnTo>
                    <a:pt x="2967206" y="476548"/>
                  </a:lnTo>
                  <a:lnTo>
                    <a:pt x="2934248" y="446328"/>
                  </a:lnTo>
                  <a:lnTo>
                    <a:pt x="2900572" y="416950"/>
                  </a:lnTo>
                  <a:lnTo>
                    <a:pt x="2866191" y="388430"/>
                  </a:lnTo>
                  <a:lnTo>
                    <a:pt x="2831122" y="360783"/>
                  </a:lnTo>
                  <a:lnTo>
                    <a:pt x="2795379" y="334025"/>
                  </a:lnTo>
                  <a:lnTo>
                    <a:pt x="2758978" y="308173"/>
                  </a:lnTo>
                  <a:lnTo>
                    <a:pt x="2721935" y="283241"/>
                  </a:lnTo>
                  <a:lnTo>
                    <a:pt x="2684265" y="259247"/>
                  </a:lnTo>
                  <a:lnTo>
                    <a:pt x="2645983" y="236205"/>
                  </a:lnTo>
                  <a:lnTo>
                    <a:pt x="2607104" y="214133"/>
                  </a:lnTo>
                  <a:lnTo>
                    <a:pt x="2567644" y="193045"/>
                  </a:lnTo>
                  <a:lnTo>
                    <a:pt x="2527618" y="172958"/>
                  </a:lnTo>
                  <a:lnTo>
                    <a:pt x="2487042" y="153887"/>
                  </a:lnTo>
                  <a:lnTo>
                    <a:pt x="2445930" y="135849"/>
                  </a:lnTo>
                  <a:lnTo>
                    <a:pt x="2404299" y="118859"/>
                  </a:lnTo>
                  <a:lnTo>
                    <a:pt x="2362162" y="102934"/>
                  </a:lnTo>
                  <a:lnTo>
                    <a:pt x="2319537" y="88089"/>
                  </a:lnTo>
                  <a:lnTo>
                    <a:pt x="2276438" y="74340"/>
                  </a:lnTo>
                  <a:lnTo>
                    <a:pt x="2232880" y="61703"/>
                  </a:lnTo>
                  <a:lnTo>
                    <a:pt x="2188880" y="50194"/>
                  </a:lnTo>
                  <a:lnTo>
                    <a:pt x="2144451" y="39829"/>
                  </a:lnTo>
                  <a:lnTo>
                    <a:pt x="2099610" y="30624"/>
                  </a:lnTo>
                  <a:lnTo>
                    <a:pt x="2054371" y="22595"/>
                  </a:lnTo>
                  <a:lnTo>
                    <a:pt x="2008751" y="15757"/>
                  </a:lnTo>
                  <a:lnTo>
                    <a:pt x="1962765" y="10127"/>
                  </a:lnTo>
                  <a:lnTo>
                    <a:pt x="1916427" y="5720"/>
                  </a:lnTo>
                  <a:lnTo>
                    <a:pt x="1869753" y="2553"/>
                  </a:lnTo>
                  <a:lnTo>
                    <a:pt x="1822759" y="64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8084" y="3424428"/>
              <a:ext cx="2718816" cy="1833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008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Declaring</a:t>
            </a:r>
            <a:r>
              <a:rPr spc="-185" dirty="0"/>
              <a:t> </a:t>
            </a:r>
            <a:r>
              <a:rPr spc="-95" dirty="0"/>
              <a:t>and</a:t>
            </a:r>
            <a:r>
              <a:rPr spc="-170" dirty="0"/>
              <a:t> </a:t>
            </a:r>
            <a:r>
              <a:rPr spc="-70" dirty="0"/>
              <a:t>Initializing</a:t>
            </a:r>
            <a:r>
              <a:rPr spc="-215" dirty="0"/>
              <a:t> </a:t>
            </a:r>
            <a:r>
              <a:rPr spc="-130" dirty="0"/>
              <a:t>Variables</a:t>
            </a:r>
            <a:r>
              <a:rPr spc="-160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1296" y="853439"/>
            <a:ext cx="923391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78500" y="1526286"/>
            <a:ext cx="4695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Basic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form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declaration: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7081" y="3427285"/>
            <a:ext cx="11142345" cy="1440815"/>
            <a:chOff x="2557081" y="3427285"/>
            <a:chExt cx="11142345" cy="1440815"/>
          </a:xfrm>
        </p:grpSpPr>
        <p:sp>
          <p:nvSpPr>
            <p:cNvPr id="6" name="object 6"/>
            <p:cNvSpPr/>
            <p:nvPr/>
          </p:nvSpPr>
          <p:spPr>
            <a:xfrm>
              <a:off x="2561844" y="3432047"/>
              <a:ext cx="11132820" cy="1431290"/>
            </a:xfrm>
            <a:custGeom>
              <a:avLst/>
              <a:gdLst/>
              <a:ahLst/>
              <a:cxnLst/>
              <a:rect l="l" t="t" r="r" b="b"/>
              <a:pathLst>
                <a:path w="11132819" h="1431289">
                  <a:moveTo>
                    <a:pt x="11132819" y="0"/>
                  </a:moveTo>
                  <a:lnTo>
                    <a:pt x="0" y="0"/>
                  </a:lnTo>
                  <a:lnTo>
                    <a:pt x="0" y="1431036"/>
                  </a:lnTo>
                  <a:lnTo>
                    <a:pt x="11132819" y="1431036"/>
                  </a:lnTo>
                  <a:lnTo>
                    <a:pt x="1113281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1844" y="3432047"/>
              <a:ext cx="11132820" cy="1431290"/>
            </a:xfrm>
            <a:custGeom>
              <a:avLst/>
              <a:gdLst/>
              <a:ahLst/>
              <a:cxnLst/>
              <a:rect l="l" t="t" r="r" b="b"/>
              <a:pathLst>
                <a:path w="11132819" h="1431289">
                  <a:moveTo>
                    <a:pt x="0" y="1431036"/>
                  </a:moveTo>
                  <a:lnTo>
                    <a:pt x="11132819" y="1431036"/>
                  </a:lnTo>
                  <a:lnTo>
                    <a:pt x="11132819" y="0"/>
                  </a:lnTo>
                  <a:lnTo>
                    <a:pt x="0" y="0"/>
                  </a:lnTo>
                  <a:lnTo>
                    <a:pt x="0" y="1431036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22575" y="3978097"/>
            <a:ext cx="10608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data</a:t>
            </a:r>
            <a:r>
              <a:rPr sz="2400" spc="-3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type</a:t>
            </a:r>
            <a:r>
              <a:rPr sz="2400" spc="-2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variable</a:t>
            </a:r>
            <a:r>
              <a:rPr sz="2400" spc="-3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[</a:t>
            </a:r>
            <a:r>
              <a:rPr sz="2400" spc="-2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=</a:t>
            </a:r>
            <a:r>
              <a:rPr sz="2400" spc="-5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value][,</a:t>
            </a:r>
            <a:r>
              <a:rPr sz="2400" spc="-6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variable</a:t>
            </a:r>
            <a:r>
              <a:rPr sz="2400" spc="-4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[</a:t>
            </a:r>
            <a:r>
              <a:rPr sz="2400" spc="-2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value]</a:t>
            </a:r>
            <a:r>
              <a:rPr sz="2400" spc="-2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...]</a:t>
            </a:r>
            <a:r>
              <a:rPr sz="2400" spc="-4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5120" y="4244340"/>
            <a:ext cx="1548765" cy="780415"/>
          </a:xfrm>
          <a:custGeom>
            <a:avLst/>
            <a:gdLst/>
            <a:ahLst/>
            <a:cxnLst/>
            <a:rect l="l" t="t" r="r" b="b"/>
            <a:pathLst>
              <a:path w="1548764" h="780414">
                <a:moveTo>
                  <a:pt x="1548383" y="0"/>
                </a:moveTo>
                <a:lnTo>
                  <a:pt x="1547064" y="78641"/>
                </a:lnTo>
                <a:lnTo>
                  <a:pt x="1543278" y="151882"/>
                </a:lnTo>
                <a:lnTo>
                  <a:pt x="1537286" y="218154"/>
                </a:lnTo>
                <a:lnTo>
                  <a:pt x="1529349" y="275891"/>
                </a:lnTo>
                <a:lnTo>
                  <a:pt x="1519728" y="323526"/>
                </a:lnTo>
                <a:lnTo>
                  <a:pt x="1496472" y="382219"/>
                </a:lnTo>
                <a:lnTo>
                  <a:pt x="1483359" y="390144"/>
                </a:lnTo>
                <a:lnTo>
                  <a:pt x="844042" y="390144"/>
                </a:lnTo>
                <a:lnTo>
                  <a:pt x="830929" y="398068"/>
                </a:lnTo>
                <a:lnTo>
                  <a:pt x="807673" y="456761"/>
                </a:lnTo>
                <a:lnTo>
                  <a:pt x="798052" y="504396"/>
                </a:lnTo>
                <a:lnTo>
                  <a:pt x="790115" y="562133"/>
                </a:lnTo>
                <a:lnTo>
                  <a:pt x="784123" y="628405"/>
                </a:lnTo>
                <a:lnTo>
                  <a:pt x="780337" y="701646"/>
                </a:lnTo>
                <a:lnTo>
                  <a:pt x="779018" y="780288"/>
                </a:lnTo>
                <a:lnTo>
                  <a:pt x="777698" y="701646"/>
                </a:lnTo>
                <a:lnTo>
                  <a:pt x="773912" y="628405"/>
                </a:lnTo>
                <a:lnTo>
                  <a:pt x="767920" y="562133"/>
                </a:lnTo>
                <a:lnTo>
                  <a:pt x="759983" y="504396"/>
                </a:lnTo>
                <a:lnTo>
                  <a:pt x="750362" y="456761"/>
                </a:lnTo>
                <a:lnTo>
                  <a:pt x="727106" y="398068"/>
                </a:lnTo>
                <a:lnTo>
                  <a:pt x="713994" y="390144"/>
                </a:lnTo>
                <a:lnTo>
                  <a:pt x="65024" y="390144"/>
                </a:lnTo>
                <a:lnTo>
                  <a:pt x="51911" y="382219"/>
                </a:lnTo>
                <a:lnTo>
                  <a:pt x="28655" y="323526"/>
                </a:lnTo>
                <a:lnTo>
                  <a:pt x="19034" y="275891"/>
                </a:lnTo>
                <a:lnTo>
                  <a:pt x="11097" y="218154"/>
                </a:lnTo>
                <a:lnTo>
                  <a:pt x="5105" y="151882"/>
                </a:lnTo>
                <a:lnTo>
                  <a:pt x="1319" y="78641"/>
                </a:lnTo>
                <a:lnTo>
                  <a:pt x="0" y="0"/>
                </a:lnTo>
              </a:path>
            </a:pathLst>
          </a:custGeom>
          <a:ln w="609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69973" y="4965451"/>
            <a:ext cx="3122295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Arial MT"/>
                <a:cs typeface="Arial MT"/>
              </a:rPr>
              <a:t>Java's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datatypes,</a:t>
            </a:r>
            <a:endParaRPr sz="2200">
              <a:latin typeface="Arial MT"/>
              <a:cs typeface="Arial MT"/>
            </a:endParaRPr>
          </a:p>
          <a:p>
            <a:pPr marL="635" algn="ctr">
              <a:lnSpc>
                <a:spcPct val="100000"/>
              </a:lnSpc>
              <a:spcBef>
                <a:spcPts val="1320"/>
              </a:spcBef>
            </a:pP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“int”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55235" y="3371088"/>
            <a:ext cx="3621404" cy="1691639"/>
          </a:xfrm>
          <a:custGeom>
            <a:avLst/>
            <a:gdLst/>
            <a:ahLst/>
            <a:cxnLst/>
            <a:rect l="l" t="t" r="r" b="b"/>
            <a:pathLst>
              <a:path w="3621404" h="1691639">
                <a:moveTo>
                  <a:pt x="0" y="569976"/>
                </a:moveTo>
                <a:lnTo>
                  <a:pt x="1692" y="494229"/>
                </a:lnTo>
                <a:lnTo>
                  <a:pt x="6472" y="426155"/>
                </a:lnTo>
                <a:lnTo>
                  <a:pt x="13890" y="368474"/>
                </a:lnTo>
                <a:lnTo>
                  <a:pt x="23499" y="323906"/>
                </a:lnTo>
                <a:lnTo>
                  <a:pt x="47498" y="284988"/>
                </a:lnTo>
                <a:lnTo>
                  <a:pt x="705612" y="284988"/>
                </a:lnTo>
                <a:lnTo>
                  <a:pt x="718214" y="274805"/>
                </a:lnTo>
                <a:lnTo>
                  <a:pt x="739171" y="201501"/>
                </a:lnTo>
                <a:lnTo>
                  <a:pt x="746609" y="143820"/>
                </a:lnTo>
                <a:lnTo>
                  <a:pt x="751408" y="75746"/>
                </a:lnTo>
                <a:lnTo>
                  <a:pt x="753110" y="0"/>
                </a:lnTo>
                <a:lnTo>
                  <a:pt x="754802" y="75746"/>
                </a:lnTo>
                <a:lnTo>
                  <a:pt x="759582" y="143820"/>
                </a:lnTo>
                <a:lnTo>
                  <a:pt x="767000" y="201501"/>
                </a:lnTo>
                <a:lnTo>
                  <a:pt x="776609" y="246069"/>
                </a:lnTo>
                <a:lnTo>
                  <a:pt x="800608" y="284988"/>
                </a:lnTo>
                <a:lnTo>
                  <a:pt x="1433829" y="284988"/>
                </a:lnTo>
                <a:lnTo>
                  <a:pt x="1446476" y="295170"/>
                </a:lnTo>
                <a:lnTo>
                  <a:pt x="1457828" y="323906"/>
                </a:lnTo>
                <a:lnTo>
                  <a:pt x="1467437" y="368474"/>
                </a:lnTo>
                <a:lnTo>
                  <a:pt x="1474855" y="426155"/>
                </a:lnTo>
                <a:lnTo>
                  <a:pt x="1479635" y="494229"/>
                </a:lnTo>
                <a:lnTo>
                  <a:pt x="1481327" y="569976"/>
                </a:lnTo>
              </a:path>
              <a:path w="3621404" h="1691639">
                <a:moveTo>
                  <a:pt x="3621023" y="827532"/>
                </a:moveTo>
                <a:lnTo>
                  <a:pt x="3619863" y="905198"/>
                </a:lnTo>
                <a:lnTo>
                  <a:pt x="3616516" y="978296"/>
                </a:lnTo>
                <a:lnTo>
                  <a:pt x="3611188" y="1045605"/>
                </a:lnTo>
                <a:lnTo>
                  <a:pt x="3604082" y="1105905"/>
                </a:lnTo>
                <a:lnTo>
                  <a:pt x="3595401" y="1157977"/>
                </a:lnTo>
                <a:lnTo>
                  <a:pt x="3585351" y="1200601"/>
                </a:lnTo>
                <a:lnTo>
                  <a:pt x="3561953" y="1252625"/>
                </a:lnTo>
                <a:lnTo>
                  <a:pt x="3549015" y="1259586"/>
                </a:lnTo>
                <a:lnTo>
                  <a:pt x="3079622" y="1259586"/>
                </a:lnTo>
                <a:lnTo>
                  <a:pt x="3066684" y="1266546"/>
                </a:lnTo>
                <a:lnTo>
                  <a:pt x="3043286" y="1318570"/>
                </a:lnTo>
                <a:lnTo>
                  <a:pt x="3033236" y="1361194"/>
                </a:lnTo>
                <a:lnTo>
                  <a:pt x="3024555" y="1413266"/>
                </a:lnTo>
                <a:lnTo>
                  <a:pt x="3017449" y="1473566"/>
                </a:lnTo>
                <a:lnTo>
                  <a:pt x="3012121" y="1540875"/>
                </a:lnTo>
                <a:lnTo>
                  <a:pt x="3008774" y="1613973"/>
                </a:lnTo>
                <a:lnTo>
                  <a:pt x="3007614" y="1691639"/>
                </a:lnTo>
                <a:lnTo>
                  <a:pt x="3006457" y="1613973"/>
                </a:lnTo>
                <a:lnTo>
                  <a:pt x="3003121" y="1540875"/>
                </a:lnTo>
                <a:lnTo>
                  <a:pt x="2997806" y="1473566"/>
                </a:lnTo>
                <a:lnTo>
                  <a:pt x="2990714" y="1413266"/>
                </a:lnTo>
                <a:lnTo>
                  <a:pt x="2982044" y="1361194"/>
                </a:lnTo>
                <a:lnTo>
                  <a:pt x="2971997" y="1318570"/>
                </a:lnTo>
                <a:lnTo>
                  <a:pt x="2948577" y="1266546"/>
                </a:lnTo>
                <a:lnTo>
                  <a:pt x="2935605" y="1259586"/>
                </a:lnTo>
                <a:lnTo>
                  <a:pt x="2522600" y="1259586"/>
                </a:lnTo>
                <a:lnTo>
                  <a:pt x="2509662" y="1252625"/>
                </a:lnTo>
                <a:lnTo>
                  <a:pt x="2486264" y="1200601"/>
                </a:lnTo>
                <a:lnTo>
                  <a:pt x="2476214" y="1157977"/>
                </a:lnTo>
                <a:lnTo>
                  <a:pt x="2467533" y="1105905"/>
                </a:lnTo>
                <a:lnTo>
                  <a:pt x="2460427" y="1045605"/>
                </a:lnTo>
                <a:lnTo>
                  <a:pt x="2455099" y="978296"/>
                </a:lnTo>
                <a:lnTo>
                  <a:pt x="2451752" y="905198"/>
                </a:lnTo>
                <a:lnTo>
                  <a:pt x="2450591" y="827532"/>
                </a:lnTo>
              </a:path>
            </a:pathLst>
          </a:custGeom>
          <a:ln w="609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76878" y="2767711"/>
            <a:ext cx="2750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8133" y="5156656"/>
            <a:ext cx="2691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29940" y="6710171"/>
            <a:ext cx="9603105" cy="1209040"/>
            <a:chOff x="3329940" y="6710171"/>
            <a:chExt cx="9603105" cy="1209040"/>
          </a:xfrm>
        </p:grpSpPr>
        <p:sp>
          <p:nvSpPr>
            <p:cNvPr id="15" name="object 15"/>
            <p:cNvSpPr/>
            <p:nvPr/>
          </p:nvSpPr>
          <p:spPr>
            <a:xfrm>
              <a:off x="4207764" y="6830567"/>
              <a:ext cx="8719185" cy="1045844"/>
            </a:xfrm>
            <a:custGeom>
              <a:avLst/>
              <a:gdLst/>
              <a:ahLst/>
              <a:cxnLst/>
              <a:rect l="l" t="t" r="r" b="b"/>
              <a:pathLst>
                <a:path w="8719185" h="1045845">
                  <a:moveTo>
                    <a:pt x="0" y="174243"/>
                  </a:moveTo>
                  <a:lnTo>
                    <a:pt x="6221" y="127911"/>
                  </a:lnTo>
                  <a:lnTo>
                    <a:pt x="23781" y="86284"/>
                  </a:lnTo>
                  <a:lnTo>
                    <a:pt x="51022" y="51022"/>
                  </a:lnTo>
                  <a:lnTo>
                    <a:pt x="86284" y="23781"/>
                  </a:lnTo>
                  <a:lnTo>
                    <a:pt x="127911" y="6221"/>
                  </a:lnTo>
                  <a:lnTo>
                    <a:pt x="174244" y="0"/>
                  </a:lnTo>
                  <a:lnTo>
                    <a:pt x="8544560" y="0"/>
                  </a:lnTo>
                  <a:lnTo>
                    <a:pt x="8590892" y="6221"/>
                  </a:lnTo>
                  <a:lnTo>
                    <a:pt x="8632519" y="23781"/>
                  </a:lnTo>
                  <a:lnTo>
                    <a:pt x="8667781" y="51022"/>
                  </a:lnTo>
                  <a:lnTo>
                    <a:pt x="8695022" y="86284"/>
                  </a:lnTo>
                  <a:lnTo>
                    <a:pt x="8712582" y="127911"/>
                  </a:lnTo>
                  <a:lnTo>
                    <a:pt x="8718804" y="174243"/>
                  </a:lnTo>
                  <a:lnTo>
                    <a:pt x="8718804" y="871219"/>
                  </a:lnTo>
                  <a:lnTo>
                    <a:pt x="8712582" y="917552"/>
                  </a:lnTo>
                  <a:lnTo>
                    <a:pt x="8695022" y="959179"/>
                  </a:lnTo>
                  <a:lnTo>
                    <a:pt x="8667781" y="994441"/>
                  </a:lnTo>
                  <a:lnTo>
                    <a:pt x="8632519" y="1021682"/>
                  </a:lnTo>
                  <a:lnTo>
                    <a:pt x="8590892" y="1039242"/>
                  </a:lnTo>
                  <a:lnTo>
                    <a:pt x="8544560" y="1045463"/>
                  </a:lnTo>
                  <a:lnTo>
                    <a:pt x="174244" y="1045463"/>
                  </a:lnTo>
                  <a:lnTo>
                    <a:pt x="127911" y="1039242"/>
                  </a:lnTo>
                  <a:lnTo>
                    <a:pt x="86284" y="1021682"/>
                  </a:lnTo>
                  <a:lnTo>
                    <a:pt x="51022" y="994441"/>
                  </a:lnTo>
                  <a:lnTo>
                    <a:pt x="23781" y="959179"/>
                  </a:lnTo>
                  <a:lnTo>
                    <a:pt x="6221" y="917552"/>
                  </a:lnTo>
                  <a:lnTo>
                    <a:pt x="0" y="871219"/>
                  </a:lnTo>
                  <a:lnTo>
                    <a:pt x="0" y="174243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9940" y="6710171"/>
              <a:ext cx="1225296" cy="120853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633976" y="6769760"/>
            <a:ext cx="801306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9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specified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type,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comma-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separated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list.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9928" y="1463421"/>
            <a:ext cx="36728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Syntax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variable: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63868" y="2228088"/>
            <a:ext cx="3127375" cy="2121535"/>
            <a:chOff x="6563868" y="2228088"/>
            <a:chExt cx="3127375" cy="2121535"/>
          </a:xfrm>
        </p:grpSpPr>
        <p:sp>
          <p:nvSpPr>
            <p:cNvPr id="4" name="object 4"/>
            <p:cNvSpPr/>
            <p:nvPr/>
          </p:nvSpPr>
          <p:spPr>
            <a:xfrm>
              <a:off x="6568440" y="2232660"/>
              <a:ext cx="3118485" cy="1339850"/>
            </a:xfrm>
            <a:custGeom>
              <a:avLst/>
              <a:gdLst/>
              <a:ahLst/>
              <a:cxnLst/>
              <a:rect l="l" t="t" r="r" b="b"/>
              <a:pathLst>
                <a:path w="3118484" h="1339850">
                  <a:moveTo>
                    <a:pt x="3118104" y="0"/>
                  </a:moveTo>
                  <a:lnTo>
                    <a:pt x="0" y="0"/>
                  </a:lnTo>
                  <a:lnTo>
                    <a:pt x="0" y="1339596"/>
                  </a:lnTo>
                  <a:lnTo>
                    <a:pt x="3118104" y="1339596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8440" y="2232660"/>
              <a:ext cx="3118485" cy="1339850"/>
            </a:xfrm>
            <a:custGeom>
              <a:avLst/>
              <a:gdLst/>
              <a:ahLst/>
              <a:cxnLst/>
              <a:rect l="l" t="t" r="r" b="b"/>
              <a:pathLst>
                <a:path w="3118484" h="1339850">
                  <a:moveTo>
                    <a:pt x="0" y="1339596"/>
                  </a:moveTo>
                  <a:lnTo>
                    <a:pt x="3118104" y="1339596"/>
                  </a:lnTo>
                  <a:lnTo>
                    <a:pt x="3118104" y="0"/>
                  </a:lnTo>
                  <a:lnTo>
                    <a:pt x="0" y="0"/>
                  </a:lnTo>
                  <a:lnTo>
                    <a:pt x="0" y="1339596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62494" y="3100577"/>
              <a:ext cx="802005" cy="1249045"/>
            </a:xfrm>
            <a:custGeom>
              <a:avLst/>
              <a:gdLst/>
              <a:ahLst/>
              <a:cxnLst/>
              <a:rect l="l" t="t" r="r" b="b"/>
              <a:pathLst>
                <a:path w="802004" h="1249045">
                  <a:moveTo>
                    <a:pt x="12446" y="665352"/>
                  </a:moveTo>
                  <a:lnTo>
                    <a:pt x="0" y="0"/>
                  </a:lnTo>
                </a:path>
                <a:path w="802004" h="1249045">
                  <a:moveTo>
                    <a:pt x="801624" y="1248664"/>
                  </a:moveTo>
                  <a:lnTo>
                    <a:pt x="801624" y="112775"/>
                  </a:lnTo>
                </a:path>
              </a:pathLst>
            </a:custGeom>
            <a:ln w="32004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97167" y="2733294"/>
            <a:ext cx="2778125" cy="265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00"/>
              </a:spcBef>
              <a:tabLst>
                <a:tab pos="1606550" algn="l"/>
              </a:tabLst>
            </a:pPr>
            <a:r>
              <a:rPr sz="2400" spc="-25" dirty="0">
                <a:solidFill>
                  <a:srgbClr val="585858"/>
                </a:solidFill>
                <a:latin typeface="Courier New"/>
                <a:cs typeface="Courier New"/>
              </a:rPr>
              <a:t>int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	</a:t>
            </a:r>
            <a:r>
              <a:rPr sz="2400" spc="-25" dirty="0">
                <a:solidFill>
                  <a:srgbClr val="585858"/>
                </a:solidFill>
                <a:latin typeface="Courier New"/>
                <a:cs typeface="Courier New"/>
              </a:rPr>
              <a:t>a;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70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105" dirty="0">
                <a:solidFill>
                  <a:srgbClr val="404040"/>
                </a:solidFill>
                <a:latin typeface="Arial Black"/>
                <a:cs typeface="Arial Black"/>
              </a:rPr>
              <a:t>data</a:t>
            </a:r>
            <a:r>
              <a:rPr sz="22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Black"/>
                <a:cs typeface="Arial Black"/>
              </a:rPr>
              <a:t>type</a:t>
            </a:r>
            <a:endParaRPr sz="2200">
              <a:latin typeface="Arial Black"/>
              <a:cs typeface="Arial Black"/>
            </a:endParaRPr>
          </a:p>
          <a:p>
            <a:pPr marL="766445">
              <a:lnSpc>
                <a:spcPct val="100000"/>
              </a:lnSpc>
              <a:spcBef>
                <a:spcPts val="2100"/>
              </a:spcBef>
            </a:pP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variable</a:t>
            </a: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Arial Black"/>
                <a:cs typeface="Arial Black"/>
              </a:rPr>
              <a:t>name</a:t>
            </a:r>
            <a:endParaRPr sz="2200">
              <a:latin typeface="Arial Black"/>
              <a:cs typeface="Arial Black"/>
            </a:endParaRPr>
          </a:p>
          <a:p>
            <a:pPr marL="669290">
              <a:lnSpc>
                <a:spcPct val="100000"/>
              </a:lnSpc>
              <a:spcBef>
                <a:spcPts val="238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Examples: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008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Declaring</a:t>
            </a:r>
            <a:r>
              <a:rPr spc="-185" dirty="0"/>
              <a:t> </a:t>
            </a:r>
            <a:r>
              <a:rPr spc="-95" dirty="0"/>
              <a:t>and</a:t>
            </a:r>
            <a:r>
              <a:rPr spc="-170" dirty="0"/>
              <a:t> </a:t>
            </a:r>
            <a:r>
              <a:rPr spc="-70" dirty="0"/>
              <a:t>Initializing</a:t>
            </a:r>
            <a:r>
              <a:rPr spc="-215" dirty="0"/>
              <a:t> </a:t>
            </a:r>
            <a:r>
              <a:rPr spc="-130" dirty="0"/>
              <a:t>Variables</a:t>
            </a:r>
            <a:r>
              <a:rPr spc="-160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1296" y="853439"/>
            <a:ext cx="9233916" cy="2743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71600" y="5804915"/>
            <a:ext cx="4632960" cy="60071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1221740">
              <a:lnSpc>
                <a:spcPct val="100000"/>
              </a:lnSpc>
              <a:spcBef>
                <a:spcPts val="1155"/>
              </a:spcBef>
            </a:pP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int</a:t>
            </a:r>
            <a:r>
              <a:rPr sz="2400" spc="-2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a,</a:t>
            </a:r>
            <a:r>
              <a:rPr sz="2400" spc="-3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b,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Courier New"/>
                <a:cs typeface="Courier New"/>
              </a:rPr>
              <a:t>c;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1600" y="6630923"/>
            <a:ext cx="4632960" cy="60071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160"/>
              </a:spcBef>
            </a:pP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10,</a:t>
            </a:r>
            <a:r>
              <a:rPr sz="2400" spc="-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b</a:t>
            </a:r>
            <a:r>
              <a:rPr sz="2400" spc="-1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20, </a:t>
            </a:r>
            <a:r>
              <a:rPr sz="2400" spc="-25" dirty="0">
                <a:solidFill>
                  <a:srgbClr val="585858"/>
                </a:solidFill>
                <a:latin typeface="Courier New"/>
                <a:cs typeface="Courier New"/>
              </a:rPr>
              <a:t>c;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1600" y="7473695"/>
            <a:ext cx="4617720" cy="60071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 marL="1212850">
              <a:lnSpc>
                <a:spcPct val="100000"/>
              </a:lnSpc>
              <a:spcBef>
                <a:spcPts val="1165"/>
              </a:spcBef>
            </a:pP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byte</a:t>
            </a:r>
            <a:r>
              <a:rPr sz="2400" spc="-1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B</a:t>
            </a:r>
            <a:r>
              <a:rPr sz="2400" spc="-3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Courier New"/>
                <a:cs typeface="Courier New"/>
              </a:rPr>
              <a:t>25;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38593" y="5872734"/>
            <a:ext cx="4435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Declares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three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integers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a,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b,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89192" y="5998971"/>
            <a:ext cx="970915" cy="76200"/>
          </a:xfrm>
          <a:custGeom>
            <a:avLst/>
            <a:gdLst/>
            <a:ahLst/>
            <a:cxnLst/>
            <a:rect l="l" t="t" r="r" b="b"/>
            <a:pathLst>
              <a:path w="970915" h="76200">
                <a:moveTo>
                  <a:pt x="254" y="6857"/>
                </a:moveTo>
                <a:lnTo>
                  <a:pt x="0" y="19557"/>
                </a:lnTo>
                <a:lnTo>
                  <a:pt x="50673" y="20954"/>
                </a:lnTo>
                <a:lnTo>
                  <a:pt x="51054" y="8254"/>
                </a:lnTo>
                <a:lnTo>
                  <a:pt x="254" y="6857"/>
                </a:lnTo>
                <a:close/>
              </a:path>
              <a:path w="970915" h="76200">
                <a:moveTo>
                  <a:pt x="89154" y="9397"/>
                </a:moveTo>
                <a:lnTo>
                  <a:pt x="88773" y="21970"/>
                </a:lnTo>
                <a:lnTo>
                  <a:pt x="139573" y="23494"/>
                </a:lnTo>
                <a:lnTo>
                  <a:pt x="139954" y="10794"/>
                </a:lnTo>
                <a:lnTo>
                  <a:pt x="89154" y="9397"/>
                </a:lnTo>
                <a:close/>
              </a:path>
              <a:path w="970915" h="76200">
                <a:moveTo>
                  <a:pt x="178054" y="11810"/>
                </a:moveTo>
                <a:lnTo>
                  <a:pt x="177673" y="24510"/>
                </a:lnTo>
                <a:lnTo>
                  <a:pt x="228473" y="25907"/>
                </a:lnTo>
                <a:lnTo>
                  <a:pt x="228854" y="13207"/>
                </a:lnTo>
                <a:lnTo>
                  <a:pt x="178054" y="11810"/>
                </a:lnTo>
                <a:close/>
              </a:path>
              <a:path w="970915" h="76200">
                <a:moveTo>
                  <a:pt x="266954" y="14350"/>
                </a:moveTo>
                <a:lnTo>
                  <a:pt x="266573" y="26923"/>
                </a:lnTo>
                <a:lnTo>
                  <a:pt x="317373" y="28447"/>
                </a:lnTo>
                <a:lnTo>
                  <a:pt x="317627" y="15747"/>
                </a:lnTo>
                <a:lnTo>
                  <a:pt x="266954" y="14350"/>
                </a:lnTo>
                <a:close/>
              </a:path>
              <a:path w="970915" h="76200">
                <a:moveTo>
                  <a:pt x="355727" y="16763"/>
                </a:moveTo>
                <a:lnTo>
                  <a:pt x="355346" y="29463"/>
                </a:lnTo>
                <a:lnTo>
                  <a:pt x="406146" y="30860"/>
                </a:lnTo>
                <a:lnTo>
                  <a:pt x="406527" y="18160"/>
                </a:lnTo>
                <a:lnTo>
                  <a:pt x="355727" y="16763"/>
                </a:lnTo>
                <a:close/>
              </a:path>
              <a:path w="970915" h="76200">
                <a:moveTo>
                  <a:pt x="444627" y="19303"/>
                </a:moveTo>
                <a:lnTo>
                  <a:pt x="444246" y="32003"/>
                </a:lnTo>
                <a:lnTo>
                  <a:pt x="495046" y="33400"/>
                </a:lnTo>
                <a:lnTo>
                  <a:pt x="495427" y="20700"/>
                </a:lnTo>
                <a:lnTo>
                  <a:pt x="444627" y="19303"/>
                </a:lnTo>
                <a:close/>
              </a:path>
              <a:path w="970915" h="76200">
                <a:moveTo>
                  <a:pt x="533527" y="21716"/>
                </a:moveTo>
                <a:lnTo>
                  <a:pt x="533146" y="34416"/>
                </a:lnTo>
                <a:lnTo>
                  <a:pt x="583946" y="35813"/>
                </a:lnTo>
                <a:lnTo>
                  <a:pt x="584327" y="23113"/>
                </a:lnTo>
                <a:lnTo>
                  <a:pt x="533527" y="21716"/>
                </a:lnTo>
                <a:close/>
              </a:path>
              <a:path w="970915" h="76200">
                <a:moveTo>
                  <a:pt x="622300" y="24256"/>
                </a:moveTo>
                <a:lnTo>
                  <a:pt x="622046" y="36956"/>
                </a:lnTo>
                <a:lnTo>
                  <a:pt x="672846" y="38353"/>
                </a:lnTo>
                <a:lnTo>
                  <a:pt x="673100" y="25653"/>
                </a:lnTo>
                <a:lnTo>
                  <a:pt x="622300" y="24256"/>
                </a:lnTo>
                <a:close/>
              </a:path>
              <a:path w="970915" h="76200">
                <a:moveTo>
                  <a:pt x="711200" y="26669"/>
                </a:moveTo>
                <a:lnTo>
                  <a:pt x="710818" y="39369"/>
                </a:lnTo>
                <a:lnTo>
                  <a:pt x="761618" y="40766"/>
                </a:lnTo>
                <a:lnTo>
                  <a:pt x="762000" y="28066"/>
                </a:lnTo>
                <a:lnTo>
                  <a:pt x="711200" y="26669"/>
                </a:lnTo>
                <a:close/>
              </a:path>
              <a:path w="970915" h="76200">
                <a:moveTo>
                  <a:pt x="800100" y="29209"/>
                </a:moveTo>
                <a:lnTo>
                  <a:pt x="799718" y="41909"/>
                </a:lnTo>
                <a:lnTo>
                  <a:pt x="850518" y="43306"/>
                </a:lnTo>
                <a:lnTo>
                  <a:pt x="850900" y="30606"/>
                </a:lnTo>
                <a:lnTo>
                  <a:pt x="800100" y="29209"/>
                </a:lnTo>
                <a:close/>
              </a:path>
              <a:path w="970915" h="76200">
                <a:moveTo>
                  <a:pt x="895477" y="0"/>
                </a:moveTo>
                <a:lnTo>
                  <a:pt x="894581" y="31622"/>
                </a:lnTo>
                <a:lnTo>
                  <a:pt x="894576" y="31777"/>
                </a:lnTo>
                <a:lnTo>
                  <a:pt x="907288" y="32130"/>
                </a:lnTo>
                <a:lnTo>
                  <a:pt x="907044" y="40258"/>
                </a:lnTo>
                <a:lnTo>
                  <a:pt x="906922" y="44322"/>
                </a:lnTo>
                <a:lnTo>
                  <a:pt x="906907" y="44830"/>
                </a:lnTo>
                <a:lnTo>
                  <a:pt x="894206" y="44830"/>
                </a:lnTo>
                <a:lnTo>
                  <a:pt x="893317" y="76200"/>
                </a:lnTo>
                <a:lnTo>
                  <a:pt x="960711" y="44830"/>
                </a:lnTo>
                <a:lnTo>
                  <a:pt x="906907" y="44830"/>
                </a:lnTo>
                <a:lnTo>
                  <a:pt x="894216" y="44478"/>
                </a:lnTo>
                <a:lnTo>
                  <a:pt x="961468" y="44478"/>
                </a:lnTo>
                <a:lnTo>
                  <a:pt x="970534" y="40258"/>
                </a:lnTo>
                <a:lnTo>
                  <a:pt x="895477" y="0"/>
                </a:lnTo>
                <a:close/>
              </a:path>
              <a:path w="970915" h="76200">
                <a:moveTo>
                  <a:pt x="894576" y="31777"/>
                </a:moveTo>
                <a:lnTo>
                  <a:pt x="894336" y="40258"/>
                </a:lnTo>
                <a:lnTo>
                  <a:pt x="894216" y="44478"/>
                </a:lnTo>
                <a:lnTo>
                  <a:pt x="906907" y="44830"/>
                </a:lnTo>
                <a:lnTo>
                  <a:pt x="907288" y="32130"/>
                </a:lnTo>
                <a:lnTo>
                  <a:pt x="894576" y="31777"/>
                </a:lnTo>
                <a:close/>
              </a:path>
              <a:path w="970915" h="76200">
                <a:moveTo>
                  <a:pt x="889000" y="31622"/>
                </a:moveTo>
                <a:lnTo>
                  <a:pt x="888740" y="40258"/>
                </a:lnTo>
                <a:lnTo>
                  <a:pt x="888618" y="44322"/>
                </a:lnTo>
                <a:lnTo>
                  <a:pt x="894216" y="44478"/>
                </a:lnTo>
                <a:lnTo>
                  <a:pt x="894566" y="32130"/>
                </a:lnTo>
                <a:lnTo>
                  <a:pt x="894576" y="31777"/>
                </a:lnTo>
                <a:lnTo>
                  <a:pt x="889000" y="3162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89320" y="6800088"/>
            <a:ext cx="970915" cy="76200"/>
          </a:xfrm>
          <a:custGeom>
            <a:avLst/>
            <a:gdLst/>
            <a:ahLst/>
            <a:cxnLst/>
            <a:rect l="l" t="t" r="r" b="b"/>
            <a:pathLst>
              <a:path w="970915" h="76200">
                <a:moveTo>
                  <a:pt x="508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0800" y="44449"/>
                </a:lnTo>
                <a:lnTo>
                  <a:pt x="50800" y="31749"/>
                </a:lnTo>
                <a:close/>
              </a:path>
              <a:path w="970915" h="76200">
                <a:moveTo>
                  <a:pt x="139700" y="31749"/>
                </a:moveTo>
                <a:lnTo>
                  <a:pt x="88900" y="31749"/>
                </a:lnTo>
                <a:lnTo>
                  <a:pt x="88900" y="44449"/>
                </a:lnTo>
                <a:lnTo>
                  <a:pt x="139700" y="44449"/>
                </a:lnTo>
                <a:lnTo>
                  <a:pt x="139700" y="31749"/>
                </a:lnTo>
                <a:close/>
              </a:path>
              <a:path w="970915" h="76200">
                <a:moveTo>
                  <a:pt x="228600" y="31749"/>
                </a:moveTo>
                <a:lnTo>
                  <a:pt x="177800" y="31749"/>
                </a:lnTo>
                <a:lnTo>
                  <a:pt x="177800" y="44449"/>
                </a:lnTo>
                <a:lnTo>
                  <a:pt x="228600" y="44449"/>
                </a:lnTo>
                <a:lnTo>
                  <a:pt x="228600" y="31749"/>
                </a:lnTo>
                <a:close/>
              </a:path>
              <a:path w="970915" h="76200">
                <a:moveTo>
                  <a:pt x="317500" y="31749"/>
                </a:moveTo>
                <a:lnTo>
                  <a:pt x="266700" y="31749"/>
                </a:lnTo>
                <a:lnTo>
                  <a:pt x="266700" y="44449"/>
                </a:lnTo>
                <a:lnTo>
                  <a:pt x="317500" y="44449"/>
                </a:lnTo>
                <a:lnTo>
                  <a:pt x="317500" y="31749"/>
                </a:lnTo>
                <a:close/>
              </a:path>
              <a:path w="970915" h="76200">
                <a:moveTo>
                  <a:pt x="406400" y="31749"/>
                </a:moveTo>
                <a:lnTo>
                  <a:pt x="355600" y="31749"/>
                </a:lnTo>
                <a:lnTo>
                  <a:pt x="355600" y="44449"/>
                </a:lnTo>
                <a:lnTo>
                  <a:pt x="406400" y="44449"/>
                </a:lnTo>
                <a:lnTo>
                  <a:pt x="406400" y="31749"/>
                </a:lnTo>
                <a:close/>
              </a:path>
              <a:path w="970915" h="76200">
                <a:moveTo>
                  <a:pt x="495300" y="31749"/>
                </a:moveTo>
                <a:lnTo>
                  <a:pt x="444500" y="31749"/>
                </a:lnTo>
                <a:lnTo>
                  <a:pt x="444500" y="44449"/>
                </a:lnTo>
                <a:lnTo>
                  <a:pt x="495300" y="44449"/>
                </a:lnTo>
                <a:lnTo>
                  <a:pt x="495300" y="31749"/>
                </a:lnTo>
                <a:close/>
              </a:path>
              <a:path w="970915" h="76200">
                <a:moveTo>
                  <a:pt x="584200" y="31749"/>
                </a:moveTo>
                <a:lnTo>
                  <a:pt x="533400" y="31749"/>
                </a:lnTo>
                <a:lnTo>
                  <a:pt x="533400" y="44449"/>
                </a:lnTo>
                <a:lnTo>
                  <a:pt x="584200" y="44449"/>
                </a:lnTo>
                <a:lnTo>
                  <a:pt x="584200" y="31749"/>
                </a:lnTo>
                <a:close/>
              </a:path>
              <a:path w="970915" h="76200">
                <a:moveTo>
                  <a:pt x="673100" y="31749"/>
                </a:moveTo>
                <a:lnTo>
                  <a:pt x="622300" y="31749"/>
                </a:lnTo>
                <a:lnTo>
                  <a:pt x="622300" y="44449"/>
                </a:lnTo>
                <a:lnTo>
                  <a:pt x="673100" y="44449"/>
                </a:lnTo>
                <a:lnTo>
                  <a:pt x="673100" y="31749"/>
                </a:lnTo>
                <a:close/>
              </a:path>
              <a:path w="970915" h="76200">
                <a:moveTo>
                  <a:pt x="762000" y="31749"/>
                </a:moveTo>
                <a:lnTo>
                  <a:pt x="711200" y="31749"/>
                </a:lnTo>
                <a:lnTo>
                  <a:pt x="711200" y="44449"/>
                </a:lnTo>
                <a:lnTo>
                  <a:pt x="762000" y="44449"/>
                </a:lnTo>
                <a:lnTo>
                  <a:pt x="762000" y="31749"/>
                </a:lnTo>
                <a:close/>
              </a:path>
              <a:path w="970915" h="76200">
                <a:moveTo>
                  <a:pt x="850900" y="31749"/>
                </a:moveTo>
                <a:lnTo>
                  <a:pt x="800100" y="31749"/>
                </a:lnTo>
                <a:lnTo>
                  <a:pt x="800100" y="44449"/>
                </a:lnTo>
                <a:lnTo>
                  <a:pt x="850900" y="44449"/>
                </a:lnTo>
                <a:lnTo>
                  <a:pt x="850900" y="31749"/>
                </a:lnTo>
                <a:close/>
              </a:path>
              <a:path w="970915" h="76200">
                <a:moveTo>
                  <a:pt x="894206" y="0"/>
                </a:moveTo>
                <a:lnTo>
                  <a:pt x="894206" y="76199"/>
                </a:lnTo>
                <a:lnTo>
                  <a:pt x="957706" y="44449"/>
                </a:lnTo>
                <a:lnTo>
                  <a:pt x="906906" y="44449"/>
                </a:lnTo>
                <a:lnTo>
                  <a:pt x="906906" y="31749"/>
                </a:lnTo>
                <a:lnTo>
                  <a:pt x="957706" y="31749"/>
                </a:lnTo>
                <a:lnTo>
                  <a:pt x="894206" y="0"/>
                </a:lnTo>
                <a:close/>
              </a:path>
              <a:path w="970915" h="76200">
                <a:moveTo>
                  <a:pt x="894206" y="31749"/>
                </a:moveTo>
                <a:lnTo>
                  <a:pt x="889000" y="31749"/>
                </a:lnTo>
                <a:lnTo>
                  <a:pt x="889000" y="44449"/>
                </a:lnTo>
                <a:lnTo>
                  <a:pt x="894206" y="44449"/>
                </a:lnTo>
                <a:lnTo>
                  <a:pt x="894206" y="31749"/>
                </a:lnTo>
                <a:close/>
              </a:path>
              <a:path w="970915" h="76200">
                <a:moveTo>
                  <a:pt x="957706" y="31749"/>
                </a:moveTo>
                <a:lnTo>
                  <a:pt x="906906" y="31749"/>
                </a:lnTo>
                <a:lnTo>
                  <a:pt x="906906" y="44449"/>
                </a:lnTo>
                <a:lnTo>
                  <a:pt x="957706" y="44449"/>
                </a:lnTo>
                <a:lnTo>
                  <a:pt x="970406" y="38099"/>
                </a:lnTo>
                <a:lnTo>
                  <a:pt x="957706" y="3174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89320" y="7643114"/>
            <a:ext cx="970915" cy="76200"/>
          </a:xfrm>
          <a:custGeom>
            <a:avLst/>
            <a:gdLst/>
            <a:ahLst/>
            <a:cxnLst/>
            <a:rect l="l" t="t" r="r" b="b"/>
            <a:pathLst>
              <a:path w="970915" h="76200">
                <a:moveTo>
                  <a:pt x="50800" y="34163"/>
                </a:moveTo>
                <a:lnTo>
                  <a:pt x="0" y="34417"/>
                </a:lnTo>
                <a:lnTo>
                  <a:pt x="0" y="47117"/>
                </a:lnTo>
                <a:lnTo>
                  <a:pt x="50800" y="46863"/>
                </a:lnTo>
                <a:lnTo>
                  <a:pt x="50800" y="34163"/>
                </a:lnTo>
                <a:close/>
              </a:path>
              <a:path w="970915" h="76200">
                <a:moveTo>
                  <a:pt x="139700" y="33909"/>
                </a:moveTo>
                <a:lnTo>
                  <a:pt x="88900" y="34163"/>
                </a:lnTo>
                <a:lnTo>
                  <a:pt x="88900" y="46863"/>
                </a:lnTo>
                <a:lnTo>
                  <a:pt x="139700" y="46609"/>
                </a:lnTo>
                <a:lnTo>
                  <a:pt x="139700" y="33909"/>
                </a:lnTo>
                <a:close/>
              </a:path>
              <a:path w="970915" h="76200">
                <a:moveTo>
                  <a:pt x="228600" y="33655"/>
                </a:moveTo>
                <a:lnTo>
                  <a:pt x="177800" y="33782"/>
                </a:lnTo>
                <a:lnTo>
                  <a:pt x="177800" y="46482"/>
                </a:lnTo>
                <a:lnTo>
                  <a:pt x="228600" y="46355"/>
                </a:lnTo>
                <a:lnTo>
                  <a:pt x="228600" y="33655"/>
                </a:lnTo>
                <a:close/>
              </a:path>
              <a:path w="970915" h="76200">
                <a:moveTo>
                  <a:pt x="317500" y="33528"/>
                </a:moveTo>
                <a:lnTo>
                  <a:pt x="266700" y="33528"/>
                </a:lnTo>
                <a:lnTo>
                  <a:pt x="266700" y="46228"/>
                </a:lnTo>
                <a:lnTo>
                  <a:pt x="317500" y="46228"/>
                </a:lnTo>
                <a:lnTo>
                  <a:pt x="317500" y="33528"/>
                </a:lnTo>
                <a:close/>
              </a:path>
              <a:path w="970915" h="76200">
                <a:moveTo>
                  <a:pt x="406400" y="33274"/>
                </a:moveTo>
                <a:lnTo>
                  <a:pt x="355600" y="33274"/>
                </a:lnTo>
                <a:lnTo>
                  <a:pt x="355600" y="45974"/>
                </a:lnTo>
                <a:lnTo>
                  <a:pt x="406400" y="45974"/>
                </a:lnTo>
                <a:lnTo>
                  <a:pt x="406400" y="33274"/>
                </a:lnTo>
                <a:close/>
              </a:path>
              <a:path w="970915" h="76200">
                <a:moveTo>
                  <a:pt x="495300" y="32893"/>
                </a:moveTo>
                <a:lnTo>
                  <a:pt x="444500" y="33020"/>
                </a:lnTo>
                <a:lnTo>
                  <a:pt x="444500" y="45720"/>
                </a:lnTo>
                <a:lnTo>
                  <a:pt x="495300" y="45593"/>
                </a:lnTo>
                <a:lnTo>
                  <a:pt x="495300" y="32893"/>
                </a:lnTo>
                <a:close/>
              </a:path>
              <a:path w="970915" h="76200">
                <a:moveTo>
                  <a:pt x="584200" y="32639"/>
                </a:moveTo>
                <a:lnTo>
                  <a:pt x="533400" y="32766"/>
                </a:lnTo>
                <a:lnTo>
                  <a:pt x="533400" y="45466"/>
                </a:lnTo>
                <a:lnTo>
                  <a:pt x="584200" y="45339"/>
                </a:lnTo>
                <a:lnTo>
                  <a:pt x="584200" y="32639"/>
                </a:lnTo>
                <a:close/>
              </a:path>
              <a:path w="970915" h="76200">
                <a:moveTo>
                  <a:pt x="673100" y="32512"/>
                </a:moveTo>
                <a:lnTo>
                  <a:pt x="622300" y="32512"/>
                </a:lnTo>
                <a:lnTo>
                  <a:pt x="622300" y="45212"/>
                </a:lnTo>
                <a:lnTo>
                  <a:pt x="673100" y="45212"/>
                </a:lnTo>
                <a:lnTo>
                  <a:pt x="673100" y="32512"/>
                </a:lnTo>
                <a:close/>
              </a:path>
              <a:path w="970915" h="76200">
                <a:moveTo>
                  <a:pt x="762000" y="32131"/>
                </a:moveTo>
                <a:lnTo>
                  <a:pt x="711200" y="32258"/>
                </a:lnTo>
                <a:lnTo>
                  <a:pt x="711200" y="44958"/>
                </a:lnTo>
                <a:lnTo>
                  <a:pt x="762000" y="44831"/>
                </a:lnTo>
                <a:lnTo>
                  <a:pt x="762000" y="32131"/>
                </a:lnTo>
                <a:close/>
              </a:path>
              <a:path w="970915" h="76200">
                <a:moveTo>
                  <a:pt x="850900" y="31877"/>
                </a:moveTo>
                <a:lnTo>
                  <a:pt x="800100" y="32004"/>
                </a:lnTo>
                <a:lnTo>
                  <a:pt x="800100" y="44704"/>
                </a:lnTo>
                <a:lnTo>
                  <a:pt x="850900" y="44577"/>
                </a:lnTo>
                <a:lnTo>
                  <a:pt x="850900" y="31877"/>
                </a:lnTo>
                <a:close/>
              </a:path>
              <a:path w="970915" h="76200">
                <a:moveTo>
                  <a:pt x="894206" y="0"/>
                </a:moveTo>
                <a:lnTo>
                  <a:pt x="894333" y="76200"/>
                </a:lnTo>
                <a:lnTo>
                  <a:pt x="957308" y="44450"/>
                </a:lnTo>
                <a:lnTo>
                  <a:pt x="907035" y="44450"/>
                </a:lnTo>
                <a:lnTo>
                  <a:pt x="906908" y="31750"/>
                </a:lnTo>
                <a:lnTo>
                  <a:pt x="958133" y="31750"/>
                </a:lnTo>
                <a:lnTo>
                  <a:pt x="894206" y="0"/>
                </a:lnTo>
                <a:close/>
              </a:path>
              <a:path w="970915" h="76200">
                <a:moveTo>
                  <a:pt x="894259" y="31750"/>
                </a:moveTo>
                <a:lnTo>
                  <a:pt x="889000" y="31750"/>
                </a:lnTo>
                <a:lnTo>
                  <a:pt x="889000" y="44450"/>
                </a:lnTo>
                <a:lnTo>
                  <a:pt x="894281" y="44450"/>
                </a:lnTo>
                <a:lnTo>
                  <a:pt x="894259" y="31750"/>
                </a:lnTo>
                <a:close/>
              </a:path>
              <a:path w="970915" h="76200">
                <a:moveTo>
                  <a:pt x="958133" y="31750"/>
                </a:moveTo>
                <a:lnTo>
                  <a:pt x="906908" y="31750"/>
                </a:lnTo>
                <a:lnTo>
                  <a:pt x="907035" y="44450"/>
                </a:lnTo>
                <a:lnTo>
                  <a:pt x="957308" y="44450"/>
                </a:lnTo>
                <a:lnTo>
                  <a:pt x="970406" y="37846"/>
                </a:lnTo>
                <a:lnTo>
                  <a:pt x="958133" y="317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38593" y="6689597"/>
            <a:ext cx="65678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Initialization,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“</a:t>
            </a:r>
            <a:r>
              <a:rPr sz="2200" i="1" spc="5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”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given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values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38593" y="7514666"/>
            <a:ext cx="7706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Initialization,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“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byte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”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b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given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25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739" y="6126479"/>
            <a:ext cx="15799435" cy="2924810"/>
            <a:chOff x="194739" y="6126479"/>
            <a:chExt cx="15799435" cy="2924810"/>
          </a:xfrm>
        </p:grpSpPr>
        <p:sp>
          <p:nvSpPr>
            <p:cNvPr id="3" name="object 3"/>
            <p:cNvSpPr/>
            <p:nvPr/>
          </p:nvSpPr>
          <p:spPr>
            <a:xfrm>
              <a:off x="4373880" y="6131051"/>
              <a:ext cx="7508875" cy="2632075"/>
            </a:xfrm>
            <a:custGeom>
              <a:avLst/>
              <a:gdLst/>
              <a:ahLst/>
              <a:cxnLst/>
              <a:rect l="l" t="t" r="r" b="b"/>
              <a:pathLst>
                <a:path w="7508875" h="2632075">
                  <a:moveTo>
                    <a:pt x="7508748" y="0"/>
                  </a:moveTo>
                  <a:lnTo>
                    <a:pt x="0" y="0"/>
                  </a:lnTo>
                  <a:lnTo>
                    <a:pt x="0" y="2631948"/>
                  </a:lnTo>
                  <a:lnTo>
                    <a:pt x="7508748" y="2631948"/>
                  </a:lnTo>
                  <a:lnTo>
                    <a:pt x="75087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73880" y="6131051"/>
              <a:ext cx="7508875" cy="2632075"/>
            </a:xfrm>
            <a:custGeom>
              <a:avLst/>
              <a:gdLst/>
              <a:ahLst/>
              <a:cxnLst/>
              <a:rect l="l" t="t" r="r" b="b"/>
              <a:pathLst>
                <a:path w="7508875" h="2632075">
                  <a:moveTo>
                    <a:pt x="0" y="2631948"/>
                  </a:moveTo>
                  <a:lnTo>
                    <a:pt x="7508748" y="2631948"/>
                  </a:lnTo>
                  <a:lnTo>
                    <a:pt x="7508748" y="0"/>
                  </a:lnTo>
                  <a:lnTo>
                    <a:pt x="0" y="0"/>
                  </a:lnTo>
                  <a:lnTo>
                    <a:pt x="0" y="263194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008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Declaring</a:t>
            </a:r>
            <a:r>
              <a:rPr spc="-185" dirty="0"/>
              <a:t> </a:t>
            </a:r>
            <a:r>
              <a:rPr spc="-95" dirty="0"/>
              <a:t>and</a:t>
            </a:r>
            <a:r>
              <a:rPr spc="-170" dirty="0"/>
              <a:t> </a:t>
            </a:r>
            <a:r>
              <a:rPr spc="-70" dirty="0"/>
              <a:t>Initializing</a:t>
            </a:r>
            <a:r>
              <a:rPr spc="-215" dirty="0"/>
              <a:t> </a:t>
            </a:r>
            <a:r>
              <a:rPr spc="-130" dirty="0"/>
              <a:t>Variables</a:t>
            </a:r>
            <a:r>
              <a:rPr spc="-160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1296" y="853439"/>
            <a:ext cx="9233916" cy="27432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93264" y="1289303"/>
            <a:ext cx="11268710" cy="4191000"/>
            <a:chOff x="2493264" y="1289303"/>
            <a:chExt cx="11268710" cy="4191000"/>
          </a:xfrm>
        </p:grpSpPr>
        <p:sp>
          <p:nvSpPr>
            <p:cNvPr id="8" name="object 8"/>
            <p:cNvSpPr/>
            <p:nvPr/>
          </p:nvSpPr>
          <p:spPr>
            <a:xfrm>
              <a:off x="2499360" y="1950719"/>
              <a:ext cx="11256645" cy="1346200"/>
            </a:xfrm>
            <a:custGeom>
              <a:avLst/>
              <a:gdLst/>
              <a:ahLst/>
              <a:cxnLst/>
              <a:rect l="l" t="t" r="r" b="b"/>
              <a:pathLst>
                <a:path w="11256644" h="1346200">
                  <a:moveTo>
                    <a:pt x="11031982" y="0"/>
                  </a:moveTo>
                  <a:lnTo>
                    <a:pt x="224281" y="0"/>
                  </a:lnTo>
                  <a:lnTo>
                    <a:pt x="179093" y="4558"/>
                  </a:lnTo>
                  <a:lnTo>
                    <a:pt x="136999" y="17631"/>
                  </a:lnTo>
                  <a:lnTo>
                    <a:pt x="98902" y="38315"/>
                  </a:lnTo>
                  <a:lnTo>
                    <a:pt x="65706" y="65706"/>
                  </a:lnTo>
                  <a:lnTo>
                    <a:pt x="38315" y="98902"/>
                  </a:lnTo>
                  <a:lnTo>
                    <a:pt x="17631" y="136999"/>
                  </a:lnTo>
                  <a:lnTo>
                    <a:pt x="4558" y="179093"/>
                  </a:lnTo>
                  <a:lnTo>
                    <a:pt x="0" y="224281"/>
                  </a:lnTo>
                  <a:lnTo>
                    <a:pt x="0" y="1121409"/>
                  </a:lnTo>
                  <a:lnTo>
                    <a:pt x="4558" y="1166598"/>
                  </a:lnTo>
                  <a:lnTo>
                    <a:pt x="17631" y="1208692"/>
                  </a:lnTo>
                  <a:lnTo>
                    <a:pt x="38315" y="1246789"/>
                  </a:lnTo>
                  <a:lnTo>
                    <a:pt x="65706" y="1279985"/>
                  </a:lnTo>
                  <a:lnTo>
                    <a:pt x="98902" y="1307376"/>
                  </a:lnTo>
                  <a:lnTo>
                    <a:pt x="136999" y="1328060"/>
                  </a:lnTo>
                  <a:lnTo>
                    <a:pt x="179093" y="1341133"/>
                  </a:lnTo>
                  <a:lnTo>
                    <a:pt x="224281" y="1345691"/>
                  </a:lnTo>
                  <a:lnTo>
                    <a:pt x="11031982" y="1345691"/>
                  </a:lnTo>
                  <a:lnTo>
                    <a:pt x="11077170" y="1341133"/>
                  </a:lnTo>
                  <a:lnTo>
                    <a:pt x="11119264" y="1328060"/>
                  </a:lnTo>
                  <a:lnTo>
                    <a:pt x="11157361" y="1307376"/>
                  </a:lnTo>
                  <a:lnTo>
                    <a:pt x="11190557" y="1279985"/>
                  </a:lnTo>
                  <a:lnTo>
                    <a:pt x="11217948" y="1246789"/>
                  </a:lnTo>
                  <a:lnTo>
                    <a:pt x="11238632" y="1208692"/>
                  </a:lnTo>
                  <a:lnTo>
                    <a:pt x="11251705" y="1166598"/>
                  </a:lnTo>
                  <a:lnTo>
                    <a:pt x="11256264" y="1121409"/>
                  </a:lnTo>
                  <a:lnTo>
                    <a:pt x="11256264" y="224281"/>
                  </a:lnTo>
                  <a:lnTo>
                    <a:pt x="11251705" y="179093"/>
                  </a:lnTo>
                  <a:lnTo>
                    <a:pt x="11238632" y="136999"/>
                  </a:lnTo>
                  <a:lnTo>
                    <a:pt x="11217948" y="98902"/>
                  </a:lnTo>
                  <a:lnTo>
                    <a:pt x="11190557" y="65706"/>
                  </a:lnTo>
                  <a:lnTo>
                    <a:pt x="11157361" y="38315"/>
                  </a:lnTo>
                  <a:lnTo>
                    <a:pt x="11119264" y="17631"/>
                  </a:lnTo>
                  <a:lnTo>
                    <a:pt x="11077170" y="4558"/>
                  </a:lnTo>
                  <a:lnTo>
                    <a:pt x="1103198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9360" y="1950719"/>
              <a:ext cx="11256645" cy="1346200"/>
            </a:xfrm>
            <a:custGeom>
              <a:avLst/>
              <a:gdLst/>
              <a:ahLst/>
              <a:cxnLst/>
              <a:rect l="l" t="t" r="r" b="b"/>
              <a:pathLst>
                <a:path w="11256644" h="1346200">
                  <a:moveTo>
                    <a:pt x="0" y="224281"/>
                  </a:moveTo>
                  <a:lnTo>
                    <a:pt x="4558" y="179093"/>
                  </a:lnTo>
                  <a:lnTo>
                    <a:pt x="17631" y="136999"/>
                  </a:lnTo>
                  <a:lnTo>
                    <a:pt x="38315" y="98902"/>
                  </a:lnTo>
                  <a:lnTo>
                    <a:pt x="65706" y="65706"/>
                  </a:lnTo>
                  <a:lnTo>
                    <a:pt x="98902" y="38315"/>
                  </a:lnTo>
                  <a:lnTo>
                    <a:pt x="136999" y="17631"/>
                  </a:lnTo>
                  <a:lnTo>
                    <a:pt x="179093" y="4558"/>
                  </a:lnTo>
                  <a:lnTo>
                    <a:pt x="224281" y="0"/>
                  </a:lnTo>
                  <a:lnTo>
                    <a:pt x="11031982" y="0"/>
                  </a:lnTo>
                  <a:lnTo>
                    <a:pt x="11077170" y="4558"/>
                  </a:lnTo>
                  <a:lnTo>
                    <a:pt x="11119264" y="17631"/>
                  </a:lnTo>
                  <a:lnTo>
                    <a:pt x="11157361" y="38315"/>
                  </a:lnTo>
                  <a:lnTo>
                    <a:pt x="11190557" y="65706"/>
                  </a:lnTo>
                  <a:lnTo>
                    <a:pt x="11217948" y="98902"/>
                  </a:lnTo>
                  <a:lnTo>
                    <a:pt x="11238632" y="136999"/>
                  </a:lnTo>
                  <a:lnTo>
                    <a:pt x="11251705" y="179093"/>
                  </a:lnTo>
                  <a:lnTo>
                    <a:pt x="11256264" y="224281"/>
                  </a:lnTo>
                  <a:lnTo>
                    <a:pt x="11256264" y="1121409"/>
                  </a:lnTo>
                  <a:lnTo>
                    <a:pt x="11251705" y="1166598"/>
                  </a:lnTo>
                  <a:lnTo>
                    <a:pt x="11238632" y="1208692"/>
                  </a:lnTo>
                  <a:lnTo>
                    <a:pt x="11217948" y="1246789"/>
                  </a:lnTo>
                  <a:lnTo>
                    <a:pt x="11190557" y="1279985"/>
                  </a:lnTo>
                  <a:lnTo>
                    <a:pt x="11157361" y="1307376"/>
                  </a:lnTo>
                  <a:lnTo>
                    <a:pt x="11119264" y="1328060"/>
                  </a:lnTo>
                  <a:lnTo>
                    <a:pt x="11077170" y="1341133"/>
                  </a:lnTo>
                  <a:lnTo>
                    <a:pt x="11031982" y="1345691"/>
                  </a:lnTo>
                  <a:lnTo>
                    <a:pt x="224281" y="1345691"/>
                  </a:lnTo>
                  <a:lnTo>
                    <a:pt x="179093" y="1341133"/>
                  </a:lnTo>
                  <a:lnTo>
                    <a:pt x="136999" y="1328060"/>
                  </a:lnTo>
                  <a:lnTo>
                    <a:pt x="98902" y="1307376"/>
                  </a:lnTo>
                  <a:lnTo>
                    <a:pt x="65706" y="1279985"/>
                  </a:lnTo>
                  <a:lnTo>
                    <a:pt x="38315" y="1246789"/>
                  </a:lnTo>
                  <a:lnTo>
                    <a:pt x="17631" y="1208692"/>
                  </a:lnTo>
                  <a:lnTo>
                    <a:pt x="4558" y="1166598"/>
                  </a:lnTo>
                  <a:lnTo>
                    <a:pt x="0" y="1121409"/>
                  </a:lnTo>
                  <a:lnTo>
                    <a:pt x="0" y="22428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9360" y="1295399"/>
              <a:ext cx="11256645" cy="777240"/>
            </a:xfrm>
            <a:custGeom>
              <a:avLst/>
              <a:gdLst/>
              <a:ahLst/>
              <a:cxnLst/>
              <a:rect l="l" t="t" r="r" b="b"/>
              <a:pathLst>
                <a:path w="11256644" h="777239">
                  <a:moveTo>
                    <a:pt x="11126724" y="0"/>
                  </a:moveTo>
                  <a:lnTo>
                    <a:pt x="129539" y="0"/>
                  </a:lnTo>
                  <a:lnTo>
                    <a:pt x="79134" y="10185"/>
                  </a:lnTo>
                  <a:lnTo>
                    <a:pt x="37957" y="37957"/>
                  </a:lnTo>
                  <a:lnTo>
                    <a:pt x="10185" y="79134"/>
                  </a:lnTo>
                  <a:lnTo>
                    <a:pt x="0" y="129540"/>
                  </a:lnTo>
                  <a:lnTo>
                    <a:pt x="0" y="647700"/>
                  </a:lnTo>
                  <a:lnTo>
                    <a:pt x="10185" y="698105"/>
                  </a:lnTo>
                  <a:lnTo>
                    <a:pt x="37957" y="739282"/>
                  </a:lnTo>
                  <a:lnTo>
                    <a:pt x="79134" y="767054"/>
                  </a:lnTo>
                  <a:lnTo>
                    <a:pt x="129539" y="777240"/>
                  </a:lnTo>
                  <a:lnTo>
                    <a:pt x="11126724" y="777240"/>
                  </a:lnTo>
                  <a:lnTo>
                    <a:pt x="11177129" y="767054"/>
                  </a:lnTo>
                  <a:lnTo>
                    <a:pt x="11218306" y="739282"/>
                  </a:lnTo>
                  <a:lnTo>
                    <a:pt x="11246078" y="698105"/>
                  </a:lnTo>
                  <a:lnTo>
                    <a:pt x="11256264" y="647700"/>
                  </a:lnTo>
                  <a:lnTo>
                    <a:pt x="11256264" y="129540"/>
                  </a:lnTo>
                  <a:lnTo>
                    <a:pt x="11246078" y="79134"/>
                  </a:lnTo>
                  <a:lnTo>
                    <a:pt x="11218306" y="37957"/>
                  </a:lnTo>
                  <a:lnTo>
                    <a:pt x="11177129" y="10185"/>
                  </a:lnTo>
                  <a:lnTo>
                    <a:pt x="1112672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9360" y="1295399"/>
              <a:ext cx="11256645" cy="777240"/>
            </a:xfrm>
            <a:custGeom>
              <a:avLst/>
              <a:gdLst/>
              <a:ahLst/>
              <a:cxnLst/>
              <a:rect l="l" t="t" r="r" b="b"/>
              <a:pathLst>
                <a:path w="11256644" h="777239">
                  <a:moveTo>
                    <a:pt x="0" y="129540"/>
                  </a:moveTo>
                  <a:lnTo>
                    <a:pt x="10185" y="79134"/>
                  </a:lnTo>
                  <a:lnTo>
                    <a:pt x="37957" y="37957"/>
                  </a:lnTo>
                  <a:lnTo>
                    <a:pt x="79134" y="10185"/>
                  </a:lnTo>
                  <a:lnTo>
                    <a:pt x="129539" y="0"/>
                  </a:lnTo>
                  <a:lnTo>
                    <a:pt x="11126724" y="0"/>
                  </a:lnTo>
                  <a:lnTo>
                    <a:pt x="11177129" y="10185"/>
                  </a:lnTo>
                  <a:lnTo>
                    <a:pt x="11218306" y="37957"/>
                  </a:lnTo>
                  <a:lnTo>
                    <a:pt x="11246078" y="79134"/>
                  </a:lnTo>
                  <a:lnTo>
                    <a:pt x="11256264" y="129540"/>
                  </a:lnTo>
                  <a:lnTo>
                    <a:pt x="11256264" y="647700"/>
                  </a:lnTo>
                  <a:lnTo>
                    <a:pt x="11246078" y="698105"/>
                  </a:lnTo>
                  <a:lnTo>
                    <a:pt x="11218306" y="739282"/>
                  </a:lnTo>
                  <a:lnTo>
                    <a:pt x="11177129" y="767054"/>
                  </a:lnTo>
                  <a:lnTo>
                    <a:pt x="11126724" y="777240"/>
                  </a:lnTo>
                  <a:lnTo>
                    <a:pt x="129539" y="777240"/>
                  </a:lnTo>
                  <a:lnTo>
                    <a:pt x="79134" y="767054"/>
                  </a:lnTo>
                  <a:lnTo>
                    <a:pt x="37957" y="739282"/>
                  </a:lnTo>
                  <a:lnTo>
                    <a:pt x="10185" y="698105"/>
                  </a:lnTo>
                  <a:lnTo>
                    <a:pt x="0" y="647700"/>
                  </a:lnTo>
                  <a:lnTo>
                    <a:pt x="0" y="129540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9360" y="3108959"/>
              <a:ext cx="11256645" cy="1518285"/>
            </a:xfrm>
            <a:custGeom>
              <a:avLst/>
              <a:gdLst/>
              <a:ahLst/>
              <a:cxnLst/>
              <a:rect l="l" t="t" r="r" b="b"/>
              <a:pathLst>
                <a:path w="11256644" h="1518285">
                  <a:moveTo>
                    <a:pt x="11003280" y="0"/>
                  </a:moveTo>
                  <a:lnTo>
                    <a:pt x="252983" y="0"/>
                  </a:lnTo>
                  <a:lnTo>
                    <a:pt x="207514" y="4076"/>
                  </a:lnTo>
                  <a:lnTo>
                    <a:pt x="164717" y="15829"/>
                  </a:lnTo>
                  <a:lnTo>
                    <a:pt x="125306" y="34543"/>
                  </a:lnTo>
                  <a:lnTo>
                    <a:pt x="89997" y="59504"/>
                  </a:lnTo>
                  <a:lnTo>
                    <a:pt x="59504" y="89997"/>
                  </a:lnTo>
                  <a:lnTo>
                    <a:pt x="34543" y="125306"/>
                  </a:lnTo>
                  <a:lnTo>
                    <a:pt x="15829" y="164717"/>
                  </a:lnTo>
                  <a:lnTo>
                    <a:pt x="4076" y="207514"/>
                  </a:lnTo>
                  <a:lnTo>
                    <a:pt x="0" y="252984"/>
                  </a:lnTo>
                  <a:lnTo>
                    <a:pt x="0" y="1264919"/>
                  </a:lnTo>
                  <a:lnTo>
                    <a:pt x="4076" y="1310389"/>
                  </a:lnTo>
                  <a:lnTo>
                    <a:pt x="15829" y="1353186"/>
                  </a:lnTo>
                  <a:lnTo>
                    <a:pt x="34543" y="1392597"/>
                  </a:lnTo>
                  <a:lnTo>
                    <a:pt x="59504" y="1427906"/>
                  </a:lnTo>
                  <a:lnTo>
                    <a:pt x="89997" y="1458399"/>
                  </a:lnTo>
                  <a:lnTo>
                    <a:pt x="125306" y="1483359"/>
                  </a:lnTo>
                  <a:lnTo>
                    <a:pt x="164717" y="1502074"/>
                  </a:lnTo>
                  <a:lnTo>
                    <a:pt x="207514" y="1513827"/>
                  </a:lnTo>
                  <a:lnTo>
                    <a:pt x="252983" y="1517903"/>
                  </a:lnTo>
                  <a:lnTo>
                    <a:pt x="11003280" y="1517903"/>
                  </a:lnTo>
                  <a:lnTo>
                    <a:pt x="11048749" y="1513827"/>
                  </a:lnTo>
                  <a:lnTo>
                    <a:pt x="11091546" y="1502074"/>
                  </a:lnTo>
                  <a:lnTo>
                    <a:pt x="11130957" y="1483360"/>
                  </a:lnTo>
                  <a:lnTo>
                    <a:pt x="11166266" y="1458399"/>
                  </a:lnTo>
                  <a:lnTo>
                    <a:pt x="11196759" y="1427906"/>
                  </a:lnTo>
                  <a:lnTo>
                    <a:pt x="11221719" y="1392597"/>
                  </a:lnTo>
                  <a:lnTo>
                    <a:pt x="11240434" y="1353186"/>
                  </a:lnTo>
                  <a:lnTo>
                    <a:pt x="11252187" y="1310389"/>
                  </a:lnTo>
                  <a:lnTo>
                    <a:pt x="11256264" y="1264919"/>
                  </a:lnTo>
                  <a:lnTo>
                    <a:pt x="11256264" y="252984"/>
                  </a:lnTo>
                  <a:lnTo>
                    <a:pt x="11252187" y="207514"/>
                  </a:lnTo>
                  <a:lnTo>
                    <a:pt x="11240434" y="164717"/>
                  </a:lnTo>
                  <a:lnTo>
                    <a:pt x="11221719" y="125306"/>
                  </a:lnTo>
                  <a:lnTo>
                    <a:pt x="11196759" y="89997"/>
                  </a:lnTo>
                  <a:lnTo>
                    <a:pt x="11166266" y="59504"/>
                  </a:lnTo>
                  <a:lnTo>
                    <a:pt x="11130957" y="34544"/>
                  </a:lnTo>
                  <a:lnTo>
                    <a:pt x="11091546" y="15829"/>
                  </a:lnTo>
                  <a:lnTo>
                    <a:pt x="11048749" y="4076"/>
                  </a:lnTo>
                  <a:lnTo>
                    <a:pt x="110032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9360" y="3108959"/>
              <a:ext cx="11256645" cy="1518285"/>
            </a:xfrm>
            <a:custGeom>
              <a:avLst/>
              <a:gdLst/>
              <a:ahLst/>
              <a:cxnLst/>
              <a:rect l="l" t="t" r="r" b="b"/>
              <a:pathLst>
                <a:path w="11256644" h="1518285">
                  <a:moveTo>
                    <a:pt x="0" y="252984"/>
                  </a:moveTo>
                  <a:lnTo>
                    <a:pt x="4076" y="207514"/>
                  </a:lnTo>
                  <a:lnTo>
                    <a:pt x="15829" y="164717"/>
                  </a:lnTo>
                  <a:lnTo>
                    <a:pt x="34543" y="125306"/>
                  </a:lnTo>
                  <a:lnTo>
                    <a:pt x="59504" y="89997"/>
                  </a:lnTo>
                  <a:lnTo>
                    <a:pt x="89997" y="59504"/>
                  </a:lnTo>
                  <a:lnTo>
                    <a:pt x="125306" y="34543"/>
                  </a:lnTo>
                  <a:lnTo>
                    <a:pt x="164717" y="15829"/>
                  </a:lnTo>
                  <a:lnTo>
                    <a:pt x="207514" y="4076"/>
                  </a:lnTo>
                  <a:lnTo>
                    <a:pt x="252983" y="0"/>
                  </a:lnTo>
                  <a:lnTo>
                    <a:pt x="11003280" y="0"/>
                  </a:lnTo>
                  <a:lnTo>
                    <a:pt x="11048749" y="4076"/>
                  </a:lnTo>
                  <a:lnTo>
                    <a:pt x="11091546" y="15829"/>
                  </a:lnTo>
                  <a:lnTo>
                    <a:pt x="11130957" y="34544"/>
                  </a:lnTo>
                  <a:lnTo>
                    <a:pt x="11166266" y="59504"/>
                  </a:lnTo>
                  <a:lnTo>
                    <a:pt x="11196759" y="89997"/>
                  </a:lnTo>
                  <a:lnTo>
                    <a:pt x="11221719" y="125306"/>
                  </a:lnTo>
                  <a:lnTo>
                    <a:pt x="11240434" y="164717"/>
                  </a:lnTo>
                  <a:lnTo>
                    <a:pt x="11252187" y="207514"/>
                  </a:lnTo>
                  <a:lnTo>
                    <a:pt x="11256264" y="252984"/>
                  </a:lnTo>
                  <a:lnTo>
                    <a:pt x="11256264" y="1264919"/>
                  </a:lnTo>
                  <a:lnTo>
                    <a:pt x="11252187" y="1310389"/>
                  </a:lnTo>
                  <a:lnTo>
                    <a:pt x="11240434" y="1353186"/>
                  </a:lnTo>
                  <a:lnTo>
                    <a:pt x="11221719" y="1392597"/>
                  </a:lnTo>
                  <a:lnTo>
                    <a:pt x="11196759" y="1427906"/>
                  </a:lnTo>
                  <a:lnTo>
                    <a:pt x="11166266" y="1458399"/>
                  </a:lnTo>
                  <a:lnTo>
                    <a:pt x="11130957" y="1483360"/>
                  </a:lnTo>
                  <a:lnTo>
                    <a:pt x="11091546" y="1502074"/>
                  </a:lnTo>
                  <a:lnTo>
                    <a:pt x="11048749" y="1513827"/>
                  </a:lnTo>
                  <a:lnTo>
                    <a:pt x="11003280" y="1517903"/>
                  </a:lnTo>
                  <a:lnTo>
                    <a:pt x="252983" y="1517903"/>
                  </a:lnTo>
                  <a:lnTo>
                    <a:pt x="207514" y="1513827"/>
                  </a:lnTo>
                  <a:lnTo>
                    <a:pt x="164717" y="1502074"/>
                  </a:lnTo>
                  <a:lnTo>
                    <a:pt x="125306" y="1483359"/>
                  </a:lnTo>
                  <a:lnTo>
                    <a:pt x="89997" y="1458399"/>
                  </a:lnTo>
                  <a:lnTo>
                    <a:pt x="59504" y="1427906"/>
                  </a:lnTo>
                  <a:lnTo>
                    <a:pt x="34543" y="1392597"/>
                  </a:lnTo>
                  <a:lnTo>
                    <a:pt x="15829" y="1353186"/>
                  </a:lnTo>
                  <a:lnTo>
                    <a:pt x="4076" y="1310389"/>
                  </a:lnTo>
                  <a:lnTo>
                    <a:pt x="0" y="1264919"/>
                  </a:lnTo>
                  <a:lnTo>
                    <a:pt x="0" y="252984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9360" y="4602480"/>
              <a:ext cx="11256645" cy="871855"/>
            </a:xfrm>
            <a:custGeom>
              <a:avLst/>
              <a:gdLst/>
              <a:ahLst/>
              <a:cxnLst/>
              <a:rect l="l" t="t" r="r" b="b"/>
              <a:pathLst>
                <a:path w="11256644" h="871854">
                  <a:moveTo>
                    <a:pt x="11110976" y="0"/>
                  </a:moveTo>
                  <a:lnTo>
                    <a:pt x="145287" y="0"/>
                  </a:lnTo>
                  <a:lnTo>
                    <a:pt x="99356" y="7404"/>
                  </a:lnTo>
                  <a:lnTo>
                    <a:pt x="59472" y="28025"/>
                  </a:lnTo>
                  <a:lnTo>
                    <a:pt x="28025" y="59472"/>
                  </a:lnTo>
                  <a:lnTo>
                    <a:pt x="7404" y="99356"/>
                  </a:lnTo>
                  <a:lnTo>
                    <a:pt x="0" y="145287"/>
                  </a:lnTo>
                  <a:lnTo>
                    <a:pt x="0" y="726440"/>
                  </a:lnTo>
                  <a:lnTo>
                    <a:pt x="7404" y="772371"/>
                  </a:lnTo>
                  <a:lnTo>
                    <a:pt x="28025" y="812255"/>
                  </a:lnTo>
                  <a:lnTo>
                    <a:pt x="59472" y="843702"/>
                  </a:lnTo>
                  <a:lnTo>
                    <a:pt x="99356" y="864323"/>
                  </a:lnTo>
                  <a:lnTo>
                    <a:pt x="145287" y="871728"/>
                  </a:lnTo>
                  <a:lnTo>
                    <a:pt x="11110976" y="871728"/>
                  </a:lnTo>
                  <a:lnTo>
                    <a:pt x="11156907" y="864323"/>
                  </a:lnTo>
                  <a:lnTo>
                    <a:pt x="11196791" y="843702"/>
                  </a:lnTo>
                  <a:lnTo>
                    <a:pt x="11228238" y="812255"/>
                  </a:lnTo>
                  <a:lnTo>
                    <a:pt x="11248859" y="772371"/>
                  </a:lnTo>
                  <a:lnTo>
                    <a:pt x="11256264" y="726440"/>
                  </a:lnTo>
                  <a:lnTo>
                    <a:pt x="11256264" y="145287"/>
                  </a:lnTo>
                  <a:lnTo>
                    <a:pt x="11248859" y="99356"/>
                  </a:lnTo>
                  <a:lnTo>
                    <a:pt x="11228238" y="59472"/>
                  </a:lnTo>
                  <a:lnTo>
                    <a:pt x="11196791" y="28025"/>
                  </a:lnTo>
                  <a:lnTo>
                    <a:pt x="11156907" y="7404"/>
                  </a:lnTo>
                  <a:lnTo>
                    <a:pt x="111109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99360" y="4602480"/>
              <a:ext cx="11256645" cy="871855"/>
            </a:xfrm>
            <a:custGeom>
              <a:avLst/>
              <a:gdLst/>
              <a:ahLst/>
              <a:cxnLst/>
              <a:rect l="l" t="t" r="r" b="b"/>
              <a:pathLst>
                <a:path w="11256644" h="871854">
                  <a:moveTo>
                    <a:pt x="0" y="145287"/>
                  </a:moveTo>
                  <a:lnTo>
                    <a:pt x="7404" y="99356"/>
                  </a:lnTo>
                  <a:lnTo>
                    <a:pt x="28025" y="59472"/>
                  </a:lnTo>
                  <a:lnTo>
                    <a:pt x="59472" y="28025"/>
                  </a:lnTo>
                  <a:lnTo>
                    <a:pt x="99356" y="7404"/>
                  </a:lnTo>
                  <a:lnTo>
                    <a:pt x="145287" y="0"/>
                  </a:lnTo>
                  <a:lnTo>
                    <a:pt x="11110976" y="0"/>
                  </a:lnTo>
                  <a:lnTo>
                    <a:pt x="11156907" y="7404"/>
                  </a:lnTo>
                  <a:lnTo>
                    <a:pt x="11196791" y="28025"/>
                  </a:lnTo>
                  <a:lnTo>
                    <a:pt x="11228238" y="59472"/>
                  </a:lnTo>
                  <a:lnTo>
                    <a:pt x="11248859" y="99356"/>
                  </a:lnTo>
                  <a:lnTo>
                    <a:pt x="11256264" y="145287"/>
                  </a:lnTo>
                  <a:lnTo>
                    <a:pt x="11256264" y="726440"/>
                  </a:lnTo>
                  <a:lnTo>
                    <a:pt x="11248859" y="772371"/>
                  </a:lnTo>
                  <a:lnTo>
                    <a:pt x="11228238" y="812255"/>
                  </a:lnTo>
                  <a:lnTo>
                    <a:pt x="11196791" y="843702"/>
                  </a:lnTo>
                  <a:lnTo>
                    <a:pt x="11156907" y="864323"/>
                  </a:lnTo>
                  <a:lnTo>
                    <a:pt x="11110976" y="871728"/>
                  </a:lnTo>
                  <a:lnTo>
                    <a:pt x="145287" y="871728"/>
                  </a:lnTo>
                  <a:lnTo>
                    <a:pt x="99356" y="864323"/>
                  </a:lnTo>
                  <a:lnTo>
                    <a:pt x="59472" y="843702"/>
                  </a:lnTo>
                  <a:lnTo>
                    <a:pt x="28025" y="812255"/>
                  </a:lnTo>
                  <a:lnTo>
                    <a:pt x="7404" y="772371"/>
                  </a:lnTo>
                  <a:lnTo>
                    <a:pt x="0" y="726440"/>
                  </a:lnTo>
                  <a:lnTo>
                    <a:pt x="0" y="14528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21660" y="1519174"/>
            <a:ext cx="9965055" cy="457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17244" algn="r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three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 MT"/>
                <a:cs typeface="Arial MT"/>
              </a:rPr>
              <a:t>Java,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include: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30"/>
              </a:spcBef>
            </a:pPr>
            <a:endParaRPr sz="2200">
              <a:latin typeface="Arial MT"/>
              <a:cs typeface="Arial MT"/>
            </a:endParaRPr>
          </a:p>
          <a:p>
            <a:pPr marR="817880" algn="r">
              <a:lnSpc>
                <a:spcPct val="100000"/>
              </a:lnSpc>
            </a:pPr>
            <a:r>
              <a:rPr sz="2000" spc="-175" dirty="0">
                <a:solidFill>
                  <a:srgbClr val="404040"/>
                </a:solidFill>
                <a:latin typeface="Arial Black"/>
                <a:cs typeface="Arial Black"/>
              </a:rPr>
              <a:t>Local</a:t>
            </a:r>
            <a:r>
              <a:rPr sz="2000" spc="-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 Black"/>
                <a:cs typeface="Arial Black"/>
              </a:rPr>
              <a:t>variables</a:t>
            </a:r>
            <a:r>
              <a:rPr sz="2000" spc="-105" dirty="0">
                <a:solidFill>
                  <a:srgbClr val="404040"/>
                </a:solidFill>
                <a:latin typeface="Arial MT"/>
                <a:cs typeface="Arial MT"/>
              </a:rPr>
              <a:t>—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declared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inside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 methods,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constructors,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blocks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 MT"/>
              <a:cs typeface="Arial MT"/>
            </a:endParaRPr>
          </a:p>
          <a:p>
            <a:pPr marL="43815">
              <a:lnSpc>
                <a:spcPct val="100000"/>
              </a:lnSpc>
            </a:pPr>
            <a:r>
              <a:rPr sz="2000" spc="-140" dirty="0">
                <a:solidFill>
                  <a:srgbClr val="404040"/>
                </a:solidFill>
                <a:latin typeface="Arial Black"/>
                <a:cs typeface="Arial Black"/>
              </a:rPr>
              <a:t>Instance</a:t>
            </a:r>
            <a:r>
              <a:rPr sz="2000" spc="-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variables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—</a:t>
            </a:r>
            <a:endParaRPr sz="2000">
              <a:latin typeface="Arial MT"/>
              <a:cs typeface="Arial MT"/>
            </a:endParaRPr>
          </a:p>
          <a:p>
            <a:pPr marL="386715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8671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declared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inside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Arial MT"/>
                <a:cs typeface="Arial MT"/>
              </a:rPr>
              <a:t>but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outside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endParaRPr sz="2000">
              <a:latin typeface="Arial MT"/>
              <a:cs typeface="Arial MT"/>
            </a:endParaRPr>
          </a:p>
          <a:p>
            <a:pPr marL="386715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8671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declared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000" spc="-145" dirty="0">
                <a:solidFill>
                  <a:srgbClr val="404040"/>
                </a:solidFill>
                <a:latin typeface="Arial Black"/>
                <a:cs typeface="Arial Black"/>
              </a:rPr>
              <a:t>Class/Static</a:t>
            </a:r>
            <a:r>
              <a:rPr sz="2000" spc="-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 Black"/>
                <a:cs typeface="Arial Black"/>
              </a:rPr>
              <a:t>variables</a:t>
            </a:r>
            <a:r>
              <a:rPr sz="2000" spc="-100" dirty="0">
                <a:solidFill>
                  <a:srgbClr val="404040"/>
                </a:solidFill>
                <a:latin typeface="Arial MT"/>
                <a:cs typeface="Arial MT"/>
              </a:rPr>
              <a:t>—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declared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cannot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local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 MT"/>
              <a:cs typeface="Arial MT"/>
            </a:endParaRPr>
          </a:p>
          <a:p>
            <a:pPr marL="1049020" algn="ctr">
              <a:lnSpc>
                <a:spcPct val="100000"/>
              </a:lnSpc>
            </a:pPr>
            <a:r>
              <a:rPr sz="2200" spc="-60" dirty="0">
                <a:solidFill>
                  <a:srgbClr val="404040"/>
                </a:solidFill>
                <a:latin typeface="Arial Black"/>
                <a:cs typeface="Arial Black"/>
              </a:rPr>
              <a:t>Examples: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0069" y="6479946"/>
            <a:ext cx="1977389" cy="757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//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instance</a:t>
            </a:r>
            <a:r>
              <a:rPr sz="1600" spc="2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variable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//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static</a:t>
            </a:r>
            <a:r>
              <a:rPr sz="1600" spc="1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variable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8150" y="7700264"/>
            <a:ext cx="149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//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local</a:t>
            </a:r>
            <a:r>
              <a:rPr sz="1600" spc="7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variable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65320" y="6108344"/>
            <a:ext cx="2088514" cy="258953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85"/>
              </a:spcBef>
            </a:pPr>
            <a:r>
              <a:rPr sz="1600" b="1" dirty="0">
                <a:solidFill>
                  <a:srgbClr val="252525"/>
                </a:solidFill>
                <a:latin typeface="Courier New"/>
                <a:cs typeface="Courier New"/>
              </a:rPr>
              <a:t>class</a:t>
            </a:r>
            <a:r>
              <a:rPr sz="1600" b="1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Courier New"/>
                <a:cs typeface="Courier New"/>
              </a:rPr>
              <a:t>A{</a:t>
            </a:r>
            <a:endParaRPr sz="1600">
              <a:latin typeface="Courier New"/>
              <a:cs typeface="Courier New"/>
            </a:endParaRPr>
          </a:p>
          <a:p>
            <a:pPr marR="5080">
              <a:lnSpc>
                <a:spcPct val="150000"/>
              </a:lnSpc>
              <a:spcBef>
                <a:spcPts val="20"/>
              </a:spcBef>
            </a:pPr>
            <a:r>
              <a:rPr sz="1600" b="1" dirty="0">
                <a:solidFill>
                  <a:srgbClr val="252525"/>
                </a:solidFill>
                <a:latin typeface="Courier New"/>
                <a:cs typeface="Courier New"/>
              </a:rPr>
              <a:t>int</a:t>
            </a:r>
            <a:r>
              <a:rPr sz="16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data=50; </a:t>
            </a:r>
            <a:r>
              <a:rPr sz="1600" b="1" dirty="0">
                <a:solidFill>
                  <a:srgbClr val="252525"/>
                </a:solidFill>
                <a:latin typeface="Courier New"/>
                <a:cs typeface="Courier New"/>
              </a:rPr>
              <a:t>static</a:t>
            </a:r>
            <a:r>
              <a:rPr sz="16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252525"/>
                </a:solidFill>
                <a:latin typeface="Courier New"/>
                <a:cs typeface="Courier New"/>
              </a:rPr>
              <a:t>int</a:t>
            </a:r>
            <a:r>
              <a:rPr sz="16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m=100; </a:t>
            </a:r>
            <a:r>
              <a:rPr sz="1600" b="1" dirty="0">
                <a:solidFill>
                  <a:srgbClr val="252525"/>
                </a:solidFill>
                <a:latin typeface="Courier New"/>
                <a:cs typeface="Courier New"/>
              </a:rPr>
              <a:t>void</a:t>
            </a:r>
            <a:r>
              <a:rPr sz="16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method(){ </a:t>
            </a:r>
            <a:r>
              <a:rPr sz="1600" b="1" dirty="0">
                <a:solidFill>
                  <a:srgbClr val="252525"/>
                </a:solidFill>
                <a:latin typeface="Courier New"/>
                <a:cs typeface="Courier New"/>
              </a:rPr>
              <a:t>int</a:t>
            </a:r>
            <a:r>
              <a:rPr sz="16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urier New"/>
                <a:cs typeface="Courier New"/>
              </a:rPr>
              <a:t>n=90;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r>
              <a:rPr sz="1600" spc="-5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}//end</a:t>
            </a:r>
            <a:r>
              <a:rPr sz="1600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52525"/>
                </a:solidFill>
                <a:latin typeface="Courier New"/>
                <a:cs typeface="Courier New"/>
              </a:rPr>
              <a:t>of</a:t>
            </a:r>
            <a:r>
              <a:rPr sz="1600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Courier New"/>
                <a:cs typeface="Courier New"/>
              </a:rPr>
              <a:t>class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solidFill>
                  <a:srgbClr val="FFFFFF"/>
                </a:solidFill>
              </a:rPr>
              <a:t>Java</a:t>
            </a:r>
            <a:r>
              <a:rPr spc="-240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508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2—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Primitive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10" dirty="0">
                <a:solidFill>
                  <a:srgbClr val="404040"/>
                </a:solidFill>
                <a:latin typeface="Arial Black"/>
                <a:cs typeface="Arial Black"/>
              </a:rPr>
              <a:t>Data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15" dirty="0">
                <a:solidFill>
                  <a:srgbClr val="404040"/>
                </a:solidFill>
                <a:latin typeface="Arial Black"/>
                <a:cs typeface="Arial Black"/>
              </a:rPr>
              <a:t>Types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1140" y="1836420"/>
            <a:ext cx="8534400" cy="5407660"/>
            <a:chOff x="5311140" y="1836420"/>
            <a:chExt cx="8534400" cy="5407660"/>
          </a:xfrm>
        </p:grpSpPr>
        <p:sp>
          <p:nvSpPr>
            <p:cNvPr id="3" name="object 3"/>
            <p:cNvSpPr/>
            <p:nvPr/>
          </p:nvSpPr>
          <p:spPr>
            <a:xfrm>
              <a:off x="5814060" y="1842516"/>
              <a:ext cx="8025765" cy="5394960"/>
            </a:xfrm>
            <a:custGeom>
              <a:avLst/>
              <a:gdLst/>
              <a:ahLst/>
              <a:cxnLst/>
              <a:rect l="l" t="t" r="r" b="b"/>
              <a:pathLst>
                <a:path w="8025765" h="5394959">
                  <a:moveTo>
                    <a:pt x="8025384" y="0"/>
                  </a:moveTo>
                  <a:lnTo>
                    <a:pt x="0" y="0"/>
                  </a:lnTo>
                  <a:lnTo>
                    <a:pt x="0" y="5394960"/>
                  </a:lnTo>
                  <a:lnTo>
                    <a:pt x="8025384" y="5394960"/>
                  </a:lnTo>
                  <a:lnTo>
                    <a:pt x="802538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4060" y="1842516"/>
              <a:ext cx="8025765" cy="5394960"/>
            </a:xfrm>
            <a:custGeom>
              <a:avLst/>
              <a:gdLst/>
              <a:ahLst/>
              <a:cxnLst/>
              <a:rect l="l" t="t" r="r" b="b"/>
              <a:pathLst>
                <a:path w="8025765" h="5394959">
                  <a:moveTo>
                    <a:pt x="0" y="5394960"/>
                  </a:moveTo>
                  <a:lnTo>
                    <a:pt x="8025384" y="5394960"/>
                  </a:lnTo>
                  <a:lnTo>
                    <a:pt x="8025384" y="0"/>
                  </a:lnTo>
                  <a:lnTo>
                    <a:pt x="0" y="0"/>
                  </a:lnTo>
                  <a:lnTo>
                    <a:pt x="0" y="539496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11140" y="1898904"/>
              <a:ext cx="760730" cy="749935"/>
            </a:xfrm>
            <a:custGeom>
              <a:avLst/>
              <a:gdLst/>
              <a:ahLst/>
              <a:cxnLst/>
              <a:rect l="l" t="t" r="r" b="b"/>
              <a:pathLst>
                <a:path w="760729" h="749935">
                  <a:moveTo>
                    <a:pt x="760476" y="0"/>
                  </a:moveTo>
                  <a:lnTo>
                    <a:pt x="0" y="374903"/>
                  </a:lnTo>
                  <a:lnTo>
                    <a:pt x="760476" y="749808"/>
                  </a:lnTo>
                  <a:lnTo>
                    <a:pt x="76047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43727" y="346659"/>
            <a:ext cx="4378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Primitive</a:t>
            </a:r>
            <a:r>
              <a:rPr spc="-225" dirty="0"/>
              <a:t> </a:t>
            </a:r>
            <a:r>
              <a:rPr spc="-110" dirty="0"/>
              <a:t>Data</a:t>
            </a:r>
            <a:r>
              <a:rPr spc="-204" dirty="0"/>
              <a:t> </a:t>
            </a:r>
            <a:r>
              <a:rPr spc="-140" dirty="0"/>
              <a:t>Types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6544" y="853439"/>
            <a:ext cx="4468367" cy="2743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74967" y="2225141"/>
            <a:ext cx="3844925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8-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bit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integer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0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Ranges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128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127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000">
              <a:latin typeface="Arial MT"/>
              <a:cs typeface="Arial MT"/>
            </a:endParaRPr>
          </a:p>
          <a:p>
            <a:pPr marL="12700" marR="2520315">
              <a:lnSpc>
                <a:spcPct val="15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Example: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byte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a=100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03832" y="1818132"/>
          <a:ext cx="3597910" cy="541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byte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short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long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float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double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4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boolean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4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2519</Words>
  <Application>Microsoft Macintosh PowerPoint</Application>
  <PresentationFormat>Custom</PresentationFormat>
  <Paragraphs>492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 Black</vt:lpstr>
      <vt:lpstr>Arial MT</vt:lpstr>
      <vt:lpstr>Calibri</vt:lpstr>
      <vt:lpstr>Courier New</vt:lpstr>
      <vt:lpstr>Trebuchet MS</vt:lpstr>
      <vt:lpstr>Office Theme</vt:lpstr>
      <vt:lpstr>PowerPoint Presentation</vt:lpstr>
      <vt:lpstr>Learning Objectives</vt:lpstr>
      <vt:lpstr>Java Variables</vt:lpstr>
      <vt:lpstr>Declaring and Initializing Variables</vt:lpstr>
      <vt:lpstr>Declaring and Initializing Variables (Contd.)</vt:lpstr>
      <vt:lpstr>Declaring and Initializing Variables (Contd.)</vt:lpstr>
      <vt:lpstr>Declaring and Initializing Variables (Contd.)</vt:lpstr>
      <vt:lpstr>Java Variables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Types Casting</vt:lpstr>
      <vt:lpstr>Primitive Types Casting (Contd.)</vt:lpstr>
      <vt:lpstr>Primitive Types Casting (Contd.)</vt:lpstr>
      <vt:lpstr>Primitive Types Casting (Contd.)</vt:lpstr>
      <vt:lpstr>Primitive Types Casting (Contd.)</vt:lpstr>
      <vt:lpstr>Core Java</vt:lpstr>
      <vt:lpstr>Reading and Writing Java Object Fields</vt:lpstr>
      <vt:lpstr>Reading and Writing Java Object Fields (Contd.)</vt:lpstr>
      <vt:lpstr>Reading and Writing Java Object Fields (Contd.)</vt:lpstr>
      <vt:lpstr>Reading and Writing Java Object Fields (Contd.)</vt:lpstr>
      <vt:lpstr>Reading and Writing Java Object Fields (Contd.)</vt:lpstr>
      <vt:lpstr>Reading and Writing Java Object Fields (Contd.)</vt:lpstr>
      <vt:lpstr>Core Java</vt:lpstr>
      <vt:lpstr>Object Lifecycle</vt:lpstr>
      <vt:lpstr>Object Lifecycle</vt:lpstr>
      <vt:lpstr>Object Lifecycle</vt:lpstr>
      <vt:lpstr>Object Lifecycle</vt:lpstr>
      <vt:lpstr>Object Lifecycle</vt:lpstr>
      <vt:lpstr>Object Lifecycle</vt:lpstr>
      <vt:lpstr>Object Lifecycle</vt:lpstr>
      <vt:lpstr>Core Java</vt:lpstr>
      <vt:lpstr>Conversion from Primitive to Wrapper</vt:lpstr>
      <vt:lpstr>Conversion from Wrapper to Primitive</vt:lpstr>
      <vt:lpstr>List of Primitive Types and Their Wrapper Classes</vt:lpstr>
      <vt:lpstr>Key Takeaways</vt:lpstr>
      <vt:lpstr>Quiz</vt:lpstr>
      <vt:lpstr>QUIZ 1</vt:lpstr>
      <vt:lpstr>QUIZ 1</vt:lpstr>
      <vt:lpstr>QUIZ 2</vt:lpstr>
      <vt:lpstr>QUIZ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</cp:revision>
  <dcterms:created xsi:type="dcterms:W3CDTF">2025-01-26T14:22:03Z</dcterms:created>
  <dcterms:modified xsi:type="dcterms:W3CDTF">2025-01-26T14:24:31Z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2025-01-26T00:00:00Z</vt:filetime>
  </property>
  <property fmtid="{D5CDD505-2E9C-101B-9397-08002B2CF9AE}" pid="5" name="Producer">
    <vt:lpwstr>Microsoft® PowerPoint® 2016</vt:lpwstr>
  </property>
</Properties>
</file>