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4"/>
  </p:normalViewPr>
  <p:slideViewPr>
    <p:cSldViewPr>
      <p:cViewPr varScale="1">
        <p:scale>
          <a:sx n="71" d="100"/>
          <a:sy n="71" d="100"/>
        </p:scale>
        <p:origin x="1320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D0060443-4A28-CF45-A880-BE88B2BC5CBD}"/>
    <pc:docChg chg="custSel modSld modMainMaster">
      <pc:chgData name="amarjeet singh" userId="d84e554384c88249" providerId="LiveId" clId="{D0060443-4A28-CF45-A880-BE88B2BC5CBD}" dt="2025-01-26T14:26:46.818" v="10" actId="478"/>
      <pc:docMkLst>
        <pc:docMk/>
      </pc:docMkLst>
      <pc:sldChg chg="delSp modSp mod">
        <pc:chgData name="amarjeet singh" userId="d84e554384c88249" providerId="LiveId" clId="{D0060443-4A28-CF45-A880-BE88B2BC5CBD}" dt="2025-01-26T14:25:42.220" v="4" actId="478"/>
        <pc:sldMkLst>
          <pc:docMk/>
          <pc:sldMk cId="0" sldId="256"/>
        </pc:sldMkLst>
        <pc:spChg chg="del mod">
          <ac:chgData name="amarjeet singh" userId="d84e554384c88249" providerId="LiveId" clId="{D0060443-4A28-CF45-A880-BE88B2BC5CBD}" dt="2025-01-26T14:25:42.220" v="4" actId="478"/>
          <ac:spMkLst>
            <pc:docMk/>
            <pc:sldMk cId="0" sldId="256"/>
            <ac:spMk id="11" creationId="{00000000-0000-0000-0000-000000000000}"/>
          </ac:spMkLst>
        </pc:spChg>
        <pc:picChg chg="del">
          <ac:chgData name="amarjeet singh" userId="d84e554384c88249" providerId="LiveId" clId="{D0060443-4A28-CF45-A880-BE88B2BC5CBD}" dt="2025-01-26T14:25:37.714" v="2" actId="478"/>
          <ac:picMkLst>
            <pc:docMk/>
            <pc:sldMk cId="0" sldId="256"/>
            <ac:picMk id="24" creationId="{00000000-0000-0000-0000-000000000000}"/>
          </ac:picMkLst>
        </pc:picChg>
      </pc:sldChg>
      <pc:sldChg chg="delSp mod">
        <pc:chgData name="amarjeet singh" userId="d84e554384c88249" providerId="LiveId" clId="{D0060443-4A28-CF45-A880-BE88B2BC5CBD}" dt="2025-01-26T14:26:29.368" v="5" actId="478"/>
        <pc:sldMkLst>
          <pc:docMk/>
          <pc:sldMk cId="0" sldId="276"/>
        </pc:sldMkLst>
        <pc:grpChg chg="del">
          <ac:chgData name="amarjeet singh" userId="d84e554384c88249" providerId="LiveId" clId="{D0060443-4A28-CF45-A880-BE88B2BC5CBD}" dt="2025-01-26T14:26:29.368" v="5" actId="478"/>
          <ac:grpSpMkLst>
            <pc:docMk/>
            <pc:sldMk cId="0" sldId="276"/>
            <ac:grpSpMk id="9" creationId="{00000000-0000-0000-0000-000000000000}"/>
          </ac:grpSpMkLst>
        </pc:grpChg>
      </pc:sldChg>
      <pc:sldChg chg="delSp mod">
        <pc:chgData name="amarjeet singh" userId="d84e554384c88249" providerId="LiveId" clId="{D0060443-4A28-CF45-A880-BE88B2BC5CBD}" dt="2025-01-26T14:26:33.029" v="6" actId="478"/>
        <pc:sldMkLst>
          <pc:docMk/>
          <pc:sldMk cId="0" sldId="277"/>
        </pc:sldMkLst>
        <pc:picChg chg="del">
          <ac:chgData name="amarjeet singh" userId="d84e554384c88249" providerId="LiveId" clId="{D0060443-4A28-CF45-A880-BE88B2BC5CBD}" dt="2025-01-26T14:26:33.029" v="6" actId="478"/>
          <ac:picMkLst>
            <pc:docMk/>
            <pc:sldMk cId="0" sldId="277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D0060443-4A28-CF45-A880-BE88B2BC5CBD}" dt="2025-01-26T14:26:37.238" v="7" actId="478"/>
        <pc:sldMkLst>
          <pc:docMk/>
          <pc:sldMk cId="0" sldId="278"/>
        </pc:sldMkLst>
        <pc:grpChg chg="del">
          <ac:chgData name="amarjeet singh" userId="d84e554384c88249" providerId="LiveId" clId="{D0060443-4A28-CF45-A880-BE88B2BC5CBD}" dt="2025-01-26T14:26:37.238" v="7" actId="478"/>
          <ac:grpSpMkLst>
            <pc:docMk/>
            <pc:sldMk cId="0" sldId="278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D0060443-4A28-CF45-A880-BE88B2BC5CBD}" dt="2025-01-26T14:26:40.329" v="8" actId="478"/>
        <pc:sldMkLst>
          <pc:docMk/>
          <pc:sldMk cId="0" sldId="279"/>
        </pc:sldMkLst>
        <pc:picChg chg="del">
          <ac:chgData name="amarjeet singh" userId="d84e554384c88249" providerId="LiveId" clId="{D0060443-4A28-CF45-A880-BE88B2BC5CBD}" dt="2025-01-26T14:26:40.329" v="8" actId="478"/>
          <ac:picMkLst>
            <pc:docMk/>
            <pc:sldMk cId="0" sldId="279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D0060443-4A28-CF45-A880-BE88B2BC5CBD}" dt="2025-01-26T14:26:44.005" v="9" actId="478"/>
        <pc:sldMkLst>
          <pc:docMk/>
          <pc:sldMk cId="0" sldId="280"/>
        </pc:sldMkLst>
        <pc:grpChg chg="del">
          <ac:chgData name="amarjeet singh" userId="d84e554384c88249" providerId="LiveId" clId="{D0060443-4A28-CF45-A880-BE88B2BC5CBD}" dt="2025-01-26T14:26:44.005" v="9" actId="478"/>
          <ac:grpSpMkLst>
            <pc:docMk/>
            <pc:sldMk cId="0" sldId="280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D0060443-4A28-CF45-A880-BE88B2BC5CBD}" dt="2025-01-26T14:26:46.818" v="10" actId="478"/>
        <pc:sldMkLst>
          <pc:docMk/>
          <pc:sldMk cId="0" sldId="281"/>
        </pc:sldMkLst>
        <pc:grpChg chg="del">
          <ac:chgData name="amarjeet singh" userId="d84e554384c88249" providerId="LiveId" clId="{D0060443-4A28-CF45-A880-BE88B2BC5CBD}" dt="2025-01-26T14:26:46.818" v="10" actId="478"/>
          <ac:grpSpMkLst>
            <pc:docMk/>
            <pc:sldMk cId="0" sldId="281"/>
            <ac:grpSpMk id="10" creationId="{00000000-0000-0000-0000-000000000000}"/>
          </ac:grpSpMkLst>
        </pc:grpChg>
      </pc:sldChg>
      <pc:sldMasterChg chg="delSp mod modSldLayout">
        <pc:chgData name="amarjeet singh" userId="d84e554384c88249" providerId="LiveId" clId="{D0060443-4A28-CF45-A880-BE88B2BC5CBD}" dt="2025-01-26T14:25:28.738" v="1" actId="478"/>
        <pc:sldMasterMkLst>
          <pc:docMk/>
          <pc:sldMasterMk cId="0" sldId="2147483648"/>
        </pc:sldMasterMkLst>
        <pc:picChg chg="del">
          <ac:chgData name="amarjeet singh" userId="d84e554384c88249" providerId="LiveId" clId="{D0060443-4A28-CF45-A880-BE88B2BC5CBD}" dt="2025-01-26T14:25:25.720" v="0" actId="478"/>
          <ac:picMkLst>
            <pc:docMk/>
            <pc:sldMasterMk cId="0" sldId="2147483648"/>
            <ac:picMk id="16" creationId="{00000000-0000-0000-0000-000000000000}"/>
          </ac:picMkLst>
        </pc:picChg>
        <pc:sldLayoutChg chg="delSp mod">
          <pc:chgData name="amarjeet singh" userId="d84e554384c88249" providerId="LiveId" clId="{D0060443-4A28-CF45-A880-BE88B2BC5CBD}" dt="2025-01-26T14:25:28.738" v="1" actId="478"/>
          <pc:sldLayoutMkLst>
            <pc:docMk/>
            <pc:sldMasterMk cId="0" sldId="2147483648"/>
            <pc:sldLayoutMk cId="0" sldId="2147483661"/>
          </pc:sldLayoutMkLst>
          <pc:picChg chg="del">
            <ac:chgData name="amarjeet singh" userId="d84e554384c88249" providerId="LiveId" clId="{D0060443-4A28-CF45-A880-BE88B2BC5CBD}" dt="2025-01-26T14:25:28.738" v="1" actId="478"/>
            <ac:picMkLst>
              <pc:docMk/>
              <pc:sldMasterMk cId="0" sldId="2147483648"/>
              <pc:sldLayoutMk cId="0" sldId="2147483661"/>
              <ac:picMk id="30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6275"/>
            <a:ext cx="7141464" cy="45918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426463"/>
            <a:ext cx="7141464" cy="45918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1446275"/>
            <a:ext cx="3124200" cy="45918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94274"/>
            <a:ext cx="7141464" cy="45918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474462"/>
            <a:ext cx="7141464" cy="45918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4494274"/>
            <a:ext cx="3124200" cy="45918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6256508" cy="325831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3238500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1463040" y="0"/>
                </a:moveTo>
                <a:lnTo>
                  <a:pt x="0" y="0"/>
                </a:lnTo>
                <a:lnTo>
                  <a:pt x="0" y="131063"/>
                </a:lnTo>
                <a:lnTo>
                  <a:pt x="1463040" y="131063"/>
                </a:lnTo>
                <a:lnTo>
                  <a:pt x="146304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63039" y="3238500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7101840" y="0"/>
                </a:moveTo>
                <a:lnTo>
                  <a:pt x="0" y="0"/>
                </a:lnTo>
                <a:lnTo>
                  <a:pt x="0" y="131063"/>
                </a:lnTo>
                <a:lnTo>
                  <a:pt x="7101840" y="131063"/>
                </a:lnTo>
                <a:lnTo>
                  <a:pt x="7101840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564880" y="3238500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1405127" y="0"/>
                </a:moveTo>
                <a:lnTo>
                  <a:pt x="0" y="0"/>
                </a:lnTo>
                <a:lnTo>
                  <a:pt x="0" y="131063"/>
                </a:lnTo>
                <a:lnTo>
                  <a:pt x="1405127" y="131063"/>
                </a:lnTo>
                <a:lnTo>
                  <a:pt x="14051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970007" y="3238500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469392" y="0"/>
                </a:moveTo>
                <a:lnTo>
                  <a:pt x="0" y="0"/>
                </a:lnTo>
                <a:lnTo>
                  <a:pt x="0" y="131063"/>
                </a:lnTo>
                <a:lnTo>
                  <a:pt x="469392" y="131063"/>
                </a:lnTo>
                <a:lnTo>
                  <a:pt x="469392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39400" y="3238500"/>
            <a:ext cx="166370" cy="131445"/>
          </a:xfrm>
          <a:custGeom>
            <a:avLst/>
            <a:gdLst/>
            <a:ahLst/>
            <a:cxnLst/>
            <a:rect l="l" t="t" r="r" b="b"/>
            <a:pathLst>
              <a:path w="166370" h="131445">
                <a:moveTo>
                  <a:pt x="166116" y="0"/>
                </a:moveTo>
                <a:lnTo>
                  <a:pt x="0" y="0"/>
                </a:lnTo>
                <a:lnTo>
                  <a:pt x="0" y="131063"/>
                </a:lnTo>
                <a:lnTo>
                  <a:pt x="166116" y="131063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605516" y="3238500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1670303" y="0"/>
                </a:moveTo>
                <a:lnTo>
                  <a:pt x="0" y="0"/>
                </a:lnTo>
                <a:lnTo>
                  <a:pt x="0" y="131063"/>
                </a:lnTo>
                <a:lnTo>
                  <a:pt x="1670303" y="131063"/>
                </a:lnTo>
                <a:lnTo>
                  <a:pt x="1670303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275819" y="3238500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3980687" y="0"/>
                </a:moveTo>
                <a:lnTo>
                  <a:pt x="0" y="0"/>
                </a:lnTo>
                <a:lnTo>
                  <a:pt x="0" y="131063"/>
                </a:lnTo>
                <a:lnTo>
                  <a:pt x="3980687" y="131063"/>
                </a:lnTo>
                <a:lnTo>
                  <a:pt x="3980687" y="0"/>
                </a:lnTo>
                <a:close/>
              </a:path>
            </a:pathLst>
          </a:custGeom>
          <a:solidFill>
            <a:srgbClr val="61A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636" y="1639570"/>
            <a:ext cx="198628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8330" y="346659"/>
            <a:ext cx="7425690" cy="591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4821" y="2004187"/>
            <a:ext cx="8724265" cy="430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4" name="object 4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79876" y="4178808"/>
            <a:ext cx="1668780" cy="1732914"/>
            <a:chOff x="3579876" y="4178808"/>
            <a:chExt cx="1668780" cy="1732914"/>
          </a:xfrm>
        </p:grpSpPr>
        <p:sp>
          <p:nvSpPr>
            <p:cNvPr id="13" name="object 13"/>
            <p:cNvSpPr/>
            <p:nvPr/>
          </p:nvSpPr>
          <p:spPr>
            <a:xfrm>
              <a:off x="3579876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4591812"/>
              <a:ext cx="1170431" cy="8702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44184" y="4178808"/>
            <a:ext cx="1668780" cy="1732914"/>
            <a:chOff x="6044184" y="4178808"/>
            <a:chExt cx="1668780" cy="1732914"/>
          </a:xfrm>
        </p:grpSpPr>
        <p:sp>
          <p:nvSpPr>
            <p:cNvPr id="16" name="object 16"/>
            <p:cNvSpPr/>
            <p:nvPr/>
          </p:nvSpPr>
          <p:spPr>
            <a:xfrm>
              <a:off x="6044184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052" y="4501896"/>
              <a:ext cx="733044" cy="108813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517635" y="4178808"/>
            <a:ext cx="1668780" cy="1732914"/>
            <a:chOff x="8517635" y="4178808"/>
            <a:chExt cx="1668780" cy="1732914"/>
          </a:xfrm>
        </p:grpSpPr>
        <p:sp>
          <p:nvSpPr>
            <p:cNvPr id="19" name="object 19"/>
            <p:cNvSpPr/>
            <p:nvPr/>
          </p:nvSpPr>
          <p:spPr>
            <a:xfrm>
              <a:off x="8517635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90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90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9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7195" y="4480560"/>
              <a:ext cx="1089659" cy="112928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15471" y="4178808"/>
            <a:ext cx="1668780" cy="1732914"/>
            <a:chOff x="11015471" y="4178808"/>
            <a:chExt cx="1668780" cy="1732914"/>
          </a:xfrm>
        </p:grpSpPr>
        <p:sp>
          <p:nvSpPr>
            <p:cNvPr id="22" name="object 22"/>
            <p:cNvSpPr/>
            <p:nvPr/>
          </p:nvSpPr>
          <p:spPr>
            <a:xfrm>
              <a:off x="11015471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1211" y="4512564"/>
              <a:ext cx="1258824" cy="10652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75126" y="3217291"/>
            <a:ext cx="837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Lesson</a:t>
            </a:r>
            <a:r>
              <a:rPr sz="2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3—</a:t>
            </a:r>
            <a:r>
              <a:rPr sz="2800" spc="-18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70" dirty="0">
                <a:solidFill>
                  <a:srgbClr val="404040"/>
                </a:solidFill>
                <a:latin typeface="Arial MT"/>
                <a:cs typeface="Arial MT"/>
              </a:rPr>
              <a:t>Operators</a:t>
            </a:r>
            <a:r>
              <a:rPr sz="2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9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Decision</a:t>
            </a:r>
            <a:r>
              <a:rPr sz="2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Arial MT"/>
                <a:cs typeface="Arial MT"/>
              </a:rPr>
              <a:t>Constructs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5126" y="2542158"/>
            <a:ext cx="1915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solidFill>
                  <a:srgbClr val="252525"/>
                </a:solidFill>
                <a:latin typeface="Arial Black"/>
                <a:cs typeface="Arial Black"/>
              </a:rPr>
              <a:t>Core</a:t>
            </a:r>
            <a:r>
              <a:rPr sz="3200" spc="-200" dirty="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sz="3200" spc="-440" dirty="0">
                <a:solidFill>
                  <a:srgbClr val="252525"/>
                </a:solidFill>
                <a:latin typeface="Arial Black"/>
                <a:cs typeface="Arial Black"/>
              </a:rPr>
              <a:t>Java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8684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Operators</a:t>
            </a:r>
            <a:r>
              <a:rPr spc="-180" dirty="0"/>
              <a:t> </a:t>
            </a:r>
            <a:r>
              <a:rPr spc="-165" dirty="0"/>
              <a:t>Precedence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1567" y="1483766"/>
            <a:ext cx="11196955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order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precedence: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Left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Right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Associative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Arial MT"/>
                <a:cs typeface="Arial MT"/>
              </a:rPr>
              <a:t>(L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20" dirty="0">
                <a:solidFill>
                  <a:srgbClr val="404040"/>
                </a:solidFill>
                <a:latin typeface="Arial MT"/>
                <a:cs typeface="Arial MT"/>
              </a:rPr>
              <a:t>R);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Right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Left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Associative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75" dirty="0">
                <a:solidFill>
                  <a:srgbClr val="404040"/>
                </a:solidFill>
                <a:latin typeface="Arial MT"/>
                <a:cs typeface="Arial MT"/>
              </a:rPr>
              <a:t>(R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L).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6900" y="853439"/>
            <a:ext cx="4867656" cy="274320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18816" y="2902711"/>
          <a:ext cx="10836910" cy="518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Associative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Operators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9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L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++</a:t>
                      </a:r>
                      <a:r>
                        <a:rPr sz="1800" spc="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800" spc="3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8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8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~</a:t>
                      </a:r>
                      <a:r>
                        <a:rPr sz="18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!</a:t>
                      </a:r>
                      <a:r>
                        <a:rPr sz="18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(&lt;data_type&gt;)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28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800" spc="4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6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%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8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&lt;&lt;</a:t>
                      </a:r>
                      <a:r>
                        <a:rPr sz="1800" spc="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&gt;&gt;</a:t>
                      </a:r>
                      <a:r>
                        <a:rPr sz="1800" spc="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&gt;&gt;&gt;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1459865" algn="l"/>
                        </a:tabLst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1800" spc="3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&gt;</a:t>
                      </a:r>
                      <a:r>
                        <a:rPr sz="1800" spc="3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&lt;=</a:t>
                      </a:r>
                      <a:r>
                        <a:rPr sz="1800" spc="3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&gt;=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instanceof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==</a:t>
                      </a:r>
                      <a:r>
                        <a:rPr sz="18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!=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55" dirty="0">
                          <a:latin typeface="Arial MT"/>
                          <a:cs typeface="Arial MT"/>
                        </a:rPr>
                        <a:t>&amp;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65" dirty="0">
                          <a:latin typeface="Arial MT"/>
                          <a:cs typeface="Arial MT"/>
                        </a:rPr>
                        <a:t>^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475" dirty="0">
                          <a:latin typeface="Arial MT"/>
                          <a:cs typeface="Arial MT"/>
                        </a:rPr>
                        <a:t>|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70" dirty="0">
                          <a:latin typeface="Arial MT"/>
                          <a:cs typeface="Arial MT"/>
                        </a:rPr>
                        <a:t>&amp;&amp;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00" dirty="0">
                          <a:latin typeface="Arial MT"/>
                          <a:cs typeface="Arial MT"/>
                        </a:rPr>
                        <a:t>||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9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L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&lt;Boolean_expr&gt;</a:t>
                      </a:r>
                      <a:r>
                        <a:rPr sz="18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29" dirty="0">
                          <a:latin typeface="Arial MT"/>
                          <a:cs typeface="Arial MT"/>
                        </a:rPr>
                        <a:t>?</a:t>
                      </a:r>
                      <a:r>
                        <a:rPr sz="18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&lt;expr1&gt;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80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&lt;expr2&gt;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9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L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30" dirty="0">
                          <a:latin typeface="Arial MT"/>
                          <a:cs typeface="Arial MT"/>
                        </a:rPr>
                        <a:t>*=</a:t>
                      </a:r>
                      <a:r>
                        <a:rPr sz="1800" spc="3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65" dirty="0">
                          <a:latin typeface="Arial MT"/>
                          <a:cs typeface="Arial MT"/>
                        </a:rPr>
                        <a:t>/=</a:t>
                      </a:r>
                      <a:r>
                        <a:rPr sz="1800" spc="3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%=</a:t>
                      </a:r>
                      <a:r>
                        <a:rPr sz="1800" spc="4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+=</a:t>
                      </a:r>
                      <a:r>
                        <a:rPr sz="1800" spc="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3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&lt;&lt;=</a:t>
                      </a:r>
                      <a:r>
                        <a:rPr sz="1800" spc="3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&gt;&gt;=</a:t>
                      </a:r>
                      <a:r>
                        <a:rPr sz="1800" spc="3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&gt;&gt;&gt;=</a:t>
                      </a:r>
                      <a:r>
                        <a:rPr sz="1800" spc="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&amp;=</a:t>
                      </a:r>
                      <a:r>
                        <a:rPr sz="1800" spc="4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^=</a:t>
                      </a:r>
                      <a:r>
                        <a:rPr sz="1800" spc="3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220" dirty="0">
                          <a:latin typeface="Arial MT"/>
                          <a:cs typeface="Arial MT"/>
                        </a:rPr>
                        <a:t>|=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19427"/>
            <a:ext cx="635507" cy="6355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8675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Shift</a:t>
            </a:r>
            <a:r>
              <a:rPr spc="-220" dirty="0"/>
              <a:t> </a:t>
            </a:r>
            <a:r>
              <a:rPr spc="-70" dirty="0"/>
              <a:t>Operators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9944" y="853439"/>
            <a:ext cx="3401567" cy="27432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95320" y="2705100"/>
          <a:ext cx="10830536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95320" y="3443604"/>
          <a:ext cx="1083053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95320" y="4182109"/>
          <a:ext cx="10843236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115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95320" y="4920741"/>
          <a:ext cx="1083053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95320" y="5659246"/>
          <a:ext cx="10843236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115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195320" y="6397752"/>
          <a:ext cx="108959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5320" y="7136383"/>
          <a:ext cx="108432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115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81557" y="1149476"/>
            <a:ext cx="13236575" cy="710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Shift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Arial MT"/>
                <a:cs typeface="Arial MT"/>
              </a:rPr>
              <a:t>operators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Arial MT"/>
                <a:cs typeface="Arial MT"/>
              </a:rPr>
              <a:t>refer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4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Arial MT"/>
                <a:cs typeface="Arial MT"/>
              </a:rPr>
              <a:t>pattern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2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positive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 negative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00" dirty="0">
                <a:solidFill>
                  <a:srgbClr val="404040"/>
                </a:solidFill>
                <a:latin typeface="Arial MT"/>
                <a:cs typeface="Arial MT"/>
              </a:rPr>
              <a:t>number,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20" dirty="0">
                <a:solidFill>
                  <a:srgbClr val="404040"/>
                </a:solidFill>
                <a:latin typeface="Arial MT"/>
                <a:cs typeface="Arial MT"/>
              </a:rPr>
              <a:t>bit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00" dirty="0">
                <a:solidFill>
                  <a:srgbClr val="404040"/>
                </a:solidFill>
                <a:latin typeface="Arial MT"/>
                <a:cs typeface="Arial MT"/>
              </a:rPr>
              <a:t>pattern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results</a:t>
            </a:r>
            <a:r>
              <a:rPr sz="2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6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Arial MT"/>
                <a:cs typeface="Arial MT"/>
              </a:rPr>
              <a:t>three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Arial MT"/>
                <a:cs typeface="Arial MT"/>
              </a:rPr>
              <a:t>shift</a:t>
            </a:r>
            <a:r>
              <a:rPr sz="2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Arial MT"/>
                <a:cs typeface="Arial MT"/>
              </a:rPr>
              <a:t>operators: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Arial MT"/>
                <a:cs typeface="Arial MT"/>
              </a:rPr>
              <a:t>shift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Arial MT"/>
                <a:cs typeface="Arial MT"/>
              </a:rPr>
              <a:t>right</a:t>
            </a:r>
            <a:r>
              <a:rPr sz="2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&gt;&gt;,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unsigned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Arial MT"/>
                <a:cs typeface="Arial MT"/>
              </a:rPr>
              <a:t>shift</a:t>
            </a:r>
            <a:r>
              <a:rPr sz="2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Arial MT"/>
                <a:cs typeface="Arial MT"/>
              </a:rPr>
              <a:t>right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&gt;&gt;&gt;,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Arial MT"/>
                <a:cs typeface="Arial MT"/>
              </a:rPr>
              <a:t>shift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Arial MT"/>
                <a:cs typeface="Arial MT"/>
              </a:rPr>
              <a:t>left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&lt;&lt;.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662430" algn="l"/>
              </a:tabLst>
            </a:pP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1357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682114" algn="l"/>
              </a:tabLst>
            </a:pPr>
            <a:r>
              <a:rPr sz="2400" spc="-45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1357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710055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1357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&gt;&gt;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729105" algn="l"/>
              </a:tabLst>
            </a:pPr>
            <a:r>
              <a:rPr sz="2400" spc="-45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1357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&gt;&gt;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72593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1357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&gt;&gt;&gt;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45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1357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&gt;&gt;&gt;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710055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1357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&lt;&lt;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1357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&gt;&gt;&gt;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195320" y="7874927"/>
          <a:ext cx="1083053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Right</a:t>
            </a:r>
            <a:r>
              <a:rPr spc="-229" dirty="0"/>
              <a:t> </a:t>
            </a:r>
            <a:r>
              <a:rPr spc="-85" dirty="0"/>
              <a:t>Shift</a:t>
            </a:r>
            <a:r>
              <a:rPr spc="-215" dirty="0"/>
              <a:t> </a:t>
            </a:r>
            <a:r>
              <a:rPr spc="-95" dirty="0"/>
              <a:t>and</a:t>
            </a:r>
            <a:r>
              <a:rPr spc="-215" dirty="0"/>
              <a:t> </a:t>
            </a:r>
            <a:r>
              <a:rPr spc="-95" dirty="0"/>
              <a:t>Left</a:t>
            </a:r>
            <a:r>
              <a:rPr spc="-215" dirty="0"/>
              <a:t> </a:t>
            </a:r>
            <a:r>
              <a:rPr spc="-85" dirty="0"/>
              <a:t>Shift</a:t>
            </a:r>
            <a:r>
              <a:rPr spc="-215" dirty="0"/>
              <a:t> </a:t>
            </a:r>
            <a:r>
              <a:rPr spc="-4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6548" y="1607260"/>
            <a:ext cx="1306385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right-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shift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operators.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operator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&gt;&gt;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performs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arithmetic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signed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right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shift.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7115" y="853439"/>
            <a:ext cx="7507224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06548" y="5248731"/>
            <a:ext cx="13688060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left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shift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operator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&lt;&lt;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performs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left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shift.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result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shift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first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operand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multiplied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raised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number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specified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second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operand.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89532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3188" y="5230367"/>
            <a:ext cx="635507" cy="635508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21204" y="2745358"/>
          <a:ext cx="10836910" cy="1705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Arithmetic: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Signed: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3188970" algn="l"/>
                        </a:tabLst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128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&gt;&gt;</a:t>
                      </a:r>
                      <a:r>
                        <a:rPr sz="22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22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returns</a:t>
                      </a:r>
                      <a:r>
                        <a:rPr sz="22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128/2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	=</a:t>
                      </a:r>
                      <a:r>
                        <a:rPr sz="2200" spc="-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64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878840" algn="l"/>
                        </a:tabLst>
                      </a:pPr>
                      <a:r>
                        <a:rPr sz="22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1010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	...</a:t>
                      </a:r>
                      <a:r>
                        <a:rPr sz="2200" spc="-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&gt;&gt;</a:t>
                      </a:r>
                      <a:r>
                        <a:rPr sz="2200" spc="-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sz="2200" spc="-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gives</a:t>
                      </a:r>
                      <a:r>
                        <a:rPr sz="2200" spc="-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111010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3188335" algn="l"/>
                        </a:tabLst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256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&gt;&gt;</a:t>
                      </a:r>
                      <a:r>
                        <a:rPr sz="22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returns</a:t>
                      </a:r>
                      <a:r>
                        <a:rPr sz="22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256/2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	=</a:t>
                      </a:r>
                      <a:r>
                        <a:rPr sz="2200" spc="-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878840" algn="l"/>
                        </a:tabLst>
                      </a:pPr>
                      <a:r>
                        <a:rPr sz="22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1010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	...</a:t>
                      </a:r>
                      <a:r>
                        <a:rPr sz="2200" spc="-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&gt;&gt;&gt;</a:t>
                      </a:r>
                      <a:r>
                        <a:rPr sz="2200" spc="-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sz="2200" spc="-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gives</a:t>
                      </a:r>
                      <a:r>
                        <a:rPr sz="2200" spc="-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001010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3371850" algn="l"/>
                        </a:tabLst>
                      </a:pPr>
                      <a:r>
                        <a:rPr sz="22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256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&gt;&gt;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returns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22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256/2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	=</a:t>
                      </a:r>
                      <a:r>
                        <a:rPr sz="2200" spc="-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22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21204" y="6408546"/>
          <a:ext cx="10837545" cy="1500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37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65"/>
                        </a:spcBef>
                        <a:tabLst>
                          <a:tab pos="3188970" algn="l"/>
                        </a:tabLst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128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&lt;&lt;</a:t>
                      </a:r>
                      <a:r>
                        <a:rPr sz="22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22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returns</a:t>
                      </a:r>
                      <a:r>
                        <a:rPr sz="22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128/2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	=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256</a:t>
                      </a:r>
                      <a:r>
                        <a:rPr sz="22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300" spc="-75" baseline="265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3300" baseline="26515">
                        <a:latin typeface="Arial MT"/>
                        <a:cs typeface="Arial MT"/>
                      </a:endParaRPr>
                    </a:p>
                  </a:txBody>
                  <a:tcPr marL="0" marR="0" marT="198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5"/>
                        </a:spcBef>
                        <a:tabLst>
                          <a:tab pos="2918460" algn="l"/>
                        </a:tabLst>
                      </a:pPr>
                      <a:r>
                        <a:rPr sz="22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r>
                        <a:rPr sz="2200" spc="-3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&lt;&lt;</a:t>
                      </a:r>
                      <a:r>
                        <a:rPr sz="2200" spc="-2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sz="2200" spc="-3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returns</a:t>
                      </a:r>
                      <a:r>
                        <a:rPr sz="2200" spc="-3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16*2</a:t>
                      </a:r>
                      <a:r>
                        <a:rPr sz="22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	=</a:t>
                      </a:r>
                      <a:r>
                        <a:rPr sz="2200" spc="-3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64</a:t>
                      </a:r>
                      <a:r>
                        <a:rPr sz="2200" spc="310" dirty="0">
                          <a:solidFill>
                            <a:srgbClr val="25252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300" spc="-75" baseline="27777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3300" baseline="27777">
                        <a:latin typeface="Arial MT"/>
                        <a:cs typeface="Arial MT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13989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15" dirty="0">
                <a:solidFill>
                  <a:srgbClr val="404040"/>
                </a:solidFill>
                <a:latin typeface="Arial Black"/>
                <a:cs typeface="Arial Black"/>
              </a:rPr>
              <a:t>2—</a:t>
            </a:r>
            <a:r>
              <a:rPr sz="2800" spc="-285" dirty="0">
                <a:solidFill>
                  <a:srgbClr val="404040"/>
                </a:solidFill>
                <a:latin typeface="Arial Black"/>
                <a:cs typeface="Arial Black"/>
              </a:rPr>
              <a:t>Testing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10" dirty="0">
                <a:solidFill>
                  <a:srgbClr val="404040"/>
                </a:solidFill>
                <a:latin typeface="Arial Black"/>
                <a:cs typeface="Arial Black"/>
              </a:rPr>
              <a:t>Equality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35" dirty="0">
                <a:solidFill>
                  <a:srgbClr val="404040"/>
                </a:solidFill>
                <a:latin typeface="Arial Black"/>
                <a:cs typeface="Arial Black"/>
              </a:rPr>
              <a:t>between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20" dirty="0">
                <a:solidFill>
                  <a:srgbClr val="404040"/>
                </a:solidFill>
                <a:latin typeface="Arial Black"/>
                <a:cs typeface="Arial Black"/>
              </a:rPr>
              <a:t>String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and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50" dirty="0">
                <a:solidFill>
                  <a:srgbClr val="404040"/>
                </a:solidFill>
                <a:latin typeface="Arial Black"/>
                <a:cs typeface="Arial Black"/>
              </a:rPr>
              <a:t>Other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50" dirty="0">
                <a:solidFill>
                  <a:srgbClr val="404040"/>
                </a:solidFill>
                <a:latin typeface="Arial Black"/>
                <a:cs typeface="Arial Black"/>
              </a:rPr>
              <a:t>Objects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50" dirty="0">
                <a:solidFill>
                  <a:srgbClr val="404040"/>
                </a:solidFill>
                <a:latin typeface="Arial Black"/>
                <a:cs typeface="Arial Black"/>
              </a:rPr>
              <a:t>Using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60" dirty="0">
                <a:solidFill>
                  <a:srgbClr val="404040"/>
                </a:solidFill>
                <a:latin typeface="Arial Black"/>
                <a:cs typeface="Arial Black"/>
              </a:rPr>
              <a:t>==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04" dirty="0">
                <a:solidFill>
                  <a:srgbClr val="404040"/>
                </a:solidFill>
                <a:latin typeface="Arial Black"/>
                <a:cs typeface="Arial Black"/>
              </a:rPr>
              <a:t>equals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 Black"/>
                <a:cs typeface="Arial Black"/>
              </a:rPr>
              <a:t>()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317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equals()</a:t>
            </a:r>
            <a:r>
              <a:rPr spc="-200" dirty="0"/>
              <a:t> </a:t>
            </a:r>
            <a:r>
              <a:rPr spc="-95" dirty="0"/>
              <a:t>and</a:t>
            </a:r>
            <a:r>
              <a:rPr spc="-210" dirty="0"/>
              <a:t> </a:t>
            </a:r>
            <a:r>
              <a:rPr spc="-110" dirty="0"/>
              <a:t>Equality</a:t>
            </a:r>
            <a:r>
              <a:rPr spc="-210" dirty="0"/>
              <a:t> </a:t>
            </a:r>
            <a:r>
              <a:rPr spc="-345" dirty="0"/>
              <a:t>==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1076" y="853439"/>
            <a:ext cx="51343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86788" y="7888935"/>
            <a:ext cx="126441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output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spc="-75" dirty="0">
                <a:solidFill>
                  <a:srgbClr val="404040"/>
                </a:solidFill>
                <a:latin typeface="Trebuchet MS"/>
                <a:cs typeface="Trebuchet MS"/>
              </a:rPr>
              <a:t>True</a:t>
            </a:r>
            <a:r>
              <a:rPr sz="2200" i="1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spc="-65" dirty="0">
                <a:solidFill>
                  <a:srgbClr val="404040"/>
                </a:solidFill>
                <a:latin typeface="Trebuchet MS"/>
                <a:cs typeface="Trebuchet MS"/>
              </a:rPr>
              <a:t>java.lang.String</a:t>
            </a:r>
            <a:r>
              <a:rPr sz="2200" i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already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overridden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equals()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788" y="1330198"/>
            <a:ext cx="13084810" cy="3746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equals()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defined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inside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java.lang.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==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operator.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compare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using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equality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operator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b="1" i="1" spc="-10" dirty="0">
                <a:solidFill>
                  <a:srgbClr val="404040"/>
                </a:solidFill>
                <a:latin typeface="Arial"/>
                <a:cs typeface="Arial"/>
              </a:rPr>
              <a:t>equals()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equals()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method’s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main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purpose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compare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state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objects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contents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object.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312163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299716"/>
            <a:ext cx="635507" cy="6355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3288791"/>
            <a:ext cx="635507" cy="6355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08048" y="5323332"/>
            <a:ext cx="8232775" cy="53975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0805" marR="4471670">
              <a:lnSpc>
                <a:spcPct val="100000"/>
              </a:lnSpc>
              <a:spcBef>
                <a:spcPts val="18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s1=new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String("hello");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s2=new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String("hello");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8048" y="6027420"/>
            <a:ext cx="8232775" cy="152273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if(s1.equals(s2))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2232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System.out.println("s1.equals(s2)</a:t>
            </a:r>
            <a:r>
              <a:rPr sz="1600" spc="-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TRUE");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2232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System.out.println("s1.equals(s2)</a:t>
            </a:r>
            <a:r>
              <a:rPr sz="1600" spc="-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FALSE");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equals()</a:t>
            </a:r>
            <a:r>
              <a:rPr spc="-204" dirty="0"/>
              <a:t> </a:t>
            </a:r>
            <a:r>
              <a:rPr spc="-95" dirty="0"/>
              <a:t>and</a:t>
            </a:r>
            <a:r>
              <a:rPr spc="-215" dirty="0"/>
              <a:t> </a:t>
            </a:r>
            <a:r>
              <a:rPr spc="-110" dirty="0"/>
              <a:t>Equality</a:t>
            </a:r>
            <a:r>
              <a:rPr spc="-215" dirty="0"/>
              <a:t> </a:t>
            </a:r>
            <a:r>
              <a:rPr spc="-320" dirty="0"/>
              <a:t>==</a:t>
            </a:r>
            <a:r>
              <a:rPr spc="-215" dirty="0"/>
              <a:t> </a:t>
            </a:r>
            <a:r>
              <a:rPr spc="-6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2208" y="853439"/>
            <a:ext cx="6832092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86788" y="5107686"/>
            <a:ext cx="123107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Output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false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created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locations.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Therefore,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==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compares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address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location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returns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false.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788" y="1508506"/>
            <a:ext cx="13147675" cy="154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404040"/>
                </a:solidFill>
                <a:latin typeface="Arial"/>
                <a:cs typeface="Arial"/>
              </a:rPr>
              <a:t>Equality</a:t>
            </a:r>
            <a:r>
              <a:rPr sz="2000" b="1" i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i="1" spc="-25" dirty="0">
                <a:solidFill>
                  <a:srgbClr val="404040"/>
                </a:solidFill>
                <a:latin typeface="Arial"/>
                <a:cs typeface="Arial"/>
              </a:rPr>
              <a:t>==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Equality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operator,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==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comparison.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returns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true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pointing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same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object.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8048" y="3619500"/>
            <a:ext cx="8232775" cy="127762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if(s1==s2)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00405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System.out.printlln("s1==s2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TRUE");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else{</a:t>
            </a:r>
            <a:endParaRPr sz="1600">
              <a:latin typeface="Courier New"/>
              <a:cs typeface="Courier New"/>
            </a:endParaRPr>
          </a:p>
          <a:p>
            <a:pPr marL="700405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System.out.println("s1==s2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 is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FALSE");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34867"/>
            <a:ext cx="583882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3—</a:t>
            </a:r>
            <a:r>
              <a:rPr sz="2800" spc="-245" dirty="0">
                <a:solidFill>
                  <a:srgbClr val="404040"/>
                </a:solidFill>
                <a:latin typeface="Arial Black"/>
                <a:cs typeface="Arial Black"/>
              </a:rPr>
              <a:t>Create</a:t>
            </a:r>
            <a:r>
              <a:rPr sz="28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950" b="1" i="1" spc="-80" dirty="0">
                <a:solidFill>
                  <a:srgbClr val="404040"/>
                </a:solidFill>
                <a:latin typeface="Arial"/>
                <a:cs typeface="Arial"/>
              </a:rPr>
              <a:t>if/else</a:t>
            </a:r>
            <a:r>
              <a:rPr sz="2950" b="1" i="1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4" dirty="0">
                <a:solidFill>
                  <a:srgbClr val="404040"/>
                </a:solidFill>
                <a:latin typeface="Arial Black"/>
                <a:cs typeface="Arial Black"/>
              </a:rPr>
              <a:t>Statements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8964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if/else</a:t>
            </a:r>
            <a:r>
              <a:rPr spc="-225" dirty="0"/>
              <a:t> </a:t>
            </a:r>
            <a:r>
              <a:rPr spc="-70" dirty="0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740" y="853439"/>
            <a:ext cx="6664452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41017" y="1685366"/>
            <a:ext cx="11310620" cy="180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if/else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conditional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statements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enable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selective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execution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portions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program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according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some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expressions.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two-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way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branching.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55800" y="3963289"/>
          <a:ext cx="11410950" cy="2285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Syntax: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Example: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R="2914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If(&lt;Boolean_expression&gt;)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R="2444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&lt;statement_or_block&gt;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if</a:t>
                      </a:r>
                      <a:r>
                        <a:rPr sz="2200" spc="-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(x</a:t>
                      </a:r>
                      <a:r>
                        <a:rPr sz="2200" spc="-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&lt;</a:t>
                      </a:r>
                      <a:r>
                        <a:rPr sz="2200" spc="-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10){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System.out.println(“Did</a:t>
                      </a:r>
                      <a:r>
                        <a:rPr sz="22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you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complete</a:t>
                      </a:r>
                      <a:r>
                        <a:rPr sz="22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work?”);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Else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&lt;statement_or_block&gt;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else</a:t>
                      </a:r>
                      <a:r>
                        <a:rPr sz="22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{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System.out.println(“Keep</a:t>
                      </a:r>
                      <a:r>
                        <a:rPr sz="2200" spc="5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Working”);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}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332" y="1667255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2332" y="3112007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4579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4—</a:t>
            </a:r>
            <a:r>
              <a:rPr sz="2800" spc="-300" dirty="0">
                <a:solidFill>
                  <a:srgbClr val="404040"/>
                </a:solidFill>
                <a:latin typeface="Arial Black"/>
                <a:cs typeface="Arial Black"/>
              </a:rPr>
              <a:t>Switch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Statement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3642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Switch</a:t>
            </a:r>
            <a:r>
              <a:rPr spc="-215" dirty="0"/>
              <a:t> </a:t>
            </a:r>
            <a:r>
              <a:rPr spc="-80" dirty="0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1135" y="853439"/>
            <a:ext cx="4137660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74494" y="1285748"/>
            <a:ext cx="12560300" cy="2526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switch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(&lt;expression&gt;)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statement,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&lt;expression&gt;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must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“int”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type;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promotion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occurs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with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“byte,”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“short,”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“char”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types.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5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Floating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point,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long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expressions,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references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(Strings)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permitted.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2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branching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statement.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332" y="1127760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2332" y="2514600"/>
            <a:ext cx="635507" cy="635508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89150" y="4261992"/>
          <a:ext cx="8134350" cy="4388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Syntax: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Example: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marL="91440" marR="7524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2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switch</a:t>
                      </a:r>
                      <a:r>
                        <a:rPr sz="22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(&lt;expression&gt;</a:t>
                      </a:r>
                      <a:r>
                        <a:rPr sz="2200" spc="11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{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case</a:t>
                      </a:r>
                      <a:r>
                        <a:rPr sz="2200" spc="-1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&lt;constant1&gt;: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&lt;statement_or_block&gt;*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22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[break;]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887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2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switch</a:t>
                      </a:r>
                      <a:r>
                        <a:rPr sz="2200" spc="1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(carmodel)</a:t>
                      </a:r>
                      <a:r>
                        <a:rPr sz="2200" spc="1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{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case</a:t>
                      </a:r>
                      <a:r>
                        <a:rPr sz="2200" spc="-1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DELUXE: addAirConditioning();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case</a:t>
                      </a:r>
                      <a:r>
                        <a:rPr sz="2200" spc="-1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&lt;constant2&gt;: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237490" marR="474345">
                        <a:lnSpc>
                          <a:spcPct val="100000"/>
                        </a:lnSpc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&lt;statement_or_block&gt;* </a:t>
                      </a:r>
                      <a:r>
                        <a:rPr sz="22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[break;]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38125" marR="2141220" indent="-1466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case</a:t>
                      </a:r>
                      <a:r>
                        <a:rPr sz="2200" spc="-1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STANDARD: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addRadio();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default: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237490" marR="474345">
                        <a:lnSpc>
                          <a:spcPct val="100000"/>
                        </a:lnSpc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&lt;statement_or_block&gt;* </a:t>
                      </a:r>
                      <a:r>
                        <a:rPr sz="22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[break;]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38125" marR="2462530" indent="-1466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default: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addWheels(); addEngine();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6047" y="3433571"/>
            <a:ext cx="635508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689603"/>
            <a:ext cx="2359152" cy="2357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603" y="993922"/>
            <a:ext cx="4305300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093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Learning</a:t>
            </a:r>
            <a:r>
              <a:rPr spc="-190" dirty="0"/>
              <a:t> </a:t>
            </a:r>
            <a:r>
              <a:rPr spc="-105" dirty="0"/>
              <a:t>Objectives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2965426"/>
            <a:ext cx="407323" cy="3948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3878302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4815563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5787875"/>
            <a:ext cx="407323" cy="39485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286503" y="2246452"/>
            <a:ext cx="9781540" cy="3888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lesson,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should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able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to: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2200">
              <a:latin typeface="Arial MT"/>
              <a:cs typeface="Arial MT"/>
            </a:endParaRPr>
          </a:p>
          <a:p>
            <a:pPr marL="819785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Explain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operators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endParaRPr sz="2200">
              <a:latin typeface="Arial MT"/>
              <a:cs typeface="Arial MT"/>
            </a:endParaRPr>
          </a:p>
          <a:p>
            <a:pPr marL="819785" marR="5080" indent="9525">
              <a:lnSpc>
                <a:spcPts val="7390"/>
              </a:lnSpc>
              <a:spcBef>
                <a:spcPts val="835"/>
              </a:spcBef>
            </a:pP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equality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==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equals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()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if/else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statements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2200">
              <a:latin typeface="Arial MT"/>
              <a:cs typeface="Arial MT"/>
            </a:endParaRPr>
          </a:p>
          <a:p>
            <a:pPr marL="819785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switch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Statements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2743200"/>
            <a:ext cx="2599944" cy="4642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993922"/>
            <a:ext cx="3358896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Key</a:t>
            </a:r>
            <a:r>
              <a:rPr spc="-210" dirty="0"/>
              <a:t> </a:t>
            </a:r>
            <a:r>
              <a:rPr spc="-185" dirty="0"/>
              <a:t>Takeaways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71219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Java</a:t>
            </a:r>
            <a:r>
              <a:rPr spc="-10" dirty="0"/>
              <a:t> </a:t>
            </a:r>
            <a:r>
              <a:rPr spc="75" dirty="0"/>
              <a:t>Operator</a:t>
            </a:r>
            <a:r>
              <a:rPr spc="-15" dirty="0"/>
              <a:t> </a:t>
            </a:r>
            <a:r>
              <a:rPr dirty="0"/>
              <a:t>precedence</a:t>
            </a:r>
            <a:r>
              <a:rPr spc="4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spc="90" dirty="0"/>
              <a:t>in</a:t>
            </a:r>
            <a:r>
              <a:rPr spc="-5" dirty="0"/>
              <a:t> </a:t>
            </a:r>
            <a:r>
              <a:rPr spc="125" dirty="0"/>
              <a:t>two</a:t>
            </a:r>
            <a:r>
              <a:rPr spc="-5" dirty="0"/>
              <a:t> </a:t>
            </a:r>
            <a:r>
              <a:rPr dirty="0"/>
              <a:t>ways:</a:t>
            </a:r>
            <a:r>
              <a:rPr spc="15" dirty="0"/>
              <a:t> </a:t>
            </a:r>
            <a:r>
              <a:rPr spc="-80" dirty="0"/>
              <a:t>(L</a:t>
            </a:r>
            <a:r>
              <a:rPr spc="-15" dirty="0"/>
              <a:t> </a:t>
            </a:r>
            <a:r>
              <a:rPr spc="130" dirty="0"/>
              <a:t>to</a:t>
            </a:r>
            <a:r>
              <a:rPr spc="-20" dirty="0"/>
              <a:t> </a:t>
            </a:r>
            <a:r>
              <a:rPr spc="-165" dirty="0"/>
              <a:t>R)</a:t>
            </a:r>
            <a:r>
              <a:rPr spc="-10" dirty="0"/>
              <a:t> </a:t>
            </a:r>
            <a:r>
              <a:rPr spc="70" dirty="0"/>
              <a:t>and</a:t>
            </a:r>
            <a:r>
              <a:rPr dirty="0"/>
              <a:t> </a:t>
            </a:r>
            <a:r>
              <a:rPr spc="-175" dirty="0"/>
              <a:t>(R</a:t>
            </a:r>
            <a:r>
              <a:rPr spc="-5" dirty="0"/>
              <a:t> </a:t>
            </a:r>
            <a:r>
              <a:rPr spc="125" dirty="0"/>
              <a:t>to</a:t>
            </a:r>
            <a:r>
              <a:rPr spc="-10" dirty="0"/>
              <a:t> </a:t>
            </a:r>
            <a:r>
              <a:rPr spc="-25" dirty="0"/>
              <a:t>L) </a:t>
            </a:r>
            <a:r>
              <a:rPr spc="-10" dirty="0"/>
              <a:t>associative.</a:t>
            </a:r>
          </a:p>
          <a:p>
            <a:pPr>
              <a:lnSpc>
                <a:spcPct val="100000"/>
              </a:lnSpc>
              <a:spcBef>
                <a:spcPts val="1950"/>
              </a:spcBef>
            </a:pPr>
            <a:endParaRPr spc="-10" dirty="0"/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/>
              <a:t>The equals()</a:t>
            </a:r>
            <a:r>
              <a:rPr spc="10" dirty="0"/>
              <a:t> </a:t>
            </a:r>
            <a:r>
              <a:rPr spc="50" dirty="0"/>
              <a:t>method’s</a:t>
            </a:r>
            <a:r>
              <a:rPr spc="25" dirty="0"/>
              <a:t> </a:t>
            </a:r>
            <a:r>
              <a:rPr spc="95" dirty="0"/>
              <a:t>main</a:t>
            </a:r>
            <a:r>
              <a:rPr spc="10" dirty="0"/>
              <a:t> </a:t>
            </a:r>
            <a:r>
              <a:rPr spc="75" dirty="0"/>
              <a:t>purpose</a:t>
            </a:r>
            <a:r>
              <a:rPr spc="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125" dirty="0"/>
              <a:t>to</a:t>
            </a:r>
            <a:r>
              <a:rPr spc="-30" dirty="0"/>
              <a:t> </a:t>
            </a:r>
            <a:r>
              <a:rPr spc="60" dirty="0"/>
              <a:t>compare</a:t>
            </a:r>
            <a:r>
              <a:rPr spc="20" dirty="0"/>
              <a:t> </a:t>
            </a:r>
            <a:r>
              <a:rPr spc="85" dirty="0"/>
              <a:t>the</a:t>
            </a:r>
            <a:r>
              <a:rPr spc="-5" dirty="0"/>
              <a:t> </a:t>
            </a:r>
            <a:r>
              <a:rPr dirty="0"/>
              <a:t>state</a:t>
            </a:r>
            <a:r>
              <a:rPr spc="-5" dirty="0"/>
              <a:t> </a:t>
            </a:r>
            <a:r>
              <a:rPr spc="110" dirty="0"/>
              <a:t>of</a:t>
            </a:r>
            <a:r>
              <a:rPr spc="-5" dirty="0"/>
              <a:t> </a:t>
            </a:r>
            <a:r>
              <a:rPr spc="100" dirty="0"/>
              <a:t>two </a:t>
            </a:r>
            <a:r>
              <a:rPr dirty="0"/>
              <a:t>objects</a:t>
            </a:r>
            <a:r>
              <a:rPr spc="30" dirty="0"/>
              <a:t> </a:t>
            </a:r>
            <a:r>
              <a:rPr spc="125" dirty="0"/>
              <a:t>or</a:t>
            </a:r>
            <a:r>
              <a:rPr spc="30" dirty="0"/>
              <a:t> </a:t>
            </a:r>
            <a:r>
              <a:rPr spc="60" dirty="0"/>
              <a:t>contents</a:t>
            </a:r>
            <a:r>
              <a:rPr spc="20" dirty="0"/>
              <a:t> </a:t>
            </a:r>
            <a:r>
              <a:rPr spc="114" dirty="0"/>
              <a:t>of</a:t>
            </a:r>
            <a:r>
              <a:rPr spc="20" dirty="0"/>
              <a:t> </a:t>
            </a:r>
            <a:r>
              <a:rPr spc="90" dirty="0"/>
              <a:t>the</a:t>
            </a:r>
            <a:r>
              <a:rPr spc="20" dirty="0"/>
              <a:t> </a:t>
            </a:r>
            <a:r>
              <a:rPr spc="35" dirty="0"/>
              <a:t>object.</a:t>
            </a:r>
          </a:p>
          <a:p>
            <a:pPr>
              <a:lnSpc>
                <a:spcPct val="100000"/>
              </a:lnSpc>
            </a:pPr>
            <a:endParaRPr spc="35" dirty="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pc="35" dirty="0"/>
          </a:p>
          <a:p>
            <a:pPr marL="12700" marR="493395">
              <a:lnSpc>
                <a:spcPct val="100000"/>
              </a:lnSpc>
            </a:pPr>
            <a:r>
              <a:rPr spc="55" dirty="0"/>
              <a:t>In</a:t>
            </a:r>
            <a:r>
              <a:rPr spc="-20" dirty="0"/>
              <a:t> </a:t>
            </a:r>
            <a:r>
              <a:rPr dirty="0"/>
              <a:t>Equality</a:t>
            </a:r>
            <a:r>
              <a:rPr spc="35" dirty="0"/>
              <a:t> </a:t>
            </a:r>
            <a:r>
              <a:rPr spc="70" dirty="0"/>
              <a:t>operator,</a:t>
            </a:r>
            <a:r>
              <a:rPr spc="-25" dirty="0"/>
              <a:t> </a:t>
            </a:r>
            <a:r>
              <a:rPr dirty="0"/>
              <a:t>==</a:t>
            </a:r>
            <a:r>
              <a:rPr spc="-1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125" dirty="0"/>
              <a:t>for</a:t>
            </a:r>
            <a:r>
              <a:rPr spc="-10" dirty="0"/>
              <a:t> </a:t>
            </a:r>
            <a:r>
              <a:rPr spc="60" dirty="0"/>
              <a:t>comparison.</a:t>
            </a:r>
            <a:r>
              <a:rPr spc="20" dirty="0"/>
              <a:t> </a:t>
            </a:r>
            <a:r>
              <a:rPr spc="75" dirty="0"/>
              <a:t>It</a:t>
            </a:r>
            <a:r>
              <a:rPr spc="-25" dirty="0"/>
              <a:t> </a:t>
            </a:r>
            <a:r>
              <a:rPr spc="70" dirty="0"/>
              <a:t>only</a:t>
            </a:r>
            <a:r>
              <a:rPr dirty="0"/>
              <a:t> </a:t>
            </a:r>
            <a:r>
              <a:rPr spc="85" dirty="0"/>
              <a:t>returns</a:t>
            </a:r>
            <a:r>
              <a:rPr spc="-15" dirty="0"/>
              <a:t> </a:t>
            </a:r>
            <a:r>
              <a:rPr spc="105" dirty="0"/>
              <a:t>true</a:t>
            </a:r>
            <a:r>
              <a:rPr spc="-20" dirty="0"/>
              <a:t> </a:t>
            </a:r>
            <a:r>
              <a:rPr spc="70" dirty="0"/>
              <a:t>if </a:t>
            </a:r>
            <a:r>
              <a:rPr spc="120" dirty="0"/>
              <a:t>both</a:t>
            </a:r>
            <a:r>
              <a:rPr spc="65" dirty="0"/>
              <a:t> </a:t>
            </a:r>
            <a:r>
              <a:rPr dirty="0"/>
              <a:t>reference</a:t>
            </a:r>
            <a:r>
              <a:rPr spc="114" dirty="0"/>
              <a:t> </a:t>
            </a:r>
            <a:r>
              <a:rPr dirty="0"/>
              <a:t>variables</a:t>
            </a:r>
            <a:r>
              <a:rPr spc="90" dirty="0"/>
              <a:t> </a:t>
            </a:r>
            <a:r>
              <a:rPr dirty="0"/>
              <a:t>are</a:t>
            </a:r>
            <a:r>
              <a:rPr spc="80" dirty="0"/>
              <a:t> pointing</a:t>
            </a:r>
            <a:r>
              <a:rPr spc="95" dirty="0"/>
              <a:t> </a:t>
            </a:r>
            <a:r>
              <a:rPr spc="125" dirty="0"/>
              <a:t>to</a:t>
            </a:r>
            <a:r>
              <a:rPr spc="65" dirty="0"/>
              <a:t> </a:t>
            </a:r>
            <a:r>
              <a:rPr spc="85" dirty="0"/>
              <a:t>the</a:t>
            </a:r>
            <a:r>
              <a:rPr spc="70" dirty="0"/>
              <a:t> </a:t>
            </a:r>
            <a:r>
              <a:rPr dirty="0"/>
              <a:t>same</a:t>
            </a:r>
            <a:r>
              <a:rPr spc="85" dirty="0"/>
              <a:t> </a:t>
            </a:r>
            <a:r>
              <a:rPr spc="-10" dirty="0"/>
              <a:t>object.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spc="50" dirty="0"/>
              <a:t>if/else</a:t>
            </a:r>
            <a:r>
              <a:rPr spc="45" dirty="0"/>
              <a:t> </a:t>
            </a:r>
            <a:r>
              <a:rPr dirty="0"/>
              <a:t>is a</a:t>
            </a:r>
            <a:r>
              <a:rPr spc="5" dirty="0"/>
              <a:t> </a:t>
            </a:r>
            <a:r>
              <a:rPr spc="75" dirty="0"/>
              <a:t>conditional</a:t>
            </a:r>
            <a:r>
              <a:rPr spc="30" dirty="0"/>
              <a:t> </a:t>
            </a:r>
            <a:r>
              <a:rPr spc="65" dirty="0"/>
              <a:t>statement.</a:t>
            </a:r>
            <a:r>
              <a:rPr spc="20" dirty="0"/>
              <a:t> </a:t>
            </a:r>
            <a:r>
              <a:rPr spc="75" dirty="0"/>
              <a:t>It</a:t>
            </a:r>
            <a:r>
              <a:rPr spc="-10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dirty="0"/>
              <a:t>used</a:t>
            </a:r>
            <a:r>
              <a:rPr spc="10" dirty="0"/>
              <a:t> </a:t>
            </a:r>
            <a:r>
              <a:rPr spc="125" dirty="0"/>
              <a:t>for</a:t>
            </a:r>
            <a:r>
              <a:rPr spc="5" dirty="0"/>
              <a:t> </a:t>
            </a:r>
            <a:r>
              <a:rPr spc="85" dirty="0"/>
              <a:t>two-</a:t>
            </a:r>
            <a:r>
              <a:rPr dirty="0"/>
              <a:t>way</a:t>
            </a:r>
            <a:r>
              <a:rPr spc="5" dirty="0"/>
              <a:t> </a:t>
            </a:r>
            <a:r>
              <a:rPr spc="35" dirty="0"/>
              <a:t>branching.</a:t>
            </a: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0540" y="2058646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0540" y="3259558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0540" y="5975326"/>
            <a:ext cx="407323" cy="39485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044821" y="7151319"/>
            <a:ext cx="73501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Switch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conditional,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multiple-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way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branching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statement.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0540" y="7165571"/>
            <a:ext cx="407323" cy="3948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0540" y="4573246"/>
            <a:ext cx="407323" cy="39485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2092451"/>
            <a:ext cx="11468100" cy="391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7944" y="3550361"/>
            <a:ext cx="1778635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b="1" spc="-20" dirty="0">
                <a:solidFill>
                  <a:srgbClr val="FFFFFF"/>
                </a:solidFill>
                <a:latin typeface="Calibri"/>
                <a:cs typeface="Calibri"/>
              </a:rPr>
              <a:t>Quiz</a:t>
            </a:r>
            <a:endParaRPr sz="7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101155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++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these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unary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operators?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1854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2464" y="4738878"/>
            <a:ext cx="115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11800"/>
            <a:ext cx="205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4528185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240" baseline="1157" dirty="0">
                <a:solidFill>
                  <a:srgbClr val="3B9F37"/>
                </a:solidFill>
                <a:latin typeface="Arial Black"/>
                <a:cs typeface="Arial Black"/>
              </a:rPr>
              <a:t>a</a:t>
            </a:r>
            <a:r>
              <a:rPr sz="3600" spc="-254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7" baseline="1157" dirty="0">
                <a:solidFill>
                  <a:srgbClr val="3B9F37"/>
                </a:solidFill>
                <a:latin typeface="Arial Black"/>
                <a:cs typeface="Arial Black"/>
              </a:rPr>
              <a:t>and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d.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b="1" i="1" spc="-50" dirty="0">
                <a:solidFill>
                  <a:srgbClr val="404040"/>
                </a:solidFill>
                <a:latin typeface="Arial"/>
                <a:cs typeface="Arial"/>
              </a:rPr>
              <a:t>++</a:t>
            </a:r>
            <a:r>
              <a:rPr sz="2400" b="1" i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Arial Black"/>
                <a:cs typeface="Arial Black"/>
              </a:rPr>
              <a:t>-</a:t>
            </a:r>
            <a:r>
              <a:rPr sz="2400" spc="-40" dirty="0">
                <a:solidFill>
                  <a:srgbClr val="404040"/>
                </a:solidFill>
                <a:latin typeface="Arial Black"/>
                <a:cs typeface="Arial Black"/>
              </a:rPr>
              <a:t>-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unary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operators.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101155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++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8682" y="3882009"/>
            <a:ext cx="1854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these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unary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operators?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2464" y="4738878"/>
            <a:ext cx="115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205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8509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&gt;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bitwise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operators?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345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&lt;&lt;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2651" y="4738878"/>
            <a:ext cx="2292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&amp;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99557"/>
            <a:ext cx="1771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^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5760085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157" baseline="1157" dirty="0">
                <a:solidFill>
                  <a:srgbClr val="3B9F37"/>
                </a:solidFill>
                <a:latin typeface="Arial Black"/>
                <a:cs typeface="Arial Black"/>
              </a:rPr>
              <a:t>b,</a:t>
            </a:r>
            <a:r>
              <a:rPr sz="3600" spc="-262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5" baseline="1157" dirty="0">
                <a:solidFill>
                  <a:srgbClr val="3B9F37"/>
                </a:solidFill>
                <a:latin typeface="Arial Black"/>
                <a:cs typeface="Arial Black"/>
              </a:rPr>
              <a:t>c,</a:t>
            </a:r>
            <a:r>
              <a:rPr sz="3600" spc="-21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7" baseline="1157" dirty="0">
                <a:solidFill>
                  <a:srgbClr val="3B9F37"/>
                </a:solidFill>
                <a:latin typeface="Arial Black"/>
                <a:cs typeface="Arial Black"/>
              </a:rPr>
              <a:t>and</a:t>
            </a:r>
            <a:r>
              <a:rPr sz="3600" spc="-240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d.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b="1" i="1" spc="-100" dirty="0">
                <a:solidFill>
                  <a:srgbClr val="404040"/>
                </a:solidFill>
                <a:latin typeface="Arial"/>
                <a:cs typeface="Arial"/>
              </a:rPr>
              <a:t>&lt;&lt;</a:t>
            </a: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,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b="1" i="1" dirty="0">
                <a:solidFill>
                  <a:srgbClr val="404040"/>
                </a:solidFill>
                <a:latin typeface="Arial"/>
                <a:cs typeface="Arial"/>
              </a:rPr>
              <a:t>&amp;,</a:t>
            </a:r>
            <a:r>
              <a:rPr sz="2400" b="1" i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b="1" i="1" spc="-140" dirty="0">
                <a:solidFill>
                  <a:srgbClr val="404040"/>
                </a:solidFill>
                <a:latin typeface="Arial"/>
                <a:cs typeface="Arial"/>
              </a:rPr>
              <a:t>^</a:t>
            </a:r>
            <a:r>
              <a:rPr sz="2400" b="1" i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bitwise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operators.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8509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&gt;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bitwise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operators?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8682" y="3882009"/>
            <a:ext cx="345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&lt;&lt;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22651" y="4738878"/>
            <a:ext cx="2292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&amp;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1771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^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3" name="object 3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64477" y="3781501"/>
            <a:ext cx="4806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95" dirty="0">
                <a:solidFill>
                  <a:srgbClr val="252525"/>
                </a:solidFill>
              </a:rPr>
              <a:t>Thank</a:t>
            </a:r>
            <a:r>
              <a:rPr sz="7200" spc="-525" dirty="0">
                <a:solidFill>
                  <a:srgbClr val="252525"/>
                </a:solidFill>
              </a:rPr>
              <a:t> </a:t>
            </a:r>
            <a:r>
              <a:rPr sz="7200" spc="-685" dirty="0">
                <a:solidFill>
                  <a:srgbClr val="252525"/>
                </a:solidFill>
              </a:rPr>
              <a:t>You</a:t>
            </a:r>
            <a:endParaRPr sz="7200"/>
          </a:p>
        </p:txBody>
      </p:sp>
      <p:grpSp>
        <p:nvGrpSpPr>
          <p:cNvPr id="14" name="object 14"/>
          <p:cNvGrpSpPr/>
          <p:nvPr/>
        </p:nvGrpSpPr>
        <p:grpSpPr>
          <a:xfrm>
            <a:off x="2493264" y="2493264"/>
            <a:ext cx="3550920" cy="3683635"/>
            <a:chOff x="2493264" y="2493264"/>
            <a:chExt cx="3550920" cy="3683635"/>
          </a:xfrm>
        </p:grpSpPr>
        <p:sp>
          <p:nvSpPr>
            <p:cNvPr id="15" name="object 15"/>
            <p:cNvSpPr/>
            <p:nvPr/>
          </p:nvSpPr>
          <p:spPr>
            <a:xfrm>
              <a:off x="2493264" y="2493264"/>
              <a:ext cx="3550920" cy="3683635"/>
            </a:xfrm>
            <a:custGeom>
              <a:avLst/>
              <a:gdLst/>
              <a:ahLst/>
              <a:cxnLst/>
              <a:rect l="l" t="t" r="r" b="b"/>
              <a:pathLst>
                <a:path w="3550920" h="3683635">
                  <a:moveTo>
                    <a:pt x="1775460" y="0"/>
                  </a:moveTo>
                  <a:lnTo>
                    <a:pt x="1728160" y="640"/>
                  </a:lnTo>
                  <a:lnTo>
                    <a:pt x="1681166" y="2553"/>
                  </a:lnTo>
                  <a:lnTo>
                    <a:pt x="1634492" y="5720"/>
                  </a:lnTo>
                  <a:lnTo>
                    <a:pt x="1588154" y="10127"/>
                  </a:lnTo>
                  <a:lnTo>
                    <a:pt x="1542168" y="15757"/>
                  </a:lnTo>
                  <a:lnTo>
                    <a:pt x="1496548" y="22595"/>
                  </a:lnTo>
                  <a:lnTo>
                    <a:pt x="1451309" y="30624"/>
                  </a:lnTo>
                  <a:lnTo>
                    <a:pt x="1406468" y="39829"/>
                  </a:lnTo>
                  <a:lnTo>
                    <a:pt x="1362039" y="50194"/>
                  </a:lnTo>
                  <a:lnTo>
                    <a:pt x="1318039" y="61703"/>
                  </a:lnTo>
                  <a:lnTo>
                    <a:pt x="1274481" y="74340"/>
                  </a:lnTo>
                  <a:lnTo>
                    <a:pt x="1231382" y="88089"/>
                  </a:lnTo>
                  <a:lnTo>
                    <a:pt x="1188757" y="102934"/>
                  </a:lnTo>
                  <a:lnTo>
                    <a:pt x="1146620" y="118859"/>
                  </a:lnTo>
                  <a:lnTo>
                    <a:pt x="1104989" y="135849"/>
                  </a:lnTo>
                  <a:lnTo>
                    <a:pt x="1063877" y="153887"/>
                  </a:lnTo>
                  <a:lnTo>
                    <a:pt x="1023301" y="172958"/>
                  </a:lnTo>
                  <a:lnTo>
                    <a:pt x="983275" y="193045"/>
                  </a:lnTo>
                  <a:lnTo>
                    <a:pt x="943815" y="214133"/>
                  </a:lnTo>
                  <a:lnTo>
                    <a:pt x="904936" y="236205"/>
                  </a:lnTo>
                  <a:lnTo>
                    <a:pt x="866654" y="259247"/>
                  </a:lnTo>
                  <a:lnTo>
                    <a:pt x="828984" y="283241"/>
                  </a:lnTo>
                  <a:lnTo>
                    <a:pt x="791941" y="308173"/>
                  </a:lnTo>
                  <a:lnTo>
                    <a:pt x="755540" y="334025"/>
                  </a:lnTo>
                  <a:lnTo>
                    <a:pt x="719797" y="360783"/>
                  </a:lnTo>
                  <a:lnTo>
                    <a:pt x="684728" y="388430"/>
                  </a:lnTo>
                  <a:lnTo>
                    <a:pt x="650347" y="416950"/>
                  </a:lnTo>
                  <a:lnTo>
                    <a:pt x="616671" y="446328"/>
                  </a:lnTo>
                  <a:lnTo>
                    <a:pt x="583713" y="476548"/>
                  </a:lnTo>
                  <a:lnTo>
                    <a:pt x="551490" y="507593"/>
                  </a:lnTo>
                  <a:lnTo>
                    <a:pt x="520017" y="539448"/>
                  </a:lnTo>
                  <a:lnTo>
                    <a:pt x="489309" y="572097"/>
                  </a:lnTo>
                  <a:lnTo>
                    <a:pt x="459382" y="605523"/>
                  </a:lnTo>
                  <a:lnTo>
                    <a:pt x="430251" y="639712"/>
                  </a:lnTo>
                  <a:lnTo>
                    <a:pt x="401931" y="674646"/>
                  </a:lnTo>
                  <a:lnTo>
                    <a:pt x="374437" y="710311"/>
                  </a:lnTo>
                  <a:lnTo>
                    <a:pt x="347786" y="746690"/>
                  </a:lnTo>
                  <a:lnTo>
                    <a:pt x="321992" y="783768"/>
                  </a:lnTo>
                  <a:lnTo>
                    <a:pt x="297070" y="821527"/>
                  </a:lnTo>
                  <a:lnTo>
                    <a:pt x="273037" y="859954"/>
                  </a:lnTo>
                  <a:lnTo>
                    <a:pt x="249907" y="899031"/>
                  </a:lnTo>
                  <a:lnTo>
                    <a:pt x="227695" y="938742"/>
                  </a:lnTo>
                  <a:lnTo>
                    <a:pt x="206418" y="979073"/>
                  </a:lnTo>
                  <a:lnTo>
                    <a:pt x="186090" y="1020006"/>
                  </a:lnTo>
                  <a:lnTo>
                    <a:pt x="166726" y="1061526"/>
                  </a:lnTo>
                  <a:lnTo>
                    <a:pt x="148342" y="1103617"/>
                  </a:lnTo>
                  <a:lnTo>
                    <a:pt x="130954" y="1146264"/>
                  </a:lnTo>
                  <a:lnTo>
                    <a:pt x="114577" y="1189449"/>
                  </a:lnTo>
                  <a:lnTo>
                    <a:pt x="99225" y="1233158"/>
                  </a:lnTo>
                  <a:lnTo>
                    <a:pt x="84915" y="1277375"/>
                  </a:lnTo>
                  <a:lnTo>
                    <a:pt x="71661" y="1322082"/>
                  </a:lnTo>
                  <a:lnTo>
                    <a:pt x="59480" y="1367266"/>
                  </a:lnTo>
                  <a:lnTo>
                    <a:pt x="48385" y="1412909"/>
                  </a:lnTo>
                  <a:lnTo>
                    <a:pt x="38394" y="1458995"/>
                  </a:lnTo>
                  <a:lnTo>
                    <a:pt x="29521" y="1505510"/>
                  </a:lnTo>
                  <a:lnTo>
                    <a:pt x="21780" y="1552436"/>
                  </a:lnTo>
                  <a:lnTo>
                    <a:pt x="15189" y="1599759"/>
                  </a:lnTo>
                  <a:lnTo>
                    <a:pt x="9762" y="1647461"/>
                  </a:lnTo>
                  <a:lnTo>
                    <a:pt x="5514" y="1695528"/>
                  </a:lnTo>
                  <a:lnTo>
                    <a:pt x="2461" y="1743943"/>
                  </a:lnTo>
                  <a:lnTo>
                    <a:pt x="617" y="1792690"/>
                  </a:lnTo>
                  <a:lnTo>
                    <a:pt x="0" y="1841753"/>
                  </a:lnTo>
                  <a:lnTo>
                    <a:pt x="617" y="1890817"/>
                  </a:lnTo>
                  <a:lnTo>
                    <a:pt x="2461" y="1939564"/>
                  </a:lnTo>
                  <a:lnTo>
                    <a:pt x="5514" y="1987979"/>
                  </a:lnTo>
                  <a:lnTo>
                    <a:pt x="9762" y="2036046"/>
                  </a:lnTo>
                  <a:lnTo>
                    <a:pt x="15189" y="2083748"/>
                  </a:lnTo>
                  <a:lnTo>
                    <a:pt x="21780" y="2131071"/>
                  </a:lnTo>
                  <a:lnTo>
                    <a:pt x="29521" y="2177997"/>
                  </a:lnTo>
                  <a:lnTo>
                    <a:pt x="38394" y="2224512"/>
                  </a:lnTo>
                  <a:lnTo>
                    <a:pt x="48385" y="2270598"/>
                  </a:lnTo>
                  <a:lnTo>
                    <a:pt x="59480" y="2316241"/>
                  </a:lnTo>
                  <a:lnTo>
                    <a:pt x="71661" y="2361425"/>
                  </a:lnTo>
                  <a:lnTo>
                    <a:pt x="84915" y="2406132"/>
                  </a:lnTo>
                  <a:lnTo>
                    <a:pt x="99225" y="2450349"/>
                  </a:lnTo>
                  <a:lnTo>
                    <a:pt x="114577" y="2494058"/>
                  </a:lnTo>
                  <a:lnTo>
                    <a:pt x="130954" y="2537243"/>
                  </a:lnTo>
                  <a:lnTo>
                    <a:pt x="148342" y="2579890"/>
                  </a:lnTo>
                  <a:lnTo>
                    <a:pt x="166726" y="2621981"/>
                  </a:lnTo>
                  <a:lnTo>
                    <a:pt x="186090" y="2663501"/>
                  </a:lnTo>
                  <a:lnTo>
                    <a:pt x="206418" y="2704434"/>
                  </a:lnTo>
                  <a:lnTo>
                    <a:pt x="227695" y="2744765"/>
                  </a:lnTo>
                  <a:lnTo>
                    <a:pt x="249907" y="2784476"/>
                  </a:lnTo>
                  <a:lnTo>
                    <a:pt x="273037" y="2823553"/>
                  </a:lnTo>
                  <a:lnTo>
                    <a:pt x="297070" y="2861980"/>
                  </a:lnTo>
                  <a:lnTo>
                    <a:pt x="321992" y="2899739"/>
                  </a:lnTo>
                  <a:lnTo>
                    <a:pt x="347786" y="2936817"/>
                  </a:lnTo>
                  <a:lnTo>
                    <a:pt x="374437" y="2973196"/>
                  </a:lnTo>
                  <a:lnTo>
                    <a:pt x="401931" y="3008861"/>
                  </a:lnTo>
                  <a:lnTo>
                    <a:pt x="430251" y="3043795"/>
                  </a:lnTo>
                  <a:lnTo>
                    <a:pt x="459382" y="3077984"/>
                  </a:lnTo>
                  <a:lnTo>
                    <a:pt x="489309" y="3111410"/>
                  </a:lnTo>
                  <a:lnTo>
                    <a:pt x="520017" y="3144059"/>
                  </a:lnTo>
                  <a:lnTo>
                    <a:pt x="551490" y="3175914"/>
                  </a:lnTo>
                  <a:lnTo>
                    <a:pt x="583713" y="3206959"/>
                  </a:lnTo>
                  <a:lnTo>
                    <a:pt x="616671" y="3237179"/>
                  </a:lnTo>
                  <a:lnTo>
                    <a:pt x="650347" y="3266557"/>
                  </a:lnTo>
                  <a:lnTo>
                    <a:pt x="684728" y="3295077"/>
                  </a:lnTo>
                  <a:lnTo>
                    <a:pt x="719797" y="3322724"/>
                  </a:lnTo>
                  <a:lnTo>
                    <a:pt x="755540" y="3349482"/>
                  </a:lnTo>
                  <a:lnTo>
                    <a:pt x="791941" y="3375334"/>
                  </a:lnTo>
                  <a:lnTo>
                    <a:pt x="828984" y="3400266"/>
                  </a:lnTo>
                  <a:lnTo>
                    <a:pt x="866654" y="3424260"/>
                  </a:lnTo>
                  <a:lnTo>
                    <a:pt x="904936" y="3447302"/>
                  </a:lnTo>
                  <a:lnTo>
                    <a:pt x="943815" y="3469374"/>
                  </a:lnTo>
                  <a:lnTo>
                    <a:pt x="983275" y="3490462"/>
                  </a:lnTo>
                  <a:lnTo>
                    <a:pt x="1023301" y="3510549"/>
                  </a:lnTo>
                  <a:lnTo>
                    <a:pt x="1063877" y="3529620"/>
                  </a:lnTo>
                  <a:lnTo>
                    <a:pt x="1104989" y="3547658"/>
                  </a:lnTo>
                  <a:lnTo>
                    <a:pt x="1146620" y="3564648"/>
                  </a:lnTo>
                  <a:lnTo>
                    <a:pt x="1188757" y="3580573"/>
                  </a:lnTo>
                  <a:lnTo>
                    <a:pt x="1231382" y="3595418"/>
                  </a:lnTo>
                  <a:lnTo>
                    <a:pt x="1274481" y="3609167"/>
                  </a:lnTo>
                  <a:lnTo>
                    <a:pt x="1318039" y="3621804"/>
                  </a:lnTo>
                  <a:lnTo>
                    <a:pt x="1362039" y="3633313"/>
                  </a:lnTo>
                  <a:lnTo>
                    <a:pt x="1406468" y="3643678"/>
                  </a:lnTo>
                  <a:lnTo>
                    <a:pt x="1451309" y="3652883"/>
                  </a:lnTo>
                  <a:lnTo>
                    <a:pt x="1496548" y="3660912"/>
                  </a:lnTo>
                  <a:lnTo>
                    <a:pt x="1542168" y="3667750"/>
                  </a:lnTo>
                  <a:lnTo>
                    <a:pt x="1588154" y="3673380"/>
                  </a:lnTo>
                  <a:lnTo>
                    <a:pt x="1634492" y="3677787"/>
                  </a:lnTo>
                  <a:lnTo>
                    <a:pt x="1681166" y="3680954"/>
                  </a:lnTo>
                  <a:lnTo>
                    <a:pt x="1728160" y="3682867"/>
                  </a:lnTo>
                  <a:lnTo>
                    <a:pt x="1775460" y="3683507"/>
                  </a:lnTo>
                  <a:lnTo>
                    <a:pt x="1822759" y="3682867"/>
                  </a:lnTo>
                  <a:lnTo>
                    <a:pt x="1869753" y="3680954"/>
                  </a:lnTo>
                  <a:lnTo>
                    <a:pt x="1916427" y="3677787"/>
                  </a:lnTo>
                  <a:lnTo>
                    <a:pt x="1962765" y="3673380"/>
                  </a:lnTo>
                  <a:lnTo>
                    <a:pt x="2008751" y="3667750"/>
                  </a:lnTo>
                  <a:lnTo>
                    <a:pt x="2054371" y="3660912"/>
                  </a:lnTo>
                  <a:lnTo>
                    <a:pt x="2099610" y="3652883"/>
                  </a:lnTo>
                  <a:lnTo>
                    <a:pt x="2144451" y="3643678"/>
                  </a:lnTo>
                  <a:lnTo>
                    <a:pt x="2188880" y="3633313"/>
                  </a:lnTo>
                  <a:lnTo>
                    <a:pt x="2232880" y="3621804"/>
                  </a:lnTo>
                  <a:lnTo>
                    <a:pt x="2276438" y="3609167"/>
                  </a:lnTo>
                  <a:lnTo>
                    <a:pt x="2319537" y="3595418"/>
                  </a:lnTo>
                  <a:lnTo>
                    <a:pt x="2362162" y="3580573"/>
                  </a:lnTo>
                  <a:lnTo>
                    <a:pt x="2404299" y="3564648"/>
                  </a:lnTo>
                  <a:lnTo>
                    <a:pt x="2445930" y="3547658"/>
                  </a:lnTo>
                  <a:lnTo>
                    <a:pt x="2487042" y="3529620"/>
                  </a:lnTo>
                  <a:lnTo>
                    <a:pt x="2527618" y="3510549"/>
                  </a:lnTo>
                  <a:lnTo>
                    <a:pt x="2567644" y="3490462"/>
                  </a:lnTo>
                  <a:lnTo>
                    <a:pt x="2607104" y="3469374"/>
                  </a:lnTo>
                  <a:lnTo>
                    <a:pt x="2645983" y="3447302"/>
                  </a:lnTo>
                  <a:lnTo>
                    <a:pt x="2684265" y="3424260"/>
                  </a:lnTo>
                  <a:lnTo>
                    <a:pt x="2721935" y="3400266"/>
                  </a:lnTo>
                  <a:lnTo>
                    <a:pt x="2758978" y="3375334"/>
                  </a:lnTo>
                  <a:lnTo>
                    <a:pt x="2795379" y="3349482"/>
                  </a:lnTo>
                  <a:lnTo>
                    <a:pt x="2831122" y="3322724"/>
                  </a:lnTo>
                  <a:lnTo>
                    <a:pt x="2866191" y="3295077"/>
                  </a:lnTo>
                  <a:lnTo>
                    <a:pt x="2900572" y="3266557"/>
                  </a:lnTo>
                  <a:lnTo>
                    <a:pt x="2934248" y="3237179"/>
                  </a:lnTo>
                  <a:lnTo>
                    <a:pt x="2967206" y="3206959"/>
                  </a:lnTo>
                  <a:lnTo>
                    <a:pt x="2999429" y="3175914"/>
                  </a:lnTo>
                  <a:lnTo>
                    <a:pt x="3030902" y="3144059"/>
                  </a:lnTo>
                  <a:lnTo>
                    <a:pt x="3061610" y="3111410"/>
                  </a:lnTo>
                  <a:lnTo>
                    <a:pt x="3091537" y="3077984"/>
                  </a:lnTo>
                  <a:lnTo>
                    <a:pt x="3120668" y="3043795"/>
                  </a:lnTo>
                  <a:lnTo>
                    <a:pt x="3148988" y="3008861"/>
                  </a:lnTo>
                  <a:lnTo>
                    <a:pt x="3176482" y="2973196"/>
                  </a:lnTo>
                  <a:lnTo>
                    <a:pt x="3203133" y="2936817"/>
                  </a:lnTo>
                  <a:lnTo>
                    <a:pt x="3228927" y="2899739"/>
                  </a:lnTo>
                  <a:lnTo>
                    <a:pt x="3253849" y="2861980"/>
                  </a:lnTo>
                  <a:lnTo>
                    <a:pt x="3277882" y="2823553"/>
                  </a:lnTo>
                  <a:lnTo>
                    <a:pt x="3301012" y="2784476"/>
                  </a:lnTo>
                  <a:lnTo>
                    <a:pt x="3323224" y="2744765"/>
                  </a:lnTo>
                  <a:lnTo>
                    <a:pt x="3344501" y="2704434"/>
                  </a:lnTo>
                  <a:lnTo>
                    <a:pt x="3364829" y="2663501"/>
                  </a:lnTo>
                  <a:lnTo>
                    <a:pt x="3384193" y="2621981"/>
                  </a:lnTo>
                  <a:lnTo>
                    <a:pt x="3402577" y="2579890"/>
                  </a:lnTo>
                  <a:lnTo>
                    <a:pt x="3419965" y="2537243"/>
                  </a:lnTo>
                  <a:lnTo>
                    <a:pt x="3436342" y="2494058"/>
                  </a:lnTo>
                  <a:lnTo>
                    <a:pt x="3451694" y="2450349"/>
                  </a:lnTo>
                  <a:lnTo>
                    <a:pt x="3466004" y="2406132"/>
                  </a:lnTo>
                  <a:lnTo>
                    <a:pt x="3479258" y="2361425"/>
                  </a:lnTo>
                  <a:lnTo>
                    <a:pt x="3491439" y="2316241"/>
                  </a:lnTo>
                  <a:lnTo>
                    <a:pt x="3502534" y="2270598"/>
                  </a:lnTo>
                  <a:lnTo>
                    <a:pt x="3512525" y="2224512"/>
                  </a:lnTo>
                  <a:lnTo>
                    <a:pt x="3521398" y="2177997"/>
                  </a:lnTo>
                  <a:lnTo>
                    <a:pt x="3529139" y="2131071"/>
                  </a:lnTo>
                  <a:lnTo>
                    <a:pt x="3535730" y="2083748"/>
                  </a:lnTo>
                  <a:lnTo>
                    <a:pt x="3541157" y="2036046"/>
                  </a:lnTo>
                  <a:lnTo>
                    <a:pt x="3545405" y="1987979"/>
                  </a:lnTo>
                  <a:lnTo>
                    <a:pt x="3548458" y="1939564"/>
                  </a:lnTo>
                  <a:lnTo>
                    <a:pt x="3550302" y="1890817"/>
                  </a:lnTo>
                  <a:lnTo>
                    <a:pt x="3550920" y="1841753"/>
                  </a:lnTo>
                  <a:lnTo>
                    <a:pt x="3550302" y="1792690"/>
                  </a:lnTo>
                  <a:lnTo>
                    <a:pt x="3548458" y="1743943"/>
                  </a:lnTo>
                  <a:lnTo>
                    <a:pt x="3545405" y="1695528"/>
                  </a:lnTo>
                  <a:lnTo>
                    <a:pt x="3541157" y="1647461"/>
                  </a:lnTo>
                  <a:lnTo>
                    <a:pt x="3535730" y="1599759"/>
                  </a:lnTo>
                  <a:lnTo>
                    <a:pt x="3529139" y="1552436"/>
                  </a:lnTo>
                  <a:lnTo>
                    <a:pt x="3521398" y="1505510"/>
                  </a:lnTo>
                  <a:lnTo>
                    <a:pt x="3512525" y="1458995"/>
                  </a:lnTo>
                  <a:lnTo>
                    <a:pt x="3502534" y="1412909"/>
                  </a:lnTo>
                  <a:lnTo>
                    <a:pt x="3491439" y="1367266"/>
                  </a:lnTo>
                  <a:lnTo>
                    <a:pt x="3479258" y="1322082"/>
                  </a:lnTo>
                  <a:lnTo>
                    <a:pt x="3466004" y="1277375"/>
                  </a:lnTo>
                  <a:lnTo>
                    <a:pt x="3451694" y="1233158"/>
                  </a:lnTo>
                  <a:lnTo>
                    <a:pt x="3436342" y="1189449"/>
                  </a:lnTo>
                  <a:lnTo>
                    <a:pt x="3419965" y="1146264"/>
                  </a:lnTo>
                  <a:lnTo>
                    <a:pt x="3402577" y="1103617"/>
                  </a:lnTo>
                  <a:lnTo>
                    <a:pt x="3384193" y="1061526"/>
                  </a:lnTo>
                  <a:lnTo>
                    <a:pt x="3364829" y="1020006"/>
                  </a:lnTo>
                  <a:lnTo>
                    <a:pt x="3344501" y="979073"/>
                  </a:lnTo>
                  <a:lnTo>
                    <a:pt x="3323224" y="938742"/>
                  </a:lnTo>
                  <a:lnTo>
                    <a:pt x="3301012" y="899031"/>
                  </a:lnTo>
                  <a:lnTo>
                    <a:pt x="3277882" y="859954"/>
                  </a:lnTo>
                  <a:lnTo>
                    <a:pt x="3253849" y="821527"/>
                  </a:lnTo>
                  <a:lnTo>
                    <a:pt x="3228927" y="783768"/>
                  </a:lnTo>
                  <a:lnTo>
                    <a:pt x="3203133" y="746690"/>
                  </a:lnTo>
                  <a:lnTo>
                    <a:pt x="3176482" y="710311"/>
                  </a:lnTo>
                  <a:lnTo>
                    <a:pt x="3148988" y="674646"/>
                  </a:lnTo>
                  <a:lnTo>
                    <a:pt x="3120668" y="639712"/>
                  </a:lnTo>
                  <a:lnTo>
                    <a:pt x="3091537" y="605523"/>
                  </a:lnTo>
                  <a:lnTo>
                    <a:pt x="3061610" y="572097"/>
                  </a:lnTo>
                  <a:lnTo>
                    <a:pt x="3030902" y="539448"/>
                  </a:lnTo>
                  <a:lnTo>
                    <a:pt x="2999429" y="507593"/>
                  </a:lnTo>
                  <a:lnTo>
                    <a:pt x="2967206" y="476548"/>
                  </a:lnTo>
                  <a:lnTo>
                    <a:pt x="2934248" y="446328"/>
                  </a:lnTo>
                  <a:lnTo>
                    <a:pt x="2900572" y="416950"/>
                  </a:lnTo>
                  <a:lnTo>
                    <a:pt x="2866191" y="388430"/>
                  </a:lnTo>
                  <a:lnTo>
                    <a:pt x="2831122" y="360783"/>
                  </a:lnTo>
                  <a:lnTo>
                    <a:pt x="2795379" y="334025"/>
                  </a:lnTo>
                  <a:lnTo>
                    <a:pt x="2758978" y="308173"/>
                  </a:lnTo>
                  <a:lnTo>
                    <a:pt x="2721935" y="283241"/>
                  </a:lnTo>
                  <a:lnTo>
                    <a:pt x="2684265" y="259247"/>
                  </a:lnTo>
                  <a:lnTo>
                    <a:pt x="2645983" y="236205"/>
                  </a:lnTo>
                  <a:lnTo>
                    <a:pt x="2607104" y="214133"/>
                  </a:lnTo>
                  <a:lnTo>
                    <a:pt x="2567644" y="193045"/>
                  </a:lnTo>
                  <a:lnTo>
                    <a:pt x="2527618" y="172958"/>
                  </a:lnTo>
                  <a:lnTo>
                    <a:pt x="2487042" y="153887"/>
                  </a:lnTo>
                  <a:lnTo>
                    <a:pt x="2445930" y="135849"/>
                  </a:lnTo>
                  <a:lnTo>
                    <a:pt x="2404299" y="118859"/>
                  </a:lnTo>
                  <a:lnTo>
                    <a:pt x="2362162" y="102934"/>
                  </a:lnTo>
                  <a:lnTo>
                    <a:pt x="2319537" y="88089"/>
                  </a:lnTo>
                  <a:lnTo>
                    <a:pt x="2276438" y="74340"/>
                  </a:lnTo>
                  <a:lnTo>
                    <a:pt x="2232880" y="61703"/>
                  </a:lnTo>
                  <a:lnTo>
                    <a:pt x="2188880" y="50194"/>
                  </a:lnTo>
                  <a:lnTo>
                    <a:pt x="2144451" y="39829"/>
                  </a:lnTo>
                  <a:lnTo>
                    <a:pt x="2099610" y="30624"/>
                  </a:lnTo>
                  <a:lnTo>
                    <a:pt x="2054371" y="22595"/>
                  </a:lnTo>
                  <a:lnTo>
                    <a:pt x="2008751" y="15757"/>
                  </a:lnTo>
                  <a:lnTo>
                    <a:pt x="1962765" y="10127"/>
                  </a:lnTo>
                  <a:lnTo>
                    <a:pt x="1916427" y="5720"/>
                  </a:lnTo>
                  <a:lnTo>
                    <a:pt x="1869753" y="2553"/>
                  </a:lnTo>
                  <a:lnTo>
                    <a:pt x="1822759" y="64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8084" y="3424428"/>
              <a:ext cx="2718816" cy="1833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452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1—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Operators</a:t>
            </a:r>
            <a:r>
              <a:rPr sz="28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46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935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Operators</a:t>
            </a:r>
            <a:r>
              <a:rPr spc="-215" dirty="0"/>
              <a:t> </a:t>
            </a:r>
            <a:r>
              <a:rPr spc="-10" dirty="0"/>
              <a:t>in</a:t>
            </a:r>
            <a:r>
              <a:rPr spc="-210" dirty="0"/>
              <a:t> </a:t>
            </a:r>
            <a:r>
              <a:rPr spc="-360" dirty="0"/>
              <a:t>Java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7440" y="853439"/>
            <a:ext cx="3845052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31567" y="1274724"/>
            <a:ext cx="11489055" cy="687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Operators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special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symbols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perform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operations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result.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taken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4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languages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behave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expected.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categorized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groups:</a:t>
            </a:r>
            <a:endParaRPr sz="2200">
              <a:latin typeface="Arial MT"/>
              <a:cs typeface="Arial MT"/>
            </a:endParaRPr>
          </a:p>
          <a:p>
            <a:pPr marL="565150" marR="7987665">
              <a:lnSpc>
                <a:spcPct val="228500"/>
              </a:lnSpc>
              <a:spcBef>
                <a:spcPts val="780"/>
              </a:spcBef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Arithmetic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Operators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Relational</a:t>
            </a:r>
            <a:r>
              <a:rPr sz="2200" spc="3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Operators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Bitwise</a:t>
            </a:r>
            <a:r>
              <a:rPr sz="2200" spc="229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Operators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Logical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Operators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Assignment</a:t>
            </a:r>
            <a:r>
              <a:rPr sz="2200" spc="4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Operators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310639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711195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3724655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2827" y="4632959"/>
            <a:ext cx="457200" cy="4572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2827" y="5399532"/>
            <a:ext cx="457200" cy="4572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2827" y="6167628"/>
            <a:ext cx="457200" cy="457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2827" y="6932676"/>
            <a:ext cx="457200" cy="4556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2827" y="769620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935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Operators</a:t>
            </a:r>
            <a:r>
              <a:rPr spc="-215" dirty="0"/>
              <a:t> </a:t>
            </a:r>
            <a:r>
              <a:rPr spc="-10" dirty="0"/>
              <a:t>in</a:t>
            </a:r>
            <a:r>
              <a:rPr spc="-210" dirty="0"/>
              <a:t> </a:t>
            </a:r>
            <a:r>
              <a:rPr spc="-360" dirty="0"/>
              <a:t>Java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7440" y="853439"/>
            <a:ext cx="3845052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31567" y="1154430"/>
            <a:ext cx="7815580" cy="123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4385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7E7E7E"/>
                </a:solidFill>
                <a:latin typeface="Arial Black"/>
                <a:cs typeface="Arial Black"/>
              </a:rPr>
              <a:t>Arithmetic</a:t>
            </a:r>
            <a:r>
              <a:rPr sz="2000" spc="-70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Arial Black"/>
                <a:cs typeface="Arial Black"/>
              </a:rPr>
              <a:t>Operators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695"/>
              </a:spcBef>
            </a:pP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Arithmetic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operators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used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mathematical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expressions.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900427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31567" y="3252978"/>
            <a:ext cx="8289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perform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addition,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subtraction,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multiplication,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division.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119627"/>
            <a:ext cx="635507" cy="635508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663315" y="4454271"/>
          <a:ext cx="8916670" cy="3166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Operator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+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Additive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operator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(also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String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concatenation)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Subtraction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operator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2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*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Multiplication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operator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1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/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Division</a:t>
                      </a:r>
                      <a:r>
                        <a:rPr sz="2000" spc="2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operator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Remainder</a:t>
                      </a:r>
                      <a:r>
                        <a:rPr sz="2000" spc="3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operator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++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Increment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operator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Decrement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operator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935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Operators</a:t>
            </a:r>
            <a:r>
              <a:rPr spc="-215" dirty="0"/>
              <a:t> </a:t>
            </a:r>
            <a:r>
              <a:rPr spc="-10" dirty="0"/>
              <a:t>in</a:t>
            </a:r>
            <a:r>
              <a:rPr spc="-210" dirty="0"/>
              <a:t> </a:t>
            </a:r>
            <a:r>
              <a:rPr spc="-360" dirty="0"/>
              <a:t>Java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7440" y="853439"/>
            <a:ext cx="3845052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31567" y="1154430"/>
            <a:ext cx="12699365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67385" algn="ctr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7E7E7E"/>
                </a:solidFill>
                <a:latin typeface="Arial Black"/>
                <a:cs typeface="Arial Black"/>
              </a:rPr>
              <a:t>Relational</a:t>
            </a:r>
            <a:r>
              <a:rPr sz="2000" spc="-114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Arial Black"/>
                <a:cs typeface="Arial Black"/>
              </a:rPr>
              <a:t>Operators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Relational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Operators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determine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operand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greater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than,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than,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equal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to,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equal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another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operand.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2110739"/>
            <a:ext cx="635507" cy="63550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39919" y="3520821"/>
          <a:ext cx="6363335" cy="276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Operator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==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Equal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!=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equal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&gt;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Greater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&gt;=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Greater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equal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&lt;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Less</a:t>
                      </a:r>
                      <a:r>
                        <a:rPr sz="2000" spc="-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&lt;=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Less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equal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935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Operators</a:t>
            </a:r>
            <a:r>
              <a:rPr spc="-215" dirty="0"/>
              <a:t> </a:t>
            </a:r>
            <a:r>
              <a:rPr spc="-10" dirty="0"/>
              <a:t>in</a:t>
            </a:r>
            <a:r>
              <a:rPr spc="-210" dirty="0"/>
              <a:t> </a:t>
            </a:r>
            <a:r>
              <a:rPr spc="-360" dirty="0"/>
              <a:t>Java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7440" y="853439"/>
            <a:ext cx="3845052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31567" y="1154430"/>
            <a:ext cx="12659995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27380" algn="ctr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solidFill>
                  <a:srgbClr val="7E7E7E"/>
                </a:solidFill>
                <a:latin typeface="Arial Black"/>
                <a:cs typeface="Arial Black"/>
              </a:rPr>
              <a:t>Bitwise</a:t>
            </a:r>
            <a:r>
              <a:rPr sz="2000" spc="-130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Arial Black"/>
                <a:cs typeface="Arial Black"/>
              </a:rPr>
              <a:t>Operators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Bitwise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Operators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perform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bitwise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bit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shift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operations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integral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types,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long,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short,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char,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byte.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2110739"/>
            <a:ext cx="635507" cy="63550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39919" y="3520821"/>
          <a:ext cx="6363335" cy="3166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Operator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~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Unary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bitwise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complement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&lt;&lt;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Signed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left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shift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&gt;&gt;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Signed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right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shift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&gt;&gt;&gt;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Unsigned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right</a:t>
                      </a:r>
                      <a:r>
                        <a:rPr sz="2000" spc="1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shift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&amp;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Bitwise</a:t>
                      </a:r>
                      <a:r>
                        <a:rPr sz="2000" spc="2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^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Bitwise</a:t>
                      </a:r>
                      <a:r>
                        <a:rPr sz="20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exclusive</a:t>
                      </a:r>
                      <a:r>
                        <a:rPr sz="2000" spc="1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|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Bitwise</a:t>
                      </a:r>
                      <a:r>
                        <a:rPr sz="2000" spc="20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inclusive</a:t>
                      </a:r>
                      <a:r>
                        <a:rPr sz="2000" spc="229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935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Operators</a:t>
            </a:r>
            <a:r>
              <a:rPr spc="-215" dirty="0"/>
              <a:t> </a:t>
            </a:r>
            <a:r>
              <a:rPr spc="-10" dirty="0"/>
              <a:t>in</a:t>
            </a:r>
            <a:r>
              <a:rPr spc="-210" dirty="0"/>
              <a:t> </a:t>
            </a:r>
            <a:r>
              <a:rPr spc="-360" dirty="0"/>
              <a:t>Java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7440" y="853439"/>
            <a:ext cx="3845052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31567" y="1154430"/>
            <a:ext cx="11103610" cy="286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2655" algn="ctr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7E7E7E"/>
                </a:solidFill>
                <a:latin typeface="Arial Black"/>
                <a:cs typeface="Arial Black"/>
              </a:rPr>
              <a:t>Logical </a:t>
            </a:r>
            <a:r>
              <a:rPr sz="2000" spc="-10" dirty="0">
                <a:solidFill>
                  <a:srgbClr val="7E7E7E"/>
                </a:solidFill>
                <a:latin typeface="Arial Black"/>
                <a:cs typeface="Arial Black"/>
              </a:rPr>
              <a:t>Operators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Logical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Operators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used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check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conditions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together.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Boolean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result: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value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0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interpreted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automatically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 false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non-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zero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interpreted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automatically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true.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862327"/>
            <a:ext cx="635507" cy="63550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44109" y="4688459"/>
          <a:ext cx="6363335" cy="1887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Operator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90" dirty="0">
                          <a:latin typeface="Arial MT"/>
                          <a:cs typeface="Arial MT"/>
                        </a:rPr>
                        <a:t>&amp;&amp;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Conditional-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||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Conditional-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?: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00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Ternary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(shorthand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if-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then-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else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statement)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025139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935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Operators</a:t>
            </a:r>
            <a:r>
              <a:rPr spc="-215" dirty="0"/>
              <a:t> </a:t>
            </a:r>
            <a:r>
              <a:rPr spc="-10" dirty="0"/>
              <a:t>in</a:t>
            </a:r>
            <a:r>
              <a:rPr spc="-210" dirty="0"/>
              <a:t> </a:t>
            </a:r>
            <a:r>
              <a:rPr spc="-360" dirty="0"/>
              <a:t>Java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7440" y="853439"/>
            <a:ext cx="3845052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31567" y="2243074"/>
            <a:ext cx="6301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Assignment</a:t>
            </a:r>
            <a:r>
              <a:rPr sz="2200" spc="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Operators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very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commonly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used.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2110739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53530" y="1154430"/>
            <a:ext cx="2980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solidFill>
                  <a:srgbClr val="7E7E7E"/>
                </a:solidFill>
                <a:latin typeface="Arial Black"/>
                <a:cs typeface="Arial Black"/>
              </a:rPr>
              <a:t>Assignment</a:t>
            </a:r>
            <a:r>
              <a:rPr sz="2000" spc="-110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40" dirty="0">
                <a:solidFill>
                  <a:srgbClr val="7E7E7E"/>
                </a:solidFill>
                <a:latin typeface="Arial Black"/>
                <a:cs typeface="Arial Black"/>
              </a:rPr>
              <a:t>Operators</a:t>
            </a:r>
            <a:endParaRPr sz="2000">
              <a:latin typeface="Arial Black"/>
              <a:cs typeface="Arial Black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55794" y="4726559"/>
          <a:ext cx="6363335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Operator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=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Simple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assignment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operator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131567" y="3462654"/>
            <a:ext cx="4055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assign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variable.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329940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1645</Words>
  <Application>Microsoft Macintosh PowerPoint</Application>
  <PresentationFormat>Custom</PresentationFormat>
  <Paragraphs>548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Arial MT</vt:lpstr>
      <vt:lpstr>Calibri</vt:lpstr>
      <vt:lpstr>Courier New</vt:lpstr>
      <vt:lpstr>Times New Roman</vt:lpstr>
      <vt:lpstr>Trebuchet MS</vt:lpstr>
      <vt:lpstr>Office Theme</vt:lpstr>
      <vt:lpstr>PowerPoint Presentation</vt:lpstr>
      <vt:lpstr>Learning Objectives</vt:lpstr>
      <vt:lpstr>Core Java</vt:lpstr>
      <vt:lpstr>Operators in Java</vt:lpstr>
      <vt:lpstr>Operators in Java</vt:lpstr>
      <vt:lpstr>Operators in Java</vt:lpstr>
      <vt:lpstr>Operators in Java</vt:lpstr>
      <vt:lpstr>Operators in Java</vt:lpstr>
      <vt:lpstr>Operators in Java</vt:lpstr>
      <vt:lpstr>Operators Precedence</vt:lpstr>
      <vt:lpstr>Shift Operators</vt:lpstr>
      <vt:lpstr>Right Shift and Left Shift Operators</vt:lpstr>
      <vt:lpstr>Core Java</vt:lpstr>
      <vt:lpstr>equals() and Equality ==</vt:lpstr>
      <vt:lpstr>equals() and Equality == (Contd.)</vt:lpstr>
      <vt:lpstr>Core Java</vt:lpstr>
      <vt:lpstr>if/else Statement</vt:lpstr>
      <vt:lpstr>Core Java</vt:lpstr>
      <vt:lpstr>Switch Statement</vt:lpstr>
      <vt:lpstr>Key Takeaways</vt:lpstr>
      <vt:lpstr>Quiz</vt:lpstr>
      <vt:lpstr>QUIZ 1</vt:lpstr>
      <vt:lpstr>QUIZ 1</vt:lpstr>
      <vt:lpstr>QUIZ 2</vt:lpstr>
      <vt:lpstr>QUIZ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</cp:revision>
  <dcterms:created xsi:type="dcterms:W3CDTF">2025-01-26T14:25:02Z</dcterms:created>
  <dcterms:modified xsi:type="dcterms:W3CDTF">2025-01-26T14:26:49Z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2025-01-26T00:00:00Z</vt:filetime>
  </property>
  <property fmtid="{D5CDD505-2E9C-101B-9397-08002B2CF9AE}" pid="5" name="Producer">
    <vt:lpwstr>Microsoft® PowerPoint® 2016</vt:lpwstr>
  </property>
</Properties>
</file>