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6256000" cy="9144000"/>
  <p:notesSz cx="16256000" cy="9144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/>
    <p:restoredTop sz="94654"/>
  </p:normalViewPr>
  <p:slideViewPr>
    <p:cSldViewPr>
      <p:cViewPr varScale="1">
        <p:scale>
          <a:sx n="71" d="100"/>
          <a:sy n="71" d="100"/>
        </p:scale>
        <p:origin x="1320" y="4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arjeet singh" userId="d84e554384c88249" providerId="LiveId" clId="{8880AAD9-0E5A-6644-8788-4F1094997FE2}"/>
    <pc:docChg chg="custSel modSld modMainMaster">
      <pc:chgData name="amarjeet singh" userId="d84e554384c88249" providerId="LiveId" clId="{8880AAD9-0E5A-6644-8788-4F1094997FE2}" dt="2025-01-26T14:49:43.798" v="10" actId="478"/>
      <pc:docMkLst>
        <pc:docMk/>
      </pc:docMkLst>
      <pc:sldChg chg="delSp mod">
        <pc:chgData name="amarjeet singh" userId="d84e554384c88249" providerId="LiveId" clId="{8880AAD9-0E5A-6644-8788-4F1094997FE2}" dt="2025-01-26T14:48:59.737" v="3" actId="478"/>
        <pc:sldMkLst>
          <pc:docMk/>
          <pc:sldMk cId="0" sldId="256"/>
        </pc:sldMkLst>
        <pc:spChg chg="del">
          <ac:chgData name="amarjeet singh" userId="d84e554384c88249" providerId="LiveId" clId="{8880AAD9-0E5A-6644-8788-4F1094997FE2}" dt="2025-01-26T14:48:59.737" v="3" actId="478"/>
          <ac:spMkLst>
            <pc:docMk/>
            <pc:sldMk cId="0" sldId="256"/>
            <ac:spMk id="11" creationId="{00000000-0000-0000-0000-000000000000}"/>
          </ac:spMkLst>
        </pc:spChg>
        <pc:picChg chg="del">
          <ac:chgData name="amarjeet singh" userId="d84e554384c88249" providerId="LiveId" clId="{8880AAD9-0E5A-6644-8788-4F1094997FE2}" dt="2025-01-26T14:48:56.834" v="2" actId="478"/>
          <ac:picMkLst>
            <pc:docMk/>
            <pc:sldMk cId="0" sldId="256"/>
            <ac:picMk id="24" creationId="{00000000-0000-0000-0000-000000000000}"/>
          </ac:picMkLst>
        </pc:picChg>
      </pc:sldChg>
      <pc:sldChg chg="delSp modSp mod">
        <pc:chgData name="amarjeet singh" userId="d84e554384c88249" providerId="LiveId" clId="{8880AAD9-0E5A-6644-8788-4F1094997FE2}" dt="2025-01-26T14:49:13.828" v="5" actId="478"/>
        <pc:sldMkLst>
          <pc:docMk/>
          <pc:sldMk cId="0" sldId="276"/>
        </pc:sldMkLst>
        <pc:grpChg chg="del mod">
          <ac:chgData name="amarjeet singh" userId="d84e554384c88249" providerId="LiveId" clId="{8880AAD9-0E5A-6644-8788-4F1094997FE2}" dt="2025-01-26T14:49:13.828" v="5" actId="478"/>
          <ac:grpSpMkLst>
            <pc:docMk/>
            <pc:sldMk cId="0" sldId="276"/>
            <ac:grpSpMk id="9" creationId="{00000000-0000-0000-0000-000000000000}"/>
          </ac:grpSpMkLst>
        </pc:grpChg>
      </pc:sldChg>
      <pc:sldChg chg="delSp mod">
        <pc:chgData name="amarjeet singh" userId="d84e554384c88249" providerId="LiveId" clId="{8880AAD9-0E5A-6644-8788-4F1094997FE2}" dt="2025-01-26T14:49:18.340" v="6" actId="478"/>
        <pc:sldMkLst>
          <pc:docMk/>
          <pc:sldMk cId="0" sldId="277"/>
        </pc:sldMkLst>
        <pc:picChg chg="del">
          <ac:chgData name="amarjeet singh" userId="d84e554384c88249" providerId="LiveId" clId="{8880AAD9-0E5A-6644-8788-4F1094997FE2}" dt="2025-01-26T14:49:18.340" v="6" actId="478"/>
          <ac:picMkLst>
            <pc:docMk/>
            <pc:sldMk cId="0" sldId="277"/>
            <ac:picMk id="18" creationId="{00000000-0000-0000-0000-000000000000}"/>
          </ac:picMkLst>
        </pc:picChg>
      </pc:sldChg>
      <pc:sldChg chg="delSp mod">
        <pc:chgData name="amarjeet singh" userId="d84e554384c88249" providerId="LiveId" clId="{8880AAD9-0E5A-6644-8788-4F1094997FE2}" dt="2025-01-26T14:49:25.011" v="7" actId="478"/>
        <pc:sldMkLst>
          <pc:docMk/>
          <pc:sldMk cId="0" sldId="278"/>
        </pc:sldMkLst>
        <pc:grpChg chg="del">
          <ac:chgData name="amarjeet singh" userId="d84e554384c88249" providerId="LiveId" clId="{8880AAD9-0E5A-6644-8788-4F1094997FE2}" dt="2025-01-26T14:49:25.011" v="7" actId="478"/>
          <ac:grpSpMkLst>
            <pc:docMk/>
            <pc:sldMk cId="0" sldId="278"/>
            <ac:grpSpMk id="12" creationId="{00000000-0000-0000-0000-000000000000}"/>
          </ac:grpSpMkLst>
        </pc:grpChg>
      </pc:sldChg>
      <pc:sldChg chg="delSp mod">
        <pc:chgData name="amarjeet singh" userId="d84e554384c88249" providerId="LiveId" clId="{8880AAD9-0E5A-6644-8788-4F1094997FE2}" dt="2025-01-26T14:49:36.728" v="8" actId="478"/>
        <pc:sldMkLst>
          <pc:docMk/>
          <pc:sldMk cId="0" sldId="279"/>
        </pc:sldMkLst>
        <pc:picChg chg="del">
          <ac:chgData name="amarjeet singh" userId="d84e554384c88249" providerId="LiveId" clId="{8880AAD9-0E5A-6644-8788-4F1094997FE2}" dt="2025-01-26T14:49:36.728" v="8" actId="478"/>
          <ac:picMkLst>
            <pc:docMk/>
            <pc:sldMk cId="0" sldId="279"/>
            <ac:picMk id="18" creationId="{00000000-0000-0000-0000-000000000000}"/>
          </ac:picMkLst>
        </pc:picChg>
      </pc:sldChg>
      <pc:sldChg chg="delSp mod">
        <pc:chgData name="amarjeet singh" userId="d84e554384c88249" providerId="LiveId" clId="{8880AAD9-0E5A-6644-8788-4F1094997FE2}" dt="2025-01-26T14:49:40.801" v="9" actId="478"/>
        <pc:sldMkLst>
          <pc:docMk/>
          <pc:sldMk cId="0" sldId="280"/>
        </pc:sldMkLst>
        <pc:grpChg chg="del">
          <ac:chgData name="amarjeet singh" userId="d84e554384c88249" providerId="LiveId" clId="{8880AAD9-0E5A-6644-8788-4F1094997FE2}" dt="2025-01-26T14:49:40.801" v="9" actId="478"/>
          <ac:grpSpMkLst>
            <pc:docMk/>
            <pc:sldMk cId="0" sldId="280"/>
            <ac:grpSpMk id="12" creationId="{00000000-0000-0000-0000-000000000000}"/>
          </ac:grpSpMkLst>
        </pc:grpChg>
      </pc:sldChg>
      <pc:sldChg chg="delSp mod">
        <pc:chgData name="amarjeet singh" userId="d84e554384c88249" providerId="LiveId" clId="{8880AAD9-0E5A-6644-8788-4F1094997FE2}" dt="2025-01-26T14:49:43.798" v="10" actId="478"/>
        <pc:sldMkLst>
          <pc:docMk/>
          <pc:sldMk cId="0" sldId="281"/>
        </pc:sldMkLst>
        <pc:grpChg chg="del">
          <ac:chgData name="amarjeet singh" userId="d84e554384c88249" providerId="LiveId" clId="{8880AAD9-0E5A-6644-8788-4F1094997FE2}" dt="2025-01-26T14:49:43.798" v="10" actId="478"/>
          <ac:grpSpMkLst>
            <pc:docMk/>
            <pc:sldMk cId="0" sldId="281"/>
            <ac:grpSpMk id="10" creationId="{00000000-0000-0000-0000-000000000000}"/>
          </ac:grpSpMkLst>
        </pc:grpChg>
      </pc:sldChg>
      <pc:sldMasterChg chg="delSp mod modSldLayout">
        <pc:chgData name="amarjeet singh" userId="d84e554384c88249" providerId="LiveId" clId="{8880AAD9-0E5A-6644-8788-4F1094997FE2}" dt="2025-01-26T14:48:49.062" v="1" actId="478"/>
        <pc:sldMasterMkLst>
          <pc:docMk/>
          <pc:sldMasterMk cId="0" sldId="2147483648"/>
        </pc:sldMasterMkLst>
        <pc:picChg chg="del">
          <ac:chgData name="amarjeet singh" userId="d84e554384c88249" providerId="LiveId" clId="{8880AAD9-0E5A-6644-8788-4F1094997FE2}" dt="2025-01-26T14:48:49.062" v="1" actId="478"/>
          <ac:picMkLst>
            <pc:docMk/>
            <pc:sldMasterMk cId="0" sldId="2147483648"/>
            <ac:picMk id="16" creationId="{00000000-0000-0000-0000-000000000000}"/>
          </ac:picMkLst>
        </pc:picChg>
        <pc:sldLayoutChg chg="delSp mod">
          <pc:chgData name="amarjeet singh" userId="d84e554384c88249" providerId="LiveId" clId="{8880AAD9-0E5A-6644-8788-4F1094997FE2}" dt="2025-01-26T14:48:38.723" v="0" actId="478"/>
          <pc:sldLayoutMkLst>
            <pc:docMk/>
            <pc:sldMasterMk cId="0" sldId="2147483648"/>
            <pc:sldLayoutMk cId="0" sldId="2147483661"/>
          </pc:sldLayoutMkLst>
          <pc:picChg chg="del">
            <ac:chgData name="amarjeet singh" userId="d84e554384c88249" providerId="LiveId" clId="{8880AAD9-0E5A-6644-8788-4F1094997FE2}" dt="2025-01-26T14:48:38.723" v="0" actId="478"/>
            <ac:picMkLst>
              <pc:docMk/>
              <pc:sldMasterMk cId="0" sldId="2147483648"/>
              <pc:sldLayoutMk cId="0" sldId="2147483661"/>
              <ac:picMk id="30" creationId="{00000000-0000-0000-0000-000000000000}"/>
            </ac:picMkLst>
          </pc:pic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46275"/>
            <a:ext cx="7141464" cy="4591812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53200" y="1426463"/>
            <a:ext cx="7141464" cy="4591812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106400" y="1446275"/>
            <a:ext cx="3124200" cy="4591812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494274"/>
            <a:ext cx="7141464" cy="4591812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53200" y="4474462"/>
            <a:ext cx="7141464" cy="4591812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106400" y="4494274"/>
            <a:ext cx="3124200" cy="4591812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6256508" cy="3258312"/>
          </a:xfrm>
          <a:prstGeom prst="rect">
            <a:avLst/>
          </a:prstGeom>
        </p:spPr>
      </p:pic>
      <p:sp>
        <p:nvSpPr>
          <p:cNvPr id="23" name="bg object 23"/>
          <p:cNvSpPr/>
          <p:nvPr/>
        </p:nvSpPr>
        <p:spPr>
          <a:xfrm>
            <a:off x="0" y="3238500"/>
            <a:ext cx="1463040" cy="131445"/>
          </a:xfrm>
          <a:custGeom>
            <a:avLst/>
            <a:gdLst/>
            <a:ahLst/>
            <a:cxnLst/>
            <a:rect l="l" t="t" r="r" b="b"/>
            <a:pathLst>
              <a:path w="1463040" h="131445">
                <a:moveTo>
                  <a:pt x="1463040" y="0"/>
                </a:moveTo>
                <a:lnTo>
                  <a:pt x="0" y="0"/>
                </a:lnTo>
                <a:lnTo>
                  <a:pt x="0" y="131063"/>
                </a:lnTo>
                <a:lnTo>
                  <a:pt x="1463040" y="131063"/>
                </a:lnTo>
                <a:lnTo>
                  <a:pt x="1463040" y="0"/>
                </a:lnTo>
                <a:close/>
              </a:path>
            </a:pathLst>
          </a:custGeom>
          <a:solidFill>
            <a:srgbClr val="F9C3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463039" y="3238500"/>
            <a:ext cx="7101840" cy="131445"/>
          </a:xfrm>
          <a:custGeom>
            <a:avLst/>
            <a:gdLst/>
            <a:ahLst/>
            <a:cxnLst/>
            <a:rect l="l" t="t" r="r" b="b"/>
            <a:pathLst>
              <a:path w="7101840" h="131445">
                <a:moveTo>
                  <a:pt x="7101840" y="0"/>
                </a:moveTo>
                <a:lnTo>
                  <a:pt x="0" y="0"/>
                </a:lnTo>
                <a:lnTo>
                  <a:pt x="0" y="131063"/>
                </a:lnTo>
                <a:lnTo>
                  <a:pt x="7101840" y="131063"/>
                </a:lnTo>
                <a:lnTo>
                  <a:pt x="7101840" y="0"/>
                </a:lnTo>
                <a:close/>
              </a:path>
            </a:pathLst>
          </a:custGeom>
          <a:solidFill>
            <a:srgbClr val="F69E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8564880" y="3238500"/>
            <a:ext cx="1405255" cy="131445"/>
          </a:xfrm>
          <a:custGeom>
            <a:avLst/>
            <a:gdLst/>
            <a:ahLst/>
            <a:cxnLst/>
            <a:rect l="l" t="t" r="r" b="b"/>
            <a:pathLst>
              <a:path w="1405254" h="131445">
                <a:moveTo>
                  <a:pt x="1405127" y="0"/>
                </a:moveTo>
                <a:lnTo>
                  <a:pt x="0" y="0"/>
                </a:lnTo>
                <a:lnTo>
                  <a:pt x="0" y="131063"/>
                </a:lnTo>
                <a:lnTo>
                  <a:pt x="1405127" y="131063"/>
                </a:lnTo>
                <a:lnTo>
                  <a:pt x="1405127" y="0"/>
                </a:lnTo>
                <a:close/>
              </a:path>
            </a:pathLst>
          </a:custGeom>
          <a:solidFill>
            <a:srgbClr val="F385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9970007" y="3238500"/>
            <a:ext cx="469900" cy="131445"/>
          </a:xfrm>
          <a:custGeom>
            <a:avLst/>
            <a:gdLst/>
            <a:ahLst/>
            <a:cxnLst/>
            <a:rect l="l" t="t" r="r" b="b"/>
            <a:pathLst>
              <a:path w="469900" h="131445">
                <a:moveTo>
                  <a:pt x="469392" y="0"/>
                </a:moveTo>
                <a:lnTo>
                  <a:pt x="0" y="0"/>
                </a:lnTo>
                <a:lnTo>
                  <a:pt x="0" y="131063"/>
                </a:lnTo>
                <a:lnTo>
                  <a:pt x="469392" y="131063"/>
                </a:lnTo>
                <a:lnTo>
                  <a:pt x="469392" y="0"/>
                </a:lnTo>
                <a:close/>
              </a:path>
            </a:pathLst>
          </a:custGeom>
          <a:solidFill>
            <a:srgbClr val="F9C3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10439400" y="3238500"/>
            <a:ext cx="166370" cy="131445"/>
          </a:xfrm>
          <a:custGeom>
            <a:avLst/>
            <a:gdLst/>
            <a:ahLst/>
            <a:cxnLst/>
            <a:rect l="l" t="t" r="r" b="b"/>
            <a:pathLst>
              <a:path w="166370" h="131445">
                <a:moveTo>
                  <a:pt x="166116" y="0"/>
                </a:moveTo>
                <a:lnTo>
                  <a:pt x="0" y="0"/>
                </a:lnTo>
                <a:lnTo>
                  <a:pt x="0" y="131063"/>
                </a:lnTo>
                <a:lnTo>
                  <a:pt x="166116" y="131063"/>
                </a:lnTo>
                <a:lnTo>
                  <a:pt x="16611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10605516" y="3238500"/>
            <a:ext cx="1670685" cy="131445"/>
          </a:xfrm>
          <a:custGeom>
            <a:avLst/>
            <a:gdLst/>
            <a:ahLst/>
            <a:cxnLst/>
            <a:rect l="l" t="t" r="r" b="b"/>
            <a:pathLst>
              <a:path w="1670684" h="131445">
                <a:moveTo>
                  <a:pt x="1670303" y="0"/>
                </a:moveTo>
                <a:lnTo>
                  <a:pt x="0" y="0"/>
                </a:lnTo>
                <a:lnTo>
                  <a:pt x="0" y="131063"/>
                </a:lnTo>
                <a:lnTo>
                  <a:pt x="1670303" y="131063"/>
                </a:lnTo>
                <a:lnTo>
                  <a:pt x="1670303" y="0"/>
                </a:lnTo>
                <a:close/>
              </a:path>
            </a:pathLst>
          </a:custGeom>
          <a:solidFill>
            <a:srgbClr val="9CDA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12275819" y="3238500"/>
            <a:ext cx="3980815" cy="131445"/>
          </a:xfrm>
          <a:custGeom>
            <a:avLst/>
            <a:gdLst/>
            <a:ahLst/>
            <a:cxnLst/>
            <a:rect l="l" t="t" r="r" b="b"/>
            <a:pathLst>
              <a:path w="3980815" h="131445">
                <a:moveTo>
                  <a:pt x="3980687" y="0"/>
                </a:moveTo>
                <a:lnTo>
                  <a:pt x="0" y="0"/>
                </a:lnTo>
                <a:lnTo>
                  <a:pt x="0" y="131063"/>
                </a:lnTo>
                <a:lnTo>
                  <a:pt x="3980687" y="131063"/>
                </a:lnTo>
                <a:lnTo>
                  <a:pt x="3980687" y="0"/>
                </a:lnTo>
                <a:close/>
              </a:path>
            </a:pathLst>
          </a:custGeom>
          <a:solidFill>
            <a:srgbClr val="61AB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05636" y="1639570"/>
            <a:ext cx="2776220" cy="5137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40404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9352" y="5120640"/>
            <a:ext cx="11383645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40404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1/26/25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40404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40404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1/26/25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40404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13117" y="2103120"/>
            <a:ext cx="7074122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5110" y="2103120"/>
            <a:ext cx="7074122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1/26/25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40404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1/26/25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1/26/25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33212" y="346659"/>
            <a:ext cx="5995924" cy="591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40404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992115" y="2089785"/>
            <a:ext cx="10652760" cy="5589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40404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9199" y="8503920"/>
            <a:ext cx="5203952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3117" y="8503920"/>
            <a:ext cx="374034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1/26/25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708892" y="8503920"/>
            <a:ext cx="374034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635" cy="1122045"/>
          </a:xfrm>
          <a:custGeom>
            <a:avLst/>
            <a:gdLst/>
            <a:ahLst/>
            <a:cxnLst/>
            <a:rect l="l" t="t" r="r" b="b"/>
            <a:pathLst>
              <a:path w="16256635" h="1122045">
                <a:moveTo>
                  <a:pt x="16256508" y="0"/>
                </a:moveTo>
                <a:lnTo>
                  <a:pt x="0" y="0"/>
                </a:lnTo>
                <a:lnTo>
                  <a:pt x="0" y="1121664"/>
                </a:lnTo>
                <a:lnTo>
                  <a:pt x="16256508" y="1121664"/>
                </a:lnTo>
                <a:lnTo>
                  <a:pt x="16256508" y="0"/>
                </a:lnTo>
                <a:close/>
              </a:path>
            </a:pathLst>
          </a:custGeom>
          <a:solidFill>
            <a:srgbClr val="7DC6E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7545323"/>
            <a:ext cx="16256635" cy="1598930"/>
            <a:chOff x="0" y="7545323"/>
            <a:chExt cx="16256635" cy="1598930"/>
          </a:xfrm>
        </p:grpSpPr>
        <p:sp>
          <p:nvSpPr>
            <p:cNvPr id="4" name="object 4"/>
            <p:cNvSpPr/>
            <p:nvPr/>
          </p:nvSpPr>
          <p:spPr>
            <a:xfrm>
              <a:off x="0" y="7676387"/>
              <a:ext cx="16256635" cy="1468120"/>
            </a:xfrm>
            <a:custGeom>
              <a:avLst/>
              <a:gdLst/>
              <a:ahLst/>
              <a:cxnLst/>
              <a:rect l="l" t="t" r="r" b="b"/>
              <a:pathLst>
                <a:path w="16256635" h="1468120">
                  <a:moveTo>
                    <a:pt x="16256508" y="0"/>
                  </a:moveTo>
                  <a:lnTo>
                    <a:pt x="0" y="0"/>
                  </a:lnTo>
                  <a:lnTo>
                    <a:pt x="0" y="1467611"/>
                  </a:lnTo>
                  <a:lnTo>
                    <a:pt x="16256508" y="1467611"/>
                  </a:lnTo>
                  <a:lnTo>
                    <a:pt x="16256508" y="0"/>
                  </a:lnTo>
                  <a:close/>
                </a:path>
              </a:pathLst>
            </a:custGeom>
            <a:solidFill>
              <a:srgbClr val="8E8E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7545323"/>
              <a:ext cx="1463040" cy="131445"/>
            </a:xfrm>
            <a:custGeom>
              <a:avLst/>
              <a:gdLst/>
              <a:ahLst/>
              <a:cxnLst/>
              <a:rect l="l" t="t" r="r" b="b"/>
              <a:pathLst>
                <a:path w="1463040" h="131445">
                  <a:moveTo>
                    <a:pt x="1463040" y="0"/>
                  </a:moveTo>
                  <a:lnTo>
                    <a:pt x="0" y="0"/>
                  </a:lnTo>
                  <a:lnTo>
                    <a:pt x="0" y="131063"/>
                  </a:lnTo>
                  <a:lnTo>
                    <a:pt x="1463040" y="131063"/>
                  </a:lnTo>
                  <a:lnTo>
                    <a:pt x="1463040" y="0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63039" y="7545323"/>
              <a:ext cx="7101840" cy="131445"/>
            </a:xfrm>
            <a:custGeom>
              <a:avLst/>
              <a:gdLst/>
              <a:ahLst/>
              <a:cxnLst/>
              <a:rect l="l" t="t" r="r" b="b"/>
              <a:pathLst>
                <a:path w="7101840" h="131445">
                  <a:moveTo>
                    <a:pt x="7101840" y="0"/>
                  </a:moveTo>
                  <a:lnTo>
                    <a:pt x="0" y="0"/>
                  </a:lnTo>
                  <a:lnTo>
                    <a:pt x="0" y="131063"/>
                  </a:lnTo>
                  <a:lnTo>
                    <a:pt x="7101840" y="131063"/>
                  </a:lnTo>
                  <a:lnTo>
                    <a:pt x="7101840" y="0"/>
                  </a:lnTo>
                  <a:close/>
                </a:path>
              </a:pathLst>
            </a:custGeom>
            <a:solidFill>
              <a:srgbClr val="F69E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564880" y="7545323"/>
              <a:ext cx="1405255" cy="131445"/>
            </a:xfrm>
            <a:custGeom>
              <a:avLst/>
              <a:gdLst/>
              <a:ahLst/>
              <a:cxnLst/>
              <a:rect l="l" t="t" r="r" b="b"/>
              <a:pathLst>
                <a:path w="1405254" h="131445">
                  <a:moveTo>
                    <a:pt x="1405127" y="0"/>
                  </a:moveTo>
                  <a:lnTo>
                    <a:pt x="0" y="0"/>
                  </a:lnTo>
                  <a:lnTo>
                    <a:pt x="0" y="131063"/>
                  </a:lnTo>
                  <a:lnTo>
                    <a:pt x="1405127" y="131063"/>
                  </a:lnTo>
                  <a:lnTo>
                    <a:pt x="1405127" y="0"/>
                  </a:lnTo>
                  <a:close/>
                </a:path>
              </a:pathLst>
            </a:custGeom>
            <a:solidFill>
              <a:srgbClr val="F385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970007" y="7545323"/>
              <a:ext cx="469900" cy="131445"/>
            </a:xfrm>
            <a:custGeom>
              <a:avLst/>
              <a:gdLst/>
              <a:ahLst/>
              <a:cxnLst/>
              <a:rect l="l" t="t" r="r" b="b"/>
              <a:pathLst>
                <a:path w="469900" h="131445">
                  <a:moveTo>
                    <a:pt x="469392" y="0"/>
                  </a:moveTo>
                  <a:lnTo>
                    <a:pt x="0" y="0"/>
                  </a:lnTo>
                  <a:lnTo>
                    <a:pt x="0" y="131063"/>
                  </a:lnTo>
                  <a:lnTo>
                    <a:pt x="469392" y="131063"/>
                  </a:lnTo>
                  <a:lnTo>
                    <a:pt x="469392" y="0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605516" y="7545323"/>
              <a:ext cx="1670685" cy="131445"/>
            </a:xfrm>
            <a:custGeom>
              <a:avLst/>
              <a:gdLst/>
              <a:ahLst/>
              <a:cxnLst/>
              <a:rect l="l" t="t" r="r" b="b"/>
              <a:pathLst>
                <a:path w="1670684" h="131445">
                  <a:moveTo>
                    <a:pt x="1670303" y="0"/>
                  </a:moveTo>
                  <a:lnTo>
                    <a:pt x="0" y="0"/>
                  </a:lnTo>
                  <a:lnTo>
                    <a:pt x="0" y="131063"/>
                  </a:lnTo>
                  <a:lnTo>
                    <a:pt x="1670303" y="131063"/>
                  </a:lnTo>
                  <a:lnTo>
                    <a:pt x="1670303" y="0"/>
                  </a:lnTo>
                  <a:close/>
                </a:path>
              </a:pathLst>
            </a:custGeom>
            <a:solidFill>
              <a:srgbClr val="9CD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275819" y="7545323"/>
              <a:ext cx="3980815" cy="131445"/>
            </a:xfrm>
            <a:custGeom>
              <a:avLst/>
              <a:gdLst/>
              <a:ahLst/>
              <a:cxnLst/>
              <a:rect l="l" t="t" r="r" b="b"/>
              <a:pathLst>
                <a:path w="3980815" h="131445">
                  <a:moveTo>
                    <a:pt x="3980687" y="0"/>
                  </a:moveTo>
                  <a:lnTo>
                    <a:pt x="0" y="0"/>
                  </a:lnTo>
                  <a:lnTo>
                    <a:pt x="0" y="131063"/>
                  </a:lnTo>
                  <a:lnTo>
                    <a:pt x="3980687" y="131063"/>
                  </a:lnTo>
                  <a:lnTo>
                    <a:pt x="3980687" y="0"/>
                  </a:lnTo>
                  <a:close/>
                </a:path>
              </a:pathLst>
            </a:custGeom>
            <a:solidFill>
              <a:srgbClr val="3E96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3579876" y="4178808"/>
            <a:ext cx="1668780" cy="1732914"/>
            <a:chOff x="3579876" y="4178808"/>
            <a:chExt cx="1668780" cy="1732914"/>
          </a:xfrm>
        </p:grpSpPr>
        <p:sp>
          <p:nvSpPr>
            <p:cNvPr id="13" name="object 13"/>
            <p:cNvSpPr/>
            <p:nvPr/>
          </p:nvSpPr>
          <p:spPr>
            <a:xfrm>
              <a:off x="3579876" y="4178808"/>
              <a:ext cx="1668780" cy="1732914"/>
            </a:xfrm>
            <a:custGeom>
              <a:avLst/>
              <a:gdLst/>
              <a:ahLst/>
              <a:cxnLst/>
              <a:rect l="l" t="t" r="r" b="b"/>
              <a:pathLst>
                <a:path w="1668779" h="1732914">
                  <a:moveTo>
                    <a:pt x="834389" y="0"/>
                  </a:moveTo>
                  <a:lnTo>
                    <a:pt x="787035" y="1371"/>
                  </a:lnTo>
                  <a:lnTo>
                    <a:pt x="740375" y="5436"/>
                  </a:lnTo>
                  <a:lnTo>
                    <a:pt x="694479" y="12123"/>
                  </a:lnTo>
                  <a:lnTo>
                    <a:pt x="649417" y="21357"/>
                  </a:lnTo>
                  <a:lnTo>
                    <a:pt x="605260" y="33065"/>
                  </a:lnTo>
                  <a:lnTo>
                    <a:pt x="562079" y="47176"/>
                  </a:lnTo>
                  <a:lnTo>
                    <a:pt x="519943" y="63614"/>
                  </a:lnTo>
                  <a:lnTo>
                    <a:pt x="478924" y="82309"/>
                  </a:lnTo>
                  <a:lnTo>
                    <a:pt x="439091" y="103185"/>
                  </a:lnTo>
                  <a:lnTo>
                    <a:pt x="400515" y="126171"/>
                  </a:lnTo>
                  <a:lnTo>
                    <a:pt x="363266" y="151192"/>
                  </a:lnTo>
                  <a:lnTo>
                    <a:pt x="327415" y="178176"/>
                  </a:lnTo>
                  <a:lnTo>
                    <a:pt x="293031" y="207051"/>
                  </a:lnTo>
                  <a:lnTo>
                    <a:pt x="260187" y="237742"/>
                  </a:lnTo>
                  <a:lnTo>
                    <a:pt x="228951" y="270176"/>
                  </a:lnTo>
                  <a:lnTo>
                    <a:pt x="199394" y="304281"/>
                  </a:lnTo>
                  <a:lnTo>
                    <a:pt x="171588" y="339983"/>
                  </a:lnTo>
                  <a:lnTo>
                    <a:pt x="145601" y="377210"/>
                  </a:lnTo>
                  <a:lnTo>
                    <a:pt x="121504" y="415888"/>
                  </a:lnTo>
                  <a:lnTo>
                    <a:pt x="99369" y="455944"/>
                  </a:lnTo>
                  <a:lnTo>
                    <a:pt x="79264" y="497304"/>
                  </a:lnTo>
                  <a:lnTo>
                    <a:pt x="61261" y="539897"/>
                  </a:lnTo>
                  <a:lnTo>
                    <a:pt x="45431" y="583648"/>
                  </a:lnTo>
                  <a:lnTo>
                    <a:pt x="31842" y="628485"/>
                  </a:lnTo>
                  <a:lnTo>
                    <a:pt x="20567" y="674334"/>
                  </a:lnTo>
                  <a:lnTo>
                    <a:pt x="11674" y="721123"/>
                  </a:lnTo>
                  <a:lnTo>
                    <a:pt x="5235" y="768777"/>
                  </a:lnTo>
                  <a:lnTo>
                    <a:pt x="1320" y="817225"/>
                  </a:lnTo>
                  <a:lnTo>
                    <a:pt x="0" y="866393"/>
                  </a:lnTo>
                  <a:lnTo>
                    <a:pt x="1320" y="915562"/>
                  </a:lnTo>
                  <a:lnTo>
                    <a:pt x="5235" y="964010"/>
                  </a:lnTo>
                  <a:lnTo>
                    <a:pt x="11674" y="1011664"/>
                  </a:lnTo>
                  <a:lnTo>
                    <a:pt x="20567" y="1058453"/>
                  </a:lnTo>
                  <a:lnTo>
                    <a:pt x="31842" y="1104302"/>
                  </a:lnTo>
                  <a:lnTo>
                    <a:pt x="45431" y="1149139"/>
                  </a:lnTo>
                  <a:lnTo>
                    <a:pt x="61261" y="1192890"/>
                  </a:lnTo>
                  <a:lnTo>
                    <a:pt x="79264" y="1235483"/>
                  </a:lnTo>
                  <a:lnTo>
                    <a:pt x="99369" y="1276843"/>
                  </a:lnTo>
                  <a:lnTo>
                    <a:pt x="121504" y="1316899"/>
                  </a:lnTo>
                  <a:lnTo>
                    <a:pt x="145601" y="1355577"/>
                  </a:lnTo>
                  <a:lnTo>
                    <a:pt x="171588" y="1392804"/>
                  </a:lnTo>
                  <a:lnTo>
                    <a:pt x="199394" y="1428506"/>
                  </a:lnTo>
                  <a:lnTo>
                    <a:pt x="228951" y="1462611"/>
                  </a:lnTo>
                  <a:lnTo>
                    <a:pt x="260187" y="1495045"/>
                  </a:lnTo>
                  <a:lnTo>
                    <a:pt x="293031" y="1525736"/>
                  </a:lnTo>
                  <a:lnTo>
                    <a:pt x="327415" y="1554611"/>
                  </a:lnTo>
                  <a:lnTo>
                    <a:pt x="363266" y="1581595"/>
                  </a:lnTo>
                  <a:lnTo>
                    <a:pt x="400515" y="1606616"/>
                  </a:lnTo>
                  <a:lnTo>
                    <a:pt x="439091" y="1629602"/>
                  </a:lnTo>
                  <a:lnTo>
                    <a:pt x="478924" y="1650478"/>
                  </a:lnTo>
                  <a:lnTo>
                    <a:pt x="519943" y="1669173"/>
                  </a:lnTo>
                  <a:lnTo>
                    <a:pt x="562079" y="1685611"/>
                  </a:lnTo>
                  <a:lnTo>
                    <a:pt x="605260" y="1699722"/>
                  </a:lnTo>
                  <a:lnTo>
                    <a:pt x="649417" y="1711430"/>
                  </a:lnTo>
                  <a:lnTo>
                    <a:pt x="694479" y="1720664"/>
                  </a:lnTo>
                  <a:lnTo>
                    <a:pt x="740375" y="1727351"/>
                  </a:lnTo>
                  <a:lnTo>
                    <a:pt x="787035" y="1731416"/>
                  </a:lnTo>
                  <a:lnTo>
                    <a:pt x="834389" y="1732787"/>
                  </a:lnTo>
                  <a:lnTo>
                    <a:pt x="881744" y="1731416"/>
                  </a:lnTo>
                  <a:lnTo>
                    <a:pt x="928404" y="1727351"/>
                  </a:lnTo>
                  <a:lnTo>
                    <a:pt x="974300" y="1720664"/>
                  </a:lnTo>
                  <a:lnTo>
                    <a:pt x="1019362" y="1711430"/>
                  </a:lnTo>
                  <a:lnTo>
                    <a:pt x="1063519" y="1699722"/>
                  </a:lnTo>
                  <a:lnTo>
                    <a:pt x="1106700" y="1685611"/>
                  </a:lnTo>
                  <a:lnTo>
                    <a:pt x="1148836" y="1669173"/>
                  </a:lnTo>
                  <a:lnTo>
                    <a:pt x="1189855" y="1650478"/>
                  </a:lnTo>
                  <a:lnTo>
                    <a:pt x="1229688" y="1629602"/>
                  </a:lnTo>
                  <a:lnTo>
                    <a:pt x="1268264" y="1606616"/>
                  </a:lnTo>
                  <a:lnTo>
                    <a:pt x="1305513" y="1581595"/>
                  </a:lnTo>
                  <a:lnTo>
                    <a:pt x="1341364" y="1554611"/>
                  </a:lnTo>
                  <a:lnTo>
                    <a:pt x="1375748" y="1525736"/>
                  </a:lnTo>
                  <a:lnTo>
                    <a:pt x="1408592" y="1495045"/>
                  </a:lnTo>
                  <a:lnTo>
                    <a:pt x="1439828" y="1462611"/>
                  </a:lnTo>
                  <a:lnTo>
                    <a:pt x="1469385" y="1428506"/>
                  </a:lnTo>
                  <a:lnTo>
                    <a:pt x="1497191" y="1392804"/>
                  </a:lnTo>
                  <a:lnTo>
                    <a:pt x="1523178" y="1355577"/>
                  </a:lnTo>
                  <a:lnTo>
                    <a:pt x="1547275" y="1316899"/>
                  </a:lnTo>
                  <a:lnTo>
                    <a:pt x="1569410" y="1276843"/>
                  </a:lnTo>
                  <a:lnTo>
                    <a:pt x="1589515" y="1235483"/>
                  </a:lnTo>
                  <a:lnTo>
                    <a:pt x="1607518" y="1192890"/>
                  </a:lnTo>
                  <a:lnTo>
                    <a:pt x="1623348" y="1149139"/>
                  </a:lnTo>
                  <a:lnTo>
                    <a:pt x="1636937" y="1104302"/>
                  </a:lnTo>
                  <a:lnTo>
                    <a:pt x="1648212" y="1058453"/>
                  </a:lnTo>
                  <a:lnTo>
                    <a:pt x="1657105" y="1011664"/>
                  </a:lnTo>
                  <a:lnTo>
                    <a:pt x="1663544" y="964010"/>
                  </a:lnTo>
                  <a:lnTo>
                    <a:pt x="1667459" y="915562"/>
                  </a:lnTo>
                  <a:lnTo>
                    <a:pt x="1668779" y="866393"/>
                  </a:lnTo>
                  <a:lnTo>
                    <a:pt x="1667459" y="817225"/>
                  </a:lnTo>
                  <a:lnTo>
                    <a:pt x="1663544" y="768777"/>
                  </a:lnTo>
                  <a:lnTo>
                    <a:pt x="1657105" y="721123"/>
                  </a:lnTo>
                  <a:lnTo>
                    <a:pt x="1648212" y="674334"/>
                  </a:lnTo>
                  <a:lnTo>
                    <a:pt x="1636937" y="628485"/>
                  </a:lnTo>
                  <a:lnTo>
                    <a:pt x="1623348" y="583648"/>
                  </a:lnTo>
                  <a:lnTo>
                    <a:pt x="1607518" y="539897"/>
                  </a:lnTo>
                  <a:lnTo>
                    <a:pt x="1589515" y="497304"/>
                  </a:lnTo>
                  <a:lnTo>
                    <a:pt x="1569410" y="455944"/>
                  </a:lnTo>
                  <a:lnTo>
                    <a:pt x="1547275" y="415888"/>
                  </a:lnTo>
                  <a:lnTo>
                    <a:pt x="1523178" y="377210"/>
                  </a:lnTo>
                  <a:lnTo>
                    <a:pt x="1497191" y="339983"/>
                  </a:lnTo>
                  <a:lnTo>
                    <a:pt x="1469385" y="304281"/>
                  </a:lnTo>
                  <a:lnTo>
                    <a:pt x="1439828" y="270176"/>
                  </a:lnTo>
                  <a:lnTo>
                    <a:pt x="1408592" y="237742"/>
                  </a:lnTo>
                  <a:lnTo>
                    <a:pt x="1375748" y="207051"/>
                  </a:lnTo>
                  <a:lnTo>
                    <a:pt x="1341364" y="178176"/>
                  </a:lnTo>
                  <a:lnTo>
                    <a:pt x="1305513" y="151192"/>
                  </a:lnTo>
                  <a:lnTo>
                    <a:pt x="1268264" y="126171"/>
                  </a:lnTo>
                  <a:lnTo>
                    <a:pt x="1229688" y="103185"/>
                  </a:lnTo>
                  <a:lnTo>
                    <a:pt x="1189855" y="82309"/>
                  </a:lnTo>
                  <a:lnTo>
                    <a:pt x="1148836" y="63614"/>
                  </a:lnTo>
                  <a:lnTo>
                    <a:pt x="1106700" y="47176"/>
                  </a:lnTo>
                  <a:lnTo>
                    <a:pt x="1063519" y="33065"/>
                  </a:lnTo>
                  <a:lnTo>
                    <a:pt x="1019362" y="21357"/>
                  </a:lnTo>
                  <a:lnTo>
                    <a:pt x="974300" y="12123"/>
                  </a:lnTo>
                  <a:lnTo>
                    <a:pt x="928404" y="5436"/>
                  </a:lnTo>
                  <a:lnTo>
                    <a:pt x="881744" y="1371"/>
                  </a:lnTo>
                  <a:lnTo>
                    <a:pt x="834389" y="0"/>
                  </a:lnTo>
                  <a:close/>
                </a:path>
              </a:pathLst>
            </a:custGeom>
            <a:solidFill>
              <a:srgbClr val="7DC6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13048" y="4591812"/>
              <a:ext cx="1170431" cy="870203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6044184" y="4178808"/>
            <a:ext cx="1668780" cy="1732914"/>
            <a:chOff x="6044184" y="4178808"/>
            <a:chExt cx="1668780" cy="1732914"/>
          </a:xfrm>
        </p:grpSpPr>
        <p:sp>
          <p:nvSpPr>
            <p:cNvPr id="16" name="object 16"/>
            <p:cNvSpPr/>
            <p:nvPr/>
          </p:nvSpPr>
          <p:spPr>
            <a:xfrm>
              <a:off x="6044184" y="4178808"/>
              <a:ext cx="1668780" cy="1732914"/>
            </a:xfrm>
            <a:custGeom>
              <a:avLst/>
              <a:gdLst/>
              <a:ahLst/>
              <a:cxnLst/>
              <a:rect l="l" t="t" r="r" b="b"/>
              <a:pathLst>
                <a:path w="1668779" h="1732914">
                  <a:moveTo>
                    <a:pt x="834389" y="0"/>
                  </a:moveTo>
                  <a:lnTo>
                    <a:pt x="787035" y="1371"/>
                  </a:lnTo>
                  <a:lnTo>
                    <a:pt x="740375" y="5436"/>
                  </a:lnTo>
                  <a:lnTo>
                    <a:pt x="694479" y="12123"/>
                  </a:lnTo>
                  <a:lnTo>
                    <a:pt x="649417" y="21357"/>
                  </a:lnTo>
                  <a:lnTo>
                    <a:pt x="605260" y="33065"/>
                  </a:lnTo>
                  <a:lnTo>
                    <a:pt x="562079" y="47176"/>
                  </a:lnTo>
                  <a:lnTo>
                    <a:pt x="519943" y="63614"/>
                  </a:lnTo>
                  <a:lnTo>
                    <a:pt x="478924" y="82309"/>
                  </a:lnTo>
                  <a:lnTo>
                    <a:pt x="439091" y="103185"/>
                  </a:lnTo>
                  <a:lnTo>
                    <a:pt x="400515" y="126171"/>
                  </a:lnTo>
                  <a:lnTo>
                    <a:pt x="363266" y="151192"/>
                  </a:lnTo>
                  <a:lnTo>
                    <a:pt x="327415" y="178176"/>
                  </a:lnTo>
                  <a:lnTo>
                    <a:pt x="293031" y="207051"/>
                  </a:lnTo>
                  <a:lnTo>
                    <a:pt x="260187" y="237742"/>
                  </a:lnTo>
                  <a:lnTo>
                    <a:pt x="228951" y="270176"/>
                  </a:lnTo>
                  <a:lnTo>
                    <a:pt x="199394" y="304281"/>
                  </a:lnTo>
                  <a:lnTo>
                    <a:pt x="171588" y="339983"/>
                  </a:lnTo>
                  <a:lnTo>
                    <a:pt x="145601" y="377210"/>
                  </a:lnTo>
                  <a:lnTo>
                    <a:pt x="121504" y="415888"/>
                  </a:lnTo>
                  <a:lnTo>
                    <a:pt x="99369" y="455944"/>
                  </a:lnTo>
                  <a:lnTo>
                    <a:pt x="79264" y="497304"/>
                  </a:lnTo>
                  <a:lnTo>
                    <a:pt x="61261" y="539897"/>
                  </a:lnTo>
                  <a:lnTo>
                    <a:pt x="45431" y="583648"/>
                  </a:lnTo>
                  <a:lnTo>
                    <a:pt x="31842" y="628485"/>
                  </a:lnTo>
                  <a:lnTo>
                    <a:pt x="20567" y="674334"/>
                  </a:lnTo>
                  <a:lnTo>
                    <a:pt x="11674" y="721123"/>
                  </a:lnTo>
                  <a:lnTo>
                    <a:pt x="5235" y="768777"/>
                  </a:lnTo>
                  <a:lnTo>
                    <a:pt x="1320" y="817225"/>
                  </a:lnTo>
                  <a:lnTo>
                    <a:pt x="0" y="866393"/>
                  </a:lnTo>
                  <a:lnTo>
                    <a:pt x="1320" y="915562"/>
                  </a:lnTo>
                  <a:lnTo>
                    <a:pt x="5235" y="964010"/>
                  </a:lnTo>
                  <a:lnTo>
                    <a:pt x="11674" y="1011664"/>
                  </a:lnTo>
                  <a:lnTo>
                    <a:pt x="20567" y="1058453"/>
                  </a:lnTo>
                  <a:lnTo>
                    <a:pt x="31842" y="1104302"/>
                  </a:lnTo>
                  <a:lnTo>
                    <a:pt x="45431" y="1149139"/>
                  </a:lnTo>
                  <a:lnTo>
                    <a:pt x="61261" y="1192890"/>
                  </a:lnTo>
                  <a:lnTo>
                    <a:pt x="79264" y="1235483"/>
                  </a:lnTo>
                  <a:lnTo>
                    <a:pt x="99369" y="1276843"/>
                  </a:lnTo>
                  <a:lnTo>
                    <a:pt x="121504" y="1316899"/>
                  </a:lnTo>
                  <a:lnTo>
                    <a:pt x="145601" y="1355577"/>
                  </a:lnTo>
                  <a:lnTo>
                    <a:pt x="171588" y="1392804"/>
                  </a:lnTo>
                  <a:lnTo>
                    <a:pt x="199394" y="1428506"/>
                  </a:lnTo>
                  <a:lnTo>
                    <a:pt x="228951" y="1462611"/>
                  </a:lnTo>
                  <a:lnTo>
                    <a:pt x="260187" y="1495045"/>
                  </a:lnTo>
                  <a:lnTo>
                    <a:pt x="293031" y="1525736"/>
                  </a:lnTo>
                  <a:lnTo>
                    <a:pt x="327415" y="1554611"/>
                  </a:lnTo>
                  <a:lnTo>
                    <a:pt x="363266" y="1581595"/>
                  </a:lnTo>
                  <a:lnTo>
                    <a:pt x="400515" y="1606616"/>
                  </a:lnTo>
                  <a:lnTo>
                    <a:pt x="439091" y="1629602"/>
                  </a:lnTo>
                  <a:lnTo>
                    <a:pt x="478924" y="1650478"/>
                  </a:lnTo>
                  <a:lnTo>
                    <a:pt x="519943" y="1669173"/>
                  </a:lnTo>
                  <a:lnTo>
                    <a:pt x="562079" y="1685611"/>
                  </a:lnTo>
                  <a:lnTo>
                    <a:pt x="605260" y="1699722"/>
                  </a:lnTo>
                  <a:lnTo>
                    <a:pt x="649417" y="1711430"/>
                  </a:lnTo>
                  <a:lnTo>
                    <a:pt x="694479" y="1720664"/>
                  </a:lnTo>
                  <a:lnTo>
                    <a:pt x="740375" y="1727351"/>
                  </a:lnTo>
                  <a:lnTo>
                    <a:pt x="787035" y="1731416"/>
                  </a:lnTo>
                  <a:lnTo>
                    <a:pt x="834389" y="1732787"/>
                  </a:lnTo>
                  <a:lnTo>
                    <a:pt x="881744" y="1731416"/>
                  </a:lnTo>
                  <a:lnTo>
                    <a:pt x="928404" y="1727351"/>
                  </a:lnTo>
                  <a:lnTo>
                    <a:pt x="974300" y="1720664"/>
                  </a:lnTo>
                  <a:lnTo>
                    <a:pt x="1019362" y="1711430"/>
                  </a:lnTo>
                  <a:lnTo>
                    <a:pt x="1063519" y="1699722"/>
                  </a:lnTo>
                  <a:lnTo>
                    <a:pt x="1106700" y="1685611"/>
                  </a:lnTo>
                  <a:lnTo>
                    <a:pt x="1148836" y="1669173"/>
                  </a:lnTo>
                  <a:lnTo>
                    <a:pt x="1189855" y="1650478"/>
                  </a:lnTo>
                  <a:lnTo>
                    <a:pt x="1229688" y="1629602"/>
                  </a:lnTo>
                  <a:lnTo>
                    <a:pt x="1268264" y="1606616"/>
                  </a:lnTo>
                  <a:lnTo>
                    <a:pt x="1305513" y="1581595"/>
                  </a:lnTo>
                  <a:lnTo>
                    <a:pt x="1341364" y="1554611"/>
                  </a:lnTo>
                  <a:lnTo>
                    <a:pt x="1375748" y="1525736"/>
                  </a:lnTo>
                  <a:lnTo>
                    <a:pt x="1408592" y="1495045"/>
                  </a:lnTo>
                  <a:lnTo>
                    <a:pt x="1439828" y="1462611"/>
                  </a:lnTo>
                  <a:lnTo>
                    <a:pt x="1469385" y="1428506"/>
                  </a:lnTo>
                  <a:lnTo>
                    <a:pt x="1497191" y="1392804"/>
                  </a:lnTo>
                  <a:lnTo>
                    <a:pt x="1523178" y="1355577"/>
                  </a:lnTo>
                  <a:lnTo>
                    <a:pt x="1547275" y="1316899"/>
                  </a:lnTo>
                  <a:lnTo>
                    <a:pt x="1569410" y="1276843"/>
                  </a:lnTo>
                  <a:lnTo>
                    <a:pt x="1589515" y="1235483"/>
                  </a:lnTo>
                  <a:lnTo>
                    <a:pt x="1607518" y="1192890"/>
                  </a:lnTo>
                  <a:lnTo>
                    <a:pt x="1623348" y="1149139"/>
                  </a:lnTo>
                  <a:lnTo>
                    <a:pt x="1636937" y="1104302"/>
                  </a:lnTo>
                  <a:lnTo>
                    <a:pt x="1648212" y="1058453"/>
                  </a:lnTo>
                  <a:lnTo>
                    <a:pt x="1657105" y="1011664"/>
                  </a:lnTo>
                  <a:lnTo>
                    <a:pt x="1663544" y="964010"/>
                  </a:lnTo>
                  <a:lnTo>
                    <a:pt x="1667459" y="915562"/>
                  </a:lnTo>
                  <a:lnTo>
                    <a:pt x="1668780" y="866393"/>
                  </a:lnTo>
                  <a:lnTo>
                    <a:pt x="1667459" y="817225"/>
                  </a:lnTo>
                  <a:lnTo>
                    <a:pt x="1663544" y="768777"/>
                  </a:lnTo>
                  <a:lnTo>
                    <a:pt x="1657105" y="721123"/>
                  </a:lnTo>
                  <a:lnTo>
                    <a:pt x="1648212" y="674334"/>
                  </a:lnTo>
                  <a:lnTo>
                    <a:pt x="1636937" y="628485"/>
                  </a:lnTo>
                  <a:lnTo>
                    <a:pt x="1623348" y="583648"/>
                  </a:lnTo>
                  <a:lnTo>
                    <a:pt x="1607518" y="539897"/>
                  </a:lnTo>
                  <a:lnTo>
                    <a:pt x="1589515" y="497304"/>
                  </a:lnTo>
                  <a:lnTo>
                    <a:pt x="1569410" y="455944"/>
                  </a:lnTo>
                  <a:lnTo>
                    <a:pt x="1547275" y="415888"/>
                  </a:lnTo>
                  <a:lnTo>
                    <a:pt x="1523178" y="377210"/>
                  </a:lnTo>
                  <a:lnTo>
                    <a:pt x="1497191" y="339983"/>
                  </a:lnTo>
                  <a:lnTo>
                    <a:pt x="1469385" y="304281"/>
                  </a:lnTo>
                  <a:lnTo>
                    <a:pt x="1439828" y="270176"/>
                  </a:lnTo>
                  <a:lnTo>
                    <a:pt x="1408592" y="237742"/>
                  </a:lnTo>
                  <a:lnTo>
                    <a:pt x="1375748" y="207051"/>
                  </a:lnTo>
                  <a:lnTo>
                    <a:pt x="1341364" y="178176"/>
                  </a:lnTo>
                  <a:lnTo>
                    <a:pt x="1305513" y="151192"/>
                  </a:lnTo>
                  <a:lnTo>
                    <a:pt x="1268264" y="126171"/>
                  </a:lnTo>
                  <a:lnTo>
                    <a:pt x="1229688" y="103185"/>
                  </a:lnTo>
                  <a:lnTo>
                    <a:pt x="1189855" y="82309"/>
                  </a:lnTo>
                  <a:lnTo>
                    <a:pt x="1148836" y="63614"/>
                  </a:lnTo>
                  <a:lnTo>
                    <a:pt x="1106700" y="47176"/>
                  </a:lnTo>
                  <a:lnTo>
                    <a:pt x="1063519" y="33065"/>
                  </a:lnTo>
                  <a:lnTo>
                    <a:pt x="1019362" y="21357"/>
                  </a:lnTo>
                  <a:lnTo>
                    <a:pt x="974300" y="12123"/>
                  </a:lnTo>
                  <a:lnTo>
                    <a:pt x="928404" y="5436"/>
                  </a:lnTo>
                  <a:lnTo>
                    <a:pt x="881744" y="1371"/>
                  </a:lnTo>
                  <a:lnTo>
                    <a:pt x="834389" y="0"/>
                  </a:lnTo>
                  <a:close/>
                </a:path>
              </a:pathLst>
            </a:custGeom>
            <a:solidFill>
              <a:srgbClr val="7DC6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12052" y="4501896"/>
              <a:ext cx="733044" cy="1088136"/>
            </a:xfrm>
            <a:prstGeom prst="rect">
              <a:avLst/>
            </a:prstGeom>
          </p:spPr>
        </p:pic>
      </p:grpSp>
      <p:grpSp>
        <p:nvGrpSpPr>
          <p:cNvPr id="18" name="object 18"/>
          <p:cNvGrpSpPr/>
          <p:nvPr/>
        </p:nvGrpSpPr>
        <p:grpSpPr>
          <a:xfrm>
            <a:off x="8517635" y="4178808"/>
            <a:ext cx="1668780" cy="1732914"/>
            <a:chOff x="8517635" y="4178808"/>
            <a:chExt cx="1668780" cy="1732914"/>
          </a:xfrm>
        </p:grpSpPr>
        <p:sp>
          <p:nvSpPr>
            <p:cNvPr id="19" name="object 19"/>
            <p:cNvSpPr/>
            <p:nvPr/>
          </p:nvSpPr>
          <p:spPr>
            <a:xfrm>
              <a:off x="8517635" y="4178808"/>
              <a:ext cx="1668780" cy="1732914"/>
            </a:xfrm>
            <a:custGeom>
              <a:avLst/>
              <a:gdLst/>
              <a:ahLst/>
              <a:cxnLst/>
              <a:rect l="l" t="t" r="r" b="b"/>
              <a:pathLst>
                <a:path w="1668779" h="1732914">
                  <a:moveTo>
                    <a:pt x="834390" y="0"/>
                  </a:moveTo>
                  <a:lnTo>
                    <a:pt x="787035" y="1371"/>
                  </a:lnTo>
                  <a:lnTo>
                    <a:pt x="740375" y="5436"/>
                  </a:lnTo>
                  <a:lnTo>
                    <a:pt x="694479" y="12123"/>
                  </a:lnTo>
                  <a:lnTo>
                    <a:pt x="649417" y="21357"/>
                  </a:lnTo>
                  <a:lnTo>
                    <a:pt x="605260" y="33065"/>
                  </a:lnTo>
                  <a:lnTo>
                    <a:pt x="562079" y="47176"/>
                  </a:lnTo>
                  <a:lnTo>
                    <a:pt x="519943" y="63614"/>
                  </a:lnTo>
                  <a:lnTo>
                    <a:pt x="478924" y="82309"/>
                  </a:lnTo>
                  <a:lnTo>
                    <a:pt x="439091" y="103185"/>
                  </a:lnTo>
                  <a:lnTo>
                    <a:pt x="400515" y="126171"/>
                  </a:lnTo>
                  <a:lnTo>
                    <a:pt x="363266" y="151192"/>
                  </a:lnTo>
                  <a:lnTo>
                    <a:pt x="327415" y="178176"/>
                  </a:lnTo>
                  <a:lnTo>
                    <a:pt x="293031" y="207051"/>
                  </a:lnTo>
                  <a:lnTo>
                    <a:pt x="260187" y="237742"/>
                  </a:lnTo>
                  <a:lnTo>
                    <a:pt x="228951" y="270176"/>
                  </a:lnTo>
                  <a:lnTo>
                    <a:pt x="199394" y="304281"/>
                  </a:lnTo>
                  <a:lnTo>
                    <a:pt x="171588" y="339983"/>
                  </a:lnTo>
                  <a:lnTo>
                    <a:pt x="145601" y="377210"/>
                  </a:lnTo>
                  <a:lnTo>
                    <a:pt x="121504" y="415888"/>
                  </a:lnTo>
                  <a:lnTo>
                    <a:pt x="99369" y="455944"/>
                  </a:lnTo>
                  <a:lnTo>
                    <a:pt x="79264" y="497304"/>
                  </a:lnTo>
                  <a:lnTo>
                    <a:pt x="61261" y="539897"/>
                  </a:lnTo>
                  <a:lnTo>
                    <a:pt x="45431" y="583648"/>
                  </a:lnTo>
                  <a:lnTo>
                    <a:pt x="31842" y="628485"/>
                  </a:lnTo>
                  <a:lnTo>
                    <a:pt x="20567" y="674334"/>
                  </a:lnTo>
                  <a:lnTo>
                    <a:pt x="11674" y="721123"/>
                  </a:lnTo>
                  <a:lnTo>
                    <a:pt x="5235" y="768777"/>
                  </a:lnTo>
                  <a:lnTo>
                    <a:pt x="1320" y="817225"/>
                  </a:lnTo>
                  <a:lnTo>
                    <a:pt x="0" y="866393"/>
                  </a:lnTo>
                  <a:lnTo>
                    <a:pt x="1320" y="915562"/>
                  </a:lnTo>
                  <a:lnTo>
                    <a:pt x="5235" y="964010"/>
                  </a:lnTo>
                  <a:lnTo>
                    <a:pt x="11674" y="1011664"/>
                  </a:lnTo>
                  <a:lnTo>
                    <a:pt x="20567" y="1058453"/>
                  </a:lnTo>
                  <a:lnTo>
                    <a:pt x="31842" y="1104302"/>
                  </a:lnTo>
                  <a:lnTo>
                    <a:pt x="45431" y="1149139"/>
                  </a:lnTo>
                  <a:lnTo>
                    <a:pt x="61261" y="1192890"/>
                  </a:lnTo>
                  <a:lnTo>
                    <a:pt x="79264" y="1235483"/>
                  </a:lnTo>
                  <a:lnTo>
                    <a:pt x="99369" y="1276843"/>
                  </a:lnTo>
                  <a:lnTo>
                    <a:pt x="121504" y="1316899"/>
                  </a:lnTo>
                  <a:lnTo>
                    <a:pt x="145601" y="1355577"/>
                  </a:lnTo>
                  <a:lnTo>
                    <a:pt x="171588" y="1392804"/>
                  </a:lnTo>
                  <a:lnTo>
                    <a:pt x="199394" y="1428506"/>
                  </a:lnTo>
                  <a:lnTo>
                    <a:pt x="228951" y="1462611"/>
                  </a:lnTo>
                  <a:lnTo>
                    <a:pt x="260187" y="1495045"/>
                  </a:lnTo>
                  <a:lnTo>
                    <a:pt x="293031" y="1525736"/>
                  </a:lnTo>
                  <a:lnTo>
                    <a:pt x="327415" y="1554611"/>
                  </a:lnTo>
                  <a:lnTo>
                    <a:pt x="363266" y="1581595"/>
                  </a:lnTo>
                  <a:lnTo>
                    <a:pt x="400515" y="1606616"/>
                  </a:lnTo>
                  <a:lnTo>
                    <a:pt x="439091" y="1629602"/>
                  </a:lnTo>
                  <a:lnTo>
                    <a:pt x="478924" y="1650478"/>
                  </a:lnTo>
                  <a:lnTo>
                    <a:pt x="519943" y="1669173"/>
                  </a:lnTo>
                  <a:lnTo>
                    <a:pt x="562079" y="1685611"/>
                  </a:lnTo>
                  <a:lnTo>
                    <a:pt x="605260" y="1699722"/>
                  </a:lnTo>
                  <a:lnTo>
                    <a:pt x="649417" y="1711430"/>
                  </a:lnTo>
                  <a:lnTo>
                    <a:pt x="694479" y="1720664"/>
                  </a:lnTo>
                  <a:lnTo>
                    <a:pt x="740375" y="1727351"/>
                  </a:lnTo>
                  <a:lnTo>
                    <a:pt x="787035" y="1731416"/>
                  </a:lnTo>
                  <a:lnTo>
                    <a:pt x="834390" y="1732787"/>
                  </a:lnTo>
                  <a:lnTo>
                    <a:pt x="881744" y="1731416"/>
                  </a:lnTo>
                  <a:lnTo>
                    <a:pt x="928404" y="1727351"/>
                  </a:lnTo>
                  <a:lnTo>
                    <a:pt x="974300" y="1720664"/>
                  </a:lnTo>
                  <a:lnTo>
                    <a:pt x="1019362" y="1711430"/>
                  </a:lnTo>
                  <a:lnTo>
                    <a:pt x="1063519" y="1699722"/>
                  </a:lnTo>
                  <a:lnTo>
                    <a:pt x="1106700" y="1685611"/>
                  </a:lnTo>
                  <a:lnTo>
                    <a:pt x="1148836" y="1669173"/>
                  </a:lnTo>
                  <a:lnTo>
                    <a:pt x="1189855" y="1650478"/>
                  </a:lnTo>
                  <a:lnTo>
                    <a:pt x="1229688" y="1629602"/>
                  </a:lnTo>
                  <a:lnTo>
                    <a:pt x="1268264" y="1606616"/>
                  </a:lnTo>
                  <a:lnTo>
                    <a:pt x="1305513" y="1581595"/>
                  </a:lnTo>
                  <a:lnTo>
                    <a:pt x="1341364" y="1554611"/>
                  </a:lnTo>
                  <a:lnTo>
                    <a:pt x="1375748" y="1525736"/>
                  </a:lnTo>
                  <a:lnTo>
                    <a:pt x="1408592" y="1495045"/>
                  </a:lnTo>
                  <a:lnTo>
                    <a:pt x="1439828" y="1462611"/>
                  </a:lnTo>
                  <a:lnTo>
                    <a:pt x="1469385" y="1428506"/>
                  </a:lnTo>
                  <a:lnTo>
                    <a:pt x="1497191" y="1392804"/>
                  </a:lnTo>
                  <a:lnTo>
                    <a:pt x="1523178" y="1355577"/>
                  </a:lnTo>
                  <a:lnTo>
                    <a:pt x="1547275" y="1316899"/>
                  </a:lnTo>
                  <a:lnTo>
                    <a:pt x="1569410" y="1276843"/>
                  </a:lnTo>
                  <a:lnTo>
                    <a:pt x="1589515" y="1235483"/>
                  </a:lnTo>
                  <a:lnTo>
                    <a:pt x="1607518" y="1192890"/>
                  </a:lnTo>
                  <a:lnTo>
                    <a:pt x="1623348" y="1149139"/>
                  </a:lnTo>
                  <a:lnTo>
                    <a:pt x="1636937" y="1104302"/>
                  </a:lnTo>
                  <a:lnTo>
                    <a:pt x="1648212" y="1058453"/>
                  </a:lnTo>
                  <a:lnTo>
                    <a:pt x="1657105" y="1011664"/>
                  </a:lnTo>
                  <a:lnTo>
                    <a:pt x="1663544" y="964010"/>
                  </a:lnTo>
                  <a:lnTo>
                    <a:pt x="1667459" y="915562"/>
                  </a:lnTo>
                  <a:lnTo>
                    <a:pt x="1668780" y="866393"/>
                  </a:lnTo>
                  <a:lnTo>
                    <a:pt x="1667459" y="817225"/>
                  </a:lnTo>
                  <a:lnTo>
                    <a:pt x="1663544" y="768777"/>
                  </a:lnTo>
                  <a:lnTo>
                    <a:pt x="1657105" y="721123"/>
                  </a:lnTo>
                  <a:lnTo>
                    <a:pt x="1648212" y="674334"/>
                  </a:lnTo>
                  <a:lnTo>
                    <a:pt x="1636937" y="628485"/>
                  </a:lnTo>
                  <a:lnTo>
                    <a:pt x="1623348" y="583648"/>
                  </a:lnTo>
                  <a:lnTo>
                    <a:pt x="1607518" y="539897"/>
                  </a:lnTo>
                  <a:lnTo>
                    <a:pt x="1589515" y="497304"/>
                  </a:lnTo>
                  <a:lnTo>
                    <a:pt x="1569410" y="455944"/>
                  </a:lnTo>
                  <a:lnTo>
                    <a:pt x="1547275" y="415888"/>
                  </a:lnTo>
                  <a:lnTo>
                    <a:pt x="1523178" y="377210"/>
                  </a:lnTo>
                  <a:lnTo>
                    <a:pt x="1497191" y="339983"/>
                  </a:lnTo>
                  <a:lnTo>
                    <a:pt x="1469385" y="304281"/>
                  </a:lnTo>
                  <a:lnTo>
                    <a:pt x="1439828" y="270176"/>
                  </a:lnTo>
                  <a:lnTo>
                    <a:pt x="1408592" y="237742"/>
                  </a:lnTo>
                  <a:lnTo>
                    <a:pt x="1375748" y="207051"/>
                  </a:lnTo>
                  <a:lnTo>
                    <a:pt x="1341364" y="178176"/>
                  </a:lnTo>
                  <a:lnTo>
                    <a:pt x="1305513" y="151192"/>
                  </a:lnTo>
                  <a:lnTo>
                    <a:pt x="1268264" y="126171"/>
                  </a:lnTo>
                  <a:lnTo>
                    <a:pt x="1229688" y="103185"/>
                  </a:lnTo>
                  <a:lnTo>
                    <a:pt x="1189855" y="82309"/>
                  </a:lnTo>
                  <a:lnTo>
                    <a:pt x="1148836" y="63614"/>
                  </a:lnTo>
                  <a:lnTo>
                    <a:pt x="1106700" y="47176"/>
                  </a:lnTo>
                  <a:lnTo>
                    <a:pt x="1063519" y="33065"/>
                  </a:lnTo>
                  <a:lnTo>
                    <a:pt x="1019362" y="21357"/>
                  </a:lnTo>
                  <a:lnTo>
                    <a:pt x="974300" y="12123"/>
                  </a:lnTo>
                  <a:lnTo>
                    <a:pt x="928404" y="5436"/>
                  </a:lnTo>
                  <a:lnTo>
                    <a:pt x="881744" y="1371"/>
                  </a:lnTo>
                  <a:lnTo>
                    <a:pt x="834390" y="0"/>
                  </a:lnTo>
                  <a:close/>
                </a:path>
              </a:pathLst>
            </a:custGeom>
            <a:solidFill>
              <a:srgbClr val="7DC6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07195" y="4480560"/>
              <a:ext cx="1089659" cy="1129284"/>
            </a:xfrm>
            <a:prstGeom prst="rect">
              <a:avLst/>
            </a:prstGeom>
          </p:spPr>
        </p:pic>
      </p:grpSp>
      <p:grpSp>
        <p:nvGrpSpPr>
          <p:cNvPr id="21" name="object 21"/>
          <p:cNvGrpSpPr/>
          <p:nvPr/>
        </p:nvGrpSpPr>
        <p:grpSpPr>
          <a:xfrm>
            <a:off x="11015471" y="4178808"/>
            <a:ext cx="1668780" cy="1732914"/>
            <a:chOff x="11015471" y="4178808"/>
            <a:chExt cx="1668780" cy="1732914"/>
          </a:xfrm>
        </p:grpSpPr>
        <p:sp>
          <p:nvSpPr>
            <p:cNvPr id="22" name="object 22"/>
            <p:cNvSpPr/>
            <p:nvPr/>
          </p:nvSpPr>
          <p:spPr>
            <a:xfrm>
              <a:off x="11015471" y="4178808"/>
              <a:ext cx="1668780" cy="1732914"/>
            </a:xfrm>
            <a:custGeom>
              <a:avLst/>
              <a:gdLst/>
              <a:ahLst/>
              <a:cxnLst/>
              <a:rect l="l" t="t" r="r" b="b"/>
              <a:pathLst>
                <a:path w="1668779" h="1732914">
                  <a:moveTo>
                    <a:pt x="834389" y="0"/>
                  </a:moveTo>
                  <a:lnTo>
                    <a:pt x="787035" y="1371"/>
                  </a:lnTo>
                  <a:lnTo>
                    <a:pt x="740375" y="5436"/>
                  </a:lnTo>
                  <a:lnTo>
                    <a:pt x="694479" y="12123"/>
                  </a:lnTo>
                  <a:lnTo>
                    <a:pt x="649417" y="21357"/>
                  </a:lnTo>
                  <a:lnTo>
                    <a:pt x="605260" y="33065"/>
                  </a:lnTo>
                  <a:lnTo>
                    <a:pt x="562079" y="47176"/>
                  </a:lnTo>
                  <a:lnTo>
                    <a:pt x="519943" y="63614"/>
                  </a:lnTo>
                  <a:lnTo>
                    <a:pt x="478924" y="82309"/>
                  </a:lnTo>
                  <a:lnTo>
                    <a:pt x="439091" y="103185"/>
                  </a:lnTo>
                  <a:lnTo>
                    <a:pt x="400515" y="126171"/>
                  </a:lnTo>
                  <a:lnTo>
                    <a:pt x="363266" y="151192"/>
                  </a:lnTo>
                  <a:lnTo>
                    <a:pt x="327415" y="178176"/>
                  </a:lnTo>
                  <a:lnTo>
                    <a:pt x="293031" y="207051"/>
                  </a:lnTo>
                  <a:lnTo>
                    <a:pt x="260187" y="237742"/>
                  </a:lnTo>
                  <a:lnTo>
                    <a:pt x="228951" y="270176"/>
                  </a:lnTo>
                  <a:lnTo>
                    <a:pt x="199394" y="304281"/>
                  </a:lnTo>
                  <a:lnTo>
                    <a:pt x="171588" y="339983"/>
                  </a:lnTo>
                  <a:lnTo>
                    <a:pt x="145601" y="377210"/>
                  </a:lnTo>
                  <a:lnTo>
                    <a:pt x="121504" y="415888"/>
                  </a:lnTo>
                  <a:lnTo>
                    <a:pt x="99369" y="455944"/>
                  </a:lnTo>
                  <a:lnTo>
                    <a:pt x="79264" y="497304"/>
                  </a:lnTo>
                  <a:lnTo>
                    <a:pt x="61261" y="539897"/>
                  </a:lnTo>
                  <a:lnTo>
                    <a:pt x="45431" y="583648"/>
                  </a:lnTo>
                  <a:lnTo>
                    <a:pt x="31842" y="628485"/>
                  </a:lnTo>
                  <a:lnTo>
                    <a:pt x="20567" y="674334"/>
                  </a:lnTo>
                  <a:lnTo>
                    <a:pt x="11674" y="721123"/>
                  </a:lnTo>
                  <a:lnTo>
                    <a:pt x="5235" y="768777"/>
                  </a:lnTo>
                  <a:lnTo>
                    <a:pt x="1320" y="817225"/>
                  </a:lnTo>
                  <a:lnTo>
                    <a:pt x="0" y="866393"/>
                  </a:lnTo>
                  <a:lnTo>
                    <a:pt x="1320" y="915562"/>
                  </a:lnTo>
                  <a:lnTo>
                    <a:pt x="5235" y="964010"/>
                  </a:lnTo>
                  <a:lnTo>
                    <a:pt x="11674" y="1011664"/>
                  </a:lnTo>
                  <a:lnTo>
                    <a:pt x="20567" y="1058453"/>
                  </a:lnTo>
                  <a:lnTo>
                    <a:pt x="31842" y="1104302"/>
                  </a:lnTo>
                  <a:lnTo>
                    <a:pt x="45431" y="1149139"/>
                  </a:lnTo>
                  <a:lnTo>
                    <a:pt x="61261" y="1192890"/>
                  </a:lnTo>
                  <a:lnTo>
                    <a:pt x="79264" y="1235483"/>
                  </a:lnTo>
                  <a:lnTo>
                    <a:pt x="99369" y="1276843"/>
                  </a:lnTo>
                  <a:lnTo>
                    <a:pt x="121504" y="1316899"/>
                  </a:lnTo>
                  <a:lnTo>
                    <a:pt x="145601" y="1355577"/>
                  </a:lnTo>
                  <a:lnTo>
                    <a:pt x="171588" y="1392804"/>
                  </a:lnTo>
                  <a:lnTo>
                    <a:pt x="199394" y="1428506"/>
                  </a:lnTo>
                  <a:lnTo>
                    <a:pt x="228951" y="1462611"/>
                  </a:lnTo>
                  <a:lnTo>
                    <a:pt x="260187" y="1495045"/>
                  </a:lnTo>
                  <a:lnTo>
                    <a:pt x="293031" y="1525736"/>
                  </a:lnTo>
                  <a:lnTo>
                    <a:pt x="327415" y="1554611"/>
                  </a:lnTo>
                  <a:lnTo>
                    <a:pt x="363266" y="1581595"/>
                  </a:lnTo>
                  <a:lnTo>
                    <a:pt x="400515" y="1606616"/>
                  </a:lnTo>
                  <a:lnTo>
                    <a:pt x="439091" y="1629602"/>
                  </a:lnTo>
                  <a:lnTo>
                    <a:pt x="478924" y="1650478"/>
                  </a:lnTo>
                  <a:lnTo>
                    <a:pt x="519943" y="1669173"/>
                  </a:lnTo>
                  <a:lnTo>
                    <a:pt x="562079" y="1685611"/>
                  </a:lnTo>
                  <a:lnTo>
                    <a:pt x="605260" y="1699722"/>
                  </a:lnTo>
                  <a:lnTo>
                    <a:pt x="649417" y="1711430"/>
                  </a:lnTo>
                  <a:lnTo>
                    <a:pt x="694479" y="1720664"/>
                  </a:lnTo>
                  <a:lnTo>
                    <a:pt x="740375" y="1727351"/>
                  </a:lnTo>
                  <a:lnTo>
                    <a:pt x="787035" y="1731416"/>
                  </a:lnTo>
                  <a:lnTo>
                    <a:pt x="834389" y="1732787"/>
                  </a:lnTo>
                  <a:lnTo>
                    <a:pt x="881744" y="1731416"/>
                  </a:lnTo>
                  <a:lnTo>
                    <a:pt x="928404" y="1727351"/>
                  </a:lnTo>
                  <a:lnTo>
                    <a:pt x="974300" y="1720664"/>
                  </a:lnTo>
                  <a:lnTo>
                    <a:pt x="1019362" y="1711430"/>
                  </a:lnTo>
                  <a:lnTo>
                    <a:pt x="1063519" y="1699722"/>
                  </a:lnTo>
                  <a:lnTo>
                    <a:pt x="1106700" y="1685611"/>
                  </a:lnTo>
                  <a:lnTo>
                    <a:pt x="1148836" y="1669173"/>
                  </a:lnTo>
                  <a:lnTo>
                    <a:pt x="1189855" y="1650478"/>
                  </a:lnTo>
                  <a:lnTo>
                    <a:pt x="1229688" y="1629602"/>
                  </a:lnTo>
                  <a:lnTo>
                    <a:pt x="1268264" y="1606616"/>
                  </a:lnTo>
                  <a:lnTo>
                    <a:pt x="1305513" y="1581595"/>
                  </a:lnTo>
                  <a:lnTo>
                    <a:pt x="1341364" y="1554611"/>
                  </a:lnTo>
                  <a:lnTo>
                    <a:pt x="1375748" y="1525736"/>
                  </a:lnTo>
                  <a:lnTo>
                    <a:pt x="1408592" y="1495045"/>
                  </a:lnTo>
                  <a:lnTo>
                    <a:pt x="1439828" y="1462611"/>
                  </a:lnTo>
                  <a:lnTo>
                    <a:pt x="1469385" y="1428506"/>
                  </a:lnTo>
                  <a:lnTo>
                    <a:pt x="1497191" y="1392804"/>
                  </a:lnTo>
                  <a:lnTo>
                    <a:pt x="1523178" y="1355577"/>
                  </a:lnTo>
                  <a:lnTo>
                    <a:pt x="1547275" y="1316899"/>
                  </a:lnTo>
                  <a:lnTo>
                    <a:pt x="1569410" y="1276843"/>
                  </a:lnTo>
                  <a:lnTo>
                    <a:pt x="1589515" y="1235483"/>
                  </a:lnTo>
                  <a:lnTo>
                    <a:pt x="1607518" y="1192890"/>
                  </a:lnTo>
                  <a:lnTo>
                    <a:pt x="1623348" y="1149139"/>
                  </a:lnTo>
                  <a:lnTo>
                    <a:pt x="1636937" y="1104302"/>
                  </a:lnTo>
                  <a:lnTo>
                    <a:pt x="1648212" y="1058453"/>
                  </a:lnTo>
                  <a:lnTo>
                    <a:pt x="1657105" y="1011664"/>
                  </a:lnTo>
                  <a:lnTo>
                    <a:pt x="1663544" y="964010"/>
                  </a:lnTo>
                  <a:lnTo>
                    <a:pt x="1667459" y="915562"/>
                  </a:lnTo>
                  <a:lnTo>
                    <a:pt x="1668779" y="866393"/>
                  </a:lnTo>
                  <a:lnTo>
                    <a:pt x="1667459" y="817225"/>
                  </a:lnTo>
                  <a:lnTo>
                    <a:pt x="1663544" y="768777"/>
                  </a:lnTo>
                  <a:lnTo>
                    <a:pt x="1657105" y="721123"/>
                  </a:lnTo>
                  <a:lnTo>
                    <a:pt x="1648212" y="674334"/>
                  </a:lnTo>
                  <a:lnTo>
                    <a:pt x="1636937" y="628485"/>
                  </a:lnTo>
                  <a:lnTo>
                    <a:pt x="1623348" y="583648"/>
                  </a:lnTo>
                  <a:lnTo>
                    <a:pt x="1607518" y="539897"/>
                  </a:lnTo>
                  <a:lnTo>
                    <a:pt x="1589515" y="497304"/>
                  </a:lnTo>
                  <a:lnTo>
                    <a:pt x="1569410" y="455944"/>
                  </a:lnTo>
                  <a:lnTo>
                    <a:pt x="1547275" y="415888"/>
                  </a:lnTo>
                  <a:lnTo>
                    <a:pt x="1523178" y="377210"/>
                  </a:lnTo>
                  <a:lnTo>
                    <a:pt x="1497191" y="339983"/>
                  </a:lnTo>
                  <a:lnTo>
                    <a:pt x="1469385" y="304281"/>
                  </a:lnTo>
                  <a:lnTo>
                    <a:pt x="1439828" y="270176"/>
                  </a:lnTo>
                  <a:lnTo>
                    <a:pt x="1408592" y="237742"/>
                  </a:lnTo>
                  <a:lnTo>
                    <a:pt x="1375748" y="207051"/>
                  </a:lnTo>
                  <a:lnTo>
                    <a:pt x="1341364" y="178176"/>
                  </a:lnTo>
                  <a:lnTo>
                    <a:pt x="1305513" y="151192"/>
                  </a:lnTo>
                  <a:lnTo>
                    <a:pt x="1268264" y="126171"/>
                  </a:lnTo>
                  <a:lnTo>
                    <a:pt x="1229688" y="103185"/>
                  </a:lnTo>
                  <a:lnTo>
                    <a:pt x="1189855" y="82309"/>
                  </a:lnTo>
                  <a:lnTo>
                    <a:pt x="1148836" y="63614"/>
                  </a:lnTo>
                  <a:lnTo>
                    <a:pt x="1106700" y="47176"/>
                  </a:lnTo>
                  <a:lnTo>
                    <a:pt x="1063519" y="33065"/>
                  </a:lnTo>
                  <a:lnTo>
                    <a:pt x="1019362" y="21357"/>
                  </a:lnTo>
                  <a:lnTo>
                    <a:pt x="974300" y="12123"/>
                  </a:lnTo>
                  <a:lnTo>
                    <a:pt x="928404" y="5436"/>
                  </a:lnTo>
                  <a:lnTo>
                    <a:pt x="881744" y="1371"/>
                  </a:lnTo>
                  <a:lnTo>
                    <a:pt x="834389" y="0"/>
                  </a:lnTo>
                  <a:close/>
                </a:path>
              </a:pathLst>
            </a:custGeom>
            <a:solidFill>
              <a:srgbClr val="7DC6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221211" y="4512564"/>
              <a:ext cx="1258824" cy="1065276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3675126" y="3217291"/>
            <a:ext cx="67163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Lesson</a:t>
            </a:r>
            <a:r>
              <a:rPr sz="28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Arial MT"/>
                <a:cs typeface="Arial MT"/>
              </a:rPr>
              <a:t>4—</a:t>
            </a: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Using</a:t>
            </a:r>
            <a:r>
              <a:rPr sz="28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spc="60" dirty="0">
                <a:solidFill>
                  <a:srgbClr val="404040"/>
                </a:solidFill>
                <a:latin typeface="Arial MT"/>
                <a:cs typeface="Arial MT"/>
              </a:rPr>
              <a:t>Loop</a:t>
            </a:r>
            <a:r>
              <a:rPr sz="28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spc="50" dirty="0">
                <a:solidFill>
                  <a:srgbClr val="404040"/>
                </a:solidFill>
                <a:latin typeface="Arial MT"/>
                <a:cs typeface="Arial MT"/>
              </a:rPr>
              <a:t>Constructs</a:t>
            </a:r>
            <a:r>
              <a:rPr sz="28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spc="105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28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spc="-100" dirty="0">
                <a:solidFill>
                  <a:srgbClr val="404040"/>
                </a:solidFill>
                <a:latin typeface="Arial MT"/>
                <a:cs typeface="Arial MT"/>
              </a:rPr>
              <a:t>Java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675126" y="2542158"/>
            <a:ext cx="19157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45" dirty="0">
                <a:solidFill>
                  <a:srgbClr val="252525"/>
                </a:solidFill>
                <a:latin typeface="Arial Black"/>
                <a:cs typeface="Arial Black"/>
              </a:rPr>
              <a:t>Core</a:t>
            </a:r>
            <a:r>
              <a:rPr sz="3200" spc="-200" dirty="0">
                <a:solidFill>
                  <a:srgbClr val="252525"/>
                </a:solidFill>
                <a:latin typeface="Arial Black"/>
                <a:cs typeface="Arial Black"/>
              </a:rPr>
              <a:t> </a:t>
            </a:r>
            <a:r>
              <a:rPr sz="3200" spc="-440" dirty="0">
                <a:solidFill>
                  <a:srgbClr val="252525"/>
                </a:solidFill>
                <a:latin typeface="Arial Black"/>
                <a:cs typeface="Arial Black"/>
              </a:rPr>
              <a:t>Java</a:t>
            </a:r>
            <a:endParaRPr sz="32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5" dirty="0">
                <a:solidFill>
                  <a:srgbClr val="FFFFFF"/>
                </a:solidFill>
              </a:rPr>
              <a:t>Loops</a:t>
            </a:r>
            <a:r>
              <a:rPr spc="-235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in</a:t>
            </a:r>
            <a:r>
              <a:rPr spc="-245" dirty="0">
                <a:solidFill>
                  <a:srgbClr val="FFFFFF"/>
                </a:solidFill>
              </a:rPr>
              <a:t> </a:t>
            </a:r>
            <a:r>
              <a:rPr spc="-360" dirty="0">
                <a:solidFill>
                  <a:srgbClr val="FFFFFF"/>
                </a:solidFill>
              </a:rPr>
              <a:t>Java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5636" y="2334867"/>
            <a:ext cx="3970654" cy="4749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25" dirty="0">
                <a:solidFill>
                  <a:srgbClr val="404040"/>
                </a:solidFill>
                <a:latin typeface="Arial Black"/>
                <a:cs typeface="Arial Black"/>
              </a:rPr>
              <a:t>Topic</a:t>
            </a:r>
            <a:r>
              <a:rPr sz="2800" spc="-14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800" spc="-160" dirty="0">
                <a:solidFill>
                  <a:srgbClr val="404040"/>
                </a:solidFill>
                <a:latin typeface="Arial Black"/>
                <a:cs typeface="Arial Black"/>
              </a:rPr>
              <a:t>3—</a:t>
            </a:r>
            <a:r>
              <a:rPr sz="2950" b="1" i="1" spc="-125" dirty="0">
                <a:solidFill>
                  <a:srgbClr val="404040"/>
                </a:solidFill>
                <a:latin typeface="Arial"/>
                <a:cs typeface="Arial"/>
              </a:rPr>
              <a:t>do...while</a:t>
            </a:r>
            <a:r>
              <a:rPr sz="2950" b="1" i="1" spc="-1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95" dirty="0">
                <a:solidFill>
                  <a:srgbClr val="404040"/>
                </a:solidFill>
                <a:latin typeface="Arial Black"/>
                <a:cs typeface="Arial Black"/>
              </a:rPr>
              <a:t>loop</a:t>
            </a:r>
            <a:endParaRPr sz="28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89903" y="346659"/>
            <a:ext cx="308419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i="1" spc="114" dirty="0">
                <a:latin typeface="Trebuchet MS"/>
                <a:cs typeface="Trebuchet MS"/>
              </a:rPr>
              <a:t>do…while</a:t>
            </a:r>
            <a:r>
              <a:rPr b="1" i="1" spc="-125" dirty="0">
                <a:latin typeface="Trebuchet MS"/>
                <a:cs typeface="Trebuchet MS"/>
              </a:rPr>
              <a:t> </a:t>
            </a:r>
            <a:r>
              <a:rPr spc="-100" dirty="0"/>
              <a:t>Loop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42845" y="1698498"/>
            <a:ext cx="6566534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Same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as</a:t>
            </a:r>
            <a:r>
              <a:rPr sz="2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while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loop,</a:t>
            </a:r>
            <a:r>
              <a:rPr sz="2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except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5" dirty="0">
                <a:solidFill>
                  <a:srgbClr val="404040"/>
                </a:solidFill>
                <a:latin typeface="Arial MT"/>
                <a:cs typeface="Arial MT"/>
              </a:rPr>
              <a:t>that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5" dirty="0">
                <a:solidFill>
                  <a:srgbClr val="404040"/>
                </a:solidFill>
                <a:latin typeface="Arial MT"/>
                <a:cs typeface="Arial MT"/>
              </a:rPr>
              <a:t>it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guaranteed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0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execute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at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least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one 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time</a:t>
            </a:r>
            <a:endParaRPr sz="22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71488" y="853439"/>
            <a:ext cx="3076955" cy="27432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4232" y="1680972"/>
            <a:ext cx="635507" cy="635507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942845" y="3313303"/>
            <a:ext cx="6557009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Evaluates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its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expression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at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35" dirty="0">
                <a:solidFill>
                  <a:srgbClr val="404040"/>
                </a:solidFill>
                <a:latin typeface="Arial MT"/>
                <a:cs typeface="Arial MT"/>
              </a:rPr>
              <a:t>bottom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4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loop, 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instead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2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5" dirty="0">
                <a:solidFill>
                  <a:srgbClr val="404040"/>
                </a:solidFill>
                <a:latin typeface="Arial MT"/>
                <a:cs typeface="Arial MT"/>
              </a:rPr>
              <a:t>top</a:t>
            </a:r>
            <a:endParaRPr sz="2200">
              <a:latin typeface="Arial MT"/>
              <a:cs typeface="Arial MT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94232" y="3294888"/>
            <a:ext cx="635507" cy="635508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863851" y="5736335"/>
            <a:ext cx="4460875" cy="784860"/>
          </a:xfrm>
          <a:prstGeom prst="rect">
            <a:avLst/>
          </a:prstGeom>
          <a:solidFill>
            <a:srgbClr val="F1F1F1"/>
          </a:solidFill>
          <a:ln w="9144">
            <a:solidFill>
              <a:srgbClr val="7E7E7E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75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do</a:t>
            </a:r>
            <a:r>
              <a:rPr sz="1600" spc="-2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701040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statement(s)</a:t>
            </a:r>
            <a:endParaRPr sz="16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r>
              <a:rPr sz="16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while</a:t>
            </a:r>
            <a:r>
              <a:rPr sz="1600" spc="-2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(expression);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42845" y="4870830"/>
            <a:ext cx="327152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Has</a:t>
            </a:r>
            <a:r>
              <a:rPr sz="2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following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syntax:</a:t>
            </a:r>
            <a:endParaRPr sz="2200">
              <a:latin typeface="Arial MT"/>
              <a:cs typeface="Arial MT"/>
            </a:endParaRPr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94232" y="4852415"/>
            <a:ext cx="635507" cy="635508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10762233" y="4722621"/>
            <a:ext cx="2603500" cy="2035175"/>
            <a:chOff x="10762233" y="4722621"/>
            <a:chExt cx="2603500" cy="2035175"/>
          </a:xfrm>
        </p:grpSpPr>
        <p:sp>
          <p:nvSpPr>
            <p:cNvPr id="12" name="object 12"/>
            <p:cNvSpPr/>
            <p:nvPr/>
          </p:nvSpPr>
          <p:spPr>
            <a:xfrm>
              <a:off x="10768583" y="4728971"/>
              <a:ext cx="2590800" cy="2022475"/>
            </a:xfrm>
            <a:custGeom>
              <a:avLst/>
              <a:gdLst/>
              <a:ahLst/>
              <a:cxnLst/>
              <a:rect l="l" t="t" r="r" b="b"/>
              <a:pathLst>
                <a:path w="2590800" h="2022475">
                  <a:moveTo>
                    <a:pt x="1295400" y="0"/>
                  </a:moveTo>
                  <a:lnTo>
                    <a:pt x="0" y="1011174"/>
                  </a:lnTo>
                  <a:lnTo>
                    <a:pt x="1295400" y="2022347"/>
                  </a:lnTo>
                  <a:lnTo>
                    <a:pt x="2590800" y="1011174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768583" y="4728971"/>
              <a:ext cx="2590800" cy="2022475"/>
            </a:xfrm>
            <a:custGeom>
              <a:avLst/>
              <a:gdLst/>
              <a:ahLst/>
              <a:cxnLst/>
              <a:rect l="l" t="t" r="r" b="b"/>
              <a:pathLst>
                <a:path w="2590800" h="2022475">
                  <a:moveTo>
                    <a:pt x="0" y="1011174"/>
                  </a:moveTo>
                  <a:lnTo>
                    <a:pt x="1295400" y="0"/>
                  </a:lnTo>
                  <a:lnTo>
                    <a:pt x="2590800" y="1011174"/>
                  </a:lnTo>
                  <a:lnTo>
                    <a:pt x="1295400" y="2022347"/>
                  </a:lnTo>
                  <a:lnTo>
                    <a:pt x="0" y="1011174"/>
                  </a:lnTo>
                  <a:close/>
                </a:path>
              </a:pathLst>
            </a:custGeom>
            <a:ln w="12192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1532234" y="5577281"/>
            <a:ext cx="10655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0" dirty="0">
                <a:solidFill>
                  <a:srgbClr val="404040"/>
                </a:solidFill>
                <a:latin typeface="Arial MT"/>
                <a:cs typeface="Arial MT"/>
              </a:rPr>
              <a:t>Condition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1996928" y="1624583"/>
            <a:ext cx="102870" cy="1203325"/>
          </a:xfrm>
          <a:custGeom>
            <a:avLst/>
            <a:gdLst/>
            <a:ahLst/>
            <a:cxnLst/>
            <a:rect l="l" t="t" r="r" b="b"/>
            <a:pathLst>
              <a:path w="102870" h="1203325">
                <a:moveTo>
                  <a:pt x="44494" y="1116710"/>
                </a:moveTo>
                <a:lnTo>
                  <a:pt x="15494" y="1117092"/>
                </a:lnTo>
                <a:lnTo>
                  <a:pt x="60198" y="1203325"/>
                </a:lnTo>
                <a:lnTo>
                  <a:pt x="95007" y="1131189"/>
                </a:lnTo>
                <a:lnTo>
                  <a:pt x="44703" y="1131189"/>
                </a:lnTo>
                <a:lnTo>
                  <a:pt x="44499" y="1117092"/>
                </a:lnTo>
                <a:lnTo>
                  <a:pt x="44494" y="1116710"/>
                </a:lnTo>
                <a:close/>
              </a:path>
              <a:path w="102870" h="1203325">
                <a:moveTo>
                  <a:pt x="73450" y="1116329"/>
                </a:moveTo>
                <a:lnTo>
                  <a:pt x="44494" y="1116710"/>
                </a:lnTo>
                <a:lnTo>
                  <a:pt x="44698" y="1130808"/>
                </a:lnTo>
                <a:lnTo>
                  <a:pt x="44703" y="1131189"/>
                </a:lnTo>
                <a:lnTo>
                  <a:pt x="73660" y="1130808"/>
                </a:lnTo>
                <a:lnTo>
                  <a:pt x="73461" y="1117092"/>
                </a:lnTo>
                <a:lnTo>
                  <a:pt x="73450" y="1116329"/>
                </a:lnTo>
                <a:close/>
              </a:path>
              <a:path w="102870" h="1203325">
                <a:moveTo>
                  <a:pt x="102362" y="1115949"/>
                </a:moveTo>
                <a:lnTo>
                  <a:pt x="73450" y="1116329"/>
                </a:lnTo>
                <a:lnTo>
                  <a:pt x="73660" y="1130808"/>
                </a:lnTo>
                <a:lnTo>
                  <a:pt x="44703" y="1131189"/>
                </a:lnTo>
                <a:lnTo>
                  <a:pt x="95007" y="1131189"/>
                </a:lnTo>
                <a:lnTo>
                  <a:pt x="102362" y="1115949"/>
                </a:lnTo>
                <a:close/>
              </a:path>
              <a:path w="102870" h="1203325">
                <a:moveTo>
                  <a:pt x="58499" y="83727"/>
                </a:moveTo>
                <a:lnTo>
                  <a:pt x="44069" y="86868"/>
                </a:lnTo>
                <a:lnTo>
                  <a:pt x="29581" y="86868"/>
                </a:lnTo>
                <a:lnTo>
                  <a:pt x="44483" y="1115949"/>
                </a:lnTo>
                <a:lnTo>
                  <a:pt x="44494" y="1116710"/>
                </a:lnTo>
                <a:lnTo>
                  <a:pt x="73450" y="1116329"/>
                </a:lnTo>
                <a:lnTo>
                  <a:pt x="58544" y="86868"/>
                </a:lnTo>
                <a:lnTo>
                  <a:pt x="44069" y="86868"/>
                </a:lnTo>
                <a:lnTo>
                  <a:pt x="29542" y="84168"/>
                </a:lnTo>
                <a:lnTo>
                  <a:pt x="58505" y="84168"/>
                </a:lnTo>
                <a:lnTo>
                  <a:pt x="58499" y="83727"/>
                </a:lnTo>
                <a:close/>
              </a:path>
              <a:path w="102870" h="1203325">
                <a:moveTo>
                  <a:pt x="57912" y="43180"/>
                </a:moveTo>
                <a:lnTo>
                  <a:pt x="28955" y="43688"/>
                </a:lnTo>
                <a:lnTo>
                  <a:pt x="29390" y="73691"/>
                </a:lnTo>
                <a:lnTo>
                  <a:pt x="29403" y="74612"/>
                </a:lnTo>
                <a:lnTo>
                  <a:pt x="29528" y="83196"/>
                </a:lnTo>
                <a:lnTo>
                  <a:pt x="29542" y="84168"/>
                </a:lnTo>
                <a:lnTo>
                  <a:pt x="44069" y="86868"/>
                </a:lnTo>
                <a:lnTo>
                  <a:pt x="58499" y="83727"/>
                </a:lnTo>
                <a:lnTo>
                  <a:pt x="57924" y="44069"/>
                </a:lnTo>
                <a:lnTo>
                  <a:pt x="57912" y="43180"/>
                </a:lnTo>
                <a:close/>
              </a:path>
              <a:path w="102870" h="1203325">
                <a:moveTo>
                  <a:pt x="42799" y="0"/>
                </a:moveTo>
                <a:lnTo>
                  <a:pt x="25931" y="3671"/>
                </a:lnTo>
                <a:lnTo>
                  <a:pt x="12255" y="13176"/>
                </a:lnTo>
                <a:lnTo>
                  <a:pt x="3151" y="27110"/>
                </a:lnTo>
                <a:lnTo>
                  <a:pt x="235" y="42799"/>
                </a:lnTo>
                <a:lnTo>
                  <a:pt x="165" y="43180"/>
                </a:lnTo>
                <a:lnTo>
                  <a:pt x="70" y="43688"/>
                </a:lnTo>
                <a:lnTo>
                  <a:pt x="0" y="44069"/>
                </a:lnTo>
                <a:lnTo>
                  <a:pt x="3671" y="60936"/>
                </a:lnTo>
                <a:lnTo>
                  <a:pt x="13176" y="74612"/>
                </a:lnTo>
                <a:lnTo>
                  <a:pt x="26314" y="83196"/>
                </a:lnTo>
                <a:lnTo>
                  <a:pt x="27167" y="83727"/>
                </a:lnTo>
                <a:lnTo>
                  <a:pt x="29542" y="84168"/>
                </a:lnTo>
                <a:lnTo>
                  <a:pt x="28961" y="44069"/>
                </a:lnTo>
                <a:lnTo>
                  <a:pt x="28955" y="43688"/>
                </a:lnTo>
                <a:lnTo>
                  <a:pt x="57912" y="43180"/>
                </a:lnTo>
                <a:lnTo>
                  <a:pt x="86797" y="43180"/>
                </a:lnTo>
                <a:lnTo>
                  <a:pt x="86868" y="42799"/>
                </a:lnTo>
                <a:lnTo>
                  <a:pt x="83196" y="25931"/>
                </a:lnTo>
                <a:lnTo>
                  <a:pt x="73691" y="12255"/>
                </a:lnTo>
                <a:lnTo>
                  <a:pt x="59757" y="3151"/>
                </a:lnTo>
                <a:lnTo>
                  <a:pt x="42799" y="0"/>
                </a:lnTo>
                <a:close/>
              </a:path>
              <a:path w="102870" h="1203325">
                <a:moveTo>
                  <a:pt x="86797" y="43180"/>
                </a:moveTo>
                <a:lnTo>
                  <a:pt x="57912" y="43180"/>
                </a:lnTo>
                <a:lnTo>
                  <a:pt x="58353" y="73691"/>
                </a:lnTo>
                <a:lnTo>
                  <a:pt x="58367" y="74612"/>
                </a:lnTo>
                <a:lnTo>
                  <a:pt x="58491" y="83196"/>
                </a:lnTo>
                <a:lnTo>
                  <a:pt x="58499" y="83727"/>
                </a:lnTo>
                <a:lnTo>
                  <a:pt x="60936" y="83196"/>
                </a:lnTo>
                <a:lnTo>
                  <a:pt x="74612" y="73691"/>
                </a:lnTo>
                <a:lnTo>
                  <a:pt x="83716" y="59757"/>
                </a:lnTo>
                <a:lnTo>
                  <a:pt x="86632" y="44069"/>
                </a:lnTo>
                <a:lnTo>
                  <a:pt x="86702" y="43688"/>
                </a:lnTo>
                <a:lnTo>
                  <a:pt x="86797" y="431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810750" y="3117342"/>
            <a:ext cx="0" cy="2617470"/>
          </a:xfrm>
          <a:custGeom>
            <a:avLst/>
            <a:gdLst/>
            <a:ahLst/>
            <a:cxnLst/>
            <a:rect l="l" t="t" r="r" b="b"/>
            <a:pathLst>
              <a:path h="2617470">
                <a:moveTo>
                  <a:pt x="0" y="2616962"/>
                </a:moveTo>
                <a:lnTo>
                  <a:pt x="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943592" y="3696080"/>
            <a:ext cx="136525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spc="65" dirty="0">
                <a:latin typeface="Arial MT"/>
                <a:cs typeface="Arial MT"/>
              </a:rPr>
              <a:t>If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70" dirty="0">
                <a:latin typeface="Arial MT"/>
                <a:cs typeface="Arial MT"/>
              </a:rPr>
              <a:t>condition </a:t>
            </a:r>
            <a:r>
              <a:rPr sz="2000" dirty="0">
                <a:latin typeface="Arial MT"/>
                <a:cs typeface="Arial MT"/>
              </a:rPr>
              <a:t>is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spc="80" dirty="0">
                <a:latin typeface="Arial MT"/>
                <a:cs typeface="Arial MT"/>
              </a:rPr>
              <a:t>true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354814" y="6760209"/>
            <a:ext cx="136588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65" dirty="0">
                <a:latin typeface="Arial MT"/>
                <a:cs typeface="Arial MT"/>
              </a:rPr>
              <a:t>If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70" dirty="0">
                <a:latin typeface="Arial MT"/>
                <a:cs typeface="Arial MT"/>
              </a:rPr>
              <a:t>condition </a:t>
            </a:r>
            <a:r>
              <a:rPr sz="2000" dirty="0">
                <a:latin typeface="Arial MT"/>
                <a:cs typeface="Arial MT"/>
              </a:rPr>
              <a:t>is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spc="-20" dirty="0">
                <a:latin typeface="Arial MT"/>
                <a:cs typeface="Arial MT"/>
              </a:rPr>
              <a:t>false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1247119" y="2827020"/>
            <a:ext cx="1620520" cy="518159"/>
          </a:xfrm>
          <a:prstGeom prst="rect">
            <a:avLst/>
          </a:prstGeom>
          <a:solidFill>
            <a:srgbClr val="D9D9D9"/>
          </a:solidFill>
          <a:ln w="12192">
            <a:solidFill>
              <a:srgbClr val="A6A6A6"/>
            </a:solidFill>
          </a:ln>
        </p:spPr>
        <p:txBody>
          <a:bodyPr vert="horz" wrap="square" lIns="0" tIns="108585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855"/>
              </a:spcBef>
            </a:pP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code</a:t>
            </a:r>
            <a:r>
              <a:rPr sz="1800" spc="10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Arial MT"/>
                <a:cs typeface="Arial MT"/>
              </a:rPr>
              <a:t>block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9787128" y="3073145"/>
            <a:ext cx="2494915" cy="4970780"/>
            <a:chOff x="9787128" y="3073145"/>
            <a:chExt cx="2494915" cy="4970780"/>
          </a:xfrm>
        </p:grpSpPr>
        <p:sp>
          <p:nvSpPr>
            <p:cNvPr id="21" name="object 21"/>
            <p:cNvSpPr/>
            <p:nvPr/>
          </p:nvSpPr>
          <p:spPr>
            <a:xfrm>
              <a:off x="12020550" y="3345814"/>
              <a:ext cx="86995" cy="1384300"/>
            </a:xfrm>
            <a:custGeom>
              <a:avLst/>
              <a:gdLst/>
              <a:ahLst/>
              <a:cxnLst/>
              <a:rect l="l" t="t" r="r" b="b"/>
              <a:pathLst>
                <a:path w="86995" h="1384300">
                  <a:moveTo>
                    <a:pt x="57836" y="1297432"/>
                  </a:moveTo>
                  <a:lnTo>
                    <a:pt x="0" y="1297686"/>
                  </a:lnTo>
                  <a:lnTo>
                    <a:pt x="43815" y="1384300"/>
                  </a:lnTo>
                  <a:lnTo>
                    <a:pt x="79577" y="1312037"/>
                  </a:lnTo>
                  <a:lnTo>
                    <a:pt x="28955" y="1312037"/>
                  </a:lnTo>
                  <a:lnTo>
                    <a:pt x="28880" y="1297686"/>
                  </a:lnTo>
                  <a:lnTo>
                    <a:pt x="57837" y="1297686"/>
                  </a:lnTo>
                  <a:lnTo>
                    <a:pt x="57836" y="1297432"/>
                  </a:lnTo>
                  <a:close/>
                </a:path>
                <a:path w="86995" h="1384300">
                  <a:moveTo>
                    <a:pt x="51053" y="0"/>
                  </a:moveTo>
                  <a:lnTo>
                    <a:pt x="22098" y="254"/>
                  </a:lnTo>
                  <a:lnTo>
                    <a:pt x="28878" y="1297305"/>
                  </a:lnTo>
                  <a:lnTo>
                    <a:pt x="28955" y="1312037"/>
                  </a:lnTo>
                  <a:lnTo>
                    <a:pt x="57912" y="1312037"/>
                  </a:lnTo>
                  <a:lnTo>
                    <a:pt x="57837" y="1297686"/>
                  </a:lnTo>
                  <a:lnTo>
                    <a:pt x="0" y="1297686"/>
                  </a:lnTo>
                  <a:lnTo>
                    <a:pt x="57836" y="1297432"/>
                  </a:lnTo>
                  <a:lnTo>
                    <a:pt x="51055" y="254"/>
                  </a:lnTo>
                  <a:lnTo>
                    <a:pt x="51053" y="0"/>
                  </a:lnTo>
                  <a:close/>
                </a:path>
                <a:path w="86995" h="1384300">
                  <a:moveTo>
                    <a:pt x="86868" y="1297305"/>
                  </a:moveTo>
                  <a:lnTo>
                    <a:pt x="57836" y="1297432"/>
                  </a:lnTo>
                  <a:lnTo>
                    <a:pt x="57912" y="1312037"/>
                  </a:lnTo>
                  <a:lnTo>
                    <a:pt x="79577" y="1312037"/>
                  </a:lnTo>
                  <a:lnTo>
                    <a:pt x="86679" y="1297686"/>
                  </a:lnTo>
                  <a:lnTo>
                    <a:pt x="86804" y="1297432"/>
                  </a:lnTo>
                  <a:lnTo>
                    <a:pt x="86868" y="12973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801606" y="5734050"/>
              <a:ext cx="967740" cy="6350"/>
            </a:xfrm>
            <a:custGeom>
              <a:avLst/>
              <a:gdLst/>
              <a:ahLst/>
              <a:cxnLst/>
              <a:rect l="l" t="t" r="r" b="b"/>
              <a:pathLst>
                <a:path w="967740" h="6350">
                  <a:moveTo>
                    <a:pt x="0" y="0"/>
                  </a:moveTo>
                  <a:lnTo>
                    <a:pt x="967359" y="6350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2042648" y="6752081"/>
              <a:ext cx="86995" cy="969644"/>
            </a:xfrm>
            <a:custGeom>
              <a:avLst/>
              <a:gdLst/>
              <a:ahLst/>
              <a:cxnLst/>
              <a:rect l="l" t="t" r="r" b="b"/>
              <a:pathLst>
                <a:path w="86995" h="969645">
                  <a:moveTo>
                    <a:pt x="28955" y="882777"/>
                  </a:moveTo>
                  <a:lnTo>
                    <a:pt x="0" y="882777"/>
                  </a:lnTo>
                  <a:lnTo>
                    <a:pt x="43433" y="969645"/>
                  </a:lnTo>
                  <a:lnTo>
                    <a:pt x="79628" y="897255"/>
                  </a:lnTo>
                  <a:lnTo>
                    <a:pt x="28955" y="897255"/>
                  </a:lnTo>
                  <a:lnTo>
                    <a:pt x="28955" y="882777"/>
                  </a:lnTo>
                  <a:close/>
                </a:path>
                <a:path w="86995" h="969645">
                  <a:moveTo>
                    <a:pt x="57911" y="0"/>
                  </a:moveTo>
                  <a:lnTo>
                    <a:pt x="28955" y="0"/>
                  </a:lnTo>
                  <a:lnTo>
                    <a:pt x="28955" y="897255"/>
                  </a:lnTo>
                  <a:lnTo>
                    <a:pt x="57911" y="897255"/>
                  </a:lnTo>
                  <a:lnTo>
                    <a:pt x="57911" y="0"/>
                  </a:lnTo>
                  <a:close/>
                </a:path>
                <a:path w="86995" h="969645">
                  <a:moveTo>
                    <a:pt x="86868" y="882777"/>
                  </a:moveTo>
                  <a:lnTo>
                    <a:pt x="57911" y="882777"/>
                  </a:lnTo>
                  <a:lnTo>
                    <a:pt x="57911" y="897255"/>
                  </a:lnTo>
                  <a:lnTo>
                    <a:pt x="79628" y="897255"/>
                  </a:lnTo>
                  <a:lnTo>
                    <a:pt x="86868" y="88277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1910060" y="7702295"/>
              <a:ext cx="365760" cy="335280"/>
            </a:xfrm>
            <a:custGeom>
              <a:avLst/>
              <a:gdLst/>
              <a:ahLst/>
              <a:cxnLst/>
              <a:rect l="l" t="t" r="r" b="b"/>
              <a:pathLst>
                <a:path w="365759" h="335279">
                  <a:moveTo>
                    <a:pt x="182880" y="0"/>
                  </a:moveTo>
                  <a:lnTo>
                    <a:pt x="134276" y="5988"/>
                  </a:lnTo>
                  <a:lnTo>
                    <a:pt x="90593" y="22888"/>
                  </a:lnTo>
                  <a:lnTo>
                    <a:pt x="53578" y="49101"/>
                  </a:lnTo>
                  <a:lnTo>
                    <a:pt x="24976" y="83029"/>
                  </a:lnTo>
                  <a:lnTo>
                    <a:pt x="6535" y="123075"/>
                  </a:lnTo>
                  <a:lnTo>
                    <a:pt x="0" y="167639"/>
                  </a:lnTo>
                  <a:lnTo>
                    <a:pt x="6535" y="212204"/>
                  </a:lnTo>
                  <a:lnTo>
                    <a:pt x="24976" y="252250"/>
                  </a:lnTo>
                  <a:lnTo>
                    <a:pt x="53578" y="286178"/>
                  </a:lnTo>
                  <a:lnTo>
                    <a:pt x="90593" y="312391"/>
                  </a:lnTo>
                  <a:lnTo>
                    <a:pt x="134276" y="329291"/>
                  </a:lnTo>
                  <a:lnTo>
                    <a:pt x="182880" y="335279"/>
                  </a:lnTo>
                  <a:lnTo>
                    <a:pt x="231483" y="329291"/>
                  </a:lnTo>
                  <a:lnTo>
                    <a:pt x="275166" y="312391"/>
                  </a:lnTo>
                  <a:lnTo>
                    <a:pt x="312181" y="286178"/>
                  </a:lnTo>
                  <a:lnTo>
                    <a:pt x="340783" y="252250"/>
                  </a:lnTo>
                  <a:lnTo>
                    <a:pt x="341147" y="251459"/>
                  </a:lnTo>
                  <a:lnTo>
                    <a:pt x="182880" y="251459"/>
                  </a:lnTo>
                  <a:lnTo>
                    <a:pt x="144309" y="244872"/>
                  </a:lnTo>
                  <a:lnTo>
                    <a:pt x="112823" y="226909"/>
                  </a:lnTo>
                  <a:lnTo>
                    <a:pt x="91600" y="200266"/>
                  </a:lnTo>
                  <a:lnTo>
                    <a:pt x="83820" y="167639"/>
                  </a:lnTo>
                  <a:lnTo>
                    <a:pt x="91600" y="134987"/>
                  </a:lnTo>
                  <a:lnTo>
                    <a:pt x="112823" y="108346"/>
                  </a:lnTo>
                  <a:lnTo>
                    <a:pt x="144309" y="90398"/>
                  </a:lnTo>
                  <a:lnTo>
                    <a:pt x="182880" y="83819"/>
                  </a:lnTo>
                  <a:lnTo>
                    <a:pt x="341147" y="83819"/>
                  </a:lnTo>
                  <a:lnTo>
                    <a:pt x="340783" y="83029"/>
                  </a:lnTo>
                  <a:lnTo>
                    <a:pt x="312181" y="49101"/>
                  </a:lnTo>
                  <a:lnTo>
                    <a:pt x="275166" y="22888"/>
                  </a:lnTo>
                  <a:lnTo>
                    <a:pt x="231483" y="5988"/>
                  </a:lnTo>
                  <a:lnTo>
                    <a:pt x="182880" y="0"/>
                  </a:lnTo>
                  <a:close/>
                </a:path>
                <a:path w="365759" h="335279">
                  <a:moveTo>
                    <a:pt x="341147" y="83819"/>
                  </a:moveTo>
                  <a:lnTo>
                    <a:pt x="182880" y="83819"/>
                  </a:lnTo>
                  <a:lnTo>
                    <a:pt x="221450" y="90398"/>
                  </a:lnTo>
                  <a:lnTo>
                    <a:pt x="252936" y="108346"/>
                  </a:lnTo>
                  <a:lnTo>
                    <a:pt x="274159" y="134987"/>
                  </a:lnTo>
                  <a:lnTo>
                    <a:pt x="281940" y="167639"/>
                  </a:lnTo>
                  <a:lnTo>
                    <a:pt x="274159" y="200266"/>
                  </a:lnTo>
                  <a:lnTo>
                    <a:pt x="252936" y="226909"/>
                  </a:lnTo>
                  <a:lnTo>
                    <a:pt x="221450" y="244872"/>
                  </a:lnTo>
                  <a:lnTo>
                    <a:pt x="182880" y="251459"/>
                  </a:lnTo>
                  <a:lnTo>
                    <a:pt x="341147" y="251459"/>
                  </a:lnTo>
                  <a:lnTo>
                    <a:pt x="359224" y="212204"/>
                  </a:lnTo>
                  <a:lnTo>
                    <a:pt x="365760" y="167639"/>
                  </a:lnTo>
                  <a:lnTo>
                    <a:pt x="359224" y="123075"/>
                  </a:lnTo>
                  <a:lnTo>
                    <a:pt x="341147" y="83819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1910060" y="7702295"/>
              <a:ext cx="365760" cy="335280"/>
            </a:xfrm>
            <a:custGeom>
              <a:avLst/>
              <a:gdLst/>
              <a:ahLst/>
              <a:cxnLst/>
              <a:rect l="l" t="t" r="r" b="b"/>
              <a:pathLst>
                <a:path w="365759" h="335279">
                  <a:moveTo>
                    <a:pt x="0" y="167639"/>
                  </a:moveTo>
                  <a:lnTo>
                    <a:pt x="6535" y="123075"/>
                  </a:lnTo>
                  <a:lnTo>
                    <a:pt x="24976" y="83029"/>
                  </a:lnTo>
                  <a:lnTo>
                    <a:pt x="53578" y="49101"/>
                  </a:lnTo>
                  <a:lnTo>
                    <a:pt x="90593" y="22888"/>
                  </a:lnTo>
                  <a:lnTo>
                    <a:pt x="134276" y="5988"/>
                  </a:lnTo>
                  <a:lnTo>
                    <a:pt x="182880" y="0"/>
                  </a:lnTo>
                  <a:lnTo>
                    <a:pt x="231483" y="5988"/>
                  </a:lnTo>
                  <a:lnTo>
                    <a:pt x="275166" y="22888"/>
                  </a:lnTo>
                  <a:lnTo>
                    <a:pt x="312181" y="49101"/>
                  </a:lnTo>
                  <a:lnTo>
                    <a:pt x="340783" y="83029"/>
                  </a:lnTo>
                  <a:lnTo>
                    <a:pt x="359224" y="123075"/>
                  </a:lnTo>
                  <a:lnTo>
                    <a:pt x="365760" y="167639"/>
                  </a:lnTo>
                  <a:lnTo>
                    <a:pt x="359224" y="212204"/>
                  </a:lnTo>
                  <a:lnTo>
                    <a:pt x="340783" y="252250"/>
                  </a:lnTo>
                  <a:lnTo>
                    <a:pt x="312181" y="286178"/>
                  </a:lnTo>
                  <a:lnTo>
                    <a:pt x="275166" y="312391"/>
                  </a:lnTo>
                  <a:lnTo>
                    <a:pt x="231483" y="329291"/>
                  </a:lnTo>
                  <a:lnTo>
                    <a:pt x="182880" y="335279"/>
                  </a:lnTo>
                  <a:lnTo>
                    <a:pt x="134276" y="329291"/>
                  </a:lnTo>
                  <a:lnTo>
                    <a:pt x="90593" y="312391"/>
                  </a:lnTo>
                  <a:lnTo>
                    <a:pt x="53578" y="286178"/>
                  </a:lnTo>
                  <a:lnTo>
                    <a:pt x="24976" y="252250"/>
                  </a:lnTo>
                  <a:lnTo>
                    <a:pt x="6535" y="212204"/>
                  </a:lnTo>
                  <a:lnTo>
                    <a:pt x="0" y="167639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987784" y="7780019"/>
              <a:ext cx="210312" cy="179832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9810623" y="3073145"/>
              <a:ext cx="1438275" cy="86995"/>
            </a:xfrm>
            <a:custGeom>
              <a:avLst/>
              <a:gdLst/>
              <a:ahLst/>
              <a:cxnLst/>
              <a:rect l="l" t="t" r="r" b="b"/>
              <a:pathLst>
                <a:path w="1438275" h="86994">
                  <a:moveTo>
                    <a:pt x="1351406" y="0"/>
                  </a:moveTo>
                  <a:lnTo>
                    <a:pt x="1351310" y="22098"/>
                  </a:lnTo>
                  <a:lnTo>
                    <a:pt x="1351214" y="43941"/>
                  </a:lnTo>
                  <a:lnTo>
                    <a:pt x="1351152" y="58038"/>
                  </a:lnTo>
                  <a:lnTo>
                    <a:pt x="1351026" y="86867"/>
                  </a:lnTo>
                  <a:lnTo>
                    <a:pt x="1409451" y="58038"/>
                  </a:lnTo>
                  <a:lnTo>
                    <a:pt x="1365630" y="58038"/>
                  </a:lnTo>
                  <a:lnTo>
                    <a:pt x="1365757" y="29082"/>
                  </a:lnTo>
                  <a:lnTo>
                    <a:pt x="1408732" y="29082"/>
                  </a:lnTo>
                  <a:lnTo>
                    <a:pt x="1351406" y="0"/>
                  </a:lnTo>
                  <a:close/>
                </a:path>
                <a:path w="1438275" h="86994">
                  <a:moveTo>
                    <a:pt x="253" y="22098"/>
                  </a:moveTo>
                  <a:lnTo>
                    <a:pt x="62" y="43941"/>
                  </a:lnTo>
                  <a:lnTo>
                    <a:pt x="0" y="51053"/>
                  </a:lnTo>
                  <a:lnTo>
                    <a:pt x="1365630" y="58038"/>
                  </a:lnTo>
                  <a:lnTo>
                    <a:pt x="1351152" y="58038"/>
                  </a:lnTo>
                  <a:lnTo>
                    <a:pt x="1351214" y="43941"/>
                  </a:lnTo>
                  <a:lnTo>
                    <a:pt x="1351279" y="29082"/>
                  </a:lnTo>
                  <a:lnTo>
                    <a:pt x="1365757" y="29082"/>
                  </a:lnTo>
                  <a:lnTo>
                    <a:pt x="253" y="22098"/>
                  </a:lnTo>
                  <a:close/>
                </a:path>
                <a:path w="1438275" h="86994">
                  <a:moveTo>
                    <a:pt x="1408732" y="29082"/>
                  </a:moveTo>
                  <a:lnTo>
                    <a:pt x="1365757" y="29082"/>
                  </a:lnTo>
                  <a:lnTo>
                    <a:pt x="1365630" y="58038"/>
                  </a:lnTo>
                  <a:lnTo>
                    <a:pt x="1409451" y="58038"/>
                  </a:lnTo>
                  <a:lnTo>
                    <a:pt x="1438021" y="43941"/>
                  </a:lnTo>
                  <a:lnTo>
                    <a:pt x="1408732" y="2908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12144756" y="1909572"/>
            <a:ext cx="2458720" cy="600710"/>
          </a:xfrm>
          <a:prstGeom prst="rect">
            <a:avLst/>
          </a:prstGeom>
          <a:solidFill>
            <a:srgbClr val="F1F1F1"/>
          </a:solidFill>
          <a:ln w="9143">
            <a:solidFill>
              <a:srgbClr val="7E7E7E"/>
            </a:solidFill>
          </a:ln>
        </p:spPr>
        <p:txBody>
          <a:bodyPr vert="horz" wrap="square" lIns="0" tIns="2730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15"/>
              </a:spcBef>
            </a:pPr>
            <a:r>
              <a:rPr sz="1200" spc="-25" dirty="0">
                <a:solidFill>
                  <a:srgbClr val="404040"/>
                </a:solidFill>
                <a:latin typeface="Courier New"/>
                <a:cs typeface="Courier New"/>
              </a:rPr>
              <a:t>do{</a:t>
            </a:r>
            <a:endParaRPr sz="1200">
              <a:latin typeface="Courier New"/>
              <a:cs typeface="Courier New"/>
            </a:endParaRPr>
          </a:p>
          <a:p>
            <a:pPr marL="275590">
              <a:lnSpc>
                <a:spcPct val="100000"/>
              </a:lnSpc>
            </a:pPr>
            <a:r>
              <a:rPr sz="1200" dirty="0">
                <a:solidFill>
                  <a:srgbClr val="404040"/>
                </a:solidFill>
                <a:latin typeface="Courier New"/>
                <a:cs typeface="Courier New"/>
              </a:rPr>
              <a:t>conditional</a:t>
            </a:r>
            <a:r>
              <a:rPr sz="12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404040"/>
                </a:solidFill>
                <a:latin typeface="Courier New"/>
                <a:cs typeface="Courier New"/>
              </a:rPr>
              <a:t>code</a:t>
            </a:r>
            <a:r>
              <a:rPr sz="12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200" spc="-50" dirty="0">
                <a:solidFill>
                  <a:srgbClr val="404040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  <a:p>
            <a:pPr marL="92710">
              <a:lnSpc>
                <a:spcPct val="100000"/>
              </a:lnSpc>
            </a:pPr>
            <a:r>
              <a:rPr sz="120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r>
              <a:rPr sz="1200" spc="-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404040"/>
                </a:solidFill>
                <a:latin typeface="Courier New"/>
                <a:cs typeface="Courier New"/>
              </a:rPr>
              <a:t>while</a:t>
            </a:r>
            <a:r>
              <a:rPr sz="1200" spc="-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Courier New"/>
                <a:cs typeface="Courier New"/>
              </a:rPr>
              <a:t>(condition)</a:t>
            </a:r>
            <a:endParaRPr sz="1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89915">
              <a:lnSpc>
                <a:spcPct val="100000"/>
              </a:lnSpc>
              <a:spcBef>
                <a:spcPts val="105"/>
              </a:spcBef>
            </a:pPr>
            <a:r>
              <a:rPr b="1" i="1" spc="114" dirty="0">
                <a:latin typeface="Trebuchet MS"/>
                <a:cs typeface="Trebuchet MS"/>
              </a:rPr>
              <a:t>do…while</a:t>
            </a:r>
            <a:r>
              <a:rPr b="1" i="1" spc="-125" dirty="0">
                <a:latin typeface="Trebuchet MS"/>
                <a:cs typeface="Trebuchet MS"/>
              </a:rPr>
              <a:t> </a:t>
            </a:r>
            <a:r>
              <a:rPr spc="-165" dirty="0"/>
              <a:t>Loop</a:t>
            </a:r>
            <a:r>
              <a:rPr spc="-200" dirty="0"/>
              <a:t> </a:t>
            </a:r>
            <a:r>
              <a:rPr spc="-80" dirty="0"/>
              <a:t>(Contd.)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12481" y="1830069"/>
            <a:ext cx="143065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55" dirty="0">
                <a:solidFill>
                  <a:srgbClr val="404040"/>
                </a:solidFill>
                <a:latin typeface="Arial Black"/>
                <a:cs typeface="Arial Black"/>
              </a:rPr>
              <a:t>Examples:</a:t>
            </a:r>
            <a:endParaRPr sz="2200">
              <a:latin typeface="Arial Black"/>
              <a:cs typeface="Arial Black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41847" y="853439"/>
            <a:ext cx="4937759" cy="27432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089660" y="2671572"/>
            <a:ext cx="5920740" cy="3493135"/>
          </a:xfrm>
          <a:prstGeom prst="rect">
            <a:avLst/>
          </a:prstGeom>
          <a:solidFill>
            <a:srgbClr val="F1F1F1"/>
          </a:solidFill>
          <a:ln w="9144">
            <a:solidFill>
              <a:srgbClr val="7E7E7E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80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public</a:t>
            </a:r>
            <a:r>
              <a:rPr sz="16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class</a:t>
            </a:r>
            <a:r>
              <a:rPr sz="16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Sample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 {</a:t>
            </a:r>
            <a:endParaRPr sz="1600">
              <a:latin typeface="Courier New"/>
              <a:cs typeface="Courier New"/>
            </a:endParaRPr>
          </a:p>
          <a:p>
            <a:pPr marL="213360">
              <a:lnSpc>
                <a:spcPct val="100000"/>
              </a:lnSpc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public</a:t>
            </a:r>
            <a:r>
              <a:rPr sz="1600" spc="-6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static</a:t>
            </a:r>
            <a:r>
              <a:rPr sz="1600" spc="-6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void</a:t>
            </a:r>
            <a:r>
              <a:rPr sz="1600" spc="-6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main(String</a:t>
            </a:r>
            <a:r>
              <a:rPr sz="1600" spc="-6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args[])</a:t>
            </a:r>
            <a:r>
              <a:rPr sz="1600" spc="-7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579120" marR="4600575" indent="-243840">
              <a:lnSpc>
                <a:spcPct val="100000"/>
              </a:lnSpc>
              <a:spcBef>
                <a:spcPts val="5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int</a:t>
            </a:r>
            <a:r>
              <a:rPr sz="16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Courier New"/>
                <a:cs typeface="Courier New"/>
              </a:rPr>
              <a:t>i=0;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do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701040" marR="201930">
              <a:lnSpc>
                <a:spcPct val="100000"/>
              </a:lnSpc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System.out.println("value</a:t>
            </a: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of</a:t>
            </a:r>
            <a:r>
              <a:rPr sz="16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i</a:t>
            </a:r>
            <a:r>
              <a:rPr sz="16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:</a:t>
            </a:r>
            <a:r>
              <a:rPr sz="16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"</a:t>
            </a:r>
            <a:r>
              <a:rPr sz="16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+</a:t>
            </a:r>
            <a:r>
              <a:rPr sz="16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i</a:t>
            </a:r>
            <a:r>
              <a:rPr sz="16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); </a:t>
            </a:r>
            <a:r>
              <a:rPr sz="1600" spc="-20" dirty="0">
                <a:solidFill>
                  <a:srgbClr val="404040"/>
                </a:solidFill>
                <a:latin typeface="Courier New"/>
                <a:cs typeface="Courier New"/>
              </a:rPr>
              <a:t>i++;</a:t>
            </a:r>
            <a:endParaRPr sz="1600">
              <a:latin typeface="Courier New"/>
              <a:cs typeface="Courier New"/>
            </a:endParaRPr>
          </a:p>
          <a:p>
            <a:pPr marL="579120">
              <a:lnSpc>
                <a:spcPct val="100000"/>
              </a:lnSpc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579120">
              <a:lnSpc>
                <a:spcPct val="100000"/>
              </a:lnSpc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while</a:t>
            </a:r>
            <a:r>
              <a:rPr sz="16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(i&lt;=10);</a:t>
            </a:r>
            <a:endParaRPr sz="1600">
              <a:latin typeface="Courier New"/>
              <a:cs typeface="Courier New"/>
            </a:endParaRPr>
          </a:p>
          <a:p>
            <a:pPr marL="335280">
              <a:lnSpc>
                <a:spcPct val="100000"/>
              </a:lnSpc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91355" y="5177028"/>
            <a:ext cx="2781300" cy="80010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17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50"/>
              </a:spcBef>
            </a:pPr>
            <a:r>
              <a:rPr sz="2000" spc="-10" dirty="0">
                <a:solidFill>
                  <a:srgbClr val="404040"/>
                </a:solidFill>
                <a:latin typeface="Arial Black"/>
                <a:cs typeface="Arial Black"/>
              </a:rPr>
              <a:t>Output</a:t>
            </a:r>
            <a:endParaRPr sz="2000">
              <a:latin typeface="Arial Black"/>
              <a:cs typeface="Arial Black"/>
            </a:endParaRPr>
          </a:p>
          <a:p>
            <a:pPr marL="91440">
              <a:lnSpc>
                <a:spcPct val="100000"/>
              </a:lnSpc>
            </a:pP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1</a:t>
            </a:r>
            <a:r>
              <a:rPr sz="20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2</a:t>
            </a:r>
            <a:r>
              <a:rPr sz="20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3</a:t>
            </a:r>
            <a:r>
              <a:rPr sz="20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4</a:t>
            </a:r>
            <a:r>
              <a:rPr sz="20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5</a:t>
            </a:r>
            <a:r>
              <a:rPr sz="20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6</a:t>
            </a:r>
            <a:r>
              <a:rPr sz="20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7</a:t>
            </a:r>
            <a:r>
              <a:rPr sz="20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8</a:t>
            </a:r>
            <a:r>
              <a:rPr sz="20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9</a:t>
            </a:r>
            <a:r>
              <a:rPr sz="20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Arial MT"/>
                <a:cs typeface="Arial MT"/>
              </a:rPr>
              <a:t>10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691371" y="2671572"/>
            <a:ext cx="5920740" cy="3493135"/>
          </a:xfrm>
          <a:prstGeom prst="rect">
            <a:avLst/>
          </a:prstGeom>
          <a:solidFill>
            <a:srgbClr val="F1F1F1"/>
          </a:solidFill>
          <a:ln w="9143">
            <a:solidFill>
              <a:srgbClr val="7E7E7E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80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public</a:t>
            </a:r>
            <a:r>
              <a:rPr sz="16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class</a:t>
            </a:r>
            <a:r>
              <a:rPr sz="16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Sample</a:t>
            </a:r>
            <a:r>
              <a:rPr sz="16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213360">
              <a:lnSpc>
                <a:spcPct val="100000"/>
              </a:lnSpc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public</a:t>
            </a:r>
            <a:r>
              <a:rPr sz="1600" spc="-6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static</a:t>
            </a:r>
            <a:r>
              <a:rPr sz="1600" spc="-7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void</a:t>
            </a:r>
            <a:r>
              <a:rPr sz="1600" spc="-5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main(String</a:t>
            </a:r>
            <a:r>
              <a:rPr sz="1600" spc="-6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args[])</a:t>
            </a:r>
            <a:r>
              <a:rPr sz="1600" spc="-7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579120" marR="4478655" indent="-243840">
              <a:lnSpc>
                <a:spcPct val="100000"/>
              </a:lnSpc>
              <a:spcBef>
                <a:spcPts val="5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int</a:t>
            </a:r>
            <a:r>
              <a:rPr sz="16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i=10;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do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701040" marR="201930">
              <a:lnSpc>
                <a:spcPct val="100000"/>
              </a:lnSpc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System.out.println("value</a:t>
            </a: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of</a:t>
            </a:r>
            <a:r>
              <a:rPr sz="16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i</a:t>
            </a:r>
            <a:r>
              <a:rPr sz="16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:</a:t>
            </a:r>
            <a:r>
              <a:rPr sz="16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"</a:t>
            </a:r>
            <a:r>
              <a:rPr sz="16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+</a:t>
            </a:r>
            <a:r>
              <a:rPr sz="16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i</a:t>
            </a:r>
            <a:r>
              <a:rPr sz="16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);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i--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  <a:p>
            <a:pPr marL="579120">
              <a:lnSpc>
                <a:spcPct val="100000"/>
              </a:lnSpc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579120">
              <a:lnSpc>
                <a:spcPct val="100000"/>
              </a:lnSpc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while</a:t>
            </a:r>
            <a:r>
              <a:rPr sz="16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(i&gt;=1);</a:t>
            </a:r>
            <a:endParaRPr sz="1600">
              <a:latin typeface="Courier New"/>
              <a:cs typeface="Courier New"/>
            </a:endParaRPr>
          </a:p>
          <a:p>
            <a:pPr marL="335280">
              <a:lnSpc>
                <a:spcPct val="100000"/>
              </a:lnSpc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618976" y="5068823"/>
            <a:ext cx="2781300" cy="80010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111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45"/>
              </a:spcBef>
            </a:pPr>
            <a:r>
              <a:rPr sz="2000" spc="-10" dirty="0">
                <a:solidFill>
                  <a:srgbClr val="404040"/>
                </a:solidFill>
                <a:latin typeface="Arial Black"/>
                <a:cs typeface="Arial Black"/>
              </a:rPr>
              <a:t>Output</a:t>
            </a:r>
            <a:endParaRPr sz="2000">
              <a:latin typeface="Arial Black"/>
              <a:cs typeface="Arial Black"/>
            </a:endParaRPr>
          </a:p>
          <a:p>
            <a:pPr marL="92075">
              <a:lnSpc>
                <a:spcPct val="100000"/>
              </a:lnSpc>
            </a:pP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10</a:t>
            </a:r>
            <a:r>
              <a:rPr sz="20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9</a:t>
            </a:r>
            <a:r>
              <a:rPr sz="20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8</a:t>
            </a:r>
            <a:r>
              <a:rPr sz="20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7</a:t>
            </a:r>
            <a:r>
              <a:rPr sz="20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6</a:t>
            </a:r>
            <a:r>
              <a:rPr sz="20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5</a:t>
            </a:r>
            <a:r>
              <a:rPr sz="20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4</a:t>
            </a:r>
            <a:r>
              <a:rPr sz="20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3</a:t>
            </a:r>
            <a:r>
              <a:rPr sz="20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2</a:t>
            </a:r>
            <a:r>
              <a:rPr sz="20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Arial MT"/>
                <a:cs typeface="Arial MT"/>
              </a:rPr>
              <a:t>1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5" dirty="0">
                <a:solidFill>
                  <a:srgbClr val="FFFFFF"/>
                </a:solidFill>
              </a:rPr>
              <a:t>Core</a:t>
            </a:r>
            <a:r>
              <a:rPr spc="-229" dirty="0">
                <a:solidFill>
                  <a:srgbClr val="FFFFFF"/>
                </a:solidFill>
              </a:rPr>
              <a:t> </a:t>
            </a:r>
            <a:r>
              <a:rPr spc="-360" dirty="0">
                <a:solidFill>
                  <a:srgbClr val="FFFFFF"/>
                </a:solidFill>
              </a:rPr>
              <a:t>Java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5636" y="2354072"/>
            <a:ext cx="42418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25" dirty="0">
                <a:solidFill>
                  <a:srgbClr val="404040"/>
                </a:solidFill>
                <a:latin typeface="Arial Black"/>
                <a:cs typeface="Arial Black"/>
              </a:rPr>
              <a:t>Topic</a:t>
            </a:r>
            <a:r>
              <a:rPr sz="2800" spc="-17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800" spc="-160" dirty="0">
                <a:solidFill>
                  <a:srgbClr val="404040"/>
                </a:solidFill>
                <a:latin typeface="Arial Black"/>
                <a:cs typeface="Arial Black"/>
              </a:rPr>
              <a:t>4—</a:t>
            </a:r>
            <a:r>
              <a:rPr sz="2800" spc="-225" dirty="0">
                <a:solidFill>
                  <a:srgbClr val="404040"/>
                </a:solidFill>
                <a:latin typeface="Arial Black"/>
                <a:cs typeface="Arial Black"/>
              </a:rPr>
              <a:t>Compare</a:t>
            </a:r>
            <a:r>
              <a:rPr sz="2800" spc="-12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800" spc="-175" dirty="0">
                <a:solidFill>
                  <a:srgbClr val="404040"/>
                </a:solidFill>
                <a:latin typeface="Arial Black"/>
                <a:cs typeface="Arial Black"/>
              </a:rPr>
              <a:t>Loops</a:t>
            </a:r>
            <a:endParaRPr sz="28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27990">
              <a:lnSpc>
                <a:spcPct val="100000"/>
              </a:lnSpc>
              <a:spcBef>
                <a:spcPts val="105"/>
              </a:spcBef>
            </a:pPr>
            <a:r>
              <a:rPr spc="-114" dirty="0"/>
              <a:t>Comparing</a:t>
            </a:r>
            <a:r>
              <a:rPr spc="-240" dirty="0"/>
              <a:t> </a:t>
            </a:r>
            <a:r>
              <a:rPr spc="-175" dirty="0"/>
              <a:t>Loops</a:t>
            </a:r>
            <a:r>
              <a:rPr spc="-225" dirty="0"/>
              <a:t> </a:t>
            </a:r>
            <a:r>
              <a:rPr spc="-10" dirty="0"/>
              <a:t>in</a:t>
            </a:r>
            <a:r>
              <a:rPr spc="-225" dirty="0"/>
              <a:t> </a:t>
            </a:r>
            <a:r>
              <a:rPr spc="-360" dirty="0"/>
              <a:t>Java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56859" y="853439"/>
            <a:ext cx="5507736" cy="27432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517903" y="1943100"/>
            <a:ext cx="2719070" cy="416559"/>
          </a:xfrm>
          <a:prstGeom prst="rect">
            <a:avLst/>
          </a:prstGeom>
          <a:solidFill>
            <a:srgbClr val="E6E8F7"/>
          </a:solidFill>
          <a:ln w="12192">
            <a:solidFill>
              <a:srgbClr val="BEBEBE"/>
            </a:solidFill>
          </a:ln>
        </p:spPr>
        <p:txBody>
          <a:bodyPr vert="horz" wrap="square" lIns="0" tIns="571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50"/>
              </a:spcBef>
            </a:pPr>
            <a:r>
              <a:rPr sz="1800" spc="-25" dirty="0">
                <a:solidFill>
                  <a:srgbClr val="404040"/>
                </a:solidFill>
                <a:latin typeface="Arial Black"/>
                <a:cs typeface="Arial Black"/>
              </a:rPr>
              <a:t>for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17903" y="2423160"/>
            <a:ext cx="2719070" cy="1384300"/>
          </a:xfrm>
          <a:prstGeom prst="rect">
            <a:avLst/>
          </a:prstGeom>
          <a:solidFill>
            <a:srgbClr val="E6E8F7"/>
          </a:solidFill>
          <a:ln w="12192">
            <a:solidFill>
              <a:srgbClr val="BEBEBE"/>
            </a:solidFill>
          </a:ln>
        </p:spPr>
        <p:txBody>
          <a:bodyPr vert="horz" wrap="square" lIns="0" tIns="130175" rIns="0" bIns="0" rtlCol="0">
            <a:spAutoFit/>
          </a:bodyPr>
          <a:lstStyle/>
          <a:p>
            <a:pPr marL="377825" marR="746125" indent="-287020">
              <a:lnSpc>
                <a:spcPct val="100000"/>
              </a:lnSpc>
              <a:spcBef>
                <a:spcPts val="1025"/>
              </a:spcBef>
              <a:buChar char="•"/>
              <a:tabLst>
                <a:tab pos="377825" algn="l"/>
              </a:tabLst>
            </a:pP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Any</a:t>
            </a:r>
            <a:r>
              <a:rPr sz="18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95" dirty="0">
                <a:solidFill>
                  <a:srgbClr val="404040"/>
                </a:solidFill>
                <a:latin typeface="Arial MT"/>
                <a:cs typeface="Arial MT"/>
              </a:rPr>
              <a:t>number</a:t>
            </a:r>
            <a:r>
              <a:rPr sz="18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70" dirty="0">
                <a:solidFill>
                  <a:srgbClr val="404040"/>
                </a:solidFill>
                <a:latin typeface="Arial MT"/>
                <a:cs typeface="Arial MT"/>
              </a:rPr>
              <a:t>of </a:t>
            </a:r>
            <a:r>
              <a:rPr sz="1800" spc="45" dirty="0">
                <a:solidFill>
                  <a:srgbClr val="404040"/>
                </a:solidFill>
                <a:latin typeface="Arial MT"/>
                <a:cs typeface="Arial MT"/>
              </a:rPr>
              <a:t>iterations</a:t>
            </a:r>
            <a:endParaRPr sz="1800">
              <a:latin typeface="Arial MT"/>
              <a:cs typeface="Arial MT"/>
            </a:endParaRPr>
          </a:p>
          <a:p>
            <a:pPr marL="377825" marR="104139" indent="-287020">
              <a:lnSpc>
                <a:spcPct val="100000"/>
              </a:lnSpc>
              <a:buChar char="•"/>
              <a:tabLst>
                <a:tab pos="377825" algn="l"/>
              </a:tabLst>
            </a:pP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When</a:t>
            </a:r>
            <a:r>
              <a:rPr sz="18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80" dirty="0">
                <a:solidFill>
                  <a:srgbClr val="404040"/>
                </a:solidFill>
                <a:latin typeface="Arial MT"/>
                <a:cs typeface="Arial MT"/>
              </a:rPr>
              <a:t>total</a:t>
            </a:r>
            <a:r>
              <a:rPr sz="18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45" dirty="0">
                <a:solidFill>
                  <a:srgbClr val="404040"/>
                </a:solidFill>
                <a:latin typeface="Arial MT"/>
                <a:cs typeface="Arial MT"/>
              </a:rPr>
              <a:t>iterations </a:t>
            </a:r>
            <a:r>
              <a:rPr sz="1800" spc="65" dirty="0">
                <a:solidFill>
                  <a:srgbClr val="404040"/>
                </a:solidFill>
                <a:latin typeface="Arial MT"/>
                <a:cs typeface="Arial MT"/>
              </a:rPr>
              <a:t>known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839211" y="3807714"/>
            <a:ext cx="78105" cy="466090"/>
          </a:xfrm>
          <a:custGeom>
            <a:avLst/>
            <a:gdLst/>
            <a:ahLst/>
            <a:cxnLst/>
            <a:rect l="l" t="t" r="r" b="b"/>
            <a:pathLst>
              <a:path w="78105" h="466089">
                <a:moveTo>
                  <a:pt x="25907" y="388238"/>
                </a:moveTo>
                <a:lnTo>
                  <a:pt x="0" y="388238"/>
                </a:lnTo>
                <a:lnTo>
                  <a:pt x="38862" y="465963"/>
                </a:lnTo>
                <a:lnTo>
                  <a:pt x="71246" y="401193"/>
                </a:lnTo>
                <a:lnTo>
                  <a:pt x="25907" y="401193"/>
                </a:lnTo>
                <a:lnTo>
                  <a:pt x="25907" y="388238"/>
                </a:lnTo>
                <a:close/>
              </a:path>
              <a:path w="78105" h="466089">
                <a:moveTo>
                  <a:pt x="51815" y="0"/>
                </a:moveTo>
                <a:lnTo>
                  <a:pt x="25907" y="0"/>
                </a:lnTo>
                <a:lnTo>
                  <a:pt x="25907" y="401193"/>
                </a:lnTo>
                <a:lnTo>
                  <a:pt x="51815" y="401193"/>
                </a:lnTo>
                <a:lnTo>
                  <a:pt x="51815" y="0"/>
                </a:lnTo>
                <a:close/>
              </a:path>
              <a:path w="78105" h="466089">
                <a:moveTo>
                  <a:pt x="77724" y="388238"/>
                </a:moveTo>
                <a:lnTo>
                  <a:pt x="51815" y="388238"/>
                </a:lnTo>
                <a:lnTo>
                  <a:pt x="51815" y="401193"/>
                </a:lnTo>
                <a:lnTo>
                  <a:pt x="71246" y="401193"/>
                </a:lnTo>
                <a:lnTo>
                  <a:pt x="77724" y="388238"/>
                </a:lnTo>
                <a:close/>
              </a:path>
            </a:pathLst>
          </a:custGeom>
          <a:solidFill>
            <a:srgbClr val="F1E3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517903" y="4273296"/>
            <a:ext cx="2719070" cy="609600"/>
          </a:xfrm>
          <a:prstGeom prst="rect">
            <a:avLst/>
          </a:prstGeom>
          <a:solidFill>
            <a:srgbClr val="F1E3A1"/>
          </a:solidFill>
          <a:ln w="12192">
            <a:solidFill>
              <a:srgbClr val="FFD966"/>
            </a:solidFill>
          </a:ln>
        </p:spPr>
        <p:txBody>
          <a:bodyPr vert="horz" wrap="square" lIns="0" tIns="153670" rIns="0" bIns="0" rtlCol="0">
            <a:spAutoFit/>
          </a:bodyPr>
          <a:lstStyle/>
          <a:p>
            <a:pPr marL="349250">
              <a:lnSpc>
                <a:spcPct val="100000"/>
              </a:lnSpc>
              <a:spcBef>
                <a:spcPts val="1210"/>
              </a:spcBef>
            </a:pP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Initialize</a:t>
            </a:r>
            <a:r>
              <a:rPr sz="1800" spc="28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Arial MT"/>
                <a:cs typeface="Arial MT"/>
              </a:rPr>
              <a:t>variable(s)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355850" y="4883658"/>
            <a:ext cx="1043305" cy="1969770"/>
            <a:chOff x="2355850" y="4883658"/>
            <a:chExt cx="1043305" cy="1969770"/>
          </a:xfrm>
        </p:grpSpPr>
        <p:sp>
          <p:nvSpPr>
            <p:cNvPr id="9" name="object 9"/>
            <p:cNvSpPr/>
            <p:nvPr/>
          </p:nvSpPr>
          <p:spPr>
            <a:xfrm>
              <a:off x="2839212" y="4883658"/>
              <a:ext cx="78105" cy="466090"/>
            </a:xfrm>
            <a:custGeom>
              <a:avLst/>
              <a:gdLst/>
              <a:ahLst/>
              <a:cxnLst/>
              <a:rect l="l" t="t" r="r" b="b"/>
              <a:pathLst>
                <a:path w="78105" h="466089">
                  <a:moveTo>
                    <a:pt x="25907" y="388238"/>
                  </a:moveTo>
                  <a:lnTo>
                    <a:pt x="0" y="388238"/>
                  </a:lnTo>
                  <a:lnTo>
                    <a:pt x="38862" y="465963"/>
                  </a:lnTo>
                  <a:lnTo>
                    <a:pt x="71247" y="401192"/>
                  </a:lnTo>
                  <a:lnTo>
                    <a:pt x="25907" y="401192"/>
                  </a:lnTo>
                  <a:lnTo>
                    <a:pt x="25907" y="388238"/>
                  </a:lnTo>
                  <a:close/>
                </a:path>
                <a:path w="78105" h="466089">
                  <a:moveTo>
                    <a:pt x="51815" y="0"/>
                  </a:moveTo>
                  <a:lnTo>
                    <a:pt x="25907" y="0"/>
                  </a:lnTo>
                  <a:lnTo>
                    <a:pt x="25907" y="401192"/>
                  </a:lnTo>
                  <a:lnTo>
                    <a:pt x="51815" y="401192"/>
                  </a:lnTo>
                  <a:lnTo>
                    <a:pt x="51815" y="0"/>
                  </a:lnTo>
                  <a:close/>
                </a:path>
                <a:path w="78105" h="466089">
                  <a:moveTo>
                    <a:pt x="77724" y="388238"/>
                  </a:moveTo>
                  <a:lnTo>
                    <a:pt x="51815" y="388238"/>
                  </a:lnTo>
                  <a:lnTo>
                    <a:pt x="51815" y="401192"/>
                  </a:lnTo>
                  <a:lnTo>
                    <a:pt x="71247" y="401192"/>
                  </a:lnTo>
                  <a:lnTo>
                    <a:pt x="77724" y="388238"/>
                  </a:lnTo>
                  <a:close/>
                </a:path>
              </a:pathLst>
            </a:custGeom>
            <a:solidFill>
              <a:srgbClr val="F1E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857500" y="6387084"/>
              <a:ext cx="76200" cy="466090"/>
            </a:xfrm>
            <a:custGeom>
              <a:avLst/>
              <a:gdLst/>
              <a:ahLst/>
              <a:cxnLst/>
              <a:rect l="l" t="t" r="r" b="b"/>
              <a:pathLst>
                <a:path w="76200" h="466090">
                  <a:moveTo>
                    <a:pt x="31750" y="389763"/>
                  </a:moveTo>
                  <a:lnTo>
                    <a:pt x="0" y="389763"/>
                  </a:lnTo>
                  <a:lnTo>
                    <a:pt x="38100" y="465963"/>
                  </a:lnTo>
                  <a:lnTo>
                    <a:pt x="69850" y="402463"/>
                  </a:lnTo>
                  <a:lnTo>
                    <a:pt x="31750" y="402463"/>
                  </a:lnTo>
                  <a:lnTo>
                    <a:pt x="31750" y="389763"/>
                  </a:lnTo>
                  <a:close/>
                </a:path>
                <a:path w="76200" h="466090">
                  <a:moveTo>
                    <a:pt x="44450" y="0"/>
                  </a:moveTo>
                  <a:lnTo>
                    <a:pt x="31750" y="0"/>
                  </a:lnTo>
                  <a:lnTo>
                    <a:pt x="31750" y="402463"/>
                  </a:lnTo>
                  <a:lnTo>
                    <a:pt x="44450" y="402463"/>
                  </a:lnTo>
                  <a:lnTo>
                    <a:pt x="44450" y="0"/>
                  </a:lnTo>
                  <a:close/>
                </a:path>
                <a:path w="76200" h="466090">
                  <a:moveTo>
                    <a:pt x="76200" y="389763"/>
                  </a:moveTo>
                  <a:lnTo>
                    <a:pt x="44450" y="389763"/>
                  </a:lnTo>
                  <a:lnTo>
                    <a:pt x="44450" y="402463"/>
                  </a:lnTo>
                  <a:lnTo>
                    <a:pt x="69850" y="402463"/>
                  </a:lnTo>
                  <a:lnTo>
                    <a:pt x="76200" y="389763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62200" y="5356860"/>
              <a:ext cx="1030605" cy="1031875"/>
            </a:xfrm>
            <a:custGeom>
              <a:avLst/>
              <a:gdLst/>
              <a:ahLst/>
              <a:cxnLst/>
              <a:rect l="l" t="t" r="r" b="b"/>
              <a:pathLst>
                <a:path w="1030604" h="1031875">
                  <a:moveTo>
                    <a:pt x="515112" y="0"/>
                  </a:moveTo>
                  <a:lnTo>
                    <a:pt x="0" y="515874"/>
                  </a:lnTo>
                  <a:lnTo>
                    <a:pt x="515112" y="1031747"/>
                  </a:lnTo>
                  <a:lnTo>
                    <a:pt x="1030224" y="515874"/>
                  </a:lnTo>
                  <a:lnTo>
                    <a:pt x="515112" y="0"/>
                  </a:lnTo>
                  <a:close/>
                </a:path>
              </a:pathLst>
            </a:custGeom>
            <a:solidFill>
              <a:srgbClr val="E6E8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362200" y="5356860"/>
              <a:ext cx="1030605" cy="1031875"/>
            </a:xfrm>
            <a:custGeom>
              <a:avLst/>
              <a:gdLst/>
              <a:ahLst/>
              <a:cxnLst/>
              <a:rect l="l" t="t" r="r" b="b"/>
              <a:pathLst>
                <a:path w="1030604" h="1031875">
                  <a:moveTo>
                    <a:pt x="0" y="515874"/>
                  </a:moveTo>
                  <a:lnTo>
                    <a:pt x="515112" y="0"/>
                  </a:lnTo>
                  <a:lnTo>
                    <a:pt x="1030224" y="515874"/>
                  </a:lnTo>
                  <a:lnTo>
                    <a:pt x="515112" y="1031747"/>
                  </a:lnTo>
                  <a:lnTo>
                    <a:pt x="0" y="515874"/>
                  </a:lnTo>
                  <a:close/>
                </a:path>
              </a:pathLst>
            </a:custGeom>
            <a:ln w="12192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351532" y="6865619"/>
            <a:ext cx="1080770" cy="814069"/>
          </a:xfrm>
          <a:prstGeom prst="rect">
            <a:avLst/>
          </a:prstGeom>
          <a:solidFill>
            <a:srgbClr val="F1E3A1"/>
          </a:solidFill>
          <a:ln w="12192">
            <a:solidFill>
              <a:srgbClr val="FFD96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2030"/>
              </a:lnSpc>
            </a:pPr>
            <a:r>
              <a:rPr sz="1800" spc="-10" dirty="0">
                <a:solidFill>
                  <a:srgbClr val="404040"/>
                </a:solidFill>
                <a:latin typeface="Arial MT"/>
                <a:cs typeface="Arial MT"/>
              </a:rPr>
              <a:t>Execute</a:t>
            </a:r>
            <a:endParaRPr sz="1800">
              <a:latin typeface="Arial MT"/>
              <a:cs typeface="Arial MT"/>
            </a:endParaRPr>
          </a:p>
          <a:p>
            <a:pPr marL="92075" marR="415290">
              <a:lnSpc>
                <a:spcPct val="100000"/>
              </a:lnSpc>
            </a:pPr>
            <a:r>
              <a:rPr sz="1800" spc="-20" dirty="0">
                <a:solidFill>
                  <a:srgbClr val="404040"/>
                </a:solidFill>
                <a:latin typeface="Arial MT"/>
                <a:cs typeface="Arial MT"/>
              </a:rPr>
              <a:t>code </a:t>
            </a:r>
            <a:r>
              <a:rPr sz="1800" spc="-10" dirty="0">
                <a:solidFill>
                  <a:srgbClr val="404040"/>
                </a:solidFill>
                <a:latin typeface="Arial MT"/>
                <a:cs typeface="Arial MT"/>
              </a:rPr>
              <a:t>block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701796" y="6082284"/>
            <a:ext cx="1534795" cy="609600"/>
          </a:xfrm>
          <a:prstGeom prst="rect">
            <a:avLst/>
          </a:prstGeom>
          <a:solidFill>
            <a:srgbClr val="F1E3A1"/>
          </a:solidFill>
          <a:ln w="12192">
            <a:solidFill>
              <a:srgbClr val="FFD966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223520" marR="214629" indent="152400">
              <a:lnSpc>
                <a:spcPct val="100000"/>
              </a:lnSpc>
              <a:spcBef>
                <a:spcPts val="140"/>
              </a:spcBef>
            </a:pPr>
            <a:r>
              <a:rPr sz="1800" spc="40" dirty="0">
                <a:solidFill>
                  <a:srgbClr val="404040"/>
                </a:solidFill>
                <a:latin typeface="Arial MT"/>
                <a:cs typeface="Arial MT"/>
              </a:rPr>
              <a:t>Update </a:t>
            </a:r>
            <a:r>
              <a:rPr sz="1800" spc="-10" dirty="0">
                <a:solidFill>
                  <a:srgbClr val="404040"/>
                </a:solidFill>
                <a:latin typeface="Arial MT"/>
                <a:cs typeface="Arial MT"/>
              </a:rPr>
              <a:t>variable(s)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327403" y="5859779"/>
            <a:ext cx="1277620" cy="2346960"/>
            <a:chOff x="1327403" y="5859779"/>
            <a:chExt cx="1277620" cy="2346960"/>
          </a:xfrm>
        </p:grpSpPr>
        <p:sp>
          <p:nvSpPr>
            <p:cNvPr id="16" name="object 16"/>
            <p:cNvSpPr/>
            <p:nvPr/>
          </p:nvSpPr>
          <p:spPr>
            <a:xfrm>
              <a:off x="1330451" y="5862827"/>
              <a:ext cx="1021080" cy="7620"/>
            </a:xfrm>
            <a:custGeom>
              <a:avLst/>
              <a:gdLst/>
              <a:ahLst/>
              <a:cxnLst/>
              <a:rect l="l" t="t" r="r" b="b"/>
              <a:pathLst>
                <a:path w="1021080" h="7620">
                  <a:moveTo>
                    <a:pt x="0" y="0"/>
                  </a:moveTo>
                  <a:lnTo>
                    <a:pt x="1021079" y="7620"/>
                  </a:lnTo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341119" y="8032432"/>
              <a:ext cx="1021080" cy="76200"/>
            </a:xfrm>
            <a:custGeom>
              <a:avLst/>
              <a:gdLst/>
              <a:ahLst/>
              <a:cxnLst/>
              <a:rect l="l" t="t" r="r" b="b"/>
              <a:pathLst>
                <a:path w="1021080" h="76200">
                  <a:moveTo>
                    <a:pt x="945134" y="0"/>
                  </a:moveTo>
                  <a:lnTo>
                    <a:pt x="944626" y="76199"/>
                  </a:lnTo>
                  <a:lnTo>
                    <a:pt x="1009100" y="44551"/>
                  </a:lnTo>
                  <a:lnTo>
                    <a:pt x="957580" y="44551"/>
                  </a:lnTo>
                  <a:lnTo>
                    <a:pt x="957580" y="31851"/>
                  </a:lnTo>
                  <a:lnTo>
                    <a:pt x="1007686" y="31851"/>
                  </a:lnTo>
                  <a:lnTo>
                    <a:pt x="945134" y="0"/>
                  </a:lnTo>
                  <a:close/>
                </a:path>
                <a:path w="1021080" h="76200">
                  <a:moveTo>
                    <a:pt x="0" y="24701"/>
                  </a:moveTo>
                  <a:lnTo>
                    <a:pt x="0" y="37401"/>
                  </a:lnTo>
                  <a:lnTo>
                    <a:pt x="957579" y="44551"/>
                  </a:lnTo>
                  <a:lnTo>
                    <a:pt x="944836" y="44551"/>
                  </a:lnTo>
                  <a:lnTo>
                    <a:pt x="944921" y="31851"/>
                  </a:lnTo>
                  <a:lnTo>
                    <a:pt x="957580" y="31851"/>
                  </a:lnTo>
                  <a:lnTo>
                    <a:pt x="0" y="24701"/>
                  </a:lnTo>
                  <a:close/>
                </a:path>
                <a:path w="1021080" h="76200">
                  <a:moveTo>
                    <a:pt x="1007686" y="31851"/>
                  </a:moveTo>
                  <a:lnTo>
                    <a:pt x="957580" y="31851"/>
                  </a:lnTo>
                  <a:lnTo>
                    <a:pt x="957580" y="44551"/>
                  </a:lnTo>
                  <a:lnTo>
                    <a:pt x="1009100" y="44551"/>
                  </a:lnTo>
                  <a:lnTo>
                    <a:pt x="1021080" y="38671"/>
                  </a:lnTo>
                  <a:lnTo>
                    <a:pt x="1007686" y="31851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330451" y="5878067"/>
              <a:ext cx="10160" cy="2193925"/>
            </a:xfrm>
            <a:custGeom>
              <a:avLst/>
              <a:gdLst/>
              <a:ahLst/>
              <a:cxnLst/>
              <a:rect l="l" t="t" r="r" b="b"/>
              <a:pathLst>
                <a:path w="10159" h="2193925">
                  <a:moveTo>
                    <a:pt x="0" y="0"/>
                  </a:moveTo>
                  <a:lnTo>
                    <a:pt x="10159" y="2193772"/>
                  </a:lnTo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346959" y="7940039"/>
              <a:ext cx="251460" cy="260985"/>
            </a:xfrm>
            <a:custGeom>
              <a:avLst/>
              <a:gdLst/>
              <a:ahLst/>
              <a:cxnLst/>
              <a:rect l="l" t="t" r="r" b="b"/>
              <a:pathLst>
                <a:path w="251460" h="260984">
                  <a:moveTo>
                    <a:pt x="125729" y="0"/>
                  </a:moveTo>
                  <a:lnTo>
                    <a:pt x="76777" y="10240"/>
                  </a:lnTo>
                  <a:lnTo>
                    <a:pt x="36814" y="38166"/>
                  </a:lnTo>
                  <a:lnTo>
                    <a:pt x="9876" y="79584"/>
                  </a:lnTo>
                  <a:lnTo>
                    <a:pt x="0" y="130301"/>
                  </a:lnTo>
                  <a:lnTo>
                    <a:pt x="9876" y="181019"/>
                  </a:lnTo>
                  <a:lnTo>
                    <a:pt x="36814" y="222437"/>
                  </a:lnTo>
                  <a:lnTo>
                    <a:pt x="76777" y="250363"/>
                  </a:lnTo>
                  <a:lnTo>
                    <a:pt x="125729" y="260603"/>
                  </a:lnTo>
                  <a:lnTo>
                    <a:pt x="174682" y="250363"/>
                  </a:lnTo>
                  <a:lnTo>
                    <a:pt x="214645" y="222437"/>
                  </a:lnTo>
                  <a:lnTo>
                    <a:pt x="241583" y="181019"/>
                  </a:lnTo>
                  <a:lnTo>
                    <a:pt x="251459" y="130301"/>
                  </a:lnTo>
                  <a:lnTo>
                    <a:pt x="241583" y="79584"/>
                  </a:lnTo>
                  <a:lnTo>
                    <a:pt x="214645" y="38166"/>
                  </a:lnTo>
                  <a:lnTo>
                    <a:pt x="174682" y="10240"/>
                  </a:lnTo>
                  <a:lnTo>
                    <a:pt x="125729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346959" y="7940039"/>
              <a:ext cx="251460" cy="260985"/>
            </a:xfrm>
            <a:custGeom>
              <a:avLst/>
              <a:gdLst/>
              <a:ahLst/>
              <a:cxnLst/>
              <a:rect l="l" t="t" r="r" b="b"/>
              <a:pathLst>
                <a:path w="251460" h="260984">
                  <a:moveTo>
                    <a:pt x="0" y="130301"/>
                  </a:moveTo>
                  <a:lnTo>
                    <a:pt x="9876" y="79584"/>
                  </a:lnTo>
                  <a:lnTo>
                    <a:pt x="36814" y="38166"/>
                  </a:lnTo>
                  <a:lnTo>
                    <a:pt x="76777" y="10240"/>
                  </a:lnTo>
                  <a:lnTo>
                    <a:pt x="125729" y="0"/>
                  </a:lnTo>
                  <a:lnTo>
                    <a:pt x="174682" y="10240"/>
                  </a:lnTo>
                  <a:lnTo>
                    <a:pt x="214645" y="38166"/>
                  </a:lnTo>
                  <a:lnTo>
                    <a:pt x="241583" y="79584"/>
                  </a:lnTo>
                  <a:lnTo>
                    <a:pt x="251459" y="130301"/>
                  </a:lnTo>
                  <a:lnTo>
                    <a:pt x="241583" y="181019"/>
                  </a:lnTo>
                  <a:lnTo>
                    <a:pt x="214645" y="222437"/>
                  </a:lnTo>
                  <a:lnTo>
                    <a:pt x="174682" y="250363"/>
                  </a:lnTo>
                  <a:lnTo>
                    <a:pt x="125729" y="260603"/>
                  </a:lnTo>
                  <a:lnTo>
                    <a:pt x="76777" y="250363"/>
                  </a:lnTo>
                  <a:lnTo>
                    <a:pt x="36814" y="222437"/>
                  </a:lnTo>
                  <a:lnTo>
                    <a:pt x="9876" y="181019"/>
                  </a:lnTo>
                  <a:lnTo>
                    <a:pt x="0" y="130301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3445002" y="6692645"/>
            <a:ext cx="1062990" cy="509905"/>
            <a:chOff x="3445002" y="6692645"/>
            <a:chExt cx="1062990" cy="509905"/>
          </a:xfrm>
        </p:grpSpPr>
        <p:sp>
          <p:nvSpPr>
            <p:cNvPr id="22" name="object 22"/>
            <p:cNvSpPr/>
            <p:nvPr/>
          </p:nvSpPr>
          <p:spPr>
            <a:xfrm>
              <a:off x="3445002" y="7189469"/>
              <a:ext cx="1021080" cy="0"/>
            </a:xfrm>
            <a:custGeom>
              <a:avLst/>
              <a:gdLst/>
              <a:ahLst/>
              <a:cxnLst/>
              <a:rect l="l" t="t" r="r" b="b"/>
              <a:pathLst>
                <a:path w="1021079">
                  <a:moveTo>
                    <a:pt x="0" y="0"/>
                  </a:moveTo>
                  <a:lnTo>
                    <a:pt x="1021080" y="0"/>
                  </a:lnTo>
                </a:path>
              </a:pathLst>
            </a:custGeom>
            <a:ln w="25908">
              <a:solidFill>
                <a:srgbClr val="F1E3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429887" y="6692645"/>
              <a:ext cx="78105" cy="497840"/>
            </a:xfrm>
            <a:custGeom>
              <a:avLst/>
              <a:gdLst/>
              <a:ahLst/>
              <a:cxnLst/>
              <a:rect l="l" t="t" r="r" b="b"/>
              <a:pathLst>
                <a:path w="78104" h="497840">
                  <a:moveTo>
                    <a:pt x="25951" y="77639"/>
                  </a:moveTo>
                  <a:lnTo>
                    <a:pt x="23240" y="497331"/>
                  </a:lnTo>
                  <a:lnTo>
                    <a:pt x="49149" y="497331"/>
                  </a:lnTo>
                  <a:lnTo>
                    <a:pt x="51858" y="77977"/>
                  </a:lnTo>
                  <a:lnTo>
                    <a:pt x="51859" y="77808"/>
                  </a:lnTo>
                  <a:lnTo>
                    <a:pt x="25951" y="77639"/>
                  </a:lnTo>
                  <a:close/>
                </a:path>
                <a:path w="78104" h="497840">
                  <a:moveTo>
                    <a:pt x="71165" y="64642"/>
                  </a:moveTo>
                  <a:lnTo>
                    <a:pt x="26035" y="64642"/>
                  </a:lnTo>
                  <a:lnTo>
                    <a:pt x="51942" y="64896"/>
                  </a:lnTo>
                  <a:lnTo>
                    <a:pt x="51859" y="77808"/>
                  </a:lnTo>
                  <a:lnTo>
                    <a:pt x="77724" y="77977"/>
                  </a:lnTo>
                  <a:lnTo>
                    <a:pt x="71290" y="64896"/>
                  </a:lnTo>
                  <a:lnTo>
                    <a:pt x="71165" y="64642"/>
                  </a:lnTo>
                  <a:close/>
                </a:path>
                <a:path w="78104" h="497840">
                  <a:moveTo>
                    <a:pt x="26035" y="64642"/>
                  </a:moveTo>
                  <a:lnTo>
                    <a:pt x="25951" y="77639"/>
                  </a:lnTo>
                  <a:lnTo>
                    <a:pt x="51859" y="77808"/>
                  </a:lnTo>
                  <a:lnTo>
                    <a:pt x="51942" y="64896"/>
                  </a:lnTo>
                  <a:lnTo>
                    <a:pt x="26035" y="64642"/>
                  </a:lnTo>
                  <a:close/>
                </a:path>
                <a:path w="78104" h="497840">
                  <a:moveTo>
                    <a:pt x="39370" y="0"/>
                  </a:moveTo>
                  <a:lnTo>
                    <a:pt x="0" y="77469"/>
                  </a:lnTo>
                  <a:lnTo>
                    <a:pt x="25951" y="77639"/>
                  </a:lnTo>
                  <a:lnTo>
                    <a:pt x="26035" y="64642"/>
                  </a:lnTo>
                  <a:lnTo>
                    <a:pt x="71165" y="64642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F1E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3445002" y="5824728"/>
            <a:ext cx="1037590" cy="271780"/>
            <a:chOff x="3445002" y="5824728"/>
            <a:chExt cx="1037590" cy="271780"/>
          </a:xfrm>
        </p:grpSpPr>
        <p:sp>
          <p:nvSpPr>
            <p:cNvPr id="25" name="object 25"/>
            <p:cNvSpPr/>
            <p:nvPr/>
          </p:nvSpPr>
          <p:spPr>
            <a:xfrm>
              <a:off x="4466082" y="5863590"/>
              <a:ext cx="3175" cy="219710"/>
            </a:xfrm>
            <a:custGeom>
              <a:avLst/>
              <a:gdLst/>
              <a:ahLst/>
              <a:cxnLst/>
              <a:rect l="l" t="t" r="r" b="b"/>
              <a:pathLst>
                <a:path w="3175" h="219710">
                  <a:moveTo>
                    <a:pt x="3175" y="219710"/>
                  </a:moveTo>
                  <a:lnTo>
                    <a:pt x="0" y="0"/>
                  </a:lnTo>
                </a:path>
              </a:pathLst>
            </a:custGeom>
            <a:ln w="25908">
              <a:solidFill>
                <a:srgbClr val="F1E3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445002" y="5824728"/>
              <a:ext cx="1021080" cy="78105"/>
            </a:xfrm>
            <a:custGeom>
              <a:avLst/>
              <a:gdLst/>
              <a:ahLst/>
              <a:cxnLst/>
              <a:rect l="l" t="t" r="r" b="b"/>
              <a:pathLst>
                <a:path w="1021079" h="78104">
                  <a:moveTo>
                    <a:pt x="77724" y="0"/>
                  </a:moveTo>
                  <a:lnTo>
                    <a:pt x="0" y="38862"/>
                  </a:lnTo>
                  <a:lnTo>
                    <a:pt x="77724" y="77724"/>
                  </a:lnTo>
                  <a:lnTo>
                    <a:pt x="77724" y="51816"/>
                  </a:lnTo>
                  <a:lnTo>
                    <a:pt x="64770" y="51816"/>
                  </a:lnTo>
                  <a:lnTo>
                    <a:pt x="64770" y="25908"/>
                  </a:lnTo>
                  <a:lnTo>
                    <a:pt x="77724" y="25908"/>
                  </a:lnTo>
                  <a:lnTo>
                    <a:pt x="77724" y="0"/>
                  </a:lnTo>
                  <a:close/>
                </a:path>
                <a:path w="1021079" h="78104">
                  <a:moveTo>
                    <a:pt x="77724" y="25908"/>
                  </a:moveTo>
                  <a:lnTo>
                    <a:pt x="64770" y="25908"/>
                  </a:lnTo>
                  <a:lnTo>
                    <a:pt x="64770" y="51816"/>
                  </a:lnTo>
                  <a:lnTo>
                    <a:pt x="77724" y="51816"/>
                  </a:lnTo>
                  <a:lnTo>
                    <a:pt x="77724" y="25908"/>
                  </a:lnTo>
                  <a:close/>
                </a:path>
                <a:path w="1021079" h="78104">
                  <a:moveTo>
                    <a:pt x="1021080" y="25908"/>
                  </a:moveTo>
                  <a:lnTo>
                    <a:pt x="77724" y="25908"/>
                  </a:lnTo>
                  <a:lnTo>
                    <a:pt x="77724" y="51816"/>
                  </a:lnTo>
                  <a:lnTo>
                    <a:pt x="1021080" y="51816"/>
                  </a:lnTo>
                  <a:lnTo>
                    <a:pt x="1021080" y="25908"/>
                  </a:lnTo>
                  <a:close/>
                </a:path>
              </a:pathLst>
            </a:custGeom>
            <a:solidFill>
              <a:srgbClr val="F1E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2169414" y="5576696"/>
            <a:ext cx="13925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7475" marR="5080" indent="-10541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404040"/>
                </a:solidFill>
                <a:latin typeface="Arial MT"/>
                <a:cs typeface="Arial MT"/>
              </a:rPr>
              <a:t>Test</a:t>
            </a:r>
            <a:r>
              <a:rPr sz="1800" spc="-10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Arial MT"/>
                <a:cs typeface="Arial MT"/>
              </a:rPr>
              <a:t>Boolean expression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299210" y="5505958"/>
            <a:ext cx="571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90" dirty="0">
                <a:solidFill>
                  <a:srgbClr val="404040"/>
                </a:solidFill>
                <a:latin typeface="Arial Black"/>
                <a:cs typeface="Arial Black"/>
              </a:rPr>
              <a:t>false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105405" y="6388430"/>
            <a:ext cx="514984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404040"/>
                </a:solidFill>
                <a:latin typeface="Arial Black"/>
                <a:cs typeface="Arial Black"/>
              </a:rPr>
              <a:t>true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457188" y="1943100"/>
            <a:ext cx="2717800" cy="416559"/>
          </a:xfrm>
          <a:prstGeom prst="rect">
            <a:avLst/>
          </a:prstGeom>
          <a:solidFill>
            <a:srgbClr val="F8F0CD"/>
          </a:solidFill>
          <a:ln w="12192">
            <a:solidFill>
              <a:srgbClr val="BEBEBE"/>
            </a:solidFill>
          </a:ln>
        </p:spPr>
        <p:txBody>
          <a:bodyPr vert="horz" wrap="square" lIns="0" tIns="5715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450"/>
              </a:spcBef>
            </a:pPr>
            <a:r>
              <a:rPr sz="1800" spc="-10" dirty="0">
                <a:solidFill>
                  <a:srgbClr val="404040"/>
                </a:solidFill>
                <a:latin typeface="Arial Black"/>
                <a:cs typeface="Arial Black"/>
              </a:rPr>
              <a:t>while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457188" y="2423160"/>
            <a:ext cx="2717800" cy="1384300"/>
          </a:xfrm>
          <a:prstGeom prst="rect">
            <a:avLst/>
          </a:prstGeom>
          <a:solidFill>
            <a:srgbClr val="F8F0CD"/>
          </a:solidFill>
          <a:ln w="12192">
            <a:solidFill>
              <a:srgbClr val="BEBEBE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800">
              <a:latin typeface="Times New Roman"/>
              <a:cs typeface="Times New Roman"/>
            </a:endParaRPr>
          </a:p>
          <a:p>
            <a:pPr marL="377825" indent="-287020">
              <a:lnSpc>
                <a:spcPct val="100000"/>
              </a:lnSpc>
              <a:buChar char="•"/>
              <a:tabLst>
                <a:tab pos="377825" algn="l"/>
              </a:tabLst>
            </a:pP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Zero</a:t>
            </a:r>
            <a:r>
              <a:rPr sz="18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100" dirty="0">
                <a:solidFill>
                  <a:srgbClr val="404040"/>
                </a:solidFill>
                <a:latin typeface="Arial MT"/>
                <a:cs typeface="Arial MT"/>
              </a:rPr>
              <a:t>or</a:t>
            </a: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60" dirty="0">
                <a:solidFill>
                  <a:srgbClr val="404040"/>
                </a:solidFill>
                <a:latin typeface="Arial MT"/>
                <a:cs typeface="Arial MT"/>
              </a:rPr>
              <a:t>one</a:t>
            </a:r>
            <a:r>
              <a:rPr sz="18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55" dirty="0">
                <a:solidFill>
                  <a:srgbClr val="404040"/>
                </a:solidFill>
                <a:latin typeface="Arial MT"/>
                <a:cs typeface="Arial MT"/>
              </a:rPr>
              <a:t>iteration</a:t>
            </a:r>
            <a:endParaRPr sz="1800">
              <a:latin typeface="Arial MT"/>
              <a:cs typeface="Arial MT"/>
            </a:endParaRPr>
          </a:p>
          <a:p>
            <a:pPr marL="377825" marR="102870" indent="-287020">
              <a:lnSpc>
                <a:spcPct val="100000"/>
              </a:lnSpc>
              <a:buChar char="•"/>
              <a:tabLst>
                <a:tab pos="377825" algn="l"/>
              </a:tabLst>
            </a:pP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When</a:t>
            </a:r>
            <a:r>
              <a:rPr sz="18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80" dirty="0">
                <a:solidFill>
                  <a:srgbClr val="404040"/>
                </a:solidFill>
                <a:latin typeface="Arial MT"/>
                <a:cs typeface="Arial MT"/>
              </a:rPr>
              <a:t>total</a:t>
            </a:r>
            <a:r>
              <a:rPr sz="18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45" dirty="0">
                <a:solidFill>
                  <a:srgbClr val="404040"/>
                </a:solidFill>
                <a:latin typeface="Arial MT"/>
                <a:cs typeface="Arial MT"/>
              </a:rPr>
              <a:t>iterations </a:t>
            </a:r>
            <a:r>
              <a:rPr sz="1800" spc="70" dirty="0">
                <a:solidFill>
                  <a:srgbClr val="404040"/>
                </a:solidFill>
                <a:latin typeface="Arial MT"/>
                <a:cs typeface="Arial MT"/>
              </a:rPr>
              <a:t>unknown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7034530" y="3806952"/>
            <a:ext cx="1593215" cy="3879215"/>
            <a:chOff x="7034530" y="3806952"/>
            <a:chExt cx="1593215" cy="3879215"/>
          </a:xfrm>
        </p:grpSpPr>
        <p:sp>
          <p:nvSpPr>
            <p:cNvPr id="33" name="object 33"/>
            <p:cNvSpPr/>
            <p:nvPr/>
          </p:nvSpPr>
          <p:spPr>
            <a:xfrm>
              <a:off x="7776972" y="3806951"/>
              <a:ext cx="94615" cy="3046095"/>
            </a:xfrm>
            <a:custGeom>
              <a:avLst/>
              <a:gdLst/>
              <a:ahLst/>
              <a:cxnLst/>
              <a:rect l="l" t="t" r="r" b="b"/>
              <a:pathLst>
                <a:path w="94615" h="3046095">
                  <a:moveTo>
                    <a:pt x="76200" y="1474216"/>
                  </a:moveTo>
                  <a:lnTo>
                    <a:pt x="44450" y="1474216"/>
                  </a:lnTo>
                  <a:lnTo>
                    <a:pt x="44450" y="0"/>
                  </a:lnTo>
                  <a:lnTo>
                    <a:pt x="31750" y="0"/>
                  </a:lnTo>
                  <a:lnTo>
                    <a:pt x="31750" y="1474216"/>
                  </a:lnTo>
                  <a:lnTo>
                    <a:pt x="0" y="1474216"/>
                  </a:lnTo>
                  <a:lnTo>
                    <a:pt x="38100" y="1550416"/>
                  </a:lnTo>
                  <a:lnTo>
                    <a:pt x="69850" y="1486916"/>
                  </a:lnTo>
                  <a:lnTo>
                    <a:pt x="76200" y="1474216"/>
                  </a:lnTo>
                  <a:close/>
                </a:path>
                <a:path w="94615" h="3046095">
                  <a:moveTo>
                    <a:pt x="94488" y="2969895"/>
                  </a:moveTo>
                  <a:lnTo>
                    <a:pt x="62738" y="2969895"/>
                  </a:lnTo>
                  <a:lnTo>
                    <a:pt x="62738" y="2580132"/>
                  </a:lnTo>
                  <a:lnTo>
                    <a:pt x="50038" y="2580132"/>
                  </a:lnTo>
                  <a:lnTo>
                    <a:pt x="50038" y="2969895"/>
                  </a:lnTo>
                  <a:lnTo>
                    <a:pt x="18288" y="2969895"/>
                  </a:lnTo>
                  <a:lnTo>
                    <a:pt x="56388" y="3046095"/>
                  </a:lnTo>
                  <a:lnTo>
                    <a:pt x="88138" y="2982595"/>
                  </a:lnTo>
                  <a:lnTo>
                    <a:pt x="94488" y="2969895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299960" y="5356860"/>
              <a:ext cx="1030605" cy="1031875"/>
            </a:xfrm>
            <a:custGeom>
              <a:avLst/>
              <a:gdLst/>
              <a:ahLst/>
              <a:cxnLst/>
              <a:rect l="l" t="t" r="r" b="b"/>
              <a:pathLst>
                <a:path w="1030604" h="1031875">
                  <a:moveTo>
                    <a:pt x="515112" y="0"/>
                  </a:moveTo>
                  <a:lnTo>
                    <a:pt x="0" y="515874"/>
                  </a:lnTo>
                  <a:lnTo>
                    <a:pt x="515112" y="1031747"/>
                  </a:lnTo>
                  <a:lnTo>
                    <a:pt x="1030224" y="515874"/>
                  </a:lnTo>
                  <a:lnTo>
                    <a:pt x="515112" y="0"/>
                  </a:lnTo>
                  <a:close/>
                </a:path>
              </a:pathLst>
            </a:custGeom>
            <a:solidFill>
              <a:srgbClr val="E6E8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299960" y="5356860"/>
              <a:ext cx="1030605" cy="1031875"/>
            </a:xfrm>
            <a:custGeom>
              <a:avLst/>
              <a:gdLst/>
              <a:ahLst/>
              <a:cxnLst/>
              <a:rect l="l" t="t" r="r" b="b"/>
              <a:pathLst>
                <a:path w="1030604" h="1031875">
                  <a:moveTo>
                    <a:pt x="0" y="515874"/>
                  </a:moveTo>
                  <a:lnTo>
                    <a:pt x="515112" y="0"/>
                  </a:lnTo>
                  <a:lnTo>
                    <a:pt x="1030224" y="515874"/>
                  </a:lnTo>
                  <a:lnTo>
                    <a:pt x="515112" y="1031747"/>
                  </a:lnTo>
                  <a:lnTo>
                    <a:pt x="0" y="515874"/>
                  </a:lnTo>
                  <a:close/>
                </a:path>
              </a:pathLst>
            </a:custGeom>
            <a:ln w="12192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040880" y="6865620"/>
              <a:ext cx="1580515" cy="814069"/>
            </a:xfrm>
            <a:custGeom>
              <a:avLst/>
              <a:gdLst/>
              <a:ahLst/>
              <a:cxnLst/>
              <a:rect l="l" t="t" r="r" b="b"/>
              <a:pathLst>
                <a:path w="1580515" h="814070">
                  <a:moveTo>
                    <a:pt x="1580387" y="0"/>
                  </a:moveTo>
                  <a:lnTo>
                    <a:pt x="0" y="0"/>
                  </a:lnTo>
                  <a:lnTo>
                    <a:pt x="0" y="813815"/>
                  </a:lnTo>
                  <a:lnTo>
                    <a:pt x="1580387" y="813815"/>
                  </a:lnTo>
                  <a:lnTo>
                    <a:pt x="1580387" y="0"/>
                  </a:lnTo>
                  <a:close/>
                </a:path>
              </a:pathLst>
            </a:custGeom>
            <a:solidFill>
              <a:srgbClr val="F1E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040880" y="6865620"/>
              <a:ext cx="1580515" cy="814069"/>
            </a:xfrm>
            <a:custGeom>
              <a:avLst/>
              <a:gdLst/>
              <a:ahLst/>
              <a:cxnLst/>
              <a:rect l="l" t="t" r="r" b="b"/>
              <a:pathLst>
                <a:path w="1580515" h="814070">
                  <a:moveTo>
                    <a:pt x="0" y="813815"/>
                  </a:moveTo>
                  <a:lnTo>
                    <a:pt x="1580387" y="813815"/>
                  </a:lnTo>
                  <a:lnTo>
                    <a:pt x="1580387" y="0"/>
                  </a:lnTo>
                  <a:lnTo>
                    <a:pt x="0" y="0"/>
                  </a:lnTo>
                  <a:lnTo>
                    <a:pt x="0" y="813815"/>
                  </a:lnTo>
                  <a:close/>
                </a:path>
              </a:pathLst>
            </a:custGeom>
            <a:ln w="12192">
              <a:solidFill>
                <a:srgbClr val="FFD9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7119619" y="6973316"/>
            <a:ext cx="12084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404040"/>
                </a:solidFill>
                <a:latin typeface="Arial MT"/>
                <a:cs typeface="Arial MT"/>
              </a:rPr>
              <a:t>Execute code_block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6266688" y="5824728"/>
            <a:ext cx="3152140" cy="2382520"/>
            <a:chOff x="6266688" y="5824728"/>
            <a:chExt cx="3152140" cy="2382520"/>
          </a:xfrm>
        </p:grpSpPr>
        <p:sp>
          <p:nvSpPr>
            <p:cNvPr id="40" name="object 40"/>
            <p:cNvSpPr/>
            <p:nvPr/>
          </p:nvSpPr>
          <p:spPr>
            <a:xfrm>
              <a:off x="6269736" y="5862828"/>
              <a:ext cx="1021080" cy="7620"/>
            </a:xfrm>
            <a:custGeom>
              <a:avLst/>
              <a:gdLst/>
              <a:ahLst/>
              <a:cxnLst/>
              <a:rect l="l" t="t" r="r" b="b"/>
              <a:pathLst>
                <a:path w="1021079" h="7620">
                  <a:moveTo>
                    <a:pt x="0" y="0"/>
                  </a:moveTo>
                  <a:lnTo>
                    <a:pt x="1021080" y="7620"/>
                  </a:lnTo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278880" y="8032432"/>
              <a:ext cx="1021080" cy="76200"/>
            </a:xfrm>
            <a:custGeom>
              <a:avLst/>
              <a:gdLst/>
              <a:ahLst/>
              <a:cxnLst/>
              <a:rect l="l" t="t" r="r" b="b"/>
              <a:pathLst>
                <a:path w="1021079" h="76200">
                  <a:moveTo>
                    <a:pt x="945134" y="0"/>
                  </a:moveTo>
                  <a:lnTo>
                    <a:pt x="944626" y="76199"/>
                  </a:lnTo>
                  <a:lnTo>
                    <a:pt x="1009126" y="44538"/>
                  </a:lnTo>
                  <a:lnTo>
                    <a:pt x="957579" y="44538"/>
                  </a:lnTo>
                  <a:lnTo>
                    <a:pt x="957579" y="31851"/>
                  </a:lnTo>
                  <a:lnTo>
                    <a:pt x="1007686" y="31851"/>
                  </a:lnTo>
                  <a:lnTo>
                    <a:pt x="945134" y="0"/>
                  </a:lnTo>
                  <a:close/>
                </a:path>
                <a:path w="1021079" h="76200">
                  <a:moveTo>
                    <a:pt x="0" y="24701"/>
                  </a:moveTo>
                  <a:lnTo>
                    <a:pt x="0" y="37401"/>
                  </a:lnTo>
                  <a:lnTo>
                    <a:pt x="957580" y="44538"/>
                  </a:lnTo>
                  <a:lnTo>
                    <a:pt x="944837" y="44538"/>
                  </a:lnTo>
                  <a:lnTo>
                    <a:pt x="944921" y="31851"/>
                  </a:lnTo>
                  <a:lnTo>
                    <a:pt x="957580" y="31851"/>
                  </a:lnTo>
                  <a:lnTo>
                    <a:pt x="0" y="24701"/>
                  </a:lnTo>
                  <a:close/>
                </a:path>
                <a:path w="1021079" h="76200">
                  <a:moveTo>
                    <a:pt x="1007686" y="31851"/>
                  </a:moveTo>
                  <a:lnTo>
                    <a:pt x="957579" y="31851"/>
                  </a:lnTo>
                  <a:lnTo>
                    <a:pt x="957579" y="44538"/>
                  </a:lnTo>
                  <a:lnTo>
                    <a:pt x="1009126" y="44538"/>
                  </a:lnTo>
                  <a:lnTo>
                    <a:pt x="1021079" y="38671"/>
                  </a:lnTo>
                  <a:lnTo>
                    <a:pt x="1007686" y="31851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269736" y="5878068"/>
              <a:ext cx="10160" cy="2193925"/>
            </a:xfrm>
            <a:custGeom>
              <a:avLst/>
              <a:gdLst/>
              <a:ahLst/>
              <a:cxnLst/>
              <a:rect l="l" t="t" r="r" b="b"/>
              <a:pathLst>
                <a:path w="10160" h="2193925">
                  <a:moveTo>
                    <a:pt x="0" y="0"/>
                  </a:moveTo>
                  <a:lnTo>
                    <a:pt x="10160" y="2193772"/>
                  </a:lnTo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286244" y="7940040"/>
              <a:ext cx="250190" cy="260985"/>
            </a:xfrm>
            <a:custGeom>
              <a:avLst/>
              <a:gdLst/>
              <a:ahLst/>
              <a:cxnLst/>
              <a:rect l="l" t="t" r="r" b="b"/>
              <a:pathLst>
                <a:path w="250190" h="260984">
                  <a:moveTo>
                    <a:pt x="124967" y="0"/>
                  </a:moveTo>
                  <a:lnTo>
                    <a:pt x="76348" y="10240"/>
                  </a:lnTo>
                  <a:lnTo>
                    <a:pt x="36623" y="38166"/>
                  </a:lnTo>
                  <a:lnTo>
                    <a:pt x="9828" y="79584"/>
                  </a:lnTo>
                  <a:lnTo>
                    <a:pt x="0" y="130301"/>
                  </a:lnTo>
                  <a:lnTo>
                    <a:pt x="9828" y="181019"/>
                  </a:lnTo>
                  <a:lnTo>
                    <a:pt x="36623" y="222437"/>
                  </a:lnTo>
                  <a:lnTo>
                    <a:pt x="76348" y="250363"/>
                  </a:lnTo>
                  <a:lnTo>
                    <a:pt x="124967" y="260603"/>
                  </a:lnTo>
                  <a:lnTo>
                    <a:pt x="173587" y="250363"/>
                  </a:lnTo>
                  <a:lnTo>
                    <a:pt x="213312" y="222437"/>
                  </a:lnTo>
                  <a:lnTo>
                    <a:pt x="240107" y="181019"/>
                  </a:lnTo>
                  <a:lnTo>
                    <a:pt x="249935" y="130301"/>
                  </a:lnTo>
                  <a:lnTo>
                    <a:pt x="240107" y="79584"/>
                  </a:lnTo>
                  <a:lnTo>
                    <a:pt x="213312" y="38166"/>
                  </a:lnTo>
                  <a:lnTo>
                    <a:pt x="173587" y="10240"/>
                  </a:lnTo>
                  <a:lnTo>
                    <a:pt x="124967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286244" y="7940040"/>
              <a:ext cx="250190" cy="260985"/>
            </a:xfrm>
            <a:custGeom>
              <a:avLst/>
              <a:gdLst/>
              <a:ahLst/>
              <a:cxnLst/>
              <a:rect l="l" t="t" r="r" b="b"/>
              <a:pathLst>
                <a:path w="250190" h="260984">
                  <a:moveTo>
                    <a:pt x="0" y="130301"/>
                  </a:moveTo>
                  <a:lnTo>
                    <a:pt x="9828" y="79584"/>
                  </a:lnTo>
                  <a:lnTo>
                    <a:pt x="36623" y="38166"/>
                  </a:lnTo>
                  <a:lnTo>
                    <a:pt x="76348" y="10240"/>
                  </a:lnTo>
                  <a:lnTo>
                    <a:pt x="124967" y="0"/>
                  </a:lnTo>
                  <a:lnTo>
                    <a:pt x="173587" y="10240"/>
                  </a:lnTo>
                  <a:lnTo>
                    <a:pt x="213312" y="38166"/>
                  </a:lnTo>
                  <a:lnTo>
                    <a:pt x="240107" y="79584"/>
                  </a:lnTo>
                  <a:lnTo>
                    <a:pt x="249935" y="130301"/>
                  </a:lnTo>
                  <a:lnTo>
                    <a:pt x="240107" y="181019"/>
                  </a:lnTo>
                  <a:lnTo>
                    <a:pt x="213312" y="222437"/>
                  </a:lnTo>
                  <a:lnTo>
                    <a:pt x="173587" y="250363"/>
                  </a:lnTo>
                  <a:lnTo>
                    <a:pt x="124967" y="260603"/>
                  </a:lnTo>
                  <a:lnTo>
                    <a:pt x="76348" y="250363"/>
                  </a:lnTo>
                  <a:lnTo>
                    <a:pt x="36623" y="222437"/>
                  </a:lnTo>
                  <a:lnTo>
                    <a:pt x="9828" y="181019"/>
                  </a:lnTo>
                  <a:lnTo>
                    <a:pt x="0" y="130301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8384286" y="5863590"/>
              <a:ext cx="1021080" cy="1326515"/>
            </a:xfrm>
            <a:custGeom>
              <a:avLst/>
              <a:gdLst/>
              <a:ahLst/>
              <a:cxnLst/>
              <a:rect l="l" t="t" r="r" b="b"/>
              <a:pathLst>
                <a:path w="1021079" h="1326515">
                  <a:moveTo>
                    <a:pt x="0" y="1325880"/>
                  </a:moveTo>
                  <a:lnTo>
                    <a:pt x="1021080" y="1325880"/>
                  </a:lnTo>
                </a:path>
                <a:path w="1021079" h="1326515">
                  <a:moveTo>
                    <a:pt x="1021080" y="1326388"/>
                  </a:moveTo>
                  <a:lnTo>
                    <a:pt x="1021080" y="0"/>
                  </a:lnTo>
                </a:path>
              </a:pathLst>
            </a:custGeom>
            <a:ln w="25908">
              <a:solidFill>
                <a:srgbClr val="F1E3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384286" y="5824728"/>
              <a:ext cx="1021080" cy="78105"/>
            </a:xfrm>
            <a:custGeom>
              <a:avLst/>
              <a:gdLst/>
              <a:ahLst/>
              <a:cxnLst/>
              <a:rect l="l" t="t" r="r" b="b"/>
              <a:pathLst>
                <a:path w="1021079" h="78104">
                  <a:moveTo>
                    <a:pt x="77724" y="0"/>
                  </a:moveTo>
                  <a:lnTo>
                    <a:pt x="0" y="38862"/>
                  </a:lnTo>
                  <a:lnTo>
                    <a:pt x="77724" y="77724"/>
                  </a:lnTo>
                  <a:lnTo>
                    <a:pt x="77724" y="51816"/>
                  </a:lnTo>
                  <a:lnTo>
                    <a:pt x="64770" y="51816"/>
                  </a:lnTo>
                  <a:lnTo>
                    <a:pt x="64770" y="25908"/>
                  </a:lnTo>
                  <a:lnTo>
                    <a:pt x="77724" y="25908"/>
                  </a:lnTo>
                  <a:lnTo>
                    <a:pt x="77724" y="0"/>
                  </a:lnTo>
                  <a:close/>
                </a:path>
                <a:path w="1021079" h="78104">
                  <a:moveTo>
                    <a:pt x="77724" y="25908"/>
                  </a:moveTo>
                  <a:lnTo>
                    <a:pt x="64770" y="25908"/>
                  </a:lnTo>
                  <a:lnTo>
                    <a:pt x="64770" y="51816"/>
                  </a:lnTo>
                  <a:lnTo>
                    <a:pt x="77724" y="51816"/>
                  </a:lnTo>
                  <a:lnTo>
                    <a:pt x="77724" y="25908"/>
                  </a:lnTo>
                  <a:close/>
                </a:path>
                <a:path w="1021079" h="78104">
                  <a:moveTo>
                    <a:pt x="1021080" y="25908"/>
                  </a:moveTo>
                  <a:lnTo>
                    <a:pt x="77724" y="25908"/>
                  </a:lnTo>
                  <a:lnTo>
                    <a:pt x="77724" y="51816"/>
                  </a:lnTo>
                  <a:lnTo>
                    <a:pt x="1021080" y="51816"/>
                  </a:lnTo>
                  <a:lnTo>
                    <a:pt x="1021080" y="25908"/>
                  </a:lnTo>
                  <a:close/>
                </a:path>
              </a:pathLst>
            </a:custGeom>
            <a:solidFill>
              <a:srgbClr val="F1E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6238113" y="5505958"/>
            <a:ext cx="571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90" dirty="0">
                <a:solidFill>
                  <a:srgbClr val="404040"/>
                </a:solidFill>
                <a:latin typeface="Arial Black"/>
                <a:cs typeface="Arial Black"/>
              </a:rPr>
              <a:t>false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108317" y="5576696"/>
            <a:ext cx="1392555" cy="1111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7475" marR="5080" indent="-10541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404040"/>
                </a:solidFill>
                <a:latin typeface="Arial MT"/>
                <a:cs typeface="Arial MT"/>
              </a:rPr>
              <a:t>Test</a:t>
            </a:r>
            <a:r>
              <a:rPr sz="1800" spc="-10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Arial MT"/>
                <a:cs typeface="Arial MT"/>
              </a:rPr>
              <a:t>Boolean expression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800">
              <a:latin typeface="Arial MT"/>
              <a:cs typeface="Arial MT"/>
            </a:endParaRPr>
          </a:p>
          <a:p>
            <a:pPr marL="815975">
              <a:lnSpc>
                <a:spcPct val="100000"/>
              </a:lnSpc>
              <a:spcBef>
                <a:spcPts val="5"/>
              </a:spcBef>
            </a:pPr>
            <a:r>
              <a:rPr sz="1800" spc="-20" dirty="0">
                <a:solidFill>
                  <a:srgbClr val="404040"/>
                </a:solidFill>
                <a:latin typeface="Arial Black"/>
                <a:cs typeface="Arial Black"/>
              </a:rPr>
              <a:t>true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1394947" y="1943100"/>
            <a:ext cx="2719070" cy="416559"/>
          </a:xfrm>
          <a:prstGeom prst="rect">
            <a:avLst/>
          </a:prstGeom>
          <a:solidFill>
            <a:srgbClr val="E9CAD2"/>
          </a:solidFill>
          <a:ln w="12192">
            <a:solidFill>
              <a:srgbClr val="BEBEBE"/>
            </a:solidFill>
          </a:ln>
        </p:spPr>
        <p:txBody>
          <a:bodyPr vert="horz" wrap="square" lIns="0" tIns="57150" rIns="0" bIns="0" rtlCol="0">
            <a:spAutoFit/>
          </a:bodyPr>
          <a:lstStyle/>
          <a:p>
            <a:pPr marL="877569">
              <a:lnSpc>
                <a:spcPct val="100000"/>
              </a:lnSpc>
              <a:spcBef>
                <a:spcPts val="450"/>
              </a:spcBef>
            </a:pPr>
            <a:r>
              <a:rPr sz="1800" spc="-90" dirty="0">
                <a:solidFill>
                  <a:srgbClr val="404040"/>
                </a:solidFill>
                <a:latin typeface="Arial Black"/>
                <a:cs typeface="Arial Black"/>
              </a:rPr>
              <a:t>do</a:t>
            </a:r>
            <a:r>
              <a:rPr sz="1800" spc="-14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Arial Black"/>
                <a:cs typeface="Arial Black"/>
              </a:rPr>
              <a:t>while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1394947" y="2423160"/>
            <a:ext cx="2719070" cy="1384300"/>
          </a:xfrm>
          <a:prstGeom prst="rect">
            <a:avLst/>
          </a:prstGeom>
          <a:solidFill>
            <a:srgbClr val="E9CAD2"/>
          </a:solidFill>
          <a:ln w="12192">
            <a:solidFill>
              <a:srgbClr val="BEBEBE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800">
              <a:latin typeface="Times New Roman"/>
              <a:cs typeface="Times New Roman"/>
            </a:endParaRPr>
          </a:p>
          <a:p>
            <a:pPr marL="379095" indent="-286385">
              <a:lnSpc>
                <a:spcPct val="100000"/>
              </a:lnSpc>
              <a:buChar char="•"/>
              <a:tabLst>
                <a:tab pos="379095" algn="l"/>
              </a:tabLst>
            </a:pP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At</a:t>
            </a:r>
            <a:r>
              <a:rPr sz="18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least</a:t>
            </a:r>
            <a:r>
              <a:rPr sz="18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55" dirty="0">
                <a:solidFill>
                  <a:srgbClr val="404040"/>
                </a:solidFill>
                <a:latin typeface="Arial MT"/>
                <a:cs typeface="Arial MT"/>
              </a:rPr>
              <a:t>one</a:t>
            </a:r>
            <a:r>
              <a:rPr sz="18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55" dirty="0">
                <a:solidFill>
                  <a:srgbClr val="404040"/>
                </a:solidFill>
                <a:latin typeface="Arial MT"/>
                <a:cs typeface="Arial MT"/>
              </a:rPr>
              <a:t>iteration</a:t>
            </a:r>
            <a:endParaRPr sz="1800">
              <a:latin typeface="Arial MT"/>
              <a:cs typeface="Arial MT"/>
            </a:endParaRPr>
          </a:p>
          <a:p>
            <a:pPr marL="379095" marR="102870" indent="-287020">
              <a:lnSpc>
                <a:spcPct val="100000"/>
              </a:lnSpc>
              <a:buChar char="•"/>
              <a:tabLst>
                <a:tab pos="379095" algn="l"/>
              </a:tabLst>
            </a:pP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When</a:t>
            </a:r>
            <a:r>
              <a:rPr sz="18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80" dirty="0">
                <a:solidFill>
                  <a:srgbClr val="404040"/>
                </a:solidFill>
                <a:latin typeface="Arial MT"/>
                <a:cs typeface="Arial MT"/>
              </a:rPr>
              <a:t>total</a:t>
            </a:r>
            <a:r>
              <a:rPr sz="18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45" dirty="0">
                <a:solidFill>
                  <a:srgbClr val="404040"/>
                </a:solidFill>
                <a:latin typeface="Arial MT"/>
                <a:cs typeface="Arial MT"/>
              </a:rPr>
              <a:t>iterations </a:t>
            </a:r>
            <a:r>
              <a:rPr sz="1800" spc="65" dirty="0">
                <a:solidFill>
                  <a:srgbClr val="404040"/>
                </a:solidFill>
                <a:latin typeface="Arial MT"/>
                <a:cs typeface="Arial MT"/>
              </a:rPr>
              <a:t>known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12716256" y="3807714"/>
            <a:ext cx="78105" cy="466090"/>
          </a:xfrm>
          <a:custGeom>
            <a:avLst/>
            <a:gdLst/>
            <a:ahLst/>
            <a:cxnLst/>
            <a:rect l="l" t="t" r="r" b="b"/>
            <a:pathLst>
              <a:path w="78104" h="466089">
                <a:moveTo>
                  <a:pt x="25908" y="388238"/>
                </a:moveTo>
                <a:lnTo>
                  <a:pt x="0" y="388238"/>
                </a:lnTo>
                <a:lnTo>
                  <a:pt x="38862" y="465963"/>
                </a:lnTo>
                <a:lnTo>
                  <a:pt x="71247" y="401193"/>
                </a:lnTo>
                <a:lnTo>
                  <a:pt x="25908" y="401193"/>
                </a:lnTo>
                <a:lnTo>
                  <a:pt x="25908" y="388238"/>
                </a:lnTo>
                <a:close/>
              </a:path>
              <a:path w="78104" h="466089">
                <a:moveTo>
                  <a:pt x="51816" y="0"/>
                </a:moveTo>
                <a:lnTo>
                  <a:pt x="25908" y="0"/>
                </a:lnTo>
                <a:lnTo>
                  <a:pt x="25908" y="401193"/>
                </a:lnTo>
                <a:lnTo>
                  <a:pt x="51816" y="401193"/>
                </a:lnTo>
                <a:lnTo>
                  <a:pt x="51816" y="0"/>
                </a:lnTo>
                <a:close/>
              </a:path>
              <a:path w="78104" h="466089">
                <a:moveTo>
                  <a:pt x="77724" y="388238"/>
                </a:moveTo>
                <a:lnTo>
                  <a:pt x="51816" y="388238"/>
                </a:lnTo>
                <a:lnTo>
                  <a:pt x="51816" y="401193"/>
                </a:lnTo>
                <a:lnTo>
                  <a:pt x="71247" y="401193"/>
                </a:lnTo>
                <a:lnTo>
                  <a:pt x="77724" y="388238"/>
                </a:lnTo>
                <a:close/>
              </a:path>
            </a:pathLst>
          </a:custGeom>
          <a:solidFill>
            <a:srgbClr val="F1E3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11394947" y="4273296"/>
            <a:ext cx="2719070" cy="609600"/>
          </a:xfrm>
          <a:prstGeom prst="rect">
            <a:avLst/>
          </a:prstGeom>
          <a:solidFill>
            <a:srgbClr val="F1E3A1"/>
          </a:solidFill>
          <a:ln w="12192">
            <a:solidFill>
              <a:srgbClr val="FFD966"/>
            </a:solidFill>
          </a:ln>
        </p:spPr>
        <p:txBody>
          <a:bodyPr vert="horz" wrap="square" lIns="0" tIns="153670" rIns="0" bIns="0" rtlCol="0">
            <a:spAutoFit/>
          </a:bodyPr>
          <a:lstStyle/>
          <a:p>
            <a:pPr marL="326390">
              <a:lnSpc>
                <a:spcPct val="100000"/>
              </a:lnSpc>
              <a:spcBef>
                <a:spcPts val="1210"/>
              </a:spcBef>
            </a:pP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Execute</a:t>
            </a:r>
            <a:r>
              <a:rPr sz="18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Arial MT"/>
                <a:cs typeface="Arial MT"/>
              </a:rPr>
              <a:t>code_block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12232893" y="4574921"/>
            <a:ext cx="2376805" cy="2755900"/>
            <a:chOff x="12232893" y="4574921"/>
            <a:chExt cx="2376805" cy="2755900"/>
          </a:xfrm>
        </p:grpSpPr>
        <p:sp>
          <p:nvSpPr>
            <p:cNvPr id="54" name="object 54"/>
            <p:cNvSpPr/>
            <p:nvPr/>
          </p:nvSpPr>
          <p:spPr>
            <a:xfrm>
              <a:off x="12716255" y="4883658"/>
              <a:ext cx="78105" cy="466090"/>
            </a:xfrm>
            <a:custGeom>
              <a:avLst/>
              <a:gdLst/>
              <a:ahLst/>
              <a:cxnLst/>
              <a:rect l="l" t="t" r="r" b="b"/>
              <a:pathLst>
                <a:path w="78104" h="466089">
                  <a:moveTo>
                    <a:pt x="25908" y="388238"/>
                  </a:moveTo>
                  <a:lnTo>
                    <a:pt x="0" y="388238"/>
                  </a:lnTo>
                  <a:lnTo>
                    <a:pt x="38862" y="465963"/>
                  </a:lnTo>
                  <a:lnTo>
                    <a:pt x="71247" y="401192"/>
                  </a:lnTo>
                  <a:lnTo>
                    <a:pt x="25908" y="401192"/>
                  </a:lnTo>
                  <a:lnTo>
                    <a:pt x="25908" y="388238"/>
                  </a:lnTo>
                  <a:close/>
                </a:path>
                <a:path w="78104" h="466089">
                  <a:moveTo>
                    <a:pt x="51816" y="0"/>
                  </a:moveTo>
                  <a:lnTo>
                    <a:pt x="25908" y="0"/>
                  </a:lnTo>
                  <a:lnTo>
                    <a:pt x="25908" y="401192"/>
                  </a:lnTo>
                  <a:lnTo>
                    <a:pt x="51816" y="401192"/>
                  </a:lnTo>
                  <a:lnTo>
                    <a:pt x="51816" y="0"/>
                  </a:lnTo>
                  <a:close/>
                </a:path>
                <a:path w="78104" h="466089">
                  <a:moveTo>
                    <a:pt x="77724" y="388238"/>
                  </a:moveTo>
                  <a:lnTo>
                    <a:pt x="51816" y="388238"/>
                  </a:lnTo>
                  <a:lnTo>
                    <a:pt x="51816" y="401192"/>
                  </a:lnTo>
                  <a:lnTo>
                    <a:pt x="71247" y="401192"/>
                  </a:lnTo>
                  <a:lnTo>
                    <a:pt x="77724" y="388238"/>
                  </a:lnTo>
                  <a:close/>
                </a:path>
              </a:pathLst>
            </a:custGeom>
            <a:solidFill>
              <a:srgbClr val="F1E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2705587" y="6388481"/>
              <a:ext cx="76200" cy="676275"/>
            </a:xfrm>
            <a:custGeom>
              <a:avLst/>
              <a:gdLst/>
              <a:ahLst/>
              <a:cxnLst/>
              <a:rect l="l" t="t" r="r" b="b"/>
              <a:pathLst>
                <a:path w="76200" h="676275">
                  <a:moveTo>
                    <a:pt x="0" y="599059"/>
                  </a:moveTo>
                  <a:lnTo>
                    <a:pt x="36575" y="676021"/>
                  </a:lnTo>
                  <a:lnTo>
                    <a:pt x="69862" y="612648"/>
                  </a:lnTo>
                  <a:lnTo>
                    <a:pt x="44195" y="612648"/>
                  </a:lnTo>
                  <a:lnTo>
                    <a:pt x="31495" y="612394"/>
                  </a:lnTo>
                  <a:lnTo>
                    <a:pt x="31726" y="600583"/>
                  </a:lnTo>
                  <a:lnTo>
                    <a:pt x="31743" y="599693"/>
                  </a:lnTo>
                  <a:lnTo>
                    <a:pt x="0" y="599059"/>
                  </a:lnTo>
                  <a:close/>
                </a:path>
                <a:path w="76200" h="676275">
                  <a:moveTo>
                    <a:pt x="31743" y="599693"/>
                  </a:moveTo>
                  <a:lnTo>
                    <a:pt x="31495" y="612394"/>
                  </a:lnTo>
                  <a:lnTo>
                    <a:pt x="44195" y="612648"/>
                  </a:lnTo>
                  <a:lnTo>
                    <a:pt x="44431" y="600583"/>
                  </a:lnTo>
                  <a:lnTo>
                    <a:pt x="44443" y="599947"/>
                  </a:lnTo>
                  <a:lnTo>
                    <a:pt x="31743" y="599693"/>
                  </a:lnTo>
                  <a:close/>
                </a:path>
                <a:path w="76200" h="676275">
                  <a:moveTo>
                    <a:pt x="44443" y="599947"/>
                  </a:moveTo>
                  <a:lnTo>
                    <a:pt x="44200" y="612394"/>
                  </a:lnTo>
                  <a:lnTo>
                    <a:pt x="44195" y="612648"/>
                  </a:lnTo>
                  <a:lnTo>
                    <a:pt x="69862" y="612648"/>
                  </a:lnTo>
                  <a:lnTo>
                    <a:pt x="76200" y="600583"/>
                  </a:lnTo>
                  <a:lnTo>
                    <a:pt x="44443" y="599947"/>
                  </a:lnTo>
                  <a:close/>
                </a:path>
                <a:path w="76200" h="676275">
                  <a:moveTo>
                    <a:pt x="43433" y="0"/>
                  </a:moveTo>
                  <a:lnTo>
                    <a:pt x="31755" y="599059"/>
                  </a:lnTo>
                  <a:lnTo>
                    <a:pt x="31743" y="599693"/>
                  </a:lnTo>
                  <a:lnTo>
                    <a:pt x="44443" y="599947"/>
                  </a:lnTo>
                  <a:lnTo>
                    <a:pt x="56133" y="254"/>
                  </a:lnTo>
                  <a:lnTo>
                    <a:pt x="43433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2239243" y="5356860"/>
              <a:ext cx="1030605" cy="1031875"/>
            </a:xfrm>
            <a:custGeom>
              <a:avLst/>
              <a:gdLst/>
              <a:ahLst/>
              <a:cxnLst/>
              <a:rect l="l" t="t" r="r" b="b"/>
              <a:pathLst>
                <a:path w="1030605" h="1031875">
                  <a:moveTo>
                    <a:pt x="515111" y="0"/>
                  </a:moveTo>
                  <a:lnTo>
                    <a:pt x="0" y="515874"/>
                  </a:lnTo>
                  <a:lnTo>
                    <a:pt x="515111" y="1031747"/>
                  </a:lnTo>
                  <a:lnTo>
                    <a:pt x="1030223" y="515874"/>
                  </a:lnTo>
                  <a:lnTo>
                    <a:pt x="515111" y="0"/>
                  </a:lnTo>
                  <a:close/>
                </a:path>
              </a:pathLst>
            </a:custGeom>
            <a:solidFill>
              <a:srgbClr val="E6E8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2239243" y="5356860"/>
              <a:ext cx="1030605" cy="1031875"/>
            </a:xfrm>
            <a:custGeom>
              <a:avLst/>
              <a:gdLst/>
              <a:ahLst/>
              <a:cxnLst/>
              <a:rect l="l" t="t" r="r" b="b"/>
              <a:pathLst>
                <a:path w="1030605" h="1031875">
                  <a:moveTo>
                    <a:pt x="0" y="515874"/>
                  </a:moveTo>
                  <a:lnTo>
                    <a:pt x="515111" y="0"/>
                  </a:lnTo>
                  <a:lnTo>
                    <a:pt x="1030223" y="515874"/>
                  </a:lnTo>
                  <a:lnTo>
                    <a:pt x="515111" y="1031747"/>
                  </a:lnTo>
                  <a:lnTo>
                    <a:pt x="0" y="515874"/>
                  </a:lnTo>
                  <a:close/>
                </a:path>
              </a:pathLst>
            </a:custGeom>
            <a:ln w="12192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2615671" y="7063740"/>
              <a:ext cx="251460" cy="260985"/>
            </a:xfrm>
            <a:custGeom>
              <a:avLst/>
              <a:gdLst/>
              <a:ahLst/>
              <a:cxnLst/>
              <a:rect l="l" t="t" r="r" b="b"/>
              <a:pathLst>
                <a:path w="251459" h="260984">
                  <a:moveTo>
                    <a:pt x="125729" y="0"/>
                  </a:moveTo>
                  <a:lnTo>
                    <a:pt x="76777" y="10233"/>
                  </a:lnTo>
                  <a:lnTo>
                    <a:pt x="36814" y="38147"/>
                  </a:lnTo>
                  <a:lnTo>
                    <a:pt x="9876" y="79563"/>
                  </a:lnTo>
                  <a:lnTo>
                    <a:pt x="0" y="130301"/>
                  </a:lnTo>
                  <a:lnTo>
                    <a:pt x="9876" y="181040"/>
                  </a:lnTo>
                  <a:lnTo>
                    <a:pt x="36814" y="222456"/>
                  </a:lnTo>
                  <a:lnTo>
                    <a:pt x="76777" y="250370"/>
                  </a:lnTo>
                  <a:lnTo>
                    <a:pt x="125729" y="260603"/>
                  </a:lnTo>
                  <a:lnTo>
                    <a:pt x="174682" y="250370"/>
                  </a:lnTo>
                  <a:lnTo>
                    <a:pt x="214645" y="222456"/>
                  </a:lnTo>
                  <a:lnTo>
                    <a:pt x="241583" y="181040"/>
                  </a:lnTo>
                  <a:lnTo>
                    <a:pt x="251459" y="130301"/>
                  </a:lnTo>
                  <a:lnTo>
                    <a:pt x="241583" y="79563"/>
                  </a:lnTo>
                  <a:lnTo>
                    <a:pt x="214645" y="38147"/>
                  </a:lnTo>
                  <a:lnTo>
                    <a:pt x="174682" y="10233"/>
                  </a:lnTo>
                  <a:lnTo>
                    <a:pt x="125729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2615671" y="7063740"/>
              <a:ext cx="251460" cy="260985"/>
            </a:xfrm>
            <a:custGeom>
              <a:avLst/>
              <a:gdLst/>
              <a:ahLst/>
              <a:cxnLst/>
              <a:rect l="l" t="t" r="r" b="b"/>
              <a:pathLst>
                <a:path w="251459" h="260984">
                  <a:moveTo>
                    <a:pt x="0" y="130301"/>
                  </a:moveTo>
                  <a:lnTo>
                    <a:pt x="9876" y="79563"/>
                  </a:lnTo>
                  <a:lnTo>
                    <a:pt x="36814" y="38147"/>
                  </a:lnTo>
                  <a:lnTo>
                    <a:pt x="76777" y="10233"/>
                  </a:lnTo>
                  <a:lnTo>
                    <a:pt x="125729" y="0"/>
                  </a:lnTo>
                  <a:lnTo>
                    <a:pt x="174682" y="10233"/>
                  </a:lnTo>
                  <a:lnTo>
                    <a:pt x="214645" y="38147"/>
                  </a:lnTo>
                  <a:lnTo>
                    <a:pt x="241583" y="79563"/>
                  </a:lnTo>
                  <a:lnTo>
                    <a:pt x="251459" y="130301"/>
                  </a:lnTo>
                  <a:lnTo>
                    <a:pt x="241583" y="181040"/>
                  </a:lnTo>
                  <a:lnTo>
                    <a:pt x="214645" y="222456"/>
                  </a:lnTo>
                  <a:lnTo>
                    <a:pt x="174682" y="250370"/>
                  </a:lnTo>
                  <a:lnTo>
                    <a:pt x="125729" y="260603"/>
                  </a:lnTo>
                  <a:lnTo>
                    <a:pt x="76777" y="250370"/>
                  </a:lnTo>
                  <a:lnTo>
                    <a:pt x="36814" y="222456"/>
                  </a:lnTo>
                  <a:lnTo>
                    <a:pt x="9876" y="181040"/>
                  </a:lnTo>
                  <a:lnTo>
                    <a:pt x="0" y="130301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13322807" y="4578096"/>
              <a:ext cx="1283970" cy="1285240"/>
            </a:xfrm>
            <a:custGeom>
              <a:avLst/>
              <a:gdLst/>
              <a:ahLst/>
              <a:cxnLst/>
              <a:rect l="l" t="t" r="r" b="b"/>
              <a:pathLst>
                <a:path w="1283969" h="1285239">
                  <a:moveTo>
                    <a:pt x="1283207" y="1277492"/>
                  </a:moveTo>
                  <a:lnTo>
                    <a:pt x="1283207" y="0"/>
                  </a:lnTo>
                </a:path>
                <a:path w="1283969" h="1285239">
                  <a:moveTo>
                    <a:pt x="1283588" y="1277112"/>
                  </a:moveTo>
                  <a:lnTo>
                    <a:pt x="0" y="1284731"/>
                  </a:lnTo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12047981" y="5576696"/>
            <a:ext cx="13925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7475" marR="5080" indent="-10541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404040"/>
                </a:solidFill>
                <a:latin typeface="Arial MT"/>
                <a:cs typeface="Arial MT"/>
              </a:rPr>
              <a:t>Test</a:t>
            </a:r>
            <a:r>
              <a:rPr sz="1800" spc="-10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Arial MT"/>
                <a:cs typeface="Arial MT"/>
              </a:rPr>
              <a:t>Boolean expression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2812014" y="6554469"/>
            <a:ext cx="571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90" dirty="0">
                <a:solidFill>
                  <a:srgbClr val="404040"/>
                </a:solidFill>
                <a:latin typeface="Arial Black"/>
                <a:cs typeface="Arial Black"/>
              </a:rPr>
              <a:t>false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13934947" y="5542915"/>
            <a:ext cx="514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404040"/>
                </a:solidFill>
                <a:latin typeface="Arial Black"/>
                <a:cs typeface="Arial Black"/>
              </a:rPr>
              <a:t>true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14097000" y="4534789"/>
            <a:ext cx="508634" cy="76200"/>
          </a:xfrm>
          <a:custGeom>
            <a:avLst/>
            <a:gdLst/>
            <a:ahLst/>
            <a:cxnLst/>
            <a:rect l="l" t="t" r="r" b="b"/>
            <a:pathLst>
              <a:path w="508634" h="76200">
                <a:moveTo>
                  <a:pt x="76580" y="0"/>
                </a:moveTo>
                <a:lnTo>
                  <a:pt x="0" y="37211"/>
                </a:lnTo>
                <a:lnTo>
                  <a:pt x="75819" y="76200"/>
                </a:lnTo>
                <a:lnTo>
                  <a:pt x="76089" y="49149"/>
                </a:lnTo>
                <a:lnTo>
                  <a:pt x="76137" y="44338"/>
                </a:lnTo>
                <a:lnTo>
                  <a:pt x="63373" y="44196"/>
                </a:lnTo>
                <a:lnTo>
                  <a:pt x="63512" y="37211"/>
                </a:lnTo>
                <a:lnTo>
                  <a:pt x="63626" y="31496"/>
                </a:lnTo>
                <a:lnTo>
                  <a:pt x="76266" y="31496"/>
                </a:lnTo>
                <a:lnTo>
                  <a:pt x="76580" y="0"/>
                </a:lnTo>
                <a:close/>
              </a:path>
              <a:path w="508634" h="76200">
                <a:moveTo>
                  <a:pt x="76264" y="31636"/>
                </a:moveTo>
                <a:lnTo>
                  <a:pt x="76216" y="36449"/>
                </a:lnTo>
                <a:lnTo>
                  <a:pt x="76137" y="44338"/>
                </a:lnTo>
                <a:lnTo>
                  <a:pt x="508253" y="49149"/>
                </a:lnTo>
                <a:lnTo>
                  <a:pt x="508380" y="36449"/>
                </a:lnTo>
                <a:lnTo>
                  <a:pt x="76264" y="31636"/>
                </a:lnTo>
                <a:close/>
              </a:path>
              <a:path w="508634" h="76200">
                <a:moveTo>
                  <a:pt x="63626" y="31496"/>
                </a:moveTo>
                <a:lnTo>
                  <a:pt x="63373" y="44196"/>
                </a:lnTo>
                <a:lnTo>
                  <a:pt x="76137" y="44338"/>
                </a:lnTo>
                <a:lnTo>
                  <a:pt x="76216" y="36449"/>
                </a:lnTo>
                <a:lnTo>
                  <a:pt x="76264" y="31636"/>
                </a:lnTo>
                <a:lnTo>
                  <a:pt x="63626" y="31496"/>
                </a:lnTo>
                <a:close/>
              </a:path>
              <a:path w="508634" h="76200">
                <a:moveTo>
                  <a:pt x="76266" y="31496"/>
                </a:moveTo>
                <a:lnTo>
                  <a:pt x="63626" y="31496"/>
                </a:lnTo>
                <a:lnTo>
                  <a:pt x="76264" y="31636"/>
                </a:lnTo>
                <a:lnTo>
                  <a:pt x="76266" y="31496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5" dirty="0">
                <a:solidFill>
                  <a:srgbClr val="FFFFFF"/>
                </a:solidFill>
              </a:rPr>
              <a:t>Core</a:t>
            </a:r>
            <a:r>
              <a:rPr spc="-229" dirty="0">
                <a:solidFill>
                  <a:srgbClr val="FFFFFF"/>
                </a:solidFill>
              </a:rPr>
              <a:t> </a:t>
            </a:r>
            <a:r>
              <a:rPr spc="-360" dirty="0">
                <a:solidFill>
                  <a:srgbClr val="FFFFFF"/>
                </a:solidFill>
              </a:rPr>
              <a:t>Java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5636" y="2354072"/>
            <a:ext cx="69373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25" dirty="0">
                <a:solidFill>
                  <a:srgbClr val="404040"/>
                </a:solidFill>
                <a:latin typeface="Arial Black"/>
                <a:cs typeface="Arial Black"/>
              </a:rPr>
              <a:t>Topic</a:t>
            </a:r>
            <a:r>
              <a:rPr sz="2800" spc="-18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800" spc="-160" dirty="0">
                <a:solidFill>
                  <a:srgbClr val="404040"/>
                </a:solidFill>
                <a:latin typeface="Arial Black"/>
                <a:cs typeface="Arial Black"/>
              </a:rPr>
              <a:t>5—</a:t>
            </a:r>
            <a:r>
              <a:rPr sz="2800" spc="-210" dirty="0">
                <a:solidFill>
                  <a:srgbClr val="404040"/>
                </a:solidFill>
                <a:latin typeface="Arial Black"/>
                <a:cs typeface="Arial Black"/>
              </a:rPr>
              <a:t>break</a:t>
            </a:r>
            <a:r>
              <a:rPr sz="2800" spc="-13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800" spc="-180" dirty="0">
                <a:solidFill>
                  <a:srgbClr val="404040"/>
                </a:solidFill>
                <a:latin typeface="Arial Black"/>
                <a:cs typeface="Arial Black"/>
              </a:rPr>
              <a:t>and</a:t>
            </a:r>
            <a:r>
              <a:rPr sz="2800" spc="-18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800" spc="-190" dirty="0">
                <a:solidFill>
                  <a:srgbClr val="404040"/>
                </a:solidFill>
                <a:latin typeface="Arial Black"/>
                <a:cs typeface="Arial Black"/>
              </a:rPr>
              <a:t>continue</a:t>
            </a:r>
            <a:r>
              <a:rPr sz="2800" spc="-185" dirty="0">
                <a:solidFill>
                  <a:srgbClr val="404040"/>
                </a:solidFill>
                <a:latin typeface="Arial Black"/>
                <a:cs typeface="Arial Black"/>
              </a:rPr>
              <a:t> statements</a:t>
            </a:r>
            <a:endParaRPr sz="28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20470">
              <a:lnSpc>
                <a:spcPct val="100000"/>
              </a:lnSpc>
              <a:spcBef>
                <a:spcPts val="105"/>
              </a:spcBef>
            </a:pPr>
            <a:r>
              <a:rPr spc="-90" dirty="0"/>
              <a:t>break</a:t>
            </a:r>
            <a:r>
              <a:rPr spc="-190" dirty="0"/>
              <a:t> </a:t>
            </a:r>
            <a:r>
              <a:rPr spc="-85" dirty="0"/>
              <a:t>Statement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01155" y="853439"/>
            <a:ext cx="3819144" cy="27432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864232" y="1965451"/>
            <a:ext cx="725170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Allows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you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30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prematurely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exit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45" dirty="0">
                <a:solidFill>
                  <a:srgbClr val="404040"/>
                </a:solidFill>
                <a:latin typeface="Arial MT"/>
                <a:cs typeface="Arial MT"/>
              </a:rPr>
              <a:t>from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loop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statement</a:t>
            </a:r>
            <a:endParaRPr sz="22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57655" y="1946148"/>
            <a:ext cx="635507" cy="635507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994916" y="4279391"/>
            <a:ext cx="2795270" cy="292735"/>
          </a:xfrm>
          <a:prstGeom prst="rect">
            <a:avLst/>
          </a:prstGeom>
          <a:solidFill>
            <a:srgbClr val="F1F1F1"/>
          </a:solidFill>
          <a:ln w="9144">
            <a:solidFill>
              <a:srgbClr val="7E7E7E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75"/>
              </a:spcBef>
            </a:pP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break;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42845" y="3277311"/>
            <a:ext cx="327152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Has</a:t>
            </a:r>
            <a:r>
              <a:rPr sz="2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following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syntax:</a:t>
            </a:r>
            <a:endParaRPr sz="2200">
              <a:latin typeface="Arial MT"/>
              <a:cs typeface="Arial MT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54608" y="3259835"/>
            <a:ext cx="635508" cy="635508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12284646" y="3255009"/>
            <a:ext cx="2169160" cy="4744085"/>
            <a:chOff x="12284646" y="3255009"/>
            <a:chExt cx="2169160" cy="4744085"/>
          </a:xfrm>
        </p:grpSpPr>
        <p:sp>
          <p:nvSpPr>
            <p:cNvPr id="10" name="object 10"/>
            <p:cNvSpPr/>
            <p:nvPr/>
          </p:nvSpPr>
          <p:spPr>
            <a:xfrm>
              <a:off x="14437613" y="3269741"/>
              <a:ext cx="0" cy="4714875"/>
            </a:xfrm>
            <a:custGeom>
              <a:avLst/>
              <a:gdLst/>
              <a:ahLst/>
              <a:cxnLst/>
              <a:rect l="l" t="t" r="r" b="b"/>
              <a:pathLst>
                <a:path h="4714875">
                  <a:moveTo>
                    <a:pt x="0" y="4714417"/>
                  </a:moveTo>
                  <a:lnTo>
                    <a:pt x="0" y="0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300203" y="3270567"/>
              <a:ext cx="2138045" cy="0"/>
            </a:xfrm>
            <a:custGeom>
              <a:avLst/>
              <a:gdLst/>
              <a:ahLst/>
              <a:cxnLst/>
              <a:rect l="l" t="t" r="r" b="b"/>
              <a:pathLst>
                <a:path w="2138044">
                  <a:moveTo>
                    <a:pt x="0" y="0"/>
                  </a:moveTo>
                  <a:lnTo>
                    <a:pt x="2138045" y="0"/>
                  </a:lnTo>
                </a:path>
              </a:pathLst>
            </a:custGeom>
            <a:ln w="306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10187685" y="5041138"/>
            <a:ext cx="2605405" cy="2035175"/>
            <a:chOff x="10187685" y="5041138"/>
            <a:chExt cx="2605405" cy="2035175"/>
          </a:xfrm>
        </p:grpSpPr>
        <p:sp>
          <p:nvSpPr>
            <p:cNvPr id="13" name="object 13"/>
            <p:cNvSpPr/>
            <p:nvPr/>
          </p:nvSpPr>
          <p:spPr>
            <a:xfrm>
              <a:off x="10194035" y="5047488"/>
              <a:ext cx="2592705" cy="2022475"/>
            </a:xfrm>
            <a:custGeom>
              <a:avLst/>
              <a:gdLst/>
              <a:ahLst/>
              <a:cxnLst/>
              <a:rect l="l" t="t" r="r" b="b"/>
              <a:pathLst>
                <a:path w="2592704" h="2022475">
                  <a:moveTo>
                    <a:pt x="1296162" y="0"/>
                  </a:moveTo>
                  <a:lnTo>
                    <a:pt x="0" y="1011174"/>
                  </a:lnTo>
                  <a:lnTo>
                    <a:pt x="1296162" y="2022348"/>
                  </a:lnTo>
                  <a:lnTo>
                    <a:pt x="2592324" y="1011174"/>
                  </a:lnTo>
                  <a:lnTo>
                    <a:pt x="1296162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194035" y="5047488"/>
              <a:ext cx="2592705" cy="2022475"/>
            </a:xfrm>
            <a:custGeom>
              <a:avLst/>
              <a:gdLst/>
              <a:ahLst/>
              <a:cxnLst/>
              <a:rect l="l" t="t" r="r" b="b"/>
              <a:pathLst>
                <a:path w="2592704" h="2022475">
                  <a:moveTo>
                    <a:pt x="0" y="1011174"/>
                  </a:moveTo>
                  <a:lnTo>
                    <a:pt x="1296162" y="0"/>
                  </a:lnTo>
                  <a:lnTo>
                    <a:pt x="2592324" y="1011174"/>
                  </a:lnTo>
                  <a:lnTo>
                    <a:pt x="1296162" y="2022348"/>
                  </a:lnTo>
                  <a:lnTo>
                    <a:pt x="0" y="1011174"/>
                  </a:lnTo>
                  <a:close/>
                </a:path>
              </a:pathLst>
            </a:custGeom>
            <a:ln w="12192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0957941" y="5896102"/>
            <a:ext cx="10642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45" dirty="0">
                <a:solidFill>
                  <a:srgbClr val="404040"/>
                </a:solidFill>
                <a:latin typeface="Arial MT"/>
                <a:cs typeface="Arial MT"/>
              </a:rPr>
              <a:t>Condition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1446764" y="1626107"/>
            <a:ext cx="93980" cy="1325245"/>
          </a:xfrm>
          <a:custGeom>
            <a:avLst/>
            <a:gdLst/>
            <a:ahLst/>
            <a:cxnLst/>
            <a:rect l="l" t="t" r="r" b="b"/>
            <a:pathLst>
              <a:path w="93979" h="1325245">
                <a:moveTo>
                  <a:pt x="36108" y="1238207"/>
                </a:moveTo>
                <a:lnTo>
                  <a:pt x="7111" y="1238377"/>
                </a:lnTo>
                <a:lnTo>
                  <a:pt x="51053" y="1324991"/>
                </a:lnTo>
                <a:lnTo>
                  <a:pt x="86658" y="1252728"/>
                </a:lnTo>
                <a:lnTo>
                  <a:pt x="36194" y="1252728"/>
                </a:lnTo>
                <a:lnTo>
                  <a:pt x="36108" y="1238207"/>
                </a:lnTo>
                <a:close/>
              </a:path>
              <a:path w="93979" h="1325245">
                <a:moveTo>
                  <a:pt x="65063" y="1238038"/>
                </a:moveTo>
                <a:lnTo>
                  <a:pt x="36108" y="1238207"/>
                </a:lnTo>
                <a:lnTo>
                  <a:pt x="36194" y="1252728"/>
                </a:lnTo>
                <a:lnTo>
                  <a:pt x="65151" y="1252728"/>
                </a:lnTo>
                <a:lnTo>
                  <a:pt x="65063" y="1238038"/>
                </a:lnTo>
                <a:close/>
              </a:path>
              <a:path w="93979" h="1325245">
                <a:moveTo>
                  <a:pt x="93979" y="1237869"/>
                </a:moveTo>
                <a:lnTo>
                  <a:pt x="65063" y="1238038"/>
                </a:lnTo>
                <a:lnTo>
                  <a:pt x="65151" y="1252728"/>
                </a:lnTo>
                <a:lnTo>
                  <a:pt x="86658" y="1252728"/>
                </a:lnTo>
                <a:lnTo>
                  <a:pt x="93729" y="1238377"/>
                </a:lnTo>
                <a:lnTo>
                  <a:pt x="93813" y="1238207"/>
                </a:lnTo>
                <a:lnTo>
                  <a:pt x="93896" y="1238038"/>
                </a:lnTo>
                <a:lnTo>
                  <a:pt x="93979" y="1237869"/>
                </a:lnTo>
                <a:close/>
              </a:path>
              <a:path w="93979" h="1325245">
                <a:moveTo>
                  <a:pt x="58154" y="83866"/>
                </a:moveTo>
                <a:lnTo>
                  <a:pt x="43687" y="86868"/>
                </a:lnTo>
                <a:lnTo>
                  <a:pt x="29215" y="86868"/>
                </a:lnTo>
                <a:lnTo>
                  <a:pt x="36106" y="1237869"/>
                </a:lnTo>
                <a:lnTo>
                  <a:pt x="36108" y="1238207"/>
                </a:lnTo>
                <a:lnTo>
                  <a:pt x="65063" y="1238038"/>
                </a:lnTo>
                <a:lnTo>
                  <a:pt x="58172" y="86868"/>
                </a:lnTo>
                <a:lnTo>
                  <a:pt x="43687" y="86868"/>
                </a:lnTo>
                <a:lnTo>
                  <a:pt x="29198" y="84029"/>
                </a:lnTo>
                <a:lnTo>
                  <a:pt x="58155" y="84029"/>
                </a:lnTo>
                <a:lnTo>
                  <a:pt x="58154" y="83866"/>
                </a:lnTo>
                <a:close/>
              </a:path>
              <a:path w="93979" h="1325245">
                <a:moveTo>
                  <a:pt x="57911" y="43307"/>
                </a:moveTo>
                <a:lnTo>
                  <a:pt x="14477" y="43688"/>
                </a:lnTo>
                <a:lnTo>
                  <a:pt x="28956" y="43688"/>
                </a:lnTo>
                <a:lnTo>
                  <a:pt x="29055" y="60114"/>
                </a:lnTo>
                <a:lnTo>
                  <a:pt x="29138" y="73977"/>
                </a:lnTo>
                <a:lnTo>
                  <a:pt x="29198" y="84029"/>
                </a:lnTo>
                <a:lnTo>
                  <a:pt x="43687" y="86868"/>
                </a:lnTo>
                <a:lnTo>
                  <a:pt x="58154" y="83866"/>
                </a:lnTo>
                <a:lnTo>
                  <a:pt x="58095" y="73977"/>
                </a:lnTo>
                <a:lnTo>
                  <a:pt x="58012" y="60114"/>
                </a:lnTo>
                <a:lnTo>
                  <a:pt x="57911" y="43307"/>
                </a:lnTo>
                <a:close/>
              </a:path>
              <a:path w="93979" h="1325245">
                <a:moveTo>
                  <a:pt x="43179" y="0"/>
                </a:moveTo>
                <a:lnTo>
                  <a:pt x="26288" y="3504"/>
                </a:lnTo>
                <a:lnTo>
                  <a:pt x="12541" y="12890"/>
                </a:lnTo>
                <a:lnTo>
                  <a:pt x="3317" y="26753"/>
                </a:lnTo>
                <a:lnTo>
                  <a:pt x="74" y="43307"/>
                </a:lnTo>
                <a:lnTo>
                  <a:pt x="0" y="43688"/>
                </a:lnTo>
                <a:lnTo>
                  <a:pt x="3408" y="60114"/>
                </a:lnTo>
                <a:lnTo>
                  <a:pt x="3504" y="60578"/>
                </a:lnTo>
                <a:lnTo>
                  <a:pt x="12890" y="74326"/>
                </a:lnTo>
                <a:lnTo>
                  <a:pt x="26753" y="83550"/>
                </a:lnTo>
                <a:lnTo>
                  <a:pt x="29198" y="84029"/>
                </a:lnTo>
                <a:lnTo>
                  <a:pt x="29138" y="73977"/>
                </a:lnTo>
                <a:lnTo>
                  <a:pt x="29055" y="60114"/>
                </a:lnTo>
                <a:lnTo>
                  <a:pt x="28956" y="43688"/>
                </a:lnTo>
                <a:lnTo>
                  <a:pt x="14477" y="43688"/>
                </a:lnTo>
                <a:lnTo>
                  <a:pt x="86894" y="43307"/>
                </a:lnTo>
                <a:lnTo>
                  <a:pt x="83459" y="26753"/>
                </a:lnTo>
                <a:lnTo>
                  <a:pt x="83363" y="26289"/>
                </a:lnTo>
                <a:lnTo>
                  <a:pt x="73977" y="12541"/>
                </a:lnTo>
                <a:lnTo>
                  <a:pt x="60114" y="3317"/>
                </a:lnTo>
                <a:lnTo>
                  <a:pt x="43179" y="0"/>
                </a:lnTo>
                <a:close/>
              </a:path>
              <a:path w="93979" h="1325245">
                <a:moveTo>
                  <a:pt x="86843" y="43307"/>
                </a:moveTo>
                <a:lnTo>
                  <a:pt x="57911" y="43307"/>
                </a:lnTo>
                <a:lnTo>
                  <a:pt x="58012" y="60114"/>
                </a:lnTo>
                <a:lnTo>
                  <a:pt x="58095" y="73977"/>
                </a:lnTo>
                <a:lnTo>
                  <a:pt x="58154" y="83866"/>
                </a:lnTo>
                <a:lnTo>
                  <a:pt x="60578" y="83363"/>
                </a:lnTo>
                <a:lnTo>
                  <a:pt x="74326" y="73977"/>
                </a:lnTo>
                <a:lnTo>
                  <a:pt x="83550" y="60114"/>
                </a:lnTo>
                <a:lnTo>
                  <a:pt x="86768" y="43688"/>
                </a:lnTo>
                <a:lnTo>
                  <a:pt x="86843" y="433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573006" y="3269741"/>
            <a:ext cx="8255" cy="2802890"/>
          </a:xfrm>
          <a:custGeom>
            <a:avLst/>
            <a:gdLst/>
            <a:ahLst/>
            <a:cxnLst/>
            <a:rect l="l" t="t" r="r" b="b"/>
            <a:pathLst>
              <a:path w="8254" h="2802890">
                <a:moveTo>
                  <a:pt x="8254" y="2802763"/>
                </a:moveTo>
                <a:lnTo>
                  <a:pt x="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9740900" y="4320285"/>
            <a:ext cx="13658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65" dirty="0">
                <a:latin typeface="Arial MT"/>
                <a:cs typeface="Arial MT"/>
              </a:rPr>
              <a:t>If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70" dirty="0">
                <a:latin typeface="Arial MT"/>
                <a:cs typeface="Arial MT"/>
              </a:rPr>
              <a:t>condition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740900" y="4625085"/>
            <a:ext cx="7696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 MT"/>
                <a:cs typeface="Arial MT"/>
              </a:rPr>
              <a:t>is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spc="80" dirty="0">
                <a:latin typeface="Arial MT"/>
                <a:cs typeface="Arial MT"/>
              </a:rPr>
              <a:t>true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744325" y="7079995"/>
            <a:ext cx="136525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65" dirty="0">
                <a:latin typeface="Arial MT"/>
                <a:cs typeface="Arial MT"/>
              </a:rPr>
              <a:t>If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70" dirty="0">
                <a:latin typeface="Arial MT"/>
                <a:cs typeface="Arial MT"/>
              </a:rPr>
              <a:t>condition </a:t>
            </a:r>
            <a:r>
              <a:rPr sz="2000" dirty="0">
                <a:latin typeface="Arial MT"/>
                <a:cs typeface="Arial MT"/>
              </a:rPr>
              <a:t>is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spc="-20" dirty="0">
                <a:latin typeface="Arial MT"/>
                <a:cs typeface="Arial MT"/>
              </a:rPr>
              <a:t>false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680192" y="3011423"/>
            <a:ext cx="1620520" cy="518159"/>
          </a:xfrm>
          <a:prstGeom prst="rect">
            <a:avLst/>
          </a:prstGeom>
          <a:solidFill>
            <a:srgbClr val="D9D9D9"/>
          </a:solidFill>
          <a:ln w="12192">
            <a:solidFill>
              <a:srgbClr val="A6A6A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939"/>
              </a:lnSpc>
            </a:pPr>
            <a:r>
              <a:rPr sz="1800" spc="50" dirty="0">
                <a:solidFill>
                  <a:srgbClr val="404040"/>
                </a:solidFill>
                <a:latin typeface="Arial MT"/>
                <a:cs typeface="Arial MT"/>
              </a:rPr>
              <a:t>conditional</a:t>
            </a:r>
            <a:endParaRPr sz="1800">
              <a:latin typeface="Arial MT"/>
              <a:cs typeface="Arial MT"/>
            </a:endParaRPr>
          </a:p>
          <a:p>
            <a:pPr marL="2540" algn="ctr">
              <a:lnSpc>
                <a:spcPts val="2140"/>
              </a:lnSpc>
            </a:pPr>
            <a:r>
              <a:rPr sz="1800" spc="-20" dirty="0">
                <a:solidFill>
                  <a:srgbClr val="404040"/>
                </a:solidFill>
                <a:latin typeface="Arial MT"/>
                <a:cs typeface="Arial MT"/>
              </a:rPr>
              <a:t>code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9573006" y="3227832"/>
            <a:ext cx="1960880" cy="4588510"/>
            <a:chOff x="9573006" y="3227832"/>
            <a:chExt cx="1960880" cy="4588510"/>
          </a:xfrm>
        </p:grpSpPr>
        <p:sp>
          <p:nvSpPr>
            <p:cNvPr id="23" name="object 23"/>
            <p:cNvSpPr/>
            <p:nvPr/>
          </p:nvSpPr>
          <p:spPr>
            <a:xfrm>
              <a:off x="11446764" y="3530346"/>
              <a:ext cx="86995" cy="1517650"/>
            </a:xfrm>
            <a:custGeom>
              <a:avLst/>
              <a:gdLst/>
              <a:ahLst/>
              <a:cxnLst/>
              <a:rect l="l" t="t" r="r" b="b"/>
              <a:pathLst>
                <a:path w="86995" h="1517650">
                  <a:moveTo>
                    <a:pt x="28955" y="1430781"/>
                  </a:moveTo>
                  <a:lnTo>
                    <a:pt x="0" y="1430781"/>
                  </a:lnTo>
                  <a:lnTo>
                    <a:pt x="43433" y="1517650"/>
                  </a:lnTo>
                  <a:lnTo>
                    <a:pt x="79628" y="1445259"/>
                  </a:lnTo>
                  <a:lnTo>
                    <a:pt x="28955" y="1445259"/>
                  </a:lnTo>
                  <a:lnTo>
                    <a:pt x="28955" y="1430781"/>
                  </a:lnTo>
                  <a:close/>
                </a:path>
                <a:path w="86995" h="1517650">
                  <a:moveTo>
                    <a:pt x="57911" y="0"/>
                  </a:moveTo>
                  <a:lnTo>
                    <a:pt x="28955" y="0"/>
                  </a:lnTo>
                  <a:lnTo>
                    <a:pt x="28955" y="1445259"/>
                  </a:lnTo>
                  <a:lnTo>
                    <a:pt x="57911" y="1445259"/>
                  </a:lnTo>
                  <a:lnTo>
                    <a:pt x="57911" y="0"/>
                  </a:lnTo>
                  <a:close/>
                </a:path>
                <a:path w="86995" h="1517650">
                  <a:moveTo>
                    <a:pt x="86867" y="1430781"/>
                  </a:moveTo>
                  <a:lnTo>
                    <a:pt x="57911" y="1430781"/>
                  </a:lnTo>
                  <a:lnTo>
                    <a:pt x="57911" y="1445259"/>
                  </a:lnTo>
                  <a:lnTo>
                    <a:pt x="79628" y="1445259"/>
                  </a:lnTo>
                  <a:lnTo>
                    <a:pt x="86867" y="143078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573006" y="6058661"/>
              <a:ext cx="614045" cy="0"/>
            </a:xfrm>
            <a:custGeom>
              <a:avLst/>
              <a:gdLst/>
              <a:ahLst/>
              <a:cxnLst/>
              <a:rect l="l" t="t" r="r" b="b"/>
              <a:pathLst>
                <a:path w="614045">
                  <a:moveTo>
                    <a:pt x="0" y="0"/>
                  </a:moveTo>
                  <a:lnTo>
                    <a:pt x="613664" y="0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1446764" y="7014210"/>
              <a:ext cx="86995" cy="802005"/>
            </a:xfrm>
            <a:custGeom>
              <a:avLst/>
              <a:gdLst/>
              <a:ahLst/>
              <a:cxnLst/>
              <a:rect l="l" t="t" r="r" b="b"/>
              <a:pathLst>
                <a:path w="86995" h="802004">
                  <a:moveTo>
                    <a:pt x="28955" y="714883"/>
                  </a:moveTo>
                  <a:lnTo>
                    <a:pt x="0" y="714883"/>
                  </a:lnTo>
                  <a:lnTo>
                    <a:pt x="43433" y="801751"/>
                  </a:lnTo>
                  <a:lnTo>
                    <a:pt x="79628" y="729361"/>
                  </a:lnTo>
                  <a:lnTo>
                    <a:pt x="28955" y="729361"/>
                  </a:lnTo>
                  <a:lnTo>
                    <a:pt x="28955" y="714883"/>
                  </a:lnTo>
                  <a:close/>
                </a:path>
                <a:path w="86995" h="802004">
                  <a:moveTo>
                    <a:pt x="57911" y="0"/>
                  </a:moveTo>
                  <a:lnTo>
                    <a:pt x="28955" y="0"/>
                  </a:lnTo>
                  <a:lnTo>
                    <a:pt x="28955" y="729361"/>
                  </a:lnTo>
                  <a:lnTo>
                    <a:pt x="57911" y="729361"/>
                  </a:lnTo>
                  <a:lnTo>
                    <a:pt x="57911" y="0"/>
                  </a:lnTo>
                  <a:close/>
                </a:path>
                <a:path w="86995" h="802004">
                  <a:moveTo>
                    <a:pt x="86867" y="714883"/>
                  </a:moveTo>
                  <a:lnTo>
                    <a:pt x="57911" y="714883"/>
                  </a:lnTo>
                  <a:lnTo>
                    <a:pt x="57911" y="729361"/>
                  </a:lnTo>
                  <a:lnTo>
                    <a:pt x="79628" y="729361"/>
                  </a:lnTo>
                  <a:lnTo>
                    <a:pt x="86867" y="71488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573006" y="3227832"/>
              <a:ext cx="1108075" cy="86995"/>
            </a:xfrm>
            <a:custGeom>
              <a:avLst/>
              <a:gdLst/>
              <a:ahLst/>
              <a:cxnLst/>
              <a:rect l="l" t="t" r="r" b="b"/>
              <a:pathLst>
                <a:path w="1108075" h="86995">
                  <a:moveTo>
                    <a:pt x="1021079" y="0"/>
                  </a:moveTo>
                  <a:lnTo>
                    <a:pt x="1020952" y="86867"/>
                  </a:lnTo>
                  <a:lnTo>
                    <a:pt x="1079119" y="57912"/>
                  </a:lnTo>
                  <a:lnTo>
                    <a:pt x="1035558" y="57912"/>
                  </a:lnTo>
                  <a:lnTo>
                    <a:pt x="1035558" y="28955"/>
                  </a:lnTo>
                  <a:lnTo>
                    <a:pt x="1078823" y="28955"/>
                  </a:lnTo>
                  <a:lnTo>
                    <a:pt x="1021079" y="0"/>
                  </a:lnTo>
                  <a:close/>
                </a:path>
                <a:path w="1108075" h="86995">
                  <a:moveTo>
                    <a:pt x="0" y="27431"/>
                  </a:moveTo>
                  <a:lnTo>
                    <a:pt x="0" y="56387"/>
                  </a:lnTo>
                  <a:lnTo>
                    <a:pt x="1035558" y="57912"/>
                  </a:lnTo>
                  <a:lnTo>
                    <a:pt x="1020995" y="57912"/>
                  </a:lnTo>
                  <a:lnTo>
                    <a:pt x="1021037" y="28955"/>
                  </a:lnTo>
                  <a:lnTo>
                    <a:pt x="1035558" y="28955"/>
                  </a:lnTo>
                  <a:lnTo>
                    <a:pt x="0" y="27431"/>
                  </a:lnTo>
                  <a:close/>
                </a:path>
                <a:path w="1108075" h="86995">
                  <a:moveTo>
                    <a:pt x="1078823" y="28955"/>
                  </a:moveTo>
                  <a:lnTo>
                    <a:pt x="1035558" y="28955"/>
                  </a:lnTo>
                  <a:lnTo>
                    <a:pt x="1035558" y="57912"/>
                  </a:lnTo>
                  <a:lnTo>
                    <a:pt x="1079119" y="57912"/>
                  </a:lnTo>
                  <a:lnTo>
                    <a:pt x="1107948" y="43560"/>
                  </a:lnTo>
                  <a:lnTo>
                    <a:pt x="1078823" y="289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11292840" y="5041391"/>
            <a:ext cx="3997960" cy="3168650"/>
            <a:chOff x="11292840" y="5041391"/>
            <a:chExt cx="3997960" cy="3168650"/>
          </a:xfrm>
        </p:grpSpPr>
        <p:sp>
          <p:nvSpPr>
            <p:cNvPr id="28" name="object 28"/>
            <p:cNvSpPr/>
            <p:nvPr/>
          </p:nvSpPr>
          <p:spPr>
            <a:xfrm>
              <a:off x="11692890" y="7953184"/>
              <a:ext cx="2745105" cy="86995"/>
            </a:xfrm>
            <a:custGeom>
              <a:avLst/>
              <a:gdLst/>
              <a:ahLst/>
              <a:cxnLst/>
              <a:rect l="l" t="t" r="r" b="b"/>
              <a:pathLst>
                <a:path w="2745105" h="86995">
                  <a:moveTo>
                    <a:pt x="86740" y="0"/>
                  </a:moveTo>
                  <a:lnTo>
                    <a:pt x="0" y="43560"/>
                  </a:lnTo>
                  <a:lnTo>
                    <a:pt x="86867" y="86867"/>
                  </a:lnTo>
                  <a:lnTo>
                    <a:pt x="86825" y="57937"/>
                  </a:lnTo>
                  <a:lnTo>
                    <a:pt x="72389" y="57937"/>
                  </a:lnTo>
                  <a:lnTo>
                    <a:pt x="72389" y="28981"/>
                  </a:lnTo>
                  <a:lnTo>
                    <a:pt x="86783" y="28981"/>
                  </a:lnTo>
                  <a:lnTo>
                    <a:pt x="86740" y="0"/>
                  </a:lnTo>
                  <a:close/>
                </a:path>
                <a:path w="2745105" h="86995">
                  <a:moveTo>
                    <a:pt x="2744723" y="24955"/>
                  </a:moveTo>
                  <a:lnTo>
                    <a:pt x="72389" y="28981"/>
                  </a:lnTo>
                  <a:lnTo>
                    <a:pt x="72389" y="57937"/>
                  </a:lnTo>
                  <a:lnTo>
                    <a:pt x="86825" y="57937"/>
                  </a:lnTo>
                  <a:lnTo>
                    <a:pt x="86783" y="28981"/>
                  </a:lnTo>
                  <a:lnTo>
                    <a:pt x="2744723" y="28981"/>
                  </a:lnTo>
                  <a:lnTo>
                    <a:pt x="2744723" y="24955"/>
                  </a:lnTo>
                  <a:close/>
                </a:path>
                <a:path w="2745105" h="86995">
                  <a:moveTo>
                    <a:pt x="2744723" y="28981"/>
                  </a:moveTo>
                  <a:lnTo>
                    <a:pt x="86783" y="28981"/>
                  </a:lnTo>
                  <a:lnTo>
                    <a:pt x="86825" y="57937"/>
                  </a:lnTo>
                  <a:lnTo>
                    <a:pt x="72389" y="57937"/>
                  </a:lnTo>
                  <a:lnTo>
                    <a:pt x="2744723" y="53911"/>
                  </a:lnTo>
                  <a:lnTo>
                    <a:pt x="2744723" y="2898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1298936" y="7868411"/>
              <a:ext cx="365760" cy="335280"/>
            </a:xfrm>
            <a:custGeom>
              <a:avLst/>
              <a:gdLst/>
              <a:ahLst/>
              <a:cxnLst/>
              <a:rect l="l" t="t" r="r" b="b"/>
              <a:pathLst>
                <a:path w="365759" h="335279">
                  <a:moveTo>
                    <a:pt x="182880" y="0"/>
                  </a:moveTo>
                  <a:lnTo>
                    <a:pt x="134276" y="5988"/>
                  </a:lnTo>
                  <a:lnTo>
                    <a:pt x="90593" y="22888"/>
                  </a:lnTo>
                  <a:lnTo>
                    <a:pt x="53578" y="49101"/>
                  </a:lnTo>
                  <a:lnTo>
                    <a:pt x="24976" y="83029"/>
                  </a:lnTo>
                  <a:lnTo>
                    <a:pt x="6535" y="123075"/>
                  </a:lnTo>
                  <a:lnTo>
                    <a:pt x="0" y="167640"/>
                  </a:lnTo>
                  <a:lnTo>
                    <a:pt x="6535" y="212204"/>
                  </a:lnTo>
                  <a:lnTo>
                    <a:pt x="24976" y="252250"/>
                  </a:lnTo>
                  <a:lnTo>
                    <a:pt x="53578" y="286178"/>
                  </a:lnTo>
                  <a:lnTo>
                    <a:pt x="90593" y="312391"/>
                  </a:lnTo>
                  <a:lnTo>
                    <a:pt x="134276" y="329291"/>
                  </a:lnTo>
                  <a:lnTo>
                    <a:pt x="182880" y="335280"/>
                  </a:lnTo>
                  <a:lnTo>
                    <a:pt x="231483" y="329291"/>
                  </a:lnTo>
                  <a:lnTo>
                    <a:pt x="275166" y="312391"/>
                  </a:lnTo>
                  <a:lnTo>
                    <a:pt x="312181" y="286178"/>
                  </a:lnTo>
                  <a:lnTo>
                    <a:pt x="340783" y="252250"/>
                  </a:lnTo>
                  <a:lnTo>
                    <a:pt x="341147" y="251460"/>
                  </a:lnTo>
                  <a:lnTo>
                    <a:pt x="182880" y="251460"/>
                  </a:lnTo>
                  <a:lnTo>
                    <a:pt x="144309" y="244872"/>
                  </a:lnTo>
                  <a:lnTo>
                    <a:pt x="112823" y="226909"/>
                  </a:lnTo>
                  <a:lnTo>
                    <a:pt x="91600" y="200266"/>
                  </a:lnTo>
                  <a:lnTo>
                    <a:pt x="83820" y="167640"/>
                  </a:lnTo>
                  <a:lnTo>
                    <a:pt x="91600" y="135013"/>
                  </a:lnTo>
                  <a:lnTo>
                    <a:pt x="112823" y="108370"/>
                  </a:lnTo>
                  <a:lnTo>
                    <a:pt x="144309" y="90407"/>
                  </a:lnTo>
                  <a:lnTo>
                    <a:pt x="182880" y="83820"/>
                  </a:lnTo>
                  <a:lnTo>
                    <a:pt x="341147" y="83820"/>
                  </a:lnTo>
                  <a:lnTo>
                    <a:pt x="340783" y="83029"/>
                  </a:lnTo>
                  <a:lnTo>
                    <a:pt x="312181" y="49101"/>
                  </a:lnTo>
                  <a:lnTo>
                    <a:pt x="275166" y="22888"/>
                  </a:lnTo>
                  <a:lnTo>
                    <a:pt x="231483" y="5988"/>
                  </a:lnTo>
                  <a:lnTo>
                    <a:pt x="182880" y="0"/>
                  </a:lnTo>
                  <a:close/>
                </a:path>
                <a:path w="365759" h="335279">
                  <a:moveTo>
                    <a:pt x="341147" y="83820"/>
                  </a:moveTo>
                  <a:lnTo>
                    <a:pt x="182880" y="83820"/>
                  </a:lnTo>
                  <a:lnTo>
                    <a:pt x="221450" y="90407"/>
                  </a:lnTo>
                  <a:lnTo>
                    <a:pt x="252936" y="108370"/>
                  </a:lnTo>
                  <a:lnTo>
                    <a:pt x="274159" y="135013"/>
                  </a:lnTo>
                  <a:lnTo>
                    <a:pt x="281940" y="167640"/>
                  </a:lnTo>
                  <a:lnTo>
                    <a:pt x="274159" y="200266"/>
                  </a:lnTo>
                  <a:lnTo>
                    <a:pt x="252936" y="226909"/>
                  </a:lnTo>
                  <a:lnTo>
                    <a:pt x="221450" y="244872"/>
                  </a:lnTo>
                  <a:lnTo>
                    <a:pt x="182880" y="251460"/>
                  </a:lnTo>
                  <a:lnTo>
                    <a:pt x="341147" y="251460"/>
                  </a:lnTo>
                  <a:lnTo>
                    <a:pt x="359224" y="212204"/>
                  </a:lnTo>
                  <a:lnTo>
                    <a:pt x="365760" y="167640"/>
                  </a:lnTo>
                  <a:lnTo>
                    <a:pt x="359224" y="123075"/>
                  </a:lnTo>
                  <a:lnTo>
                    <a:pt x="341147" y="8382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1298936" y="7868411"/>
              <a:ext cx="365760" cy="335280"/>
            </a:xfrm>
            <a:custGeom>
              <a:avLst/>
              <a:gdLst/>
              <a:ahLst/>
              <a:cxnLst/>
              <a:rect l="l" t="t" r="r" b="b"/>
              <a:pathLst>
                <a:path w="365759" h="335279">
                  <a:moveTo>
                    <a:pt x="0" y="167640"/>
                  </a:moveTo>
                  <a:lnTo>
                    <a:pt x="6535" y="123075"/>
                  </a:lnTo>
                  <a:lnTo>
                    <a:pt x="24976" y="83029"/>
                  </a:lnTo>
                  <a:lnTo>
                    <a:pt x="53578" y="49101"/>
                  </a:lnTo>
                  <a:lnTo>
                    <a:pt x="90593" y="22888"/>
                  </a:lnTo>
                  <a:lnTo>
                    <a:pt x="134276" y="5988"/>
                  </a:lnTo>
                  <a:lnTo>
                    <a:pt x="182880" y="0"/>
                  </a:lnTo>
                  <a:lnTo>
                    <a:pt x="231483" y="5988"/>
                  </a:lnTo>
                  <a:lnTo>
                    <a:pt x="275166" y="22888"/>
                  </a:lnTo>
                  <a:lnTo>
                    <a:pt x="312181" y="49101"/>
                  </a:lnTo>
                  <a:lnTo>
                    <a:pt x="340783" y="83029"/>
                  </a:lnTo>
                  <a:lnTo>
                    <a:pt x="359224" y="123075"/>
                  </a:lnTo>
                  <a:lnTo>
                    <a:pt x="365760" y="167640"/>
                  </a:lnTo>
                  <a:lnTo>
                    <a:pt x="359224" y="212204"/>
                  </a:lnTo>
                  <a:lnTo>
                    <a:pt x="340783" y="252250"/>
                  </a:lnTo>
                  <a:lnTo>
                    <a:pt x="312181" y="286178"/>
                  </a:lnTo>
                  <a:lnTo>
                    <a:pt x="275166" y="312391"/>
                  </a:lnTo>
                  <a:lnTo>
                    <a:pt x="231483" y="329291"/>
                  </a:lnTo>
                  <a:lnTo>
                    <a:pt x="182880" y="335280"/>
                  </a:lnTo>
                  <a:lnTo>
                    <a:pt x="134276" y="329291"/>
                  </a:lnTo>
                  <a:lnTo>
                    <a:pt x="90593" y="312391"/>
                  </a:lnTo>
                  <a:lnTo>
                    <a:pt x="53578" y="286178"/>
                  </a:lnTo>
                  <a:lnTo>
                    <a:pt x="24976" y="252250"/>
                  </a:lnTo>
                  <a:lnTo>
                    <a:pt x="6535" y="212204"/>
                  </a:lnTo>
                  <a:lnTo>
                    <a:pt x="0" y="167640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376660" y="7946135"/>
              <a:ext cx="210312" cy="179832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13575792" y="5047487"/>
              <a:ext cx="1708785" cy="1373505"/>
            </a:xfrm>
            <a:custGeom>
              <a:avLst/>
              <a:gdLst/>
              <a:ahLst/>
              <a:cxnLst/>
              <a:rect l="l" t="t" r="r" b="b"/>
              <a:pathLst>
                <a:path w="1708784" h="1373504">
                  <a:moveTo>
                    <a:pt x="854201" y="0"/>
                  </a:moveTo>
                  <a:lnTo>
                    <a:pt x="0" y="686562"/>
                  </a:lnTo>
                  <a:lnTo>
                    <a:pt x="854201" y="1373124"/>
                  </a:lnTo>
                  <a:lnTo>
                    <a:pt x="1708403" y="686562"/>
                  </a:lnTo>
                  <a:lnTo>
                    <a:pt x="854201" y="0"/>
                  </a:lnTo>
                  <a:close/>
                </a:path>
              </a:pathLst>
            </a:custGeom>
            <a:solidFill>
              <a:srgbClr val="F4B0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3575792" y="5047487"/>
              <a:ext cx="1708785" cy="1373505"/>
            </a:xfrm>
            <a:custGeom>
              <a:avLst/>
              <a:gdLst/>
              <a:ahLst/>
              <a:cxnLst/>
              <a:rect l="l" t="t" r="r" b="b"/>
              <a:pathLst>
                <a:path w="1708784" h="1373504">
                  <a:moveTo>
                    <a:pt x="0" y="686562"/>
                  </a:moveTo>
                  <a:lnTo>
                    <a:pt x="854201" y="0"/>
                  </a:lnTo>
                  <a:lnTo>
                    <a:pt x="1708403" y="686562"/>
                  </a:lnTo>
                  <a:lnTo>
                    <a:pt x="854201" y="1373124"/>
                  </a:lnTo>
                  <a:lnTo>
                    <a:pt x="0" y="686562"/>
                  </a:lnTo>
                  <a:close/>
                </a:path>
              </a:pathLst>
            </a:custGeom>
            <a:ln w="12192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14116938" y="5571490"/>
            <a:ext cx="6286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404040"/>
                </a:solidFill>
                <a:latin typeface="Arial MT"/>
                <a:cs typeface="Arial MT"/>
              </a:rPr>
              <a:t>break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9725">
              <a:lnSpc>
                <a:spcPct val="100000"/>
              </a:lnSpc>
              <a:spcBef>
                <a:spcPts val="105"/>
              </a:spcBef>
            </a:pPr>
            <a:r>
              <a:rPr spc="-90" dirty="0"/>
              <a:t>break</a:t>
            </a:r>
            <a:r>
              <a:rPr spc="-185" dirty="0"/>
              <a:t> </a:t>
            </a:r>
            <a:r>
              <a:rPr spc="-105" dirty="0"/>
              <a:t>Statement</a:t>
            </a:r>
            <a:r>
              <a:rPr spc="-180" dirty="0"/>
              <a:t> </a:t>
            </a:r>
            <a:r>
              <a:rPr spc="-90" dirty="0"/>
              <a:t>(Contd.)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55335" y="853439"/>
            <a:ext cx="5510784" cy="27432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521067" y="1965451"/>
            <a:ext cx="121285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Example: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54908" y="2714244"/>
            <a:ext cx="9347200" cy="4478020"/>
          </a:xfrm>
          <a:prstGeom prst="rect">
            <a:avLst/>
          </a:prstGeom>
          <a:solidFill>
            <a:srgbClr val="F1F1F1"/>
          </a:solidFill>
          <a:ln w="9144">
            <a:solidFill>
              <a:srgbClr val="7E7E7E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75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public</a:t>
            </a:r>
            <a:r>
              <a:rPr sz="16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class</a:t>
            </a:r>
            <a:r>
              <a:rPr sz="16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Test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 {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10"/>
              </a:spcBef>
            </a:pPr>
            <a:endParaRPr sz="1600">
              <a:latin typeface="Courier New"/>
              <a:cs typeface="Courier New"/>
            </a:endParaRPr>
          </a:p>
          <a:p>
            <a:pPr marL="822325" marR="3995420" indent="-365760">
              <a:lnSpc>
                <a:spcPct val="100000"/>
              </a:lnSpc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public</a:t>
            </a:r>
            <a:r>
              <a:rPr sz="1600" spc="-6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static</a:t>
            </a:r>
            <a:r>
              <a:rPr sz="1600" spc="-5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void</a:t>
            </a:r>
            <a:r>
              <a:rPr sz="1600" spc="-6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main(String</a:t>
            </a:r>
            <a:r>
              <a:rPr sz="1600" spc="-5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args[])</a:t>
            </a:r>
            <a:r>
              <a:rPr sz="1600" spc="-6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{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int</a:t>
            </a: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[]</a:t>
            </a:r>
            <a:r>
              <a:rPr sz="1600" spc="-1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numbers</a:t>
            </a:r>
            <a:r>
              <a:rPr sz="16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{5,</a:t>
            </a: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10,</a:t>
            </a:r>
            <a:r>
              <a:rPr sz="1600" spc="-1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15,</a:t>
            </a: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20,</a:t>
            </a: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Courier New"/>
                <a:cs typeface="Courier New"/>
              </a:rPr>
              <a:t>25};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5"/>
              </a:spcBef>
            </a:pPr>
            <a:endParaRPr sz="1600">
              <a:latin typeface="Courier New"/>
              <a:cs typeface="Courier New"/>
            </a:endParaRPr>
          </a:p>
          <a:p>
            <a:pPr marL="822325">
              <a:lnSpc>
                <a:spcPct val="100000"/>
              </a:lnSpc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for(int</a:t>
            </a:r>
            <a:r>
              <a:rPr sz="16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x</a:t>
            </a:r>
            <a:r>
              <a:rPr sz="16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:</a:t>
            </a:r>
            <a:r>
              <a:rPr sz="16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numbers</a:t>
            </a:r>
            <a:r>
              <a:rPr sz="16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)</a:t>
            </a:r>
            <a:r>
              <a:rPr sz="16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1557020" marR="6316980" indent="-367665">
              <a:lnSpc>
                <a:spcPct val="100000"/>
              </a:lnSpc>
              <a:spcBef>
                <a:spcPts val="5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if(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x</a:t>
            </a:r>
            <a:r>
              <a:rPr sz="1600" spc="-1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==</a:t>
            </a:r>
            <a:r>
              <a:rPr sz="1600" spc="-1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20</a:t>
            </a:r>
            <a:r>
              <a:rPr sz="1600" spc="-1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)</a:t>
            </a:r>
            <a:r>
              <a:rPr sz="1600" spc="-1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{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break;</a:t>
            </a:r>
            <a:endParaRPr sz="1600">
              <a:latin typeface="Courier New"/>
              <a:cs typeface="Courier New"/>
            </a:endParaRPr>
          </a:p>
          <a:p>
            <a:pPr marL="1189355">
              <a:lnSpc>
                <a:spcPct val="100000"/>
              </a:lnSpc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1189355" marR="5338445">
              <a:lnSpc>
                <a:spcPct val="100000"/>
              </a:lnSpc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System.out.print(</a:t>
            </a:r>
            <a:r>
              <a:rPr sz="1600" spc="-8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x</a:t>
            </a:r>
            <a:r>
              <a:rPr sz="1600" spc="-7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);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System.out.print("\n");</a:t>
            </a:r>
            <a:endParaRPr sz="1600">
              <a:latin typeface="Courier New"/>
              <a:cs typeface="Courier New"/>
            </a:endParaRPr>
          </a:p>
          <a:p>
            <a:pPr marL="822325">
              <a:lnSpc>
                <a:spcPct val="100000"/>
              </a:lnSpc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456565">
              <a:lnSpc>
                <a:spcPct val="100000"/>
              </a:lnSpc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617964" y="6178296"/>
            <a:ext cx="2781300" cy="80010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2384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54"/>
              </a:spcBef>
            </a:pPr>
            <a:r>
              <a:rPr sz="2000" spc="-10" dirty="0">
                <a:solidFill>
                  <a:srgbClr val="404040"/>
                </a:solidFill>
                <a:latin typeface="Arial Black"/>
                <a:cs typeface="Arial Black"/>
              </a:rPr>
              <a:t>Output</a:t>
            </a:r>
            <a:endParaRPr sz="2000">
              <a:latin typeface="Arial Black"/>
              <a:cs typeface="Arial Black"/>
            </a:endParaRPr>
          </a:p>
          <a:p>
            <a:pPr marL="92075">
              <a:lnSpc>
                <a:spcPct val="100000"/>
              </a:lnSpc>
            </a:pP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5</a:t>
            </a:r>
            <a:r>
              <a:rPr sz="20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10</a:t>
            </a:r>
            <a:r>
              <a:rPr sz="20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Arial MT"/>
                <a:cs typeface="Arial MT"/>
              </a:rPr>
              <a:t>15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95985">
              <a:lnSpc>
                <a:spcPct val="100000"/>
              </a:lnSpc>
              <a:spcBef>
                <a:spcPts val="105"/>
              </a:spcBef>
            </a:pPr>
            <a:r>
              <a:rPr spc="-85" dirty="0"/>
              <a:t>continue</a:t>
            </a:r>
            <a:r>
              <a:rPr spc="-204" dirty="0"/>
              <a:t> </a:t>
            </a:r>
            <a:r>
              <a:rPr spc="-80" dirty="0"/>
              <a:t>Statement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00928" y="853439"/>
            <a:ext cx="4418076" cy="27432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864232" y="1965451"/>
            <a:ext cx="779335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Allows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you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30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skip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over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0" dirty="0">
                <a:solidFill>
                  <a:srgbClr val="404040"/>
                </a:solidFill>
                <a:latin typeface="Arial MT"/>
                <a:cs typeface="Arial MT"/>
              </a:rPr>
              <a:t>jump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end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loop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return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control</a:t>
            </a:r>
            <a:r>
              <a:rPr sz="2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loop</a:t>
            </a:r>
            <a:endParaRPr sz="22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57655" y="1946148"/>
            <a:ext cx="635507" cy="635507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994916" y="4279391"/>
            <a:ext cx="2795270" cy="292735"/>
          </a:xfrm>
          <a:prstGeom prst="rect">
            <a:avLst/>
          </a:prstGeom>
          <a:solidFill>
            <a:srgbClr val="F1F1F1"/>
          </a:solidFill>
          <a:ln w="9144">
            <a:solidFill>
              <a:srgbClr val="7E7E7E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75"/>
              </a:spcBef>
            </a:pP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continue;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42845" y="3277311"/>
            <a:ext cx="327152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Has</a:t>
            </a:r>
            <a:r>
              <a:rPr sz="2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following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syntax:</a:t>
            </a:r>
            <a:endParaRPr sz="2200">
              <a:latin typeface="Arial MT"/>
              <a:cs typeface="Arial MT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54608" y="3259835"/>
            <a:ext cx="635508" cy="635508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10207497" y="5292597"/>
            <a:ext cx="2603500" cy="2035175"/>
            <a:chOff x="10207497" y="5292597"/>
            <a:chExt cx="2603500" cy="2035175"/>
          </a:xfrm>
        </p:grpSpPr>
        <p:sp>
          <p:nvSpPr>
            <p:cNvPr id="10" name="object 10"/>
            <p:cNvSpPr/>
            <p:nvPr/>
          </p:nvSpPr>
          <p:spPr>
            <a:xfrm>
              <a:off x="10213847" y="5298947"/>
              <a:ext cx="2590800" cy="2022475"/>
            </a:xfrm>
            <a:custGeom>
              <a:avLst/>
              <a:gdLst/>
              <a:ahLst/>
              <a:cxnLst/>
              <a:rect l="l" t="t" r="r" b="b"/>
              <a:pathLst>
                <a:path w="2590800" h="2022475">
                  <a:moveTo>
                    <a:pt x="1295400" y="0"/>
                  </a:moveTo>
                  <a:lnTo>
                    <a:pt x="0" y="1011174"/>
                  </a:lnTo>
                  <a:lnTo>
                    <a:pt x="1295400" y="2022347"/>
                  </a:lnTo>
                  <a:lnTo>
                    <a:pt x="2590800" y="1011174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213847" y="5298947"/>
              <a:ext cx="2590800" cy="2022475"/>
            </a:xfrm>
            <a:custGeom>
              <a:avLst/>
              <a:gdLst/>
              <a:ahLst/>
              <a:cxnLst/>
              <a:rect l="l" t="t" r="r" b="b"/>
              <a:pathLst>
                <a:path w="2590800" h="2022475">
                  <a:moveTo>
                    <a:pt x="0" y="1011174"/>
                  </a:moveTo>
                  <a:lnTo>
                    <a:pt x="1295400" y="0"/>
                  </a:lnTo>
                  <a:lnTo>
                    <a:pt x="2590800" y="1011174"/>
                  </a:lnTo>
                  <a:lnTo>
                    <a:pt x="1295400" y="2022347"/>
                  </a:lnTo>
                  <a:lnTo>
                    <a:pt x="0" y="1011174"/>
                  </a:lnTo>
                  <a:close/>
                </a:path>
              </a:pathLst>
            </a:custGeom>
            <a:ln w="12192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0976864" y="6147054"/>
            <a:ext cx="10642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45" dirty="0">
                <a:solidFill>
                  <a:srgbClr val="404040"/>
                </a:solidFill>
                <a:latin typeface="Arial MT"/>
                <a:cs typeface="Arial MT"/>
              </a:rPr>
              <a:t>Condition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1466576" y="1876044"/>
            <a:ext cx="93980" cy="1325245"/>
          </a:xfrm>
          <a:custGeom>
            <a:avLst/>
            <a:gdLst/>
            <a:ahLst/>
            <a:cxnLst/>
            <a:rect l="l" t="t" r="r" b="b"/>
            <a:pathLst>
              <a:path w="93979" h="1325245">
                <a:moveTo>
                  <a:pt x="36108" y="1238207"/>
                </a:moveTo>
                <a:lnTo>
                  <a:pt x="7112" y="1238377"/>
                </a:lnTo>
                <a:lnTo>
                  <a:pt x="51053" y="1324990"/>
                </a:lnTo>
                <a:lnTo>
                  <a:pt x="86658" y="1252727"/>
                </a:lnTo>
                <a:lnTo>
                  <a:pt x="36195" y="1252727"/>
                </a:lnTo>
                <a:lnTo>
                  <a:pt x="36108" y="1238207"/>
                </a:lnTo>
                <a:close/>
              </a:path>
              <a:path w="93979" h="1325245">
                <a:moveTo>
                  <a:pt x="65063" y="1238038"/>
                </a:moveTo>
                <a:lnTo>
                  <a:pt x="36108" y="1238207"/>
                </a:lnTo>
                <a:lnTo>
                  <a:pt x="36195" y="1252727"/>
                </a:lnTo>
                <a:lnTo>
                  <a:pt x="65151" y="1252727"/>
                </a:lnTo>
                <a:lnTo>
                  <a:pt x="65063" y="1238038"/>
                </a:lnTo>
                <a:close/>
              </a:path>
              <a:path w="93979" h="1325245">
                <a:moveTo>
                  <a:pt x="93979" y="1237868"/>
                </a:moveTo>
                <a:lnTo>
                  <a:pt x="65063" y="1238038"/>
                </a:lnTo>
                <a:lnTo>
                  <a:pt x="65151" y="1252727"/>
                </a:lnTo>
                <a:lnTo>
                  <a:pt x="86658" y="1252727"/>
                </a:lnTo>
                <a:lnTo>
                  <a:pt x="93729" y="1238377"/>
                </a:lnTo>
                <a:lnTo>
                  <a:pt x="93813" y="1238207"/>
                </a:lnTo>
                <a:lnTo>
                  <a:pt x="93896" y="1238038"/>
                </a:lnTo>
                <a:lnTo>
                  <a:pt x="93979" y="1237868"/>
                </a:lnTo>
                <a:close/>
              </a:path>
              <a:path w="93979" h="1325245">
                <a:moveTo>
                  <a:pt x="58154" y="83866"/>
                </a:moveTo>
                <a:lnTo>
                  <a:pt x="43688" y="86867"/>
                </a:lnTo>
                <a:lnTo>
                  <a:pt x="29215" y="86867"/>
                </a:lnTo>
                <a:lnTo>
                  <a:pt x="36106" y="1237868"/>
                </a:lnTo>
                <a:lnTo>
                  <a:pt x="36108" y="1238207"/>
                </a:lnTo>
                <a:lnTo>
                  <a:pt x="65063" y="1238038"/>
                </a:lnTo>
                <a:lnTo>
                  <a:pt x="58172" y="86867"/>
                </a:lnTo>
                <a:lnTo>
                  <a:pt x="43688" y="86867"/>
                </a:lnTo>
                <a:lnTo>
                  <a:pt x="29198" y="84029"/>
                </a:lnTo>
                <a:lnTo>
                  <a:pt x="58155" y="84029"/>
                </a:lnTo>
                <a:lnTo>
                  <a:pt x="58154" y="83866"/>
                </a:lnTo>
                <a:close/>
              </a:path>
              <a:path w="93979" h="1325245">
                <a:moveTo>
                  <a:pt x="57912" y="43306"/>
                </a:moveTo>
                <a:lnTo>
                  <a:pt x="14477" y="43687"/>
                </a:lnTo>
                <a:lnTo>
                  <a:pt x="28956" y="43687"/>
                </a:lnTo>
                <a:lnTo>
                  <a:pt x="29055" y="60114"/>
                </a:lnTo>
                <a:lnTo>
                  <a:pt x="29138" y="73977"/>
                </a:lnTo>
                <a:lnTo>
                  <a:pt x="29198" y="84029"/>
                </a:lnTo>
                <a:lnTo>
                  <a:pt x="43688" y="86867"/>
                </a:lnTo>
                <a:lnTo>
                  <a:pt x="58154" y="83866"/>
                </a:lnTo>
                <a:lnTo>
                  <a:pt x="58095" y="73977"/>
                </a:lnTo>
                <a:lnTo>
                  <a:pt x="58012" y="60114"/>
                </a:lnTo>
                <a:lnTo>
                  <a:pt x="57912" y="43306"/>
                </a:lnTo>
                <a:close/>
              </a:path>
              <a:path w="93979" h="1325245">
                <a:moveTo>
                  <a:pt x="43179" y="0"/>
                </a:moveTo>
                <a:lnTo>
                  <a:pt x="26289" y="3504"/>
                </a:lnTo>
                <a:lnTo>
                  <a:pt x="12541" y="12890"/>
                </a:lnTo>
                <a:lnTo>
                  <a:pt x="3317" y="26753"/>
                </a:lnTo>
                <a:lnTo>
                  <a:pt x="74" y="43306"/>
                </a:lnTo>
                <a:lnTo>
                  <a:pt x="0" y="43687"/>
                </a:lnTo>
                <a:lnTo>
                  <a:pt x="26753" y="83550"/>
                </a:lnTo>
                <a:lnTo>
                  <a:pt x="29198" y="84029"/>
                </a:lnTo>
                <a:lnTo>
                  <a:pt x="29138" y="73977"/>
                </a:lnTo>
                <a:lnTo>
                  <a:pt x="29055" y="60114"/>
                </a:lnTo>
                <a:lnTo>
                  <a:pt x="28956" y="43687"/>
                </a:lnTo>
                <a:lnTo>
                  <a:pt x="14477" y="43687"/>
                </a:lnTo>
                <a:lnTo>
                  <a:pt x="86894" y="43306"/>
                </a:lnTo>
                <a:lnTo>
                  <a:pt x="83459" y="26753"/>
                </a:lnTo>
                <a:lnTo>
                  <a:pt x="83363" y="26289"/>
                </a:lnTo>
                <a:lnTo>
                  <a:pt x="73977" y="12541"/>
                </a:lnTo>
                <a:lnTo>
                  <a:pt x="60114" y="3317"/>
                </a:lnTo>
                <a:lnTo>
                  <a:pt x="43179" y="0"/>
                </a:lnTo>
                <a:close/>
              </a:path>
              <a:path w="93979" h="1325245">
                <a:moveTo>
                  <a:pt x="86843" y="43306"/>
                </a:moveTo>
                <a:lnTo>
                  <a:pt x="57912" y="43306"/>
                </a:lnTo>
                <a:lnTo>
                  <a:pt x="58012" y="60114"/>
                </a:lnTo>
                <a:lnTo>
                  <a:pt x="58095" y="73977"/>
                </a:lnTo>
                <a:lnTo>
                  <a:pt x="58154" y="83866"/>
                </a:lnTo>
                <a:lnTo>
                  <a:pt x="60578" y="83363"/>
                </a:lnTo>
                <a:lnTo>
                  <a:pt x="74326" y="73977"/>
                </a:lnTo>
                <a:lnTo>
                  <a:pt x="83550" y="60114"/>
                </a:lnTo>
                <a:lnTo>
                  <a:pt x="86768" y="43687"/>
                </a:lnTo>
                <a:lnTo>
                  <a:pt x="86843" y="433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9578213" y="3506470"/>
            <a:ext cx="5046345" cy="2832100"/>
            <a:chOff x="9578213" y="3506470"/>
            <a:chExt cx="5046345" cy="2832100"/>
          </a:xfrm>
        </p:grpSpPr>
        <p:sp>
          <p:nvSpPr>
            <p:cNvPr id="15" name="object 15"/>
            <p:cNvSpPr/>
            <p:nvPr/>
          </p:nvSpPr>
          <p:spPr>
            <a:xfrm>
              <a:off x="9592818" y="3521202"/>
              <a:ext cx="8255" cy="2802890"/>
            </a:xfrm>
            <a:custGeom>
              <a:avLst/>
              <a:gdLst/>
              <a:ahLst/>
              <a:cxnLst/>
              <a:rect l="l" t="t" r="r" b="b"/>
              <a:pathLst>
                <a:path w="8254" h="2802890">
                  <a:moveTo>
                    <a:pt x="8254" y="2802763"/>
                  </a:moveTo>
                  <a:lnTo>
                    <a:pt x="0" y="0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2318492" y="3522027"/>
              <a:ext cx="2290445" cy="0"/>
            </a:xfrm>
            <a:custGeom>
              <a:avLst/>
              <a:gdLst/>
              <a:ahLst/>
              <a:cxnLst/>
              <a:rect l="l" t="t" r="r" b="b"/>
              <a:pathLst>
                <a:path w="2290444">
                  <a:moveTo>
                    <a:pt x="0" y="0"/>
                  </a:moveTo>
                  <a:lnTo>
                    <a:pt x="2289937" y="0"/>
                  </a:lnTo>
                </a:path>
              </a:pathLst>
            </a:custGeom>
            <a:ln w="306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9760077" y="4571238"/>
            <a:ext cx="136525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spc="65" dirty="0">
                <a:latin typeface="Arial MT"/>
                <a:cs typeface="Arial MT"/>
              </a:rPr>
              <a:t>If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70" dirty="0">
                <a:latin typeface="Arial MT"/>
                <a:cs typeface="Arial MT"/>
              </a:rPr>
              <a:t>condition </a:t>
            </a:r>
            <a:r>
              <a:rPr sz="2000" dirty="0">
                <a:latin typeface="Arial MT"/>
                <a:cs typeface="Arial MT"/>
              </a:rPr>
              <a:t>is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spc="80" dirty="0">
                <a:latin typeface="Arial MT"/>
                <a:cs typeface="Arial MT"/>
              </a:rPr>
              <a:t>true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763502" y="7330820"/>
            <a:ext cx="136525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65" dirty="0">
                <a:latin typeface="Arial MT"/>
                <a:cs typeface="Arial MT"/>
              </a:rPr>
              <a:t>If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70" dirty="0">
                <a:latin typeface="Arial MT"/>
                <a:cs typeface="Arial MT"/>
              </a:rPr>
              <a:t>condition </a:t>
            </a:r>
            <a:r>
              <a:rPr sz="2000" dirty="0">
                <a:latin typeface="Arial MT"/>
                <a:cs typeface="Arial MT"/>
              </a:rPr>
              <a:t>is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spc="-20" dirty="0">
                <a:latin typeface="Arial MT"/>
                <a:cs typeface="Arial MT"/>
              </a:rPr>
              <a:t>false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700004" y="3262884"/>
            <a:ext cx="1618615" cy="518159"/>
          </a:xfrm>
          <a:prstGeom prst="rect">
            <a:avLst/>
          </a:prstGeom>
          <a:solidFill>
            <a:srgbClr val="D9D9D9"/>
          </a:solidFill>
          <a:ln w="12192">
            <a:solidFill>
              <a:srgbClr val="A6A6A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935"/>
              </a:lnSpc>
            </a:pPr>
            <a:r>
              <a:rPr sz="1800" spc="50" dirty="0">
                <a:solidFill>
                  <a:srgbClr val="404040"/>
                </a:solidFill>
                <a:latin typeface="Arial MT"/>
                <a:cs typeface="Arial MT"/>
              </a:rPr>
              <a:t>conditional</a:t>
            </a:r>
            <a:endParaRPr sz="1800">
              <a:latin typeface="Arial MT"/>
              <a:cs typeface="Arial MT"/>
            </a:endParaRPr>
          </a:p>
          <a:p>
            <a:pPr marL="2540" algn="ctr">
              <a:lnSpc>
                <a:spcPts val="2145"/>
              </a:lnSpc>
            </a:pPr>
            <a:r>
              <a:rPr sz="1800" spc="-20" dirty="0">
                <a:solidFill>
                  <a:srgbClr val="404040"/>
                </a:solidFill>
                <a:latin typeface="Arial MT"/>
                <a:cs typeface="Arial MT"/>
              </a:rPr>
              <a:t>code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9592818" y="3479291"/>
            <a:ext cx="6182360" cy="4982210"/>
            <a:chOff x="9592818" y="3479291"/>
            <a:chExt cx="6182360" cy="4982210"/>
          </a:xfrm>
        </p:grpSpPr>
        <p:sp>
          <p:nvSpPr>
            <p:cNvPr id="21" name="object 21"/>
            <p:cNvSpPr/>
            <p:nvPr/>
          </p:nvSpPr>
          <p:spPr>
            <a:xfrm>
              <a:off x="11466576" y="3781805"/>
              <a:ext cx="86995" cy="1517650"/>
            </a:xfrm>
            <a:custGeom>
              <a:avLst/>
              <a:gdLst/>
              <a:ahLst/>
              <a:cxnLst/>
              <a:rect l="l" t="t" r="r" b="b"/>
              <a:pathLst>
                <a:path w="86995" h="1517650">
                  <a:moveTo>
                    <a:pt x="28955" y="1430782"/>
                  </a:moveTo>
                  <a:lnTo>
                    <a:pt x="0" y="1430782"/>
                  </a:lnTo>
                  <a:lnTo>
                    <a:pt x="43433" y="1517650"/>
                  </a:lnTo>
                  <a:lnTo>
                    <a:pt x="79628" y="1445260"/>
                  </a:lnTo>
                  <a:lnTo>
                    <a:pt x="28955" y="1445260"/>
                  </a:lnTo>
                  <a:lnTo>
                    <a:pt x="28955" y="1430782"/>
                  </a:lnTo>
                  <a:close/>
                </a:path>
                <a:path w="86995" h="1517650">
                  <a:moveTo>
                    <a:pt x="57912" y="0"/>
                  </a:moveTo>
                  <a:lnTo>
                    <a:pt x="28955" y="0"/>
                  </a:lnTo>
                  <a:lnTo>
                    <a:pt x="28955" y="1445260"/>
                  </a:lnTo>
                  <a:lnTo>
                    <a:pt x="57912" y="1445260"/>
                  </a:lnTo>
                  <a:lnTo>
                    <a:pt x="57912" y="0"/>
                  </a:lnTo>
                  <a:close/>
                </a:path>
                <a:path w="86995" h="1517650">
                  <a:moveTo>
                    <a:pt x="86868" y="1430782"/>
                  </a:moveTo>
                  <a:lnTo>
                    <a:pt x="57912" y="1430782"/>
                  </a:lnTo>
                  <a:lnTo>
                    <a:pt x="57912" y="1445260"/>
                  </a:lnTo>
                  <a:lnTo>
                    <a:pt x="79628" y="1445260"/>
                  </a:lnTo>
                  <a:lnTo>
                    <a:pt x="86868" y="143078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592818" y="6310121"/>
              <a:ext cx="614045" cy="0"/>
            </a:xfrm>
            <a:custGeom>
              <a:avLst/>
              <a:gdLst/>
              <a:ahLst/>
              <a:cxnLst/>
              <a:rect l="l" t="t" r="r" b="b"/>
              <a:pathLst>
                <a:path w="614045">
                  <a:moveTo>
                    <a:pt x="0" y="0"/>
                  </a:moveTo>
                  <a:lnTo>
                    <a:pt x="613663" y="0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1457432" y="6261226"/>
              <a:ext cx="2198370" cy="1853564"/>
            </a:xfrm>
            <a:custGeom>
              <a:avLst/>
              <a:gdLst/>
              <a:ahLst/>
              <a:cxnLst/>
              <a:rect l="l" t="t" r="r" b="b"/>
              <a:pathLst>
                <a:path w="2198369" h="1853565">
                  <a:moveTo>
                    <a:pt x="86868" y="1766582"/>
                  </a:moveTo>
                  <a:lnTo>
                    <a:pt x="57912" y="1766582"/>
                  </a:lnTo>
                  <a:lnTo>
                    <a:pt x="57912" y="1051687"/>
                  </a:lnTo>
                  <a:lnTo>
                    <a:pt x="28956" y="1051687"/>
                  </a:lnTo>
                  <a:lnTo>
                    <a:pt x="28956" y="1766582"/>
                  </a:lnTo>
                  <a:lnTo>
                    <a:pt x="0" y="1766582"/>
                  </a:lnTo>
                  <a:lnTo>
                    <a:pt x="43434" y="1853438"/>
                  </a:lnTo>
                  <a:lnTo>
                    <a:pt x="79629" y="1781048"/>
                  </a:lnTo>
                  <a:lnTo>
                    <a:pt x="86868" y="1766582"/>
                  </a:lnTo>
                  <a:close/>
                </a:path>
                <a:path w="2198369" h="1853565">
                  <a:moveTo>
                    <a:pt x="2198370" y="54229"/>
                  </a:moveTo>
                  <a:lnTo>
                    <a:pt x="2198255" y="29083"/>
                  </a:lnTo>
                  <a:lnTo>
                    <a:pt x="2198243" y="25273"/>
                  </a:lnTo>
                  <a:lnTo>
                    <a:pt x="1443888" y="29019"/>
                  </a:lnTo>
                  <a:lnTo>
                    <a:pt x="1443736" y="0"/>
                  </a:lnTo>
                  <a:lnTo>
                    <a:pt x="1357122" y="43942"/>
                  </a:lnTo>
                  <a:lnTo>
                    <a:pt x="1444244" y="86868"/>
                  </a:lnTo>
                  <a:lnTo>
                    <a:pt x="1444066" y="58039"/>
                  </a:lnTo>
                  <a:lnTo>
                    <a:pt x="1429639" y="58039"/>
                  </a:lnTo>
                  <a:lnTo>
                    <a:pt x="1444053" y="57975"/>
                  </a:lnTo>
                  <a:lnTo>
                    <a:pt x="2198370" y="5422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1317224" y="8118347"/>
              <a:ext cx="365760" cy="337185"/>
            </a:xfrm>
            <a:custGeom>
              <a:avLst/>
              <a:gdLst/>
              <a:ahLst/>
              <a:cxnLst/>
              <a:rect l="l" t="t" r="r" b="b"/>
              <a:pathLst>
                <a:path w="365759" h="337184">
                  <a:moveTo>
                    <a:pt x="182879" y="0"/>
                  </a:moveTo>
                  <a:lnTo>
                    <a:pt x="134276" y="6015"/>
                  </a:lnTo>
                  <a:lnTo>
                    <a:pt x="90593" y="22992"/>
                  </a:lnTo>
                  <a:lnTo>
                    <a:pt x="53578" y="49325"/>
                  </a:lnTo>
                  <a:lnTo>
                    <a:pt x="24976" y="83407"/>
                  </a:lnTo>
                  <a:lnTo>
                    <a:pt x="6535" y="123635"/>
                  </a:lnTo>
                  <a:lnTo>
                    <a:pt x="0" y="168401"/>
                  </a:lnTo>
                  <a:lnTo>
                    <a:pt x="6535" y="213168"/>
                  </a:lnTo>
                  <a:lnTo>
                    <a:pt x="24976" y="253396"/>
                  </a:lnTo>
                  <a:lnTo>
                    <a:pt x="53578" y="287478"/>
                  </a:lnTo>
                  <a:lnTo>
                    <a:pt x="90593" y="313811"/>
                  </a:lnTo>
                  <a:lnTo>
                    <a:pt x="134276" y="330788"/>
                  </a:lnTo>
                  <a:lnTo>
                    <a:pt x="182879" y="336803"/>
                  </a:lnTo>
                  <a:lnTo>
                    <a:pt x="231483" y="330788"/>
                  </a:lnTo>
                  <a:lnTo>
                    <a:pt x="275166" y="313811"/>
                  </a:lnTo>
                  <a:lnTo>
                    <a:pt x="312181" y="287478"/>
                  </a:lnTo>
                  <a:lnTo>
                    <a:pt x="340783" y="253396"/>
                  </a:lnTo>
                  <a:lnTo>
                    <a:pt x="341146" y="252602"/>
                  </a:lnTo>
                  <a:lnTo>
                    <a:pt x="182879" y="252602"/>
                  </a:lnTo>
                  <a:lnTo>
                    <a:pt x="144476" y="245986"/>
                  </a:lnTo>
                  <a:lnTo>
                    <a:pt x="113109" y="227942"/>
                  </a:lnTo>
                  <a:lnTo>
                    <a:pt x="91957" y="201178"/>
                  </a:lnTo>
                  <a:lnTo>
                    <a:pt x="84200" y="168401"/>
                  </a:lnTo>
                  <a:lnTo>
                    <a:pt x="91957" y="135625"/>
                  </a:lnTo>
                  <a:lnTo>
                    <a:pt x="113109" y="108861"/>
                  </a:lnTo>
                  <a:lnTo>
                    <a:pt x="144476" y="90817"/>
                  </a:lnTo>
                  <a:lnTo>
                    <a:pt x="182879" y="84200"/>
                  </a:lnTo>
                  <a:lnTo>
                    <a:pt x="341146" y="84200"/>
                  </a:lnTo>
                  <a:lnTo>
                    <a:pt x="340783" y="83407"/>
                  </a:lnTo>
                  <a:lnTo>
                    <a:pt x="312181" y="49325"/>
                  </a:lnTo>
                  <a:lnTo>
                    <a:pt x="275166" y="22992"/>
                  </a:lnTo>
                  <a:lnTo>
                    <a:pt x="231483" y="6015"/>
                  </a:lnTo>
                  <a:lnTo>
                    <a:pt x="182879" y="0"/>
                  </a:lnTo>
                  <a:close/>
                </a:path>
                <a:path w="365759" h="337184">
                  <a:moveTo>
                    <a:pt x="341146" y="84200"/>
                  </a:moveTo>
                  <a:lnTo>
                    <a:pt x="182879" y="84200"/>
                  </a:lnTo>
                  <a:lnTo>
                    <a:pt x="221283" y="90817"/>
                  </a:lnTo>
                  <a:lnTo>
                    <a:pt x="252650" y="108861"/>
                  </a:lnTo>
                  <a:lnTo>
                    <a:pt x="273802" y="135625"/>
                  </a:lnTo>
                  <a:lnTo>
                    <a:pt x="281558" y="168401"/>
                  </a:lnTo>
                  <a:lnTo>
                    <a:pt x="273802" y="201178"/>
                  </a:lnTo>
                  <a:lnTo>
                    <a:pt x="252650" y="227942"/>
                  </a:lnTo>
                  <a:lnTo>
                    <a:pt x="221283" y="245986"/>
                  </a:lnTo>
                  <a:lnTo>
                    <a:pt x="182879" y="252602"/>
                  </a:lnTo>
                  <a:lnTo>
                    <a:pt x="341146" y="252602"/>
                  </a:lnTo>
                  <a:lnTo>
                    <a:pt x="359224" y="213168"/>
                  </a:lnTo>
                  <a:lnTo>
                    <a:pt x="365759" y="168401"/>
                  </a:lnTo>
                  <a:lnTo>
                    <a:pt x="359224" y="123635"/>
                  </a:lnTo>
                  <a:lnTo>
                    <a:pt x="341146" y="8420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1317224" y="8118347"/>
              <a:ext cx="365760" cy="337185"/>
            </a:xfrm>
            <a:custGeom>
              <a:avLst/>
              <a:gdLst/>
              <a:ahLst/>
              <a:cxnLst/>
              <a:rect l="l" t="t" r="r" b="b"/>
              <a:pathLst>
                <a:path w="365759" h="337184">
                  <a:moveTo>
                    <a:pt x="0" y="168401"/>
                  </a:moveTo>
                  <a:lnTo>
                    <a:pt x="6535" y="123635"/>
                  </a:lnTo>
                  <a:lnTo>
                    <a:pt x="24976" y="83407"/>
                  </a:lnTo>
                  <a:lnTo>
                    <a:pt x="53578" y="49325"/>
                  </a:lnTo>
                  <a:lnTo>
                    <a:pt x="90593" y="22992"/>
                  </a:lnTo>
                  <a:lnTo>
                    <a:pt x="134276" y="6015"/>
                  </a:lnTo>
                  <a:lnTo>
                    <a:pt x="182879" y="0"/>
                  </a:lnTo>
                  <a:lnTo>
                    <a:pt x="231483" y="6015"/>
                  </a:lnTo>
                  <a:lnTo>
                    <a:pt x="275166" y="22992"/>
                  </a:lnTo>
                  <a:lnTo>
                    <a:pt x="312181" y="49325"/>
                  </a:lnTo>
                  <a:lnTo>
                    <a:pt x="340783" y="83407"/>
                  </a:lnTo>
                  <a:lnTo>
                    <a:pt x="359224" y="123635"/>
                  </a:lnTo>
                  <a:lnTo>
                    <a:pt x="365759" y="168401"/>
                  </a:lnTo>
                  <a:lnTo>
                    <a:pt x="359224" y="213168"/>
                  </a:lnTo>
                  <a:lnTo>
                    <a:pt x="340783" y="253396"/>
                  </a:lnTo>
                  <a:lnTo>
                    <a:pt x="312181" y="287478"/>
                  </a:lnTo>
                  <a:lnTo>
                    <a:pt x="275166" y="313811"/>
                  </a:lnTo>
                  <a:lnTo>
                    <a:pt x="231483" y="330788"/>
                  </a:lnTo>
                  <a:lnTo>
                    <a:pt x="182879" y="336803"/>
                  </a:lnTo>
                  <a:lnTo>
                    <a:pt x="134276" y="330788"/>
                  </a:lnTo>
                  <a:lnTo>
                    <a:pt x="90593" y="313811"/>
                  </a:lnTo>
                  <a:lnTo>
                    <a:pt x="53578" y="287478"/>
                  </a:lnTo>
                  <a:lnTo>
                    <a:pt x="24976" y="253396"/>
                  </a:lnTo>
                  <a:lnTo>
                    <a:pt x="6535" y="213168"/>
                  </a:lnTo>
                  <a:lnTo>
                    <a:pt x="0" y="168401"/>
                  </a:lnTo>
                  <a:close/>
                </a:path>
              </a:pathLst>
            </a:custGeom>
            <a:ln w="1219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395329" y="8196452"/>
              <a:ext cx="209550" cy="180594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9592818" y="3479291"/>
              <a:ext cx="1108075" cy="86995"/>
            </a:xfrm>
            <a:custGeom>
              <a:avLst/>
              <a:gdLst/>
              <a:ahLst/>
              <a:cxnLst/>
              <a:rect l="l" t="t" r="r" b="b"/>
              <a:pathLst>
                <a:path w="1108075" h="86995">
                  <a:moveTo>
                    <a:pt x="1021079" y="0"/>
                  </a:moveTo>
                  <a:lnTo>
                    <a:pt x="1020952" y="86868"/>
                  </a:lnTo>
                  <a:lnTo>
                    <a:pt x="1079119" y="57912"/>
                  </a:lnTo>
                  <a:lnTo>
                    <a:pt x="1035557" y="57912"/>
                  </a:lnTo>
                  <a:lnTo>
                    <a:pt x="1035557" y="28956"/>
                  </a:lnTo>
                  <a:lnTo>
                    <a:pt x="1078823" y="28956"/>
                  </a:lnTo>
                  <a:lnTo>
                    <a:pt x="1021079" y="0"/>
                  </a:lnTo>
                  <a:close/>
                </a:path>
                <a:path w="1108075" h="86995">
                  <a:moveTo>
                    <a:pt x="0" y="27432"/>
                  </a:moveTo>
                  <a:lnTo>
                    <a:pt x="0" y="56387"/>
                  </a:lnTo>
                  <a:lnTo>
                    <a:pt x="1035558" y="57912"/>
                  </a:lnTo>
                  <a:lnTo>
                    <a:pt x="1020995" y="57912"/>
                  </a:lnTo>
                  <a:lnTo>
                    <a:pt x="1021037" y="28956"/>
                  </a:lnTo>
                  <a:lnTo>
                    <a:pt x="1035558" y="28956"/>
                  </a:lnTo>
                  <a:lnTo>
                    <a:pt x="0" y="27432"/>
                  </a:lnTo>
                  <a:close/>
                </a:path>
                <a:path w="1108075" h="86995">
                  <a:moveTo>
                    <a:pt x="1078823" y="28956"/>
                  </a:moveTo>
                  <a:lnTo>
                    <a:pt x="1035557" y="28956"/>
                  </a:lnTo>
                  <a:lnTo>
                    <a:pt x="1035557" y="57912"/>
                  </a:lnTo>
                  <a:lnTo>
                    <a:pt x="1079119" y="57912"/>
                  </a:lnTo>
                  <a:lnTo>
                    <a:pt x="1107948" y="43561"/>
                  </a:lnTo>
                  <a:lnTo>
                    <a:pt x="1078823" y="289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4583918" y="3521201"/>
              <a:ext cx="8255" cy="2802890"/>
            </a:xfrm>
            <a:custGeom>
              <a:avLst/>
              <a:gdLst/>
              <a:ahLst/>
              <a:cxnLst/>
              <a:rect l="l" t="t" r="r" b="b"/>
              <a:pathLst>
                <a:path w="8255" h="2802890">
                  <a:moveTo>
                    <a:pt x="8255" y="2802763"/>
                  </a:moveTo>
                  <a:lnTo>
                    <a:pt x="0" y="0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3418820" y="5518403"/>
              <a:ext cx="2350135" cy="1525905"/>
            </a:xfrm>
            <a:custGeom>
              <a:avLst/>
              <a:gdLst/>
              <a:ahLst/>
              <a:cxnLst/>
              <a:rect l="l" t="t" r="r" b="b"/>
              <a:pathLst>
                <a:path w="2350134" h="1525904">
                  <a:moveTo>
                    <a:pt x="1175003" y="0"/>
                  </a:moveTo>
                  <a:lnTo>
                    <a:pt x="0" y="762762"/>
                  </a:lnTo>
                  <a:lnTo>
                    <a:pt x="1175003" y="1525524"/>
                  </a:lnTo>
                  <a:lnTo>
                    <a:pt x="2350008" y="762762"/>
                  </a:lnTo>
                  <a:lnTo>
                    <a:pt x="1175003" y="0"/>
                  </a:lnTo>
                  <a:close/>
                </a:path>
              </a:pathLst>
            </a:custGeom>
            <a:solidFill>
              <a:srgbClr val="F4B0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3418820" y="5518403"/>
              <a:ext cx="2350135" cy="1525905"/>
            </a:xfrm>
            <a:custGeom>
              <a:avLst/>
              <a:gdLst/>
              <a:ahLst/>
              <a:cxnLst/>
              <a:rect l="l" t="t" r="r" b="b"/>
              <a:pathLst>
                <a:path w="2350134" h="1525904">
                  <a:moveTo>
                    <a:pt x="0" y="762762"/>
                  </a:moveTo>
                  <a:lnTo>
                    <a:pt x="1175003" y="0"/>
                  </a:lnTo>
                  <a:lnTo>
                    <a:pt x="2350008" y="762762"/>
                  </a:lnTo>
                  <a:lnTo>
                    <a:pt x="1175003" y="1525524"/>
                  </a:lnTo>
                  <a:lnTo>
                    <a:pt x="0" y="762762"/>
                  </a:lnTo>
                  <a:close/>
                </a:path>
              </a:pathLst>
            </a:custGeom>
            <a:ln w="12192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14114144" y="6118605"/>
            <a:ext cx="96011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0" dirty="0">
                <a:solidFill>
                  <a:srgbClr val="404040"/>
                </a:solidFill>
                <a:latin typeface="Arial MT"/>
                <a:cs typeface="Arial MT"/>
              </a:rPr>
              <a:t>continue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5"/>
              </a:spcBef>
            </a:pPr>
            <a:r>
              <a:rPr spc="-85" dirty="0"/>
              <a:t>continue</a:t>
            </a:r>
            <a:r>
              <a:rPr spc="-190" dirty="0"/>
              <a:t> </a:t>
            </a:r>
            <a:r>
              <a:rPr spc="-95" dirty="0"/>
              <a:t>Statement</a:t>
            </a:r>
            <a:r>
              <a:rPr spc="-210" dirty="0"/>
              <a:t> </a:t>
            </a:r>
            <a:r>
              <a:rPr spc="-95" dirty="0"/>
              <a:t>(Contd.)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26735" y="853439"/>
            <a:ext cx="5967984" cy="27432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521067" y="1965451"/>
            <a:ext cx="121285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Example: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54908" y="2714244"/>
            <a:ext cx="9347200" cy="4478020"/>
          </a:xfrm>
          <a:prstGeom prst="rect">
            <a:avLst/>
          </a:prstGeom>
          <a:solidFill>
            <a:srgbClr val="F1F1F1"/>
          </a:solidFill>
          <a:ln w="9144">
            <a:solidFill>
              <a:srgbClr val="7E7E7E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75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public</a:t>
            </a:r>
            <a:r>
              <a:rPr sz="16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class</a:t>
            </a:r>
            <a:r>
              <a:rPr sz="16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Test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 {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10"/>
              </a:spcBef>
            </a:pPr>
            <a:endParaRPr sz="1600">
              <a:latin typeface="Courier New"/>
              <a:cs typeface="Courier New"/>
            </a:endParaRPr>
          </a:p>
          <a:p>
            <a:pPr marL="822325" marR="3995420" indent="-365760">
              <a:lnSpc>
                <a:spcPct val="100000"/>
              </a:lnSpc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public</a:t>
            </a:r>
            <a:r>
              <a:rPr sz="1600" spc="-6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static</a:t>
            </a:r>
            <a:r>
              <a:rPr sz="1600" spc="-5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void</a:t>
            </a:r>
            <a:r>
              <a:rPr sz="1600" spc="-6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main(String</a:t>
            </a:r>
            <a:r>
              <a:rPr sz="1600" spc="-5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args[])</a:t>
            </a:r>
            <a:r>
              <a:rPr sz="1600" spc="-6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{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int</a:t>
            </a: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[]</a:t>
            </a:r>
            <a:r>
              <a:rPr sz="1600" spc="-1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numbers</a:t>
            </a:r>
            <a:r>
              <a:rPr sz="16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{5,</a:t>
            </a: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15,</a:t>
            </a:r>
            <a:r>
              <a:rPr sz="1600" spc="-1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25,</a:t>
            </a: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35,</a:t>
            </a: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Courier New"/>
                <a:cs typeface="Courier New"/>
              </a:rPr>
              <a:t>45};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5"/>
              </a:spcBef>
            </a:pPr>
            <a:endParaRPr sz="1600">
              <a:latin typeface="Courier New"/>
              <a:cs typeface="Courier New"/>
            </a:endParaRPr>
          </a:p>
          <a:p>
            <a:pPr marL="822325">
              <a:lnSpc>
                <a:spcPct val="100000"/>
              </a:lnSpc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for(int</a:t>
            </a:r>
            <a:r>
              <a:rPr sz="16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x</a:t>
            </a:r>
            <a:r>
              <a:rPr sz="16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:</a:t>
            </a:r>
            <a:r>
              <a:rPr sz="16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numbers</a:t>
            </a:r>
            <a:r>
              <a:rPr sz="16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)</a:t>
            </a:r>
            <a:r>
              <a:rPr sz="16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1557020" marR="6316980" indent="-367665">
              <a:lnSpc>
                <a:spcPct val="100000"/>
              </a:lnSpc>
              <a:spcBef>
                <a:spcPts val="5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if(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x</a:t>
            </a:r>
            <a:r>
              <a:rPr sz="1600" spc="-1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==</a:t>
            </a:r>
            <a:r>
              <a:rPr sz="1600" spc="-1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25</a:t>
            </a:r>
            <a:r>
              <a:rPr sz="1600" spc="-1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)</a:t>
            </a:r>
            <a:r>
              <a:rPr sz="1600" spc="-1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{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continue;</a:t>
            </a:r>
            <a:endParaRPr sz="1600">
              <a:latin typeface="Courier New"/>
              <a:cs typeface="Courier New"/>
            </a:endParaRPr>
          </a:p>
          <a:p>
            <a:pPr marL="1189355">
              <a:lnSpc>
                <a:spcPct val="100000"/>
              </a:lnSpc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1189355" marR="5338445">
              <a:lnSpc>
                <a:spcPct val="100000"/>
              </a:lnSpc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System.out.print(</a:t>
            </a:r>
            <a:r>
              <a:rPr sz="1600" spc="-8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x</a:t>
            </a:r>
            <a:r>
              <a:rPr sz="1600" spc="-7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);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System.out.print("\n");</a:t>
            </a:r>
            <a:endParaRPr sz="1600">
              <a:latin typeface="Courier New"/>
              <a:cs typeface="Courier New"/>
            </a:endParaRPr>
          </a:p>
          <a:p>
            <a:pPr marL="822325">
              <a:lnSpc>
                <a:spcPct val="100000"/>
              </a:lnSpc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456565">
              <a:lnSpc>
                <a:spcPct val="100000"/>
              </a:lnSpc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617964" y="6178296"/>
            <a:ext cx="2781300" cy="80010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2384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54"/>
              </a:spcBef>
            </a:pPr>
            <a:r>
              <a:rPr sz="2000" spc="-10" dirty="0">
                <a:solidFill>
                  <a:srgbClr val="404040"/>
                </a:solidFill>
                <a:latin typeface="Arial Black"/>
                <a:cs typeface="Arial Black"/>
              </a:rPr>
              <a:t>Output</a:t>
            </a:r>
            <a:endParaRPr sz="2000">
              <a:latin typeface="Arial Black"/>
              <a:cs typeface="Arial Black"/>
            </a:endParaRPr>
          </a:p>
          <a:p>
            <a:pPr marL="92075">
              <a:lnSpc>
                <a:spcPct val="100000"/>
              </a:lnSpc>
            </a:pP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5</a:t>
            </a:r>
            <a:r>
              <a:rPr sz="20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15</a:t>
            </a:r>
            <a:r>
              <a:rPr sz="20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35</a:t>
            </a:r>
            <a:r>
              <a:rPr sz="20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Arial MT"/>
                <a:cs typeface="Arial MT"/>
              </a:rPr>
              <a:t>45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42060"/>
            <a:ext cx="3426460" cy="7252970"/>
          </a:xfrm>
          <a:custGeom>
            <a:avLst/>
            <a:gdLst/>
            <a:ahLst/>
            <a:cxnLst/>
            <a:rect l="l" t="t" r="r" b="b"/>
            <a:pathLst>
              <a:path w="3426460" h="7252970">
                <a:moveTo>
                  <a:pt x="3425952" y="0"/>
                </a:moveTo>
                <a:lnTo>
                  <a:pt x="0" y="0"/>
                </a:lnTo>
                <a:lnTo>
                  <a:pt x="0" y="7252716"/>
                </a:lnTo>
                <a:lnTo>
                  <a:pt x="3425952" y="7252716"/>
                </a:lnTo>
                <a:lnTo>
                  <a:pt x="3425952" y="0"/>
                </a:lnTo>
                <a:close/>
              </a:path>
            </a:pathLst>
          </a:custGeom>
          <a:solidFill>
            <a:srgbClr val="5AC6D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6256635" cy="190500"/>
            <a:chOff x="0" y="0"/>
            <a:chExt cx="16256635" cy="19050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463040" cy="190500"/>
            </a:xfrm>
            <a:custGeom>
              <a:avLst/>
              <a:gdLst/>
              <a:ahLst/>
              <a:cxnLst/>
              <a:rect l="l" t="t" r="r" b="b"/>
              <a:pathLst>
                <a:path w="1463040" h="190500">
                  <a:moveTo>
                    <a:pt x="0" y="190500"/>
                  </a:moveTo>
                  <a:lnTo>
                    <a:pt x="1463040" y="190500"/>
                  </a:lnTo>
                  <a:lnTo>
                    <a:pt x="1463040" y="0"/>
                  </a:lnTo>
                  <a:lnTo>
                    <a:pt x="0" y="0"/>
                  </a:lnTo>
                  <a:lnTo>
                    <a:pt x="0" y="190500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63039" y="0"/>
              <a:ext cx="7101840" cy="190500"/>
            </a:xfrm>
            <a:custGeom>
              <a:avLst/>
              <a:gdLst/>
              <a:ahLst/>
              <a:cxnLst/>
              <a:rect l="l" t="t" r="r" b="b"/>
              <a:pathLst>
                <a:path w="7101840" h="190500">
                  <a:moveTo>
                    <a:pt x="7101840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7101840" y="190500"/>
                  </a:lnTo>
                  <a:lnTo>
                    <a:pt x="7101840" y="0"/>
                  </a:lnTo>
                  <a:close/>
                </a:path>
              </a:pathLst>
            </a:custGeom>
            <a:solidFill>
              <a:srgbClr val="F69E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564880" y="0"/>
              <a:ext cx="1405255" cy="190500"/>
            </a:xfrm>
            <a:custGeom>
              <a:avLst/>
              <a:gdLst/>
              <a:ahLst/>
              <a:cxnLst/>
              <a:rect l="l" t="t" r="r" b="b"/>
              <a:pathLst>
                <a:path w="1405254" h="190500">
                  <a:moveTo>
                    <a:pt x="1405127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1405127" y="190500"/>
                  </a:lnTo>
                  <a:lnTo>
                    <a:pt x="1405127" y="0"/>
                  </a:lnTo>
                  <a:close/>
                </a:path>
              </a:pathLst>
            </a:custGeom>
            <a:solidFill>
              <a:srgbClr val="F385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970007" y="0"/>
              <a:ext cx="469900" cy="190500"/>
            </a:xfrm>
            <a:custGeom>
              <a:avLst/>
              <a:gdLst/>
              <a:ahLst/>
              <a:cxnLst/>
              <a:rect l="l" t="t" r="r" b="b"/>
              <a:pathLst>
                <a:path w="469900" h="190500">
                  <a:moveTo>
                    <a:pt x="469392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469392" y="190500"/>
                  </a:lnTo>
                  <a:lnTo>
                    <a:pt x="469392" y="0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439400" y="0"/>
              <a:ext cx="166370" cy="190500"/>
            </a:xfrm>
            <a:custGeom>
              <a:avLst/>
              <a:gdLst/>
              <a:ahLst/>
              <a:cxnLst/>
              <a:rect l="l" t="t" r="r" b="b"/>
              <a:pathLst>
                <a:path w="166370" h="190500">
                  <a:moveTo>
                    <a:pt x="166116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166116" y="190500"/>
                  </a:lnTo>
                  <a:lnTo>
                    <a:pt x="1661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605516" y="0"/>
              <a:ext cx="1670685" cy="190500"/>
            </a:xfrm>
            <a:custGeom>
              <a:avLst/>
              <a:gdLst/>
              <a:ahLst/>
              <a:cxnLst/>
              <a:rect l="l" t="t" r="r" b="b"/>
              <a:pathLst>
                <a:path w="1670684" h="190500">
                  <a:moveTo>
                    <a:pt x="1670303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1670303" y="190500"/>
                  </a:lnTo>
                  <a:lnTo>
                    <a:pt x="1670303" y="0"/>
                  </a:lnTo>
                  <a:close/>
                </a:path>
              </a:pathLst>
            </a:custGeom>
            <a:solidFill>
              <a:srgbClr val="9CD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275819" y="0"/>
              <a:ext cx="3980815" cy="190500"/>
            </a:xfrm>
            <a:custGeom>
              <a:avLst/>
              <a:gdLst/>
              <a:ahLst/>
              <a:cxnLst/>
              <a:rect l="l" t="t" r="r" b="b"/>
              <a:pathLst>
                <a:path w="3980815" h="190500">
                  <a:moveTo>
                    <a:pt x="3980688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3980688" y="190500"/>
                  </a:lnTo>
                  <a:lnTo>
                    <a:pt x="3980688" y="0"/>
                  </a:lnTo>
                  <a:close/>
                </a:path>
              </a:pathLst>
            </a:custGeom>
            <a:solidFill>
              <a:srgbClr val="60B4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3689603"/>
            <a:ext cx="2359152" cy="2357628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75603" y="993922"/>
            <a:ext cx="4305300" cy="33378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0093" rIns="0" bIns="0" rtlCol="0">
            <a:spAutoFit/>
          </a:bodyPr>
          <a:lstStyle/>
          <a:p>
            <a:pPr marL="901065">
              <a:lnSpc>
                <a:spcPct val="100000"/>
              </a:lnSpc>
              <a:spcBef>
                <a:spcPts val="100"/>
              </a:spcBef>
            </a:pPr>
            <a:r>
              <a:rPr spc="-105" dirty="0"/>
              <a:t>Learning</a:t>
            </a:r>
            <a:r>
              <a:rPr spc="-190" dirty="0"/>
              <a:t> </a:t>
            </a:r>
            <a:r>
              <a:rPr spc="-105" dirty="0"/>
              <a:t>Objectives</a:t>
            </a:r>
          </a:p>
        </p:txBody>
      </p:sp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53484" y="3052294"/>
            <a:ext cx="407323" cy="39485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53484" y="3927070"/>
            <a:ext cx="407323" cy="394854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53484" y="4844519"/>
            <a:ext cx="407323" cy="394854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53484" y="5737582"/>
            <a:ext cx="407323" cy="394854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53484" y="6668747"/>
            <a:ext cx="407323" cy="394854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4286503" y="2336418"/>
            <a:ext cx="6191250" cy="4678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At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end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this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lesson,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you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should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be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able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to: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5"/>
              </a:spcBef>
            </a:pPr>
            <a:endParaRPr sz="2200">
              <a:latin typeface="Arial MT"/>
              <a:cs typeface="Arial MT"/>
            </a:endParaRPr>
          </a:p>
          <a:p>
            <a:pPr marL="661670">
              <a:lnSpc>
                <a:spcPct val="100000"/>
              </a:lnSpc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Work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4" dirty="0">
                <a:solidFill>
                  <a:srgbClr val="404040"/>
                </a:solidFill>
                <a:latin typeface="Arial MT"/>
                <a:cs typeface="Arial MT"/>
              </a:rPr>
              <a:t>with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i="1" spc="65" dirty="0">
                <a:solidFill>
                  <a:srgbClr val="404040"/>
                </a:solidFill>
                <a:latin typeface="Arial"/>
                <a:cs typeface="Arial"/>
              </a:rPr>
              <a:t>for</a:t>
            </a:r>
            <a:r>
              <a:rPr sz="2200" i="1" spc="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loop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710"/>
              </a:spcBef>
            </a:pPr>
            <a:endParaRPr sz="2200">
              <a:latin typeface="Arial MT"/>
              <a:cs typeface="Arial MT"/>
            </a:endParaRPr>
          </a:p>
          <a:p>
            <a:pPr marL="671195">
              <a:lnSpc>
                <a:spcPct val="100000"/>
              </a:lnSpc>
              <a:spcBef>
                <a:spcPts val="5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Work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4" dirty="0">
                <a:solidFill>
                  <a:srgbClr val="404040"/>
                </a:solidFill>
                <a:latin typeface="Arial MT"/>
                <a:cs typeface="Arial MT"/>
              </a:rPr>
              <a:t>with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i="1" dirty="0">
                <a:solidFill>
                  <a:srgbClr val="404040"/>
                </a:solidFill>
                <a:latin typeface="Arial"/>
                <a:cs typeface="Arial"/>
              </a:rPr>
              <a:t>while</a:t>
            </a:r>
            <a:r>
              <a:rPr sz="2200" i="1" spc="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loop</a:t>
            </a:r>
            <a:endParaRPr sz="2200">
              <a:latin typeface="Arial MT"/>
              <a:cs typeface="Arial MT"/>
            </a:endParaRPr>
          </a:p>
          <a:p>
            <a:pPr marL="671195" marR="2295525">
              <a:lnSpc>
                <a:spcPct val="266600"/>
              </a:lnSpc>
              <a:spcBef>
                <a:spcPts val="180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Work</a:t>
            </a:r>
            <a:r>
              <a:rPr sz="2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4" dirty="0">
                <a:solidFill>
                  <a:srgbClr val="404040"/>
                </a:solidFill>
                <a:latin typeface="Arial MT"/>
                <a:cs typeface="Arial MT"/>
              </a:rPr>
              <a:t>with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i="1" dirty="0">
                <a:solidFill>
                  <a:srgbClr val="404040"/>
                </a:solidFill>
                <a:latin typeface="Arial"/>
                <a:cs typeface="Arial"/>
              </a:rPr>
              <a:t>do...while</a:t>
            </a:r>
            <a:r>
              <a:rPr sz="2200" i="1" spc="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loop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Compare</a:t>
            </a:r>
            <a:r>
              <a:rPr sz="2200" spc="2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loops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165"/>
              </a:spcBef>
            </a:pPr>
            <a:endParaRPr sz="2200">
              <a:latin typeface="Arial MT"/>
              <a:cs typeface="Arial MT"/>
            </a:endParaRPr>
          </a:p>
          <a:p>
            <a:pPr marL="671195">
              <a:lnSpc>
                <a:spcPct val="100000"/>
              </a:lnSpc>
              <a:spcBef>
                <a:spcPts val="5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Use</a:t>
            </a:r>
            <a:r>
              <a:rPr sz="2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break</a:t>
            </a:r>
            <a:r>
              <a:rPr sz="2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2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continue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statements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42060"/>
            <a:ext cx="3426460" cy="7252970"/>
          </a:xfrm>
          <a:custGeom>
            <a:avLst/>
            <a:gdLst/>
            <a:ahLst/>
            <a:cxnLst/>
            <a:rect l="l" t="t" r="r" b="b"/>
            <a:pathLst>
              <a:path w="3426460" h="7252970">
                <a:moveTo>
                  <a:pt x="3425952" y="0"/>
                </a:moveTo>
                <a:lnTo>
                  <a:pt x="0" y="0"/>
                </a:lnTo>
                <a:lnTo>
                  <a:pt x="0" y="7252716"/>
                </a:lnTo>
                <a:lnTo>
                  <a:pt x="3425952" y="7252716"/>
                </a:lnTo>
                <a:lnTo>
                  <a:pt x="3425952" y="0"/>
                </a:lnTo>
                <a:close/>
              </a:path>
            </a:pathLst>
          </a:custGeom>
          <a:solidFill>
            <a:srgbClr val="5AC6D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6256635" cy="190500"/>
            <a:chOff x="0" y="0"/>
            <a:chExt cx="16256635" cy="19050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463040" cy="190500"/>
            </a:xfrm>
            <a:custGeom>
              <a:avLst/>
              <a:gdLst/>
              <a:ahLst/>
              <a:cxnLst/>
              <a:rect l="l" t="t" r="r" b="b"/>
              <a:pathLst>
                <a:path w="1463040" h="190500">
                  <a:moveTo>
                    <a:pt x="0" y="190500"/>
                  </a:moveTo>
                  <a:lnTo>
                    <a:pt x="1463040" y="190500"/>
                  </a:lnTo>
                  <a:lnTo>
                    <a:pt x="1463040" y="0"/>
                  </a:lnTo>
                  <a:lnTo>
                    <a:pt x="0" y="0"/>
                  </a:lnTo>
                  <a:lnTo>
                    <a:pt x="0" y="190500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63039" y="0"/>
              <a:ext cx="7101840" cy="190500"/>
            </a:xfrm>
            <a:custGeom>
              <a:avLst/>
              <a:gdLst/>
              <a:ahLst/>
              <a:cxnLst/>
              <a:rect l="l" t="t" r="r" b="b"/>
              <a:pathLst>
                <a:path w="7101840" h="190500">
                  <a:moveTo>
                    <a:pt x="7101840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7101840" y="190500"/>
                  </a:lnTo>
                  <a:lnTo>
                    <a:pt x="7101840" y="0"/>
                  </a:lnTo>
                  <a:close/>
                </a:path>
              </a:pathLst>
            </a:custGeom>
            <a:solidFill>
              <a:srgbClr val="F69E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564880" y="0"/>
              <a:ext cx="1405255" cy="190500"/>
            </a:xfrm>
            <a:custGeom>
              <a:avLst/>
              <a:gdLst/>
              <a:ahLst/>
              <a:cxnLst/>
              <a:rect l="l" t="t" r="r" b="b"/>
              <a:pathLst>
                <a:path w="1405254" h="190500">
                  <a:moveTo>
                    <a:pt x="1405127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1405127" y="190500"/>
                  </a:lnTo>
                  <a:lnTo>
                    <a:pt x="1405127" y="0"/>
                  </a:lnTo>
                  <a:close/>
                </a:path>
              </a:pathLst>
            </a:custGeom>
            <a:solidFill>
              <a:srgbClr val="F385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970007" y="0"/>
              <a:ext cx="469900" cy="190500"/>
            </a:xfrm>
            <a:custGeom>
              <a:avLst/>
              <a:gdLst/>
              <a:ahLst/>
              <a:cxnLst/>
              <a:rect l="l" t="t" r="r" b="b"/>
              <a:pathLst>
                <a:path w="469900" h="190500">
                  <a:moveTo>
                    <a:pt x="469392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469392" y="190500"/>
                  </a:lnTo>
                  <a:lnTo>
                    <a:pt x="469392" y="0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439400" y="0"/>
              <a:ext cx="166370" cy="190500"/>
            </a:xfrm>
            <a:custGeom>
              <a:avLst/>
              <a:gdLst/>
              <a:ahLst/>
              <a:cxnLst/>
              <a:rect l="l" t="t" r="r" b="b"/>
              <a:pathLst>
                <a:path w="166370" h="190500">
                  <a:moveTo>
                    <a:pt x="166116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166116" y="190500"/>
                  </a:lnTo>
                  <a:lnTo>
                    <a:pt x="1661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605516" y="0"/>
              <a:ext cx="1670685" cy="190500"/>
            </a:xfrm>
            <a:custGeom>
              <a:avLst/>
              <a:gdLst/>
              <a:ahLst/>
              <a:cxnLst/>
              <a:rect l="l" t="t" r="r" b="b"/>
              <a:pathLst>
                <a:path w="1670684" h="190500">
                  <a:moveTo>
                    <a:pt x="1670303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1670303" y="190500"/>
                  </a:lnTo>
                  <a:lnTo>
                    <a:pt x="1670303" y="0"/>
                  </a:lnTo>
                  <a:close/>
                </a:path>
              </a:pathLst>
            </a:custGeom>
            <a:solidFill>
              <a:srgbClr val="9CD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275819" y="0"/>
              <a:ext cx="3980815" cy="190500"/>
            </a:xfrm>
            <a:custGeom>
              <a:avLst/>
              <a:gdLst/>
              <a:ahLst/>
              <a:cxnLst/>
              <a:rect l="l" t="t" r="r" b="b"/>
              <a:pathLst>
                <a:path w="3980815" h="190500">
                  <a:moveTo>
                    <a:pt x="3980688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3980688" y="190500"/>
                  </a:lnTo>
                  <a:lnTo>
                    <a:pt x="3980688" y="0"/>
                  </a:lnTo>
                  <a:close/>
                </a:path>
              </a:pathLst>
            </a:custGeom>
            <a:solidFill>
              <a:srgbClr val="60B4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3004" y="2743200"/>
            <a:ext cx="2599944" cy="464210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77000" y="993922"/>
            <a:ext cx="3358896" cy="33378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6520433" y="424052"/>
            <a:ext cx="32181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0" dirty="0"/>
              <a:t>Key</a:t>
            </a:r>
            <a:r>
              <a:rPr spc="-210" dirty="0"/>
              <a:t> </a:t>
            </a:r>
            <a:r>
              <a:rPr spc="-185" dirty="0"/>
              <a:t>Takeaways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585"/>
              </a:lnSpc>
              <a:spcBef>
                <a:spcPts val="95"/>
              </a:spcBef>
            </a:pPr>
            <a:r>
              <a:rPr i="1" spc="65" dirty="0">
                <a:latin typeface="Arial"/>
                <a:cs typeface="Arial"/>
              </a:rPr>
              <a:t>for</a:t>
            </a:r>
            <a:r>
              <a:rPr i="1" spc="-5" dirty="0">
                <a:latin typeface="Arial"/>
                <a:cs typeface="Arial"/>
              </a:rPr>
              <a:t> </a:t>
            </a:r>
            <a:r>
              <a:rPr spc="90" dirty="0"/>
              <a:t>loop</a:t>
            </a:r>
            <a:r>
              <a:rPr spc="-10" dirty="0"/>
              <a:t> </a:t>
            </a:r>
            <a:r>
              <a:rPr dirty="0"/>
              <a:t>allows</a:t>
            </a:r>
            <a:r>
              <a:rPr spc="20" dirty="0"/>
              <a:t> </a:t>
            </a:r>
            <a:r>
              <a:rPr spc="70" dirty="0"/>
              <a:t>you</a:t>
            </a:r>
            <a:r>
              <a:rPr dirty="0"/>
              <a:t> </a:t>
            </a:r>
            <a:r>
              <a:rPr spc="125" dirty="0"/>
              <a:t>to</a:t>
            </a:r>
            <a:r>
              <a:rPr spc="-15" dirty="0"/>
              <a:t> </a:t>
            </a:r>
            <a:r>
              <a:rPr spc="55" dirty="0"/>
              <a:t>repeat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dirty="0"/>
              <a:t>set</a:t>
            </a:r>
            <a:r>
              <a:rPr spc="-10" dirty="0"/>
              <a:t> </a:t>
            </a:r>
            <a:r>
              <a:rPr spc="110" dirty="0"/>
              <a:t>of</a:t>
            </a:r>
            <a:r>
              <a:rPr spc="-5" dirty="0"/>
              <a:t> </a:t>
            </a:r>
            <a:r>
              <a:rPr spc="60" dirty="0"/>
              <a:t>statements</a:t>
            </a:r>
            <a:r>
              <a:rPr spc="15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spc="55" dirty="0"/>
              <a:t>certain</a:t>
            </a:r>
            <a:r>
              <a:rPr spc="-5" dirty="0"/>
              <a:t> </a:t>
            </a:r>
            <a:r>
              <a:rPr spc="110" dirty="0"/>
              <a:t>number</a:t>
            </a:r>
            <a:r>
              <a:rPr spc="20" dirty="0"/>
              <a:t> </a:t>
            </a:r>
            <a:r>
              <a:rPr spc="110" dirty="0"/>
              <a:t>of</a:t>
            </a:r>
            <a:r>
              <a:rPr spc="-10" dirty="0"/>
              <a:t> </a:t>
            </a:r>
            <a:r>
              <a:rPr spc="65" dirty="0"/>
              <a:t>times</a:t>
            </a:r>
            <a:r>
              <a:rPr spc="15" dirty="0"/>
              <a:t> </a:t>
            </a:r>
            <a:r>
              <a:rPr spc="100" dirty="0"/>
              <a:t>until</a:t>
            </a:r>
            <a:r>
              <a:rPr spc="10" dirty="0"/>
              <a:t> </a:t>
            </a:r>
            <a:r>
              <a:rPr spc="-50" dirty="0"/>
              <a:t>a</a:t>
            </a:r>
          </a:p>
          <a:p>
            <a:pPr marL="12700">
              <a:lnSpc>
                <a:spcPts val="2585"/>
              </a:lnSpc>
            </a:pPr>
            <a:r>
              <a:rPr spc="85" dirty="0"/>
              <a:t>condition</a:t>
            </a:r>
            <a:r>
              <a:rPr dirty="0"/>
              <a:t> is</a:t>
            </a:r>
            <a:r>
              <a:rPr spc="-15" dirty="0"/>
              <a:t> </a:t>
            </a:r>
            <a:r>
              <a:rPr spc="50" dirty="0"/>
              <a:t>matched.</a:t>
            </a:r>
          </a:p>
          <a:p>
            <a:pPr>
              <a:lnSpc>
                <a:spcPct val="100000"/>
              </a:lnSpc>
              <a:spcBef>
                <a:spcPts val="2335"/>
              </a:spcBef>
            </a:pPr>
            <a:endParaRPr spc="50" dirty="0"/>
          </a:p>
          <a:p>
            <a:pPr marL="12700" marR="5080">
              <a:lnSpc>
                <a:spcPts val="2530"/>
              </a:lnSpc>
              <a:spcBef>
                <a:spcPts val="5"/>
              </a:spcBef>
            </a:pPr>
            <a:r>
              <a:rPr i="1" dirty="0">
                <a:latin typeface="Arial"/>
                <a:cs typeface="Arial"/>
              </a:rPr>
              <a:t>while</a:t>
            </a:r>
            <a:r>
              <a:rPr i="1" spc="5" dirty="0">
                <a:latin typeface="Arial"/>
                <a:cs typeface="Arial"/>
              </a:rPr>
              <a:t> </a:t>
            </a:r>
            <a:r>
              <a:rPr spc="90" dirty="0"/>
              <a:t>loop</a:t>
            </a:r>
            <a:r>
              <a:rPr spc="-30" dirty="0"/>
              <a:t> </a:t>
            </a:r>
            <a:r>
              <a:rPr spc="65" dirty="0"/>
              <a:t>continually</a:t>
            </a:r>
            <a:r>
              <a:rPr spc="20" dirty="0"/>
              <a:t> </a:t>
            </a:r>
            <a:r>
              <a:rPr dirty="0"/>
              <a:t>executes</a:t>
            </a:r>
            <a:r>
              <a:rPr spc="-5" dirty="0"/>
              <a:t> </a:t>
            </a:r>
            <a:r>
              <a:rPr dirty="0"/>
              <a:t>a</a:t>
            </a:r>
            <a:r>
              <a:rPr spc="-25" dirty="0"/>
              <a:t> </a:t>
            </a:r>
            <a:r>
              <a:rPr spc="50" dirty="0"/>
              <a:t>block</a:t>
            </a:r>
            <a:r>
              <a:rPr spc="-20" dirty="0"/>
              <a:t> </a:t>
            </a:r>
            <a:r>
              <a:rPr spc="110" dirty="0"/>
              <a:t>of</a:t>
            </a:r>
            <a:r>
              <a:rPr spc="-20" dirty="0"/>
              <a:t> </a:t>
            </a:r>
            <a:r>
              <a:rPr spc="60" dirty="0"/>
              <a:t>statements</a:t>
            </a:r>
            <a:r>
              <a:rPr spc="-15" dirty="0"/>
              <a:t> </a:t>
            </a:r>
            <a:r>
              <a:rPr dirty="0"/>
              <a:t>as</a:t>
            </a:r>
            <a:r>
              <a:rPr spc="-10" dirty="0"/>
              <a:t> </a:t>
            </a:r>
            <a:r>
              <a:rPr spc="60" dirty="0"/>
              <a:t>long</a:t>
            </a:r>
            <a:r>
              <a:rPr spc="-25" dirty="0"/>
              <a:t> </a:t>
            </a:r>
            <a:r>
              <a:rPr dirty="0"/>
              <a:t>as</a:t>
            </a:r>
            <a:r>
              <a:rPr spc="-30" dirty="0"/>
              <a:t> </a:t>
            </a:r>
            <a:r>
              <a:rPr dirty="0"/>
              <a:t>a</a:t>
            </a:r>
            <a:r>
              <a:rPr spc="-30" dirty="0"/>
              <a:t> </a:t>
            </a:r>
            <a:r>
              <a:rPr dirty="0"/>
              <a:t>given</a:t>
            </a:r>
            <a:r>
              <a:rPr spc="-15" dirty="0"/>
              <a:t> </a:t>
            </a:r>
            <a:r>
              <a:rPr spc="65" dirty="0"/>
              <a:t>statement </a:t>
            </a:r>
            <a:r>
              <a:rPr dirty="0"/>
              <a:t>is</a:t>
            </a:r>
            <a:r>
              <a:rPr spc="-40" dirty="0"/>
              <a:t> </a:t>
            </a:r>
            <a:r>
              <a:rPr spc="65" dirty="0"/>
              <a:t>true.</a:t>
            </a:r>
          </a:p>
          <a:p>
            <a:pPr>
              <a:lnSpc>
                <a:spcPct val="100000"/>
              </a:lnSpc>
              <a:spcBef>
                <a:spcPts val="2014"/>
              </a:spcBef>
            </a:pPr>
            <a:endParaRPr spc="65" dirty="0"/>
          </a:p>
          <a:p>
            <a:pPr marL="12700" marR="41275">
              <a:lnSpc>
                <a:spcPts val="2530"/>
              </a:lnSpc>
              <a:spcBef>
                <a:spcPts val="5"/>
              </a:spcBef>
            </a:pPr>
            <a:r>
              <a:rPr i="1" dirty="0">
                <a:latin typeface="Arial"/>
                <a:cs typeface="Arial"/>
              </a:rPr>
              <a:t>do...while</a:t>
            </a:r>
            <a:r>
              <a:rPr i="1" spc="40" dirty="0">
                <a:latin typeface="Arial"/>
                <a:cs typeface="Arial"/>
              </a:rPr>
              <a:t> </a:t>
            </a:r>
            <a:r>
              <a:rPr spc="90" dirty="0"/>
              <a:t>loop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spc="85" dirty="0"/>
              <a:t>the</a:t>
            </a:r>
            <a:r>
              <a:rPr spc="-15" dirty="0"/>
              <a:t> </a:t>
            </a:r>
            <a:r>
              <a:rPr dirty="0"/>
              <a:t>same as</a:t>
            </a:r>
            <a:r>
              <a:rPr spc="-30" dirty="0"/>
              <a:t> </a:t>
            </a:r>
            <a:r>
              <a:rPr spc="70" dirty="0"/>
              <a:t>while</a:t>
            </a:r>
            <a:r>
              <a:rPr spc="15" dirty="0"/>
              <a:t> </a:t>
            </a:r>
            <a:r>
              <a:rPr spc="55" dirty="0"/>
              <a:t>loop,</a:t>
            </a:r>
            <a:r>
              <a:rPr spc="-30" dirty="0"/>
              <a:t> </a:t>
            </a:r>
            <a:r>
              <a:rPr dirty="0"/>
              <a:t>except</a:t>
            </a:r>
            <a:r>
              <a:rPr spc="-5" dirty="0"/>
              <a:t> </a:t>
            </a:r>
            <a:r>
              <a:rPr spc="105" dirty="0"/>
              <a:t>that</a:t>
            </a:r>
            <a:r>
              <a:rPr spc="-20" dirty="0"/>
              <a:t> </a:t>
            </a:r>
            <a:r>
              <a:rPr spc="105" dirty="0"/>
              <a:t>it</a:t>
            </a:r>
            <a:r>
              <a:rPr dirty="0"/>
              <a:t> is</a:t>
            </a:r>
            <a:r>
              <a:rPr spc="-20" dirty="0"/>
              <a:t> </a:t>
            </a:r>
            <a:r>
              <a:rPr spc="50" dirty="0"/>
              <a:t>guaranteed</a:t>
            </a:r>
            <a:r>
              <a:rPr spc="5" dirty="0"/>
              <a:t> </a:t>
            </a:r>
            <a:r>
              <a:rPr spc="125" dirty="0"/>
              <a:t>to</a:t>
            </a:r>
            <a:r>
              <a:rPr spc="-40" dirty="0"/>
              <a:t> </a:t>
            </a:r>
            <a:r>
              <a:rPr dirty="0"/>
              <a:t>execute</a:t>
            </a:r>
            <a:r>
              <a:rPr spc="5" dirty="0"/>
              <a:t> </a:t>
            </a:r>
            <a:r>
              <a:rPr spc="40" dirty="0"/>
              <a:t>at </a:t>
            </a:r>
            <a:r>
              <a:rPr dirty="0"/>
              <a:t>least</a:t>
            </a:r>
            <a:r>
              <a:rPr spc="35" dirty="0"/>
              <a:t> </a:t>
            </a:r>
            <a:r>
              <a:rPr spc="70" dirty="0"/>
              <a:t>one</a:t>
            </a:r>
            <a:r>
              <a:rPr spc="25" dirty="0"/>
              <a:t> </a:t>
            </a:r>
            <a:r>
              <a:rPr spc="50" dirty="0"/>
              <a:t>time.</a:t>
            </a:r>
          </a:p>
          <a:p>
            <a:pPr>
              <a:lnSpc>
                <a:spcPct val="100000"/>
              </a:lnSpc>
            </a:pPr>
            <a:endParaRPr spc="50" dirty="0"/>
          </a:p>
          <a:p>
            <a:pPr>
              <a:lnSpc>
                <a:spcPct val="100000"/>
              </a:lnSpc>
              <a:spcBef>
                <a:spcPts val="919"/>
              </a:spcBef>
            </a:pPr>
            <a:endParaRPr spc="50" dirty="0"/>
          </a:p>
          <a:p>
            <a:pPr marL="12700">
              <a:lnSpc>
                <a:spcPct val="100000"/>
              </a:lnSpc>
            </a:pPr>
            <a:r>
              <a:rPr i="1" dirty="0">
                <a:latin typeface="Arial"/>
                <a:cs typeface="Arial"/>
              </a:rPr>
              <a:t>break</a:t>
            </a:r>
            <a:r>
              <a:rPr i="1" spc="15" dirty="0">
                <a:latin typeface="Arial"/>
                <a:cs typeface="Arial"/>
              </a:rPr>
              <a:t> </a:t>
            </a:r>
            <a:r>
              <a:rPr spc="75" dirty="0"/>
              <a:t>statement</a:t>
            </a:r>
            <a:r>
              <a:rPr dirty="0"/>
              <a:t> allows </a:t>
            </a:r>
            <a:r>
              <a:rPr spc="70" dirty="0"/>
              <a:t>you</a:t>
            </a:r>
            <a:r>
              <a:rPr spc="-10" dirty="0"/>
              <a:t> </a:t>
            </a:r>
            <a:r>
              <a:rPr spc="125" dirty="0"/>
              <a:t>to</a:t>
            </a:r>
            <a:r>
              <a:rPr spc="-20" dirty="0"/>
              <a:t> </a:t>
            </a:r>
            <a:r>
              <a:rPr spc="75" dirty="0"/>
              <a:t>prematurely</a:t>
            </a:r>
            <a:r>
              <a:rPr spc="30" dirty="0"/>
              <a:t> </a:t>
            </a:r>
            <a:r>
              <a:rPr spc="50" dirty="0"/>
              <a:t>exit</a:t>
            </a:r>
            <a:r>
              <a:rPr spc="-20" dirty="0"/>
              <a:t> </a:t>
            </a:r>
            <a:r>
              <a:rPr spc="130" dirty="0"/>
              <a:t>from</a:t>
            </a:r>
            <a:r>
              <a:rPr spc="-5" dirty="0"/>
              <a:t> </a:t>
            </a:r>
            <a:r>
              <a:rPr spc="85" dirty="0"/>
              <a:t>the</a:t>
            </a:r>
            <a:r>
              <a:rPr spc="-10" dirty="0"/>
              <a:t> </a:t>
            </a:r>
            <a:r>
              <a:rPr spc="90" dirty="0"/>
              <a:t>loop</a:t>
            </a:r>
            <a:r>
              <a:rPr spc="-10" dirty="0"/>
              <a:t> </a:t>
            </a:r>
            <a:r>
              <a:rPr spc="55" dirty="0"/>
              <a:t>statement.</a:t>
            </a:r>
          </a:p>
          <a:p>
            <a:pPr>
              <a:lnSpc>
                <a:spcPct val="100000"/>
              </a:lnSpc>
            </a:pPr>
            <a:endParaRPr spc="55" dirty="0"/>
          </a:p>
          <a:p>
            <a:pPr>
              <a:lnSpc>
                <a:spcPct val="100000"/>
              </a:lnSpc>
              <a:spcBef>
                <a:spcPts val="135"/>
              </a:spcBef>
            </a:pPr>
            <a:endParaRPr spc="55" dirty="0"/>
          </a:p>
          <a:p>
            <a:pPr marL="12700">
              <a:lnSpc>
                <a:spcPct val="100000"/>
              </a:lnSpc>
            </a:pPr>
            <a:r>
              <a:rPr i="1" dirty="0">
                <a:latin typeface="Arial"/>
                <a:cs typeface="Arial"/>
              </a:rPr>
              <a:t>continue</a:t>
            </a:r>
            <a:r>
              <a:rPr i="1" spc="45" dirty="0">
                <a:latin typeface="Arial"/>
                <a:cs typeface="Arial"/>
              </a:rPr>
              <a:t> </a:t>
            </a:r>
            <a:r>
              <a:rPr spc="70" dirty="0"/>
              <a:t>statement</a:t>
            </a:r>
            <a:r>
              <a:rPr spc="25" dirty="0"/>
              <a:t> </a:t>
            </a:r>
            <a:r>
              <a:rPr dirty="0"/>
              <a:t>allows</a:t>
            </a:r>
            <a:r>
              <a:rPr spc="35" dirty="0"/>
              <a:t> </a:t>
            </a:r>
            <a:r>
              <a:rPr spc="70" dirty="0"/>
              <a:t>you</a:t>
            </a:r>
            <a:r>
              <a:rPr spc="10" dirty="0"/>
              <a:t> </a:t>
            </a:r>
            <a:r>
              <a:rPr spc="125" dirty="0"/>
              <a:t>to</a:t>
            </a:r>
            <a:r>
              <a:rPr dirty="0"/>
              <a:t> skip</a:t>
            </a:r>
            <a:r>
              <a:rPr spc="25" dirty="0"/>
              <a:t> </a:t>
            </a:r>
            <a:r>
              <a:rPr dirty="0"/>
              <a:t>over</a:t>
            </a:r>
            <a:r>
              <a:rPr spc="5" dirty="0"/>
              <a:t> </a:t>
            </a:r>
            <a:r>
              <a:rPr spc="70" dirty="0"/>
              <a:t>and</a:t>
            </a:r>
            <a:r>
              <a:rPr spc="15" dirty="0"/>
              <a:t> </a:t>
            </a:r>
            <a:r>
              <a:rPr spc="114" dirty="0"/>
              <a:t>jump</a:t>
            </a:r>
            <a:r>
              <a:rPr spc="35" dirty="0"/>
              <a:t> </a:t>
            </a:r>
            <a:r>
              <a:rPr spc="125" dirty="0"/>
              <a:t>to</a:t>
            </a:r>
            <a:r>
              <a:rPr spc="10" dirty="0"/>
              <a:t> </a:t>
            </a:r>
            <a:r>
              <a:rPr spc="85" dirty="0"/>
              <a:t>the</a:t>
            </a:r>
            <a:r>
              <a:rPr spc="5" dirty="0"/>
              <a:t> </a:t>
            </a:r>
            <a:r>
              <a:rPr spc="80" dirty="0"/>
              <a:t>end</a:t>
            </a:r>
            <a:r>
              <a:rPr spc="15" dirty="0"/>
              <a:t> </a:t>
            </a:r>
            <a:r>
              <a:rPr spc="110" dirty="0"/>
              <a:t>of</a:t>
            </a:r>
            <a:r>
              <a:rPr spc="15" dirty="0"/>
              <a:t> </a:t>
            </a:r>
            <a:r>
              <a:rPr spc="85" dirty="0"/>
              <a:t>the</a:t>
            </a:r>
            <a:r>
              <a:rPr spc="10" dirty="0"/>
              <a:t> </a:t>
            </a:r>
            <a:r>
              <a:rPr spc="90" dirty="0"/>
              <a:t>loop</a:t>
            </a:r>
            <a:r>
              <a:rPr spc="5" dirty="0"/>
              <a:t> </a:t>
            </a:r>
            <a:r>
              <a:rPr spc="45" dirty="0"/>
              <a:t>and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105" dirty="0"/>
              <a:t>return</a:t>
            </a:r>
            <a:r>
              <a:rPr spc="-15" dirty="0"/>
              <a:t> </a:t>
            </a:r>
            <a:r>
              <a:rPr spc="80" dirty="0"/>
              <a:t>control</a:t>
            </a:r>
            <a:r>
              <a:rPr spc="-5" dirty="0"/>
              <a:t> </a:t>
            </a:r>
            <a:r>
              <a:rPr spc="125" dirty="0"/>
              <a:t>to</a:t>
            </a:r>
            <a:r>
              <a:rPr spc="-40" dirty="0"/>
              <a:t> </a:t>
            </a:r>
            <a:r>
              <a:rPr spc="85" dirty="0"/>
              <a:t>the</a:t>
            </a:r>
            <a:r>
              <a:rPr spc="-10" dirty="0"/>
              <a:t> </a:t>
            </a:r>
            <a:r>
              <a:rPr spc="55" dirty="0"/>
              <a:t>loop.</a:t>
            </a:r>
          </a:p>
        </p:txBody>
      </p:sp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67352" y="2072362"/>
            <a:ext cx="408681" cy="394854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67352" y="4562578"/>
            <a:ext cx="408681" cy="394854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67352" y="3325090"/>
            <a:ext cx="408681" cy="394854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67352" y="5987519"/>
            <a:ext cx="408681" cy="394854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67352" y="6982690"/>
            <a:ext cx="408681" cy="394854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35707" y="2092451"/>
            <a:ext cx="11468100" cy="391058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77944" y="3550361"/>
            <a:ext cx="1778635" cy="1154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400" b="1" spc="-20" dirty="0">
                <a:solidFill>
                  <a:srgbClr val="FFFFFF"/>
                </a:solidFill>
                <a:latin typeface="Calibri"/>
                <a:cs typeface="Calibri"/>
              </a:rPr>
              <a:t>Quiz</a:t>
            </a:r>
            <a:endParaRPr sz="74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10439400" cy="650875"/>
            <a:chOff x="0" y="0"/>
            <a:chExt cx="10439400" cy="650875"/>
          </a:xfrm>
        </p:grpSpPr>
        <p:sp>
          <p:nvSpPr>
            <p:cNvPr id="5" name="object 5"/>
            <p:cNvSpPr/>
            <p:nvPr/>
          </p:nvSpPr>
          <p:spPr>
            <a:xfrm>
              <a:off x="0" y="0"/>
              <a:ext cx="1463040" cy="650875"/>
            </a:xfrm>
            <a:custGeom>
              <a:avLst/>
              <a:gdLst/>
              <a:ahLst/>
              <a:cxnLst/>
              <a:rect l="l" t="t" r="r" b="b"/>
              <a:pathLst>
                <a:path w="1463040" h="650875">
                  <a:moveTo>
                    <a:pt x="0" y="650748"/>
                  </a:moveTo>
                  <a:lnTo>
                    <a:pt x="1463040" y="650748"/>
                  </a:lnTo>
                  <a:lnTo>
                    <a:pt x="1463040" y="0"/>
                  </a:lnTo>
                  <a:lnTo>
                    <a:pt x="0" y="0"/>
                  </a:lnTo>
                  <a:lnTo>
                    <a:pt x="0" y="650748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63039" y="0"/>
              <a:ext cx="7101840" cy="650875"/>
            </a:xfrm>
            <a:custGeom>
              <a:avLst/>
              <a:gdLst/>
              <a:ahLst/>
              <a:cxnLst/>
              <a:rect l="l" t="t" r="r" b="b"/>
              <a:pathLst>
                <a:path w="7101840" h="650875">
                  <a:moveTo>
                    <a:pt x="7101840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7101840" y="650748"/>
                  </a:lnTo>
                  <a:lnTo>
                    <a:pt x="7101840" y="0"/>
                  </a:lnTo>
                  <a:close/>
                </a:path>
              </a:pathLst>
            </a:custGeom>
            <a:solidFill>
              <a:srgbClr val="F69E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564880" y="0"/>
              <a:ext cx="1405255" cy="650875"/>
            </a:xfrm>
            <a:custGeom>
              <a:avLst/>
              <a:gdLst/>
              <a:ahLst/>
              <a:cxnLst/>
              <a:rect l="l" t="t" r="r" b="b"/>
              <a:pathLst>
                <a:path w="1405254" h="650875">
                  <a:moveTo>
                    <a:pt x="1405127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1405127" y="650748"/>
                  </a:lnTo>
                  <a:lnTo>
                    <a:pt x="1405127" y="0"/>
                  </a:lnTo>
                  <a:close/>
                </a:path>
              </a:pathLst>
            </a:custGeom>
            <a:solidFill>
              <a:srgbClr val="F385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970007" y="0"/>
              <a:ext cx="469900" cy="650875"/>
            </a:xfrm>
            <a:custGeom>
              <a:avLst/>
              <a:gdLst/>
              <a:ahLst/>
              <a:cxnLst/>
              <a:rect l="l" t="t" r="r" b="b"/>
              <a:pathLst>
                <a:path w="469900" h="650875">
                  <a:moveTo>
                    <a:pt x="469392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469392" y="650748"/>
                  </a:lnTo>
                  <a:lnTo>
                    <a:pt x="469392" y="0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0439400" cy="650875"/>
            <a:chOff x="0" y="0"/>
            <a:chExt cx="10439400" cy="65087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463040" cy="650875"/>
            </a:xfrm>
            <a:custGeom>
              <a:avLst/>
              <a:gdLst/>
              <a:ahLst/>
              <a:cxnLst/>
              <a:rect l="l" t="t" r="r" b="b"/>
              <a:pathLst>
                <a:path w="1463040" h="650875">
                  <a:moveTo>
                    <a:pt x="0" y="650748"/>
                  </a:moveTo>
                  <a:lnTo>
                    <a:pt x="1463040" y="650748"/>
                  </a:lnTo>
                  <a:lnTo>
                    <a:pt x="1463040" y="0"/>
                  </a:lnTo>
                  <a:lnTo>
                    <a:pt x="0" y="0"/>
                  </a:lnTo>
                  <a:lnTo>
                    <a:pt x="0" y="650748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63039" y="0"/>
              <a:ext cx="7101840" cy="650875"/>
            </a:xfrm>
            <a:custGeom>
              <a:avLst/>
              <a:gdLst/>
              <a:ahLst/>
              <a:cxnLst/>
              <a:rect l="l" t="t" r="r" b="b"/>
              <a:pathLst>
                <a:path w="7101840" h="650875">
                  <a:moveTo>
                    <a:pt x="7101840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7101840" y="650748"/>
                  </a:lnTo>
                  <a:lnTo>
                    <a:pt x="7101840" y="0"/>
                  </a:lnTo>
                  <a:close/>
                </a:path>
              </a:pathLst>
            </a:custGeom>
            <a:solidFill>
              <a:srgbClr val="F69E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564880" y="0"/>
              <a:ext cx="1405255" cy="650875"/>
            </a:xfrm>
            <a:custGeom>
              <a:avLst/>
              <a:gdLst/>
              <a:ahLst/>
              <a:cxnLst/>
              <a:rect l="l" t="t" r="r" b="b"/>
              <a:pathLst>
                <a:path w="1405254" h="650875">
                  <a:moveTo>
                    <a:pt x="1405127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1405127" y="650748"/>
                  </a:lnTo>
                  <a:lnTo>
                    <a:pt x="1405127" y="0"/>
                  </a:lnTo>
                  <a:close/>
                </a:path>
              </a:pathLst>
            </a:custGeom>
            <a:solidFill>
              <a:srgbClr val="F385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970007" y="0"/>
              <a:ext cx="469900" cy="650875"/>
            </a:xfrm>
            <a:custGeom>
              <a:avLst/>
              <a:gdLst/>
              <a:ahLst/>
              <a:cxnLst/>
              <a:rect l="l" t="t" r="r" b="b"/>
              <a:pathLst>
                <a:path w="469900" h="650875">
                  <a:moveTo>
                    <a:pt x="469392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469392" y="650748"/>
                  </a:lnTo>
                  <a:lnTo>
                    <a:pt x="469392" y="0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10605516" y="0"/>
            <a:ext cx="5651500" cy="650875"/>
            <a:chOff x="10605516" y="0"/>
            <a:chExt cx="5651500" cy="650875"/>
          </a:xfrm>
        </p:grpSpPr>
        <p:sp>
          <p:nvSpPr>
            <p:cNvPr id="8" name="object 8"/>
            <p:cNvSpPr/>
            <p:nvPr/>
          </p:nvSpPr>
          <p:spPr>
            <a:xfrm>
              <a:off x="10605516" y="0"/>
              <a:ext cx="1670685" cy="650875"/>
            </a:xfrm>
            <a:custGeom>
              <a:avLst/>
              <a:gdLst/>
              <a:ahLst/>
              <a:cxnLst/>
              <a:rect l="l" t="t" r="r" b="b"/>
              <a:pathLst>
                <a:path w="1670684" h="650875">
                  <a:moveTo>
                    <a:pt x="1670303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1670303" y="650748"/>
                  </a:lnTo>
                  <a:lnTo>
                    <a:pt x="1670303" y="0"/>
                  </a:lnTo>
                  <a:close/>
                </a:path>
              </a:pathLst>
            </a:custGeom>
            <a:solidFill>
              <a:srgbClr val="9CD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275820" y="0"/>
              <a:ext cx="3980815" cy="650875"/>
            </a:xfrm>
            <a:custGeom>
              <a:avLst/>
              <a:gdLst/>
              <a:ahLst/>
              <a:cxnLst/>
              <a:rect l="l" t="t" r="r" b="b"/>
              <a:pathLst>
                <a:path w="3980815" h="650875">
                  <a:moveTo>
                    <a:pt x="3980688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3980688" y="650748"/>
                  </a:lnTo>
                  <a:lnTo>
                    <a:pt x="3980688" y="0"/>
                  </a:lnTo>
                  <a:close/>
                </a:path>
              </a:pathLst>
            </a:custGeom>
            <a:solidFill>
              <a:srgbClr val="60B4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483108" y="769619"/>
            <a:ext cx="15389860" cy="1734820"/>
            <a:chOff x="483108" y="769619"/>
            <a:chExt cx="15389860" cy="1734820"/>
          </a:xfrm>
        </p:grpSpPr>
        <p:sp>
          <p:nvSpPr>
            <p:cNvPr id="11" name="object 11"/>
            <p:cNvSpPr/>
            <p:nvPr/>
          </p:nvSpPr>
          <p:spPr>
            <a:xfrm>
              <a:off x="489204" y="775715"/>
              <a:ext cx="15377160" cy="1722120"/>
            </a:xfrm>
            <a:custGeom>
              <a:avLst/>
              <a:gdLst/>
              <a:ahLst/>
              <a:cxnLst/>
              <a:rect l="l" t="t" r="r" b="b"/>
              <a:pathLst>
                <a:path w="15377160" h="1722120">
                  <a:moveTo>
                    <a:pt x="0" y="1722120"/>
                  </a:moveTo>
                  <a:lnTo>
                    <a:pt x="15377160" y="1722120"/>
                  </a:lnTo>
                  <a:lnTo>
                    <a:pt x="15377160" y="0"/>
                  </a:lnTo>
                  <a:lnTo>
                    <a:pt x="0" y="0"/>
                  </a:lnTo>
                  <a:lnTo>
                    <a:pt x="0" y="1722120"/>
                  </a:lnTo>
                  <a:close/>
                </a:path>
              </a:pathLst>
            </a:custGeom>
            <a:ln w="12191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188463" y="775715"/>
              <a:ext cx="0" cy="1722120"/>
            </a:xfrm>
            <a:custGeom>
              <a:avLst/>
              <a:gdLst/>
              <a:ahLst/>
              <a:cxnLst/>
              <a:rect l="l" t="t" r="r" b="b"/>
              <a:pathLst>
                <a:path h="1722120">
                  <a:moveTo>
                    <a:pt x="0" y="0"/>
                  </a:moveTo>
                  <a:lnTo>
                    <a:pt x="0" y="1722119"/>
                  </a:lnTo>
                </a:path>
              </a:pathLst>
            </a:custGeom>
            <a:ln w="6096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05915" y="3419855"/>
            <a:ext cx="2058923" cy="2065020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1742948" y="3056000"/>
            <a:ext cx="1068070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75"/>
              </a:lnSpc>
              <a:tabLst>
                <a:tab pos="678180" algn="l"/>
              </a:tabLst>
            </a:pPr>
            <a:r>
              <a:rPr sz="3600" spc="-37" baseline="1157" dirty="0">
                <a:solidFill>
                  <a:srgbClr val="404040"/>
                </a:solidFill>
                <a:latin typeface="Arial MT"/>
                <a:cs typeface="Arial MT"/>
              </a:rPr>
              <a:t>a.</a:t>
            </a:r>
            <a:r>
              <a:rPr sz="3600" baseline="1157" dirty="0">
                <a:solidFill>
                  <a:srgbClr val="404040"/>
                </a:solidFill>
                <a:latin typeface="Arial MT"/>
                <a:cs typeface="Arial MT"/>
              </a:rPr>
              <a:t>	</a:t>
            </a:r>
            <a:r>
              <a:rPr sz="2200" spc="95" dirty="0">
                <a:solidFill>
                  <a:srgbClr val="404040"/>
                </a:solidFill>
                <a:latin typeface="Arial MT"/>
                <a:cs typeface="Arial MT"/>
              </a:rPr>
              <a:t>for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742948" y="3844290"/>
            <a:ext cx="294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404040"/>
                </a:solidFill>
                <a:latin typeface="Arial MT"/>
                <a:cs typeface="Arial MT"/>
              </a:rPr>
              <a:t>b.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742948" y="4665726"/>
            <a:ext cx="2514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404040"/>
                </a:solidFill>
                <a:latin typeface="Arial MT"/>
                <a:cs typeface="Arial MT"/>
              </a:rPr>
              <a:t>c.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742948" y="5486780"/>
            <a:ext cx="294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404040"/>
                </a:solidFill>
                <a:latin typeface="Arial MT"/>
                <a:cs typeface="Arial MT"/>
              </a:rPr>
              <a:t>d.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191511" y="1411985"/>
            <a:ext cx="136690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0185">
              <a:lnSpc>
                <a:spcPct val="100000"/>
              </a:lnSpc>
              <a:spcBef>
                <a:spcPts val="100"/>
              </a:spcBef>
            </a:pPr>
            <a:r>
              <a:rPr sz="2400" spc="-135" dirty="0">
                <a:solidFill>
                  <a:srgbClr val="404040"/>
                </a:solidFill>
                <a:latin typeface="Arial Black"/>
                <a:cs typeface="Arial Black"/>
              </a:rPr>
              <a:t>Which</a:t>
            </a:r>
            <a:r>
              <a:rPr sz="2400" spc="-13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75" dirty="0">
                <a:solidFill>
                  <a:srgbClr val="404040"/>
                </a:solidFill>
                <a:latin typeface="Arial Black"/>
                <a:cs typeface="Arial Black"/>
              </a:rPr>
              <a:t>of</a:t>
            </a:r>
            <a:r>
              <a:rPr sz="2400" spc="-15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55" dirty="0">
                <a:solidFill>
                  <a:srgbClr val="404040"/>
                </a:solidFill>
                <a:latin typeface="Arial Black"/>
                <a:cs typeface="Arial Black"/>
              </a:rPr>
              <a:t>these</a:t>
            </a:r>
            <a:r>
              <a:rPr sz="2400" spc="-17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30" dirty="0">
                <a:solidFill>
                  <a:srgbClr val="404040"/>
                </a:solidFill>
                <a:latin typeface="Arial Black"/>
                <a:cs typeface="Arial Black"/>
              </a:rPr>
              <a:t>are</a:t>
            </a:r>
            <a:r>
              <a:rPr sz="2400" spc="-16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45" dirty="0">
                <a:solidFill>
                  <a:srgbClr val="404040"/>
                </a:solidFill>
                <a:latin typeface="Arial Black"/>
                <a:cs typeface="Arial Black"/>
              </a:rPr>
              <a:t>exit</a:t>
            </a:r>
            <a:r>
              <a:rPr sz="2400" spc="-15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20" dirty="0">
                <a:solidFill>
                  <a:srgbClr val="404040"/>
                </a:solidFill>
                <a:latin typeface="Arial Black"/>
                <a:cs typeface="Arial Black"/>
              </a:rPr>
              <a:t>controlled</a:t>
            </a:r>
            <a:r>
              <a:rPr sz="2400" spc="-15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Arial Black"/>
                <a:cs typeface="Arial Black"/>
              </a:rPr>
              <a:t>loops?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489204" y="775716"/>
            <a:ext cx="1699260" cy="1722120"/>
          </a:xfrm>
          <a:prstGeom prst="rect">
            <a:avLst/>
          </a:prstGeom>
          <a:solidFill>
            <a:srgbClr val="9CDAEB"/>
          </a:solidFill>
        </p:spPr>
        <p:txBody>
          <a:bodyPr vert="horz" wrap="square" lIns="0" tIns="51435" rIns="0" bIns="0" rtlCol="0">
            <a:spAutoFit/>
          </a:bodyPr>
          <a:lstStyle/>
          <a:p>
            <a:pPr marL="732155" marR="394335" indent="-329565">
              <a:lnSpc>
                <a:spcPct val="150800"/>
              </a:lnSpc>
              <a:spcBef>
                <a:spcPts val="405"/>
              </a:spcBef>
            </a:pPr>
            <a:r>
              <a:rPr sz="2800" spc="-204" dirty="0"/>
              <a:t>QUIZ </a:t>
            </a:r>
            <a:r>
              <a:rPr sz="2800" spc="-50" dirty="0"/>
              <a:t>1</a:t>
            </a:r>
            <a:endParaRPr sz="2800"/>
          </a:p>
        </p:txBody>
      </p:sp>
      <p:sp>
        <p:nvSpPr>
          <p:cNvPr id="21" name="object 21"/>
          <p:cNvSpPr txBox="1"/>
          <p:nvPr/>
        </p:nvSpPr>
        <p:spPr>
          <a:xfrm>
            <a:off x="2408682" y="3882009"/>
            <a:ext cx="126809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do…while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442464" y="4738878"/>
            <a:ext cx="70866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while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442464" y="5511800"/>
            <a:ext cx="73215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None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6095" y="7089647"/>
            <a:ext cx="16268700" cy="2033270"/>
            <a:chOff x="-6095" y="7089647"/>
            <a:chExt cx="16268700" cy="20332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7095743"/>
              <a:ext cx="16256508" cy="202082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7095743"/>
              <a:ext cx="16256635" cy="2021205"/>
            </a:xfrm>
            <a:custGeom>
              <a:avLst/>
              <a:gdLst/>
              <a:ahLst/>
              <a:cxnLst/>
              <a:rect l="l" t="t" r="r" b="b"/>
              <a:pathLst>
                <a:path w="16256635" h="2021204">
                  <a:moveTo>
                    <a:pt x="0" y="2020823"/>
                  </a:moveTo>
                  <a:lnTo>
                    <a:pt x="16256508" y="2020823"/>
                  </a:lnTo>
                  <a:lnTo>
                    <a:pt x="16256508" y="0"/>
                  </a:lnTo>
                  <a:lnTo>
                    <a:pt x="0" y="0"/>
                  </a:lnTo>
                  <a:lnTo>
                    <a:pt x="0" y="2020823"/>
                  </a:lnTo>
                  <a:close/>
                </a:path>
              </a:pathLst>
            </a:custGeom>
            <a:ln w="12192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8704" y="7781543"/>
              <a:ext cx="15478506" cy="29718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78663" y="7126852"/>
            <a:ext cx="13350875" cy="1146175"/>
          </a:xfrm>
          <a:prstGeom prst="rect">
            <a:avLst/>
          </a:prstGeom>
        </p:spPr>
        <p:txBody>
          <a:bodyPr vert="horz" wrap="square" lIns="0" tIns="2070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30"/>
              </a:spcBef>
              <a:tabLst>
                <a:tab pos="3208020" algn="l"/>
              </a:tabLst>
            </a:pP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4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65" dirty="0">
                <a:solidFill>
                  <a:srgbClr val="404040"/>
                </a:solidFill>
                <a:latin typeface="Arial MT"/>
                <a:cs typeface="Arial MT"/>
              </a:rPr>
              <a:t>correct</a:t>
            </a:r>
            <a:r>
              <a:rPr sz="24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60" dirty="0">
                <a:solidFill>
                  <a:srgbClr val="404040"/>
                </a:solidFill>
                <a:latin typeface="Arial MT"/>
                <a:cs typeface="Arial MT"/>
              </a:rPr>
              <a:t>answer</a:t>
            </a:r>
            <a:r>
              <a:rPr sz="24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	</a:t>
            </a:r>
            <a:r>
              <a:rPr sz="3600" spc="-179" baseline="1157" dirty="0">
                <a:solidFill>
                  <a:srgbClr val="3B9F37"/>
                </a:solidFill>
                <a:latin typeface="Arial Black"/>
                <a:cs typeface="Arial Black"/>
              </a:rPr>
              <a:t>b.</a:t>
            </a:r>
            <a:r>
              <a:rPr sz="3600" spc="-217" baseline="1157" dirty="0">
                <a:solidFill>
                  <a:srgbClr val="3B9F37"/>
                </a:solidFill>
                <a:latin typeface="Arial Black"/>
                <a:cs typeface="Arial Black"/>
              </a:rPr>
              <a:t> </a:t>
            </a:r>
            <a:r>
              <a:rPr sz="3600" spc="-240" baseline="1157" dirty="0">
                <a:solidFill>
                  <a:srgbClr val="3B9F37"/>
                </a:solidFill>
                <a:latin typeface="Arial Black"/>
                <a:cs typeface="Arial Black"/>
              </a:rPr>
              <a:t>do…while</a:t>
            </a:r>
            <a:r>
              <a:rPr sz="3600" spc="-209" baseline="1157" dirty="0">
                <a:solidFill>
                  <a:srgbClr val="3B9F37"/>
                </a:solidFill>
                <a:latin typeface="Arial Black"/>
                <a:cs typeface="Arial Black"/>
              </a:rPr>
              <a:t> </a:t>
            </a:r>
            <a:r>
              <a:rPr sz="3600" spc="-30" baseline="1157" dirty="0">
                <a:solidFill>
                  <a:srgbClr val="3B9F37"/>
                </a:solidFill>
                <a:latin typeface="Arial Black"/>
                <a:cs typeface="Arial Black"/>
              </a:rPr>
              <a:t>loop</a:t>
            </a:r>
            <a:endParaRPr sz="3600" baseline="1157">
              <a:latin typeface="Arial Black"/>
              <a:cs typeface="Arial Black"/>
            </a:endParaRPr>
          </a:p>
          <a:p>
            <a:pPr marL="38735">
              <a:lnSpc>
                <a:spcPct val="100000"/>
              </a:lnSpc>
              <a:spcBef>
                <a:spcPts val="1530"/>
              </a:spcBef>
            </a:pPr>
            <a:r>
              <a:rPr sz="2400" b="1" i="1" spc="-60" dirty="0">
                <a:solidFill>
                  <a:srgbClr val="404040"/>
                </a:solidFill>
                <a:latin typeface="Arial"/>
                <a:cs typeface="Arial"/>
              </a:rPr>
              <a:t>do…while</a:t>
            </a:r>
            <a:r>
              <a:rPr sz="2400" b="1" i="1" spc="-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404040"/>
                </a:solidFill>
                <a:latin typeface="Arial Black"/>
                <a:cs typeface="Arial Black"/>
              </a:rPr>
              <a:t>loop</a:t>
            </a:r>
            <a:r>
              <a:rPr sz="2400" spc="-13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80" dirty="0">
                <a:solidFill>
                  <a:srgbClr val="404040"/>
                </a:solidFill>
                <a:latin typeface="Arial Black"/>
                <a:cs typeface="Arial Black"/>
              </a:rPr>
              <a:t>is</a:t>
            </a:r>
            <a:r>
              <a:rPr sz="2400" spc="-15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90" dirty="0">
                <a:solidFill>
                  <a:srgbClr val="404040"/>
                </a:solidFill>
                <a:latin typeface="Arial Black"/>
                <a:cs typeface="Arial Black"/>
              </a:rPr>
              <a:t>the</a:t>
            </a:r>
            <a:r>
              <a:rPr sz="2400" spc="-17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45" dirty="0">
                <a:solidFill>
                  <a:srgbClr val="404040"/>
                </a:solidFill>
                <a:latin typeface="Arial Black"/>
                <a:cs typeface="Arial Black"/>
              </a:rPr>
              <a:t>exit</a:t>
            </a:r>
            <a:r>
              <a:rPr sz="2400" spc="-16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25" dirty="0">
                <a:solidFill>
                  <a:srgbClr val="404040"/>
                </a:solidFill>
                <a:latin typeface="Arial Black"/>
                <a:cs typeface="Arial Black"/>
              </a:rPr>
              <a:t>controlled</a:t>
            </a:r>
            <a:r>
              <a:rPr sz="2400" spc="-14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00" dirty="0">
                <a:solidFill>
                  <a:srgbClr val="404040"/>
                </a:solidFill>
                <a:latin typeface="Arial Black"/>
                <a:cs typeface="Arial Black"/>
              </a:rPr>
              <a:t>loop</a:t>
            </a:r>
            <a:r>
              <a:rPr sz="2400" spc="-15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225" dirty="0">
                <a:solidFill>
                  <a:srgbClr val="404040"/>
                </a:solidFill>
                <a:latin typeface="Arial Black"/>
                <a:cs typeface="Arial Black"/>
              </a:rPr>
              <a:t>as</a:t>
            </a:r>
            <a:r>
              <a:rPr sz="2400" spc="-15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55" dirty="0">
                <a:solidFill>
                  <a:srgbClr val="404040"/>
                </a:solidFill>
                <a:latin typeface="Arial Black"/>
                <a:cs typeface="Arial Black"/>
              </a:rPr>
              <a:t>it</a:t>
            </a:r>
            <a:r>
              <a:rPr sz="2400" spc="-16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80" dirty="0">
                <a:solidFill>
                  <a:srgbClr val="404040"/>
                </a:solidFill>
                <a:latin typeface="Arial Black"/>
                <a:cs typeface="Arial Black"/>
              </a:rPr>
              <a:t>is</a:t>
            </a:r>
            <a:r>
              <a:rPr sz="2400" spc="-16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14" dirty="0">
                <a:solidFill>
                  <a:srgbClr val="404040"/>
                </a:solidFill>
                <a:latin typeface="Arial Black"/>
                <a:cs typeface="Arial Black"/>
              </a:rPr>
              <a:t>guaranteed</a:t>
            </a:r>
            <a:r>
              <a:rPr sz="2400" spc="-16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85" dirty="0">
                <a:solidFill>
                  <a:srgbClr val="404040"/>
                </a:solidFill>
                <a:latin typeface="Arial Black"/>
                <a:cs typeface="Arial Black"/>
              </a:rPr>
              <a:t>to</a:t>
            </a:r>
            <a:r>
              <a:rPr sz="2400" spc="-175" dirty="0">
                <a:solidFill>
                  <a:srgbClr val="404040"/>
                </a:solidFill>
                <a:latin typeface="Arial Black"/>
                <a:cs typeface="Arial Black"/>
              </a:rPr>
              <a:t> execute </a:t>
            </a:r>
            <a:r>
              <a:rPr sz="2400" spc="-105" dirty="0">
                <a:solidFill>
                  <a:srgbClr val="404040"/>
                </a:solidFill>
                <a:latin typeface="Arial Black"/>
                <a:cs typeface="Arial Black"/>
              </a:rPr>
              <a:t>at</a:t>
            </a:r>
            <a:r>
              <a:rPr sz="2400" spc="-16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50" dirty="0">
                <a:solidFill>
                  <a:srgbClr val="404040"/>
                </a:solidFill>
                <a:latin typeface="Arial Black"/>
                <a:cs typeface="Arial Black"/>
              </a:rPr>
              <a:t>least</a:t>
            </a:r>
            <a:r>
              <a:rPr sz="2400" spc="-16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14" dirty="0">
                <a:solidFill>
                  <a:srgbClr val="404040"/>
                </a:solidFill>
                <a:latin typeface="Arial Black"/>
                <a:cs typeface="Arial Black"/>
              </a:rPr>
              <a:t>one</a:t>
            </a:r>
            <a:r>
              <a:rPr sz="2400" spc="-16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Arial Black"/>
                <a:cs typeface="Arial Black"/>
              </a:rPr>
              <a:t>time</a:t>
            </a:r>
            <a:endParaRPr sz="2400">
              <a:latin typeface="Arial Black"/>
              <a:cs typeface="Arial Black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0"/>
            <a:ext cx="10439400" cy="650875"/>
            <a:chOff x="0" y="0"/>
            <a:chExt cx="10439400" cy="650875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463040" cy="650875"/>
            </a:xfrm>
            <a:custGeom>
              <a:avLst/>
              <a:gdLst/>
              <a:ahLst/>
              <a:cxnLst/>
              <a:rect l="l" t="t" r="r" b="b"/>
              <a:pathLst>
                <a:path w="1463040" h="650875">
                  <a:moveTo>
                    <a:pt x="0" y="650748"/>
                  </a:moveTo>
                  <a:lnTo>
                    <a:pt x="1463040" y="650748"/>
                  </a:lnTo>
                  <a:lnTo>
                    <a:pt x="1463040" y="0"/>
                  </a:lnTo>
                  <a:lnTo>
                    <a:pt x="0" y="0"/>
                  </a:lnTo>
                  <a:lnTo>
                    <a:pt x="0" y="650748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63039" y="0"/>
              <a:ext cx="7101840" cy="650875"/>
            </a:xfrm>
            <a:custGeom>
              <a:avLst/>
              <a:gdLst/>
              <a:ahLst/>
              <a:cxnLst/>
              <a:rect l="l" t="t" r="r" b="b"/>
              <a:pathLst>
                <a:path w="7101840" h="650875">
                  <a:moveTo>
                    <a:pt x="7101840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7101840" y="650748"/>
                  </a:lnTo>
                  <a:lnTo>
                    <a:pt x="7101840" y="0"/>
                  </a:lnTo>
                  <a:close/>
                </a:path>
              </a:pathLst>
            </a:custGeom>
            <a:solidFill>
              <a:srgbClr val="F69E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564880" y="0"/>
              <a:ext cx="1405255" cy="650875"/>
            </a:xfrm>
            <a:custGeom>
              <a:avLst/>
              <a:gdLst/>
              <a:ahLst/>
              <a:cxnLst/>
              <a:rect l="l" t="t" r="r" b="b"/>
              <a:pathLst>
                <a:path w="1405254" h="650875">
                  <a:moveTo>
                    <a:pt x="1405127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1405127" y="650748"/>
                  </a:lnTo>
                  <a:lnTo>
                    <a:pt x="1405127" y="0"/>
                  </a:lnTo>
                  <a:close/>
                </a:path>
              </a:pathLst>
            </a:custGeom>
            <a:solidFill>
              <a:srgbClr val="F385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970007" y="0"/>
              <a:ext cx="469900" cy="650875"/>
            </a:xfrm>
            <a:custGeom>
              <a:avLst/>
              <a:gdLst/>
              <a:ahLst/>
              <a:cxnLst/>
              <a:rect l="l" t="t" r="r" b="b"/>
              <a:pathLst>
                <a:path w="469900" h="650875">
                  <a:moveTo>
                    <a:pt x="469392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469392" y="650748"/>
                  </a:lnTo>
                  <a:lnTo>
                    <a:pt x="469392" y="0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483108" y="769619"/>
            <a:ext cx="15389860" cy="1734820"/>
            <a:chOff x="483108" y="769619"/>
            <a:chExt cx="15389860" cy="1734820"/>
          </a:xfrm>
        </p:grpSpPr>
        <p:sp>
          <p:nvSpPr>
            <p:cNvPr id="17" name="object 17"/>
            <p:cNvSpPr/>
            <p:nvPr/>
          </p:nvSpPr>
          <p:spPr>
            <a:xfrm>
              <a:off x="489204" y="775715"/>
              <a:ext cx="15377160" cy="1722120"/>
            </a:xfrm>
            <a:custGeom>
              <a:avLst/>
              <a:gdLst/>
              <a:ahLst/>
              <a:cxnLst/>
              <a:rect l="l" t="t" r="r" b="b"/>
              <a:pathLst>
                <a:path w="15377160" h="1722120">
                  <a:moveTo>
                    <a:pt x="0" y="1722120"/>
                  </a:moveTo>
                  <a:lnTo>
                    <a:pt x="15377160" y="1722120"/>
                  </a:lnTo>
                  <a:lnTo>
                    <a:pt x="15377160" y="0"/>
                  </a:lnTo>
                  <a:lnTo>
                    <a:pt x="0" y="0"/>
                  </a:lnTo>
                  <a:lnTo>
                    <a:pt x="0" y="1722120"/>
                  </a:lnTo>
                  <a:close/>
                </a:path>
              </a:pathLst>
            </a:custGeom>
            <a:ln w="12191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188463" y="775715"/>
              <a:ext cx="0" cy="1722120"/>
            </a:xfrm>
            <a:custGeom>
              <a:avLst/>
              <a:gdLst/>
              <a:ahLst/>
              <a:cxnLst/>
              <a:rect l="l" t="t" r="r" b="b"/>
              <a:pathLst>
                <a:path h="1722120">
                  <a:moveTo>
                    <a:pt x="0" y="0"/>
                  </a:moveTo>
                  <a:lnTo>
                    <a:pt x="0" y="1722119"/>
                  </a:lnTo>
                </a:path>
              </a:pathLst>
            </a:custGeom>
            <a:ln w="6096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489204" y="775716"/>
            <a:ext cx="1699260" cy="1722120"/>
          </a:xfrm>
          <a:prstGeom prst="rect">
            <a:avLst/>
          </a:prstGeom>
          <a:solidFill>
            <a:srgbClr val="9CDAEB"/>
          </a:solidFill>
        </p:spPr>
        <p:txBody>
          <a:bodyPr vert="horz" wrap="square" lIns="0" tIns="51435" rIns="0" bIns="0" rtlCol="0">
            <a:spAutoFit/>
          </a:bodyPr>
          <a:lstStyle/>
          <a:p>
            <a:pPr marL="732155" marR="394335" indent="-329565">
              <a:lnSpc>
                <a:spcPct val="150800"/>
              </a:lnSpc>
              <a:spcBef>
                <a:spcPts val="405"/>
              </a:spcBef>
            </a:pPr>
            <a:r>
              <a:rPr sz="2800" spc="-204" dirty="0"/>
              <a:t>QUIZ </a:t>
            </a:r>
            <a:r>
              <a:rPr sz="2800" spc="-50" dirty="0"/>
              <a:t>1</a:t>
            </a:r>
            <a:endParaRPr sz="2800"/>
          </a:p>
        </p:txBody>
      </p:sp>
      <p:pic>
        <p:nvPicPr>
          <p:cNvPr id="20" name="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805915" y="3419855"/>
            <a:ext cx="2058923" cy="2065020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1742948" y="3056000"/>
            <a:ext cx="1068070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75"/>
              </a:lnSpc>
              <a:tabLst>
                <a:tab pos="678180" algn="l"/>
              </a:tabLst>
            </a:pPr>
            <a:r>
              <a:rPr sz="3600" spc="-37" baseline="1157" dirty="0">
                <a:solidFill>
                  <a:srgbClr val="404040"/>
                </a:solidFill>
                <a:latin typeface="Arial MT"/>
                <a:cs typeface="Arial MT"/>
              </a:rPr>
              <a:t>a.</a:t>
            </a:r>
            <a:r>
              <a:rPr sz="3600" baseline="1157" dirty="0">
                <a:solidFill>
                  <a:srgbClr val="404040"/>
                </a:solidFill>
                <a:latin typeface="Arial MT"/>
                <a:cs typeface="Arial MT"/>
              </a:rPr>
              <a:t>	</a:t>
            </a:r>
            <a:r>
              <a:rPr sz="2200" spc="95" dirty="0">
                <a:solidFill>
                  <a:srgbClr val="404040"/>
                </a:solidFill>
                <a:latin typeface="Arial MT"/>
                <a:cs typeface="Arial MT"/>
              </a:rPr>
              <a:t>for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742948" y="3844290"/>
            <a:ext cx="294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404040"/>
                </a:solidFill>
                <a:latin typeface="Arial MT"/>
                <a:cs typeface="Arial MT"/>
              </a:rPr>
              <a:t>b.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742948" y="4711065"/>
            <a:ext cx="2514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404040"/>
                </a:solidFill>
                <a:latin typeface="Arial MT"/>
                <a:cs typeface="Arial MT"/>
              </a:rPr>
              <a:t>c.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742948" y="5595873"/>
            <a:ext cx="294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404040"/>
                </a:solidFill>
                <a:latin typeface="Arial MT"/>
                <a:cs typeface="Arial MT"/>
              </a:rPr>
              <a:t>d.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408682" y="3882009"/>
            <a:ext cx="126809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do…while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191511" y="1411985"/>
            <a:ext cx="136690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0185">
              <a:lnSpc>
                <a:spcPct val="100000"/>
              </a:lnSpc>
              <a:spcBef>
                <a:spcPts val="100"/>
              </a:spcBef>
            </a:pPr>
            <a:r>
              <a:rPr sz="2400" spc="-135" dirty="0">
                <a:solidFill>
                  <a:srgbClr val="404040"/>
                </a:solidFill>
                <a:latin typeface="Arial Black"/>
                <a:cs typeface="Arial Black"/>
              </a:rPr>
              <a:t>Which</a:t>
            </a:r>
            <a:r>
              <a:rPr sz="2400" spc="-13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75" dirty="0">
                <a:solidFill>
                  <a:srgbClr val="404040"/>
                </a:solidFill>
                <a:latin typeface="Arial Black"/>
                <a:cs typeface="Arial Black"/>
              </a:rPr>
              <a:t>of</a:t>
            </a:r>
            <a:r>
              <a:rPr sz="2400" spc="-15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55" dirty="0">
                <a:solidFill>
                  <a:srgbClr val="404040"/>
                </a:solidFill>
                <a:latin typeface="Arial Black"/>
                <a:cs typeface="Arial Black"/>
              </a:rPr>
              <a:t>these</a:t>
            </a:r>
            <a:r>
              <a:rPr sz="2400" spc="-17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30" dirty="0">
                <a:solidFill>
                  <a:srgbClr val="404040"/>
                </a:solidFill>
                <a:latin typeface="Arial Black"/>
                <a:cs typeface="Arial Black"/>
              </a:rPr>
              <a:t>are</a:t>
            </a:r>
            <a:r>
              <a:rPr sz="2400" spc="-16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45" dirty="0">
                <a:solidFill>
                  <a:srgbClr val="404040"/>
                </a:solidFill>
                <a:latin typeface="Arial Black"/>
                <a:cs typeface="Arial Black"/>
              </a:rPr>
              <a:t>exit</a:t>
            </a:r>
            <a:r>
              <a:rPr sz="2400" spc="-15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20" dirty="0">
                <a:solidFill>
                  <a:srgbClr val="404040"/>
                </a:solidFill>
                <a:latin typeface="Arial Black"/>
                <a:cs typeface="Arial Black"/>
              </a:rPr>
              <a:t>controlled</a:t>
            </a:r>
            <a:r>
              <a:rPr sz="2400" spc="-15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Arial Black"/>
                <a:cs typeface="Arial Black"/>
              </a:rPr>
              <a:t>loops?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442464" y="4738878"/>
            <a:ext cx="70866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while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442464" y="5599557"/>
            <a:ext cx="73215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None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0439400" cy="650875"/>
            <a:chOff x="0" y="0"/>
            <a:chExt cx="10439400" cy="65087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463040" cy="650875"/>
            </a:xfrm>
            <a:custGeom>
              <a:avLst/>
              <a:gdLst/>
              <a:ahLst/>
              <a:cxnLst/>
              <a:rect l="l" t="t" r="r" b="b"/>
              <a:pathLst>
                <a:path w="1463040" h="650875">
                  <a:moveTo>
                    <a:pt x="0" y="650748"/>
                  </a:moveTo>
                  <a:lnTo>
                    <a:pt x="1463040" y="650748"/>
                  </a:lnTo>
                  <a:lnTo>
                    <a:pt x="1463040" y="0"/>
                  </a:lnTo>
                  <a:lnTo>
                    <a:pt x="0" y="0"/>
                  </a:lnTo>
                  <a:lnTo>
                    <a:pt x="0" y="650748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63039" y="0"/>
              <a:ext cx="7101840" cy="650875"/>
            </a:xfrm>
            <a:custGeom>
              <a:avLst/>
              <a:gdLst/>
              <a:ahLst/>
              <a:cxnLst/>
              <a:rect l="l" t="t" r="r" b="b"/>
              <a:pathLst>
                <a:path w="7101840" h="650875">
                  <a:moveTo>
                    <a:pt x="7101840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7101840" y="650748"/>
                  </a:lnTo>
                  <a:lnTo>
                    <a:pt x="7101840" y="0"/>
                  </a:lnTo>
                  <a:close/>
                </a:path>
              </a:pathLst>
            </a:custGeom>
            <a:solidFill>
              <a:srgbClr val="F69E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564880" y="0"/>
              <a:ext cx="1405255" cy="650875"/>
            </a:xfrm>
            <a:custGeom>
              <a:avLst/>
              <a:gdLst/>
              <a:ahLst/>
              <a:cxnLst/>
              <a:rect l="l" t="t" r="r" b="b"/>
              <a:pathLst>
                <a:path w="1405254" h="650875">
                  <a:moveTo>
                    <a:pt x="1405127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1405127" y="650748"/>
                  </a:lnTo>
                  <a:lnTo>
                    <a:pt x="1405127" y="0"/>
                  </a:lnTo>
                  <a:close/>
                </a:path>
              </a:pathLst>
            </a:custGeom>
            <a:solidFill>
              <a:srgbClr val="F385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970007" y="0"/>
              <a:ext cx="469900" cy="650875"/>
            </a:xfrm>
            <a:custGeom>
              <a:avLst/>
              <a:gdLst/>
              <a:ahLst/>
              <a:cxnLst/>
              <a:rect l="l" t="t" r="r" b="b"/>
              <a:pathLst>
                <a:path w="469900" h="650875">
                  <a:moveTo>
                    <a:pt x="469392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469392" y="650748"/>
                  </a:lnTo>
                  <a:lnTo>
                    <a:pt x="469392" y="0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10605516" y="0"/>
            <a:ext cx="5651500" cy="650875"/>
            <a:chOff x="10605516" y="0"/>
            <a:chExt cx="5651500" cy="650875"/>
          </a:xfrm>
        </p:grpSpPr>
        <p:sp>
          <p:nvSpPr>
            <p:cNvPr id="8" name="object 8"/>
            <p:cNvSpPr/>
            <p:nvPr/>
          </p:nvSpPr>
          <p:spPr>
            <a:xfrm>
              <a:off x="10605516" y="0"/>
              <a:ext cx="1670685" cy="650875"/>
            </a:xfrm>
            <a:custGeom>
              <a:avLst/>
              <a:gdLst/>
              <a:ahLst/>
              <a:cxnLst/>
              <a:rect l="l" t="t" r="r" b="b"/>
              <a:pathLst>
                <a:path w="1670684" h="650875">
                  <a:moveTo>
                    <a:pt x="1670303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1670303" y="650748"/>
                  </a:lnTo>
                  <a:lnTo>
                    <a:pt x="1670303" y="0"/>
                  </a:lnTo>
                  <a:close/>
                </a:path>
              </a:pathLst>
            </a:custGeom>
            <a:solidFill>
              <a:srgbClr val="9CD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275820" y="0"/>
              <a:ext cx="3980815" cy="650875"/>
            </a:xfrm>
            <a:custGeom>
              <a:avLst/>
              <a:gdLst/>
              <a:ahLst/>
              <a:cxnLst/>
              <a:rect l="l" t="t" r="r" b="b"/>
              <a:pathLst>
                <a:path w="3980815" h="650875">
                  <a:moveTo>
                    <a:pt x="3980688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3980688" y="650748"/>
                  </a:lnTo>
                  <a:lnTo>
                    <a:pt x="3980688" y="0"/>
                  </a:lnTo>
                  <a:close/>
                </a:path>
              </a:pathLst>
            </a:custGeom>
            <a:solidFill>
              <a:srgbClr val="60B4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483108" y="769619"/>
            <a:ext cx="15389860" cy="1734820"/>
            <a:chOff x="483108" y="769619"/>
            <a:chExt cx="15389860" cy="1734820"/>
          </a:xfrm>
        </p:grpSpPr>
        <p:sp>
          <p:nvSpPr>
            <p:cNvPr id="11" name="object 11"/>
            <p:cNvSpPr/>
            <p:nvPr/>
          </p:nvSpPr>
          <p:spPr>
            <a:xfrm>
              <a:off x="489204" y="775715"/>
              <a:ext cx="15377160" cy="1722120"/>
            </a:xfrm>
            <a:custGeom>
              <a:avLst/>
              <a:gdLst/>
              <a:ahLst/>
              <a:cxnLst/>
              <a:rect l="l" t="t" r="r" b="b"/>
              <a:pathLst>
                <a:path w="15377160" h="1722120">
                  <a:moveTo>
                    <a:pt x="0" y="1722120"/>
                  </a:moveTo>
                  <a:lnTo>
                    <a:pt x="15377160" y="1722120"/>
                  </a:lnTo>
                  <a:lnTo>
                    <a:pt x="15377160" y="0"/>
                  </a:lnTo>
                  <a:lnTo>
                    <a:pt x="0" y="0"/>
                  </a:lnTo>
                  <a:lnTo>
                    <a:pt x="0" y="1722120"/>
                  </a:lnTo>
                  <a:close/>
                </a:path>
              </a:pathLst>
            </a:custGeom>
            <a:ln w="12191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188463" y="775715"/>
              <a:ext cx="0" cy="1722120"/>
            </a:xfrm>
            <a:custGeom>
              <a:avLst/>
              <a:gdLst/>
              <a:ahLst/>
              <a:cxnLst/>
              <a:rect l="l" t="t" r="r" b="b"/>
              <a:pathLst>
                <a:path h="1722120">
                  <a:moveTo>
                    <a:pt x="0" y="0"/>
                  </a:moveTo>
                  <a:lnTo>
                    <a:pt x="0" y="1722119"/>
                  </a:lnTo>
                </a:path>
              </a:pathLst>
            </a:custGeom>
            <a:ln w="6096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05915" y="3419855"/>
            <a:ext cx="2058923" cy="2065020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1742948" y="3056000"/>
            <a:ext cx="3180080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75"/>
              </a:lnSpc>
              <a:tabLst>
                <a:tab pos="678180" algn="l"/>
              </a:tabLst>
            </a:pPr>
            <a:r>
              <a:rPr sz="3600" spc="-37" baseline="1157" dirty="0">
                <a:solidFill>
                  <a:srgbClr val="404040"/>
                </a:solidFill>
                <a:latin typeface="Arial MT"/>
                <a:cs typeface="Arial MT"/>
              </a:rPr>
              <a:t>a.</a:t>
            </a:r>
            <a:r>
              <a:rPr sz="3600" baseline="1157" dirty="0">
                <a:solidFill>
                  <a:srgbClr val="404040"/>
                </a:solidFill>
                <a:latin typeface="Arial MT"/>
                <a:cs typeface="Arial MT"/>
              </a:rPr>
              <a:t>	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for(int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i=0;i&lt;5;i++){}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742948" y="3844290"/>
            <a:ext cx="294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404040"/>
                </a:solidFill>
                <a:latin typeface="Arial MT"/>
                <a:cs typeface="Arial MT"/>
              </a:rPr>
              <a:t>b.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742948" y="4665726"/>
            <a:ext cx="2514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404040"/>
                </a:solidFill>
                <a:latin typeface="Arial MT"/>
                <a:cs typeface="Arial MT"/>
              </a:rPr>
              <a:t>c.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742948" y="5486780"/>
            <a:ext cx="294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404040"/>
                </a:solidFill>
                <a:latin typeface="Arial MT"/>
                <a:cs typeface="Arial MT"/>
              </a:rPr>
              <a:t>d.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191511" y="1411985"/>
            <a:ext cx="136690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0185">
              <a:lnSpc>
                <a:spcPct val="100000"/>
              </a:lnSpc>
              <a:spcBef>
                <a:spcPts val="100"/>
              </a:spcBef>
            </a:pPr>
            <a:r>
              <a:rPr sz="2400" spc="-135" dirty="0">
                <a:solidFill>
                  <a:srgbClr val="404040"/>
                </a:solidFill>
                <a:latin typeface="Arial Black"/>
                <a:cs typeface="Arial Black"/>
              </a:rPr>
              <a:t>Which</a:t>
            </a:r>
            <a:r>
              <a:rPr sz="2400" spc="-13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75" dirty="0">
                <a:solidFill>
                  <a:srgbClr val="404040"/>
                </a:solidFill>
                <a:latin typeface="Arial Black"/>
                <a:cs typeface="Arial Black"/>
              </a:rPr>
              <a:t>of</a:t>
            </a:r>
            <a:r>
              <a:rPr sz="2400" spc="-15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90" dirty="0">
                <a:solidFill>
                  <a:srgbClr val="404040"/>
                </a:solidFill>
                <a:latin typeface="Arial Black"/>
                <a:cs typeface="Arial Black"/>
              </a:rPr>
              <a:t>the</a:t>
            </a:r>
            <a:r>
              <a:rPr sz="2400" spc="-15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25" dirty="0">
                <a:solidFill>
                  <a:srgbClr val="404040"/>
                </a:solidFill>
                <a:latin typeface="Arial Black"/>
                <a:cs typeface="Arial Black"/>
              </a:rPr>
              <a:t>following</a:t>
            </a:r>
            <a:r>
              <a:rPr sz="2400" spc="-14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30" dirty="0">
                <a:solidFill>
                  <a:srgbClr val="404040"/>
                </a:solidFill>
                <a:latin typeface="Arial Black"/>
                <a:cs typeface="Arial Black"/>
              </a:rPr>
              <a:t>are</a:t>
            </a:r>
            <a:r>
              <a:rPr sz="2400" spc="-165" dirty="0">
                <a:solidFill>
                  <a:srgbClr val="404040"/>
                </a:solidFill>
                <a:latin typeface="Arial Black"/>
                <a:cs typeface="Arial Black"/>
              </a:rPr>
              <a:t> correct</a:t>
            </a:r>
            <a:r>
              <a:rPr sz="2400" spc="-16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75" dirty="0">
                <a:solidFill>
                  <a:srgbClr val="404040"/>
                </a:solidFill>
                <a:latin typeface="Arial Black"/>
                <a:cs typeface="Arial Black"/>
              </a:rPr>
              <a:t>syntaxes</a:t>
            </a:r>
            <a:r>
              <a:rPr sz="2400" spc="-18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75" dirty="0">
                <a:solidFill>
                  <a:srgbClr val="404040"/>
                </a:solidFill>
                <a:latin typeface="Arial Black"/>
                <a:cs typeface="Arial Black"/>
              </a:rPr>
              <a:t>that</a:t>
            </a:r>
            <a:r>
              <a:rPr sz="2400" spc="-16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10" dirty="0">
                <a:solidFill>
                  <a:srgbClr val="404040"/>
                </a:solidFill>
                <a:latin typeface="Arial Black"/>
                <a:cs typeface="Arial Black"/>
              </a:rPr>
              <a:t>will</a:t>
            </a:r>
            <a:r>
              <a:rPr sz="2400" spc="-14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70" dirty="0">
                <a:solidFill>
                  <a:srgbClr val="404040"/>
                </a:solidFill>
                <a:latin typeface="Arial Black"/>
                <a:cs typeface="Arial Black"/>
              </a:rPr>
              <a:t>not</a:t>
            </a:r>
            <a:r>
              <a:rPr sz="2400" spc="-15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14" dirty="0">
                <a:solidFill>
                  <a:srgbClr val="404040"/>
                </a:solidFill>
                <a:latin typeface="Arial Black"/>
                <a:cs typeface="Arial Black"/>
              </a:rPr>
              <a:t>result</a:t>
            </a:r>
            <a:r>
              <a:rPr sz="2400" spc="-15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60" dirty="0">
                <a:solidFill>
                  <a:srgbClr val="404040"/>
                </a:solidFill>
                <a:latin typeface="Arial Black"/>
                <a:cs typeface="Arial Black"/>
              </a:rPr>
              <a:t>in</a:t>
            </a:r>
            <a:r>
              <a:rPr sz="2400" spc="-15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70" dirty="0">
                <a:solidFill>
                  <a:srgbClr val="404040"/>
                </a:solidFill>
                <a:latin typeface="Arial Black"/>
                <a:cs typeface="Arial Black"/>
              </a:rPr>
              <a:t>infinite</a:t>
            </a:r>
            <a:r>
              <a:rPr sz="2400" spc="-13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Arial Black"/>
                <a:cs typeface="Arial Black"/>
              </a:rPr>
              <a:t>loop?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489204" y="775716"/>
            <a:ext cx="1699260" cy="1722120"/>
          </a:xfrm>
          <a:prstGeom prst="rect">
            <a:avLst/>
          </a:prstGeom>
          <a:solidFill>
            <a:srgbClr val="9CDAEB"/>
          </a:solidFill>
        </p:spPr>
        <p:txBody>
          <a:bodyPr vert="horz" wrap="square" lIns="0" tIns="51435" rIns="0" bIns="0" rtlCol="0">
            <a:spAutoFit/>
          </a:bodyPr>
          <a:lstStyle/>
          <a:p>
            <a:pPr marL="732155" marR="394335" indent="-329565">
              <a:lnSpc>
                <a:spcPct val="150800"/>
              </a:lnSpc>
              <a:spcBef>
                <a:spcPts val="405"/>
              </a:spcBef>
            </a:pPr>
            <a:r>
              <a:rPr sz="2800" spc="-204" dirty="0"/>
              <a:t>QUIZ </a:t>
            </a:r>
            <a:r>
              <a:rPr sz="2800" spc="-50" dirty="0"/>
              <a:t>2</a:t>
            </a:r>
            <a:endParaRPr sz="2800"/>
          </a:p>
        </p:txBody>
      </p:sp>
      <p:sp>
        <p:nvSpPr>
          <p:cNvPr id="21" name="object 21"/>
          <p:cNvSpPr txBox="1"/>
          <p:nvPr/>
        </p:nvSpPr>
        <p:spPr>
          <a:xfrm>
            <a:off x="2408682" y="3882009"/>
            <a:ext cx="361569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for(int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i=0,j=10;i&lt;10;i++,j-</a:t>
            </a:r>
            <a:r>
              <a:rPr sz="2200" spc="-45" dirty="0">
                <a:solidFill>
                  <a:srgbClr val="404040"/>
                </a:solidFill>
                <a:latin typeface="Arial MT"/>
                <a:cs typeface="Arial MT"/>
              </a:rPr>
              <a:t>-</a:t>
            </a:r>
            <a:r>
              <a:rPr sz="2200" spc="-25" dirty="0">
                <a:solidFill>
                  <a:srgbClr val="404040"/>
                </a:solidFill>
                <a:latin typeface="Arial MT"/>
                <a:cs typeface="Arial MT"/>
              </a:rPr>
              <a:t>){}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422651" y="4738878"/>
            <a:ext cx="162687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while(true){}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442464" y="5599557"/>
            <a:ext cx="211201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do</a:t>
            </a:r>
            <a:r>
              <a:rPr sz="2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{}while(true);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6095" y="7089647"/>
            <a:ext cx="16268700" cy="2033270"/>
            <a:chOff x="-6095" y="7089647"/>
            <a:chExt cx="16268700" cy="20332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7095743"/>
              <a:ext cx="16256508" cy="202082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7095743"/>
              <a:ext cx="16256635" cy="2021205"/>
            </a:xfrm>
            <a:custGeom>
              <a:avLst/>
              <a:gdLst/>
              <a:ahLst/>
              <a:cxnLst/>
              <a:rect l="l" t="t" r="r" b="b"/>
              <a:pathLst>
                <a:path w="16256635" h="2021204">
                  <a:moveTo>
                    <a:pt x="0" y="2020823"/>
                  </a:moveTo>
                  <a:lnTo>
                    <a:pt x="16256508" y="2020823"/>
                  </a:lnTo>
                  <a:lnTo>
                    <a:pt x="16256508" y="0"/>
                  </a:lnTo>
                  <a:lnTo>
                    <a:pt x="0" y="0"/>
                  </a:lnTo>
                  <a:lnTo>
                    <a:pt x="0" y="2020823"/>
                  </a:lnTo>
                  <a:close/>
                </a:path>
              </a:pathLst>
            </a:custGeom>
            <a:ln w="12192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8704" y="7781543"/>
              <a:ext cx="15478506" cy="29718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78663" y="7126852"/>
            <a:ext cx="15091410" cy="1475105"/>
          </a:xfrm>
          <a:prstGeom prst="rect">
            <a:avLst/>
          </a:prstGeom>
        </p:spPr>
        <p:txBody>
          <a:bodyPr vert="horz" wrap="square" lIns="0" tIns="2070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30"/>
              </a:spcBef>
              <a:tabLst>
                <a:tab pos="3208020" algn="l"/>
              </a:tabLst>
            </a:pP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4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65" dirty="0">
                <a:solidFill>
                  <a:srgbClr val="404040"/>
                </a:solidFill>
                <a:latin typeface="Arial MT"/>
                <a:cs typeface="Arial MT"/>
              </a:rPr>
              <a:t>correct</a:t>
            </a:r>
            <a:r>
              <a:rPr sz="24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60" dirty="0">
                <a:solidFill>
                  <a:srgbClr val="404040"/>
                </a:solidFill>
                <a:latin typeface="Arial MT"/>
                <a:cs typeface="Arial MT"/>
              </a:rPr>
              <a:t>answer</a:t>
            </a:r>
            <a:r>
              <a:rPr sz="24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	</a:t>
            </a:r>
            <a:r>
              <a:rPr sz="3600" spc="-240" baseline="1157" dirty="0">
                <a:solidFill>
                  <a:srgbClr val="3B9F37"/>
                </a:solidFill>
                <a:latin typeface="Arial Black"/>
                <a:cs typeface="Arial Black"/>
              </a:rPr>
              <a:t>a</a:t>
            </a:r>
            <a:r>
              <a:rPr sz="3600" spc="-254" baseline="1157" dirty="0">
                <a:solidFill>
                  <a:srgbClr val="3B9F37"/>
                </a:solidFill>
                <a:latin typeface="Arial Black"/>
                <a:cs typeface="Arial Black"/>
              </a:rPr>
              <a:t> </a:t>
            </a:r>
            <a:r>
              <a:rPr sz="3600" spc="-157" baseline="1157" dirty="0">
                <a:solidFill>
                  <a:srgbClr val="3B9F37"/>
                </a:solidFill>
                <a:latin typeface="Arial Black"/>
                <a:cs typeface="Arial Black"/>
              </a:rPr>
              <a:t>and</a:t>
            </a:r>
            <a:r>
              <a:rPr sz="3600" spc="-247" baseline="1157" dirty="0">
                <a:solidFill>
                  <a:srgbClr val="3B9F37"/>
                </a:solidFill>
                <a:latin typeface="Arial Black"/>
                <a:cs typeface="Arial Black"/>
              </a:rPr>
              <a:t> </a:t>
            </a:r>
            <a:r>
              <a:rPr sz="3600" spc="-37" baseline="1157" dirty="0">
                <a:solidFill>
                  <a:srgbClr val="3B9F37"/>
                </a:solidFill>
                <a:latin typeface="Arial Black"/>
                <a:cs typeface="Arial Black"/>
              </a:rPr>
              <a:t>b.</a:t>
            </a:r>
            <a:endParaRPr sz="3600" baseline="1157">
              <a:latin typeface="Arial Black"/>
              <a:cs typeface="Arial Black"/>
            </a:endParaRPr>
          </a:p>
          <a:p>
            <a:pPr marL="38735" marR="5080">
              <a:lnSpc>
                <a:spcPts val="2590"/>
              </a:lnSpc>
              <a:spcBef>
                <a:spcPts val="1855"/>
              </a:spcBef>
            </a:pPr>
            <a:r>
              <a:rPr sz="2400" spc="-85" dirty="0">
                <a:solidFill>
                  <a:srgbClr val="404040"/>
                </a:solidFill>
                <a:latin typeface="Arial Black"/>
                <a:cs typeface="Arial Black"/>
              </a:rPr>
              <a:t>Option</a:t>
            </a:r>
            <a:r>
              <a:rPr sz="2400" spc="-15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95" dirty="0">
                <a:solidFill>
                  <a:srgbClr val="404040"/>
                </a:solidFill>
                <a:latin typeface="Arial Black"/>
                <a:cs typeface="Arial Black"/>
              </a:rPr>
              <a:t>“a”</a:t>
            </a:r>
            <a:r>
              <a:rPr sz="2400" spc="-16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05" dirty="0">
                <a:solidFill>
                  <a:srgbClr val="404040"/>
                </a:solidFill>
                <a:latin typeface="Arial Black"/>
                <a:cs typeface="Arial Black"/>
              </a:rPr>
              <a:t>and</a:t>
            </a:r>
            <a:r>
              <a:rPr sz="2400" spc="-15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35" dirty="0">
                <a:solidFill>
                  <a:srgbClr val="404040"/>
                </a:solidFill>
                <a:latin typeface="Arial Black"/>
                <a:cs typeface="Arial Black"/>
              </a:rPr>
              <a:t>“b”</a:t>
            </a:r>
            <a:r>
              <a:rPr sz="2400" spc="-16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35" dirty="0">
                <a:solidFill>
                  <a:srgbClr val="404040"/>
                </a:solidFill>
                <a:latin typeface="Arial Black"/>
                <a:cs typeface="Arial Black"/>
              </a:rPr>
              <a:t>are</a:t>
            </a:r>
            <a:r>
              <a:rPr sz="2400" spc="-15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95" dirty="0">
                <a:solidFill>
                  <a:srgbClr val="404040"/>
                </a:solidFill>
                <a:latin typeface="Arial Black"/>
                <a:cs typeface="Arial Black"/>
              </a:rPr>
              <a:t>the</a:t>
            </a:r>
            <a:r>
              <a:rPr sz="2400" spc="-17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75" dirty="0">
                <a:solidFill>
                  <a:srgbClr val="404040"/>
                </a:solidFill>
                <a:latin typeface="Arial Black"/>
                <a:cs typeface="Arial Black"/>
              </a:rPr>
              <a:t>syntaxes</a:t>
            </a:r>
            <a:r>
              <a:rPr sz="2400" spc="-18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75" dirty="0">
                <a:solidFill>
                  <a:srgbClr val="404040"/>
                </a:solidFill>
                <a:latin typeface="Arial Black"/>
                <a:cs typeface="Arial Black"/>
              </a:rPr>
              <a:t>of</a:t>
            </a:r>
            <a:r>
              <a:rPr sz="2400" spc="-14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70" dirty="0">
                <a:solidFill>
                  <a:srgbClr val="404040"/>
                </a:solidFill>
                <a:latin typeface="Arial Black"/>
                <a:cs typeface="Arial Black"/>
              </a:rPr>
              <a:t>finite</a:t>
            </a:r>
            <a:r>
              <a:rPr sz="2400" spc="-15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05" dirty="0">
                <a:solidFill>
                  <a:srgbClr val="404040"/>
                </a:solidFill>
                <a:latin typeface="Arial Black"/>
                <a:cs typeface="Arial Black"/>
              </a:rPr>
              <a:t>loop</a:t>
            </a:r>
            <a:r>
              <a:rPr sz="2400" spc="-13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220" dirty="0">
                <a:solidFill>
                  <a:srgbClr val="404040"/>
                </a:solidFill>
                <a:latin typeface="Arial Black"/>
                <a:cs typeface="Arial Black"/>
              </a:rPr>
              <a:t>as</a:t>
            </a:r>
            <a:r>
              <a:rPr sz="2400" spc="-16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95" dirty="0">
                <a:solidFill>
                  <a:srgbClr val="404040"/>
                </a:solidFill>
                <a:latin typeface="Arial Black"/>
                <a:cs typeface="Arial Black"/>
              </a:rPr>
              <a:t>the</a:t>
            </a:r>
            <a:r>
              <a:rPr sz="2400" spc="-15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70" dirty="0">
                <a:solidFill>
                  <a:srgbClr val="404040"/>
                </a:solidFill>
                <a:latin typeface="Arial Black"/>
                <a:cs typeface="Arial Black"/>
              </a:rPr>
              <a:t>limit</a:t>
            </a:r>
            <a:r>
              <a:rPr sz="2400" spc="-12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80" dirty="0">
                <a:solidFill>
                  <a:srgbClr val="404040"/>
                </a:solidFill>
                <a:latin typeface="Arial Black"/>
                <a:cs typeface="Arial Black"/>
              </a:rPr>
              <a:t>is</a:t>
            </a:r>
            <a:r>
              <a:rPr sz="2400" spc="-15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25" dirty="0">
                <a:solidFill>
                  <a:srgbClr val="404040"/>
                </a:solidFill>
                <a:latin typeface="Arial Black"/>
                <a:cs typeface="Arial Black"/>
              </a:rPr>
              <a:t>already</a:t>
            </a:r>
            <a:r>
              <a:rPr sz="2400" spc="-16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00" dirty="0">
                <a:solidFill>
                  <a:srgbClr val="404040"/>
                </a:solidFill>
                <a:latin typeface="Arial Black"/>
                <a:cs typeface="Arial Black"/>
              </a:rPr>
              <a:t>mentioned,</a:t>
            </a:r>
            <a:r>
              <a:rPr sz="2400" spc="-12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50" dirty="0">
                <a:solidFill>
                  <a:srgbClr val="404040"/>
                </a:solidFill>
                <a:latin typeface="Arial Black"/>
                <a:cs typeface="Arial Black"/>
              </a:rPr>
              <a:t>but</a:t>
            </a:r>
            <a:r>
              <a:rPr sz="2400" spc="-16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60" dirty="0">
                <a:solidFill>
                  <a:srgbClr val="404040"/>
                </a:solidFill>
                <a:latin typeface="Arial Black"/>
                <a:cs typeface="Arial Black"/>
              </a:rPr>
              <a:t>in</a:t>
            </a:r>
            <a:r>
              <a:rPr sz="2400" spc="-15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95" dirty="0">
                <a:solidFill>
                  <a:srgbClr val="404040"/>
                </a:solidFill>
                <a:latin typeface="Arial Black"/>
                <a:cs typeface="Arial Black"/>
              </a:rPr>
              <a:t>the</a:t>
            </a:r>
            <a:r>
              <a:rPr sz="2400" spc="-15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Arial Black"/>
                <a:cs typeface="Arial Black"/>
              </a:rPr>
              <a:t>other </a:t>
            </a:r>
            <a:r>
              <a:rPr sz="2400" spc="-175" dirty="0">
                <a:solidFill>
                  <a:srgbClr val="404040"/>
                </a:solidFill>
                <a:latin typeface="Arial Black"/>
                <a:cs typeface="Arial Black"/>
              </a:rPr>
              <a:t>syntaxes</a:t>
            </a:r>
            <a:r>
              <a:rPr sz="2400" spc="-19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90" dirty="0">
                <a:solidFill>
                  <a:srgbClr val="404040"/>
                </a:solidFill>
                <a:latin typeface="Arial Black"/>
                <a:cs typeface="Arial Black"/>
              </a:rPr>
              <a:t>no</a:t>
            </a:r>
            <a:r>
              <a:rPr sz="2400" spc="-14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70" dirty="0">
                <a:solidFill>
                  <a:srgbClr val="404040"/>
                </a:solidFill>
                <a:latin typeface="Arial Black"/>
                <a:cs typeface="Arial Black"/>
              </a:rPr>
              <a:t>limit</a:t>
            </a:r>
            <a:r>
              <a:rPr sz="2400" spc="-13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80" dirty="0">
                <a:solidFill>
                  <a:srgbClr val="404040"/>
                </a:solidFill>
                <a:latin typeface="Arial Black"/>
                <a:cs typeface="Arial Black"/>
              </a:rPr>
              <a:t>is</a:t>
            </a:r>
            <a:r>
              <a:rPr sz="2400" spc="-15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05" dirty="0">
                <a:solidFill>
                  <a:srgbClr val="404040"/>
                </a:solidFill>
                <a:latin typeface="Arial Black"/>
                <a:cs typeface="Arial Black"/>
              </a:rPr>
              <a:t>mentioned.</a:t>
            </a:r>
            <a:r>
              <a:rPr sz="2400" spc="-14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270" dirty="0">
                <a:solidFill>
                  <a:srgbClr val="404040"/>
                </a:solidFill>
                <a:latin typeface="Arial Black"/>
                <a:cs typeface="Arial Black"/>
              </a:rPr>
              <a:t>So</a:t>
            </a:r>
            <a:r>
              <a:rPr sz="2400" spc="-14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254" dirty="0">
                <a:solidFill>
                  <a:srgbClr val="404040"/>
                </a:solidFill>
                <a:latin typeface="Arial Black"/>
                <a:cs typeface="Arial Black"/>
              </a:rPr>
              <a:t>“c”</a:t>
            </a:r>
            <a:r>
              <a:rPr sz="2400" spc="-16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05" dirty="0">
                <a:solidFill>
                  <a:srgbClr val="404040"/>
                </a:solidFill>
                <a:latin typeface="Arial Black"/>
                <a:cs typeface="Arial Black"/>
              </a:rPr>
              <a:t>and</a:t>
            </a:r>
            <a:r>
              <a:rPr sz="2400" spc="-15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80" dirty="0">
                <a:solidFill>
                  <a:srgbClr val="404040"/>
                </a:solidFill>
                <a:latin typeface="Arial Black"/>
                <a:cs typeface="Arial Black"/>
              </a:rPr>
              <a:t>“d”</a:t>
            </a:r>
            <a:r>
              <a:rPr sz="2400" spc="-16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14" dirty="0">
                <a:solidFill>
                  <a:srgbClr val="404040"/>
                </a:solidFill>
                <a:latin typeface="Arial Black"/>
                <a:cs typeface="Arial Black"/>
              </a:rPr>
              <a:t>will</a:t>
            </a:r>
            <a:r>
              <a:rPr sz="2400" spc="-13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95" dirty="0">
                <a:solidFill>
                  <a:srgbClr val="404040"/>
                </a:solidFill>
                <a:latin typeface="Arial Black"/>
                <a:cs typeface="Arial Black"/>
              </a:rPr>
              <a:t>fall</a:t>
            </a:r>
            <a:r>
              <a:rPr sz="2400" spc="-14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70" dirty="0">
                <a:solidFill>
                  <a:srgbClr val="404040"/>
                </a:solidFill>
                <a:latin typeface="Arial Black"/>
                <a:cs typeface="Arial Black"/>
              </a:rPr>
              <a:t>into</a:t>
            </a:r>
            <a:r>
              <a:rPr sz="2400" spc="-15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70" dirty="0">
                <a:solidFill>
                  <a:srgbClr val="404040"/>
                </a:solidFill>
                <a:latin typeface="Arial Black"/>
                <a:cs typeface="Arial Black"/>
              </a:rPr>
              <a:t>infinite</a:t>
            </a:r>
            <a:r>
              <a:rPr sz="2400" spc="-15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Arial Black"/>
                <a:cs typeface="Arial Black"/>
              </a:rPr>
              <a:t>loop.</a:t>
            </a:r>
            <a:endParaRPr sz="2400">
              <a:latin typeface="Arial Black"/>
              <a:cs typeface="Arial Black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0"/>
            <a:ext cx="10439400" cy="650875"/>
            <a:chOff x="0" y="0"/>
            <a:chExt cx="10439400" cy="650875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463040" cy="650875"/>
            </a:xfrm>
            <a:custGeom>
              <a:avLst/>
              <a:gdLst/>
              <a:ahLst/>
              <a:cxnLst/>
              <a:rect l="l" t="t" r="r" b="b"/>
              <a:pathLst>
                <a:path w="1463040" h="650875">
                  <a:moveTo>
                    <a:pt x="0" y="650748"/>
                  </a:moveTo>
                  <a:lnTo>
                    <a:pt x="1463040" y="650748"/>
                  </a:lnTo>
                  <a:lnTo>
                    <a:pt x="1463040" y="0"/>
                  </a:lnTo>
                  <a:lnTo>
                    <a:pt x="0" y="0"/>
                  </a:lnTo>
                  <a:lnTo>
                    <a:pt x="0" y="650748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63039" y="0"/>
              <a:ext cx="7101840" cy="650875"/>
            </a:xfrm>
            <a:custGeom>
              <a:avLst/>
              <a:gdLst/>
              <a:ahLst/>
              <a:cxnLst/>
              <a:rect l="l" t="t" r="r" b="b"/>
              <a:pathLst>
                <a:path w="7101840" h="650875">
                  <a:moveTo>
                    <a:pt x="7101840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7101840" y="650748"/>
                  </a:lnTo>
                  <a:lnTo>
                    <a:pt x="7101840" y="0"/>
                  </a:lnTo>
                  <a:close/>
                </a:path>
              </a:pathLst>
            </a:custGeom>
            <a:solidFill>
              <a:srgbClr val="F69E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564880" y="0"/>
              <a:ext cx="1405255" cy="650875"/>
            </a:xfrm>
            <a:custGeom>
              <a:avLst/>
              <a:gdLst/>
              <a:ahLst/>
              <a:cxnLst/>
              <a:rect l="l" t="t" r="r" b="b"/>
              <a:pathLst>
                <a:path w="1405254" h="650875">
                  <a:moveTo>
                    <a:pt x="1405127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1405127" y="650748"/>
                  </a:lnTo>
                  <a:lnTo>
                    <a:pt x="1405127" y="0"/>
                  </a:lnTo>
                  <a:close/>
                </a:path>
              </a:pathLst>
            </a:custGeom>
            <a:solidFill>
              <a:srgbClr val="F385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970007" y="0"/>
              <a:ext cx="469900" cy="650875"/>
            </a:xfrm>
            <a:custGeom>
              <a:avLst/>
              <a:gdLst/>
              <a:ahLst/>
              <a:cxnLst/>
              <a:rect l="l" t="t" r="r" b="b"/>
              <a:pathLst>
                <a:path w="469900" h="650875">
                  <a:moveTo>
                    <a:pt x="469392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469392" y="650748"/>
                  </a:lnTo>
                  <a:lnTo>
                    <a:pt x="469392" y="0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483108" y="769619"/>
            <a:ext cx="15389860" cy="1734820"/>
            <a:chOff x="483108" y="769619"/>
            <a:chExt cx="15389860" cy="1734820"/>
          </a:xfrm>
        </p:grpSpPr>
        <p:sp>
          <p:nvSpPr>
            <p:cNvPr id="17" name="object 17"/>
            <p:cNvSpPr/>
            <p:nvPr/>
          </p:nvSpPr>
          <p:spPr>
            <a:xfrm>
              <a:off x="489204" y="775715"/>
              <a:ext cx="15377160" cy="1722120"/>
            </a:xfrm>
            <a:custGeom>
              <a:avLst/>
              <a:gdLst/>
              <a:ahLst/>
              <a:cxnLst/>
              <a:rect l="l" t="t" r="r" b="b"/>
              <a:pathLst>
                <a:path w="15377160" h="1722120">
                  <a:moveTo>
                    <a:pt x="0" y="1722120"/>
                  </a:moveTo>
                  <a:lnTo>
                    <a:pt x="15377160" y="1722120"/>
                  </a:lnTo>
                  <a:lnTo>
                    <a:pt x="15377160" y="0"/>
                  </a:lnTo>
                  <a:lnTo>
                    <a:pt x="0" y="0"/>
                  </a:lnTo>
                  <a:lnTo>
                    <a:pt x="0" y="1722120"/>
                  </a:lnTo>
                  <a:close/>
                </a:path>
              </a:pathLst>
            </a:custGeom>
            <a:ln w="12191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188463" y="775715"/>
              <a:ext cx="0" cy="1722120"/>
            </a:xfrm>
            <a:custGeom>
              <a:avLst/>
              <a:gdLst/>
              <a:ahLst/>
              <a:cxnLst/>
              <a:rect l="l" t="t" r="r" b="b"/>
              <a:pathLst>
                <a:path h="1722120">
                  <a:moveTo>
                    <a:pt x="0" y="0"/>
                  </a:moveTo>
                  <a:lnTo>
                    <a:pt x="0" y="1722119"/>
                  </a:lnTo>
                </a:path>
              </a:pathLst>
            </a:custGeom>
            <a:ln w="6096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489204" y="775716"/>
            <a:ext cx="1699260" cy="1722120"/>
          </a:xfrm>
          <a:prstGeom prst="rect">
            <a:avLst/>
          </a:prstGeom>
          <a:solidFill>
            <a:srgbClr val="9CDAEB"/>
          </a:solidFill>
        </p:spPr>
        <p:txBody>
          <a:bodyPr vert="horz" wrap="square" lIns="0" tIns="51435" rIns="0" bIns="0" rtlCol="0">
            <a:spAutoFit/>
          </a:bodyPr>
          <a:lstStyle/>
          <a:p>
            <a:pPr marL="732155" marR="394335" indent="-329565">
              <a:lnSpc>
                <a:spcPct val="150800"/>
              </a:lnSpc>
              <a:spcBef>
                <a:spcPts val="405"/>
              </a:spcBef>
            </a:pPr>
            <a:r>
              <a:rPr sz="2800" spc="-204" dirty="0"/>
              <a:t>QUIZ </a:t>
            </a:r>
            <a:r>
              <a:rPr sz="2800" spc="-50" dirty="0"/>
              <a:t>2</a:t>
            </a:r>
            <a:endParaRPr sz="2800"/>
          </a:p>
        </p:txBody>
      </p:sp>
      <p:pic>
        <p:nvPicPr>
          <p:cNvPr id="20" name="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805915" y="3419855"/>
            <a:ext cx="2058923" cy="2065020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1742948" y="3056000"/>
            <a:ext cx="3180080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75"/>
              </a:lnSpc>
              <a:tabLst>
                <a:tab pos="678180" algn="l"/>
              </a:tabLst>
            </a:pPr>
            <a:r>
              <a:rPr sz="3600" spc="-37" baseline="1157" dirty="0">
                <a:solidFill>
                  <a:srgbClr val="404040"/>
                </a:solidFill>
                <a:latin typeface="Arial MT"/>
                <a:cs typeface="Arial MT"/>
              </a:rPr>
              <a:t>a.</a:t>
            </a:r>
            <a:r>
              <a:rPr sz="3600" baseline="1157" dirty="0">
                <a:solidFill>
                  <a:srgbClr val="404040"/>
                </a:solidFill>
                <a:latin typeface="Arial MT"/>
                <a:cs typeface="Arial MT"/>
              </a:rPr>
              <a:t>	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for(int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i=0;i&lt;5;i++){}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742948" y="3844290"/>
            <a:ext cx="294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404040"/>
                </a:solidFill>
                <a:latin typeface="Arial MT"/>
                <a:cs typeface="Arial MT"/>
              </a:rPr>
              <a:t>b.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742948" y="4711065"/>
            <a:ext cx="2514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404040"/>
                </a:solidFill>
                <a:latin typeface="Arial MT"/>
                <a:cs typeface="Arial MT"/>
              </a:rPr>
              <a:t>c.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742948" y="5595873"/>
            <a:ext cx="294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404040"/>
                </a:solidFill>
                <a:latin typeface="Arial MT"/>
                <a:cs typeface="Arial MT"/>
              </a:rPr>
              <a:t>d.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191511" y="1411985"/>
            <a:ext cx="136690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0185">
              <a:lnSpc>
                <a:spcPct val="100000"/>
              </a:lnSpc>
              <a:spcBef>
                <a:spcPts val="100"/>
              </a:spcBef>
            </a:pPr>
            <a:r>
              <a:rPr sz="2400" spc="-135" dirty="0">
                <a:solidFill>
                  <a:srgbClr val="404040"/>
                </a:solidFill>
                <a:latin typeface="Arial Black"/>
                <a:cs typeface="Arial Black"/>
              </a:rPr>
              <a:t>Which</a:t>
            </a:r>
            <a:r>
              <a:rPr sz="2400" spc="-13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75" dirty="0">
                <a:solidFill>
                  <a:srgbClr val="404040"/>
                </a:solidFill>
                <a:latin typeface="Arial Black"/>
                <a:cs typeface="Arial Black"/>
              </a:rPr>
              <a:t>of</a:t>
            </a:r>
            <a:r>
              <a:rPr sz="2400" spc="-15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90" dirty="0">
                <a:solidFill>
                  <a:srgbClr val="404040"/>
                </a:solidFill>
                <a:latin typeface="Arial Black"/>
                <a:cs typeface="Arial Black"/>
              </a:rPr>
              <a:t>the</a:t>
            </a:r>
            <a:r>
              <a:rPr sz="2400" spc="-15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25" dirty="0">
                <a:solidFill>
                  <a:srgbClr val="404040"/>
                </a:solidFill>
                <a:latin typeface="Arial Black"/>
                <a:cs typeface="Arial Black"/>
              </a:rPr>
              <a:t>following</a:t>
            </a:r>
            <a:r>
              <a:rPr sz="2400" spc="-14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30" dirty="0">
                <a:solidFill>
                  <a:srgbClr val="404040"/>
                </a:solidFill>
                <a:latin typeface="Arial Black"/>
                <a:cs typeface="Arial Black"/>
              </a:rPr>
              <a:t>are</a:t>
            </a:r>
            <a:r>
              <a:rPr sz="2400" spc="-165" dirty="0">
                <a:solidFill>
                  <a:srgbClr val="404040"/>
                </a:solidFill>
                <a:latin typeface="Arial Black"/>
                <a:cs typeface="Arial Black"/>
              </a:rPr>
              <a:t> correct</a:t>
            </a:r>
            <a:r>
              <a:rPr sz="2400" spc="-16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75" dirty="0">
                <a:solidFill>
                  <a:srgbClr val="404040"/>
                </a:solidFill>
                <a:latin typeface="Arial Black"/>
                <a:cs typeface="Arial Black"/>
              </a:rPr>
              <a:t>syntaxes</a:t>
            </a:r>
            <a:r>
              <a:rPr sz="2400" spc="-18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75" dirty="0">
                <a:solidFill>
                  <a:srgbClr val="404040"/>
                </a:solidFill>
                <a:latin typeface="Arial Black"/>
                <a:cs typeface="Arial Black"/>
              </a:rPr>
              <a:t>that</a:t>
            </a:r>
            <a:r>
              <a:rPr sz="2400" spc="-16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10" dirty="0">
                <a:solidFill>
                  <a:srgbClr val="404040"/>
                </a:solidFill>
                <a:latin typeface="Arial Black"/>
                <a:cs typeface="Arial Black"/>
              </a:rPr>
              <a:t>will</a:t>
            </a:r>
            <a:r>
              <a:rPr sz="2400" spc="-14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70" dirty="0">
                <a:solidFill>
                  <a:srgbClr val="404040"/>
                </a:solidFill>
                <a:latin typeface="Arial Black"/>
                <a:cs typeface="Arial Black"/>
              </a:rPr>
              <a:t>not</a:t>
            </a:r>
            <a:r>
              <a:rPr sz="2400" spc="-15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14" dirty="0">
                <a:solidFill>
                  <a:srgbClr val="404040"/>
                </a:solidFill>
                <a:latin typeface="Arial Black"/>
                <a:cs typeface="Arial Black"/>
              </a:rPr>
              <a:t>result</a:t>
            </a:r>
            <a:r>
              <a:rPr sz="2400" spc="-15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60" dirty="0">
                <a:solidFill>
                  <a:srgbClr val="404040"/>
                </a:solidFill>
                <a:latin typeface="Arial Black"/>
                <a:cs typeface="Arial Black"/>
              </a:rPr>
              <a:t>in</a:t>
            </a:r>
            <a:r>
              <a:rPr sz="2400" spc="-15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70" dirty="0">
                <a:solidFill>
                  <a:srgbClr val="404040"/>
                </a:solidFill>
                <a:latin typeface="Arial Black"/>
                <a:cs typeface="Arial Black"/>
              </a:rPr>
              <a:t>infinite</a:t>
            </a:r>
            <a:r>
              <a:rPr sz="2400" spc="-13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Arial Black"/>
                <a:cs typeface="Arial Black"/>
              </a:rPr>
              <a:t>loop?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408682" y="3882009"/>
            <a:ext cx="361569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for(int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i=0,j=10;i&lt;10;i++,j-</a:t>
            </a:r>
            <a:r>
              <a:rPr sz="2200" spc="-45" dirty="0">
                <a:solidFill>
                  <a:srgbClr val="404040"/>
                </a:solidFill>
                <a:latin typeface="Arial MT"/>
                <a:cs typeface="Arial MT"/>
              </a:rPr>
              <a:t>-</a:t>
            </a:r>
            <a:r>
              <a:rPr sz="2200" spc="-25" dirty="0">
                <a:solidFill>
                  <a:srgbClr val="404040"/>
                </a:solidFill>
                <a:latin typeface="Arial MT"/>
                <a:cs typeface="Arial MT"/>
              </a:rPr>
              <a:t>){}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422651" y="4738878"/>
            <a:ext cx="162687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while(true){}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442464" y="5599557"/>
            <a:ext cx="211201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do</a:t>
            </a:r>
            <a:r>
              <a:rPr sz="2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{}while(true);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7545323"/>
            <a:ext cx="16256635" cy="1598930"/>
            <a:chOff x="0" y="7545323"/>
            <a:chExt cx="16256635" cy="1598930"/>
          </a:xfrm>
        </p:grpSpPr>
        <p:sp>
          <p:nvSpPr>
            <p:cNvPr id="3" name="object 3"/>
            <p:cNvSpPr/>
            <p:nvPr/>
          </p:nvSpPr>
          <p:spPr>
            <a:xfrm>
              <a:off x="0" y="7676387"/>
              <a:ext cx="16256635" cy="1468120"/>
            </a:xfrm>
            <a:custGeom>
              <a:avLst/>
              <a:gdLst/>
              <a:ahLst/>
              <a:cxnLst/>
              <a:rect l="l" t="t" r="r" b="b"/>
              <a:pathLst>
                <a:path w="16256635" h="1468120">
                  <a:moveTo>
                    <a:pt x="16256508" y="0"/>
                  </a:moveTo>
                  <a:lnTo>
                    <a:pt x="0" y="0"/>
                  </a:lnTo>
                  <a:lnTo>
                    <a:pt x="0" y="1467611"/>
                  </a:lnTo>
                  <a:lnTo>
                    <a:pt x="16256508" y="1467611"/>
                  </a:lnTo>
                  <a:lnTo>
                    <a:pt x="16256508" y="0"/>
                  </a:lnTo>
                  <a:close/>
                </a:path>
              </a:pathLst>
            </a:custGeom>
            <a:solidFill>
              <a:srgbClr val="8E8E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7545323"/>
              <a:ext cx="1463040" cy="131445"/>
            </a:xfrm>
            <a:custGeom>
              <a:avLst/>
              <a:gdLst/>
              <a:ahLst/>
              <a:cxnLst/>
              <a:rect l="l" t="t" r="r" b="b"/>
              <a:pathLst>
                <a:path w="1463040" h="131445">
                  <a:moveTo>
                    <a:pt x="1463040" y="0"/>
                  </a:moveTo>
                  <a:lnTo>
                    <a:pt x="0" y="0"/>
                  </a:lnTo>
                  <a:lnTo>
                    <a:pt x="0" y="131063"/>
                  </a:lnTo>
                  <a:lnTo>
                    <a:pt x="1463040" y="131063"/>
                  </a:lnTo>
                  <a:lnTo>
                    <a:pt x="1463040" y="0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63039" y="7545323"/>
              <a:ext cx="7101840" cy="131445"/>
            </a:xfrm>
            <a:custGeom>
              <a:avLst/>
              <a:gdLst/>
              <a:ahLst/>
              <a:cxnLst/>
              <a:rect l="l" t="t" r="r" b="b"/>
              <a:pathLst>
                <a:path w="7101840" h="131445">
                  <a:moveTo>
                    <a:pt x="7101840" y="0"/>
                  </a:moveTo>
                  <a:lnTo>
                    <a:pt x="0" y="0"/>
                  </a:lnTo>
                  <a:lnTo>
                    <a:pt x="0" y="131063"/>
                  </a:lnTo>
                  <a:lnTo>
                    <a:pt x="7101840" y="131063"/>
                  </a:lnTo>
                  <a:lnTo>
                    <a:pt x="7101840" y="0"/>
                  </a:lnTo>
                  <a:close/>
                </a:path>
              </a:pathLst>
            </a:custGeom>
            <a:solidFill>
              <a:srgbClr val="F69E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564880" y="7545323"/>
              <a:ext cx="1405255" cy="131445"/>
            </a:xfrm>
            <a:custGeom>
              <a:avLst/>
              <a:gdLst/>
              <a:ahLst/>
              <a:cxnLst/>
              <a:rect l="l" t="t" r="r" b="b"/>
              <a:pathLst>
                <a:path w="1405254" h="131445">
                  <a:moveTo>
                    <a:pt x="1405127" y="0"/>
                  </a:moveTo>
                  <a:lnTo>
                    <a:pt x="0" y="0"/>
                  </a:lnTo>
                  <a:lnTo>
                    <a:pt x="0" y="131063"/>
                  </a:lnTo>
                  <a:lnTo>
                    <a:pt x="1405127" y="131063"/>
                  </a:lnTo>
                  <a:lnTo>
                    <a:pt x="1405127" y="0"/>
                  </a:lnTo>
                  <a:close/>
                </a:path>
              </a:pathLst>
            </a:custGeom>
            <a:solidFill>
              <a:srgbClr val="F385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970007" y="7545323"/>
              <a:ext cx="469900" cy="131445"/>
            </a:xfrm>
            <a:custGeom>
              <a:avLst/>
              <a:gdLst/>
              <a:ahLst/>
              <a:cxnLst/>
              <a:rect l="l" t="t" r="r" b="b"/>
              <a:pathLst>
                <a:path w="469900" h="131445">
                  <a:moveTo>
                    <a:pt x="469392" y="0"/>
                  </a:moveTo>
                  <a:lnTo>
                    <a:pt x="0" y="0"/>
                  </a:lnTo>
                  <a:lnTo>
                    <a:pt x="0" y="131063"/>
                  </a:lnTo>
                  <a:lnTo>
                    <a:pt x="469392" y="131063"/>
                  </a:lnTo>
                  <a:lnTo>
                    <a:pt x="469392" y="0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605516" y="7545323"/>
              <a:ext cx="1670685" cy="131445"/>
            </a:xfrm>
            <a:custGeom>
              <a:avLst/>
              <a:gdLst/>
              <a:ahLst/>
              <a:cxnLst/>
              <a:rect l="l" t="t" r="r" b="b"/>
              <a:pathLst>
                <a:path w="1670684" h="131445">
                  <a:moveTo>
                    <a:pt x="1670303" y="0"/>
                  </a:moveTo>
                  <a:lnTo>
                    <a:pt x="0" y="0"/>
                  </a:lnTo>
                  <a:lnTo>
                    <a:pt x="0" y="131063"/>
                  </a:lnTo>
                  <a:lnTo>
                    <a:pt x="1670303" y="131063"/>
                  </a:lnTo>
                  <a:lnTo>
                    <a:pt x="1670303" y="0"/>
                  </a:lnTo>
                  <a:close/>
                </a:path>
              </a:pathLst>
            </a:custGeom>
            <a:solidFill>
              <a:srgbClr val="9CD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275819" y="7545323"/>
              <a:ext cx="3980815" cy="131445"/>
            </a:xfrm>
            <a:custGeom>
              <a:avLst/>
              <a:gdLst/>
              <a:ahLst/>
              <a:cxnLst/>
              <a:rect l="l" t="t" r="r" b="b"/>
              <a:pathLst>
                <a:path w="3980815" h="131445">
                  <a:moveTo>
                    <a:pt x="3980687" y="0"/>
                  </a:moveTo>
                  <a:lnTo>
                    <a:pt x="0" y="0"/>
                  </a:lnTo>
                  <a:lnTo>
                    <a:pt x="0" y="131063"/>
                  </a:lnTo>
                  <a:lnTo>
                    <a:pt x="3980687" y="131063"/>
                  </a:lnTo>
                  <a:lnTo>
                    <a:pt x="3980687" y="0"/>
                  </a:lnTo>
                  <a:close/>
                </a:path>
              </a:pathLst>
            </a:custGeom>
            <a:solidFill>
              <a:srgbClr val="3E96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6864477" y="3781501"/>
            <a:ext cx="480695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395" dirty="0">
                <a:solidFill>
                  <a:srgbClr val="252525"/>
                </a:solidFill>
              </a:rPr>
              <a:t>Thank</a:t>
            </a:r>
            <a:r>
              <a:rPr sz="7200" spc="-525" dirty="0">
                <a:solidFill>
                  <a:srgbClr val="252525"/>
                </a:solidFill>
              </a:rPr>
              <a:t> </a:t>
            </a:r>
            <a:r>
              <a:rPr sz="7200" spc="-685" dirty="0">
                <a:solidFill>
                  <a:srgbClr val="252525"/>
                </a:solidFill>
              </a:rPr>
              <a:t>You</a:t>
            </a:r>
            <a:endParaRPr sz="7200"/>
          </a:p>
        </p:txBody>
      </p:sp>
      <p:grpSp>
        <p:nvGrpSpPr>
          <p:cNvPr id="14" name="object 14"/>
          <p:cNvGrpSpPr/>
          <p:nvPr/>
        </p:nvGrpSpPr>
        <p:grpSpPr>
          <a:xfrm>
            <a:off x="2493264" y="2493264"/>
            <a:ext cx="3550920" cy="3683635"/>
            <a:chOff x="2493264" y="2493264"/>
            <a:chExt cx="3550920" cy="3683635"/>
          </a:xfrm>
        </p:grpSpPr>
        <p:sp>
          <p:nvSpPr>
            <p:cNvPr id="15" name="object 15"/>
            <p:cNvSpPr/>
            <p:nvPr/>
          </p:nvSpPr>
          <p:spPr>
            <a:xfrm>
              <a:off x="2493264" y="2493264"/>
              <a:ext cx="3550920" cy="3683635"/>
            </a:xfrm>
            <a:custGeom>
              <a:avLst/>
              <a:gdLst/>
              <a:ahLst/>
              <a:cxnLst/>
              <a:rect l="l" t="t" r="r" b="b"/>
              <a:pathLst>
                <a:path w="3550920" h="3683635">
                  <a:moveTo>
                    <a:pt x="1775460" y="0"/>
                  </a:moveTo>
                  <a:lnTo>
                    <a:pt x="1728160" y="640"/>
                  </a:lnTo>
                  <a:lnTo>
                    <a:pt x="1681166" y="2553"/>
                  </a:lnTo>
                  <a:lnTo>
                    <a:pt x="1634492" y="5720"/>
                  </a:lnTo>
                  <a:lnTo>
                    <a:pt x="1588154" y="10127"/>
                  </a:lnTo>
                  <a:lnTo>
                    <a:pt x="1542168" y="15757"/>
                  </a:lnTo>
                  <a:lnTo>
                    <a:pt x="1496548" y="22595"/>
                  </a:lnTo>
                  <a:lnTo>
                    <a:pt x="1451309" y="30624"/>
                  </a:lnTo>
                  <a:lnTo>
                    <a:pt x="1406468" y="39829"/>
                  </a:lnTo>
                  <a:lnTo>
                    <a:pt x="1362039" y="50194"/>
                  </a:lnTo>
                  <a:lnTo>
                    <a:pt x="1318039" y="61703"/>
                  </a:lnTo>
                  <a:lnTo>
                    <a:pt x="1274481" y="74340"/>
                  </a:lnTo>
                  <a:lnTo>
                    <a:pt x="1231382" y="88089"/>
                  </a:lnTo>
                  <a:lnTo>
                    <a:pt x="1188757" y="102934"/>
                  </a:lnTo>
                  <a:lnTo>
                    <a:pt x="1146620" y="118859"/>
                  </a:lnTo>
                  <a:lnTo>
                    <a:pt x="1104989" y="135849"/>
                  </a:lnTo>
                  <a:lnTo>
                    <a:pt x="1063877" y="153887"/>
                  </a:lnTo>
                  <a:lnTo>
                    <a:pt x="1023301" y="172958"/>
                  </a:lnTo>
                  <a:lnTo>
                    <a:pt x="983275" y="193045"/>
                  </a:lnTo>
                  <a:lnTo>
                    <a:pt x="943815" y="214133"/>
                  </a:lnTo>
                  <a:lnTo>
                    <a:pt x="904936" y="236205"/>
                  </a:lnTo>
                  <a:lnTo>
                    <a:pt x="866654" y="259247"/>
                  </a:lnTo>
                  <a:lnTo>
                    <a:pt x="828984" y="283241"/>
                  </a:lnTo>
                  <a:lnTo>
                    <a:pt x="791941" y="308173"/>
                  </a:lnTo>
                  <a:lnTo>
                    <a:pt x="755540" y="334025"/>
                  </a:lnTo>
                  <a:lnTo>
                    <a:pt x="719797" y="360783"/>
                  </a:lnTo>
                  <a:lnTo>
                    <a:pt x="684728" y="388430"/>
                  </a:lnTo>
                  <a:lnTo>
                    <a:pt x="650347" y="416950"/>
                  </a:lnTo>
                  <a:lnTo>
                    <a:pt x="616671" y="446328"/>
                  </a:lnTo>
                  <a:lnTo>
                    <a:pt x="583713" y="476548"/>
                  </a:lnTo>
                  <a:lnTo>
                    <a:pt x="551490" y="507593"/>
                  </a:lnTo>
                  <a:lnTo>
                    <a:pt x="520017" y="539448"/>
                  </a:lnTo>
                  <a:lnTo>
                    <a:pt x="489309" y="572097"/>
                  </a:lnTo>
                  <a:lnTo>
                    <a:pt x="459382" y="605523"/>
                  </a:lnTo>
                  <a:lnTo>
                    <a:pt x="430251" y="639712"/>
                  </a:lnTo>
                  <a:lnTo>
                    <a:pt x="401931" y="674646"/>
                  </a:lnTo>
                  <a:lnTo>
                    <a:pt x="374437" y="710311"/>
                  </a:lnTo>
                  <a:lnTo>
                    <a:pt x="347786" y="746690"/>
                  </a:lnTo>
                  <a:lnTo>
                    <a:pt x="321992" y="783768"/>
                  </a:lnTo>
                  <a:lnTo>
                    <a:pt x="297070" y="821527"/>
                  </a:lnTo>
                  <a:lnTo>
                    <a:pt x="273037" y="859954"/>
                  </a:lnTo>
                  <a:lnTo>
                    <a:pt x="249907" y="899031"/>
                  </a:lnTo>
                  <a:lnTo>
                    <a:pt x="227695" y="938742"/>
                  </a:lnTo>
                  <a:lnTo>
                    <a:pt x="206418" y="979073"/>
                  </a:lnTo>
                  <a:lnTo>
                    <a:pt x="186090" y="1020006"/>
                  </a:lnTo>
                  <a:lnTo>
                    <a:pt x="166726" y="1061526"/>
                  </a:lnTo>
                  <a:lnTo>
                    <a:pt x="148342" y="1103617"/>
                  </a:lnTo>
                  <a:lnTo>
                    <a:pt x="130954" y="1146264"/>
                  </a:lnTo>
                  <a:lnTo>
                    <a:pt x="114577" y="1189449"/>
                  </a:lnTo>
                  <a:lnTo>
                    <a:pt x="99225" y="1233158"/>
                  </a:lnTo>
                  <a:lnTo>
                    <a:pt x="84915" y="1277375"/>
                  </a:lnTo>
                  <a:lnTo>
                    <a:pt x="71661" y="1322082"/>
                  </a:lnTo>
                  <a:lnTo>
                    <a:pt x="59480" y="1367266"/>
                  </a:lnTo>
                  <a:lnTo>
                    <a:pt x="48385" y="1412909"/>
                  </a:lnTo>
                  <a:lnTo>
                    <a:pt x="38394" y="1458995"/>
                  </a:lnTo>
                  <a:lnTo>
                    <a:pt x="29521" y="1505510"/>
                  </a:lnTo>
                  <a:lnTo>
                    <a:pt x="21780" y="1552436"/>
                  </a:lnTo>
                  <a:lnTo>
                    <a:pt x="15189" y="1599759"/>
                  </a:lnTo>
                  <a:lnTo>
                    <a:pt x="9762" y="1647461"/>
                  </a:lnTo>
                  <a:lnTo>
                    <a:pt x="5514" y="1695528"/>
                  </a:lnTo>
                  <a:lnTo>
                    <a:pt x="2461" y="1743943"/>
                  </a:lnTo>
                  <a:lnTo>
                    <a:pt x="617" y="1792690"/>
                  </a:lnTo>
                  <a:lnTo>
                    <a:pt x="0" y="1841753"/>
                  </a:lnTo>
                  <a:lnTo>
                    <a:pt x="617" y="1890817"/>
                  </a:lnTo>
                  <a:lnTo>
                    <a:pt x="2461" y="1939564"/>
                  </a:lnTo>
                  <a:lnTo>
                    <a:pt x="5514" y="1987979"/>
                  </a:lnTo>
                  <a:lnTo>
                    <a:pt x="9762" y="2036046"/>
                  </a:lnTo>
                  <a:lnTo>
                    <a:pt x="15189" y="2083748"/>
                  </a:lnTo>
                  <a:lnTo>
                    <a:pt x="21780" y="2131071"/>
                  </a:lnTo>
                  <a:lnTo>
                    <a:pt x="29521" y="2177997"/>
                  </a:lnTo>
                  <a:lnTo>
                    <a:pt x="38394" y="2224512"/>
                  </a:lnTo>
                  <a:lnTo>
                    <a:pt x="48385" y="2270598"/>
                  </a:lnTo>
                  <a:lnTo>
                    <a:pt x="59480" y="2316241"/>
                  </a:lnTo>
                  <a:lnTo>
                    <a:pt x="71661" y="2361425"/>
                  </a:lnTo>
                  <a:lnTo>
                    <a:pt x="84915" y="2406132"/>
                  </a:lnTo>
                  <a:lnTo>
                    <a:pt x="99225" y="2450349"/>
                  </a:lnTo>
                  <a:lnTo>
                    <a:pt x="114577" y="2494058"/>
                  </a:lnTo>
                  <a:lnTo>
                    <a:pt x="130954" y="2537243"/>
                  </a:lnTo>
                  <a:lnTo>
                    <a:pt x="148342" y="2579890"/>
                  </a:lnTo>
                  <a:lnTo>
                    <a:pt x="166726" y="2621981"/>
                  </a:lnTo>
                  <a:lnTo>
                    <a:pt x="186090" y="2663501"/>
                  </a:lnTo>
                  <a:lnTo>
                    <a:pt x="206418" y="2704434"/>
                  </a:lnTo>
                  <a:lnTo>
                    <a:pt x="227695" y="2744765"/>
                  </a:lnTo>
                  <a:lnTo>
                    <a:pt x="249907" y="2784476"/>
                  </a:lnTo>
                  <a:lnTo>
                    <a:pt x="273037" y="2823553"/>
                  </a:lnTo>
                  <a:lnTo>
                    <a:pt x="297070" y="2861980"/>
                  </a:lnTo>
                  <a:lnTo>
                    <a:pt x="321992" y="2899739"/>
                  </a:lnTo>
                  <a:lnTo>
                    <a:pt x="347786" y="2936817"/>
                  </a:lnTo>
                  <a:lnTo>
                    <a:pt x="374437" y="2973196"/>
                  </a:lnTo>
                  <a:lnTo>
                    <a:pt x="401931" y="3008861"/>
                  </a:lnTo>
                  <a:lnTo>
                    <a:pt x="430251" y="3043795"/>
                  </a:lnTo>
                  <a:lnTo>
                    <a:pt x="459382" y="3077984"/>
                  </a:lnTo>
                  <a:lnTo>
                    <a:pt x="489309" y="3111410"/>
                  </a:lnTo>
                  <a:lnTo>
                    <a:pt x="520017" y="3144059"/>
                  </a:lnTo>
                  <a:lnTo>
                    <a:pt x="551490" y="3175914"/>
                  </a:lnTo>
                  <a:lnTo>
                    <a:pt x="583713" y="3206959"/>
                  </a:lnTo>
                  <a:lnTo>
                    <a:pt x="616671" y="3237179"/>
                  </a:lnTo>
                  <a:lnTo>
                    <a:pt x="650347" y="3266557"/>
                  </a:lnTo>
                  <a:lnTo>
                    <a:pt x="684728" y="3295077"/>
                  </a:lnTo>
                  <a:lnTo>
                    <a:pt x="719797" y="3322724"/>
                  </a:lnTo>
                  <a:lnTo>
                    <a:pt x="755540" y="3349482"/>
                  </a:lnTo>
                  <a:lnTo>
                    <a:pt x="791941" y="3375334"/>
                  </a:lnTo>
                  <a:lnTo>
                    <a:pt x="828984" y="3400266"/>
                  </a:lnTo>
                  <a:lnTo>
                    <a:pt x="866654" y="3424260"/>
                  </a:lnTo>
                  <a:lnTo>
                    <a:pt x="904936" y="3447302"/>
                  </a:lnTo>
                  <a:lnTo>
                    <a:pt x="943815" y="3469374"/>
                  </a:lnTo>
                  <a:lnTo>
                    <a:pt x="983275" y="3490462"/>
                  </a:lnTo>
                  <a:lnTo>
                    <a:pt x="1023301" y="3510549"/>
                  </a:lnTo>
                  <a:lnTo>
                    <a:pt x="1063877" y="3529620"/>
                  </a:lnTo>
                  <a:lnTo>
                    <a:pt x="1104989" y="3547658"/>
                  </a:lnTo>
                  <a:lnTo>
                    <a:pt x="1146620" y="3564648"/>
                  </a:lnTo>
                  <a:lnTo>
                    <a:pt x="1188757" y="3580573"/>
                  </a:lnTo>
                  <a:lnTo>
                    <a:pt x="1231382" y="3595418"/>
                  </a:lnTo>
                  <a:lnTo>
                    <a:pt x="1274481" y="3609167"/>
                  </a:lnTo>
                  <a:lnTo>
                    <a:pt x="1318039" y="3621804"/>
                  </a:lnTo>
                  <a:lnTo>
                    <a:pt x="1362039" y="3633313"/>
                  </a:lnTo>
                  <a:lnTo>
                    <a:pt x="1406468" y="3643678"/>
                  </a:lnTo>
                  <a:lnTo>
                    <a:pt x="1451309" y="3652883"/>
                  </a:lnTo>
                  <a:lnTo>
                    <a:pt x="1496548" y="3660912"/>
                  </a:lnTo>
                  <a:lnTo>
                    <a:pt x="1542168" y="3667750"/>
                  </a:lnTo>
                  <a:lnTo>
                    <a:pt x="1588154" y="3673380"/>
                  </a:lnTo>
                  <a:lnTo>
                    <a:pt x="1634492" y="3677787"/>
                  </a:lnTo>
                  <a:lnTo>
                    <a:pt x="1681166" y="3680954"/>
                  </a:lnTo>
                  <a:lnTo>
                    <a:pt x="1728160" y="3682867"/>
                  </a:lnTo>
                  <a:lnTo>
                    <a:pt x="1775460" y="3683507"/>
                  </a:lnTo>
                  <a:lnTo>
                    <a:pt x="1822759" y="3682867"/>
                  </a:lnTo>
                  <a:lnTo>
                    <a:pt x="1869753" y="3680954"/>
                  </a:lnTo>
                  <a:lnTo>
                    <a:pt x="1916427" y="3677787"/>
                  </a:lnTo>
                  <a:lnTo>
                    <a:pt x="1962765" y="3673380"/>
                  </a:lnTo>
                  <a:lnTo>
                    <a:pt x="2008751" y="3667750"/>
                  </a:lnTo>
                  <a:lnTo>
                    <a:pt x="2054371" y="3660912"/>
                  </a:lnTo>
                  <a:lnTo>
                    <a:pt x="2099610" y="3652883"/>
                  </a:lnTo>
                  <a:lnTo>
                    <a:pt x="2144451" y="3643678"/>
                  </a:lnTo>
                  <a:lnTo>
                    <a:pt x="2188880" y="3633313"/>
                  </a:lnTo>
                  <a:lnTo>
                    <a:pt x="2232880" y="3621804"/>
                  </a:lnTo>
                  <a:lnTo>
                    <a:pt x="2276438" y="3609167"/>
                  </a:lnTo>
                  <a:lnTo>
                    <a:pt x="2319537" y="3595418"/>
                  </a:lnTo>
                  <a:lnTo>
                    <a:pt x="2362162" y="3580573"/>
                  </a:lnTo>
                  <a:lnTo>
                    <a:pt x="2404299" y="3564648"/>
                  </a:lnTo>
                  <a:lnTo>
                    <a:pt x="2445930" y="3547658"/>
                  </a:lnTo>
                  <a:lnTo>
                    <a:pt x="2487042" y="3529620"/>
                  </a:lnTo>
                  <a:lnTo>
                    <a:pt x="2527618" y="3510549"/>
                  </a:lnTo>
                  <a:lnTo>
                    <a:pt x="2567644" y="3490462"/>
                  </a:lnTo>
                  <a:lnTo>
                    <a:pt x="2607104" y="3469374"/>
                  </a:lnTo>
                  <a:lnTo>
                    <a:pt x="2645983" y="3447302"/>
                  </a:lnTo>
                  <a:lnTo>
                    <a:pt x="2684265" y="3424260"/>
                  </a:lnTo>
                  <a:lnTo>
                    <a:pt x="2721935" y="3400266"/>
                  </a:lnTo>
                  <a:lnTo>
                    <a:pt x="2758978" y="3375334"/>
                  </a:lnTo>
                  <a:lnTo>
                    <a:pt x="2795379" y="3349482"/>
                  </a:lnTo>
                  <a:lnTo>
                    <a:pt x="2831122" y="3322724"/>
                  </a:lnTo>
                  <a:lnTo>
                    <a:pt x="2866191" y="3295077"/>
                  </a:lnTo>
                  <a:lnTo>
                    <a:pt x="2900572" y="3266557"/>
                  </a:lnTo>
                  <a:lnTo>
                    <a:pt x="2934248" y="3237179"/>
                  </a:lnTo>
                  <a:lnTo>
                    <a:pt x="2967206" y="3206959"/>
                  </a:lnTo>
                  <a:lnTo>
                    <a:pt x="2999429" y="3175914"/>
                  </a:lnTo>
                  <a:lnTo>
                    <a:pt x="3030902" y="3144059"/>
                  </a:lnTo>
                  <a:lnTo>
                    <a:pt x="3061610" y="3111410"/>
                  </a:lnTo>
                  <a:lnTo>
                    <a:pt x="3091537" y="3077984"/>
                  </a:lnTo>
                  <a:lnTo>
                    <a:pt x="3120668" y="3043795"/>
                  </a:lnTo>
                  <a:lnTo>
                    <a:pt x="3148988" y="3008861"/>
                  </a:lnTo>
                  <a:lnTo>
                    <a:pt x="3176482" y="2973196"/>
                  </a:lnTo>
                  <a:lnTo>
                    <a:pt x="3203133" y="2936817"/>
                  </a:lnTo>
                  <a:lnTo>
                    <a:pt x="3228927" y="2899739"/>
                  </a:lnTo>
                  <a:lnTo>
                    <a:pt x="3253849" y="2861980"/>
                  </a:lnTo>
                  <a:lnTo>
                    <a:pt x="3277882" y="2823553"/>
                  </a:lnTo>
                  <a:lnTo>
                    <a:pt x="3301012" y="2784476"/>
                  </a:lnTo>
                  <a:lnTo>
                    <a:pt x="3323224" y="2744765"/>
                  </a:lnTo>
                  <a:lnTo>
                    <a:pt x="3344501" y="2704434"/>
                  </a:lnTo>
                  <a:lnTo>
                    <a:pt x="3364829" y="2663501"/>
                  </a:lnTo>
                  <a:lnTo>
                    <a:pt x="3384193" y="2621981"/>
                  </a:lnTo>
                  <a:lnTo>
                    <a:pt x="3402577" y="2579890"/>
                  </a:lnTo>
                  <a:lnTo>
                    <a:pt x="3419965" y="2537243"/>
                  </a:lnTo>
                  <a:lnTo>
                    <a:pt x="3436342" y="2494058"/>
                  </a:lnTo>
                  <a:lnTo>
                    <a:pt x="3451694" y="2450349"/>
                  </a:lnTo>
                  <a:lnTo>
                    <a:pt x="3466004" y="2406132"/>
                  </a:lnTo>
                  <a:lnTo>
                    <a:pt x="3479258" y="2361425"/>
                  </a:lnTo>
                  <a:lnTo>
                    <a:pt x="3491439" y="2316241"/>
                  </a:lnTo>
                  <a:lnTo>
                    <a:pt x="3502534" y="2270598"/>
                  </a:lnTo>
                  <a:lnTo>
                    <a:pt x="3512525" y="2224512"/>
                  </a:lnTo>
                  <a:lnTo>
                    <a:pt x="3521398" y="2177997"/>
                  </a:lnTo>
                  <a:lnTo>
                    <a:pt x="3529139" y="2131071"/>
                  </a:lnTo>
                  <a:lnTo>
                    <a:pt x="3535730" y="2083748"/>
                  </a:lnTo>
                  <a:lnTo>
                    <a:pt x="3541157" y="2036046"/>
                  </a:lnTo>
                  <a:lnTo>
                    <a:pt x="3545405" y="1987979"/>
                  </a:lnTo>
                  <a:lnTo>
                    <a:pt x="3548458" y="1939564"/>
                  </a:lnTo>
                  <a:lnTo>
                    <a:pt x="3550302" y="1890817"/>
                  </a:lnTo>
                  <a:lnTo>
                    <a:pt x="3550920" y="1841753"/>
                  </a:lnTo>
                  <a:lnTo>
                    <a:pt x="3550302" y="1792690"/>
                  </a:lnTo>
                  <a:lnTo>
                    <a:pt x="3548458" y="1743943"/>
                  </a:lnTo>
                  <a:lnTo>
                    <a:pt x="3545405" y="1695528"/>
                  </a:lnTo>
                  <a:lnTo>
                    <a:pt x="3541157" y="1647461"/>
                  </a:lnTo>
                  <a:lnTo>
                    <a:pt x="3535730" y="1599759"/>
                  </a:lnTo>
                  <a:lnTo>
                    <a:pt x="3529139" y="1552436"/>
                  </a:lnTo>
                  <a:lnTo>
                    <a:pt x="3521398" y="1505510"/>
                  </a:lnTo>
                  <a:lnTo>
                    <a:pt x="3512525" y="1458995"/>
                  </a:lnTo>
                  <a:lnTo>
                    <a:pt x="3502534" y="1412909"/>
                  </a:lnTo>
                  <a:lnTo>
                    <a:pt x="3491439" y="1367266"/>
                  </a:lnTo>
                  <a:lnTo>
                    <a:pt x="3479258" y="1322082"/>
                  </a:lnTo>
                  <a:lnTo>
                    <a:pt x="3466004" y="1277375"/>
                  </a:lnTo>
                  <a:lnTo>
                    <a:pt x="3451694" y="1233158"/>
                  </a:lnTo>
                  <a:lnTo>
                    <a:pt x="3436342" y="1189449"/>
                  </a:lnTo>
                  <a:lnTo>
                    <a:pt x="3419965" y="1146264"/>
                  </a:lnTo>
                  <a:lnTo>
                    <a:pt x="3402577" y="1103617"/>
                  </a:lnTo>
                  <a:lnTo>
                    <a:pt x="3384193" y="1061526"/>
                  </a:lnTo>
                  <a:lnTo>
                    <a:pt x="3364829" y="1020006"/>
                  </a:lnTo>
                  <a:lnTo>
                    <a:pt x="3344501" y="979073"/>
                  </a:lnTo>
                  <a:lnTo>
                    <a:pt x="3323224" y="938742"/>
                  </a:lnTo>
                  <a:lnTo>
                    <a:pt x="3301012" y="899031"/>
                  </a:lnTo>
                  <a:lnTo>
                    <a:pt x="3277882" y="859954"/>
                  </a:lnTo>
                  <a:lnTo>
                    <a:pt x="3253849" y="821527"/>
                  </a:lnTo>
                  <a:lnTo>
                    <a:pt x="3228927" y="783768"/>
                  </a:lnTo>
                  <a:lnTo>
                    <a:pt x="3203133" y="746690"/>
                  </a:lnTo>
                  <a:lnTo>
                    <a:pt x="3176482" y="710311"/>
                  </a:lnTo>
                  <a:lnTo>
                    <a:pt x="3148988" y="674646"/>
                  </a:lnTo>
                  <a:lnTo>
                    <a:pt x="3120668" y="639712"/>
                  </a:lnTo>
                  <a:lnTo>
                    <a:pt x="3091537" y="605523"/>
                  </a:lnTo>
                  <a:lnTo>
                    <a:pt x="3061610" y="572097"/>
                  </a:lnTo>
                  <a:lnTo>
                    <a:pt x="3030902" y="539448"/>
                  </a:lnTo>
                  <a:lnTo>
                    <a:pt x="2999429" y="507593"/>
                  </a:lnTo>
                  <a:lnTo>
                    <a:pt x="2967206" y="476548"/>
                  </a:lnTo>
                  <a:lnTo>
                    <a:pt x="2934248" y="446328"/>
                  </a:lnTo>
                  <a:lnTo>
                    <a:pt x="2900572" y="416950"/>
                  </a:lnTo>
                  <a:lnTo>
                    <a:pt x="2866191" y="388430"/>
                  </a:lnTo>
                  <a:lnTo>
                    <a:pt x="2831122" y="360783"/>
                  </a:lnTo>
                  <a:lnTo>
                    <a:pt x="2795379" y="334025"/>
                  </a:lnTo>
                  <a:lnTo>
                    <a:pt x="2758978" y="308173"/>
                  </a:lnTo>
                  <a:lnTo>
                    <a:pt x="2721935" y="283241"/>
                  </a:lnTo>
                  <a:lnTo>
                    <a:pt x="2684265" y="259247"/>
                  </a:lnTo>
                  <a:lnTo>
                    <a:pt x="2645983" y="236205"/>
                  </a:lnTo>
                  <a:lnTo>
                    <a:pt x="2607104" y="214133"/>
                  </a:lnTo>
                  <a:lnTo>
                    <a:pt x="2567644" y="193045"/>
                  </a:lnTo>
                  <a:lnTo>
                    <a:pt x="2527618" y="172958"/>
                  </a:lnTo>
                  <a:lnTo>
                    <a:pt x="2487042" y="153887"/>
                  </a:lnTo>
                  <a:lnTo>
                    <a:pt x="2445930" y="135849"/>
                  </a:lnTo>
                  <a:lnTo>
                    <a:pt x="2404299" y="118859"/>
                  </a:lnTo>
                  <a:lnTo>
                    <a:pt x="2362162" y="102934"/>
                  </a:lnTo>
                  <a:lnTo>
                    <a:pt x="2319537" y="88089"/>
                  </a:lnTo>
                  <a:lnTo>
                    <a:pt x="2276438" y="74340"/>
                  </a:lnTo>
                  <a:lnTo>
                    <a:pt x="2232880" y="61703"/>
                  </a:lnTo>
                  <a:lnTo>
                    <a:pt x="2188880" y="50194"/>
                  </a:lnTo>
                  <a:lnTo>
                    <a:pt x="2144451" y="39829"/>
                  </a:lnTo>
                  <a:lnTo>
                    <a:pt x="2099610" y="30624"/>
                  </a:lnTo>
                  <a:lnTo>
                    <a:pt x="2054371" y="22595"/>
                  </a:lnTo>
                  <a:lnTo>
                    <a:pt x="2008751" y="15757"/>
                  </a:lnTo>
                  <a:lnTo>
                    <a:pt x="1962765" y="10127"/>
                  </a:lnTo>
                  <a:lnTo>
                    <a:pt x="1916427" y="5720"/>
                  </a:lnTo>
                  <a:lnTo>
                    <a:pt x="1869753" y="2553"/>
                  </a:lnTo>
                  <a:lnTo>
                    <a:pt x="1822759" y="640"/>
                  </a:lnTo>
                  <a:lnTo>
                    <a:pt x="1775460" y="0"/>
                  </a:lnTo>
                  <a:close/>
                </a:path>
              </a:pathLst>
            </a:custGeom>
            <a:solidFill>
              <a:srgbClr val="7DC6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58084" y="3424428"/>
              <a:ext cx="2718816" cy="183337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24330">
              <a:lnSpc>
                <a:spcPct val="100000"/>
              </a:lnSpc>
              <a:spcBef>
                <a:spcPts val="105"/>
              </a:spcBef>
            </a:pPr>
            <a:r>
              <a:rPr spc="-175" dirty="0"/>
              <a:t>Loops</a:t>
            </a:r>
            <a:r>
              <a:rPr spc="-235" dirty="0"/>
              <a:t> </a:t>
            </a:r>
            <a:r>
              <a:rPr dirty="0"/>
              <a:t>in</a:t>
            </a:r>
            <a:r>
              <a:rPr spc="-254" dirty="0"/>
              <a:t> </a:t>
            </a:r>
            <a:r>
              <a:rPr spc="-360" dirty="0"/>
              <a:t>Java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42845" y="1735581"/>
            <a:ext cx="680275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Enable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you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execute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blocks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statements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multiple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times</a:t>
            </a:r>
            <a:endParaRPr sz="22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25995" y="853439"/>
            <a:ext cx="2569463" cy="27432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429382" y="5455411"/>
            <a:ext cx="153289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i="1" spc="65" dirty="0">
                <a:solidFill>
                  <a:srgbClr val="404040"/>
                </a:solidFill>
                <a:latin typeface="Arial"/>
                <a:cs typeface="Arial"/>
              </a:rPr>
              <a:t>for</a:t>
            </a:r>
            <a:r>
              <a:rPr sz="2200" i="1" spc="-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loop</a:t>
            </a:r>
            <a:endParaRPr sz="22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4232" y="1594103"/>
            <a:ext cx="635507" cy="63550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94232" y="3122676"/>
            <a:ext cx="635507" cy="63550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94232" y="4475988"/>
            <a:ext cx="635507" cy="635508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942845" y="3281934"/>
            <a:ext cx="502920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Are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controlled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by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Boolean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expressions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42845" y="4599559"/>
            <a:ext cx="197866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Types</a:t>
            </a:r>
            <a:r>
              <a:rPr sz="2200" spc="-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2200" spc="-8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loops:</a:t>
            </a:r>
            <a:endParaRPr sz="2200">
              <a:latin typeface="Arial MT"/>
              <a:cs typeface="Arial MT"/>
            </a:endParaRPr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863851" y="5436108"/>
            <a:ext cx="417575" cy="417575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2429382" y="6267450"/>
            <a:ext cx="182118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i="1" dirty="0">
                <a:solidFill>
                  <a:srgbClr val="404040"/>
                </a:solidFill>
                <a:latin typeface="Arial"/>
                <a:cs typeface="Arial"/>
              </a:rPr>
              <a:t>while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loop</a:t>
            </a:r>
            <a:endParaRPr sz="2200">
              <a:latin typeface="Arial MT"/>
              <a:cs typeface="Arial MT"/>
            </a:endParaRPr>
          </a:p>
        </p:txBody>
      </p:sp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863851" y="6248400"/>
            <a:ext cx="417575" cy="417575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2429382" y="7079360"/>
            <a:ext cx="235267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-7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i="1" spc="-50" dirty="0">
                <a:solidFill>
                  <a:srgbClr val="404040"/>
                </a:solidFill>
                <a:latin typeface="Arial"/>
                <a:cs typeface="Arial"/>
              </a:rPr>
              <a:t>do…while</a:t>
            </a:r>
            <a:r>
              <a:rPr sz="2200" i="1" spc="-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loop</a:t>
            </a:r>
            <a:endParaRPr sz="2200">
              <a:latin typeface="Arial MT"/>
              <a:cs typeface="Arial MT"/>
            </a:endParaRPr>
          </a:p>
        </p:txBody>
      </p:sp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863851" y="7060692"/>
            <a:ext cx="417575" cy="417575"/>
          </a:xfrm>
          <a:prstGeom prst="rect">
            <a:avLst/>
          </a:prstGeom>
        </p:spPr>
      </p:pic>
      <p:grpSp>
        <p:nvGrpSpPr>
          <p:cNvPr id="16" name="object 16"/>
          <p:cNvGrpSpPr/>
          <p:nvPr/>
        </p:nvGrpSpPr>
        <p:grpSpPr>
          <a:xfrm>
            <a:off x="10396473" y="4650994"/>
            <a:ext cx="2603500" cy="2035175"/>
            <a:chOff x="10396473" y="4650994"/>
            <a:chExt cx="2603500" cy="2035175"/>
          </a:xfrm>
        </p:grpSpPr>
        <p:sp>
          <p:nvSpPr>
            <p:cNvPr id="17" name="object 17"/>
            <p:cNvSpPr/>
            <p:nvPr/>
          </p:nvSpPr>
          <p:spPr>
            <a:xfrm>
              <a:off x="10402823" y="4657344"/>
              <a:ext cx="2590800" cy="2022475"/>
            </a:xfrm>
            <a:custGeom>
              <a:avLst/>
              <a:gdLst/>
              <a:ahLst/>
              <a:cxnLst/>
              <a:rect l="l" t="t" r="r" b="b"/>
              <a:pathLst>
                <a:path w="2590800" h="2022475">
                  <a:moveTo>
                    <a:pt x="1295400" y="0"/>
                  </a:moveTo>
                  <a:lnTo>
                    <a:pt x="0" y="1011173"/>
                  </a:lnTo>
                  <a:lnTo>
                    <a:pt x="1295400" y="2022347"/>
                  </a:lnTo>
                  <a:lnTo>
                    <a:pt x="2590800" y="1011173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0402823" y="4657344"/>
              <a:ext cx="2590800" cy="2022475"/>
            </a:xfrm>
            <a:custGeom>
              <a:avLst/>
              <a:gdLst/>
              <a:ahLst/>
              <a:cxnLst/>
              <a:rect l="l" t="t" r="r" b="b"/>
              <a:pathLst>
                <a:path w="2590800" h="2022475">
                  <a:moveTo>
                    <a:pt x="0" y="1011173"/>
                  </a:moveTo>
                  <a:lnTo>
                    <a:pt x="1295400" y="0"/>
                  </a:lnTo>
                  <a:lnTo>
                    <a:pt x="2590800" y="1011173"/>
                  </a:lnTo>
                  <a:lnTo>
                    <a:pt x="1295400" y="2022347"/>
                  </a:lnTo>
                  <a:lnTo>
                    <a:pt x="0" y="1011173"/>
                  </a:lnTo>
                  <a:close/>
                </a:path>
              </a:pathLst>
            </a:custGeom>
            <a:ln w="12192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1165840" y="5505703"/>
            <a:ext cx="10642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45" dirty="0">
                <a:solidFill>
                  <a:srgbClr val="404040"/>
                </a:solidFill>
                <a:latin typeface="Arial MT"/>
                <a:cs typeface="Arial MT"/>
              </a:rPr>
              <a:t>Condition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3051536" y="3479291"/>
            <a:ext cx="2418715" cy="670560"/>
          </a:xfrm>
          <a:prstGeom prst="rect">
            <a:avLst/>
          </a:prstGeom>
          <a:solidFill>
            <a:srgbClr val="D9D9D9"/>
          </a:solidFill>
          <a:ln w="12192">
            <a:solidFill>
              <a:srgbClr val="A6A6A6"/>
            </a:solidFill>
          </a:ln>
        </p:spPr>
        <p:txBody>
          <a:bodyPr vert="horz" wrap="square" lIns="0" tIns="184785" rIns="0" bIns="0" rtlCol="0">
            <a:spAutoFit/>
          </a:bodyPr>
          <a:lstStyle/>
          <a:p>
            <a:pPr marL="295275">
              <a:lnSpc>
                <a:spcPct val="100000"/>
              </a:lnSpc>
              <a:spcBef>
                <a:spcPts val="1455"/>
              </a:spcBef>
            </a:pPr>
            <a:r>
              <a:rPr sz="1800" spc="50" dirty="0">
                <a:solidFill>
                  <a:srgbClr val="404040"/>
                </a:solidFill>
                <a:latin typeface="Arial MT"/>
                <a:cs typeface="Arial MT"/>
              </a:rPr>
              <a:t>Conditional</a:t>
            </a:r>
            <a:r>
              <a:rPr sz="18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Arial MT"/>
                <a:cs typeface="Arial MT"/>
              </a:rPr>
              <a:t>Code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1655552" y="2186939"/>
            <a:ext cx="2650490" cy="5738495"/>
            <a:chOff x="11655552" y="2186939"/>
            <a:chExt cx="2650490" cy="5738495"/>
          </a:xfrm>
        </p:grpSpPr>
        <p:sp>
          <p:nvSpPr>
            <p:cNvPr id="22" name="object 22"/>
            <p:cNvSpPr/>
            <p:nvPr/>
          </p:nvSpPr>
          <p:spPr>
            <a:xfrm>
              <a:off x="11655552" y="2186939"/>
              <a:ext cx="86995" cy="5738495"/>
            </a:xfrm>
            <a:custGeom>
              <a:avLst/>
              <a:gdLst/>
              <a:ahLst/>
              <a:cxnLst/>
              <a:rect l="l" t="t" r="r" b="b"/>
              <a:pathLst>
                <a:path w="86995" h="5738495">
                  <a:moveTo>
                    <a:pt x="86868" y="4530090"/>
                  </a:moveTo>
                  <a:lnTo>
                    <a:pt x="83451" y="4513186"/>
                  </a:lnTo>
                  <a:lnTo>
                    <a:pt x="74142" y="4499381"/>
                  </a:lnTo>
                  <a:lnTo>
                    <a:pt x="60337" y="4490072"/>
                  </a:lnTo>
                  <a:lnTo>
                    <a:pt x="43434" y="4486656"/>
                  </a:lnTo>
                  <a:lnTo>
                    <a:pt x="26517" y="4490072"/>
                  </a:lnTo>
                  <a:lnTo>
                    <a:pt x="12712" y="4499381"/>
                  </a:lnTo>
                  <a:lnTo>
                    <a:pt x="3403" y="4513186"/>
                  </a:lnTo>
                  <a:lnTo>
                    <a:pt x="0" y="4530090"/>
                  </a:lnTo>
                  <a:lnTo>
                    <a:pt x="3403" y="4547006"/>
                  </a:lnTo>
                  <a:lnTo>
                    <a:pt x="12712" y="4560811"/>
                  </a:lnTo>
                  <a:lnTo>
                    <a:pt x="26517" y="4570120"/>
                  </a:lnTo>
                  <a:lnTo>
                    <a:pt x="28956" y="4570615"/>
                  </a:lnTo>
                  <a:lnTo>
                    <a:pt x="28956" y="5651373"/>
                  </a:lnTo>
                  <a:lnTo>
                    <a:pt x="0" y="5651373"/>
                  </a:lnTo>
                  <a:lnTo>
                    <a:pt x="43434" y="5738304"/>
                  </a:lnTo>
                  <a:lnTo>
                    <a:pt x="79629" y="5665851"/>
                  </a:lnTo>
                  <a:lnTo>
                    <a:pt x="86868" y="5651373"/>
                  </a:lnTo>
                  <a:lnTo>
                    <a:pt x="57912" y="5651373"/>
                  </a:lnTo>
                  <a:lnTo>
                    <a:pt x="57912" y="4573524"/>
                  </a:lnTo>
                  <a:lnTo>
                    <a:pt x="57912" y="4570615"/>
                  </a:lnTo>
                  <a:lnTo>
                    <a:pt x="60337" y="4570120"/>
                  </a:lnTo>
                  <a:lnTo>
                    <a:pt x="74142" y="4560811"/>
                  </a:lnTo>
                  <a:lnTo>
                    <a:pt x="83451" y="4547006"/>
                  </a:lnTo>
                  <a:lnTo>
                    <a:pt x="86868" y="4530090"/>
                  </a:lnTo>
                  <a:close/>
                </a:path>
                <a:path w="86995" h="5738495">
                  <a:moveTo>
                    <a:pt x="86868" y="43434"/>
                  </a:moveTo>
                  <a:lnTo>
                    <a:pt x="83451" y="26530"/>
                  </a:lnTo>
                  <a:lnTo>
                    <a:pt x="74142" y="12725"/>
                  </a:lnTo>
                  <a:lnTo>
                    <a:pt x="60337" y="3416"/>
                  </a:lnTo>
                  <a:lnTo>
                    <a:pt x="43434" y="0"/>
                  </a:lnTo>
                  <a:lnTo>
                    <a:pt x="26517" y="3416"/>
                  </a:lnTo>
                  <a:lnTo>
                    <a:pt x="12712" y="12725"/>
                  </a:lnTo>
                  <a:lnTo>
                    <a:pt x="3403" y="26530"/>
                  </a:lnTo>
                  <a:lnTo>
                    <a:pt x="0" y="43434"/>
                  </a:lnTo>
                  <a:lnTo>
                    <a:pt x="3403" y="60350"/>
                  </a:lnTo>
                  <a:lnTo>
                    <a:pt x="12712" y="74155"/>
                  </a:lnTo>
                  <a:lnTo>
                    <a:pt x="26517" y="83464"/>
                  </a:lnTo>
                  <a:lnTo>
                    <a:pt x="28956" y="83959"/>
                  </a:lnTo>
                  <a:lnTo>
                    <a:pt x="28956" y="2383790"/>
                  </a:lnTo>
                  <a:lnTo>
                    <a:pt x="0" y="2383790"/>
                  </a:lnTo>
                  <a:lnTo>
                    <a:pt x="43434" y="2470658"/>
                  </a:lnTo>
                  <a:lnTo>
                    <a:pt x="79629" y="2398268"/>
                  </a:lnTo>
                  <a:lnTo>
                    <a:pt x="86868" y="2383790"/>
                  </a:lnTo>
                  <a:lnTo>
                    <a:pt x="57912" y="2383790"/>
                  </a:lnTo>
                  <a:lnTo>
                    <a:pt x="57912" y="86868"/>
                  </a:lnTo>
                  <a:lnTo>
                    <a:pt x="57912" y="83959"/>
                  </a:lnTo>
                  <a:lnTo>
                    <a:pt x="60337" y="83464"/>
                  </a:lnTo>
                  <a:lnTo>
                    <a:pt x="74142" y="74155"/>
                  </a:lnTo>
                  <a:lnTo>
                    <a:pt x="83451" y="60350"/>
                  </a:lnTo>
                  <a:lnTo>
                    <a:pt x="86868" y="4343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2994386" y="5668518"/>
              <a:ext cx="1267460" cy="0"/>
            </a:xfrm>
            <a:custGeom>
              <a:avLst/>
              <a:gdLst/>
              <a:ahLst/>
              <a:cxnLst/>
              <a:rect l="l" t="t" r="r" b="b"/>
              <a:pathLst>
                <a:path w="1267459">
                  <a:moveTo>
                    <a:pt x="0" y="0"/>
                  </a:moveTo>
                  <a:lnTo>
                    <a:pt x="1266952" y="0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3052298" y="2462910"/>
              <a:ext cx="1253490" cy="3225165"/>
            </a:xfrm>
            <a:custGeom>
              <a:avLst/>
              <a:gdLst/>
              <a:ahLst/>
              <a:cxnLst/>
              <a:rect l="l" t="t" r="r" b="b"/>
              <a:pathLst>
                <a:path w="1253490" h="3225165">
                  <a:moveTo>
                    <a:pt x="1209294" y="54737"/>
                  </a:moveTo>
                  <a:lnTo>
                    <a:pt x="1209179" y="28968"/>
                  </a:lnTo>
                  <a:lnTo>
                    <a:pt x="1209167" y="25793"/>
                  </a:lnTo>
                  <a:lnTo>
                    <a:pt x="86804" y="28930"/>
                  </a:lnTo>
                  <a:lnTo>
                    <a:pt x="86728" y="0"/>
                  </a:lnTo>
                  <a:lnTo>
                    <a:pt x="0" y="43561"/>
                  </a:lnTo>
                  <a:lnTo>
                    <a:pt x="86982" y="86868"/>
                  </a:lnTo>
                  <a:lnTo>
                    <a:pt x="86906" y="57912"/>
                  </a:lnTo>
                  <a:lnTo>
                    <a:pt x="72390" y="57912"/>
                  </a:lnTo>
                  <a:lnTo>
                    <a:pt x="86893" y="57873"/>
                  </a:lnTo>
                  <a:lnTo>
                    <a:pt x="1209294" y="54737"/>
                  </a:lnTo>
                  <a:close/>
                </a:path>
                <a:path w="1253490" h="3225165">
                  <a:moveTo>
                    <a:pt x="1253490" y="1774571"/>
                  </a:moveTo>
                  <a:lnTo>
                    <a:pt x="1246251" y="1760093"/>
                  </a:lnTo>
                  <a:lnTo>
                    <a:pt x="1210056" y="1687703"/>
                  </a:lnTo>
                  <a:lnTo>
                    <a:pt x="1166622" y="1774571"/>
                  </a:lnTo>
                  <a:lnTo>
                    <a:pt x="1195578" y="1774571"/>
                  </a:lnTo>
                  <a:lnTo>
                    <a:pt x="1195578" y="3224657"/>
                  </a:lnTo>
                  <a:lnTo>
                    <a:pt x="1224534" y="3224657"/>
                  </a:lnTo>
                  <a:lnTo>
                    <a:pt x="1224534" y="1774571"/>
                  </a:lnTo>
                  <a:lnTo>
                    <a:pt x="1253490" y="177457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1712702" y="2494025"/>
              <a:ext cx="2550160" cy="1006475"/>
            </a:xfrm>
            <a:custGeom>
              <a:avLst/>
              <a:gdLst/>
              <a:ahLst/>
              <a:cxnLst/>
              <a:rect l="l" t="t" r="r" b="b"/>
              <a:pathLst>
                <a:path w="2550159" h="1006475">
                  <a:moveTo>
                    <a:pt x="2549652" y="1006094"/>
                  </a:moveTo>
                  <a:lnTo>
                    <a:pt x="2549652" y="13716"/>
                  </a:lnTo>
                </a:path>
                <a:path w="2550159" h="1006475">
                  <a:moveTo>
                    <a:pt x="0" y="0"/>
                  </a:moveTo>
                  <a:lnTo>
                    <a:pt x="1379728" y="0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2767818" y="4787264"/>
            <a:ext cx="136525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spc="65" dirty="0">
                <a:latin typeface="Arial MT"/>
                <a:cs typeface="Arial MT"/>
              </a:rPr>
              <a:t>If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70" dirty="0">
                <a:latin typeface="Arial MT"/>
                <a:cs typeface="Arial MT"/>
              </a:rPr>
              <a:t>condition </a:t>
            </a:r>
            <a:r>
              <a:rPr sz="2000" dirty="0">
                <a:latin typeface="Arial MT"/>
                <a:cs typeface="Arial MT"/>
              </a:rPr>
              <a:t>is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spc="80" dirty="0">
                <a:latin typeface="Arial MT"/>
                <a:cs typeface="Arial MT"/>
              </a:rPr>
              <a:t>true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1927205" y="6740143"/>
            <a:ext cx="1365250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65" dirty="0">
                <a:latin typeface="Arial MT"/>
                <a:cs typeface="Arial MT"/>
              </a:rPr>
              <a:t>If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70" dirty="0">
                <a:latin typeface="Arial MT"/>
                <a:cs typeface="Arial MT"/>
              </a:rPr>
              <a:t>condition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Arial MT"/>
                <a:cs typeface="Arial MT"/>
              </a:rPr>
              <a:t>is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false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1464797" y="7999882"/>
            <a:ext cx="454659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20" dirty="0">
                <a:latin typeface="Arial MT"/>
                <a:cs typeface="Arial MT"/>
              </a:rPr>
              <a:t>Exit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1396218" y="1635379"/>
            <a:ext cx="59118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Arial MT"/>
                <a:cs typeface="Arial MT"/>
              </a:rPr>
              <a:t>Start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5" dirty="0">
                <a:solidFill>
                  <a:srgbClr val="FFFFFF"/>
                </a:solidFill>
              </a:rPr>
              <a:t>Loops</a:t>
            </a:r>
            <a:r>
              <a:rPr spc="-235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in</a:t>
            </a:r>
            <a:r>
              <a:rPr spc="-245" dirty="0">
                <a:solidFill>
                  <a:srgbClr val="FFFFFF"/>
                </a:solidFill>
              </a:rPr>
              <a:t> </a:t>
            </a:r>
            <a:r>
              <a:rPr spc="-360" dirty="0">
                <a:solidFill>
                  <a:srgbClr val="FFFFFF"/>
                </a:solidFill>
              </a:rPr>
              <a:t>Java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5636" y="2334867"/>
            <a:ext cx="2884170" cy="4749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25" dirty="0">
                <a:solidFill>
                  <a:srgbClr val="404040"/>
                </a:solidFill>
                <a:latin typeface="Arial Black"/>
                <a:cs typeface="Arial Black"/>
              </a:rPr>
              <a:t>Topic</a:t>
            </a:r>
            <a:r>
              <a:rPr sz="2800" spc="-18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800" spc="-160" dirty="0">
                <a:solidFill>
                  <a:srgbClr val="404040"/>
                </a:solidFill>
                <a:latin typeface="Arial Black"/>
                <a:cs typeface="Arial Black"/>
              </a:rPr>
              <a:t>1—</a:t>
            </a:r>
            <a:r>
              <a:rPr sz="2950" b="1" i="1" spc="-75" dirty="0">
                <a:solidFill>
                  <a:srgbClr val="404040"/>
                </a:solidFill>
                <a:latin typeface="Arial"/>
                <a:cs typeface="Arial"/>
              </a:rPr>
              <a:t>for</a:t>
            </a:r>
            <a:r>
              <a:rPr sz="2950" b="1" i="1" spc="-1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105" dirty="0">
                <a:solidFill>
                  <a:srgbClr val="404040"/>
                </a:solidFill>
                <a:latin typeface="Arial Black"/>
                <a:cs typeface="Arial Black"/>
              </a:rPr>
              <a:t>loop</a:t>
            </a:r>
            <a:endParaRPr sz="28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719561" y="3457702"/>
            <a:ext cx="4323715" cy="4415790"/>
            <a:chOff x="10719561" y="3457702"/>
            <a:chExt cx="4323715" cy="4415790"/>
          </a:xfrm>
        </p:grpSpPr>
        <p:sp>
          <p:nvSpPr>
            <p:cNvPr id="3" name="object 3"/>
            <p:cNvSpPr/>
            <p:nvPr/>
          </p:nvSpPr>
          <p:spPr>
            <a:xfrm>
              <a:off x="15013685" y="4475226"/>
              <a:ext cx="14604" cy="3383915"/>
            </a:xfrm>
            <a:custGeom>
              <a:avLst/>
              <a:gdLst/>
              <a:ahLst/>
              <a:cxnLst/>
              <a:rect l="l" t="t" r="r" b="b"/>
              <a:pathLst>
                <a:path w="14605" h="3383915">
                  <a:moveTo>
                    <a:pt x="14477" y="3383534"/>
                  </a:moveTo>
                  <a:lnTo>
                    <a:pt x="0" y="0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725911" y="3464052"/>
              <a:ext cx="2592705" cy="2022475"/>
            </a:xfrm>
            <a:custGeom>
              <a:avLst/>
              <a:gdLst/>
              <a:ahLst/>
              <a:cxnLst/>
              <a:rect l="l" t="t" r="r" b="b"/>
              <a:pathLst>
                <a:path w="2592705" h="2022475">
                  <a:moveTo>
                    <a:pt x="1296162" y="0"/>
                  </a:moveTo>
                  <a:lnTo>
                    <a:pt x="0" y="1011174"/>
                  </a:lnTo>
                  <a:lnTo>
                    <a:pt x="1296162" y="2022348"/>
                  </a:lnTo>
                  <a:lnTo>
                    <a:pt x="2592324" y="1011174"/>
                  </a:lnTo>
                  <a:lnTo>
                    <a:pt x="1296162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725911" y="3464052"/>
              <a:ext cx="2592705" cy="2022475"/>
            </a:xfrm>
            <a:custGeom>
              <a:avLst/>
              <a:gdLst/>
              <a:ahLst/>
              <a:cxnLst/>
              <a:rect l="l" t="t" r="r" b="b"/>
              <a:pathLst>
                <a:path w="2592705" h="2022475">
                  <a:moveTo>
                    <a:pt x="0" y="1011174"/>
                  </a:moveTo>
                  <a:lnTo>
                    <a:pt x="1296162" y="0"/>
                  </a:lnTo>
                  <a:lnTo>
                    <a:pt x="2592324" y="1011174"/>
                  </a:lnTo>
                  <a:lnTo>
                    <a:pt x="1296162" y="2022348"/>
                  </a:lnTo>
                  <a:lnTo>
                    <a:pt x="0" y="1011174"/>
                  </a:lnTo>
                  <a:close/>
                </a:path>
              </a:pathLst>
            </a:custGeom>
            <a:ln w="12192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263765" y="346659"/>
            <a:ext cx="17386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i="1" dirty="0">
                <a:latin typeface="Trebuchet MS"/>
                <a:cs typeface="Trebuchet MS"/>
              </a:rPr>
              <a:t>for</a:t>
            </a:r>
            <a:r>
              <a:rPr b="1" i="1" spc="-55" dirty="0">
                <a:latin typeface="Trebuchet MS"/>
                <a:cs typeface="Trebuchet MS"/>
              </a:rPr>
              <a:t> </a:t>
            </a:r>
            <a:r>
              <a:rPr spc="-130" dirty="0"/>
              <a:t>Loop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942845" y="1364361"/>
            <a:ext cx="484759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Commonly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used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for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simple iterations</a:t>
            </a:r>
            <a:endParaRPr sz="2200">
              <a:latin typeface="Arial MT"/>
              <a:cs typeface="Arial MT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29856" y="853439"/>
            <a:ext cx="1761744" cy="27432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942845" y="2574798"/>
            <a:ext cx="5635625" cy="1031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Allows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you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30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repeat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set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statements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50" dirty="0">
                <a:solidFill>
                  <a:srgbClr val="404040"/>
                </a:solidFill>
                <a:latin typeface="Arial MT"/>
                <a:cs typeface="Arial MT"/>
              </a:rPr>
              <a:t>a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certain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number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times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0" dirty="0">
                <a:solidFill>
                  <a:srgbClr val="404040"/>
                </a:solidFill>
                <a:latin typeface="Arial MT"/>
                <a:cs typeface="Arial MT"/>
              </a:rPr>
              <a:t>until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condition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Arial MT"/>
                <a:cs typeface="Arial MT"/>
              </a:rPr>
              <a:t>is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matched</a:t>
            </a:r>
            <a:endParaRPr sz="2200">
              <a:latin typeface="Arial MT"/>
              <a:cs typeface="Arial MT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4232" y="1345691"/>
            <a:ext cx="635507" cy="635507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94232" y="2555748"/>
            <a:ext cx="635507" cy="635507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94232" y="4114800"/>
            <a:ext cx="635507" cy="635508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1942845" y="4133850"/>
            <a:ext cx="327152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Has</a:t>
            </a:r>
            <a:r>
              <a:rPr sz="2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following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syntax: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029967" y="6728459"/>
            <a:ext cx="6146800" cy="784860"/>
          </a:xfrm>
          <a:custGeom>
            <a:avLst/>
            <a:gdLst/>
            <a:ahLst/>
            <a:cxnLst/>
            <a:rect l="l" t="t" r="r" b="b"/>
            <a:pathLst>
              <a:path w="6146800" h="784859">
                <a:moveTo>
                  <a:pt x="6146291" y="0"/>
                </a:moveTo>
                <a:lnTo>
                  <a:pt x="0" y="0"/>
                </a:lnTo>
                <a:lnTo>
                  <a:pt x="0" y="784860"/>
                </a:lnTo>
                <a:lnTo>
                  <a:pt x="6146291" y="784860"/>
                </a:lnTo>
                <a:lnTo>
                  <a:pt x="6146291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029967" y="6728459"/>
            <a:ext cx="6146800" cy="784860"/>
          </a:xfrm>
          <a:prstGeom prst="rect">
            <a:avLst/>
          </a:prstGeom>
          <a:ln w="9144">
            <a:solidFill>
              <a:srgbClr val="7E7E7E"/>
            </a:solidFill>
          </a:ln>
        </p:spPr>
        <p:txBody>
          <a:bodyPr vert="horz" wrap="square" lIns="0" tIns="2349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85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for</a:t>
            </a:r>
            <a:r>
              <a:rPr sz="1600" spc="-11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(initialization;</a:t>
            </a:r>
            <a:r>
              <a:rPr sz="1600" spc="-10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termination;</a:t>
            </a:r>
            <a:r>
              <a:rPr sz="1600" spc="-11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increment)</a:t>
            </a:r>
            <a:r>
              <a:rPr sz="1600" spc="-10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579120">
              <a:lnSpc>
                <a:spcPct val="100000"/>
              </a:lnSpc>
            </a:pP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statement(s)</a:t>
            </a:r>
            <a:endParaRPr sz="16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773679" y="6158484"/>
            <a:ext cx="4612005" cy="1361440"/>
          </a:xfrm>
          <a:custGeom>
            <a:avLst/>
            <a:gdLst/>
            <a:ahLst/>
            <a:cxnLst/>
            <a:rect l="l" t="t" r="r" b="b"/>
            <a:pathLst>
              <a:path w="4612005" h="1361440">
                <a:moveTo>
                  <a:pt x="0" y="569976"/>
                </a:moveTo>
                <a:lnTo>
                  <a:pt x="1692" y="494229"/>
                </a:lnTo>
                <a:lnTo>
                  <a:pt x="6472" y="426155"/>
                </a:lnTo>
                <a:lnTo>
                  <a:pt x="13890" y="368474"/>
                </a:lnTo>
                <a:lnTo>
                  <a:pt x="23499" y="323906"/>
                </a:lnTo>
                <a:lnTo>
                  <a:pt x="47497" y="284988"/>
                </a:lnTo>
                <a:lnTo>
                  <a:pt x="804036" y="284988"/>
                </a:lnTo>
                <a:lnTo>
                  <a:pt x="816639" y="274805"/>
                </a:lnTo>
                <a:lnTo>
                  <a:pt x="837596" y="201501"/>
                </a:lnTo>
                <a:lnTo>
                  <a:pt x="845034" y="143820"/>
                </a:lnTo>
                <a:lnTo>
                  <a:pt x="849833" y="75746"/>
                </a:lnTo>
                <a:lnTo>
                  <a:pt x="851534" y="0"/>
                </a:lnTo>
                <a:lnTo>
                  <a:pt x="853227" y="75746"/>
                </a:lnTo>
                <a:lnTo>
                  <a:pt x="858002" y="143820"/>
                </a:lnTo>
                <a:lnTo>
                  <a:pt x="865409" y="201501"/>
                </a:lnTo>
                <a:lnTo>
                  <a:pt x="874997" y="246069"/>
                </a:lnTo>
                <a:lnTo>
                  <a:pt x="898906" y="284988"/>
                </a:lnTo>
                <a:lnTo>
                  <a:pt x="1627378" y="284988"/>
                </a:lnTo>
                <a:lnTo>
                  <a:pt x="1640024" y="295170"/>
                </a:lnTo>
                <a:lnTo>
                  <a:pt x="1651376" y="323906"/>
                </a:lnTo>
                <a:lnTo>
                  <a:pt x="1660985" y="368474"/>
                </a:lnTo>
                <a:lnTo>
                  <a:pt x="1668403" y="426155"/>
                </a:lnTo>
                <a:lnTo>
                  <a:pt x="1673183" y="494229"/>
                </a:lnTo>
                <a:lnTo>
                  <a:pt x="1674875" y="569976"/>
                </a:lnTo>
              </a:path>
              <a:path w="4612005" h="1361440">
                <a:moveTo>
                  <a:pt x="3275076" y="790956"/>
                </a:moveTo>
                <a:lnTo>
                  <a:pt x="3273383" y="866702"/>
                </a:lnTo>
                <a:lnTo>
                  <a:pt x="3268603" y="934776"/>
                </a:lnTo>
                <a:lnTo>
                  <a:pt x="3261185" y="992457"/>
                </a:lnTo>
                <a:lnTo>
                  <a:pt x="3251576" y="1037025"/>
                </a:lnTo>
                <a:lnTo>
                  <a:pt x="3227578" y="1075944"/>
                </a:lnTo>
                <a:lnTo>
                  <a:pt x="2641599" y="1075944"/>
                </a:lnTo>
                <a:lnTo>
                  <a:pt x="2628953" y="1086126"/>
                </a:lnTo>
                <a:lnTo>
                  <a:pt x="2607992" y="1159430"/>
                </a:lnTo>
                <a:lnTo>
                  <a:pt x="2600574" y="1217111"/>
                </a:lnTo>
                <a:lnTo>
                  <a:pt x="2595794" y="1285185"/>
                </a:lnTo>
                <a:lnTo>
                  <a:pt x="2594102" y="1360932"/>
                </a:lnTo>
                <a:lnTo>
                  <a:pt x="2592400" y="1285185"/>
                </a:lnTo>
                <a:lnTo>
                  <a:pt x="2587601" y="1217111"/>
                </a:lnTo>
                <a:lnTo>
                  <a:pt x="2580163" y="1159430"/>
                </a:lnTo>
                <a:lnTo>
                  <a:pt x="2570545" y="1114862"/>
                </a:lnTo>
                <a:lnTo>
                  <a:pt x="2546604" y="1075944"/>
                </a:lnTo>
                <a:lnTo>
                  <a:pt x="1982978" y="1075944"/>
                </a:lnTo>
                <a:lnTo>
                  <a:pt x="1970331" y="1065761"/>
                </a:lnTo>
                <a:lnTo>
                  <a:pt x="1958979" y="1037025"/>
                </a:lnTo>
                <a:lnTo>
                  <a:pt x="1949370" y="992457"/>
                </a:lnTo>
                <a:lnTo>
                  <a:pt x="1941952" y="934776"/>
                </a:lnTo>
                <a:lnTo>
                  <a:pt x="1937172" y="866702"/>
                </a:lnTo>
                <a:lnTo>
                  <a:pt x="1935480" y="790956"/>
                </a:lnTo>
              </a:path>
              <a:path w="4612005" h="1361440">
                <a:moveTo>
                  <a:pt x="3480816" y="569976"/>
                </a:moveTo>
                <a:lnTo>
                  <a:pt x="3482508" y="494229"/>
                </a:lnTo>
                <a:lnTo>
                  <a:pt x="3487288" y="426155"/>
                </a:lnTo>
                <a:lnTo>
                  <a:pt x="3494706" y="368474"/>
                </a:lnTo>
                <a:lnTo>
                  <a:pt x="3504315" y="323906"/>
                </a:lnTo>
                <a:lnTo>
                  <a:pt x="3528314" y="284988"/>
                </a:lnTo>
                <a:lnTo>
                  <a:pt x="4008247" y="284988"/>
                </a:lnTo>
                <a:lnTo>
                  <a:pt x="4020849" y="274805"/>
                </a:lnTo>
                <a:lnTo>
                  <a:pt x="4041806" y="201501"/>
                </a:lnTo>
                <a:lnTo>
                  <a:pt x="4049244" y="143820"/>
                </a:lnTo>
                <a:lnTo>
                  <a:pt x="4054043" y="75746"/>
                </a:lnTo>
                <a:lnTo>
                  <a:pt x="4055745" y="0"/>
                </a:lnTo>
                <a:lnTo>
                  <a:pt x="4057437" y="75746"/>
                </a:lnTo>
                <a:lnTo>
                  <a:pt x="4062217" y="143820"/>
                </a:lnTo>
                <a:lnTo>
                  <a:pt x="4069635" y="201501"/>
                </a:lnTo>
                <a:lnTo>
                  <a:pt x="4079244" y="246069"/>
                </a:lnTo>
                <a:lnTo>
                  <a:pt x="4103243" y="284988"/>
                </a:lnTo>
                <a:lnTo>
                  <a:pt x="4564126" y="284988"/>
                </a:lnTo>
                <a:lnTo>
                  <a:pt x="4576772" y="295170"/>
                </a:lnTo>
                <a:lnTo>
                  <a:pt x="4588124" y="323906"/>
                </a:lnTo>
                <a:lnTo>
                  <a:pt x="4597733" y="368474"/>
                </a:lnTo>
                <a:lnTo>
                  <a:pt x="4605151" y="426155"/>
                </a:lnTo>
                <a:lnTo>
                  <a:pt x="4609931" y="494229"/>
                </a:lnTo>
                <a:lnTo>
                  <a:pt x="4611624" y="569976"/>
                </a:lnTo>
              </a:path>
            </a:pathLst>
          </a:custGeom>
          <a:ln w="6096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167889" y="5292089"/>
            <a:ext cx="288671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12065">
              <a:lnSpc>
                <a:spcPct val="100000"/>
              </a:lnSpc>
              <a:spcBef>
                <a:spcPts val="105"/>
              </a:spcBef>
              <a:tabLst>
                <a:tab pos="2095500" algn="l"/>
              </a:tabLst>
            </a:pPr>
            <a:r>
              <a:rPr sz="2000" spc="55" dirty="0">
                <a:solidFill>
                  <a:srgbClr val="404040"/>
                </a:solidFill>
                <a:latin typeface="Arial MT"/>
                <a:cs typeface="Arial MT"/>
              </a:rPr>
              <a:t>Initialization</a:t>
            </a:r>
            <a:r>
              <a:rPr sz="2000" spc="-7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sz="20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executed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once</a:t>
            </a:r>
            <a:r>
              <a:rPr sz="20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as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65" dirty="0">
                <a:solidFill>
                  <a:srgbClr val="404040"/>
                </a:solidFill>
                <a:latin typeface="Arial MT"/>
                <a:cs typeface="Arial MT"/>
              </a:rPr>
              <a:t>loop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	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begins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962527" y="7608214"/>
            <a:ext cx="266827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99794" marR="5080" indent="-887730">
              <a:lnSpc>
                <a:spcPct val="100000"/>
              </a:lnSpc>
              <a:spcBef>
                <a:spcPts val="100"/>
              </a:spcBef>
            </a:pPr>
            <a:r>
              <a:rPr sz="2000" spc="70" dirty="0">
                <a:solidFill>
                  <a:srgbClr val="404040"/>
                </a:solidFill>
                <a:latin typeface="Arial MT"/>
                <a:cs typeface="Arial MT"/>
              </a:rPr>
              <a:t>Termination</a:t>
            </a:r>
            <a:r>
              <a:rPr sz="20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evaluates </a:t>
            </a:r>
            <a:r>
              <a:rPr sz="2000" spc="120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20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false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768085" y="5148198"/>
            <a:ext cx="2494280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5"/>
              </a:spcBef>
            </a:pPr>
            <a:r>
              <a:rPr sz="2000" spc="70" dirty="0">
                <a:solidFill>
                  <a:srgbClr val="404040"/>
                </a:solidFill>
                <a:latin typeface="Arial MT"/>
                <a:cs typeface="Arial MT"/>
              </a:rPr>
              <a:t>Increment</a:t>
            </a:r>
            <a:r>
              <a:rPr sz="20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sz="20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45" dirty="0">
                <a:solidFill>
                  <a:srgbClr val="404040"/>
                </a:solidFill>
                <a:latin typeface="Arial MT"/>
                <a:cs typeface="Arial MT"/>
              </a:rPr>
              <a:t>invoked </a:t>
            </a:r>
            <a:r>
              <a:rPr sz="2000" spc="80" dirty="0">
                <a:solidFill>
                  <a:srgbClr val="404040"/>
                </a:solidFill>
                <a:latin typeface="Arial MT"/>
                <a:cs typeface="Arial MT"/>
              </a:rPr>
              <a:t>after</a:t>
            </a:r>
            <a:r>
              <a:rPr sz="20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each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75" dirty="0">
                <a:solidFill>
                  <a:srgbClr val="404040"/>
                </a:solidFill>
                <a:latin typeface="Arial MT"/>
                <a:cs typeface="Arial MT"/>
              </a:rPr>
              <a:t>iteration </a:t>
            </a:r>
            <a:r>
              <a:rPr sz="2000" spc="95" dirty="0">
                <a:solidFill>
                  <a:srgbClr val="404040"/>
                </a:solidFill>
                <a:latin typeface="Arial MT"/>
                <a:cs typeface="Arial MT"/>
              </a:rPr>
              <a:t>through</a:t>
            </a:r>
            <a:r>
              <a:rPr sz="20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0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65" dirty="0">
                <a:solidFill>
                  <a:srgbClr val="404040"/>
                </a:solidFill>
                <a:latin typeface="Arial MT"/>
                <a:cs typeface="Arial MT"/>
              </a:rPr>
              <a:t>loop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489563" y="4312158"/>
            <a:ext cx="10642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45" dirty="0">
                <a:solidFill>
                  <a:srgbClr val="404040"/>
                </a:solidFill>
                <a:latin typeface="Arial MT"/>
                <a:cs typeface="Arial MT"/>
              </a:rPr>
              <a:t>Condition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1972543" y="1246632"/>
            <a:ext cx="102870" cy="1203325"/>
          </a:xfrm>
          <a:custGeom>
            <a:avLst/>
            <a:gdLst/>
            <a:ahLst/>
            <a:cxnLst/>
            <a:rect l="l" t="t" r="r" b="b"/>
            <a:pathLst>
              <a:path w="102870" h="1203325">
                <a:moveTo>
                  <a:pt x="44494" y="1116710"/>
                </a:moveTo>
                <a:lnTo>
                  <a:pt x="15494" y="1117092"/>
                </a:lnTo>
                <a:lnTo>
                  <a:pt x="60198" y="1203325"/>
                </a:lnTo>
                <a:lnTo>
                  <a:pt x="95007" y="1131189"/>
                </a:lnTo>
                <a:lnTo>
                  <a:pt x="44703" y="1131189"/>
                </a:lnTo>
                <a:lnTo>
                  <a:pt x="44499" y="1117092"/>
                </a:lnTo>
                <a:lnTo>
                  <a:pt x="44494" y="1116710"/>
                </a:lnTo>
                <a:close/>
              </a:path>
              <a:path w="102870" h="1203325">
                <a:moveTo>
                  <a:pt x="73450" y="1116329"/>
                </a:moveTo>
                <a:lnTo>
                  <a:pt x="44494" y="1116710"/>
                </a:lnTo>
                <a:lnTo>
                  <a:pt x="44698" y="1130808"/>
                </a:lnTo>
                <a:lnTo>
                  <a:pt x="44703" y="1131189"/>
                </a:lnTo>
                <a:lnTo>
                  <a:pt x="73659" y="1130808"/>
                </a:lnTo>
                <a:lnTo>
                  <a:pt x="73461" y="1117092"/>
                </a:lnTo>
                <a:lnTo>
                  <a:pt x="73450" y="1116329"/>
                </a:lnTo>
                <a:close/>
              </a:path>
              <a:path w="102870" h="1203325">
                <a:moveTo>
                  <a:pt x="102361" y="1115949"/>
                </a:moveTo>
                <a:lnTo>
                  <a:pt x="73450" y="1116329"/>
                </a:lnTo>
                <a:lnTo>
                  <a:pt x="73659" y="1130808"/>
                </a:lnTo>
                <a:lnTo>
                  <a:pt x="44703" y="1131189"/>
                </a:lnTo>
                <a:lnTo>
                  <a:pt x="95007" y="1131189"/>
                </a:lnTo>
                <a:lnTo>
                  <a:pt x="102361" y="1115949"/>
                </a:lnTo>
                <a:close/>
              </a:path>
              <a:path w="102870" h="1203325">
                <a:moveTo>
                  <a:pt x="58499" y="83727"/>
                </a:moveTo>
                <a:lnTo>
                  <a:pt x="44069" y="86868"/>
                </a:lnTo>
                <a:lnTo>
                  <a:pt x="29581" y="86868"/>
                </a:lnTo>
                <a:lnTo>
                  <a:pt x="44483" y="1115949"/>
                </a:lnTo>
                <a:lnTo>
                  <a:pt x="44494" y="1116710"/>
                </a:lnTo>
                <a:lnTo>
                  <a:pt x="73450" y="1116329"/>
                </a:lnTo>
                <a:lnTo>
                  <a:pt x="58544" y="86868"/>
                </a:lnTo>
                <a:lnTo>
                  <a:pt x="44069" y="86868"/>
                </a:lnTo>
                <a:lnTo>
                  <a:pt x="29542" y="84168"/>
                </a:lnTo>
                <a:lnTo>
                  <a:pt x="58505" y="84168"/>
                </a:lnTo>
                <a:lnTo>
                  <a:pt x="58499" y="83727"/>
                </a:lnTo>
                <a:close/>
              </a:path>
              <a:path w="102870" h="1203325">
                <a:moveTo>
                  <a:pt x="57911" y="43179"/>
                </a:moveTo>
                <a:lnTo>
                  <a:pt x="28955" y="43688"/>
                </a:lnTo>
                <a:lnTo>
                  <a:pt x="29390" y="73691"/>
                </a:lnTo>
                <a:lnTo>
                  <a:pt x="29403" y="74612"/>
                </a:lnTo>
                <a:lnTo>
                  <a:pt x="29528" y="83196"/>
                </a:lnTo>
                <a:lnTo>
                  <a:pt x="29542" y="84168"/>
                </a:lnTo>
                <a:lnTo>
                  <a:pt x="44069" y="86868"/>
                </a:lnTo>
                <a:lnTo>
                  <a:pt x="58499" y="83727"/>
                </a:lnTo>
                <a:lnTo>
                  <a:pt x="57924" y="44069"/>
                </a:lnTo>
                <a:lnTo>
                  <a:pt x="57911" y="43179"/>
                </a:lnTo>
                <a:close/>
              </a:path>
              <a:path w="102870" h="1203325">
                <a:moveTo>
                  <a:pt x="42799" y="0"/>
                </a:moveTo>
                <a:lnTo>
                  <a:pt x="3151" y="27110"/>
                </a:lnTo>
                <a:lnTo>
                  <a:pt x="165" y="43179"/>
                </a:lnTo>
                <a:lnTo>
                  <a:pt x="70" y="43688"/>
                </a:lnTo>
                <a:lnTo>
                  <a:pt x="26314" y="83196"/>
                </a:lnTo>
                <a:lnTo>
                  <a:pt x="29542" y="84168"/>
                </a:lnTo>
                <a:lnTo>
                  <a:pt x="28961" y="44069"/>
                </a:lnTo>
                <a:lnTo>
                  <a:pt x="28955" y="43688"/>
                </a:lnTo>
                <a:lnTo>
                  <a:pt x="57911" y="43179"/>
                </a:lnTo>
                <a:lnTo>
                  <a:pt x="86797" y="43179"/>
                </a:lnTo>
                <a:lnTo>
                  <a:pt x="86867" y="42799"/>
                </a:lnTo>
                <a:lnTo>
                  <a:pt x="83196" y="25931"/>
                </a:lnTo>
                <a:lnTo>
                  <a:pt x="73691" y="12255"/>
                </a:lnTo>
                <a:lnTo>
                  <a:pt x="59757" y="3151"/>
                </a:lnTo>
                <a:lnTo>
                  <a:pt x="42799" y="0"/>
                </a:lnTo>
                <a:close/>
              </a:path>
              <a:path w="102870" h="1203325">
                <a:moveTo>
                  <a:pt x="86797" y="43179"/>
                </a:moveTo>
                <a:lnTo>
                  <a:pt x="57911" y="43179"/>
                </a:lnTo>
                <a:lnTo>
                  <a:pt x="58353" y="73691"/>
                </a:lnTo>
                <a:lnTo>
                  <a:pt x="58367" y="74612"/>
                </a:lnTo>
                <a:lnTo>
                  <a:pt x="58491" y="83196"/>
                </a:lnTo>
                <a:lnTo>
                  <a:pt x="58499" y="83727"/>
                </a:lnTo>
                <a:lnTo>
                  <a:pt x="60936" y="83196"/>
                </a:lnTo>
                <a:lnTo>
                  <a:pt x="74612" y="73691"/>
                </a:lnTo>
                <a:lnTo>
                  <a:pt x="83716" y="59757"/>
                </a:lnTo>
                <a:lnTo>
                  <a:pt x="86632" y="44069"/>
                </a:lnTo>
                <a:lnTo>
                  <a:pt x="86702" y="43688"/>
                </a:lnTo>
                <a:lnTo>
                  <a:pt x="86797" y="431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2" name="object 22"/>
          <p:cNvGrpSpPr/>
          <p:nvPr/>
        </p:nvGrpSpPr>
        <p:grpSpPr>
          <a:xfrm>
            <a:off x="10157332" y="4460621"/>
            <a:ext cx="4915535" cy="2646680"/>
            <a:chOff x="10157332" y="4460621"/>
            <a:chExt cx="4915535" cy="2646680"/>
          </a:xfrm>
        </p:grpSpPr>
        <p:sp>
          <p:nvSpPr>
            <p:cNvPr id="23" name="object 23"/>
            <p:cNvSpPr/>
            <p:nvPr/>
          </p:nvSpPr>
          <p:spPr>
            <a:xfrm>
              <a:off x="14985491" y="5552694"/>
              <a:ext cx="86995" cy="597535"/>
            </a:xfrm>
            <a:custGeom>
              <a:avLst/>
              <a:gdLst/>
              <a:ahLst/>
              <a:cxnLst/>
              <a:rect l="l" t="t" r="r" b="b"/>
              <a:pathLst>
                <a:path w="86994" h="597535">
                  <a:moveTo>
                    <a:pt x="28955" y="510666"/>
                  </a:moveTo>
                  <a:lnTo>
                    <a:pt x="0" y="510666"/>
                  </a:lnTo>
                  <a:lnTo>
                    <a:pt x="43434" y="597534"/>
                  </a:lnTo>
                  <a:lnTo>
                    <a:pt x="79628" y="525144"/>
                  </a:lnTo>
                  <a:lnTo>
                    <a:pt x="28955" y="525144"/>
                  </a:lnTo>
                  <a:lnTo>
                    <a:pt x="28955" y="510666"/>
                  </a:lnTo>
                  <a:close/>
                </a:path>
                <a:path w="86994" h="597535">
                  <a:moveTo>
                    <a:pt x="57911" y="0"/>
                  </a:moveTo>
                  <a:lnTo>
                    <a:pt x="28955" y="0"/>
                  </a:lnTo>
                  <a:lnTo>
                    <a:pt x="28955" y="525144"/>
                  </a:lnTo>
                  <a:lnTo>
                    <a:pt x="57911" y="525144"/>
                  </a:lnTo>
                  <a:lnTo>
                    <a:pt x="57911" y="0"/>
                  </a:lnTo>
                  <a:close/>
                </a:path>
                <a:path w="86994" h="597535">
                  <a:moveTo>
                    <a:pt x="86867" y="510666"/>
                  </a:moveTo>
                  <a:lnTo>
                    <a:pt x="57911" y="510666"/>
                  </a:lnTo>
                  <a:lnTo>
                    <a:pt x="57911" y="525144"/>
                  </a:lnTo>
                  <a:lnTo>
                    <a:pt x="79628" y="525144"/>
                  </a:lnTo>
                  <a:lnTo>
                    <a:pt x="86867" y="51066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0171937" y="4475226"/>
              <a:ext cx="4857750" cy="2617470"/>
            </a:xfrm>
            <a:custGeom>
              <a:avLst/>
              <a:gdLst/>
              <a:ahLst/>
              <a:cxnLst/>
              <a:rect l="l" t="t" r="r" b="b"/>
              <a:pathLst>
                <a:path w="4857750" h="2617470">
                  <a:moveTo>
                    <a:pt x="0" y="2616962"/>
                  </a:moveTo>
                  <a:lnTo>
                    <a:pt x="0" y="0"/>
                  </a:lnTo>
                </a:path>
                <a:path w="4857750" h="2617470">
                  <a:moveTo>
                    <a:pt x="3147059" y="0"/>
                  </a:moveTo>
                  <a:lnTo>
                    <a:pt x="4857242" y="0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2610845" y="5134736"/>
            <a:ext cx="136525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spc="65" dirty="0">
                <a:latin typeface="Arial MT"/>
                <a:cs typeface="Arial MT"/>
              </a:rPr>
              <a:t>If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70" dirty="0">
                <a:latin typeface="Arial MT"/>
                <a:cs typeface="Arial MT"/>
              </a:rPr>
              <a:t>condition </a:t>
            </a:r>
            <a:r>
              <a:rPr sz="2000" dirty="0">
                <a:latin typeface="Arial MT"/>
                <a:cs typeface="Arial MT"/>
              </a:rPr>
              <a:t>is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spc="80" dirty="0">
                <a:latin typeface="Arial MT"/>
                <a:cs typeface="Arial MT"/>
              </a:rPr>
              <a:t>true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3609446" y="6130238"/>
            <a:ext cx="136525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65" dirty="0">
                <a:latin typeface="Arial MT"/>
                <a:cs typeface="Arial MT"/>
              </a:rPr>
              <a:t>If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70" dirty="0">
                <a:latin typeface="Arial MT"/>
                <a:cs typeface="Arial MT"/>
              </a:rPr>
              <a:t>condition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Arial MT"/>
                <a:cs typeface="Arial MT"/>
              </a:rPr>
              <a:t>is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spc="-20" dirty="0">
                <a:latin typeface="Arial MT"/>
                <a:cs typeface="Arial MT"/>
              </a:rPr>
              <a:t>false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1221211" y="2487167"/>
            <a:ext cx="1620520" cy="518159"/>
          </a:xfrm>
          <a:prstGeom prst="rect">
            <a:avLst/>
          </a:prstGeom>
          <a:solidFill>
            <a:srgbClr val="D9D9D9"/>
          </a:solidFill>
          <a:ln w="12192">
            <a:solidFill>
              <a:srgbClr val="A6A6A6"/>
            </a:solidFill>
          </a:ln>
        </p:spPr>
        <p:txBody>
          <a:bodyPr vert="horz" wrap="square" lIns="0" tIns="10858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855"/>
              </a:spcBef>
            </a:pPr>
            <a:r>
              <a:rPr sz="1800" spc="50" dirty="0">
                <a:solidFill>
                  <a:srgbClr val="404040"/>
                </a:solidFill>
                <a:latin typeface="Arial MT"/>
                <a:cs typeface="Arial MT"/>
              </a:rPr>
              <a:t>Init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11214861" y="3060954"/>
            <a:ext cx="1633220" cy="3354070"/>
            <a:chOff x="11214861" y="3060954"/>
            <a:chExt cx="1633220" cy="3354070"/>
          </a:xfrm>
        </p:grpSpPr>
        <p:sp>
          <p:nvSpPr>
            <p:cNvPr id="29" name="object 29"/>
            <p:cNvSpPr/>
            <p:nvPr/>
          </p:nvSpPr>
          <p:spPr>
            <a:xfrm>
              <a:off x="11989307" y="3060954"/>
              <a:ext cx="86995" cy="420370"/>
            </a:xfrm>
            <a:custGeom>
              <a:avLst/>
              <a:gdLst/>
              <a:ahLst/>
              <a:cxnLst/>
              <a:rect l="l" t="t" r="r" b="b"/>
              <a:pathLst>
                <a:path w="86995" h="420370">
                  <a:moveTo>
                    <a:pt x="28956" y="333248"/>
                  </a:moveTo>
                  <a:lnTo>
                    <a:pt x="0" y="333248"/>
                  </a:lnTo>
                  <a:lnTo>
                    <a:pt x="43434" y="420116"/>
                  </a:lnTo>
                  <a:lnTo>
                    <a:pt x="79629" y="347725"/>
                  </a:lnTo>
                  <a:lnTo>
                    <a:pt x="28956" y="347725"/>
                  </a:lnTo>
                  <a:lnTo>
                    <a:pt x="28956" y="333248"/>
                  </a:lnTo>
                  <a:close/>
                </a:path>
                <a:path w="86995" h="420370">
                  <a:moveTo>
                    <a:pt x="57912" y="0"/>
                  </a:moveTo>
                  <a:lnTo>
                    <a:pt x="28956" y="0"/>
                  </a:lnTo>
                  <a:lnTo>
                    <a:pt x="28956" y="347725"/>
                  </a:lnTo>
                  <a:lnTo>
                    <a:pt x="57912" y="347725"/>
                  </a:lnTo>
                  <a:lnTo>
                    <a:pt x="57912" y="0"/>
                  </a:lnTo>
                  <a:close/>
                </a:path>
                <a:path w="86995" h="420370">
                  <a:moveTo>
                    <a:pt x="86868" y="333248"/>
                  </a:moveTo>
                  <a:lnTo>
                    <a:pt x="57912" y="333248"/>
                  </a:lnTo>
                  <a:lnTo>
                    <a:pt x="57912" y="347725"/>
                  </a:lnTo>
                  <a:lnTo>
                    <a:pt x="79629" y="347725"/>
                  </a:lnTo>
                  <a:lnTo>
                    <a:pt x="86868" y="3332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1221211" y="5890260"/>
              <a:ext cx="1620520" cy="518159"/>
            </a:xfrm>
            <a:custGeom>
              <a:avLst/>
              <a:gdLst/>
              <a:ahLst/>
              <a:cxnLst/>
              <a:rect l="l" t="t" r="r" b="b"/>
              <a:pathLst>
                <a:path w="1620520" h="518160">
                  <a:moveTo>
                    <a:pt x="1620011" y="0"/>
                  </a:moveTo>
                  <a:lnTo>
                    <a:pt x="0" y="0"/>
                  </a:lnTo>
                  <a:lnTo>
                    <a:pt x="0" y="518159"/>
                  </a:lnTo>
                  <a:lnTo>
                    <a:pt x="1620011" y="518159"/>
                  </a:lnTo>
                  <a:lnTo>
                    <a:pt x="1620011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1221211" y="5890260"/>
              <a:ext cx="1620520" cy="518159"/>
            </a:xfrm>
            <a:custGeom>
              <a:avLst/>
              <a:gdLst/>
              <a:ahLst/>
              <a:cxnLst/>
              <a:rect l="l" t="t" r="r" b="b"/>
              <a:pathLst>
                <a:path w="1620520" h="518160">
                  <a:moveTo>
                    <a:pt x="0" y="518159"/>
                  </a:moveTo>
                  <a:lnTo>
                    <a:pt x="1620011" y="518159"/>
                  </a:lnTo>
                  <a:lnTo>
                    <a:pt x="1620011" y="0"/>
                  </a:lnTo>
                  <a:lnTo>
                    <a:pt x="0" y="0"/>
                  </a:lnTo>
                  <a:lnTo>
                    <a:pt x="0" y="518159"/>
                  </a:lnTo>
                  <a:close/>
                </a:path>
              </a:pathLst>
            </a:custGeom>
            <a:ln w="12192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11449939" y="5986348"/>
            <a:ext cx="116586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code</a:t>
            </a:r>
            <a:r>
              <a:rPr sz="1800" spc="8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40" dirty="0">
                <a:solidFill>
                  <a:srgbClr val="404040"/>
                </a:solidFill>
                <a:latin typeface="Arial MT"/>
                <a:cs typeface="Arial MT"/>
              </a:rPr>
              <a:t>block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1989308" y="5487161"/>
            <a:ext cx="86995" cy="1342390"/>
          </a:xfrm>
          <a:custGeom>
            <a:avLst/>
            <a:gdLst/>
            <a:ahLst/>
            <a:cxnLst/>
            <a:rect l="l" t="t" r="r" b="b"/>
            <a:pathLst>
              <a:path w="86995" h="1342390">
                <a:moveTo>
                  <a:pt x="86868" y="1255268"/>
                </a:moveTo>
                <a:lnTo>
                  <a:pt x="57912" y="1255268"/>
                </a:lnTo>
                <a:lnTo>
                  <a:pt x="57912" y="922020"/>
                </a:lnTo>
                <a:lnTo>
                  <a:pt x="28956" y="922020"/>
                </a:lnTo>
                <a:lnTo>
                  <a:pt x="28956" y="1255268"/>
                </a:lnTo>
                <a:lnTo>
                  <a:pt x="0" y="1255268"/>
                </a:lnTo>
                <a:lnTo>
                  <a:pt x="43434" y="1342136"/>
                </a:lnTo>
                <a:lnTo>
                  <a:pt x="79629" y="1269746"/>
                </a:lnTo>
                <a:lnTo>
                  <a:pt x="86868" y="1255268"/>
                </a:lnTo>
                <a:close/>
              </a:path>
              <a:path w="86995" h="1342390">
                <a:moveTo>
                  <a:pt x="86868" y="333248"/>
                </a:moveTo>
                <a:lnTo>
                  <a:pt x="57912" y="333248"/>
                </a:lnTo>
                <a:lnTo>
                  <a:pt x="57912" y="0"/>
                </a:lnTo>
                <a:lnTo>
                  <a:pt x="28956" y="0"/>
                </a:lnTo>
                <a:lnTo>
                  <a:pt x="28956" y="333248"/>
                </a:lnTo>
                <a:lnTo>
                  <a:pt x="0" y="333248"/>
                </a:lnTo>
                <a:lnTo>
                  <a:pt x="43434" y="420116"/>
                </a:lnTo>
                <a:lnTo>
                  <a:pt x="79629" y="347726"/>
                </a:lnTo>
                <a:lnTo>
                  <a:pt x="86868" y="3332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11221211" y="6832092"/>
            <a:ext cx="1620520" cy="518159"/>
          </a:xfrm>
          <a:prstGeom prst="rect">
            <a:avLst/>
          </a:prstGeom>
          <a:solidFill>
            <a:srgbClr val="D9D9D9"/>
          </a:solidFill>
          <a:ln w="12192">
            <a:solidFill>
              <a:srgbClr val="A6A6A6"/>
            </a:solidFill>
          </a:ln>
        </p:spPr>
        <p:txBody>
          <a:bodyPr vert="horz" wrap="square" lIns="0" tIns="109855" rIns="0" bIns="0" rtlCol="0">
            <a:spAutoFit/>
          </a:bodyPr>
          <a:lstStyle/>
          <a:p>
            <a:pPr marL="268605">
              <a:lnSpc>
                <a:spcPct val="100000"/>
              </a:lnSpc>
              <a:spcBef>
                <a:spcPts val="865"/>
              </a:spcBef>
            </a:pPr>
            <a:r>
              <a:rPr sz="1800" spc="55" dirty="0">
                <a:solidFill>
                  <a:srgbClr val="404040"/>
                </a:solidFill>
                <a:latin typeface="Arial MT"/>
                <a:cs typeface="Arial MT"/>
              </a:rPr>
              <a:t>increment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10165842" y="4431791"/>
            <a:ext cx="4878070" cy="3846829"/>
            <a:chOff x="10165842" y="4431791"/>
            <a:chExt cx="4878070" cy="3846829"/>
          </a:xfrm>
        </p:grpSpPr>
        <p:sp>
          <p:nvSpPr>
            <p:cNvPr id="36" name="object 36"/>
            <p:cNvSpPr/>
            <p:nvPr/>
          </p:nvSpPr>
          <p:spPr>
            <a:xfrm>
              <a:off x="10165842" y="4431791"/>
              <a:ext cx="561340" cy="86995"/>
            </a:xfrm>
            <a:custGeom>
              <a:avLst/>
              <a:gdLst/>
              <a:ahLst/>
              <a:cxnLst/>
              <a:rect l="l" t="t" r="r" b="b"/>
              <a:pathLst>
                <a:path w="561340" h="86995">
                  <a:moveTo>
                    <a:pt x="474217" y="0"/>
                  </a:moveTo>
                  <a:lnTo>
                    <a:pt x="474217" y="86868"/>
                  </a:lnTo>
                  <a:lnTo>
                    <a:pt x="532129" y="57912"/>
                  </a:lnTo>
                  <a:lnTo>
                    <a:pt x="488696" y="57912"/>
                  </a:lnTo>
                  <a:lnTo>
                    <a:pt x="488696" y="28956"/>
                  </a:lnTo>
                  <a:lnTo>
                    <a:pt x="532129" y="28956"/>
                  </a:lnTo>
                  <a:lnTo>
                    <a:pt x="474217" y="0"/>
                  </a:lnTo>
                  <a:close/>
                </a:path>
                <a:path w="561340" h="86995">
                  <a:moveTo>
                    <a:pt x="474217" y="28956"/>
                  </a:moveTo>
                  <a:lnTo>
                    <a:pt x="0" y="28956"/>
                  </a:lnTo>
                  <a:lnTo>
                    <a:pt x="0" y="57912"/>
                  </a:lnTo>
                  <a:lnTo>
                    <a:pt x="474217" y="57912"/>
                  </a:lnTo>
                  <a:lnTo>
                    <a:pt x="474217" y="28956"/>
                  </a:lnTo>
                  <a:close/>
                </a:path>
                <a:path w="561340" h="86995">
                  <a:moveTo>
                    <a:pt x="532129" y="28956"/>
                  </a:moveTo>
                  <a:lnTo>
                    <a:pt x="488696" y="28956"/>
                  </a:lnTo>
                  <a:lnTo>
                    <a:pt x="488696" y="57912"/>
                  </a:lnTo>
                  <a:lnTo>
                    <a:pt x="532129" y="57912"/>
                  </a:lnTo>
                  <a:lnTo>
                    <a:pt x="561085" y="43434"/>
                  </a:lnTo>
                  <a:lnTo>
                    <a:pt x="532129" y="289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0167366" y="7091933"/>
              <a:ext cx="4862195" cy="775335"/>
            </a:xfrm>
            <a:custGeom>
              <a:avLst/>
              <a:gdLst/>
              <a:ahLst/>
              <a:cxnLst/>
              <a:rect l="l" t="t" r="r" b="b"/>
              <a:pathLst>
                <a:path w="4862194" h="775334">
                  <a:moveTo>
                    <a:pt x="0" y="0"/>
                  </a:moveTo>
                  <a:lnTo>
                    <a:pt x="1053718" y="0"/>
                  </a:lnTo>
                </a:path>
                <a:path w="4862194" h="775334">
                  <a:moveTo>
                    <a:pt x="1865376" y="774827"/>
                  </a:moveTo>
                  <a:lnTo>
                    <a:pt x="4861814" y="766572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1989308" y="7858505"/>
              <a:ext cx="86995" cy="420370"/>
            </a:xfrm>
            <a:custGeom>
              <a:avLst/>
              <a:gdLst/>
              <a:ahLst/>
              <a:cxnLst/>
              <a:rect l="l" t="t" r="r" b="b"/>
              <a:pathLst>
                <a:path w="86995" h="420370">
                  <a:moveTo>
                    <a:pt x="28956" y="333209"/>
                  </a:moveTo>
                  <a:lnTo>
                    <a:pt x="0" y="333209"/>
                  </a:lnTo>
                  <a:lnTo>
                    <a:pt x="43434" y="420077"/>
                  </a:lnTo>
                  <a:lnTo>
                    <a:pt x="79628" y="347687"/>
                  </a:lnTo>
                  <a:lnTo>
                    <a:pt x="28956" y="347687"/>
                  </a:lnTo>
                  <a:lnTo>
                    <a:pt x="28956" y="333209"/>
                  </a:lnTo>
                  <a:close/>
                </a:path>
                <a:path w="86995" h="420370">
                  <a:moveTo>
                    <a:pt x="57912" y="0"/>
                  </a:moveTo>
                  <a:lnTo>
                    <a:pt x="28956" y="0"/>
                  </a:lnTo>
                  <a:lnTo>
                    <a:pt x="28956" y="347687"/>
                  </a:lnTo>
                  <a:lnTo>
                    <a:pt x="57912" y="347687"/>
                  </a:lnTo>
                  <a:lnTo>
                    <a:pt x="57912" y="0"/>
                  </a:lnTo>
                  <a:close/>
                </a:path>
                <a:path w="86995" h="420370">
                  <a:moveTo>
                    <a:pt x="86868" y="333209"/>
                  </a:moveTo>
                  <a:lnTo>
                    <a:pt x="57912" y="333209"/>
                  </a:lnTo>
                  <a:lnTo>
                    <a:pt x="57912" y="347687"/>
                  </a:lnTo>
                  <a:lnTo>
                    <a:pt x="79628" y="347687"/>
                  </a:lnTo>
                  <a:lnTo>
                    <a:pt x="86868" y="33320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9" name="object 39"/>
          <p:cNvGrpSpPr/>
          <p:nvPr/>
        </p:nvGrpSpPr>
        <p:grpSpPr>
          <a:xfrm>
            <a:off x="11843004" y="8327135"/>
            <a:ext cx="378460" cy="347980"/>
            <a:chOff x="11843004" y="8327135"/>
            <a:chExt cx="378460" cy="347980"/>
          </a:xfrm>
        </p:grpSpPr>
        <p:sp>
          <p:nvSpPr>
            <p:cNvPr id="40" name="object 40"/>
            <p:cNvSpPr/>
            <p:nvPr/>
          </p:nvSpPr>
          <p:spPr>
            <a:xfrm>
              <a:off x="11849100" y="8333231"/>
              <a:ext cx="365760" cy="335280"/>
            </a:xfrm>
            <a:custGeom>
              <a:avLst/>
              <a:gdLst/>
              <a:ahLst/>
              <a:cxnLst/>
              <a:rect l="l" t="t" r="r" b="b"/>
              <a:pathLst>
                <a:path w="365759" h="335279">
                  <a:moveTo>
                    <a:pt x="182879" y="0"/>
                  </a:moveTo>
                  <a:lnTo>
                    <a:pt x="134276" y="5988"/>
                  </a:lnTo>
                  <a:lnTo>
                    <a:pt x="90593" y="22888"/>
                  </a:lnTo>
                  <a:lnTo>
                    <a:pt x="53578" y="49101"/>
                  </a:lnTo>
                  <a:lnTo>
                    <a:pt x="24976" y="83029"/>
                  </a:lnTo>
                  <a:lnTo>
                    <a:pt x="6535" y="123075"/>
                  </a:lnTo>
                  <a:lnTo>
                    <a:pt x="0" y="167640"/>
                  </a:lnTo>
                  <a:lnTo>
                    <a:pt x="6535" y="212204"/>
                  </a:lnTo>
                  <a:lnTo>
                    <a:pt x="24976" y="252250"/>
                  </a:lnTo>
                  <a:lnTo>
                    <a:pt x="53578" y="286178"/>
                  </a:lnTo>
                  <a:lnTo>
                    <a:pt x="90593" y="312391"/>
                  </a:lnTo>
                  <a:lnTo>
                    <a:pt x="134276" y="329291"/>
                  </a:lnTo>
                  <a:lnTo>
                    <a:pt x="182879" y="335280"/>
                  </a:lnTo>
                  <a:lnTo>
                    <a:pt x="231483" y="329291"/>
                  </a:lnTo>
                  <a:lnTo>
                    <a:pt x="275166" y="312391"/>
                  </a:lnTo>
                  <a:lnTo>
                    <a:pt x="312181" y="286178"/>
                  </a:lnTo>
                  <a:lnTo>
                    <a:pt x="340783" y="252250"/>
                  </a:lnTo>
                  <a:lnTo>
                    <a:pt x="341147" y="251460"/>
                  </a:lnTo>
                  <a:lnTo>
                    <a:pt x="182879" y="251460"/>
                  </a:lnTo>
                  <a:lnTo>
                    <a:pt x="144309" y="244872"/>
                  </a:lnTo>
                  <a:lnTo>
                    <a:pt x="112823" y="226909"/>
                  </a:lnTo>
                  <a:lnTo>
                    <a:pt x="91600" y="200266"/>
                  </a:lnTo>
                  <a:lnTo>
                    <a:pt x="83820" y="167640"/>
                  </a:lnTo>
                  <a:lnTo>
                    <a:pt x="91600" y="135013"/>
                  </a:lnTo>
                  <a:lnTo>
                    <a:pt x="112823" y="108370"/>
                  </a:lnTo>
                  <a:lnTo>
                    <a:pt x="144309" y="90407"/>
                  </a:lnTo>
                  <a:lnTo>
                    <a:pt x="182879" y="83820"/>
                  </a:lnTo>
                  <a:lnTo>
                    <a:pt x="341147" y="83820"/>
                  </a:lnTo>
                  <a:lnTo>
                    <a:pt x="340783" y="83029"/>
                  </a:lnTo>
                  <a:lnTo>
                    <a:pt x="312181" y="49101"/>
                  </a:lnTo>
                  <a:lnTo>
                    <a:pt x="275166" y="22888"/>
                  </a:lnTo>
                  <a:lnTo>
                    <a:pt x="231483" y="5988"/>
                  </a:lnTo>
                  <a:lnTo>
                    <a:pt x="182879" y="0"/>
                  </a:lnTo>
                  <a:close/>
                </a:path>
                <a:path w="365759" h="335279">
                  <a:moveTo>
                    <a:pt x="341147" y="83820"/>
                  </a:moveTo>
                  <a:lnTo>
                    <a:pt x="182879" y="83820"/>
                  </a:lnTo>
                  <a:lnTo>
                    <a:pt x="221450" y="90407"/>
                  </a:lnTo>
                  <a:lnTo>
                    <a:pt x="252936" y="108370"/>
                  </a:lnTo>
                  <a:lnTo>
                    <a:pt x="274159" y="135013"/>
                  </a:lnTo>
                  <a:lnTo>
                    <a:pt x="281940" y="167640"/>
                  </a:lnTo>
                  <a:lnTo>
                    <a:pt x="274159" y="200266"/>
                  </a:lnTo>
                  <a:lnTo>
                    <a:pt x="252936" y="226909"/>
                  </a:lnTo>
                  <a:lnTo>
                    <a:pt x="221450" y="244872"/>
                  </a:lnTo>
                  <a:lnTo>
                    <a:pt x="182879" y="251460"/>
                  </a:lnTo>
                  <a:lnTo>
                    <a:pt x="341147" y="251460"/>
                  </a:lnTo>
                  <a:lnTo>
                    <a:pt x="359224" y="212204"/>
                  </a:lnTo>
                  <a:lnTo>
                    <a:pt x="365759" y="167640"/>
                  </a:lnTo>
                  <a:lnTo>
                    <a:pt x="359224" y="123075"/>
                  </a:lnTo>
                  <a:lnTo>
                    <a:pt x="341147" y="8382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1849100" y="8333231"/>
              <a:ext cx="365760" cy="335280"/>
            </a:xfrm>
            <a:custGeom>
              <a:avLst/>
              <a:gdLst/>
              <a:ahLst/>
              <a:cxnLst/>
              <a:rect l="l" t="t" r="r" b="b"/>
              <a:pathLst>
                <a:path w="365759" h="335279">
                  <a:moveTo>
                    <a:pt x="0" y="167640"/>
                  </a:moveTo>
                  <a:lnTo>
                    <a:pt x="6535" y="123075"/>
                  </a:lnTo>
                  <a:lnTo>
                    <a:pt x="24976" y="83029"/>
                  </a:lnTo>
                  <a:lnTo>
                    <a:pt x="53578" y="49101"/>
                  </a:lnTo>
                  <a:lnTo>
                    <a:pt x="90593" y="22888"/>
                  </a:lnTo>
                  <a:lnTo>
                    <a:pt x="134276" y="5988"/>
                  </a:lnTo>
                  <a:lnTo>
                    <a:pt x="182879" y="0"/>
                  </a:lnTo>
                  <a:lnTo>
                    <a:pt x="231483" y="5988"/>
                  </a:lnTo>
                  <a:lnTo>
                    <a:pt x="275166" y="22888"/>
                  </a:lnTo>
                  <a:lnTo>
                    <a:pt x="312181" y="49101"/>
                  </a:lnTo>
                  <a:lnTo>
                    <a:pt x="340783" y="83029"/>
                  </a:lnTo>
                  <a:lnTo>
                    <a:pt x="359224" y="123075"/>
                  </a:lnTo>
                  <a:lnTo>
                    <a:pt x="365759" y="167640"/>
                  </a:lnTo>
                  <a:lnTo>
                    <a:pt x="359224" y="212204"/>
                  </a:lnTo>
                  <a:lnTo>
                    <a:pt x="340783" y="252250"/>
                  </a:lnTo>
                  <a:lnTo>
                    <a:pt x="312181" y="286178"/>
                  </a:lnTo>
                  <a:lnTo>
                    <a:pt x="275166" y="312391"/>
                  </a:lnTo>
                  <a:lnTo>
                    <a:pt x="231483" y="329291"/>
                  </a:lnTo>
                  <a:lnTo>
                    <a:pt x="182879" y="335280"/>
                  </a:lnTo>
                  <a:lnTo>
                    <a:pt x="134276" y="329291"/>
                  </a:lnTo>
                  <a:lnTo>
                    <a:pt x="90593" y="312391"/>
                  </a:lnTo>
                  <a:lnTo>
                    <a:pt x="53578" y="286178"/>
                  </a:lnTo>
                  <a:lnTo>
                    <a:pt x="24976" y="252250"/>
                  </a:lnTo>
                  <a:lnTo>
                    <a:pt x="6535" y="212204"/>
                  </a:lnTo>
                  <a:lnTo>
                    <a:pt x="0" y="167640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926824" y="8410955"/>
              <a:ext cx="210312" cy="179831"/>
            </a:xfrm>
            <a:prstGeom prst="rect">
              <a:avLst/>
            </a:prstGeom>
          </p:spPr>
        </p:pic>
      </p:grpSp>
      <p:sp>
        <p:nvSpPr>
          <p:cNvPr id="43" name="object 43"/>
          <p:cNvSpPr txBox="1"/>
          <p:nvPr/>
        </p:nvSpPr>
        <p:spPr>
          <a:xfrm>
            <a:off x="8410956" y="1493519"/>
            <a:ext cx="3329940" cy="784860"/>
          </a:xfrm>
          <a:prstGeom prst="rect">
            <a:avLst/>
          </a:prstGeom>
          <a:solidFill>
            <a:srgbClr val="F1F1F1"/>
          </a:solidFill>
          <a:ln w="9144">
            <a:solidFill>
              <a:srgbClr val="7E7E7E"/>
            </a:solidFill>
          </a:ln>
        </p:spPr>
        <p:txBody>
          <a:bodyPr vert="horz" wrap="square" lIns="0" tIns="2730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15"/>
              </a:spcBef>
            </a:pPr>
            <a:r>
              <a:rPr sz="1200" dirty="0">
                <a:solidFill>
                  <a:srgbClr val="404040"/>
                </a:solidFill>
                <a:latin typeface="Courier New"/>
                <a:cs typeface="Courier New"/>
              </a:rPr>
              <a:t>for(</a:t>
            </a:r>
            <a:r>
              <a:rPr sz="12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404040"/>
                </a:solidFill>
                <a:latin typeface="Courier New"/>
                <a:cs typeface="Courier New"/>
              </a:rPr>
              <a:t>init;</a:t>
            </a:r>
            <a:r>
              <a:rPr sz="1200" spc="-2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404040"/>
                </a:solidFill>
                <a:latin typeface="Courier New"/>
                <a:cs typeface="Courier New"/>
              </a:rPr>
              <a:t>condition;</a:t>
            </a:r>
            <a:r>
              <a:rPr sz="1200" spc="-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Courier New"/>
                <a:cs typeface="Courier New"/>
              </a:rPr>
              <a:t>increment)</a:t>
            </a:r>
            <a:endParaRPr sz="12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200" spc="-5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458470">
              <a:lnSpc>
                <a:spcPct val="100000"/>
              </a:lnSpc>
            </a:pPr>
            <a:r>
              <a:rPr sz="1200" dirty="0">
                <a:solidFill>
                  <a:srgbClr val="404040"/>
                </a:solidFill>
                <a:latin typeface="Courier New"/>
                <a:cs typeface="Courier New"/>
              </a:rPr>
              <a:t>conditional</a:t>
            </a:r>
            <a:r>
              <a:rPr sz="12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404040"/>
                </a:solidFill>
                <a:latin typeface="Courier New"/>
                <a:cs typeface="Courier New"/>
              </a:rPr>
              <a:t>code</a:t>
            </a:r>
            <a:r>
              <a:rPr sz="12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200" spc="-50" dirty="0">
                <a:solidFill>
                  <a:srgbClr val="404040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2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61745">
              <a:lnSpc>
                <a:spcPct val="100000"/>
              </a:lnSpc>
              <a:spcBef>
                <a:spcPts val="105"/>
              </a:spcBef>
            </a:pPr>
            <a:r>
              <a:rPr b="1" i="1" dirty="0">
                <a:latin typeface="Trebuchet MS"/>
                <a:cs typeface="Trebuchet MS"/>
              </a:rPr>
              <a:t>for</a:t>
            </a:r>
            <a:r>
              <a:rPr b="1" i="1" spc="-100" dirty="0">
                <a:latin typeface="Trebuchet MS"/>
                <a:cs typeface="Trebuchet MS"/>
              </a:rPr>
              <a:t> </a:t>
            </a:r>
            <a:r>
              <a:rPr spc="-155" dirty="0"/>
              <a:t>Loop</a:t>
            </a:r>
            <a:r>
              <a:rPr spc="-185" dirty="0"/>
              <a:t> </a:t>
            </a:r>
            <a:r>
              <a:rPr spc="-95" dirty="0"/>
              <a:t>(Contd.)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12481" y="1830069"/>
            <a:ext cx="143065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55" dirty="0">
                <a:solidFill>
                  <a:srgbClr val="404040"/>
                </a:solidFill>
                <a:latin typeface="Arial Black"/>
                <a:cs typeface="Arial Black"/>
              </a:rPr>
              <a:t>Examples:</a:t>
            </a:r>
            <a:endParaRPr sz="2200">
              <a:latin typeface="Arial Black"/>
              <a:cs typeface="Arial Black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30696" y="853439"/>
            <a:ext cx="3560063" cy="274320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1084897" y="2666809"/>
            <a:ext cx="5930265" cy="3257550"/>
            <a:chOff x="1084897" y="2666809"/>
            <a:chExt cx="5930265" cy="3257550"/>
          </a:xfrm>
        </p:grpSpPr>
        <p:sp>
          <p:nvSpPr>
            <p:cNvPr id="6" name="object 6"/>
            <p:cNvSpPr/>
            <p:nvPr/>
          </p:nvSpPr>
          <p:spPr>
            <a:xfrm>
              <a:off x="1089660" y="2671572"/>
              <a:ext cx="5920740" cy="3248025"/>
            </a:xfrm>
            <a:custGeom>
              <a:avLst/>
              <a:gdLst/>
              <a:ahLst/>
              <a:cxnLst/>
              <a:rect l="l" t="t" r="r" b="b"/>
              <a:pathLst>
                <a:path w="5920740" h="3248025">
                  <a:moveTo>
                    <a:pt x="5920740" y="0"/>
                  </a:moveTo>
                  <a:lnTo>
                    <a:pt x="0" y="0"/>
                  </a:lnTo>
                  <a:lnTo>
                    <a:pt x="0" y="3247644"/>
                  </a:lnTo>
                  <a:lnTo>
                    <a:pt x="5920740" y="3247644"/>
                  </a:lnTo>
                  <a:lnTo>
                    <a:pt x="592074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89660" y="2671572"/>
              <a:ext cx="5920740" cy="3248025"/>
            </a:xfrm>
            <a:custGeom>
              <a:avLst/>
              <a:gdLst/>
              <a:ahLst/>
              <a:cxnLst/>
              <a:rect l="l" t="t" r="r" b="b"/>
              <a:pathLst>
                <a:path w="5920740" h="3248025">
                  <a:moveTo>
                    <a:pt x="0" y="3247644"/>
                  </a:moveTo>
                  <a:lnTo>
                    <a:pt x="5920740" y="3247644"/>
                  </a:lnTo>
                  <a:lnTo>
                    <a:pt x="5920740" y="0"/>
                  </a:lnTo>
                  <a:lnTo>
                    <a:pt x="0" y="0"/>
                  </a:lnTo>
                  <a:lnTo>
                    <a:pt x="0" y="3247644"/>
                  </a:lnTo>
                  <a:close/>
                </a:path>
              </a:pathLst>
            </a:custGeom>
            <a:ln w="9144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168704" y="2682620"/>
            <a:ext cx="5645150" cy="2219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public</a:t>
            </a:r>
            <a:r>
              <a:rPr sz="16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class</a:t>
            </a:r>
            <a:r>
              <a:rPr sz="16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Courier New"/>
                <a:cs typeface="Courier New"/>
              </a:rPr>
              <a:t>Test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255904" marR="615950" indent="-121920">
              <a:lnSpc>
                <a:spcPct val="200000"/>
              </a:lnSpc>
              <a:spcBef>
                <a:spcPts val="5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public</a:t>
            </a:r>
            <a:r>
              <a:rPr sz="1600" spc="-6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static</a:t>
            </a:r>
            <a:r>
              <a:rPr sz="1600" spc="-6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void</a:t>
            </a:r>
            <a:r>
              <a:rPr sz="1600" spc="-5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main(String</a:t>
            </a:r>
            <a:r>
              <a:rPr sz="16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args[])</a:t>
            </a:r>
            <a:r>
              <a:rPr sz="1600" spc="-6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{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for(int</a:t>
            </a:r>
            <a:r>
              <a:rPr sz="1600" spc="-2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i</a:t>
            </a:r>
            <a:r>
              <a:rPr sz="1600" spc="-1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sz="1600" spc="-2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1;</a:t>
            </a:r>
            <a:r>
              <a:rPr sz="1600" spc="-2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i</a:t>
            </a:r>
            <a:r>
              <a:rPr sz="1600" spc="-1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&lt;=</a:t>
            </a: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10;</a:t>
            </a:r>
            <a:r>
              <a:rPr sz="1600" spc="-2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i++)</a:t>
            </a:r>
            <a:r>
              <a:rPr sz="1600" spc="-1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621665">
              <a:lnSpc>
                <a:spcPct val="100000"/>
              </a:lnSpc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System.out.println("value</a:t>
            </a: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of</a:t>
            </a:r>
            <a:r>
              <a:rPr sz="16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i</a:t>
            </a:r>
            <a:r>
              <a:rPr sz="16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:</a:t>
            </a:r>
            <a:r>
              <a:rPr sz="16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"</a:t>
            </a:r>
            <a:r>
              <a:rPr sz="16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+</a:t>
            </a:r>
            <a:r>
              <a:rPr sz="16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i</a:t>
            </a:r>
            <a:r>
              <a:rPr sz="16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);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377825">
              <a:lnSpc>
                <a:spcPct val="100000"/>
              </a:lnSpc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68704" y="4877816"/>
            <a:ext cx="147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076700" y="4949952"/>
            <a:ext cx="2781300" cy="800100"/>
          </a:xfrm>
          <a:custGeom>
            <a:avLst/>
            <a:gdLst/>
            <a:ahLst/>
            <a:cxnLst/>
            <a:rect l="l" t="t" r="r" b="b"/>
            <a:pathLst>
              <a:path w="2781300" h="800100">
                <a:moveTo>
                  <a:pt x="2781300" y="0"/>
                </a:moveTo>
                <a:lnTo>
                  <a:pt x="0" y="0"/>
                </a:lnTo>
                <a:lnTo>
                  <a:pt x="0" y="800100"/>
                </a:lnTo>
                <a:lnTo>
                  <a:pt x="2781300" y="800100"/>
                </a:lnTo>
                <a:lnTo>
                  <a:pt x="27813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155694" y="4969001"/>
            <a:ext cx="221424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solidFill>
                  <a:srgbClr val="404040"/>
                </a:solidFill>
                <a:latin typeface="Arial Black"/>
                <a:cs typeface="Arial Black"/>
              </a:rPr>
              <a:t>Output</a:t>
            </a:r>
            <a:endParaRPr sz="20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1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2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3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4</a:t>
            </a:r>
            <a:r>
              <a:rPr sz="20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5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6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7</a:t>
            </a:r>
            <a:r>
              <a:rPr sz="20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8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9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Arial MT"/>
                <a:cs typeface="Arial MT"/>
              </a:rPr>
              <a:t>10</a:t>
            </a:r>
            <a:endParaRPr sz="2000">
              <a:latin typeface="Arial MT"/>
              <a:cs typeface="Arial MT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8686609" y="2666809"/>
            <a:ext cx="5930265" cy="3257550"/>
            <a:chOff x="8686609" y="2666809"/>
            <a:chExt cx="5930265" cy="3257550"/>
          </a:xfrm>
        </p:grpSpPr>
        <p:sp>
          <p:nvSpPr>
            <p:cNvPr id="13" name="object 13"/>
            <p:cNvSpPr/>
            <p:nvPr/>
          </p:nvSpPr>
          <p:spPr>
            <a:xfrm>
              <a:off x="8691371" y="2671572"/>
              <a:ext cx="5920740" cy="3248025"/>
            </a:xfrm>
            <a:custGeom>
              <a:avLst/>
              <a:gdLst/>
              <a:ahLst/>
              <a:cxnLst/>
              <a:rect l="l" t="t" r="r" b="b"/>
              <a:pathLst>
                <a:path w="5920740" h="3248025">
                  <a:moveTo>
                    <a:pt x="5920739" y="0"/>
                  </a:moveTo>
                  <a:lnTo>
                    <a:pt x="0" y="0"/>
                  </a:lnTo>
                  <a:lnTo>
                    <a:pt x="0" y="3247644"/>
                  </a:lnTo>
                  <a:lnTo>
                    <a:pt x="5920739" y="3247644"/>
                  </a:lnTo>
                  <a:lnTo>
                    <a:pt x="5920739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691371" y="2671572"/>
              <a:ext cx="5920740" cy="3248025"/>
            </a:xfrm>
            <a:custGeom>
              <a:avLst/>
              <a:gdLst/>
              <a:ahLst/>
              <a:cxnLst/>
              <a:rect l="l" t="t" r="r" b="b"/>
              <a:pathLst>
                <a:path w="5920740" h="3248025">
                  <a:moveTo>
                    <a:pt x="0" y="3247644"/>
                  </a:moveTo>
                  <a:lnTo>
                    <a:pt x="5920739" y="3247644"/>
                  </a:lnTo>
                  <a:lnTo>
                    <a:pt x="5920739" y="0"/>
                  </a:lnTo>
                  <a:lnTo>
                    <a:pt x="0" y="0"/>
                  </a:lnTo>
                  <a:lnTo>
                    <a:pt x="0" y="3247644"/>
                  </a:lnTo>
                  <a:close/>
                </a:path>
              </a:pathLst>
            </a:custGeom>
            <a:ln w="9144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8770366" y="4389882"/>
            <a:ext cx="147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136126" y="4633417"/>
            <a:ext cx="147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770366" y="4877816"/>
            <a:ext cx="147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1678411" y="4949952"/>
            <a:ext cx="2781300" cy="800100"/>
          </a:xfrm>
          <a:custGeom>
            <a:avLst/>
            <a:gdLst/>
            <a:ahLst/>
            <a:cxnLst/>
            <a:rect l="l" t="t" r="r" b="b"/>
            <a:pathLst>
              <a:path w="2781300" h="800100">
                <a:moveTo>
                  <a:pt x="2781300" y="0"/>
                </a:moveTo>
                <a:lnTo>
                  <a:pt x="0" y="0"/>
                </a:lnTo>
                <a:lnTo>
                  <a:pt x="0" y="800100"/>
                </a:lnTo>
                <a:lnTo>
                  <a:pt x="2781300" y="800100"/>
                </a:lnTo>
                <a:lnTo>
                  <a:pt x="27813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770366" y="2682620"/>
            <a:ext cx="5644515" cy="29222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public</a:t>
            </a:r>
            <a:r>
              <a:rPr sz="16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class</a:t>
            </a:r>
            <a:r>
              <a:rPr sz="16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Courier New"/>
                <a:cs typeface="Courier New"/>
              </a:rPr>
              <a:t>Test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255904" marR="615950" indent="-121920">
              <a:lnSpc>
                <a:spcPct val="200000"/>
              </a:lnSpc>
              <a:spcBef>
                <a:spcPts val="5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public</a:t>
            </a:r>
            <a:r>
              <a:rPr sz="1600" spc="-6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static</a:t>
            </a:r>
            <a:r>
              <a:rPr sz="1600" spc="-6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void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main(String</a:t>
            </a:r>
            <a:r>
              <a:rPr sz="16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args[])</a:t>
            </a:r>
            <a:r>
              <a:rPr sz="1600" spc="-6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{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for(int</a:t>
            </a:r>
            <a:r>
              <a:rPr sz="1600" spc="-1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i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sz="1600" spc="-2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10;</a:t>
            </a:r>
            <a:r>
              <a:rPr sz="1600" spc="-2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i</a:t>
            </a: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&gt;=</a:t>
            </a:r>
            <a:r>
              <a:rPr sz="1600" spc="-2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1;</a:t>
            </a:r>
            <a:r>
              <a:rPr sz="1600" spc="-2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i--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)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622300">
              <a:lnSpc>
                <a:spcPct val="100000"/>
              </a:lnSpc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System.out.println("value</a:t>
            </a: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of</a:t>
            </a:r>
            <a:r>
              <a:rPr sz="16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i</a:t>
            </a:r>
            <a:r>
              <a:rPr sz="16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:</a:t>
            </a:r>
            <a:r>
              <a:rPr sz="16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"</a:t>
            </a:r>
            <a:r>
              <a:rPr sz="16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+</a:t>
            </a:r>
            <a:r>
              <a:rPr sz="16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i</a:t>
            </a:r>
            <a:r>
              <a:rPr sz="16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);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940"/>
              </a:spcBef>
            </a:pPr>
            <a:endParaRPr sz="1600">
              <a:latin typeface="Courier New"/>
              <a:cs typeface="Courier New"/>
            </a:endParaRPr>
          </a:p>
          <a:p>
            <a:pPr marL="2999105">
              <a:lnSpc>
                <a:spcPct val="100000"/>
              </a:lnSpc>
            </a:pPr>
            <a:r>
              <a:rPr sz="2000" spc="-10" dirty="0">
                <a:solidFill>
                  <a:srgbClr val="404040"/>
                </a:solidFill>
                <a:latin typeface="Arial Black"/>
                <a:cs typeface="Arial Black"/>
              </a:rPr>
              <a:t>Output</a:t>
            </a:r>
            <a:endParaRPr sz="2000">
              <a:latin typeface="Arial Black"/>
              <a:cs typeface="Arial Black"/>
            </a:endParaRPr>
          </a:p>
          <a:p>
            <a:pPr marL="2999105">
              <a:lnSpc>
                <a:spcPct val="100000"/>
              </a:lnSpc>
            </a:pP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10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9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8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7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6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5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4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3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2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Arial MT"/>
                <a:cs typeface="Arial MT"/>
              </a:rPr>
              <a:t>1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5" dirty="0">
                <a:solidFill>
                  <a:srgbClr val="FFFFFF"/>
                </a:solidFill>
              </a:rPr>
              <a:t>Loops</a:t>
            </a:r>
            <a:r>
              <a:rPr spc="-235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in</a:t>
            </a:r>
            <a:r>
              <a:rPr spc="-245" dirty="0">
                <a:solidFill>
                  <a:srgbClr val="FFFFFF"/>
                </a:solidFill>
              </a:rPr>
              <a:t> </a:t>
            </a:r>
            <a:r>
              <a:rPr spc="-360" dirty="0">
                <a:solidFill>
                  <a:srgbClr val="FFFFFF"/>
                </a:solidFill>
              </a:rPr>
              <a:t>Java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5636" y="2334867"/>
            <a:ext cx="3274060" cy="4749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25" dirty="0">
                <a:solidFill>
                  <a:srgbClr val="404040"/>
                </a:solidFill>
                <a:latin typeface="Arial Black"/>
                <a:cs typeface="Arial Black"/>
              </a:rPr>
              <a:t>Topic</a:t>
            </a:r>
            <a:r>
              <a:rPr sz="2800" spc="-17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800" spc="-160" dirty="0">
                <a:solidFill>
                  <a:srgbClr val="404040"/>
                </a:solidFill>
                <a:latin typeface="Arial Black"/>
                <a:cs typeface="Arial Black"/>
              </a:rPr>
              <a:t>2—</a:t>
            </a:r>
            <a:r>
              <a:rPr sz="2950" b="1" i="1" spc="-114" dirty="0">
                <a:solidFill>
                  <a:srgbClr val="404040"/>
                </a:solidFill>
                <a:latin typeface="Arial"/>
                <a:cs typeface="Arial"/>
              </a:rPr>
              <a:t>while</a:t>
            </a:r>
            <a:r>
              <a:rPr sz="2950" b="1" i="1" spc="-17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105" dirty="0">
                <a:solidFill>
                  <a:srgbClr val="404040"/>
                </a:solidFill>
                <a:latin typeface="Arial Black"/>
                <a:cs typeface="Arial Black"/>
              </a:rPr>
              <a:t>loop</a:t>
            </a:r>
            <a:endParaRPr sz="28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15353" y="346659"/>
            <a:ext cx="22339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i="1" spc="75" dirty="0">
                <a:latin typeface="Trebuchet MS"/>
                <a:cs typeface="Trebuchet MS"/>
              </a:rPr>
              <a:t>while</a:t>
            </a:r>
            <a:r>
              <a:rPr b="1" i="1" spc="-150" dirty="0">
                <a:latin typeface="Trebuchet MS"/>
                <a:cs typeface="Trebuchet MS"/>
              </a:rPr>
              <a:t> </a:t>
            </a:r>
            <a:r>
              <a:rPr spc="-110" dirty="0"/>
              <a:t>Loop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42845" y="1698498"/>
            <a:ext cx="6582409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Continually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executes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block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statements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as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long</a:t>
            </a: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as</a:t>
            </a:r>
            <a:r>
              <a:rPr sz="2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given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statement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true</a:t>
            </a:r>
            <a:endParaRPr sz="22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90588" y="853439"/>
            <a:ext cx="2238755" cy="27432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942845" y="3313303"/>
            <a:ext cx="596074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Evaluates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its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expression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at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0" dirty="0">
                <a:solidFill>
                  <a:srgbClr val="404040"/>
                </a:solidFill>
                <a:latin typeface="Arial MT"/>
                <a:cs typeface="Arial MT"/>
              </a:rPr>
              <a:t>top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4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loop</a:t>
            </a:r>
            <a:endParaRPr sz="22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4232" y="1680972"/>
            <a:ext cx="635507" cy="63550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94232" y="3294888"/>
            <a:ext cx="635507" cy="635508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863851" y="5454396"/>
            <a:ext cx="6146800" cy="784860"/>
          </a:xfrm>
          <a:prstGeom prst="rect">
            <a:avLst/>
          </a:prstGeom>
          <a:solidFill>
            <a:srgbClr val="F1F1F1"/>
          </a:solidFill>
          <a:ln w="9144">
            <a:solidFill>
              <a:srgbClr val="7E7E7E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701040" marR="3603625" indent="-609600">
              <a:lnSpc>
                <a:spcPct val="100000"/>
              </a:lnSpc>
              <a:spcBef>
                <a:spcPts val="180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while</a:t>
            </a:r>
            <a:r>
              <a:rPr sz="1600" spc="-8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(expression)</a:t>
            </a:r>
            <a:r>
              <a:rPr sz="1600" spc="-6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{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statement(s)</a:t>
            </a:r>
            <a:endParaRPr sz="16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42845" y="4589526"/>
            <a:ext cx="327152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Has</a:t>
            </a:r>
            <a:r>
              <a:rPr sz="2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following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syntax:</a:t>
            </a:r>
            <a:endParaRPr sz="2200">
              <a:latin typeface="Arial MT"/>
              <a:cs typeface="Arial MT"/>
            </a:endParaRPr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94232" y="4570476"/>
            <a:ext cx="635507" cy="635508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10262361" y="2608833"/>
            <a:ext cx="4323715" cy="4415790"/>
            <a:chOff x="10262361" y="2608833"/>
            <a:chExt cx="4323715" cy="4415790"/>
          </a:xfrm>
        </p:grpSpPr>
        <p:sp>
          <p:nvSpPr>
            <p:cNvPr id="12" name="object 12"/>
            <p:cNvSpPr/>
            <p:nvPr/>
          </p:nvSpPr>
          <p:spPr>
            <a:xfrm>
              <a:off x="14556485" y="3626358"/>
              <a:ext cx="14604" cy="3383915"/>
            </a:xfrm>
            <a:custGeom>
              <a:avLst/>
              <a:gdLst/>
              <a:ahLst/>
              <a:cxnLst/>
              <a:rect l="l" t="t" r="r" b="b"/>
              <a:pathLst>
                <a:path w="14605" h="3383915">
                  <a:moveTo>
                    <a:pt x="14477" y="3383533"/>
                  </a:moveTo>
                  <a:lnTo>
                    <a:pt x="0" y="0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268711" y="2615183"/>
              <a:ext cx="2592705" cy="2022475"/>
            </a:xfrm>
            <a:custGeom>
              <a:avLst/>
              <a:gdLst/>
              <a:ahLst/>
              <a:cxnLst/>
              <a:rect l="l" t="t" r="r" b="b"/>
              <a:pathLst>
                <a:path w="2592704" h="2022475">
                  <a:moveTo>
                    <a:pt x="1296162" y="0"/>
                  </a:moveTo>
                  <a:lnTo>
                    <a:pt x="0" y="1011174"/>
                  </a:lnTo>
                  <a:lnTo>
                    <a:pt x="1296162" y="2022348"/>
                  </a:lnTo>
                  <a:lnTo>
                    <a:pt x="2592324" y="1011174"/>
                  </a:lnTo>
                  <a:lnTo>
                    <a:pt x="1296162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268711" y="2615183"/>
              <a:ext cx="2592705" cy="2022475"/>
            </a:xfrm>
            <a:custGeom>
              <a:avLst/>
              <a:gdLst/>
              <a:ahLst/>
              <a:cxnLst/>
              <a:rect l="l" t="t" r="r" b="b"/>
              <a:pathLst>
                <a:path w="2592704" h="2022475">
                  <a:moveTo>
                    <a:pt x="0" y="1011174"/>
                  </a:moveTo>
                  <a:lnTo>
                    <a:pt x="1296162" y="0"/>
                  </a:lnTo>
                  <a:lnTo>
                    <a:pt x="2592324" y="1011174"/>
                  </a:lnTo>
                  <a:lnTo>
                    <a:pt x="1296162" y="2022348"/>
                  </a:lnTo>
                  <a:lnTo>
                    <a:pt x="0" y="1011174"/>
                  </a:lnTo>
                  <a:close/>
                </a:path>
              </a:pathLst>
            </a:custGeom>
            <a:ln w="12192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1032363" y="3462909"/>
            <a:ext cx="10642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45" dirty="0">
                <a:solidFill>
                  <a:srgbClr val="404040"/>
                </a:solidFill>
                <a:latin typeface="Arial MT"/>
                <a:cs typeface="Arial MT"/>
              </a:rPr>
              <a:t>Condition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9700132" y="1399032"/>
            <a:ext cx="4915535" cy="4859020"/>
            <a:chOff x="9700132" y="1399032"/>
            <a:chExt cx="4915535" cy="4859020"/>
          </a:xfrm>
        </p:grpSpPr>
        <p:sp>
          <p:nvSpPr>
            <p:cNvPr id="17" name="object 17"/>
            <p:cNvSpPr/>
            <p:nvPr/>
          </p:nvSpPr>
          <p:spPr>
            <a:xfrm>
              <a:off x="11515344" y="1399031"/>
              <a:ext cx="3100070" cy="3902710"/>
            </a:xfrm>
            <a:custGeom>
              <a:avLst/>
              <a:gdLst/>
              <a:ahLst/>
              <a:cxnLst/>
              <a:rect l="l" t="t" r="r" b="b"/>
              <a:pathLst>
                <a:path w="3100069" h="3902710">
                  <a:moveTo>
                    <a:pt x="86868" y="42799"/>
                  </a:moveTo>
                  <a:lnTo>
                    <a:pt x="83185" y="25933"/>
                  </a:lnTo>
                  <a:lnTo>
                    <a:pt x="73685" y="12255"/>
                  </a:lnTo>
                  <a:lnTo>
                    <a:pt x="59753" y="3162"/>
                  </a:lnTo>
                  <a:lnTo>
                    <a:pt x="42799" y="0"/>
                  </a:lnTo>
                  <a:lnTo>
                    <a:pt x="29387" y="2933"/>
                  </a:lnTo>
                  <a:lnTo>
                    <a:pt x="29387" y="73698"/>
                  </a:lnTo>
                  <a:lnTo>
                    <a:pt x="29387" y="73952"/>
                  </a:lnTo>
                  <a:lnTo>
                    <a:pt x="28956" y="44069"/>
                  </a:lnTo>
                  <a:lnTo>
                    <a:pt x="29387" y="73698"/>
                  </a:lnTo>
                  <a:lnTo>
                    <a:pt x="29387" y="2933"/>
                  </a:lnTo>
                  <a:lnTo>
                    <a:pt x="228" y="42799"/>
                  </a:lnTo>
                  <a:lnTo>
                    <a:pt x="165" y="43180"/>
                  </a:lnTo>
                  <a:lnTo>
                    <a:pt x="63" y="43688"/>
                  </a:lnTo>
                  <a:lnTo>
                    <a:pt x="26314" y="83197"/>
                  </a:lnTo>
                  <a:lnTo>
                    <a:pt x="29540" y="84175"/>
                  </a:lnTo>
                  <a:lnTo>
                    <a:pt x="29425" y="76987"/>
                  </a:lnTo>
                  <a:lnTo>
                    <a:pt x="29527" y="83197"/>
                  </a:lnTo>
                  <a:lnTo>
                    <a:pt x="29540" y="84175"/>
                  </a:lnTo>
                  <a:lnTo>
                    <a:pt x="56451" y="84175"/>
                  </a:lnTo>
                  <a:lnTo>
                    <a:pt x="58496" y="84175"/>
                  </a:lnTo>
                  <a:lnTo>
                    <a:pt x="58496" y="83731"/>
                  </a:lnTo>
                  <a:lnTo>
                    <a:pt x="60934" y="83197"/>
                  </a:lnTo>
                  <a:lnTo>
                    <a:pt x="74612" y="73698"/>
                  </a:lnTo>
                  <a:lnTo>
                    <a:pt x="83705" y="59766"/>
                  </a:lnTo>
                  <a:lnTo>
                    <a:pt x="86626" y="44069"/>
                  </a:lnTo>
                  <a:lnTo>
                    <a:pt x="86690" y="43688"/>
                  </a:lnTo>
                  <a:lnTo>
                    <a:pt x="86791" y="43180"/>
                  </a:lnTo>
                  <a:lnTo>
                    <a:pt x="86868" y="42799"/>
                  </a:lnTo>
                  <a:close/>
                </a:path>
                <a:path w="3100069" h="3902710">
                  <a:moveTo>
                    <a:pt x="102362" y="1115949"/>
                  </a:moveTo>
                  <a:lnTo>
                    <a:pt x="73444" y="1116330"/>
                  </a:lnTo>
                  <a:lnTo>
                    <a:pt x="58534" y="86868"/>
                  </a:lnTo>
                  <a:lnTo>
                    <a:pt x="44069" y="86868"/>
                  </a:lnTo>
                  <a:lnTo>
                    <a:pt x="29578" y="86868"/>
                  </a:lnTo>
                  <a:lnTo>
                    <a:pt x="44475" y="1115949"/>
                  </a:lnTo>
                  <a:lnTo>
                    <a:pt x="44488" y="1116711"/>
                  </a:lnTo>
                  <a:lnTo>
                    <a:pt x="15494" y="1117092"/>
                  </a:lnTo>
                  <a:lnTo>
                    <a:pt x="60198" y="1203325"/>
                  </a:lnTo>
                  <a:lnTo>
                    <a:pt x="94996" y="1131189"/>
                  </a:lnTo>
                  <a:lnTo>
                    <a:pt x="102362" y="1115949"/>
                  </a:lnTo>
                  <a:close/>
                </a:path>
                <a:path w="3100069" h="3902710">
                  <a:moveTo>
                    <a:pt x="3099816" y="3815461"/>
                  </a:moveTo>
                  <a:lnTo>
                    <a:pt x="3070860" y="3815461"/>
                  </a:lnTo>
                  <a:lnTo>
                    <a:pt x="3070860" y="3304794"/>
                  </a:lnTo>
                  <a:lnTo>
                    <a:pt x="3041904" y="3304794"/>
                  </a:lnTo>
                  <a:lnTo>
                    <a:pt x="3041904" y="3815461"/>
                  </a:lnTo>
                  <a:lnTo>
                    <a:pt x="3012948" y="3815461"/>
                  </a:lnTo>
                  <a:lnTo>
                    <a:pt x="3056382" y="3902329"/>
                  </a:lnTo>
                  <a:lnTo>
                    <a:pt x="3092577" y="3829939"/>
                  </a:lnTo>
                  <a:lnTo>
                    <a:pt x="3099816" y="381546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714737" y="3626358"/>
              <a:ext cx="4857750" cy="2617470"/>
            </a:xfrm>
            <a:custGeom>
              <a:avLst/>
              <a:gdLst/>
              <a:ahLst/>
              <a:cxnLst/>
              <a:rect l="l" t="t" r="r" b="b"/>
              <a:pathLst>
                <a:path w="4857750" h="2617470">
                  <a:moveTo>
                    <a:pt x="0" y="2616961"/>
                  </a:moveTo>
                  <a:lnTo>
                    <a:pt x="0" y="0"/>
                  </a:lnTo>
                </a:path>
                <a:path w="4857750" h="2617470">
                  <a:moveTo>
                    <a:pt x="3147059" y="0"/>
                  </a:moveTo>
                  <a:lnTo>
                    <a:pt x="4857242" y="0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2153645" y="4285614"/>
            <a:ext cx="136525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65" dirty="0">
                <a:latin typeface="Arial MT"/>
                <a:cs typeface="Arial MT"/>
              </a:rPr>
              <a:t>If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70" dirty="0">
                <a:latin typeface="Arial MT"/>
                <a:cs typeface="Arial MT"/>
              </a:rPr>
              <a:t>condition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Arial MT"/>
                <a:cs typeface="Arial MT"/>
              </a:rPr>
              <a:t>is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spc="80" dirty="0">
                <a:latin typeface="Arial MT"/>
                <a:cs typeface="Arial MT"/>
              </a:rPr>
              <a:t>true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3152246" y="5281676"/>
            <a:ext cx="136525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spc="65" dirty="0">
                <a:latin typeface="Arial MT"/>
                <a:cs typeface="Arial MT"/>
              </a:rPr>
              <a:t>If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70" dirty="0">
                <a:latin typeface="Arial MT"/>
                <a:cs typeface="Arial MT"/>
              </a:rPr>
              <a:t>condition </a:t>
            </a:r>
            <a:r>
              <a:rPr sz="2000" dirty="0">
                <a:latin typeface="Arial MT"/>
                <a:cs typeface="Arial MT"/>
              </a:rPr>
              <a:t>is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spc="-20" dirty="0">
                <a:latin typeface="Arial MT"/>
                <a:cs typeface="Arial MT"/>
              </a:rPr>
              <a:t>false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764011" y="5041391"/>
            <a:ext cx="1620520" cy="518159"/>
          </a:xfrm>
          <a:prstGeom prst="rect">
            <a:avLst/>
          </a:prstGeom>
          <a:solidFill>
            <a:srgbClr val="D9D9D9"/>
          </a:solidFill>
          <a:ln w="12192">
            <a:solidFill>
              <a:srgbClr val="A6A6A6"/>
            </a:solidFill>
          </a:ln>
        </p:spPr>
        <p:txBody>
          <a:bodyPr vert="horz" wrap="square" lIns="0" tIns="108585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855"/>
              </a:spcBef>
            </a:pP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code</a:t>
            </a:r>
            <a:r>
              <a:rPr sz="1800" spc="10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Arial MT"/>
                <a:cs typeface="Arial MT"/>
              </a:rPr>
              <a:t>block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9707118" y="3582923"/>
            <a:ext cx="4879340" cy="4758055"/>
            <a:chOff x="9707118" y="3582923"/>
            <a:chExt cx="4879340" cy="4758055"/>
          </a:xfrm>
        </p:grpSpPr>
        <p:sp>
          <p:nvSpPr>
            <p:cNvPr id="23" name="object 23"/>
            <p:cNvSpPr/>
            <p:nvPr/>
          </p:nvSpPr>
          <p:spPr>
            <a:xfrm>
              <a:off x="9708642" y="3582923"/>
              <a:ext cx="1910714" cy="1474470"/>
            </a:xfrm>
            <a:custGeom>
              <a:avLst/>
              <a:gdLst/>
              <a:ahLst/>
              <a:cxnLst/>
              <a:rect l="l" t="t" r="r" b="b"/>
              <a:pathLst>
                <a:path w="1910715" h="1474470">
                  <a:moveTo>
                    <a:pt x="561086" y="43434"/>
                  </a:moveTo>
                  <a:lnTo>
                    <a:pt x="532117" y="28956"/>
                  </a:lnTo>
                  <a:lnTo>
                    <a:pt x="474218" y="0"/>
                  </a:lnTo>
                  <a:lnTo>
                    <a:pt x="474218" y="28956"/>
                  </a:lnTo>
                  <a:lnTo>
                    <a:pt x="0" y="28956"/>
                  </a:lnTo>
                  <a:lnTo>
                    <a:pt x="0" y="57912"/>
                  </a:lnTo>
                  <a:lnTo>
                    <a:pt x="474218" y="57912"/>
                  </a:lnTo>
                  <a:lnTo>
                    <a:pt x="474218" y="86868"/>
                  </a:lnTo>
                  <a:lnTo>
                    <a:pt x="532130" y="57912"/>
                  </a:lnTo>
                  <a:lnTo>
                    <a:pt x="561086" y="43434"/>
                  </a:lnTo>
                  <a:close/>
                </a:path>
                <a:path w="1910715" h="1474470">
                  <a:moveTo>
                    <a:pt x="1910334" y="1387094"/>
                  </a:moveTo>
                  <a:lnTo>
                    <a:pt x="1881378" y="1387094"/>
                  </a:lnTo>
                  <a:lnTo>
                    <a:pt x="1881378" y="1053846"/>
                  </a:lnTo>
                  <a:lnTo>
                    <a:pt x="1852422" y="1053846"/>
                  </a:lnTo>
                  <a:lnTo>
                    <a:pt x="1852422" y="1387094"/>
                  </a:lnTo>
                  <a:lnTo>
                    <a:pt x="1823466" y="1387094"/>
                  </a:lnTo>
                  <a:lnTo>
                    <a:pt x="1866900" y="1473962"/>
                  </a:lnTo>
                  <a:lnTo>
                    <a:pt x="1903095" y="1401572"/>
                  </a:lnTo>
                  <a:lnTo>
                    <a:pt x="1910334" y="138709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707118" y="6243066"/>
              <a:ext cx="4865370" cy="775335"/>
            </a:xfrm>
            <a:custGeom>
              <a:avLst/>
              <a:gdLst/>
              <a:ahLst/>
              <a:cxnLst/>
              <a:rect l="l" t="t" r="r" b="b"/>
              <a:pathLst>
                <a:path w="4865369" h="775334">
                  <a:moveTo>
                    <a:pt x="0" y="0"/>
                  </a:moveTo>
                  <a:lnTo>
                    <a:pt x="1898014" y="0"/>
                  </a:lnTo>
                </a:path>
                <a:path w="4865369" h="775334">
                  <a:moveTo>
                    <a:pt x="1868424" y="774826"/>
                  </a:moveTo>
                  <a:lnTo>
                    <a:pt x="4864862" y="766571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1532108" y="7009638"/>
              <a:ext cx="86995" cy="969644"/>
            </a:xfrm>
            <a:custGeom>
              <a:avLst/>
              <a:gdLst/>
              <a:ahLst/>
              <a:cxnLst/>
              <a:rect l="l" t="t" r="r" b="b"/>
              <a:pathLst>
                <a:path w="86995" h="969645">
                  <a:moveTo>
                    <a:pt x="28956" y="882738"/>
                  </a:moveTo>
                  <a:lnTo>
                    <a:pt x="0" y="882738"/>
                  </a:lnTo>
                  <a:lnTo>
                    <a:pt x="43434" y="969594"/>
                  </a:lnTo>
                  <a:lnTo>
                    <a:pt x="79627" y="897216"/>
                  </a:lnTo>
                  <a:lnTo>
                    <a:pt x="28956" y="897216"/>
                  </a:lnTo>
                  <a:lnTo>
                    <a:pt x="28956" y="882738"/>
                  </a:lnTo>
                  <a:close/>
                </a:path>
                <a:path w="86995" h="969645">
                  <a:moveTo>
                    <a:pt x="57912" y="0"/>
                  </a:moveTo>
                  <a:lnTo>
                    <a:pt x="28956" y="0"/>
                  </a:lnTo>
                  <a:lnTo>
                    <a:pt x="28956" y="897216"/>
                  </a:lnTo>
                  <a:lnTo>
                    <a:pt x="57912" y="897216"/>
                  </a:lnTo>
                  <a:lnTo>
                    <a:pt x="57912" y="0"/>
                  </a:lnTo>
                  <a:close/>
                </a:path>
                <a:path w="86995" h="969645">
                  <a:moveTo>
                    <a:pt x="86868" y="882738"/>
                  </a:moveTo>
                  <a:lnTo>
                    <a:pt x="57912" y="882738"/>
                  </a:lnTo>
                  <a:lnTo>
                    <a:pt x="57912" y="897216"/>
                  </a:lnTo>
                  <a:lnTo>
                    <a:pt x="79627" y="897216"/>
                  </a:lnTo>
                  <a:lnTo>
                    <a:pt x="86868" y="88273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1375136" y="7999476"/>
              <a:ext cx="365760" cy="335280"/>
            </a:xfrm>
            <a:custGeom>
              <a:avLst/>
              <a:gdLst/>
              <a:ahLst/>
              <a:cxnLst/>
              <a:rect l="l" t="t" r="r" b="b"/>
              <a:pathLst>
                <a:path w="365759" h="335279">
                  <a:moveTo>
                    <a:pt x="182880" y="0"/>
                  </a:moveTo>
                  <a:lnTo>
                    <a:pt x="134276" y="5988"/>
                  </a:lnTo>
                  <a:lnTo>
                    <a:pt x="90593" y="22888"/>
                  </a:lnTo>
                  <a:lnTo>
                    <a:pt x="53578" y="49101"/>
                  </a:lnTo>
                  <a:lnTo>
                    <a:pt x="24976" y="83029"/>
                  </a:lnTo>
                  <a:lnTo>
                    <a:pt x="6535" y="123075"/>
                  </a:lnTo>
                  <a:lnTo>
                    <a:pt x="0" y="167640"/>
                  </a:lnTo>
                  <a:lnTo>
                    <a:pt x="6535" y="212204"/>
                  </a:lnTo>
                  <a:lnTo>
                    <a:pt x="24976" y="252250"/>
                  </a:lnTo>
                  <a:lnTo>
                    <a:pt x="53578" y="286178"/>
                  </a:lnTo>
                  <a:lnTo>
                    <a:pt x="90593" y="312391"/>
                  </a:lnTo>
                  <a:lnTo>
                    <a:pt x="134276" y="329291"/>
                  </a:lnTo>
                  <a:lnTo>
                    <a:pt x="182880" y="335280"/>
                  </a:lnTo>
                  <a:lnTo>
                    <a:pt x="231483" y="329291"/>
                  </a:lnTo>
                  <a:lnTo>
                    <a:pt x="275166" y="312391"/>
                  </a:lnTo>
                  <a:lnTo>
                    <a:pt x="312181" y="286178"/>
                  </a:lnTo>
                  <a:lnTo>
                    <a:pt x="340783" y="252250"/>
                  </a:lnTo>
                  <a:lnTo>
                    <a:pt x="341147" y="251460"/>
                  </a:lnTo>
                  <a:lnTo>
                    <a:pt x="182880" y="251460"/>
                  </a:lnTo>
                  <a:lnTo>
                    <a:pt x="144309" y="244872"/>
                  </a:lnTo>
                  <a:lnTo>
                    <a:pt x="112823" y="226909"/>
                  </a:lnTo>
                  <a:lnTo>
                    <a:pt x="91600" y="200266"/>
                  </a:lnTo>
                  <a:lnTo>
                    <a:pt x="83820" y="167640"/>
                  </a:lnTo>
                  <a:lnTo>
                    <a:pt x="91600" y="135013"/>
                  </a:lnTo>
                  <a:lnTo>
                    <a:pt x="112823" y="108370"/>
                  </a:lnTo>
                  <a:lnTo>
                    <a:pt x="144309" y="90407"/>
                  </a:lnTo>
                  <a:lnTo>
                    <a:pt x="182880" y="83820"/>
                  </a:lnTo>
                  <a:lnTo>
                    <a:pt x="341147" y="83820"/>
                  </a:lnTo>
                  <a:lnTo>
                    <a:pt x="340783" y="83029"/>
                  </a:lnTo>
                  <a:lnTo>
                    <a:pt x="312181" y="49101"/>
                  </a:lnTo>
                  <a:lnTo>
                    <a:pt x="275166" y="22888"/>
                  </a:lnTo>
                  <a:lnTo>
                    <a:pt x="231483" y="5988"/>
                  </a:lnTo>
                  <a:lnTo>
                    <a:pt x="182880" y="0"/>
                  </a:lnTo>
                  <a:close/>
                </a:path>
                <a:path w="365759" h="335279">
                  <a:moveTo>
                    <a:pt x="341147" y="83820"/>
                  </a:moveTo>
                  <a:lnTo>
                    <a:pt x="182880" y="83820"/>
                  </a:lnTo>
                  <a:lnTo>
                    <a:pt x="221450" y="90407"/>
                  </a:lnTo>
                  <a:lnTo>
                    <a:pt x="252936" y="108370"/>
                  </a:lnTo>
                  <a:lnTo>
                    <a:pt x="274159" y="135013"/>
                  </a:lnTo>
                  <a:lnTo>
                    <a:pt x="281940" y="167640"/>
                  </a:lnTo>
                  <a:lnTo>
                    <a:pt x="274159" y="200266"/>
                  </a:lnTo>
                  <a:lnTo>
                    <a:pt x="252936" y="226909"/>
                  </a:lnTo>
                  <a:lnTo>
                    <a:pt x="221450" y="244872"/>
                  </a:lnTo>
                  <a:lnTo>
                    <a:pt x="182880" y="251460"/>
                  </a:lnTo>
                  <a:lnTo>
                    <a:pt x="341147" y="251460"/>
                  </a:lnTo>
                  <a:lnTo>
                    <a:pt x="359224" y="212204"/>
                  </a:lnTo>
                  <a:lnTo>
                    <a:pt x="365760" y="167640"/>
                  </a:lnTo>
                  <a:lnTo>
                    <a:pt x="359224" y="123075"/>
                  </a:lnTo>
                  <a:lnTo>
                    <a:pt x="341147" y="8382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1375136" y="7999476"/>
              <a:ext cx="365760" cy="335280"/>
            </a:xfrm>
            <a:custGeom>
              <a:avLst/>
              <a:gdLst/>
              <a:ahLst/>
              <a:cxnLst/>
              <a:rect l="l" t="t" r="r" b="b"/>
              <a:pathLst>
                <a:path w="365759" h="335279">
                  <a:moveTo>
                    <a:pt x="0" y="167640"/>
                  </a:moveTo>
                  <a:lnTo>
                    <a:pt x="6535" y="123075"/>
                  </a:lnTo>
                  <a:lnTo>
                    <a:pt x="24976" y="83029"/>
                  </a:lnTo>
                  <a:lnTo>
                    <a:pt x="53578" y="49101"/>
                  </a:lnTo>
                  <a:lnTo>
                    <a:pt x="90593" y="22888"/>
                  </a:lnTo>
                  <a:lnTo>
                    <a:pt x="134276" y="5988"/>
                  </a:lnTo>
                  <a:lnTo>
                    <a:pt x="182880" y="0"/>
                  </a:lnTo>
                  <a:lnTo>
                    <a:pt x="231483" y="5988"/>
                  </a:lnTo>
                  <a:lnTo>
                    <a:pt x="275166" y="22888"/>
                  </a:lnTo>
                  <a:lnTo>
                    <a:pt x="312181" y="49101"/>
                  </a:lnTo>
                  <a:lnTo>
                    <a:pt x="340783" y="83029"/>
                  </a:lnTo>
                  <a:lnTo>
                    <a:pt x="359224" y="123075"/>
                  </a:lnTo>
                  <a:lnTo>
                    <a:pt x="365760" y="167640"/>
                  </a:lnTo>
                  <a:lnTo>
                    <a:pt x="359224" y="212204"/>
                  </a:lnTo>
                  <a:lnTo>
                    <a:pt x="340783" y="252250"/>
                  </a:lnTo>
                  <a:lnTo>
                    <a:pt x="312181" y="286178"/>
                  </a:lnTo>
                  <a:lnTo>
                    <a:pt x="275166" y="312391"/>
                  </a:lnTo>
                  <a:lnTo>
                    <a:pt x="231483" y="329291"/>
                  </a:lnTo>
                  <a:lnTo>
                    <a:pt x="182880" y="335280"/>
                  </a:lnTo>
                  <a:lnTo>
                    <a:pt x="134276" y="329291"/>
                  </a:lnTo>
                  <a:lnTo>
                    <a:pt x="90593" y="312391"/>
                  </a:lnTo>
                  <a:lnTo>
                    <a:pt x="53578" y="286178"/>
                  </a:lnTo>
                  <a:lnTo>
                    <a:pt x="24976" y="252250"/>
                  </a:lnTo>
                  <a:lnTo>
                    <a:pt x="6535" y="212204"/>
                  </a:lnTo>
                  <a:lnTo>
                    <a:pt x="0" y="167640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452860" y="8077200"/>
              <a:ext cx="210312" cy="179832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11589258" y="5560313"/>
              <a:ext cx="5080" cy="683895"/>
            </a:xfrm>
            <a:custGeom>
              <a:avLst/>
              <a:gdLst/>
              <a:ahLst/>
              <a:cxnLst/>
              <a:rect l="l" t="t" r="r" b="b"/>
              <a:pathLst>
                <a:path w="5079" h="683895">
                  <a:moveTo>
                    <a:pt x="4952" y="683387"/>
                  </a:moveTo>
                  <a:lnTo>
                    <a:pt x="0" y="0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11750040" y="1571244"/>
            <a:ext cx="2458720" cy="783590"/>
          </a:xfrm>
          <a:prstGeom prst="rect">
            <a:avLst/>
          </a:prstGeom>
          <a:solidFill>
            <a:srgbClr val="F1F1F1"/>
          </a:solidFill>
          <a:ln w="9143">
            <a:solidFill>
              <a:srgbClr val="7E7E7E"/>
            </a:solidFill>
          </a:ln>
        </p:spPr>
        <p:txBody>
          <a:bodyPr vert="horz" wrap="square" lIns="0" tIns="2667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10"/>
              </a:spcBef>
            </a:pPr>
            <a:r>
              <a:rPr sz="1200" spc="-10" dirty="0">
                <a:solidFill>
                  <a:srgbClr val="404040"/>
                </a:solidFill>
                <a:latin typeface="Courier New"/>
                <a:cs typeface="Courier New"/>
              </a:rPr>
              <a:t>while(condition)</a:t>
            </a:r>
            <a:endParaRPr sz="12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  <a:spcBef>
                <a:spcPts val="5"/>
              </a:spcBef>
            </a:pPr>
            <a:r>
              <a:rPr sz="1200" spc="-5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459105">
              <a:lnSpc>
                <a:spcPct val="100000"/>
              </a:lnSpc>
            </a:pPr>
            <a:r>
              <a:rPr sz="1200" dirty="0">
                <a:solidFill>
                  <a:srgbClr val="404040"/>
                </a:solidFill>
                <a:latin typeface="Courier New"/>
                <a:cs typeface="Courier New"/>
              </a:rPr>
              <a:t>conditional</a:t>
            </a:r>
            <a:r>
              <a:rPr sz="12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404040"/>
                </a:solidFill>
                <a:latin typeface="Courier New"/>
                <a:cs typeface="Courier New"/>
              </a:rPr>
              <a:t>code</a:t>
            </a:r>
            <a:r>
              <a:rPr sz="12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200" spc="-50" dirty="0">
                <a:solidFill>
                  <a:srgbClr val="404040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</a:pPr>
            <a:r>
              <a:rPr sz="12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34227" y="346659"/>
            <a:ext cx="3996054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i="1" spc="75" dirty="0">
                <a:latin typeface="Trebuchet MS"/>
                <a:cs typeface="Trebuchet MS"/>
              </a:rPr>
              <a:t>while</a:t>
            </a:r>
            <a:r>
              <a:rPr b="1" i="1" spc="-135" dirty="0">
                <a:latin typeface="Trebuchet MS"/>
                <a:cs typeface="Trebuchet MS"/>
              </a:rPr>
              <a:t> </a:t>
            </a:r>
            <a:r>
              <a:rPr spc="-165" dirty="0"/>
              <a:t>Loop</a:t>
            </a:r>
            <a:r>
              <a:rPr spc="-210" dirty="0"/>
              <a:t> </a:t>
            </a:r>
            <a:r>
              <a:rPr spc="-85" dirty="0"/>
              <a:t>(Contd.)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12481" y="1830069"/>
            <a:ext cx="143065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55" dirty="0">
                <a:solidFill>
                  <a:srgbClr val="404040"/>
                </a:solidFill>
                <a:latin typeface="Arial Black"/>
                <a:cs typeface="Arial Black"/>
              </a:rPr>
              <a:t>Examples:</a:t>
            </a:r>
            <a:endParaRPr sz="2200">
              <a:latin typeface="Arial Black"/>
              <a:cs typeface="Arial Black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05144" y="853439"/>
            <a:ext cx="4011167" cy="274320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1085088" y="2667000"/>
            <a:ext cx="5930265" cy="3256915"/>
            <a:chOff x="1085088" y="2667000"/>
            <a:chExt cx="5930265" cy="3256915"/>
          </a:xfrm>
        </p:grpSpPr>
        <p:sp>
          <p:nvSpPr>
            <p:cNvPr id="6" name="object 6"/>
            <p:cNvSpPr/>
            <p:nvPr/>
          </p:nvSpPr>
          <p:spPr>
            <a:xfrm>
              <a:off x="1089660" y="2671572"/>
              <a:ext cx="5920740" cy="3248025"/>
            </a:xfrm>
            <a:custGeom>
              <a:avLst/>
              <a:gdLst/>
              <a:ahLst/>
              <a:cxnLst/>
              <a:rect l="l" t="t" r="r" b="b"/>
              <a:pathLst>
                <a:path w="5920740" h="3248025">
                  <a:moveTo>
                    <a:pt x="5920740" y="0"/>
                  </a:moveTo>
                  <a:lnTo>
                    <a:pt x="0" y="0"/>
                  </a:lnTo>
                  <a:lnTo>
                    <a:pt x="0" y="3247644"/>
                  </a:lnTo>
                  <a:lnTo>
                    <a:pt x="5920740" y="3247644"/>
                  </a:lnTo>
                  <a:lnTo>
                    <a:pt x="592074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89660" y="2671572"/>
              <a:ext cx="5920740" cy="3248025"/>
            </a:xfrm>
            <a:custGeom>
              <a:avLst/>
              <a:gdLst/>
              <a:ahLst/>
              <a:cxnLst/>
              <a:rect l="l" t="t" r="r" b="b"/>
              <a:pathLst>
                <a:path w="5920740" h="3248025">
                  <a:moveTo>
                    <a:pt x="0" y="3247644"/>
                  </a:moveTo>
                  <a:lnTo>
                    <a:pt x="5920740" y="3247644"/>
                  </a:lnTo>
                  <a:lnTo>
                    <a:pt x="5920740" y="0"/>
                  </a:lnTo>
                  <a:lnTo>
                    <a:pt x="0" y="0"/>
                  </a:lnTo>
                  <a:lnTo>
                    <a:pt x="0" y="3247644"/>
                  </a:lnTo>
                  <a:close/>
                </a:path>
              </a:pathLst>
            </a:custGeom>
            <a:ln w="9144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168704" y="2682620"/>
            <a:ext cx="5645150" cy="2219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public</a:t>
            </a:r>
            <a:r>
              <a:rPr sz="16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class</a:t>
            </a:r>
            <a:r>
              <a:rPr sz="16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Sample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 {</a:t>
            </a:r>
            <a:endParaRPr sz="1600">
              <a:latin typeface="Courier New"/>
              <a:cs typeface="Courier New"/>
            </a:endParaRPr>
          </a:p>
          <a:p>
            <a:pPr marL="133985">
              <a:lnSpc>
                <a:spcPct val="100000"/>
              </a:lnSpc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public</a:t>
            </a:r>
            <a:r>
              <a:rPr sz="1600" spc="-6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static</a:t>
            </a:r>
            <a:r>
              <a:rPr sz="1600" spc="-6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void</a:t>
            </a:r>
            <a:r>
              <a:rPr sz="1600" spc="-6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main(String</a:t>
            </a:r>
            <a:r>
              <a:rPr sz="1600" spc="-6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args[])</a:t>
            </a:r>
            <a:r>
              <a:rPr sz="1600" spc="-7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255904">
              <a:lnSpc>
                <a:spcPct val="100000"/>
              </a:lnSpc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int</a:t>
            </a:r>
            <a:r>
              <a:rPr sz="16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Courier New"/>
                <a:cs typeface="Courier New"/>
              </a:rPr>
              <a:t>i=0;</a:t>
            </a:r>
            <a:endParaRPr sz="1600">
              <a:latin typeface="Courier New"/>
              <a:cs typeface="Courier New"/>
            </a:endParaRPr>
          </a:p>
          <a:p>
            <a:pPr marL="499745">
              <a:lnSpc>
                <a:spcPct val="100000"/>
              </a:lnSpc>
              <a:spcBef>
                <a:spcPts val="5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while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(i&lt;=10)</a:t>
            </a:r>
            <a:r>
              <a:rPr sz="1600" spc="-5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621665" marR="5080">
              <a:lnSpc>
                <a:spcPct val="100000"/>
              </a:lnSpc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System.out.println("value</a:t>
            </a: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of</a:t>
            </a:r>
            <a:r>
              <a:rPr sz="16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i</a:t>
            </a:r>
            <a:r>
              <a:rPr sz="16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:</a:t>
            </a:r>
            <a:r>
              <a:rPr sz="16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"</a:t>
            </a:r>
            <a:r>
              <a:rPr sz="16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+</a:t>
            </a:r>
            <a:r>
              <a:rPr sz="16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i</a:t>
            </a:r>
            <a:r>
              <a:rPr sz="16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); </a:t>
            </a:r>
            <a:r>
              <a:rPr sz="1600" spc="-20" dirty="0">
                <a:solidFill>
                  <a:srgbClr val="404040"/>
                </a:solidFill>
                <a:latin typeface="Courier New"/>
                <a:cs typeface="Courier New"/>
              </a:rPr>
              <a:t>i++;</a:t>
            </a:r>
            <a:endParaRPr sz="1600">
              <a:latin typeface="Courier New"/>
              <a:cs typeface="Courier New"/>
            </a:endParaRPr>
          </a:p>
          <a:p>
            <a:pPr marL="499745">
              <a:lnSpc>
                <a:spcPct val="100000"/>
              </a:lnSpc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255904">
              <a:lnSpc>
                <a:spcPct val="100000"/>
              </a:lnSpc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76700" y="4949952"/>
            <a:ext cx="2781300" cy="80010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17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50"/>
              </a:spcBef>
            </a:pPr>
            <a:r>
              <a:rPr sz="2000" spc="-10" dirty="0">
                <a:solidFill>
                  <a:srgbClr val="404040"/>
                </a:solidFill>
                <a:latin typeface="Arial Black"/>
                <a:cs typeface="Arial Black"/>
              </a:rPr>
              <a:t>Output</a:t>
            </a:r>
            <a:endParaRPr sz="2000">
              <a:latin typeface="Arial Black"/>
              <a:cs typeface="Arial Black"/>
            </a:endParaRPr>
          </a:p>
          <a:p>
            <a:pPr marL="91440">
              <a:lnSpc>
                <a:spcPct val="100000"/>
              </a:lnSpc>
            </a:pP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1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2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3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4</a:t>
            </a:r>
            <a:r>
              <a:rPr sz="20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5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6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7</a:t>
            </a:r>
            <a:r>
              <a:rPr sz="20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8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9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Arial MT"/>
                <a:cs typeface="Arial MT"/>
              </a:rPr>
              <a:t>10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691371" y="2671572"/>
            <a:ext cx="5920740" cy="3248025"/>
          </a:xfrm>
          <a:prstGeom prst="rect">
            <a:avLst/>
          </a:prstGeom>
          <a:solidFill>
            <a:srgbClr val="F1F1F1"/>
          </a:solidFill>
          <a:ln w="9143">
            <a:solidFill>
              <a:srgbClr val="7E7E7E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80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public</a:t>
            </a:r>
            <a:r>
              <a:rPr sz="16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class</a:t>
            </a:r>
            <a:r>
              <a:rPr sz="16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Sample</a:t>
            </a:r>
            <a:r>
              <a:rPr sz="16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213360">
              <a:lnSpc>
                <a:spcPct val="100000"/>
              </a:lnSpc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public</a:t>
            </a:r>
            <a:r>
              <a:rPr sz="1600" spc="-6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static</a:t>
            </a:r>
            <a:r>
              <a:rPr sz="1600" spc="-7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void</a:t>
            </a:r>
            <a:r>
              <a:rPr sz="1600" spc="-5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main(String</a:t>
            </a:r>
            <a:r>
              <a:rPr sz="1600" spc="-6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args[])</a:t>
            </a:r>
            <a:r>
              <a:rPr sz="1600" spc="-7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335280">
              <a:lnSpc>
                <a:spcPct val="100000"/>
              </a:lnSpc>
              <a:spcBef>
                <a:spcPts val="5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int</a:t>
            </a:r>
            <a:r>
              <a:rPr sz="16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i=10;</a:t>
            </a:r>
            <a:endParaRPr sz="1600">
              <a:latin typeface="Courier New"/>
              <a:cs typeface="Courier New"/>
            </a:endParaRPr>
          </a:p>
          <a:p>
            <a:pPr marL="579120">
              <a:lnSpc>
                <a:spcPct val="100000"/>
              </a:lnSpc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while</a:t>
            </a:r>
            <a:r>
              <a:rPr sz="16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(i&gt;=1)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 {</a:t>
            </a:r>
            <a:endParaRPr sz="1600">
              <a:latin typeface="Courier New"/>
              <a:cs typeface="Courier New"/>
            </a:endParaRPr>
          </a:p>
          <a:p>
            <a:pPr marL="701040" marR="201930">
              <a:lnSpc>
                <a:spcPct val="100000"/>
              </a:lnSpc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System.out.println("value</a:t>
            </a: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of</a:t>
            </a:r>
            <a:r>
              <a:rPr sz="16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i</a:t>
            </a:r>
            <a:r>
              <a:rPr sz="16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:</a:t>
            </a:r>
            <a:r>
              <a:rPr sz="16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"</a:t>
            </a:r>
            <a:r>
              <a:rPr sz="16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+</a:t>
            </a:r>
            <a:r>
              <a:rPr sz="16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i</a:t>
            </a:r>
            <a:r>
              <a:rPr sz="16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);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i--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457200">
              <a:lnSpc>
                <a:spcPct val="100000"/>
              </a:lnSpc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678411" y="4949952"/>
            <a:ext cx="2781300" cy="80010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17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50"/>
              </a:spcBef>
            </a:pPr>
            <a:r>
              <a:rPr sz="2000" spc="-10" dirty="0">
                <a:solidFill>
                  <a:srgbClr val="404040"/>
                </a:solidFill>
                <a:latin typeface="Arial Black"/>
                <a:cs typeface="Arial Black"/>
              </a:rPr>
              <a:t>Output</a:t>
            </a:r>
            <a:endParaRPr sz="2000">
              <a:latin typeface="Arial Black"/>
              <a:cs typeface="Arial Black"/>
            </a:endParaRPr>
          </a:p>
          <a:p>
            <a:pPr marL="91440">
              <a:lnSpc>
                <a:spcPct val="100000"/>
              </a:lnSpc>
            </a:pP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10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9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8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7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6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5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4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3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2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Arial MT"/>
                <a:cs typeface="Arial MT"/>
              </a:rPr>
              <a:t>1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1371</Words>
  <Application>Microsoft Macintosh PowerPoint</Application>
  <PresentationFormat>Custom</PresentationFormat>
  <Paragraphs>289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Arial Black</vt:lpstr>
      <vt:lpstr>Arial MT</vt:lpstr>
      <vt:lpstr>Calibri</vt:lpstr>
      <vt:lpstr>Courier New</vt:lpstr>
      <vt:lpstr>Times New Roman</vt:lpstr>
      <vt:lpstr>Trebuchet MS</vt:lpstr>
      <vt:lpstr>Office Theme</vt:lpstr>
      <vt:lpstr>PowerPoint Presentation</vt:lpstr>
      <vt:lpstr>Learning Objectives</vt:lpstr>
      <vt:lpstr>Loops in Java</vt:lpstr>
      <vt:lpstr>Loops in Java</vt:lpstr>
      <vt:lpstr>for Loop</vt:lpstr>
      <vt:lpstr>for Loop (Contd.)</vt:lpstr>
      <vt:lpstr>Loops in Java</vt:lpstr>
      <vt:lpstr>while Loop</vt:lpstr>
      <vt:lpstr>while Loop (Contd.)</vt:lpstr>
      <vt:lpstr>Loops in Java</vt:lpstr>
      <vt:lpstr>do…while Loop</vt:lpstr>
      <vt:lpstr>do…while Loop (Contd.)</vt:lpstr>
      <vt:lpstr>Core Java</vt:lpstr>
      <vt:lpstr>Comparing Loops in Java</vt:lpstr>
      <vt:lpstr>Core Java</vt:lpstr>
      <vt:lpstr>break Statement</vt:lpstr>
      <vt:lpstr>break Statement (Contd.)</vt:lpstr>
      <vt:lpstr>continue Statement</vt:lpstr>
      <vt:lpstr>continue Statement (Contd.)</vt:lpstr>
      <vt:lpstr>Key Takeaways</vt:lpstr>
      <vt:lpstr>Quiz</vt:lpstr>
      <vt:lpstr>QUIZ 1</vt:lpstr>
      <vt:lpstr>QUIZ 1</vt:lpstr>
      <vt:lpstr>QUIZ 2</vt:lpstr>
      <vt:lpstr>QUIZ 2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Shanthi L.M DSA</dc:creator>
  <cp:lastModifiedBy>amarjeet singh</cp:lastModifiedBy>
  <cp:revision>1</cp:revision>
  <dcterms:created xsi:type="dcterms:W3CDTF">2025-01-26T14:44:00Z</dcterms:created>
  <dcterms:modified xsi:type="dcterms:W3CDTF">2025-01-26T14:49:47Z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2017-08-22T00:00:00Z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2025-01-26T00:00:00Z</vt:filetime>
  </property>
  <property fmtid="{D5CDD505-2E9C-101B-9397-08002B2CF9AE}" pid="5" name="Producer">
    <vt:lpwstr>Microsoft® PowerPoint® 2016</vt:lpwstr>
  </property>
</Properties>
</file>