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24659938-5692-1342-AFDA-3E44B36960D5}"/>
    <pc:docChg chg="custSel modSld modMainMaster">
      <pc:chgData name="amarjeet singh" userId="d84e554384c88249" providerId="LiveId" clId="{24659938-5692-1342-AFDA-3E44B36960D5}" dt="2025-01-26T14:50:51.483" v="9" actId="478"/>
      <pc:docMkLst>
        <pc:docMk/>
      </pc:docMkLst>
      <pc:sldChg chg="delSp mod">
        <pc:chgData name="amarjeet singh" userId="d84e554384c88249" providerId="LiveId" clId="{24659938-5692-1342-AFDA-3E44B36960D5}" dt="2025-01-26T14:50:22.544" v="3" actId="478"/>
        <pc:sldMkLst>
          <pc:docMk/>
          <pc:sldMk cId="0" sldId="256"/>
        </pc:sldMkLst>
        <pc:spChg chg="del">
          <ac:chgData name="amarjeet singh" userId="d84e554384c88249" providerId="LiveId" clId="{24659938-5692-1342-AFDA-3E44B36960D5}" dt="2025-01-26T14:50:22.544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24659938-5692-1342-AFDA-3E44B36960D5}" dt="2025-01-26T14:50:20.164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24659938-5692-1342-AFDA-3E44B36960D5}" dt="2025-01-26T14:50:33.719" v="4" actId="478"/>
        <pc:sldMkLst>
          <pc:docMk/>
          <pc:sldMk cId="0" sldId="284"/>
        </pc:sldMkLst>
        <pc:grpChg chg="del">
          <ac:chgData name="amarjeet singh" userId="d84e554384c88249" providerId="LiveId" clId="{24659938-5692-1342-AFDA-3E44B36960D5}" dt="2025-01-26T14:50:33.719" v="4" actId="478"/>
          <ac:grpSpMkLst>
            <pc:docMk/>
            <pc:sldMk cId="0" sldId="284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24659938-5692-1342-AFDA-3E44B36960D5}" dt="2025-01-26T14:50:36.258" v="5" actId="478"/>
        <pc:sldMkLst>
          <pc:docMk/>
          <pc:sldMk cId="0" sldId="285"/>
        </pc:sldMkLst>
        <pc:picChg chg="del">
          <ac:chgData name="amarjeet singh" userId="d84e554384c88249" providerId="LiveId" clId="{24659938-5692-1342-AFDA-3E44B36960D5}" dt="2025-01-26T14:50:36.258" v="5" actId="478"/>
          <ac:picMkLst>
            <pc:docMk/>
            <pc:sldMk cId="0" sldId="285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24659938-5692-1342-AFDA-3E44B36960D5}" dt="2025-01-26T14:50:39.629" v="6" actId="478"/>
        <pc:sldMkLst>
          <pc:docMk/>
          <pc:sldMk cId="0" sldId="286"/>
        </pc:sldMkLst>
        <pc:grpChg chg="del">
          <ac:chgData name="amarjeet singh" userId="d84e554384c88249" providerId="LiveId" clId="{24659938-5692-1342-AFDA-3E44B36960D5}" dt="2025-01-26T14:50:39.629" v="6" actId="478"/>
          <ac:grpSpMkLst>
            <pc:docMk/>
            <pc:sldMk cId="0" sldId="286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24659938-5692-1342-AFDA-3E44B36960D5}" dt="2025-01-26T14:50:43.548" v="7" actId="478"/>
        <pc:sldMkLst>
          <pc:docMk/>
          <pc:sldMk cId="0" sldId="287"/>
        </pc:sldMkLst>
        <pc:picChg chg="del">
          <ac:chgData name="amarjeet singh" userId="d84e554384c88249" providerId="LiveId" clId="{24659938-5692-1342-AFDA-3E44B36960D5}" dt="2025-01-26T14:50:43.548" v="7" actId="478"/>
          <ac:picMkLst>
            <pc:docMk/>
            <pc:sldMk cId="0" sldId="287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24659938-5692-1342-AFDA-3E44B36960D5}" dt="2025-01-26T14:50:46.982" v="8" actId="478"/>
        <pc:sldMkLst>
          <pc:docMk/>
          <pc:sldMk cId="0" sldId="288"/>
        </pc:sldMkLst>
        <pc:grpChg chg="del">
          <ac:chgData name="amarjeet singh" userId="d84e554384c88249" providerId="LiveId" clId="{24659938-5692-1342-AFDA-3E44B36960D5}" dt="2025-01-26T14:50:46.982" v="8" actId="478"/>
          <ac:grpSpMkLst>
            <pc:docMk/>
            <pc:sldMk cId="0" sldId="288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24659938-5692-1342-AFDA-3E44B36960D5}" dt="2025-01-26T14:50:51.483" v="9" actId="478"/>
        <pc:sldMkLst>
          <pc:docMk/>
          <pc:sldMk cId="0" sldId="289"/>
        </pc:sldMkLst>
        <pc:grpChg chg="del">
          <ac:chgData name="amarjeet singh" userId="d84e554384c88249" providerId="LiveId" clId="{24659938-5692-1342-AFDA-3E44B36960D5}" dt="2025-01-26T14:50:51.483" v="9" actId="478"/>
          <ac:grpSpMkLst>
            <pc:docMk/>
            <pc:sldMk cId="0" sldId="289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24659938-5692-1342-AFDA-3E44B36960D5}" dt="2025-01-26T14:50:13.400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24659938-5692-1342-AFDA-3E44B36960D5}" dt="2025-01-26T14:50:07.591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24659938-5692-1342-AFDA-3E44B36960D5}" dt="2025-01-26T14:50:13.400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24659938-5692-1342-AFDA-3E44B36960D5}" dt="2025-01-26T14:50:13.400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582739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1138" y="346659"/>
            <a:ext cx="7180072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4359" y="2054732"/>
            <a:ext cx="10892155" cy="537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6436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6—</a:t>
            </a:r>
            <a:r>
              <a:rPr sz="2800" spc="10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9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1410" y="346659"/>
            <a:ext cx="4862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Static</a:t>
            </a:r>
            <a:r>
              <a:rPr spc="-215" dirty="0"/>
              <a:t> </a:t>
            </a:r>
            <a:r>
              <a:rPr spc="-50" dirty="0"/>
              <a:t>Method</a:t>
            </a:r>
            <a:r>
              <a:rPr spc="-229" dirty="0"/>
              <a:t> </a:t>
            </a:r>
            <a:r>
              <a:rPr spc="-12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853439"/>
            <a:ext cx="494385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6579" y="1548383"/>
            <a:ext cx="10022205" cy="669544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7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01040" marR="78473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rollno;</a:t>
            </a:r>
            <a:endParaRPr sz="1600">
              <a:latin typeface="Courier New"/>
              <a:cs typeface="Courier New"/>
            </a:endParaRPr>
          </a:p>
          <a:p>
            <a:pPr marL="701040" marR="784733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name;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college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“MGT";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change(){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college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“MGIT";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701040" marR="5772150" indent="24511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Students3(int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r,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n){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rollno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r;</a:t>
            </a:r>
            <a:endParaRPr sz="160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n;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4678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display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(){System.out.println(rollno+"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"+name+"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"+college);}</a:t>
            </a:r>
            <a:endParaRPr sz="1600">
              <a:latin typeface="Courier New"/>
              <a:cs typeface="Courier New"/>
            </a:endParaRPr>
          </a:p>
          <a:p>
            <a:pPr marL="579755" marR="4429760" indent="2438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Students3.change();</a:t>
            </a:r>
            <a:endParaRPr sz="1600">
              <a:latin typeface="Courier New"/>
              <a:cs typeface="Courier New"/>
            </a:endParaRPr>
          </a:p>
          <a:p>
            <a:pPr marL="579755" marR="406463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s1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(111,“Paul");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s2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(222,“Martha");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s3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Students3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(333,“Bob"); s1.display();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s2.display();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s3.display();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0195" y="6790943"/>
            <a:ext cx="283337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111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Paul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MGIT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222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Arial MT"/>
                <a:cs typeface="Arial MT"/>
              </a:rPr>
              <a:t>Martha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MGIT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333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Bob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MGIT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Static</a:t>
            </a:r>
            <a:r>
              <a:rPr spc="-185" dirty="0"/>
              <a:t> </a:t>
            </a:r>
            <a:r>
              <a:rPr spc="-50" dirty="0"/>
              <a:t>Method—Important</a:t>
            </a:r>
            <a:r>
              <a:rPr spc="-180" dirty="0"/>
              <a:t> </a:t>
            </a:r>
            <a:r>
              <a:rPr spc="-45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8576" y="853439"/>
            <a:ext cx="70043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6394" y="1744726"/>
            <a:ext cx="12813665" cy="254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override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hide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200">
              <a:latin typeface="Arial MT"/>
              <a:cs typeface="Arial MT"/>
            </a:endParaRPr>
          </a:p>
          <a:p>
            <a:pPr marL="5753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overridden,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static.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main()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because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85" dirty="0">
                <a:solidFill>
                  <a:srgbClr val="404040"/>
                </a:solidFill>
                <a:latin typeface="Arial MT"/>
                <a:cs typeface="Arial MT"/>
              </a:rPr>
              <a:t>JVM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executing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main</a:t>
            </a:r>
            <a:r>
              <a:rPr sz="2200" i="1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394" y="5147310"/>
            <a:ext cx="6144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6374129"/>
            <a:ext cx="125088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 static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class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name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26692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535679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026152"/>
            <a:ext cx="635507" cy="6355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6252971"/>
            <a:ext cx="633983" cy="6339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2535935"/>
            <a:ext cx="417575" cy="417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614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final</a:t>
            </a:r>
            <a:r>
              <a:rPr spc="-225" dirty="0"/>
              <a:t> </a:t>
            </a:r>
            <a:r>
              <a:rPr spc="-12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2156" y="853439"/>
            <a:ext cx="305714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4583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755392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3747515"/>
            <a:ext cx="417575" cy="417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4625340"/>
            <a:ext cx="417575" cy="4175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5513832"/>
            <a:ext cx="417575" cy="4191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3994" y="1744726"/>
            <a:ext cx="11972925" cy="5036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reserved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stops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overriding,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and inheritance.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 marL="482600" marR="10330815">
              <a:lnSpc>
                <a:spcPct val="261800"/>
              </a:lnSpc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endParaRPr sz="2200">
              <a:latin typeface="Arial MT"/>
              <a:cs typeface="Arial MT"/>
            </a:endParaRPr>
          </a:p>
          <a:p>
            <a:pPr marL="556260" marR="9131300" indent="-73660">
              <a:lnSpc>
                <a:spcPts val="7090"/>
              </a:lnSpc>
              <a:spcBef>
                <a:spcPts val="690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Member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variables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Local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6414515"/>
            <a:ext cx="417575" cy="417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666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final</a:t>
            </a:r>
            <a:r>
              <a:rPr spc="-200" dirty="0"/>
              <a:t> </a:t>
            </a:r>
            <a:r>
              <a:rPr spc="-155" dirty="0"/>
              <a:t>Keyword</a:t>
            </a:r>
            <a:r>
              <a:rPr spc="-225" dirty="0"/>
              <a:t> </a:t>
            </a:r>
            <a:r>
              <a:rPr spc="-9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6044" y="853439"/>
            <a:ext cx="4849367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49096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793235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5000" y="4608576"/>
            <a:ext cx="417575" cy="417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1943100"/>
            <a:ext cx="417575" cy="417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3994" y="1269873"/>
            <a:ext cx="9577070" cy="180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Class: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form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2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do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this,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subclassed.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2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java.lang.String.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reasons.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641847"/>
            <a:ext cx="635507" cy="6355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6454140"/>
            <a:ext cx="420624" cy="4206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83994" y="3914013"/>
            <a:ext cx="10796270" cy="2939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Method: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mark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final.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Once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final,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cannot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overridden.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Arial MT"/>
              <a:cs typeface="Arial MT"/>
            </a:endParaRPr>
          </a:p>
          <a:p>
            <a:pPr marL="482600" marR="5080" indent="-318135">
              <a:lnSpc>
                <a:spcPct val="217700"/>
              </a:lnSpc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Variable: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variable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constant.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try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value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final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result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compiler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error.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5000" y="7142988"/>
            <a:ext cx="10022205" cy="15240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Bank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DEFAULT_INTEREST_RATE=3.2;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more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declarations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FFFF"/>
                </a:solidFill>
              </a:rPr>
              <a:t>Methods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and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003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Constructors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6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Create</a:t>
            </a:r>
            <a:r>
              <a:rPr spc="-229" dirty="0"/>
              <a:t> </a:t>
            </a:r>
            <a:r>
              <a:rPr spc="-95" dirty="0"/>
              <a:t>and</a:t>
            </a:r>
            <a:r>
              <a:rPr spc="-200" dirty="0"/>
              <a:t> </a:t>
            </a:r>
            <a:r>
              <a:rPr spc="-85" dirty="0"/>
              <a:t>Overload</a:t>
            </a:r>
            <a:r>
              <a:rPr spc="-225" dirty="0"/>
              <a:t> </a:t>
            </a:r>
            <a:r>
              <a:rPr spc="-80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1376299"/>
            <a:ext cx="10280650" cy="240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instructions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initialize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instance.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8130"/>
              </a:lnSpc>
              <a:spcBef>
                <a:spcPts val="8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Parameters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way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Basic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declaration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constructor: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796" y="853439"/>
            <a:ext cx="729386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261872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66188"/>
            <a:ext cx="635507" cy="635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39111" y="4098035"/>
            <a:ext cx="10023475" cy="15240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[&lt;modifier&gt;]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&lt;class_name&gt;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(&lt;argument&gt;*</a:t>
            </a:r>
            <a:r>
              <a:rPr sz="1600" spc="-1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91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&lt;statement&gt;*</a:t>
            </a:r>
            <a:endParaRPr sz="1600">
              <a:latin typeface="Courier New"/>
              <a:cs typeface="Courier New"/>
            </a:endParaRPr>
          </a:p>
          <a:p>
            <a:pPr marL="21399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299459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8067" y="5974079"/>
            <a:ext cx="417575" cy="419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8067" y="6656831"/>
            <a:ext cx="417575" cy="4175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40123" y="7403592"/>
            <a:ext cx="8182609" cy="1036319"/>
            <a:chOff x="4040123" y="7403592"/>
            <a:chExt cx="8182609" cy="1036319"/>
          </a:xfrm>
        </p:grpSpPr>
        <p:sp>
          <p:nvSpPr>
            <p:cNvPr id="12" name="object 12"/>
            <p:cNvSpPr/>
            <p:nvPr/>
          </p:nvSpPr>
          <p:spPr>
            <a:xfrm>
              <a:off x="4834127" y="7658100"/>
              <a:ext cx="7382509" cy="654050"/>
            </a:xfrm>
            <a:custGeom>
              <a:avLst/>
              <a:gdLst/>
              <a:ahLst/>
              <a:cxnLst/>
              <a:rect l="l" t="t" r="r" b="b"/>
              <a:pathLst>
                <a:path w="7382509" h="654050">
                  <a:moveTo>
                    <a:pt x="0" y="108965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6" y="0"/>
                  </a:lnTo>
                  <a:lnTo>
                    <a:pt x="7273290" y="0"/>
                  </a:lnTo>
                  <a:lnTo>
                    <a:pt x="7315711" y="8560"/>
                  </a:lnTo>
                  <a:lnTo>
                    <a:pt x="7350347" y="31908"/>
                  </a:lnTo>
                  <a:lnTo>
                    <a:pt x="7373695" y="66544"/>
                  </a:lnTo>
                  <a:lnTo>
                    <a:pt x="7382256" y="108965"/>
                  </a:lnTo>
                  <a:lnTo>
                    <a:pt x="7382256" y="544830"/>
                  </a:lnTo>
                  <a:lnTo>
                    <a:pt x="7373695" y="587246"/>
                  </a:lnTo>
                  <a:lnTo>
                    <a:pt x="7350347" y="621882"/>
                  </a:lnTo>
                  <a:lnTo>
                    <a:pt x="7315711" y="645233"/>
                  </a:lnTo>
                  <a:lnTo>
                    <a:pt x="7273290" y="653796"/>
                  </a:lnTo>
                  <a:lnTo>
                    <a:pt x="108966" y="653796"/>
                  </a:lnTo>
                  <a:lnTo>
                    <a:pt x="66544" y="645233"/>
                  </a:lnTo>
                  <a:lnTo>
                    <a:pt x="31908" y="621882"/>
                  </a:lnTo>
                  <a:lnTo>
                    <a:pt x="8560" y="587246"/>
                  </a:lnTo>
                  <a:lnTo>
                    <a:pt x="0" y="544830"/>
                  </a:lnTo>
                  <a:lnTo>
                    <a:pt x="0" y="108965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0123" y="7403592"/>
              <a:ext cx="1050036" cy="10363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99130" y="5987288"/>
            <a:ext cx="9290050" cy="213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Valid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modifiers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public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protected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private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2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</a:pP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&lt;argument&gt;</a:t>
            </a:r>
            <a:r>
              <a:rPr sz="2200" i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declarations.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200">
              <a:latin typeface="Arial MT"/>
              <a:cs typeface="Arial MT"/>
            </a:endParaRPr>
          </a:p>
          <a:p>
            <a:pPr marL="2574925">
              <a:lnSpc>
                <a:spcPct val="100000"/>
              </a:lnSpc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Constructors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parameters.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8747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Default</a:t>
            </a:r>
            <a:r>
              <a:rPr spc="-204" dirty="0"/>
              <a:t> </a:t>
            </a:r>
            <a:r>
              <a:rPr spc="-9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741" y="1814576"/>
            <a:ext cx="8466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arguments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9488" y="853439"/>
            <a:ext cx="46009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00783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18741" y="3130423"/>
            <a:ext cx="722375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xyz();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09900"/>
            <a:ext cx="635507" cy="63550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253740" y="4379976"/>
            <a:ext cx="9755505" cy="1102360"/>
            <a:chOff x="3253740" y="4379976"/>
            <a:chExt cx="9755505" cy="1102360"/>
          </a:xfrm>
        </p:grpSpPr>
        <p:sp>
          <p:nvSpPr>
            <p:cNvPr id="9" name="object 9"/>
            <p:cNvSpPr/>
            <p:nvPr/>
          </p:nvSpPr>
          <p:spPr>
            <a:xfrm>
              <a:off x="4049268" y="4386072"/>
              <a:ext cx="8953500" cy="1089660"/>
            </a:xfrm>
            <a:custGeom>
              <a:avLst/>
              <a:gdLst/>
              <a:ahLst/>
              <a:cxnLst/>
              <a:rect l="l" t="t" r="r" b="b"/>
              <a:pathLst>
                <a:path w="8953500" h="1089660">
                  <a:moveTo>
                    <a:pt x="0" y="181610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8771890" y="0"/>
                  </a:lnTo>
                  <a:lnTo>
                    <a:pt x="8820179" y="6485"/>
                  </a:lnTo>
                  <a:lnTo>
                    <a:pt x="8863565" y="24788"/>
                  </a:lnTo>
                  <a:lnTo>
                    <a:pt x="8900318" y="53181"/>
                  </a:lnTo>
                  <a:lnTo>
                    <a:pt x="8928711" y="89934"/>
                  </a:lnTo>
                  <a:lnTo>
                    <a:pt x="8947014" y="133320"/>
                  </a:lnTo>
                  <a:lnTo>
                    <a:pt x="8953500" y="181610"/>
                  </a:lnTo>
                  <a:lnTo>
                    <a:pt x="8953500" y="908050"/>
                  </a:lnTo>
                  <a:lnTo>
                    <a:pt x="8947014" y="956339"/>
                  </a:lnTo>
                  <a:lnTo>
                    <a:pt x="8928711" y="999725"/>
                  </a:lnTo>
                  <a:lnTo>
                    <a:pt x="8900318" y="1036478"/>
                  </a:lnTo>
                  <a:lnTo>
                    <a:pt x="8863565" y="1064871"/>
                  </a:lnTo>
                  <a:lnTo>
                    <a:pt x="8820179" y="1083174"/>
                  </a:lnTo>
                  <a:lnTo>
                    <a:pt x="8771890" y="1089660"/>
                  </a:lnTo>
                  <a:lnTo>
                    <a:pt x="181610" y="1089660"/>
                  </a:lnTo>
                  <a:lnTo>
                    <a:pt x="133320" y="1083174"/>
                  </a:lnTo>
                  <a:lnTo>
                    <a:pt x="89934" y="1064871"/>
                  </a:lnTo>
                  <a:lnTo>
                    <a:pt x="53181" y="1036478"/>
                  </a:lnTo>
                  <a:lnTo>
                    <a:pt x="24788" y="999725"/>
                  </a:lnTo>
                  <a:lnTo>
                    <a:pt x="6485" y="956339"/>
                  </a:lnTo>
                  <a:lnTo>
                    <a:pt x="0" y="908050"/>
                  </a:lnTo>
                  <a:lnTo>
                    <a:pt x="0" y="181610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3740" y="4379976"/>
              <a:ext cx="1053084" cy="10363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385564" y="4349855"/>
            <a:ext cx="808609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user-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added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declaration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overwrites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constructor.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Default</a:t>
            </a:r>
            <a:r>
              <a:rPr spc="-170" dirty="0"/>
              <a:t> </a:t>
            </a:r>
            <a:r>
              <a:rPr spc="-125" dirty="0"/>
              <a:t>Constructors</a:t>
            </a:r>
            <a:r>
              <a:rPr spc="-195" dirty="0"/>
              <a:t> </a:t>
            </a:r>
            <a:r>
              <a:rPr spc="-1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0911" y="853439"/>
            <a:ext cx="622858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33671" y="2007107"/>
            <a:ext cx="7754620" cy="54483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disp()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System.out.println(“Display</a:t>
            </a:r>
            <a:r>
              <a:rPr sz="1800" spc="-2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All”);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800">
              <a:latin typeface="Courier New"/>
              <a:cs typeface="Courier New"/>
            </a:endParaRPr>
          </a:p>
          <a:p>
            <a:pPr marL="227965" marR="2193925">
              <a:lnSpc>
                <a:spcPct val="15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t1=new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Test();</a:t>
            </a:r>
            <a:endParaRPr sz="18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t1.disp();</a:t>
            </a:r>
            <a:endParaRPr sz="1800">
              <a:latin typeface="Courier New"/>
              <a:cs typeface="Courier New"/>
            </a:endParaRPr>
          </a:p>
          <a:p>
            <a:pPr marL="77343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418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385" dirty="0">
                <a:solidFill>
                  <a:srgbClr val="404040"/>
                </a:solidFill>
                <a:latin typeface="Arial Black"/>
                <a:cs typeface="Arial Black"/>
              </a:rPr>
              <a:t>Access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Modifiers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4989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Access</a:t>
            </a:r>
            <a:r>
              <a:rPr spc="-229" dirty="0"/>
              <a:t> </a:t>
            </a:r>
            <a:r>
              <a:rPr spc="-35" dirty="0"/>
              <a:t>Modifiers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876" y="853439"/>
            <a:ext cx="372770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52372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70988"/>
            <a:ext cx="635507" cy="63550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63023" y="4642103"/>
          <a:ext cx="5448935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360">
                <a:tc gridSpan="5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27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Access</a:t>
                      </a:r>
                      <a:r>
                        <a:rPr sz="2200" spc="-17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Levels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5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public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6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protected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22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200" spc="9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modifier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private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-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200" spc="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endParaRPr sz="22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23644" y="3645408"/>
            <a:ext cx="7007859" cy="4838700"/>
            <a:chOff x="1723644" y="3645408"/>
            <a:chExt cx="7007859" cy="4838700"/>
          </a:xfrm>
        </p:grpSpPr>
        <p:sp>
          <p:nvSpPr>
            <p:cNvPr id="8" name="object 8"/>
            <p:cNvSpPr/>
            <p:nvPr/>
          </p:nvSpPr>
          <p:spPr>
            <a:xfrm>
              <a:off x="1729740" y="3651504"/>
              <a:ext cx="6995159" cy="4826635"/>
            </a:xfrm>
            <a:custGeom>
              <a:avLst/>
              <a:gdLst/>
              <a:ahLst/>
              <a:cxnLst/>
              <a:rect l="l" t="t" r="r" b="b"/>
              <a:pathLst>
                <a:path w="6995159" h="4826634">
                  <a:moveTo>
                    <a:pt x="6832727" y="0"/>
                  </a:moveTo>
                  <a:lnTo>
                    <a:pt x="162433" y="0"/>
                  </a:lnTo>
                  <a:lnTo>
                    <a:pt x="119268" y="5805"/>
                  </a:lnTo>
                  <a:lnTo>
                    <a:pt x="80470" y="22187"/>
                  </a:lnTo>
                  <a:lnTo>
                    <a:pt x="47593" y="47593"/>
                  </a:lnTo>
                  <a:lnTo>
                    <a:pt x="22187" y="80470"/>
                  </a:lnTo>
                  <a:lnTo>
                    <a:pt x="5805" y="119268"/>
                  </a:lnTo>
                  <a:lnTo>
                    <a:pt x="0" y="162433"/>
                  </a:lnTo>
                  <a:lnTo>
                    <a:pt x="0" y="4664049"/>
                  </a:lnTo>
                  <a:lnTo>
                    <a:pt x="5805" y="4707238"/>
                  </a:lnTo>
                  <a:lnTo>
                    <a:pt x="22187" y="4746046"/>
                  </a:lnTo>
                  <a:lnTo>
                    <a:pt x="47593" y="4778925"/>
                  </a:lnTo>
                  <a:lnTo>
                    <a:pt x="80470" y="4804328"/>
                  </a:lnTo>
                  <a:lnTo>
                    <a:pt x="119268" y="4820704"/>
                  </a:lnTo>
                  <a:lnTo>
                    <a:pt x="162433" y="4826508"/>
                  </a:lnTo>
                  <a:lnTo>
                    <a:pt x="6832727" y="4826508"/>
                  </a:lnTo>
                  <a:lnTo>
                    <a:pt x="6875891" y="4820704"/>
                  </a:lnTo>
                  <a:lnTo>
                    <a:pt x="6914689" y="4804328"/>
                  </a:lnTo>
                  <a:lnTo>
                    <a:pt x="6947566" y="4778925"/>
                  </a:lnTo>
                  <a:lnTo>
                    <a:pt x="6972972" y="4746046"/>
                  </a:lnTo>
                  <a:lnTo>
                    <a:pt x="6989354" y="4707238"/>
                  </a:lnTo>
                  <a:lnTo>
                    <a:pt x="6995159" y="4664049"/>
                  </a:lnTo>
                  <a:lnTo>
                    <a:pt x="6995159" y="162433"/>
                  </a:lnTo>
                  <a:lnTo>
                    <a:pt x="6989354" y="119268"/>
                  </a:lnTo>
                  <a:lnTo>
                    <a:pt x="6972972" y="80470"/>
                  </a:lnTo>
                  <a:lnTo>
                    <a:pt x="6947566" y="47593"/>
                  </a:lnTo>
                  <a:lnTo>
                    <a:pt x="6914689" y="22187"/>
                  </a:lnTo>
                  <a:lnTo>
                    <a:pt x="6875891" y="5805"/>
                  </a:lnTo>
                  <a:lnTo>
                    <a:pt x="683272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9740" y="3651504"/>
              <a:ext cx="6995159" cy="4826635"/>
            </a:xfrm>
            <a:custGeom>
              <a:avLst/>
              <a:gdLst/>
              <a:ahLst/>
              <a:cxnLst/>
              <a:rect l="l" t="t" r="r" b="b"/>
              <a:pathLst>
                <a:path w="6995159" h="4826634">
                  <a:moveTo>
                    <a:pt x="0" y="162433"/>
                  </a:moveTo>
                  <a:lnTo>
                    <a:pt x="5805" y="119268"/>
                  </a:lnTo>
                  <a:lnTo>
                    <a:pt x="22187" y="80470"/>
                  </a:lnTo>
                  <a:lnTo>
                    <a:pt x="47593" y="47593"/>
                  </a:lnTo>
                  <a:lnTo>
                    <a:pt x="80470" y="22187"/>
                  </a:lnTo>
                  <a:lnTo>
                    <a:pt x="119268" y="5805"/>
                  </a:lnTo>
                  <a:lnTo>
                    <a:pt x="162433" y="0"/>
                  </a:lnTo>
                  <a:lnTo>
                    <a:pt x="6832727" y="0"/>
                  </a:lnTo>
                  <a:lnTo>
                    <a:pt x="6875891" y="5805"/>
                  </a:lnTo>
                  <a:lnTo>
                    <a:pt x="6914689" y="22187"/>
                  </a:lnTo>
                  <a:lnTo>
                    <a:pt x="6947566" y="47593"/>
                  </a:lnTo>
                  <a:lnTo>
                    <a:pt x="6972972" y="80470"/>
                  </a:lnTo>
                  <a:lnTo>
                    <a:pt x="6989354" y="119268"/>
                  </a:lnTo>
                  <a:lnTo>
                    <a:pt x="6995159" y="162433"/>
                  </a:lnTo>
                  <a:lnTo>
                    <a:pt x="6995159" y="4664049"/>
                  </a:lnTo>
                  <a:lnTo>
                    <a:pt x="6989354" y="4707238"/>
                  </a:lnTo>
                  <a:lnTo>
                    <a:pt x="6972972" y="4746046"/>
                  </a:lnTo>
                  <a:lnTo>
                    <a:pt x="6947566" y="4778925"/>
                  </a:lnTo>
                  <a:lnTo>
                    <a:pt x="6914689" y="4804328"/>
                  </a:lnTo>
                  <a:lnTo>
                    <a:pt x="6875891" y="4820704"/>
                  </a:lnTo>
                  <a:lnTo>
                    <a:pt x="6832727" y="4826508"/>
                  </a:lnTo>
                  <a:lnTo>
                    <a:pt x="162433" y="4826508"/>
                  </a:lnTo>
                  <a:lnTo>
                    <a:pt x="119268" y="4820704"/>
                  </a:lnTo>
                  <a:lnTo>
                    <a:pt x="80470" y="4804328"/>
                  </a:lnTo>
                  <a:lnTo>
                    <a:pt x="47593" y="4778925"/>
                  </a:lnTo>
                  <a:lnTo>
                    <a:pt x="22187" y="4746046"/>
                  </a:lnTo>
                  <a:lnTo>
                    <a:pt x="5805" y="4707238"/>
                  </a:lnTo>
                  <a:lnTo>
                    <a:pt x="0" y="4664049"/>
                  </a:lnTo>
                  <a:lnTo>
                    <a:pt x="0" y="162433"/>
                  </a:lnTo>
                  <a:close/>
                </a:path>
              </a:pathLst>
            </a:custGeom>
            <a:ln w="1219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4976" y="4250436"/>
              <a:ext cx="5506720" cy="3629025"/>
            </a:xfrm>
            <a:custGeom>
              <a:avLst/>
              <a:gdLst/>
              <a:ahLst/>
              <a:cxnLst/>
              <a:rect l="l" t="t" r="r" b="b"/>
              <a:pathLst>
                <a:path w="5506720" h="3629025">
                  <a:moveTo>
                    <a:pt x="5384038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4"/>
                  </a:lnTo>
                  <a:lnTo>
                    <a:pt x="0" y="3506470"/>
                  </a:lnTo>
                  <a:lnTo>
                    <a:pt x="9606" y="3554009"/>
                  </a:lnTo>
                  <a:lnTo>
                    <a:pt x="35798" y="3592845"/>
                  </a:lnTo>
                  <a:lnTo>
                    <a:pt x="74634" y="3619037"/>
                  </a:lnTo>
                  <a:lnTo>
                    <a:pt x="122174" y="3628644"/>
                  </a:lnTo>
                  <a:lnTo>
                    <a:pt x="5384038" y="3628644"/>
                  </a:lnTo>
                  <a:lnTo>
                    <a:pt x="5431577" y="3619037"/>
                  </a:lnTo>
                  <a:lnTo>
                    <a:pt x="5470413" y="3592845"/>
                  </a:lnTo>
                  <a:lnTo>
                    <a:pt x="5496605" y="3554009"/>
                  </a:lnTo>
                  <a:lnTo>
                    <a:pt x="5506212" y="3506470"/>
                  </a:lnTo>
                  <a:lnTo>
                    <a:pt x="5506212" y="122174"/>
                  </a:lnTo>
                  <a:lnTo>
                    <a:pt x="5496605" y="74634"/>
                  </a:lnTo>
                  <a:lnTo>
                    <a:pt x="5470413" y="35798"/>
                  </a:lnTo>
                  <a:lnTo>
                    <a:pt x="5431577" y="9606"/>
                  </a:lnTo>
                  <a:lnTo>
                    <a:pt x="538403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4976" y="4250436"/>
              <a:ext cx="5506720" cy="3629025"/>
            </a:xfrm>
            <a:custGeom>
              <a:avLst/>
              <a:gdLst/>
              <a:ahLst/>
              <a:cxnLst/>
              <a:rect l="l" t="t" r="r" b="b"/>
              <a:pathLst>
                <a:path w="5506720" h="3629025">
                  <a:moveTo>
                    <a:pt x="0" y="122174"/>
                  </a:moveTo>
                  <a:lnTo>
                    <a:pt x="9606" y="74634"/>
                  </a:lnTo>
                  <a:lnTo>
                    <a:pt x="35798" y="35798"/>
                  </a:lnTo>
                  <a:lnTo>
                    <a:pt x="74634" y="9606"/>
                  </a:lnTo>
                  <a:lnTo>
                    <a:pt x="122174" y="0"/>
                  </a:lnTo>
                  <a:lnTo>
                    <a:pt x="5384038" y="0"/>
                  </a:lnTo>
                  <a:lnTo>
                    <a:pt x="5431577" y="9606"/>
                  </a:lnTo>
                  <a:lnTo>
                    <a:pt x="5470413" y="35798"/>
                  </a:lnTo>
                  <a:lnTo>
                    <a:pt x="5496605" y="74634"/>
                  </a:lnTo>
                  <a:lnTo>
                    <a:pt x="5506212" y="122174"/>
                  </a:lnTo>
                  <a:lnTo>
                    <a:pt x="5506212" y="3506470"/>
                  </a:lnTo>
                  <a:lnTo>
                    <a:pt x="5496605" y="3554009"/>
                  </a:lnTo>
                  <a:lnTo>
                    <a:pt x="5470413" y="3592845"/>
                  </a:lnTo>
                  <a:lnTo>
                    <a:pt x="5431577" y="3619037"/>
                  </a:lnTo>
                  <a:lnTo>
                    <a:pt x="5384038" y="3628644"/>
                  </a:lnTo>
                  <a:lnTo>
                    <a:pt x="122174" y="3628644"/>
                  </a:lnTo>
                  <a:lnTo>
                    <a:pt x="74634" y="3619037"/>
                  </a:lnTo>
                  <a:lnTo>
                    <a:pt x="35798" y="3592845"/>
                  </a:lnTo>
                  <a:lnTo>
                    <a:pt x="9606" y="3554009"/>
                  </a:lnTo>
                  <a:lnTo>
                    <a:pt x="0" y="3506470"/>
                  </a:lnTo>
                  <a:lnTo>
                    <a:pt x="0" y="122174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6352" y="4777740"/>
              <a:ext cx="4822190" cy="2574290"/>
            </a:xfrm>
            <a:custGeom>
              <a:avLst/>
              <a:gdLst/>
              <a:ahLst/>
              <a:cxnLst/>
              <a:rect l="l" t="t" r="r" b="b"/>
              <a:pathLst>
                <a:path w="4822190" h="2574290">
                  <a:moveTo>
                    <a:pt x="4735322" y="0"/>
                  </a:moveTo>
                  <a:lnTo>
                    <a:pt x="86614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2487422"/>
                  </a:lnTo>
                  <a:lnTo>
                    <a:pt x="6800" y="2521154"/>
                  </a:lnTo>
                  <a:lnTo>
                    <a:pt x="25352" y="2548683"/>
                  </a:lnTo>
                  <a:lnTo>
                    <a:pt x="52881" y="2567235"/>
                  </a:lnTo>
                  <a:lnTo>
                    <a:pt x="86614" y="2574036"/>
                  </a:lnTo>
                  <a:lnTo>
                    <a:pt x="4735322" y="2574036"/>
                  </a:lnTo>
                  <a:lnTo>
                    <a:pt x="4769054" y="2567235"/>
                  </a:lnTo>
                  <a:lnTo>
                    <a:pt x="4796583" y="2548683"/>
                  </a:lnTo>
                  <a:lnTo>
                    <a:pt x="4815135" y="2521154"/>
                  </a:lnTo>
                  <a:lnTo>
                    <a:pt x="4821936" y="2487422"/>
                  </a:lnTo>
                  <a:lnTo>
                    <a:pt x="4821936" y="86613"/>
                  </a:lnTo>
                  <a:lnTo>
                    <a:pt x="4815135" y="52881"/>
                  </a:lnTo>
                  <a:lnTo>
                    <a:pt x="4796583" y="25352"/>
                  </a:lnTo>
                  <a:lnTo>
                    <a:pt x="4769054" y="6800"/>
                  </a:lnTo>
                  <a:lnTo>
                    <a:pt x="473532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6352" y="4777740"/>
              <a:ext cx="4822190" cy="2574290"/>
            </a:xfrm>
            <a:custGeom>
              <a:avLst/>
              <a:gdLst/>
              <a:ahLst/>
              <a:cxnLst/>
              <a:rect l="l" t="t" r="r" b="b"/>
              <a:pathLst>
                <a:path w="4822190" h="2574290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4" y="0"/>
                  </a:lnTo>
                  <a:lnTo>
                    <a:pt x="4735322" y="0"/>
                  </a:lnTo>
                  <a:lnTo>
                    <a:pt x="4769054" y="6800"/>
                  </a:lnTo>
                  <a:lnTo>
                    <a:pt x="4796583" y="25352"/>
                  </a:lnTo>
                  <a:lnTo>
                    <a:pt x="4815135" y="52881"/>
                  </a:lnTo>
                  <a:lnTo>
                    <a:pt x="4821936" y="86613"/>
                  </a:lnTo>
                  <a:lnTo>
                    <a:pt x="4821936" y="2487422"/>
                  </a:lnTo>
                  <a:lnTo>
                    <a:pt x="4815135" y="2521154"/>
                  </a:lnTo>
                  <a:lnTo>
                    <a:pt x="4796583" y="2548683"/>
                  </a:lnTo>
                  <a:lnTo>
                    <a:pt x="4769054" y="2567235"/>
                  </a:lnTo>
                  <a:lnTo>
                    <a:pt x="4735322" y="2574036"/>
                  </a:lnTo>
                  <a:lnTo>
                    <a:pt x="86614" y="2574036"/>
                  </a:lnTo>
                  <a:lnTo>
                    <a:pt x="52881" y="2567235"/>
                  </a:lnTo>
                  <a:lnTo>
                    <a:pt x="25352" y="2548683"/>
                  </a:lnTo>
                  <a:lnTo>
                    <a:pt x="6800" y="2521154"/>
                  </a:lnTo>
                  <a:lnTo>
                    <a:pt x="0" y="2487422"/>
                  </a:lnTo>
                  <a:lnTo>
                    <a:pt x="0" y="86613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5427" y="5362956"/>
              <a:ext cx="2845435" cy="1403985"/>
            </a:xfrm>
            <a:custGeom>
              <a:avLst/>
              <a:gdLst/>
              <a:ahLst/>
              <a:cxnLst/>
              <a:rect l="l" t="t" r="r" b="b"/>
              <a:pathLst>
                <a:path w="2845434" h="1403984">
                  <a:moveTo>
                    <a:pt x="2798064" y="0"/>
                  </a:moveTo>
                  <a:lnTo>
                    <a:pt x="47244" y="0"/>
                  </a:lnTo>
                  <a:lnTo>
                    <a:pt x="28878" y="3720"/>
                  </a:lnTo>
                  <a:lnTo>
                    <a:pt x="13858" y="13858"/>
                  </a:lnTo>
                  <a:lnTo>
                    <a:pt x="3720" y="28878"/>
                  </a:lnTo>
                  <a:lnTo>
                    <a:pt x="0" y="47244"/>
                  </a:lnTo>
                  <a:lnTo>
                    <a:pt x="0" y="1356360"/>
                  </a:lnTo>
                  <a:lnTo>
                    <a:pt x="3720" y="1374725"/>
                  </a:lnTo>
                  <a:lnTo>
                    <a:pt x="13858" y="1389745"/>
                  </a:lnTo>
                  <a:lnTo>
                    <a:pt x="28878" y="1399883"/>
                  </a:lnTo>
                  <a:lnTo>
                    <a:pt x="47244" y="1403604"/>
                  </a:lnTo>
                  <a:lnTo>
                    <a:pt x="2798064" y="1403604"/>
                  </a:lnTo>
                  <a:lnTo>
                    <a:pt x="2816429" y="1399883"/>
                  </a:lnTo>
                  <a:lnTo>
                    <a:pt x="2831449" y="1389745"/>
                  </a:lnTo>
                  <a:lnTo>
                    <a:pt x="2841587" y="1374725"/>
                  </a:lnTo>
                  <a:lnTo>
                    <a:pt x="2845307" y="1356360"/>
                  </a:lnTo>
                  <a:lnTo>
                    <a:pt x="2845307" y="47244"/>
                  </a:lnTo>
                  <a:lnTo>
                    <a:pt x="2841587" y="28878"/>
                  </a:lnTo>
                  <a:lnTo>
                    <a:pt x="2831449" y="13858"/>
                  </a:lnTo>
                  <a:lnTo>
                    <a:pt x="2816429" y="3720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5427" y="5362956"/>
              <a:ext cx="2845435" cy="1403985"/>
            </a:xfrm>
            <a:custGeom>
              <a:avLst/>
              <a:gdLst/>
              <a:ahLst/>
              <a:cxnLst/>
              <a:rect l="l" t="t" r="r" b="b"/>
              <a:pathLst>
                <a:path w="2845434" h="1403984">
                  <a:moveTo>
                    <a:pt x="0" y="47244"/>
                  </a:moveTo>
                  <a:lnTo>
                    <a:pt x="3720" y="28878"/>
                  </a:lnTo>
                  <a:lnTo>
                    <a:pt x="13858" y="13858"/>
                  </a:lnTo>
                  <a:lnTo>
                    <a:pt x="28878" y="3720"/>
                  </a:lnTo>
                  <a:lnTo>
                    <a:pt x="47244" y="0"/>
                  </a:lnTo>
                  <a:lnTo>
                    <a:pt x="2798064" y="0"/>
                  </a:lnTo>
                  <a:lnTo>
                    <a:pt x="2816429" y="3720"/>
                  </a:lnTo>
                  <a:lnTo>
                    <a:pt x="2831449" y="13858"/>
                  </a:lnTo>
                  <a:lnTo>
                    <a:pt x="2841587" y="28878"/>
                  </a:lnTo>
                  <a:lnTo>
                    <a:pt x="2845307" y="47244"/>
                  </a:lnTo>
                  <a:lnTo>
                    <a:pt x="2845307" y="1356360"/>
                  </a:lnTo>
                  <a:lnTo>
                    <a:pt x="2841587" y="1374725"/>
                  </a:lnTo>
                  <a:lnTo>
                    <a:pt x="2831449" y="1389745"/>
                  </a:lnTo>
                  <a:lnTo>
                    <a:pt x="2816429" y="1399883"/>
                  </a:lnTo>
                  <a:lnTo>
                    <a:pt x="2798064" y="1403604"/>
                  </a:lnTo>
                  <a:lnTo>
                    <a:pt x="47244" y="1403604"/>
                  </a:lnTo>
                  <a:lnTo>
                    <a:pt x="28878" y="1399883"/>
                  </a:lnTo>
                  <a:lnTo>
                    <a:pt x="13858" y="1389745"/>
                  </a:lnTo>
                  <a:lnTo>
                    <a:pt x="3720" y="1374725"/>
                  </a:lnTo>
                  <a:lnTo>
                    <a:pt x="0" y="1356360"/>
                  </a:lnTo>
                  <a:lnTo>
                    <a:pt x="0" y="47244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18741" y="1566494"/>
            <a:ext cx="11432540" cy="681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Modifiers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levels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classes,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constructors.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have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four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levels—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default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(no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specifier),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modifiers,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private.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200">
              <a:latin typeface="Arial MT"/>
              <a:cs typeface="Arial MT"/>
            </a:endParaRPr>
          </a:p>
          <a:p>
            <a:pPr marL="2604770" marR="7576184" indent="-1270" algn="ctr">
              <a:lnSpc>
                <a:spcPct val="185200"/>
              </a:lnSpc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public </a:t>
            </a:r>
            <a:r>
              <a:rPr sz="2000" spc="-110" dirty="0">
                <a:solidFill>
                  <a:srgbClr val="404040"/>
                </a:solidFill>
                <a:latin typeface="Arial Black"/>
                <a:cs typeface="Arial Black"/>
              </a:rPr>
              <a:t>protected</a:t>
            </a:r>
            <a:endParaRPr sz="2000">
              <a:latin typeface="Arial Black"/>
              <a:cs typeface="Arial Black"/>
            </a:endParaRPr>
          </a:p>
          <a:p>
            <a:pPr marR="4969510" algn="ctr">
              <a:lnSpc>
                <a:spcPct val="100000"/>
              </a:lnSpc>
              <a:spcBef>
                <a:spcPts val="2180"/>
              </a:spcBef>
            </a:pPr>
            <a:r>
              <a:rPr sz="2000" spc="-75" dirty="0">
                <a:solidFill>
                  <a:srgbClr val="404040"/>
                </a:solidFill>
                <a:latin typeface="Arial Black"/>
                <a:cs typeface="Arial Black"/>
              </a:rPr>
              <a:t>Default</a:t>
            </a:r>
            <a:r>
              <a:rPr sz="20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 Black"/>
                <a:cs typeface="Arial Black"/>
              </a:rPr>
              <a:t>or</a:t>
            </a:r>
            <a:r>
              <a:rPr sz="20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Arial Black"/>
                <a:cs typeface="Arial Black"/>
              </a:rPr>
              <a:t>no</a:t>
            </a:r>
            <a:r>
              <a:rPr sz="20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modifier</a:t>
            </a:r>
            <a:endParaRPr sz="2000">
              <a:latin typeface="Arial Black"/>
              <a:cs typeface="Arial Black"/>
            </a:endParaRPr>
          </a:p>
          <a:p>
            <a:pPr marL="2696845">
              <a:lnSpc>
                <a:spcPct val="100000"/>
              </a:lnSpc>
              <a:spcBef>
                <a:spcPts val="2285"/>
              </a:spcBef>
            </a:pP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private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2000">
              <a:latin typeface="Arial Black"/>
              <a:cs typeface="Arial Black"/>
            </a:endParaRPr>
          </a:p>
          <a:p>
            <a:pPr marL="3265170">
              <a:lnSpc>
                <a:spcPct val="100000"/>
              </a:lnSpc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endParaRPr sz="2000">
              <a:latin typeface="Arial MT"/>
              <a:cs typeface="Arial MT"/>
            </a:endParaRPr>
          </a:p>
          <a:p>
            <a:pPr marL="1977389" marR="5822315" indent="1144270">
              <a:lnSpc>
                <a:spcPct val="174100"/>
              </a:lnSpc>
              <a:spcBef>
                <a:spcPts val="760"/>
              </a:spcBef>
            </a:pP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package 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Class,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package,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subclasses</a:t>
            </a:r>
            <a:endParaRPr sz="2000">
              <a:latin typeface="Arial MT"/>
              <a:cs typeface="Arial MT"/>
            </a:endParaRPr>
          </a:p>
          <a:p>
            <a:pPr marL="264795" algn="ctr">
              <a:lnSpc>
                <a:spcPct val="100000"/>
              </a:lnSpc>
              <a:spcBef>
                <a:spcPts val="214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149352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285874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683230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471139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295622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449290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2815" y="7273774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86503" y="1981326"/>
            <a:ext cx="9706610" cy="563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 marL="819785" marR="4274820">
              <a:lnSpc>
                <a:spcPct val="241299"/>
              </a:lnSpc>
              <a:spcBef>
                <a:spcPts val="3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what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method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overload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constructors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200">
              <a:latin typeface="Arial MT"/>
              <a:cs typeface="Arial MT"/>
            </a:endParaRPr>
          </a:p>
          <a:p>
            <a:pPr marL="819785" marR="508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modifiers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restrict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scope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class,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member,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constructor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principles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200">
              <a:latin typeface="Arial MT"/>
              <a:cs typeface="Arial MT"/>
            </a:endParaRPr>
          </a:p>
          <a:p>
            <a:pPr marL="819785">
              <a:lnSpc>
                <a:spcPct val="100000"/>
              </a:lnSpc>
            </a:pPr>
            <a:r>
              <a:rPr sz="2200" spc="-65" dirty="0">
                <a:solidFill>
                  <a:srgbClr val="404040"/>
                </a:solidFill>
                <a:latin typeface="Arial MT"/>
                <a:cs typeface="Arial MT"/>
              </a:rPr>
              <a:t>Pass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primitive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5515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Access</a:t>
            </a:r>
            <a:r>
              <a:rPr spc="-210" dirty="0"/>
              <a:t> </a:t>
            </a:r>
            <a:r>
              <a:rPr spc="-65" dirty="0"/>
              <a:t>Modifiers</a:t>
            </a:r>
            <a:r>
              <a:rPr spc="-215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296" y="853439"/>
            <a:ext cx="53888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522" y="2117216"/>
            <a:ext cx="12592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accessible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everywhere.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widest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scope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among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modifiers.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1229867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7"/>
                </a:lnTo>
                <a:lnTo>
                  <a:pt x="6266" y="48756"/>
                </a:lnTo>
                <a:lnTo>
                  <a:pt x="0" y="79882"/>
                </a:lnTo>
                <a:lnTo>
                  <a:pt x="0" y="436752"/>
                </a:lnTo>
                <a:lnTo>
                  <a:pt x="6266" y="467879"/>
                </a:lnTo>
                <a:lnTo>
                  <a:pt x="23368" y="493267"/>
                </a:lnTo>
                <a:lnTo>
                  <a:pt x="48756" y="510369"/>
                </a:lnTo>
                <a:lnTo>
                  <a:pt x="79882" y="516635"/>
                </a:lnTo>
                <a:lnTo>
                  <a:pt x="8378317" y="516635"/>
                </a:lnTo>
                <a:lnTo>
                  <a:pt x="8409443" y="510369"/>
                </a:lnTo>
                <a:lnTo>
                  <a:pt x="8434832" y="493268"/>
                </a:lnTo>
                <a:lnTo>
                  <a:pt x="8451933" y="467879"/>
                </a:lnTo>
                <a:lnTo>
                  <a:pt x="8458200" y="436752"/>
                </a:lnTo>
                <a:lnTo>
                  <a:pt x="8458200" y="79882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04182" y="1275080"/>
            <a:ext cx="325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modifier: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3563" y="1266444"/>
            <a:ext cx="13795375" cy="3130550"/>
          </a:xfrm>
          <a:custGeom>
            <a:avLst/>
            <a:gdLst/>
            <a:ahLst/>
            <a:cxnLst/>
            <a:rect l="l" t="t" r="r" b="b"/>
            <a:pathLst>
              <a:path w="13795375" h="3130550">
                <a:moveTo>
                  <a:pt x="0" y="306958"/>
                </a:moveTo>
                <a:lnTo>
                  <a:pt x="3328" y="261595"/>
                </a:lnTo>
                <a:lnTo>
                  <a:pt x="12996" y="218299"/>
                </a:lnTo>
                <a:lnTo>
                  <a:pt x="28528" y="177545"/>
                </a:lnTo>
                <a:lnTo>
                  <a:pt x="49452" y="139809"/>
                </a:lnTo>
                <a:lnTo>
                  <a:pt x="75290" y="105564"/>
                </a:lnTo>
                <a:lnTo>
                  <a:pt x="105569" y="75286"/>
                </a:lnTo>
                <a:lnTo>
                  <a:pt x="139815" y="49448"/>
                </a:lnTo>
                <a:lnTo>
                  <a:pt x="177551" y="28526"/>
                </a:lnTo>
                <a:lnTo>
                  <a:pt x="218303" y="12995"/>
                </a:lnTo>
                <a:lnTo>
                  <a:pt x="261598" y="3327"/>
                </a:lnTo>
                <a:lnTo>
                  <a:pt x="306959" y="0"/>
                </a:lnTo>
                <a:lnTo>
                  <a:pt x="13488289" y="0"/>
                </a:lnTo>
                <a:lnTo>
                  <a:pt x="13533652" y="3327"/>
                </a:lnTo>
                <a:lnTo>
                  <a:pt x="13576948" y="12995"/>
                </a:lnTo>
                <a:lnTo>
                  <a:pt x="13617702" y="28526"/>
                </a:lnTo>
                <a:lnTo>
                  <a:pt x="13655438" y="49448"/>
                </a:lnTo>
                <a:lnTo>
                  <a:pt x="13689683" y="75286"/>
                </a:lnTo>
                <a:lnTo>
                  <a:pt x="13719961" y="105564"/>
                </a:lnTo>
                <a:lnTo>
                  <a:pt x="13745799" y="139809"/>
                </a:lnTo>
                <a:lnTo>
                  <a:pt x="13766721" y="177545"/>
                </a:lnTo>
                <a:lnTo>
                  <a:pt x="13782252" y="218299"/>
                </a:lnTo>
                <a:lnTo>
                  <a:pt x="13791920" y="261595"/>
                </a:lnTo>
                <a:lnTo>
                  <a:pt x="13795248" y="306958"/>
                </a:lnTo>
                <a:lnTo>
                  <a:pt x="13795248" y="2823336"/>
                </a:lnTo>
                <a:lnTo>
                  <a:pt x="13791920" y="2868700"/>
                </a:lnTo>
                <a:lnTo>
                  <a:pt x="13782252" y="2911996"/>
                </a:lnTo>
                <a:lnTo>
                  <a:pt x="13766721" y="2952750"/>
                </a:lnTo>
                <a:lnTo>
                  <a:pt x="13745799" y="2990486"/>
                </a:lnTo>
                <a:lnTo>
                  <a:pt x="13719961" y="3024731"/>
                </a:lnTo>
                <a:lnTo>
                  <a:pt x="13689683" y="3055009"/>
                </a:lnTo>
                <a:lnTo>
                  <a:pt x="13655438" y="3080847"/>
                </a:lnTo>
                <a:lnTo>
                  <a:pt x="13617702" y="3101769"/>
                </a:lnTo>
                <a:lnTo>
                  <a:pt x="13576948" y="3117300"/>
                </a:lnTo>
                <a:lnTo>
                  <a:pt x="13533652" y="3126968"/>
                </a:lnTo>
                <a:lnTo>
                  <a:pt x="13488289" y="3130295"/>
                </a:lnTo>
                <a:lnTo>
                  <a:pt x="306959" y="3130295"/>
                </a:lnTo>
                <a:lnTo>
                  <a:pt x="261598" y="3126968"/>
                </a:lnTo>
                <a:lnTo>
                  <a:pt x="218303" y="3117300"/>
                </a:lnTo>
                <a:lnTo>
                  <a:pt x="177551" y="3101769"/>
                </a:lnTo>
                <a:lnTo>
                  <a:pt x="139815" y="3080847"/>
                </a:lnTo>
                <a:lnTo>
                  <a:pt x="105569" y="3055009"/>
                </a:lnTo>
                <a:lnTo>
                  <a:pt x="75290" y="3024731"/>
                </a:lnTo>
                <a:lnTo>
                  <a:pt x="49452" y="2990486"/>
                </a:lnTo>
                <a:lnTo>
                  <a:pt x="28528" y="2952750"/>
                </a:lnTo>
                <a:lnTo>
                  <a:pt x="12996" y="2911996"/>
                </a:lnTo>
                <a:lnTo>
                  <a:pt x="3328" y="2868700"/>
                </a:lnTo>
                <a:lnTo>
                  <a:pt x="0" y="2823336"/>
                </a:lnTo>
                <a:lnTo>
                  <a:pt x="0" y="306958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6500" y="2621279"/>
            <a:ext cx="3683635" cy="15240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&lt;statement&gt;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3522" y="5854446"/>
            <a:ext cx="12927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protected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accessible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3522" y="6357365"/>
            <a:ext cx="650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only.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0" y="4966715"/>
            <a:ext cx="8458200" cy="516890"/>
          </a:xfrm>
          <a:custGeom>
            <a:avLst/>
            <a:gdLst/>
            <a:ahLst/>
            <a:cxnLst/>
            <a:rect l="l" t="t" r="r" b="b"/>
            <a:pathLst>
              <a:path w="8458200" h="516889">
                <a:moveTo>
                  <a:pt x="8378317" y="0"/>
                </a:moveTo>
                <a:lnTo>
                  <a:pt x="79882" y="0"/>
                </a:lnTo>
                <a:lnTo>
                  <a:pt x="48756" y="6266"/>
                </a:lnTo>
                <a:lnTo>
                  <a:pt x="23368" y="23368"/>
                </a:lnTo>
                <a:lnTo>
                  <a:pt x="6266" y="48756"/>
                </a:lnTo>
                <a:lnTo>
                  <a:pt x="0" y="79883"/>
                </a:lnTo>
                <a:lnTo>
                  <a:pt x="0" y="436753"/>
                </a:lnTo>
                <a:lnTo>
                  <a:pt x="6266" y="467879"/>
                </a:lnTo>
                <a:lnTo>
                  <a:pt x="23368" y="493267"/>
                </a:lnTo>
                <a:lnTo>
                  <a:pt x="48756" y="510369"/>
                </a:lnTo>
                <a:lnTo>
                  <a:pt x="79882" y="516636"/>
                </a:lnTo>
                <a:lnTo>
                  <a:pt x="8378317" y="516636"/>
                </a:lnTo>
                <a:lnTo>
                  <a:pt x="8409443" y="510369"/>
                </a:lnTo>
                <a:lnTo>
                  <a:pt x="8434832" y="493267"/>
                </a:lnTo>
                <a:lnTo>
                  <a:pt x="8451933" y="467879"/>
                </a:lnTo>
                <a:lnTo>
                  <a:pt x="8458200" y="436753"/>
                </a:lnTo>
                <a:lnTo>
                  <a:pt x="8458200" y="79883"/>
                </a:lnTo>
                <a:lnTo>
                  <a:pt x="8451933" y="48756"/>
                </a:lnTo>
                <a:lnTo>
                  <a:pt x="8434832" y="23368"/>
                </a:lnTo>
                <a:lnTo>
                  <a:pt x="8409443" y="6266"/>
                </a:lnTo>
                <a:lnTo>
                  <a:pt x="8378317" y="0"/>
                </a:lnTo>
                <a:close/>
              </a:path>
            </a:pathLst>
          </a:custGeom>
          <a:solidFill>
            <a:srgbClr val="9BB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5102" y="5011623"/>
            <a:ext cx="3777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protected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modifier: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563" y="5003291"/>
            <a:ext cx="13795375" cy="3525520"/>
          </a:xfrm>
          <a:custGeom>
            <a:avLst/>
            <a:gdLst/>
            <a:ahLst/>
            <a:cxnLst/>
            <a:rect l="l" t="t" r="r" b="b"/>
            <a:pathLst>
              <a:path w="13795375" h="3525520">
                <a:moveTo>
                  <a:pt x="0" y="345694"/>
                </a:moveTo>
                <a:lnTo>
                  <a:pt x="3155" y="298793"/>
                </a:lnTo>
                <a:lnTo>
                  <a:pt x="12347" y="253808"/>
                </a:lnTo>
                <a:lnTo>
                  <a:pt x="27164" y="211151"/>
                </a:lnTo>
                <a:lnTo>
                  <a:pt x="47195" y="171233"/>
                </a:lnTo>
                <a:lnTo>
                  <a:pt x="72026" y="134467"/>
                </a:lnTo>
                <a:lnTo>
                  <a:pt x="101247" y="101266"/>
                </a:lnTo>
                <a:lnTo>
                  <a:pt x="134446" y="72041"/>
                </a:lnTo>
                <a:lnTo>
                  <a:pt x="171211" y="47206"/>
                </a:lnTo>
                <a:lnTo>
                  <a:pt x="211129" y="27172"/>
                </a:lnTo>
                <a:lnTo>
                  <a:pt x="253791" y="12351"/>
                </a:lnTo>
                <a:lnTo>
                  <a:pt x="298783" y="3156"/>
                </a:lnTo>
                <a:lnTo>
                  <a:pt x="345694" y="0"/>
                </a:lnTo>
                <a:lnTo>
                  <a:pt x="13449554" y="0"/>
                </a:lnTo>
                <a:lnTo>
                  <a:pt x="13496454" y="3156"/>
                </a:lnTo>
                <a:lnTo>
                  <a:pt x="13541439" y="12351"/>
                </a:lnTo>
                <a:lnTo>
                  <a:pt x="13584096" y="27172"/>
                </a:lnTo>
                <a:lnTo>
                  <a:pt x="13624014" y="47206"/>
                </a:lnTo>
                <a:lnTo>
                  <a:pt x="13660780" y="72041"/>
                </a:lnTo>
                <a:lnTo>
                  <a:pt x="13693981" y="101266"/>
                </a:lnTo>
                <a:lnTo>
                  <a:pt x="13723206" y="134467"/>
                </a:lnTo>
                <a:lnTo>
                  <a:pt x="13748041" y="171233"/>
                </a:lnTo>
                <a:lnTo>
                  <a:pt x="13768075" y="211151"/>
                </a:lnTo>
                <a:lnTo>
                  <a:pt x="13782896" y="253808"/>
                </a:lnTo>
                <a:lnTo>
                  <a:pt x="13792091" y="298793"/>
                </a:lnTo>
                <a:lnTo>
                  <a:pt x="13795248" y="345694"/>
                </a:lnTo>
                <a:lnTo>
                  <a:pt x="13795248" y="3179343"/>
                </a:lnTo>
                <a:lnTo>
                  <a:pt x="13792091" y="3226248"/>
                </a:lnTo>
                <a:lnTo>
                  <a:pt x="13782896" y="3271235"/>
                </a:lnTo>
                <a:lnTo>
                  <a:pt x="13768075" y="3313892"/>
                </a:lnTo>
                <a:lnTo>
                  <a:pt x="13748041" y="3353808"/>
                </a:lnTo>
                <a:lnTo>
                  <a:pt x="13723206" y="3390570"/>
                </a:lnTo>
                <a:lnTo>
                  <a:pt x="13693981" y="3423767"/>
                </a:lnTo>
                <a:lnTo>
                  <a:pt x="13660780" y="3452987"/>
                </a:lnTo>
                <a:lnTo>
                  <a:pt x="13624014" y="3477817"/>
                </a:lnTo>
                <a:lnTo>
                  <a:pt x="13584096" y="3497847"/>
                </a:lnTo>
                <a:lnTo>
                  <a:pt x="13541439" y="3512664"/>
                </a:lnTo>
                <a:lnTo>
                  <a:pt x="13496454" y="3521856"/>
                </a:lnTo>
                <a:lnTo>
                  <a:pt x="13449554" y="3525012"/>
                </a:lnTo>
                <a:lnTo>
                  <a:pt x="345694" y="3525012"/>
                </a:lnTo>
                <a:lnTo>
                  <a:pt x="298783" y="3521856"/>
                </a:lnTo>
                <a:lnTo>
                  <a:pt x="253791" y="3512664"/>
                </a:lnTo>
                <a:lnTo>
                  <a:pt x="211129" y="3497847"/>
                </a:lnTo>
                <a:lnTo>
                  <a:pt x="171211" y="3477817"/>
                </a:lnTo>
                <a:lnTo>
                  <a:pt x="134446" y="3452987"/>
                </a:lnTo>
                <a:lnTo>
                  <a:pt x="101247" y="3423767"/>
                </a:lnTo>
                <a:lnTo>
                  <a:pt x="72026" y="3390570"/>
                </a:lnTo>
                <a:lnTo>
                  <a:pt x="47195" y="3353808"/>
                </a:lnTo>
                <a:lnTo>
                  <a:pt x="27164" y="3313892"/>
                </a:lnTo>
                <a:lnTo>
                  <a:pt x="12347" y="3271235"/>
                </a:lnTo>
                <a:lnTo>
                  <a:pt x="3155" y="3226248"/>
                </a:lnTo>
                <a:lnTo>
                  <a:pt x="0" y="3179343"/>
                </a:lnTo>
                <a:lnTo>
                  <a:pt x="0" y="345694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82055" y="6358128"/>
            <a:ext cx="4692650" cy="18929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A{</a:t>
            </a:r>
            <a:endParaRPr sz="1600">
              <a:latin typeface="Courier New"/>
              <a:cs typeface="Courier New"/>
            </a:endParaRPr>
          </a:p>
          <a:p>
            <a:pPr marL="91440" marR="117411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protected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mesg(){ System.out.println("Hello");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5515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Access</a:t>
            </a:r>
            <a:r>
              <a:rPr spc="-210" dirty="0"/>
              <a:t> </a:t>
            </a:r>
            <a:r>
              <a:rPr spc="-65" dirty="0"/>
              <a:t>Modifiers</a:t>
            </a:r>
            <a:r>
              <a:rPr spc="-215" dirty="0"/>
              <a:t> </a:t>
            </a:r>
            <a:r>
              <a:rPr spc="-8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853439"/>
            <a:ext cx="9078595" cy="1170940"/>
            <a:chOff x="1905000" y="853439"/>
            <a:chExt cx="9078595" cy="1170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6296" y="853439"/>
              <a:ext cx="5567172" cy="422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05000" y="1229867"/>
              <a:ext cx="8738870" cy="794385"/>
            </a:xfrm>
            <a:custGeom>
              <a:avLst/>
              <a:gdLst/>
              <a:ahLst/>
              <a:cxnLst/>
              <a:rect l="l" t="t" r="r" b="b"/>
              <a:pathLst>
                <a:path w="8738870" h="794385">
                  <a:moveTo>
                    <a:pt x="8615934" y="0"/>
                  </a:moveTo>
                  <a:lnTo>
                    <a:pt x="122681" y="0"/>
                  </a:lnTo>
                  <a:lnTo>
                    <a:pt x="74955" y="9650"/>
                  </a:lnTo>
                  <a:lnTo>
                    <a:pt x="35956" y="35956"/>
                  </a:lnTo>
                  <a:lnTo>
                    <a:pt x="9650" y="74955"/>
                  </a:lnTo>
                  <a:lnTo>
                    <a:pt x="0" y="122681"/>
                  </a:lnTo>
                  <a:lnTo>
                    <a:pt x="0" y="671322"/>
                  </a:lnTo>
                  <a:lnTo>
                    <a:pt x="9650" y="719048"/>
                  </a:lnTo>
                  <a:lnTo>
                    <a:pt x="35956" y="758047"/>
                  </a:lnTo>
                  <a:lnTo>
                    <a:pt x="74955" y="784353"/>
                  </a:lnTo>
                  <a:lnTo>
                    <a:pt x="122681" y="794003"/>
                  </a:lnTo>
                  <a:lnTo>
                    <a:pt x="8615934" y="794003"/>
                  </a:lnTo>
                  <a:lnTo>
                    <a:pt x="8663660" y="784353"/>
                  </a:lnTo>
                  <a:lnTo>
                    <a:pt x="8702659" y="758047"/>
                  </a:lnTo>
                  <a:lnTo>
                    <a:pt x="8728965" y="719048"/>
                  </a:lnTo>
                  <a:lnTo>
                    <a:pt x="8738616" y="671322"/>
                  </a:lnTo>
                  <a:lnTo>
                    <a:pt x="8738616" y="122681"/>
                  </a:lnTo>
                  <a:lnTo>
                    <a:pt x="8728965" y="74955"/>
                  </a:lnTo>
                  <a:lnTo>
                    <a:pt x="8702659" y="35956"/>
                  </a:lnTo>
                  <a:lnTo>
                    <a:pt x="8663660" y="9650"/>
                  </a:lnTo>
                  <a:lnTo>
                    <a:pt x="8615934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3522" y="1413459"/>
            <a:ext cx="752919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4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Arial MT"/>
                <a:cs typeface="Arial MT"/>
              </a:rPr>
              <a:t>private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modifier: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accessible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3563" y="1266444"/>
            <a:ext cx="14252575" cy="5515610"/>
          </a:xfrm>
          <a:custGeom>
            <a:avLst/>
            <a:gdLst/>
            <a:ahLst/>
            <a:cxnLst/>
            <a:rect l="l" t="t" r="r" b="b"/>
            <a:pathLst>
              <a:path w="14252575" h="5515609">
                <a:moveTo>
                  <a:pt x="0" y="540892"/>
                </a:moveTo>
                <a:lnTo>
                  <a:pt x="1985" y="494225"/>
                </a:lnTo>
                <a:lnTo>
                  <a:pt x="7834" y="448660"/>
                </a:lnTo>
                <a:lnTo>
                  <a:pt x="17382" y="404359"/>
                </a:lnTo>
                <a:lnTo>
                  <a:pt x="30469" y="361484"/>
                </a:lnTo>
                <a:lnTo>
                  <a:pt x="46932" y="320199"/>
                </a:lnTo>
                <a:lnTo>
                  <a:pt x="66608" y="280664"/>
                </a:lnTo>
                <a:lnTo>
                  <a:pt x="89334" y="243044"/>
                </a:lnTo>
                <a:lnTo>
                  <a:pt x="114949" y="207500"/>
                </a:lnTo>
                <a:lnTo>
                  <a:pt x="143290" y="174194"/>
                </a:lnTo>
                <a:lnTo>
                  <a:pt x="174194" y="143290"/>
                </a:lnTo>
                <a:lnTo>
                  <a:pt x="207500" y="114949"/>
                </a:lnTo>
                <a:lnTo>
                  <a:pt x="243044" y="89334"/>
                </a:lnTo>
                <a:lnTo>
                  <a:pt x="280664" y="66608"/>
                </a:lnTo>
                <a:lnTo>
                  <a:pt x="320199" y="46932"/>
                </a:lnTo>
                <a:lnTo>
                  <a:pt x="361484" y="30469"/>
                </a:lnTo>
                <a:lnTo>
                  <a:pt x="404359" y="17382"/>
                </a:lnTo>
                <a:lnTo>
                  <a:pt x="448660" y="7834"/>
                </a:lnTo>
                <a:lnTo>
                  <a:pt x="494225" y="1985"/>
                </a:lnTo>
                <a:lnTo>
                  <a:pt x="540893" y="0"/>
                </a:lnTo>
                <a:lnTo>
                  <a:pt x="13711555" y="0"/>
                </a:lnTo>
                <a:lnTo>
                  <a:pt x="13758222" y="1985"/>
                </a:lnTo>
                <a:lnTo>
                  <a:pt x="13803787" y="7834"/>
                </a:lnTo>
                <a:lnTo>
                  <a:pt x="13848088" y="17382"/>
                </a:lnTo>
                <a:lnTo>
                  <a:pt x="13890963" y="30469"/>
                </a:lnTo>
                <a:lnTo>
                  <a:pt x="13932248" y="46932"/>
                </a:lnTo>
                <a:lnTo>
                  <a:pt x="13971783" y="66608"/>
                </a:lnTo>
                <a:lnTo>
                  <a:pt x="14009403" y="89334"/>
                </a:lnTo>
                <a:lnTo>
                  <a:pt x="14044947" y="114949"/>
                </a:lnTo>
                <a:lnTo>
                  <a:pt x="14078253" y="143290"/>
                </a:lnTo>
                <a:lnTo>
                  <a:pt x="14109157" y="174194"/>
                </a:lnTo>
                <a:lnTo>
                  <a:pt x="14137498" y="207500"/>
                </a:lnTo>
                <a:lnTo>
                  <a:pt x="14163113" y="243044"/>
                </a:lnTo>
                <a:lnTo>
                  <a:pt x="14185839" y="280664"/>
                </a:lnTo>
                <a:lnTo>
                  <a:pt x="14205515" y="320199"/>
                </a:lnTo>
                <a:lnTo>
                  <a:pt x="14221978" y="361484"/>
                </a:lnTo>
                <a:lnTo>
                  <a:pt x="14235065" y="404359"/>
                </a:lnTo>
                <a:lnTo>
                  <a:pt x="14244613" y="448660"/>
                </a:lnTo>
                <a:lnTo>
                  <a:pt x="14250462" y="494225"/>
                </a:lnTo>
                <a:lnTo>
                  <a:pt x="14252448" y="540892"/>
                </a:lnTo>
                <a:lnTo>
                  <a:pt x="14252448" y="4974462"/>
                </a:lnTo>
                <a:lnTo>
                  <a:pt x="14250462" y="5021130"/>
                </a:lnTo>
                <a:lnTo>
                  <a:pt x="14244613" y="5066695"/>
                </a:lnTo>
                <a:lnTo>
                  <a:pt x="14235065" y="5110996"/>
                </a:lnTo>
                <a:lnTo>
                  <a:pt x="14221978" y="5153871"/>
                </a:lnTo>
                <a:lnTo>
                  <a:pt x="14205515" y="5195156"/>
                </a:lnTo>
                <a:lnTo>
                  <a:pt x="14185839" y="5234691"/>
                </a:lnTo>
                <a:lnTo>
                  <a:pt x="14163113" y="5272311"/>
                </a:lnTo>
                <a:lnTo>
                  <a:pt x="14137498" y="5307855"/>
                </a:lnTo>
                <a:lnTo>
                  <a:pt x="14109157" y="5341161"/>
                </a:lnTo>
                <a:lnTo>
                  <a:pt x="14078253" y="5372065"/>
                </a:lnTo>
                <a:lnTo>
                  <a:pt x="14044947" y="5400406"/>
                </a:lnTo>
                <a:lnTo>
                  <a:pt x="14009403" y="5426021"/>
                </a:lnTo>
                <a:lnTo>
                  <a:pt x="13971783" y="5448747"/>
                </a:lnTo>
                <a:lnTo>
                  <a:pt x="13932248" y="5468423"/>
                </a:lnTo>
                <a:lnTo>
                  <a:pt x="13890963" y="5484886"/>
                </a:lnTo>
                <a:lnTo>
                  <a:pt x="13848088" y="5497973"/>
                </a:lnTo>
                <a:lnTo>
                  <a:pt x="13803787" y="5507521"/>
                </a:lnTo>
                <a:lnTo>
                  <a:pt x="13758222" y="5513370"/>
                </a:lnTo>
                <a:lnTo>
                  <a:pt x="13711555" y="5515356"/>
                </a:lnTo>
                <a:lnTo>
                  <a:pt x="540893" y="5515356"/>
                </a:lnTo>
                <a:lnTo>
                  <a:pt x="494225" y="5513370"/>
                </a:lnTo>
                <a:lnTo>
                  <a:pt x="448660" y="5507521"/>
                </a:lnTo>
                <a:lnTo>
                  <a:pt x="404359" y="5497973"/>
                </a:lnTo>
                <a:lnTo>
                  <a:pt x="361484" y="5484886"/>
                </a:lnTo>
                <a:lnTo>
                  <a:pt x="320199" y="5468423"/>
                </a:lnTo>
                <a:lnTo>
                  <a:pt x="280664" y="5448747"/>
                </a:lnTo>
                <a:lnTo>
                  <a:pt x="243044" y="5426021"/>
                </a:lnTo>
                <a:lnTo>
                  <a:pt x="207500" y="5400406"/>
                </a:lnTo>
                <a:lnTo>
                  <a:pt x="174194" y="5372065"/>
                </a:lnTo>
                <a:lnTo>
                  <a:pt x="143290" y="5341161"/>
                </a:lnTo>
                <a:lnTo>
                  <a:pt x="114949" y="5307855"/>
                </a:lnTo>
                <a:lnTo>
                  <a:pt x="89334" y="5272311"/>
                </a:lnTo>
                <a:lnTo>
                  <a:pt x="66608" y="5234691"/>
                </a:lnTo>
                <a:lnTo>
                  <a:pt x="46932" y="5195156"/>
                </a:lnTo>
                <a:lnTo>
                  <a:pt x="30469" y="5153871"/>
                </a:lnTo>
                <a:lnTo>
                  <a:pt x="17382" y="5110996"/>
                </a:lnTo>
                <a:lnTo>
                  <a:pt x="7834" y="5066695"/>
                </a:lnTo>
                <a:lnTo>
                  <a:pt x="1985" y="5021130"/>
                </a:lnTo>
                <a:lnTo>
                  <a:pt x="0" y="4974462"/>
                </a:lnTo>
                <a:lnTo>
                  <a:pt x="0" y="540892"/>
                </a:lnTo>
                <a:close/>
              </a:path>
            </a:pathLst>
          </a:custGeom>
          <a:ln w="12192">
            <a:solidFill>
              <a:srgbClr val="9BB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14671" y="2674620"/>
            <a:ext cx="7259320" cy="263207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D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data=20;</a:t>
            </a:r>
            <a:endParaRPr sz="1600">
              <a:latin typeface="Courier New"/>
              <a:cs typeface="Courier New"/>
            </a:endParaRPr>
          </a:p>
          <a:p>
            <a:pPr marL="92075" marR="3129280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mesg(){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System.out.println("Hello</a:t>
            </a:r>
            <a:r>
              <a:rPr sz="1600" spc="-2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Java");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976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Encapsulation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284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Encapsulation</a:t>
            </a:r>
            <a:r>
              <a:rPr spc="-165" dirty="0"/>
              <a:t> </a:t>
            </a:r>
            <a:r>
              <a:rPr spc="-85" dirty="0"/>
              <a:t>Principle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1445" y="1761870"/>
            <a:ext cx="12404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methodology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hiding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certain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but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providing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client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software.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43455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515867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0364" y="4308347"/>
            <a:ext cx="470915" cy="4709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0364" y="5088635"/>
            <a:ext cx="470915" cy="4709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71445" y="3561663"/>
            <a:ext cx="11111230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123180" algn="r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achieve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200">
              <a:latin typeface="Arial MT"/>
              <a:cs typeface="Arial MT"/>
            </a:endParaRPr>
          </a:p>
          <a:p>
            <a:pPr marR="5062220" algn="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Declare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200">
              <a:latin typeface="Arial MT"/>
              <a:cs typeface="Arial MT"/>
            </a:endParaRPr>
          </a:p>
          <a:p>
            <a:pPr marL="70104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public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getter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setter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modify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view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Encapsulation</a:t>
            </a:r>
            <a:r>
              <a:rPr spc="-180" dirty="0"/>
              <a:t> </a:t>
            </a:r>
            <a:r>
              <a:rPr spc="-110" dirty="0"/>
              <a:t>Principle</a:t>
            </a:r>
            <a:r>
              <a:rPr spc="-195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853439"/>
            <a:ext cx="66644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6740" y="1400936"/>
            <a:ext cx="349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Example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hiding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data: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311" y="2372867"/>
            <a:ext cx="4371340" cy="458152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60"/>
              </a:spcBef>
            </a:pPr>
            <a:r>
              <a:rPr sz="1800" b="1" spc="-10" dirty="0">
                <a:solidFill>
                  <a:srgbClr val="404040"/>
                </a:solidFill>
                <a:latin typeface="Courier New"/>
                <a:cs typeface="Courier New"/>
              </a:rPr>
              <a:t>MyDate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ourier New"/>
                <a:cs typeface="Courier New"/>
              </a:rPr>
              <a:t>long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+getDay()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+getMonth():</a:t>
            </a:r>
            <a:r>
              <a:rPr sz="18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+getYear():</a:t>
            </a:r>
            <a:r>
              <a:rPr sz="18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+setDay(int)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+setMonth(int)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+setYear(int)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-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isDayValid(int)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8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>
                <a:solidFill>
                  <a:srgbClr val="FFFFFF"/>
                </a:solidFill>
              </a:rPr>
              <a:t>Core</a:t>
            </a:r>
            <a:r>
              <a:rPr spc="-229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1170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Passing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0" dirty="0">
                <a:solidFill>
                  <a:srgbClr val="404040"/>
                </a:solidFill>
                <a:latin typeface="Arial Black"/>
                <a:cs typeface="Arial Black"/>
              </a:rPr>
              <a:t>Objects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54" dirty="0">
                <a:solidFill>
                  <a:srgbClr val="404040"/>
                </a:solidFill>
                <a:latin typeface="Arial Black"/>
                <a:cs typeface="Arial Black"/>
              </a:rPr>
              <a:t>Reference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Primitive 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Values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095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Passing</a:t>
            </a:r>
            <a:r>
              <a:rPr spc="-180" dirty="0"/>
              <a:t> </a:t>
            </a:r>
            <a:r>
              <a:rPr spc="-140" dirty="0"/>
              <a:t>Object</a:t>
            </a:r>
            <a:r>
              <a:rPr spc="-210" dirty="0"/>
              <a:t> </a:t>
            </a:r>
            <a:r>
              <a:rPr spc="-80" dirty="0"/>
              <a:t>by</a:t>
            </a:r>
            <a:r>
              <a:rPr spc="-215" dirty="0"/>
              <a:t> </a:t>
            </a:r>
            <a:r>
              <a:rPr spc="-125" dirty="0"/>
              <a:t>Reference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853439"/>
            <a:ext cx="6118860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229867"/>
            <a:ext cx="635507" cy="63550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08988" y="2066544"/>
            <a:ext cx="13451205" cy="6642100"/>
            <a:chOff x="1808988" y="2066544"/>
            <a:chExt cx="13451205" cy="6642100"/>
          </a:xfrm>
        </p:grpSpPr>
        <p:sp>
          <p:nvSpPr>
            <p:cNvPr id="6" name="object 6"/>
            <p:cNvSpPr/>
            <p:nvPr/>
          </p:nvSpPr>
          <p:spPr>
            <a:xfrm>
              <a:off x="1813560" y="2071116"/>
              <a:ext cx="13441680" cy="6632575"/>
            </a:xfrm>
            <a:custGeom>
              <a:avLst/>
              <a:gdLst/>
              <a:ahLst/>
              <a:cxnLst/>
              <a:rect l="l" t="t" r="r" b="b"/>
              <a:pathLst>
                <a:path w="13441680" h="6632575">
                  <a:moveTo>
                    <a:pt x="13441680" y="0"/>
                  </a:moveTo>
                  <a:lnTo>
                    <a:pt x="0" y="0"/>
                  </a:lnTo>
                  <a:lnTo>
                    <a:pt x="0" y="6632448"/>
                  </a:lnTo>
                  <a:lnTo>
                    <a:pt x="13441680" y="6632448"/>
                  </a:lnTo>
                  <a:lnTo>
                    <a:pt x="1344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3560" y="2071116"/>
              <a:ext cx="13441680" cy="6632575"/>
            </a:xfrm>
            <a:custGeom>
              <a:avLst/>
              <a:gdLst/>
              <a:ahLst/>
              <a:cxnLst/>
              <a:rect l="l" t="t" r="r" b="b"/>
              <a:pathLst>
                <a:path w="13441680" h="6632575">
                  <a:moveTo>
                    <a:pt x="0" y="6632448"/>
                  </a:moveTo>
                  <a:lnTo>
                    <a:pt x="13441680" y="6632448"/>
                  </a:lnTo>
                  <a:lnTo>
                    <a:pt x="13441680" y="0"/>
                  </a:lnTo>
                  <a:lnTo>
                    <a:pt x="0" y="0"/>
                  </a:lnTo>
                  <a:lnTo>
                    <a:pt x="0" y="66324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2935" y="1247393"/>
            <a:ext cx="13252450" cy="524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parameters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always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manipulated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variables</a:t>
            </a:r>
            <a:endParaRPr sz="22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Arial MT"/>
                <a:cs typeface="Arial MT"/>
              </a:rPr>
              <a:t>Java.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reference.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Test1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TestPar{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static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main(String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argv[])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TestPar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TestPar();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p.amethod();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amethod()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66595" marR="859218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Test1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Test1(); t.i=10;</a:t>
            </a:r>
            <a:endParaRPr sz="1600">
              <a:latin typeface="Courier New"/>
              <a:cs typeface="Courier New"/>
            </a:endParaRPr>
          </a:p>
          <a:p>
            <a:pPr marL="196659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System.out.println("Before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"+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t.i);</a:t>
            </a:r>
            <a:endParaRPr sz="1600">
              <a:latin typeface="Courier New"/>
              <a:cs typeface="Courier New"/>
            </a:endParaRPr>
          </a:p>
          <a:p>
            <a:pPr marL="196659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another(t);</a:t>
            </a:r>
            <a:endParaRPr sz="1600">
              <a:latin typeface="Courier New"/>
              <a:cs typeface="Courier New"/>
            </a:endParaRPr>
          </a:p>
          <a:p>
            <a:pPr marL="196659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System.out.println("After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"+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t.i);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2935" y="6471920"/>
            <a:ext cx="698373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74260" algn="ctr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4876800" algn="ctr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//End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  <a:p>
            <a:pPr marR="1456055" algn="ctr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another(Test1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t){</a:t>
            </a:r>
            <a:endParaRPr sz="1600">
              <a:latin typeface="Courier New"/>
              <a:cs typeface="Courier New"/>
            </a:endParaRPr>
          </a:p>
          <a:p>
            <a:pPr marL="196659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t.i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20;</a:t>
            </a:r>
            <a:endParaRPr sz="1600">
              <a:latin typeface="Courier New"/>
              <a:cs typeface="Courier New"/>
            </a:endParaRPr>
          </a:p>
          <a:p>
            <a:pPr marL="196659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System.out.println("In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"+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t.i);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//End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another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2568" y="7213092"/>
            <a:ext cx="337312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710" marR="114617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20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39" y="2095500"/>
            <a:ext cx="15799435" cy="6955790"/>
            <a:chOff x="194739" y="2095500"/>
            <a:chExt cx="15799435" cy="6955790"/>
          </a:xfrm>
        </p:grpSpPr>
        <p:sp>
          <p:nvSpPr>
            <p:cNvPr id="3" name="object 3"/>
            <p:cNvSpPr/>
            <p:nvPr/>
          </p:nvSpPr>
          <p:spPr>
            <a:xfrm>
              <a:off x="1898904" y="2100072"/>
              <a:ext cx="13441680" cy="6693534"/>
            </a:xfrm>
            <a:custGeom>
              <a:avLst/>
              <a:gdLst/>
              <a:ahLst/>
              <a:cxnLst/>
              <a:rect l="l" t="t" r="r" b="b"/>
              <a:pathLst>
                <a:path w="13441680" h="6693534">
                  <a:moveTo>
                    <a:pt x="13441680" y="0"/>
                  </a:moveTo>
                  <a:lnTo>
                    <a:pt x="0" y="0"/>
                  </a:lnTo>
                  <a:lnTo>
                    <a:pt x="0" y="6693408"/>
                  </a:lnTo>
                  <a:lnTo>
                    <a:pt x="13441680" y="6693408"/>
                  </a:lnTo>
                  <a:lnTo>
                    <a:pt x="134416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98904" y="2100072"/>
              <a:ext cx="13441680" cy="6693534"/>
            </a:xfrm>
            <a:custGeom>
              <a:avLst/>
              <a:gdLst/>
              <a:ahLst/>
              <a:cxnLst/>
              <a:rect l="l" t="t" r="r" b="b"/>
              <a:pathLst>
                <a:path w="13441680" h="6693534">
                  <a:moveTo>
                    <a:pt x="0" y="6693408"/>
                  </a:moveTo>
                  <a:lnTo>
                    <a:pt x="13441680" y="6693408"/>
                  </a:lnTo>
                  <a:lnTo>
                    <a:pt x="13441680" y="0"/>
                  </a:lnTo>
                  <a:lnTo>
                    <a:pt x="0" y="0"/>
                  </a:lnTo>
                  <a:lnTo>
                    <a:pt x="0" y="66934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Primitives</a:t>
            </a:r>
            <a:r>
              <a:rPr spc="-250" dirty="0"/>
              <a:t> </a:t>
            </a:r>
            <a:r>
              <a:rPr spc="-215" dirty="0"/>
              <a:t>as</a:t>
            </a:r>
            <a:r>
              <a:rPr spc="-204" dirty="0"/>
              <a:t> </a:t>
            </a:r>
            <a:r>
              <a:rPr spc="-50" dirty="0"/>
              <a:t>Method</a:t>
            </a:r>
            <a:r>
              <a:rPr spc="-204" dirty="0"/>
              <a:t> </a:t>
            </a:r>
            <a:r>
              <a:rPr spc="-70" dirty="0"/>
              <a:t>Parameters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853439"/>
            <a:ext cx="7274052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1247393"/>
            <a:ext cx="12818110" cy="430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primitives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method,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are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value.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own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copy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modifications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reflect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outside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class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Par1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static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main(String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argv[])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66595" marR="84029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Par1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Par1(); p.amethod();</a:t>
            </a: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}//End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main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98933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amethod()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int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i=10;</a:t>
            </a:r>
            <a:endParaRPr sz="1600">
              <a:latin typeface="Courier New"/>
              <a:cs typeface="Courier New"/>
            </a:endParaRPr>
          </a:p>
          <a:p>
            <a:pPr marL="1722755" marR="571754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System.out.println("Before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i=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+i); </a:t>
            </a:r>
            <a:r>
              <a:rPr sz="1600" spc="-10" dirty="0">
                <a:latin typeface="Courier New"/>
                <a:cs typeface="Courier New"/>
              </a:rPr>
              <a:t>another(i);</a:t>
            </a:r>
            <a:endParaRPr sz="16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System.out.println("After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i);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229867"/>
            <a:ext cx="635507" cy="6355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55163" y="552432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8514" y="5524322"/>
            <a:ext cx="197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//End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7898" y="6012560"/>
            <a:ext cx="67386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public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void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another(int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i)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i+=10;</a:t>
            </a:r>
            <a:endParaRPr sz="1600">
              <a:latin typeface="Courier New"/>
              <a:cs typeface="Courier New"/>
            </a:endParaRPr>
          </a:p>
          <a:p>
            <a:pPr marL="172275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System.out.println("In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another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i=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"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+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i);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5163" y="6987920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8514" y="6987920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urier New"/>
                <a:cs typeface="Courier New"/>
              </a:rPr>
              <a:t>//End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another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77898" y="747598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11940" y="7336535"/>
            <a:ext cx="3373120" cy="1201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 marR="1090295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i=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 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i=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20 </a:t>
            </a:r>
            <a:r>
              <a:rPr sz="1800" spc="55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i=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56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spc="-145" dirty="0"/>
              <a:t>Java</a:t>
            </a:r>
            <a:r>
              <a:rPr spc="-35" dirty="0"/>
              <a:t> </a:t>
            </a:r>
            <a:r>
              <a:rPr spc="110" dirty="0"/>
              <a:t>method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50" dirty="0"/>
              <a:t>collection</a:t>
            </a:r>
            <a:r>
              <a:rPr spc="5" dirty="0"/>
              <a:t> </a:t>
            </a:r>
            <a:r>
              <a:rPr spc="110" dirty="0"/>
              <a:t>of</a:t>
            </a:r>
            <a:r>
              <a:rPr spc="-25" dirty="0"/>
              <a:t> </a:t>
            </a:r>
            <a:r>
              <a:rPr spc="60" dirty="0"/>
              <a:t>statements</a:t>
            </a:r>
            <a:r>
              <a:rPr spc="-15" dirty="0"/>
              <a:t> </a:t>
            </a:r>
            <a:r>
              <a:rPr spc="105" dirty="0"/>
              <a:t>that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70" dirty="0"/>
              <a:t>grouped</a:t>
            </a:r>
            <a:r>
              <a:rPr spc="-5" dirty="0"/>
              <a:t> </a:t>
            </a:r>
            <a:r>
              <a:rPr spc="75" dirty="0"/>
              <a:t>together</a:t>
            </a:r>
            <a:r>
              <a:rPr spc="-35" dirty="0"/>
              <a:t> </a:t>
            </a:r>
            <a:r>
              <a:rPr spc="125" dirty="0"/>
              <a:t>to</a:t>
            </a:r>
            <a:r>
              <a:rPr spc="-30" dirty="0"/>
              <a:t> </a:t>
            </a:r>
            <a:r>
              <a:rPr spc="110" dirty="0"/>
              <a:t>perform </a:t>
            </a:r>
            <a:r>
              <a:rPr dirty="0"/>
              <a:t>an</a:t>
            </a:r>
            <a:r>
              <a:rPr spc="55" dirty="0"/>
              <a:t> operation.</a:t>
            </a:r>
          </a:p>
          <a:p>
            <a:pPr>
              <a:lnSpc>
                <a:spcPct val="100000"/>
              </a:lnSpc>
              <a:spcBef>
                <a:spcPts val="2330"/>
              </a:spcBef>
            </a:pPr>
            <a:endParaRPr spc="55" dirty="0"/>
          </a:p>
          <a:p>
            <a:pPr marL="12700" marR="645160">
              <a:lnSpc>
                <a:spcPct val="100000"/>
              </a:lnSpc>
            </a:pPr>
            <a:r>
              <a:rPr dirty="0"/>
              <a:t>The</a:t>
            </a:r>
            <a:r>
              <a:rPr spc="5" dirty="0"/>
              <a:t> </a:t>
            </a:r>
            <a:r>
              <a:rPr dirty="0"/>
              <a:t>static </a:t>
            </a:r>
            <a:r>
              <a:rPr spc="50" dirty="0"/>
              <a:t>keyword</a:t>
            </a:r>
            <a:r>
              <a:rPr spc="15" dirty="0"/>
              <a:t> </a:t>
            </a:r>
            <a:r>
              <a:rPr spc="90" dirty="0"/>
              <a:t>in</a:t>
            </a:r>
            <a:r>
              <a:rPr spc="-5" dirty="0"/>
              <a:t> </a:t>
            </a:r>
            <a:r>
              <a:rPr spc="-145" dirty="0"/>
              <a:t>Java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used</a:t>
            </a:r>
            <a:r>
              <a:rPr spc="15" dirty="0"/>
              <a:t> </a:t>
            </a:r>
            <a:r>
              <a:rPr spc="125" dirty="0"/>
              <a:t>for</a:t>
            </a:r>
            <a:r>
              <a:rPr spc="-5" dirty="0"/>
              <a:t> </a:t>
            </a:r>
            <a:r>
              <a:rPr spc="100" dirty="0"/>
              <a:t>memory</a:t>
            </a:r>
            <a:r>
              <a:rPr dirty="0"/>
              <a:t> </a:t>
            </a:r>
            <a:r>
              <a:rPr spc="55" dirty="0"/>
              <a:t>management.</a:t>
            </a:r>
            <a:r>
              <a:rPr spc="30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dirty="0"/>
              <a:t>can </a:t>
            </a:r>
            <a:r>
              <a:rPr spc="50" dirty="0"/>
              <a:t>apply</a:t>
            </a:r>
            <a:r>
              <a:rPr spc="25" dirty="0"/>
              <a:t> </a:t>
            </a:r>
            <a:r>
              <a:rPr spc="-20" dirty="0"/>
              <a:t>Java </a:t>
            </a:r>
            <a:r>
              <a:rPr dirty="0"/>
              <a:t>static</a:t>
            </a:r>
            <a:r>
              <a:rPr spc="45" dirty="0"/>
              <a:t> </a:t>
            </a:r>
            <a:r>
              <a:rPr spc="50" dirty="0"/>
              <a:t>keyword</a:t>
            </a:r>
            <a:r>
              <a:rPr spc="60" dirty="0"/>
              <a:t> </a:t>
            </a:r>
            <a:r>
              <a:rPr spc="110" dirty="0"/>
              <a:t>with</a:t>
            </a:r>
            <a:r>
              <a:rPr spc="70" dirty="0"/>
              <a:t> </a:t>
            </a:r>
            <a:r>
              <a:rPr dirty="0"/>
              <a:t>variables,</a:t>
            </a:r>
            <a:r>
              <a:rPr spc="65" dirty="0"/>
              <a:t> </a:t>
            </a:r>
            <a:r>
              <a:rPr spc="60" dirty="0"/>
              <a:t>methods,</a:t>
            </a:r>
            <a:r>
              <a:rPr spc="45" dirty="0"/>
              <a:t> </a:t>
            </a:r>
            <a:r>
              <a:rPr dirty="0"/>
              <a:t>blocks,</a:t>
            </a:r>
            <a:r>
              <a:rPr spc="65" dirty="0"/>
              <a:t> </a:t>
            </a:r>
            <a:r>
              <a:rPr spc="70" dirty="0"/>
              <a:t>and</a:t>
            </a:r>
            <a:r>
              <a:rPr spc="45" dirty="0"/>
              <a:t> </a:t>
            </a:r>
            <a:r>
              <a:rPr spc="55" dirty="0"/>
              <a:t>nested </a:t>
            </a:r>
            <a:r>
              <a:rPr spc="-10" dirty="0"/>
              <a:t>class.</a:t>
            </a: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pc="-10" dirty="0"/>
          </a:p>
          <a:p>
            <a:pPr marL="12700" marR="247650">
              <a:lnSpc>
                <a:spcPct val="100000"/>
              </a:lnSpc>
            </a:pPr>
            <a:r>
              <a:rPr dirty="0"/>
              <a:t>A</a:t>
            </a:r>
            <a:r>
              <a:rPr spc="55" dirty="0"/>
              <a:t> </a:t>
            </a:r>
            <a:r>
              <a:rPr spc="75" dirty="0"/>
              <a:t>constructor</a:t>
            </a:r>
            <a:r>
              <a:rPr spc="65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set</a:t>
            </a:r>
            <a:r>
              <a:rPr spc="60" dirty="0"/>
              <a:t> </a:t>
            </a:r>
            <a:r>
              <a:rPr spc="110" dirty="0"/>
              <a:t>of</a:t>
            </a:r>
            <a:r>
              <a:rPr spc="65" dirty="0"/>
              <a:t> instructions</a:t>
            </a:r>
            <a:r>
              <a:rPr spc="100" dirty="0"/>
              <a:t> </a:t>
            </a:r>
            <a:r>
              <a:rPr dirty="0"/>
              <a:t>designed</a:t>
            </a:r>
            <a:r>
              <a:rPr spc="110" dirty="0"/>
              <a:t> </a:t>
            </a:r>
            <a:r>
              <a:rPr spc="125" dirty="0"/>
              <a:t>to</a:t>
            </a:r>
            <a:r>
              <a:rPr spc="40" dirty="0"/>
              <a:t> </a:t>
            </a:r>
            <a:r>
              <a:rPr dirty="0"/>
              <a:t>initialize</a:t>
            </a:r>
            <a:r>
              <a:rPr spc="120" dirty="0"/>
              <a:t> </a:t>
            </a:r>
            <a:r>
              <a:rPr dirty="0"/>
              <a:t>an</a:t>
            </a:r>
            <a:r>
              <a:rPr spc="65" dirty="0"/>
              <a:t> </a:t>
            </a:r>
            <a:r>
              <a:rPr dirty="0"/>
              <a:t>instance.</a:t>
            </a:r>
            <a:r>
              <a:rPr spc="95" dirty="0"/>
              <a:t> </a:t>
            </a:r>
            <a:r>
              <a:rPr spc="-10" dirty="0"/>
              <a:t>Parameters </a:t>
            </a:r>
            <a:r>
              <a:rPr dirty="0"/>
              <a:t>can</a:t>
            </a:r>
            <a:r>
              <a:rPr spc="-10" dirty="0"/>
              <a:t> </a:t>
            </a:r>
            <a:r>
              <a:rPr spc="55" dirty="0"/>
              <a:t>be</a:t>
            </a:r>
            <a:r>
              <a:rPr dirty="0"/>
              <a:t> passed</a:t>
            </a:r>
            <a:r>
              <a:rPr spc="5" dirty="0"/>
              <a:t> </a:t>
            </a:r>
            <a:r>
              <a:rPr spc="125" dirty="0"/>
              <a:t>to</a:t>
            </a:r>
            <a:r>
              <a:rPr spc="-15" dirty="0"/>
              <a:t> </a:t>
            </a:r>
            <a:r>
              <a:rPr spc="85" dirty="0"/>
              <a:t>the</a:t>
            </a:r>
            <a:r>
              <a:rPr spc="-10" dirty="0"/>
              <a:t> </a:t>
            </a:r>
            <a:r>
              <a:rPr spc="75" dirty="0"/>
              <a:t>constructor</a:t>
            </a:r>
            <a:r>
              <a:rPr spc="-10" dirty="0"/>
              <a:t> </a:t>
            </a:r>
            <a:r>
              <a:rPr spc="90" dirty="0"/>
              <a:t>in</a:t>
            </a:r>
            <a:r>
              <a:rPr spc="-10" dirty="0"/>
              <a:t> </a:t>
            </a:r>
            <a:r>
              <a:rPr spc="85" dirty="0"/>
              <a:t>the</a:t>
            </a:r>
            <a:r>
              <a:rPr dirty="0"/>
              <a:t> same way</a:t>
            </a:r>
            <a:r>
              <a:rPr spc="-5" dirty="0"/>
              <a:t> </a:t>
            </a:r>
            <a:r>
              <a:rPr dirty="0"/>
              <a:t>as </a:t>
            </a:r>
            <a:r>
              <a:rPr spc="125" dirty="0"/>
              <a:t>for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75" dirty="0"/>
              <a:t>method.</a:t>
            </a: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pc="7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Access</a:t>
            </a:r>
            <a:r>
              <a:rPr spc="-5" dirty="0"/>
              <a:t> </a:t>
            </a:r>
            <a:r>
              <a:rPr spc="80" dirty="0"/>
              <a:t>modifiers</a:t>
            </a:r>
            <a:r>
              <a:rPr spc="25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spc="-35" dirty="0"/>
              <a:t>access</a:t>
            </a:r>
            <a:r>
              <a:rPr spc="10" dirty="0"/>
              <a:t> </a:t>
            </a:r>
            <a:r>
              <a:rPr dirty="0"/>
              <a:t>levels</a:t>
            </a:r>
            <a:r>
              <a:rPr spc="10" dirty="0"/>
              <a:t> </a:t>
            </a:r>
            <a:r>
              <a:rPr spc="125" dirty="0"/>
              <a:t>for</a:t>
            </a:r>
            <a:r>
              <a:rPr spc="-20" dirty="0"/>
              <a:t> </a:t>
            </a:r>
            <a:r>
              <a:rPr spc="-25" dirty="0"/>
              <a:t>classes,</a:t>
            </a:r>
            <a:r>
              <a:rPr spc="20" dirty="0"/>
              <a:t> </a:t>
            </a:r>
            <a:r>
              <a:rPr dirty="0"/>
              <a:t>variables,</a:t>
            </a:r>
            <a:r>
              <a:rPr spc="5" dirty="0"/>
              <a:t> </a:t>
            </a:r>
            <a:r>
              <a:rPr spc="60" dirty="0"/>
              <a:t>methods,</a:t>
            </a:r>
            <a:r>
              <a:rPr spc="-15" dirty="0"/>
              <a:t> </a:t>
            </a:r>
            <a:r>
              <a:rPr spc="70" dirty="0"/>
              <a:t>and</a:t>
            </a:r>
            <a:r>
              <a:rPr spc="-10" dirty="0"/>
              <a:t> </a:t>
            </a:r>
            <a:r>
              <a:rPr spc="45" dirty="0"/>
              <a:t>constructors.</a:t>
            </a:r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20" dirty="0"/>
              <a:t> </a:t>
            </a:r>
            <a:r>
              <a:rPr spc="114" dirty="0"/>
              <a:t>four</a:t>
            </a:r>
            <a:r>
              <a:rPr spc="-30" dirty="0"/>
              <a:t> </a:t>
            </a:r>
            <a:r>
              <a:rPr spc="-25" dirty="0"/>
              <a:t>access</a:t>
            </a:r>
            <a:r>
              <a:rPr spc="-20" dirty="0"/>
              <a:t> </a:t>
            </a:r>
            <a:r>
              <a:rPr dirty="0"/>
              <a:t>levels</a:t>
            </a:r>
            <a:r>
              <a:rPr spc="-1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85" dirty="0"/>
              <a:t>the</a:t>
            </a:r>
            <a:r>
              <a:rPr spc="-35" dirty="0"/>
              <a:t> </a:t>
            </a:r>
            <a:r>
              <a:rPr dirty="0"/>
              <a:t>package,</a:t>
            </a:r>
            <a:r>
              <a:rPr spc="-25" dirty="0"/>
              <a:t> </a:t>
            </a:r>
            <a:r>
              <a:rPr spc="85" dirty="0"/>
              <a:t>the</a:t>
            </a:r>
            <a:r>
              <a:rPr spc="-35" dirty="0"/>
              <a:t> </a:t>
            </a:r>
            <a:r>
              <a:rPr spc="55" dirty="0"/>
              <a:t>default,</a:t>
            </a:r>
            <a:r>
              <a:rPr spc="-10" dirty="0"/>
              <a:t> </a:t>
            </a:r>
            <a:r>
              <a:rPr spc="110" dirty="0"/>
              <a:t>no</a:t>
            </a:r>
            <a:r>
              <a:rPr spc="-10" dirty="0"/>
              <a:t> </a:t>
            </a:r>
            <a:r>
              <a:rPr spc="65" dirty="0"/>
              <a:t>modifiers,</a:t>
            </a:r>
            <a:r>
              <a:rPr dirty="0"/>
              <a:t> </a:t>
            </a:r>
            <a:r>
              <a:rPr spc="70" dirty="0"/>
              <a:t>and</a:t>
            </a:r>
            <a:r>
              <a:rPr spc="-30" dirty="0"/>
              <a:t> </a:t>
            </a:r>
            <a:r>
              <a:rPr spc="-10" dirty="0"/>
              <a:t>private.</a:t>
            </a: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Encapsulation</a:t>
            </a:r>
            <a:r>
              <a:rPr spc="55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spc="85" dirty="0"/>
              <a:t>the</a:t>
            </a:r>
            <a:r>
              <a:rPr spc="20" dirty="0"/>
              <a:t> </a:t>
            </a:r>
            <a:r>
              <a:rPr spc="80" dirty="0"/>
              <a:t>methodology</a:t>
            </a:r>
            <a:r>
              <a:rPr spc="40" dirty="0"/>
              <a:t> </a:t>
            </a:r>
            <a:r>
              <a:rPr spc="110" dirty="0"/>
              <a:t>of</a:t>
            </a:r>
            <a:r>
              <a:rPr spc="10" dirty="0"/>
              <a:t> </a:t>
            </a:r>
            <a:r>
              <a:rPr spc="70" dirty="0"/>
              <a:t>hiding</a:t>
            </a:r>
            <a:r>
              <a:rPr spc="65" dirty="0"/>
              <a:t> </a:t>
            </a:r>
            <a:r>
              <a:rPr spc="55" dirty="0"/>
              <a:t>certain</a:t>
            </a:r>
            <a:r>
              <a:rPr spc="20" dirty="0"/>
              <a:t> </a:t>
            </a:r>
            <a:r>
              <a:rPr spc="55" dirty="0"/>
              <a:t>elements</a:t>
            </a:r>
            <a:r>
              <a:rPr spc="45" dirty="0"/>
              <a:t> </a:t>
            </a:r>
            <a:r>
              <a:rPr spc="110" dirty="0"/>
              <a:t>of</a:t>
            </a:r>
            <a:r>
              <a:rPr spc="20" dirty="0"/>
              <a:t> </a:t>
            </a:r>
            <a:r>
              <a:rPr spc="85" dirty="0"/>
              <a:t>the</a:t>
            </a:r>
            <a:r>
              <a:rPr spc="20" dirty="0"/>
              <a:t> </a:t>
            </a:r>
            <a:r>
              <a:rPr spc="80" dirty="0"/>
              <a:t>implementation </a:t>
            </a:r>
            <a:r>
              <a:rPr spc="110" dirty="0"/>
              <a:t>of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class</a:t>
            </a:r>
            <a:r>
              <a:rPr spc="-30" dirty="0"/>
              <a:t> </a:t>
            </a:r>
            <a:r>
              <a:rPr spc="125" dirty="0"/>
              <a:t>but</a:t>
            </a:r>
            <a:r>
              <a:rPr spc="-35" dirty="0"/>
              <a:t> </a:t>
            </a:r>
            <a:r>
              <a:rPr spc="65" dirty="0"/>
              <a:t>providing</a:t>
            </a:r>
            <a:r>
              <a:rPr spc="-1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60" dirty="0"/>
              <a:t>public</a:t>
            </a:r>
            <a:r>
              <a:rPr spc="-10" dirty="0"/>
              <a:t> </a:t>
            </a:r>
            <a:r>
              <a:rPr spc="60" dirty="0"/>
              <a:t>interface</a:t>
            </a:r>
            <a:r>
              <a:rPr spc="-5" dirty="0"/>
              <a:t> </a:t>
            </a:r>
            <a:r>
              <a:rPr spc="125" dirty="0"/>
              <a:t>for</a:t>
            </a:r>
            <a:r>
              <a:rPr spc="-55" dirty="0"/>
              <a:t> </a:t>
            </a:r>
            <a:r>
              <a:rPr spc="85" dirty="0"/>
              <a:t>the</a:t>
            </a:r>
            <a:r>
              <a:rPr spc="-40" dirty="0"/>
              <a:t> </a:t>
            </a:r>
            <a:r>
              <a:rPr spc="50" dirty="0"/>
              <a:t>client</a:t>
            </a:r>
            <a:r>
              <a:rPr spc="-5" dirty="0"/>
              <a:t> </a:t>
            </a:r>
            <a:r>
              <a:rPr spc="40" dirty="0"/>
              <a:t>software.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2072362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4431514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3325090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5536414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6655030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FFFF"/>
                </a:solidFill>
              </a:rPr>
              <a:t>Methods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and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704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44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1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9450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Wrapping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Wrapping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up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Arial Black"/>
                <a:cs typeface="Arial Black"/>
              </a:rPr>
              <a:t>class-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level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called: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510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1849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150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128458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12" baseline="1157" dirty="0">
                <a:solidFill>
                  <a:srgbClr val="3B9F37"/>
                </a:solidFill>
                <a:latin typeface="Arial Black"/>
                <a:cs typeface="Arial Black"/>
              </a:rPr>
              <a:t>Encapsulation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Wrapping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up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Arial Black"/>
                <a:cs typeface="Arial Black"/>
              </a:rPr>
              <a:t>class-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level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called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encapsulation.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9450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Wrapping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1510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Abstraction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Wrapping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up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404040"/>
                </a:solidFill>
                <a:latin typeface="Arial Black"/>
                <a:cs typeface="Arial Black"/>
              </a:rPr>
              <a:t>class-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level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called: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18491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50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Inheritance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1645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keyword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should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used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404040"/>
                </a:solidFill>
                <a:latin typeface="Arial Black"/>
                <a:cs typeface="Arial Black"/>
              </a:rPr>
              <a:t>access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without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creating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object?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super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715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1077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1165987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" baseline="1157" dirty="0">
                <a:solidFill>
                  <a:srgbClr val="3B9F37"/>
                </a:solidFill>
                <a:latin typeface="Arial Black"/>
                <a:cs typeface="Arial Black"/>
              </a:rPr>
              <a:t>static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30"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sz="24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keyword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should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used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404040"/>
                </a:solidFill>
                <a:latin typeface="Arial Black"/>
                <a:cs typeface="Arial Black"/>
              </a:rPr>
              <a:t>access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without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creating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Arial Black"/>
                <a:cs typeface="Arial Black"/>
              </a:rPr>
              <a:t>object.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16459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keyword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should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used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404040"/>
                </a:solidFill>
                <a:latin typeface="Arial Black"/>
                <a:cs typeface="Arial Black"/>
              </a:rPr>
              <a:t>access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without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creating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object?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770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super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715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077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abstract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6436" y="346659"/>
            <a:ext cx="1652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5677" y="1548511"/>
            <a:ext cx="11777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 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statements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grouped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together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perform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operation.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2047" y="853439"/>
            <a:ext cx="1737359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81757" y="4183004"/>
            <a:ext cx="10565130" cy="37953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&lt;modifier&gt;</a:t>
            </a:r>
            <a:r>
              <a:rPr sz="2200" i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segment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optional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carries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number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modifiers,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including: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public:</a:t>
            </a:r>
            <a:r>
              <a:rPr sz="2200" i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private:</a:t>
            </a:r>
            <a:r>
              <a:rPr sz="2200" i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protected:</a:t>
            </a:r>
            <a:r>
              <a:rPr sz="2200" i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3960"/>
              </a:lnSpc>
              <a:spcBef>
                <a:spcPts val="120"/>
              </a:spcBef>
            </a:pP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default:</a:t>
            </a:r>
            <a:r>
              <a:rPr sz="2200" i="1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modifier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is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available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same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09700"/>
            <a:ext cx="635507" cy="6355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7192" y="2311907"/>
            <a:ext cx="7754620" cy="15240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&lt;modifier&gt;*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&lt;return_type&gt;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&lt;name&gt;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&lt;argument&gt;*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&lt;statement&gt;*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192" y="4325111"/>
            <a:ext cx="385571" cy="3855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6834" y="346659"/>
            <a:ext cx="341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20" dirty="0"/>
              <a:t> </a:t>
            </a:r>
            <a:r>
              <a:rPr spc="-9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853439"/>
            <a:ext cx="345795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1757" y="1584705"/>
            <a:ext cx="11539220" cy="2306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spc="-30" dirty="0">
                <a:solidFill>
                  <a:srgbClr val="404040"/>
                </a:solidFill>
                <a:latin typeface="Arial"/>
                <a:cs typeface="Arial"/>
              </a:rPr>
              <a:t>&lt;return_type&gt;</a:t>
            </a:r>
            <a:r>
              <a:rPr sz="2200" i="1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indicates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type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returned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196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name</a:t>
            </a:r>
            <a:r>
              <a:rPr sz="2200" i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any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legal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identifier,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restrictions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names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are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already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&lt;argument&gt;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allows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argument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values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192" y="1552955"/>
            <a:ext cx="385571" cy="3870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192" y="2275332"/>
            <a:ext cx="385571" cy="3855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7192" y="3505200"/>
            <a:ext cx="385571" cy="3870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261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35" dirty="0"/>
              <a:t> </a:t>
            </a:r>
            <a:r>
              <a:rPr spc="-14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853439"/>
            <a:ext cx="357225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33671" y="2007107"/>
            <a:ext cx="7754620" cy="49974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Dog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01015" marR="3969385">
              <a:lnSpc>
                <a:spcPct val="150000"/>
              </a:lnSpc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weight;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getWeight()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weight;</a:t>
            </a:r>
            <a:endParaRPr sz="1800">
              <a:latin typeface="Courier New"/>
              <a:cs typeface="Courier New"/>
            </a:endParaRPr>
          </a:p>
          <a:p>
            <a:pPr marL="50101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365125" marR="2195830" indent="-137160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8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setWeight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8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newWeight)</a:t>
            </a:r>
            <a:r>
              <a:rPr sz="18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(newWeight</a:t>
            </a:r>
            <a:r>
              <a:rPr sz="18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0)</a:t>
            </a:r>
            <a:r>
              <a:rPr sz="18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weight</a:t>
            </a:r>
            <a:r>
              <a:rPr sz="1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newWeight;</a:t>
            </a:r>
            <a:endParaRPr sz="1800">
              <a:latin typeface="Courier New"/>
              <a:cs typeface="Courier New"/>
            </a:endParaRPr>
          </a:p>
          <a:p>
            <a:pPr marL="77343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63817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FFFF"/>
                </a:solidFill>
              </a:rPr>
              <a:t>Methods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and</a:t>
            </a:r>
            <a:r>
              <a:rPr spc="-190" dirty="0">
                <a:solidFill>
                  <a:srgbClr val="FFFFFF"/>
                </a:solidFill>
              </a:rPr>
              <a:t> </a:t>
            </a:r>
            <a:r>
              <a:rPr spc="-120" dirty="0">
                <a:solidFill>
                  <a:srgbClr val="FFFFFF"/>
                </a:solidFill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32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Static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80" dirty="0">
                <a:solidFill>
                  <a:srgbClr val="404040"/>
                </a:solidFill>
                <a:latin typeface="Arial Black"/>
                <a:cs typeface="Arial Black"/>
              </a:rPr>
              <a:t>Keyword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46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787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Static</a:t>
            </a:r>
            <a:r>
              <a:rPr spc="-220" dirty="0"/>
              <a:t> </a:t>
            </a:r>
            <a:r>
              <a:rPr spc="-130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15" y="853439"/>
            <a:ext cx="324002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0626" y="1937385"/>
            <a:ext cx="12799060" cy="167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modifier.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without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applied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variables,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methods,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blocks,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nested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626" y="4613910"/>
            <a:ext cx="66897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belongs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instance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3131820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4492752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1815083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17725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Static</a:t>
            </a:r>
            <a:r>
              <a:rPr spc="-210" dirty="0"/>
              <a:t> </a:t>
            </a:r>
            <a:r>
              <a:rPr spc="-25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15" y="853439"/>
            <a:ext cx="324002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0626" y="1937385"/>
            <a:ext cx="9400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apply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0626" y="3252597"/>
            <a:ext cx="7099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belongs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rather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626" y="4613910"/>
            <a:ext cx="8531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access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static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member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change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value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it.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3131820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4492752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1815083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1893</Words>
  <Application>Microsoft Macintosh PowerPoint</Application>
  <PresentationFormat>Custom</PresentationFormat>
  <Paragraphs>338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Arial MT</vt:lpstr>
      <vt:lpstr>Calibri</vt:lpstr>
      <vt:lpstr>Courier New</vt:lpstr>
      <vt:lpstr>Trebuchet MS</vt:lpstr>
      <vt:lpstr>Office Theme</vt:lpstr>
      <vt:lpstr>PowerPoint Presentation</vt:lpstr>
      <vt:lpstr>Learning Objectives</vt:lpstr>
      <vt:lpstr>Methods and Encapsulation</vt:lpstr>
      <vt:lpstr>Method</vt:lpstr>
      <vt:lpstr>Method (Contd.)</vt:lpstr>
      <vt:lpstr>Method Example</vt:lpstr>
      <vt:lpstr>Methods and Encapsulation</vt:lpstr>
      <vt:lpstr>Static Keyword</vt:lpstr>
      <vt:lpstr>Static Method</vt:lpstr>
      <vt:lpstr>Static Method Example</vt:lpstr>
      <vt:lpstr>Static Method—Important Points</vt:lpstr>
      <vt:lpstr>final Keyword</vt:lpstr>
      <vt:lpstr>final Keyword (Contd.)</vt:lpstr>
      <vt:lpstr>Methods and Encapsulation</vt:lpstr>
      <vt:lpstr>Create and Overload Constructors</vt:lpstr>
      <vt:lpstr>Default Constructors</vt:lpstr>
      <vt:lpstr>Default Constructors Example</vt:lpstr>
      <vt:lpstr>Core Java</vt:lpstr>
      <vt:lpstr>Access Modifiers</vt:lpstr>
      <vt:lpstr>Access Modifiers (Contd.)</vt:lpstr>
      <vt:lpstr>Access Modifiers (Contd.)</vt:lpstr>
      <vt:lpstr>Core Java</vt:lpstr>
      <vt:lpstr>Encapsulation Principle</vt:lpstr>
      <vt:lpstr>Encapsulation Principle (Contd.)</vt:lpstr>
      <vt:lpstr>Core Java</vt:lpstr>
      <vt:lpstr>Passing Object by Reference</vt:lpstr>
      <vt:lpstr>Primitives as Method Parameters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2025-01-26T14:44:36Z</dcterms:created>
  <dcterms:modified xsi:type="dcterms:W3CDTF">2025-01-26T14:50:55Z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