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92F06B54-7169-1541-BB10-52FD8DF08989}"/>
    <pc:docChg chg="custSel modSld modMainMaster">
      <pc:chgData name="amarjeet singh" userId="d84e554384c88249" providerId="LiveId" clId="{92F06B54-7169-1541-BB10-52FD8DF08989}" dt="2025-01-26T14:51:55.209" v="10" actId="478"/>
      <pc:docMkLst>
        <pc:docMk/>
      </pc:docMkLst>
      <pc:sldChg chg="delSp modSp mod">
        <pc:chgData name="amarjeet singh" userId="d84e554384c88249" providerId="LiveId" clId="{92F06B54-7169-1541-BB10-52FD8DF08989}" dt="2025-01-26T14:51:26.172" v="4" actId="478"/>
        <pc:sldMkLst>
          <pc:docMk/>
          <pc:sldMk cId="0" sldId="256"/>
        </pc:sldMkLst>
        <pc:spChg chg="del mod">
          <ac:chgData name="amarjeet singh" userId="d84e554384c88249" providerId="LiveId" clId="{92F06B54-7169-1541-BB10-52FD8DF08989}" dt="2025-01-26T14:51:26.172" v="4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92F06B54-7169-1541-BB10-52FD8DF08989}" dt="2025-01-26T14:51:22.822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92F06B54-7169-1541-BB10-52FD8DF08989}" dt="2025-01-26T14:51:37.615" v="5" actId="478"/>
        <pc:sldMkLst>
          <pc:docMk/>
          <pc:sldMk cId="0" sldId="285"/>
        </pc:sldMkLst>
        <pc:grpChg chg="del">
          <ac:chgData name="amarjeet singh" userId="d84e554384c88249" providerId="LiveId" clId="{92F06B54-7169-1541-BB10-52FD8DF08989}" dt="2025-01-26T14:51:37.615" v="5" actId="478"/>
          <ac:grpSpMkLst>
            <pc:docMk/>
            <pc:sldMk cId="0" sldId="285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92F06B54-7169-1541-BB10-52FD8DF08989}" dt="2025-01-26T14:51:40.006" v="6" actId="478"/>
        <pc:sldMkLst>
          <pc:docMk/>
          <pc:sldMk cId="0" sldId="286"/>
        </pc:sldMkLst>
        <pc:picChg chg="del">
          <ac:chgData name="amarjeet singh" userId="d84e554384c88249" providerId="LiveId" clId="{92F06B54-7169-1541-BB10-52FD8DF08989}" dt="2025-01-26T14:51:40.006" v="6" actId="478"/>
          <ac:picMkLst>
            <pc:docMk/>
            <pc:sldMk cId="0" sldId="286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92F06B54-7169-1541-BB10-52FD8DF08989}" dt="2025-01-26T14:51:43.533" v="7" actId="478"/>
        <pc:sldMkLst>
          <pc:docMk/>
          <pc:sldMk cId="0" sldId="287"/>
        </pc:sldMkLst>
        <pc:grpChg chg="del">
          <ac:chgData name="amarjeet singh" userId="d84e554384c88249" providerId="LiveId" clId="{92F06B54-7169-1541-BB10-52FD8DF08989}" dt="2025-01-26T14:51:43.533" v="7" actId="478"/>
          <ac:grpSpMkLst>
            <pc:docMk/>
            <pc:sldMk cId="0" sldId="287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92F06B54-7169-1541-BB10-52FD8DF08989}" dt="2025-01-26T14:51:46.602" v="8" actId="478"/>
        <pc:sldMkLst>
          <pc:docMk/>
          <pc:sldMk cId="0" sldId="288"/>
        </pc:sldMkLst>
        <pc:picChg chg="del">
          <ac:chgData name="amarjeet singh" userId="d84e554384c88249" providerId="LiveId" clId="{92F06B54-7169-1541-BB10-52FD8DF08989}" dt="2025-01-26T14:51:46.602" v="8" actId="478"/>
          <ac:picMkLst>
            <pc:docMk/>
            <pc:sldMk cId="0" sldId="288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92F06B54-7169-1541-BB10-52FD8DF08989}" dt="2025-01-26T14:51:50.881" v="9" actId="478"/>
        <pc:sldMkLst>
          <pc:docMk/>
          <pc:sldMk cId="0" sldId="289"/>
        </pc:sldMkLst>
        <pc:grpChg chg="del">
          <ac:chgData name="amarjeet singh" userId="d84e554384c88249" providerId="LiveId" clId="{92F06B54-7169-1541-BB10-52FD8DF08989}" dt="2025-01-26T14:51:50.881" v="9" actId="478"/>
          <ac:grpSpMkLst>
            <pc:docMk/>
            <pc:sldMk cId="0" sldId="289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92F06B54-7169-1541-BB10-52FD8DF08989}" dt="2025-01-26T14:51:55.209" v="10" actId="478"/>
        <pc:sldMkLst>
          <pc:docMk/>
          <pc:sldMk cId="0" sldId="290"/>
        </pc:sldMkLst>
        <pc:grpChg chg="del">
          <ac:chgData name="amarjeet singh" userId="d84e554384c88249" providerId="LiveId" clId="{92F06B54-7169-1541-BB10-52FD8DF08989}" dt="2025-01-26T14:51:55.209" v="10" actId="478"/>
          <ac:grpSpMkLst>
            <pc:docMk/>
            <pc:sldMk cId="0" sldId="290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92F06B54-7169-1541-BB10-52FD8DF08989}" dt="2025-01-26T14:51:16.561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92F06B54-7169-1541-BB10-52FD8DF08989}" dt="2025-01-26T14:51:12.730" v="0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92F06B54-7169-1541-BB10-52FD8DF08989}" dt="2025-01-26T14:51:16.561" v="1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92F06B54-7169-1541-BB10-52FD8DF08989}" dt="2025-01-26T14:51:16.561" v="1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2470785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4345" y="346659"/>
            <a:ext cx="11233658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4359" y="2054732"/>
            <a:ext cx="10746740" cy="5423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3709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Lesson</a:t>
            </a:r>
            <a:r>
              <a:rPr sz="28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8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7—</a:t>
            </a:r>
            <a:r>
              <a:rPr sz="28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899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Reference</a:t>
            </a:r>
            <a:r>
              <a:rPr spc="-215" dirty="0"/>
              <a:t> </a:t>
            </a:r>
            <a:r>
              <a:rPr spc="-114" dirty="0"/>
              <a:t>Data</a:t>
            </a:r>
            <a:r>
              <a:rPr spc="-175" dirty="0"/>
              <a:t> </a:t>
            </a:r>
            <a:r>
              <a:rPr spc="-1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1017" y="1921586"/>
            <a:ext cx="9276715" cy="436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types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constructors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classes.</a:t>
            </a:r>
            <a:endParaRPr sz="2200">
              <a:latin typeface="Lucida Sans Unicode"/>
              <a:cs typeface="Lucida Sans Unicode"/>
            </a:endParaRPr>
          </a:p>
          <a:p>
            <a:pPr marL="12700" marR="716280">
              <a:lnSpc>
                <a:spcPts val="8690"/>
              </a:lnSpc>
              <a:spcBef>
                <a:spcPts val="13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They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declared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specific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cannot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changed.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They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They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have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value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null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3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3871" y="853439"/>
            <a:ext cx="4552187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1388" y="6515100"/>
            <a:ext cx="5295900" cy="2927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Animal("giraffe");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87067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715767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752088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4232" y="4802123"/>
            <a:ext cx="633983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2831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Casting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186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instanceof</a:t>
            </a:r>
            <a:r>
              <a:rPr spc="-185" dirty="0"/>
              <a:t> </a:t>
            </a:r>
            <a:r>
              <a:rPr spc="-45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4635" y="1933726"/>
            <a:ext cx="11581765" cy="176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When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pass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their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want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know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what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have,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instanceof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operator.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Let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now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understand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instanceof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operator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835" y="853439"/>
            <a:ext cx="4366260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959864"/>
            <a:ext cx="635507" cy="63550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11323" y="4344923"/>
          <a:ext cx="5255260" cy="115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3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lnL w="9525">
                      <a:solidFill>
                        <a:srgbClr val="7E7E7E"/>
                      </a:solidFill>
                      <a:prstDash val="solid"/>
                    </a:lnL>
                    <a:lnT w="9525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lnT w="9525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Employee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Object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14935" marB="0">
                    <a:lnR w="9525">
                      <a:solidFill>
                        <a:srgbClr val="7E7E7E"/>
                      </a:solidFill>
                      <a:prstDash val="solid"/>
                    </a:lnR>
                    <a:lnT w="9525">
                      <a:solidFill>
                        <a:srgbClr val="7E7E7E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9525">
                      <a:solidFill>
                        <a:srgbClr val="7E7E7E"/>
                      </a:solidFill>
                      <a:prstDash val="solid"/>
                    </a:lnL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Manager</a:t>
                      </a:r>
                      <a:r>
                        <a:rPr sz="1600" spc="-7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r>
                        <a:rPr sz="1600" spc="-7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Employee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R w="9525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9525">
                      <a:solidFill>
                        <a:srgbClr val="7E7E7E"/>
                      </a:solidFill>
                      <a:prstDash val="solid"/>
                    </a:lnL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Engineer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r>
                        <a:rPr sz="1600" spc="-7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Employee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R w="9525">
                      <a:solidFill>
                        <a:srgbClr val="7E7E7E"/>
                      </a:solidFill>
                      <a:prstDash val="solid"/>
                    </a:lnR>
                    <a:lnB w="952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instanceof</a:t>
            </a:r>
            <a:r>
              <a:rPr spc="-195" dirty="0"/>
              <a:t> </a:t>
            </a:r>
            <a:r>
              <a:rPr spc="-75" dirty="0"/>
              <a:t>Operator</a:t>
            </a:r>
            <a:r>
              <a:rPr spc="-204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2540" y="853439"/>
            <a:ext cx="6054852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92857" y="1910867"/>
            <a:ext cx="12094210" cy="1819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receive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“Employee,”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might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refer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“manager”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or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“engineer.”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test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instanceof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operator: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4372" y="4290059"/>
            <a:ext cx="5831205" cy="37401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doSomething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(Employee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instanceof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Manager)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//Process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Manager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instanceof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Engineer)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//Process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Engineer</a:t>
            </a:r>
            <a:endParaRPr sz="1600">
              <a:latin typeface="Courier New"/>
              <a:cs typeface="Courier New"/>
            </a:endParaRPr>
          </a:p>
          <a:p>
            <a:pPr marL="33464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else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//Process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any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other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type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Employee</a:t>
            </a:r>
            <a:endParaRPr sz="1600">
              <a:latin typeface="Courier New"/>
              <a:cs typeface="Courier New"/>
            </a:endParaRPr>
          </a:p>
          <a:p>
            <a:pPr marL="112712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946148"/>
            <a:ext cx="635507" cy="6355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3868" y="346659"/>
            <a:ext cx="1598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Casting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214119"/>
            <a:ext cx="12629515" cy="253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Casting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get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full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has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been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determined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instanceof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operator.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50100"/>
              </a:lnSpc>
              <a:spcBef>
                <a:spcPts val="259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have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received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information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determined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specific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subclass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Arial"/>
                <a:cs typeface="Arial"/>
              </a:rPr>
              <a:t>instanceof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operator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require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full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object,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use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casting.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56" y="853439"/>
            <a:ext cx="2827020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4817" y="7356378"/>
            <a:ext cx="1197737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don’t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perform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casting,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attempt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execute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35" dirty="0">
                <a:solidFill>
                  <a:srgbClr val="404040"/>
                </a:solidFill>
                <a:latin typeface="Arial"/>
                <a:cs typeface="Arial"/>
              </a:rPr>
              <a:t>e.getDepartment()</a:t>
            </a:r>
            <a:r>
              <a:rPr sz="2200" i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will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fail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compiler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cannot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locate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Arial"/>
                <a:cs typeface="Arial"/>
              </a:rPr>
              <a:t>getDepartment()</a:t>
            </a:r>
            <a:r>
              <a:rPr sz="2200" i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70" dirty="0">
                <a:solidFill>
                  <a:srgbClr val="404040"/>
                </a:solidFill>
                <a:latin typeface="Arial"/>
                <a:cs typeface="Arial"/>
              </a:rPr>
              <a:t>Employee</a:t>
            </a:r>
            <a:r>
              <a:rPr sz="2200" i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class.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6711" y="3866388"/>
            <a:ext cx="10567670" cy="336994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doSomething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(Employee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instanceof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Manager)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Manager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(manager)</a:t>
            </a:r>
            <a:r>
              <a:rPr sz="1600" b="1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ourier New"/>
                <a:cs typeface="Courier New"/>
              </a:rPr>
              <a:t>e;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System.out.println(“This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manager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”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m.getDepartment());</a:t>
            </a:r>
            <a:endParaRPr sz="1600">
              <a:latin typeface="Courier New"/>
              <a:cs typeface="Courier New"/>
            </a:endParaRPr>
          </a:p>
          <a:p>
            <a:pPr marL="212725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401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//rest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operation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53667"/>
            <a:ext cx="635507" cy="6355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03704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7406640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772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super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this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Keywords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45585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super</a:t>
            </a:r>
            <a:r>
              <a:rPr spc="-225" dirty="0"/>
              <a:t> </a:t>
            </a:r>
            <a:r>
              <a:rPr spc="-13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915794"/>
            <a:ext cx="10749280" cy="150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super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Keyword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variable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refer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immediate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99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refer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immediate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variable.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8335" y="853439"/>
            <a:ext cx="3224784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4817" y="4349572"/>
            <a:ext cx="10147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also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invoke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immediate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constructor.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73351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10839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198620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0705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super</a:t>
            </a:r>
            <a:r>
              <a:rPr spc="-210" dirty="0"/>
              <a:t> </a:t>
            </a:r>
            <a:r>
              <a:rPr spc="-155" dirty="0"/>
              <a:t>Keyword</a:t>
            </a:r>
            <a:r>
              <a:rPr spc="-225" dirty="0"/>
              <a:t> </a:t>
            </a:r>
            <a:r>
              <a:rPr spc="-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5355" y="853439"/>
            <a:ext cx="51907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3359" y="1822704"/>
            <a:ext cx="8209915" cy="592582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color=“black";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 marR="505968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Animal{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color=“white";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printColor(){</a:t>
            </a:r>
            <a:endParaRPr sz="1600">
              <a:latin typeface="Courier New"/>
              <a:cs typeface="Courier New"/>
            </a:endParaRPr>
          </a:p>
          <a:p>
            <a:pPr marL="90805" marR="544195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System.out.println(color);//prints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color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 System.out.println(super.color);//prints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color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Super1{</a:t>
            </a:r>
            <a:endParaRPr sz="1600">
              <a:latin typeface="Courier New"/>
              <a:cs typeface="Courier New"/>
            </a:endParaRPr>
          </a:p>
          <a:p>
            <a:pPr marL="90805" marR="3351529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c=new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Cat();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c.printColor();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7355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this</a:t>
            </a:r>
            <a:r>
              <a:rPr spc="-235" dirty="0"/>
              <a:t> </a:t>
            </a:r>
            <a:r>
              <a:rPr spc="-125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686509"/>
            <a:ext cx="8918575" cy="1505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Keyword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variable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refers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current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99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refer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current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instance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variable.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56" y="853439"/>
            <a:ext cx="2827020" cy="274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64817" y="4006977"/>
            <a:ext cx="10497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also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invoke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current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current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constructor.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44752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682239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855720"/>
            <a:ext cx="635507" cy="6355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000500" y="4789932"/>
            <a:ext cx="8220709" cy="3717290"/>
            <a:chOff x="4000500" y="4789932"/>
            <a:chExt cx="8220709" cy="3717290"/>
          </a:xfrm>
        </p:grpSpPr>
        <p:sp>
          <p:nvSpPr>
            <p:cNvPr id="10" name="object 10"/>
            <p:cNvSpPr/>
            <p:nvPr/>
          </p:nvSpPr>
          <p:spPr>
            <a:xfrm>
              <a:off x="4005072" y="4794504"/>
              <a:ext cx="8211820" cy="3708400"/>
            </a:xfrm>
            <a:custGeom>
              <a:avLst/>
              <a:gdLst/>
              <a:ahLst/>
              <a:cxnLst/>
              <a:rect l="l" t="t" r="r" b="b"/>
              <a:pathLst>
                <a:path w="8211820" h="3708400">
                  <a:moveTo>
                    <a:pt x="8211311" y="0"/>
                  </a:moveTo>
                  <a:lnTo>
                    <a:pt x="0" y="0"/>
                  </a:lnTo>
                  <a:lnTo>
                    <a:pt x="0" y="3707891"/>
                  </a:lnTo>
                  <a:lnTo>
                    <a:pt x="8211311" y="3707891"/>
                  </a:lnTo>
                  <a:lnTo>
                    <a:pt x="821131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5072" y="4794504"/>
              <a:ext cx="8211820" cy="3708400"/>
            </a:xfrm>
            <a:custGeom>
              <a:avLst/>
              <a:gdLst/>
              <a:ahLst/>
              <a:cxnLst/>
              <a:rect l="l" t="t" r="r" b="b"/>
              <a:pathLst>
                <a:path w="8211820" h="3708400">
                  <a:moveTo>
                    <a:pt x="0" y="3707891"/>
                  </a:moveTo>
                  <a:lnTo>
                    <a:pt x="8211311" y="3707891"/>
                  </a:lnTo>
                  <a:lnTo>
                    <a:pt x="8211311" y="0"/>
                  </a:lnTo>
                  <a:lnTo>
                    <a:pt x="0" y="0"/>
                  </a:lnTo>
                  <a:lnTo>
                    <a:pt x="0" y="3707891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89558" y="5628208"/>
            <a:ext cx="3193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//prints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same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6765" y="4774462"/>
            <a:ext cx="30714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6342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A2{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m(){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System.out.println(this);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6765" y="6237884"/>
            <a:ext cx="4780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A2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obj=new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A2();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63869" y="7091933"/>
            <a:ext cx="3069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//prints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96765" y="6969893"/>
            <a:ext cx="294576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System.out.println(obj);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obj.m();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Examples</a:t>
            </a:r>
            <a:r>
              <a:rPr spc="-225" dirty="0"/>
              <a:t> </a:t>
            </a:r>
            <a:r>
              <a:rPr spc="-10" dirty="0"/>
              <a:t>of</a:t>
            </a:r>
            <a:r>
              <a:rPr spc="-220" dirty="0"/>
              <a:t> </a:t>
            </a:r>
            <a:r>
              <a:rPr spc="-135" dirty="0"/>
              <a:t>Programs</a:t>
            </a:r>
            <a:r>
              <a:rPr spc="-240" dirty="0"/>
              <a:t> </a:t>
            </a:r>
            <a:r>
              <a:rPr spc="-140" dirty="0"/>
              <a:t>Using</a:t>
            </a:r>
            <a:r>
              <a:rPr spc="-225" dirty="0"/>
              <a:t> </a:t>
            </a:r>
            <a:r>
              <a:rPr spc="-90" dirty="0"/>
              <a:t>super</a:t>
            </a:r>
            <a:r>
              <a:rPr spc="-220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70" dirty="0"/>
              <a:t>this</a:t>
            </a:r>
            <a:r>
              <a:rPr spc="-225" dirty="0"/>
              <a:t> </a:t>
            </a:r>
            <a:r>
              <a:rPr spc="-95" dirty="0"/>
              <a:t>Keywords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6876" y="853439"/>
            <a:ext cx="1134770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22676" y="1190244"/>
            <a:ext cx="10011410" cy="7442200"/>
            <a:chOff x="3122676" y="1190244"/>
            <a:chExt cx="10011410" cy="7442200"/>
          </a:xfrm>
        </p:grpSpPr>
        <p:sp>
          <p:nvSpPr>
            <p:cNvPr id="5" name="object 5"/>
            <p:cNvSpPr/>
            <p:nvPr/>
          </p:nvSpPr>
          <p:spPr>
            <a:xfrm>
              <a:off x="3127248" y="1194816"/>
              <a:ext cx="10002520" cy="7432675"/>
            </a:xfrm>
            <a:custGeom>
              <a:avLst/>
              <a:gdLst/>
              <a:ahLst/>
              <a:cxnLst/>
              <a:rect l="l" t="t" r="r" b="b"/>
              <a:pathLst>
                <a:path w="10002519" h="7432675">
                  <a:moveTo>
                    <a:pt x="10002012" y="0"/>
                  </a:moveTo>
                  <a:lnTo>
                    <a:pt x="0" y="0"/>
                  </a:lnTo>
                  <a:lnTo>
                    <a:pt x="0" y="7432548"/>
                  </a:lnTo>
                  <a:lnTo>
                    <a:pt x="10002012" y="7432548"/>
                  </a:lnTo>
                  <a:lnTo>
                    <a:pt x="100020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7248" y="1194816"/>
              <a:ext cx="10002520" cy="7432675"/>
            </a:xfrm>
            <a:custGeom>
              <a:avLst/>
              <a:gdLst/>
              <a:ahLst/>
              <a:cxnLst/>
              <a:rect l="l" t="t" r="r" b="b"/>
              <a:pathLst>
                <a:path w="10002519" h="7432675">
                  <a:moveTo>
                    <a:pt x="0" y="7432548"/>
                  </a:moveTo>
                  <a:lnTo>
                    <a:pt x="10002012" y="7432548"/>
                  </a:lnTo>
                  <a:lnTo>
                    <a:pt x="10002012" y="0"/>
                  </a:lnTo>
                  <a:lnTo>
                    <a:pt x="0" y="0"/>
                  </a:lnTo>
                  <a:lnTo>
                    <a:pt x="0" y="74325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05977" y="4954270"/>
            <a:ext cx="3431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//reusing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parent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constructor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2" y="1173632"/>
            <a:ext cx="3676015" cy="47815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Person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R="122555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name;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Person(String</a:t>
            </a:r>
            <a:r>
              <a:rPr sz="1600" spc="-1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name){ this.name=name;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61404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Person{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float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salary;</a:t>
            </a:r>
            <a:endParaRPr sz="1600">
              <a:latin typeface="Courier New"/>
              <a:cs typeface="Courier New"/>
            </a:endParaRPr>
          </a:p>
          <a:p>
            <a:pPr marR="508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Emp(String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name,float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salary){ super(name);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this.salary=salary;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8942" y="5929401"/>
            <a:ext cx="6363970" cy="25863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display(){System.out.println(name+"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"+salary);}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Super{</a:t>
            </a:r>
            <a:endParaRPr sz="1600">
              <a:latin typeface="Courier New"/>
              <a:cs typeface="Courier New"/>
            </a:endParaRPr>
          </a:p>
          <a:p>
            <a:pPr marR="159194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Emp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e1=new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Emp(“Vikram",45000f); e1.display();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}}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3519804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037054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860014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684498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507458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333466"/>
            <a:ext cx="407323" cy="39485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286503" y="2246452"/>
            <a:ext cx="6191885" cy="4428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At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end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lesson,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should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able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to:</a:t>
            </a:r>
            <a:endParaRPr sz="2200">
              <a:latin typeface="Lucida Sans Unicode"/>
              <a:cs typeface="Lucida Sans Unicode"/>
            </a:endParaRPr>
          </a:p>
          <a:p>
            <a:pPr marL="819785">
              <a:lnSpc>
                <a:spcPct val="100000"/>
              </a:lnSpc>
              <a:spcBef>
                <a:spcPts val="3365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</a:t>
            </a:r>
            <a:endParaRPr sz="2200">
              <a:latin typeface="Lucida Sans Unicode"/>
              <a:cs typeface="Lucida Sans Unicode"/>
            </a:endParaRPr>
          </a:p>
          <a:p>
            <a:pPr marL="819785" marR="479425">
              <a:lnSpc>
                <a:spcPct val="246400"/>
              </a:lnSpc>
              <a:spcBef>
                <a:spcPts val="10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Understand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Polymorphism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Determine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when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casting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necessary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Discuss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“super”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“this”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keywords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Use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53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54" dirty="0">
                <a:solidFill>
                  <a:srgbClr val="404040"/>
                </a:solidFill>
                <a:latin typeface="Arial Black"/>
                <a:cs typeface="Arial Black"/>
              </a:rPr>
              <a:t>Abstract</a:t>
            </a:r>
            <a:r>
              <a:rPr sz="28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Class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and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Interfaces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Abstract</a:t>
            </a:r>
            <a:r>
              <a:rPr spc="-210" dirty="0"/>
              <a:t> </a:t>
            </a:r>
            <a:r>
              <a:rPr spc="-240" dirty="0"/>
              <a:t>Class</a:t>
            </a:r>
            <a:r>
              <a:rPr spc="-195" dirty="0"/>
              <a:t> </a:t>
            </a:r>
            <a:r>
              <a:rPr spc="-95" dirty="0"/>
              <a:t>and</a:t>
            </a:r>
            <a:r>
              <a:rPr spc="-19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821078"/>
            <a:ext cx="12484100" cy="255714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Any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declared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called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class,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can’t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instantiated.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needs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extended,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its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should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implemented.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 marR="114935">
              <a:lnSpc>
                <a:spcPct val="150100"/>
              </a:lnSpc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Abstraction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process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hiding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implementing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details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showing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only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functionality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to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user.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220" y="853439"/>
            <a:ext cx="5817108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95855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06039" y="5446776"/>
            <a:ext cx="11049000" cy="1568450"/>
            <a:chOff x="2606039" y="5446776"/>
            <a:chExt cx="11049000" cy="1568450"/>
          </a:xfrm>
        </p:grpSpPr>
        <p:sp>
          <p:nvSpPr>
            <p:cNvPr id="7" name="object 7"/>
            <p:cNvSpPr/>
            <p:nvPr/>
          </p:nvSpPr>
          <p:spPr>
            <a:xfrm>
              <a:off x="3764279" y="5472684"/>
              <a:ext cx="9885045" cy="1536700"/>
            </a:xfrm>
            <a:custGeom>
              <a:avLst/>
              <a:gdLst/>
              <a:ahLst/>
              <a:cxnLst/>
              <a:rect l="l" t="t" r="r" b="b"/>
              <a:pathLst>
                <a:path w="9885044" h="1536700">
                  <a:moveTo>
                    <a:pt x="0" y="256031"/>
                  </a:moveTo>
                  <a:lnTo>
                    <a:pt x="4126" y="210023"/>
                  </a:lnTo>
                  <a:lnTo>
                    <a:pt x="16023" y="166714"/>
                  </a:lnTo>
                  <a:lnTo>
                    <a:pt x="34967" y="126830"/>
                  </a:lnTo>
                  <a:lnTo>
                    <a:pt x="60232" y="91095"/>
                  </a:lnTo>
                  <a:lnTo>
                    <a:pt x="91095" y="60232"/>
                  </a:lnTo>
                  <a:lnTo>
                    <a:pt x="126830" y="34967"/>
                  </a:lnTo>
                  <a:lnTo>
                    <a:pt x="166714" y="16023"/>
                  </a:lnTo>
                  <a:lnTo>
                    <a:pt x="210023" y="4126"/>
                  </a:lnTo>
                  <a:lnTo>
                    <a:pt x="256032" y="0"/>
                  </a:lnTo>
                  <a:lnTo>
                    <a:pt x="9628632" y="0"/>
                  </a:lnTo>
                  <a:lnTo>
                    <a:pt x="9674640" y="4126"/>
                  </a:lnTo>
                  <a:lnTo>
                    <a:pt x="9717949" y="16023"/>
                  </a:lnTo>
                  <a:lnTo>
                    <a:pt x="9757833" y="34967"/>
                  </a:lnTo>
                  <a:lnTo>
                    <a:pt x="9793568" y="60232"/>
                  </a:lnTo>
                  <a:lnTo>
                    <a:pt x="9824431" y="91095"/>
                  </a:lnTo>
                  <a:lnTo>
                    <a:pt x="9849696" y="126830"/>
                  </a:lnTo>
                  <a:lnTo>
                    <a:pt x="9868640" y="166714"/>
                  </a:lnTo>
                  <a:lnTo>
                    <a:pt x="9880537" y="210023"/>
                  </a:lnTo>
                  <a:lnTo>
                    <a:pt x="9884664" y="256031"/>
                  </a:lnTo>
                  <a:lnTo>
                    <a:pt x="9884664" y="1280159"/>
                  </a:lnTo>
                  <a:lnTo>
                    <a:pt x="9880537" y="1326168"/>
                  </a:lnTo>
                  <a:lnTo>
                    <a:pt x="9868640" y="1369477"/>
                  </a:lnTo>
                  <a:lnTo>
                    <a:pt x="9849696" y="1409361"/>
                  </a:lnTo>
                  <a:lnTo>
                    <a:pt x="9824431" y="1445096"/>
                  </a:lnTo>
                  <a:lnTo>
                    <a:pt x="9793568" y="1475959"/>
                  </a:lnTo>
                  <a:lnTo>
                    <a:pt x="9757833" y="1501224"/>
                  </a:lnTo>
                  <a:lnTo>
                    <a:pt x="9717949" y="1520168"/>
                  </a:lnTo>
                  <a:lnTo>
                    <a:pt x="9674640" y="1532065"/>
                  </a:lnTo>
                  <a:lnTo>
                    <a:pt x="9628632" y="1536191"/>
                  </a:lnTo>
                  <a:lnTo>
                    <a:pt x="256032" y="1536191"/>
                  </a:lnTo>
                  <a:lnTo>
                    <a:pt x="210023" y="1532065"/>
                  </a:lnTo>
                  <a:lnTo>
                    <a:pt x="166714" y="1520168"/>
                  </a:lnTo>
                  <a:lnTo>
                    <a:pt x="126830" y="1501224"/>
                  </a:lnTo>
                  <a:lnTo>
                    <a:pt x="91095" y="1475959"/>
                  </a:lnTo>
                  <a:lnTo>
                    <a:pt x="60232" y="1445096"/>
                  </a:lnTo>
                  <a:lnTo>
                    <a:pt x="34967" y="1409361"/>
                  </a:lnTo>
                  <a:lnTo>
                    <a:pt x="16023" y="1369477"/>
                  </a:lnTo>
                  <a:lnTo>
                    <a:pt x="4126" y="1326168"/>
                  </a:lnTo>
                  <a:lnTo>
                    <a:pt x="0" y="1280159"/>
                  </a:lnTo>
                  <a:lnTo>
                    <a:pt x="0" y="256031"/>
                  </a:lnTo>
                  <a:close/>
                </a:path>
              </a:pathLst>
            </a:custGeom>
            <a:ln w="12191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039" y="5446776"/>
              <a:ext cx="1505712" cy="148437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90491" y="5411876"/>
            <a:ext cx="875030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programming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language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enables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designer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specify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superclass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declares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does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not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supply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an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implementation.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called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3617976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913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Abstract</a:t>
            </a:r>
            <a:r>
              <a:rPr spc="-204" dirty="0"/>
              <a:t> </a:t>
            </a:r>
            <a:r>
              <a:rPr spc="-240" dirty="0"/>
              <a:t>Class</a:t>
            </a:r>
            <a:r>
              <a:rPr spc="-190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2996" y="853439"/>
            <a:ext cx="4855463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30936" y="1360932"/>
            <a:ext cx="14994890" cy="7073265"/>
            <a:chOff x="630936" y="1360932"/>
            <a:chExt cx="14994890" cy="7073265"/>
          </a:xfrm>
        </p:grpSpPr>
        <p:sp>
          <p:nvSpPr>
            <p:cNvPr id="5" name="object 5"/>
            <p:cNvSpPr/>
            <p:nvPr/>
          </p:nvSpPr>
          <p:spPr>
            <a:xfrm>
              <a:off x="635508" y="1365504"/>
              <a:ext cx="14986000" cy="7063740"/>
            </a:xfrm>
            <a:custGeom>
              <a:avLst/>
              <a:gdLst/>
              <a:ahLst/>
              <a:cxnLst/>
              <a:rect l="l" t="t" r="r" b="b"/>
              <a:pathLst>
                <a:path w="14986000" h="7063740">
                  <a:moveTo>
                    <a:pt x="14985492" y="0"/>
                  </a:moveTo>
                  <a:lnTo>
                    <a:pt x="0" y="0"/>
                  </a:lnTo>
                  <a:lnTo>
                    <a:pt x="0" y="7063740"/>
                  </a:lnTo>
                  <a:lnTo>
                    <a:pt x="14985492" y="7063740"/>
                  </a:lnTo>
                  <a:lnTo>
                    <a:pt x="149854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508" y="1365504"/>
              <a:ext cx="14986000" cy="7063740"/>
            </a:xfrm>
            <a:custGeom>
              <a:avLst/>
              <a:gdLst/>
              <a:ahLst/>
              <a:cxnLst/>
              <a:rect l="l" t="t" r="r" b="b"/>
              <a:pathLst>
                <a:path w="14986000" h="7063740">
                  <a:moveTo>
                    <a:pt x="0" y="7063740"/>
                  </a:moveTo>
                  <a:lnTo>
                    <a:pt x="14985492" y="7063740"/>
                  </a:lnTo>
                  <a:lnTo>
                    <a:pt x="14985492" y="0"/>
                  </a:lnTo>
                  <a:lnTo>
                    <a:pt x="0" y="0"/>
                  </a:lnTo>
                  <a:lnTo>
                    <a:pt x="0" y="706374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4248" y="1344828"/>
            <a:ext cx="6370955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abstract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Shape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abstract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draw();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Triangle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Shape{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draw(){System.out.println("drawing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triangle");}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7001" y="5125592"/>
            <a:ext cx="734758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//In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real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scenario,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called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by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programmer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user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248" y="4637303"/>
            <a:ext cx="6493510" cy="11226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Rectangle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Shape{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draw(){System.out.println("drawing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Rectangle");}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248" y="6100724"/>
            <a:ext cx="478472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TestAbstraction1{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2948" y="6954773"/>
            <a:ext cx="9911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//In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real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scenario,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provided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through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method;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e.g.,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getShape()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4248" y="6832732"/>
            <a:ext cx="319849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Shape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Rectangle();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s.draw();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42155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733448"/>
            <a:ext cx="12591415" cy="180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blueprint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has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constants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methods.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mechanism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achieve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abstraction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multiple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443" y="853439"/>
            <a:ext cx="2258568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807464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026664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6626" y="4314444"/>
            <a:ext cx="6630099" cy="21046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841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Relationship</a:t>
            </a:r>
            <a:r>
              <a:rPr spc="-210" dirty="0"/>
              <a:t> </a:t>
            </a:r>
            <a:r>
              <a:rPr spc="-140" dirty="0"/>
              <a:t>Between</a:t>
            </a:r>
            <a:r>
              <a:rPr spc="-210" dirty="0"/>
              <a:t> </a:t>
            </a:r>
            <a:r>
              <a:rPr spc="-220" dirty="0"/>
              <a:t>Class</a:t>
            </a:r>
            <a:r>
              <a:rPr spc="-185" dirty="0"/>
              <a:t> </a:t>
            </a:r>
            <a:r>
              <a:rPr spc="-95" dirty="0"/>
              <a:t>and</a:t>
            </a:r>
            <a:r>
              <a:rPr spc="-190" dirty="0"/>
              <a:t> </a:t>
            </a:r>
            <a:r>
              <a:rPr spc="-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463421"/>
            <a:ext cx="5513070" cy="228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extend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another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284800"/>
              </a:lnSpc>
              <a:spcBef>
                <a:spcPts val="130"/>
              </a:spcBef>
            </a:pP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extend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another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interface. 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implements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888" y="853439"/>
            <a:ext cx="8868156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68552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84476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256788"/>
            <a:ext cx="635507" cy="6355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06140" y="4165091"/>
            <a:ext cx="9444355" cy="444754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sample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print();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sample{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print(){System.out.println(“Interface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example");}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A();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obj.print();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421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Interfaces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15" dirty="0"/>
              <a:t> </a:t>
            </a:r>
            <a:r>
              <a:rPr spc="-155" dirty="0"/>
              <a:t>8—</a:t>
            </a:r>
            <a:r>
              <a:rPr spc="-165" dirty="0"/>
              <a:t>Static</a:t>
            </a:r>
            <a:r>
              <a:rPr spc="-21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817" y="1832864"/>
            <a:ext cx="13293090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ability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concrete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(static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default)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80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50000"/>
              </a:lnSpc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concept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implementation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interfaces,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which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added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backward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compatibility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old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leverage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lambda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expression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capability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8.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6155" y="853439"/>
            <a:ext cx="762914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3888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70276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Interfaces</a:t>
            </a:r>
            <a:r>
              <a:rPr spc="-220" dirty="0"/>
              <a:t> </a:t>
            </a:r>
            <a:r>
              <a:rPr spc="-10" dirty="0"/>
              <a:t>in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15" dirty="0"/>
              <a:t> </a:t>
            </a:r>
            <a:r>
              <a:rPr spc="-155" dirty="0"/>
              <a:t>8—</a:t>
            </a:r>
            <a:r>
              <a:rPr spc="-165" dirty="0"/>
              <a:t>Static</a:t>
            </a:r>
            <a:r>
              <a:rPr spc="-215" dirty="0"/>
              <a:t> </a:t>
            </a:r>
            <a:r>
              <a:rPr spc="-50" dirty="0"/>
              <a:t>Method</a:t>
            </a:r>
            <a:r>
              <a:rPr spc="-215" dirty="0"/>
              <a:t> </a:t>
            </a:r>
            <a:r>
              <a:rPr spc="-6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676" y="853439"/>
            <a:ext cx="92141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85873" y="1790191"/>
            <a:ext cx="5128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looks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like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normal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class: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711" y="2461260"/>
            <a:ext cx="7117080" cy="226187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9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5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  <a:p>
            <a:pPr marL="1067435" marR="1404620" indent="-489584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isNull(Object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null;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06879" y="5695188"/>
            <a:ext cx="12856845" cy="1568450"/>
            <a:chOff x="1706879" y="5695188"/>
            <a:chExt cx="12856845" cy="1568450"/>
          </a:xfrm>
        </p:grpSpPr>
        <p:sp>
          <p:nvSpPr>
            <p:cNvPr id="7" name="object 7"/>
            <p:cNvSpPr/>
            <p:nvPr/>
          </p:nvSpPr>
          <p:spPr>
            <a:xfrm>
              <a:off x="2863595" y="5722620"/>
              <a:ext cx="11694160" cy="1534795"/>
            </a:xfrm>
            <a:custGeom>
              <a:avLst/>
              <a:gdLst/>
              <a:ahLst/>
              <a:cxnLst/>
              <a:rect l="l" t="t" r="r" b="b"/>
              <a:pathLst>
                <a:path w="11694160" h="1534795">
                  <a:moveTo>
                    <a:pt x="0" y="255777"/>
                  </a:moveTo>
                  <a:lnTo>
                    <a:pt x="4122" y="209811"/>
                  </a:lnTo>
                  <a:lnTo>
                    <a:pt x="16006" y="166544"/>
                  </a:lnTo>
                  <a:lnTo>
                    <a:pt x="34929" y="126698"/>
                  </a:lnTo>
                  <a:lnTo>
                    <a:pt x="60168" y="90999"/>
                  </a:lnTo>
                  <a:lnTo>
                    <a:pt x="90999" y="60168"/>
                  </a:lnTo>
                  <a:lnTo>
                    <a:pt x="126698" y="34929"/>
                  </a:lnTo>
                  <a:lnTo>
                    <a:pt x="166544" y="16006"/>
                  </a:lnTo>
                  <a:lnTo>
                    <a:pt x="209811" y="4122"/>
                  </a:lnTo>
                  <a:lnTo>
                    <a:pt x="255778" y="0"/>
                  </a:lnTo>
                  <a:lnTo>
                    <a:pt x="11437873" y="0"/>
                  </a:lnTo>
                  <a:lnTo>
                    <a:pt x="11483840" y="4122"/>
                  </a:lnTo>
                  <a:lnTo>
                    <a:pt x="11527107" y="16006"/>
                  </a:lnTo>
                  <a:lnTo>
                    <a:pt x="11566953" y="34929"/>
                  </a:lnTo>
                  <a:lnTo>
                    <a:pt x="11602652" y="60168"/>
                  </a:lnTo>
                  <a:lnTo>
                    <a:pt x="11633483" y="90999"/>
                  </a:lnTo>
                  <a:lnTo>
                    <a:pt x="11658722" y="126698"/>
                  </a:lnTo>
                  <a:lnTo>
                    <a:pt x="11677645" y="166544"/>
                  </a:lnTo>
                  <a:lnTo>
                    <a:pt x="11689529" y="209811"/>
                  </a:lnTo>
                  <a:lnTo>
                    <a:pt x="11693652" y="255777"/>
                  </a:lnTo>
                  <a:lnTo>
                    <a:pt x="11693652" y="1278889"/>
                  </a:lnTo>
                  <a:lnTo>
                    <a:pt x="11689529" y="1324856"/>
                  </a:lnTo>
                  <a:lnTo>
                    <a:pt x="11677645" y="1368123"/>
                  </a:lnTo>
                  <a:lnTo>
                    <a:pt x="11658722" y="1407969"/>
                  </a:lnTo>
                  <a:lnTo>
                    <a:pt x="11633483" y="1443668"/>
                  </a:lnTo>
                  <a:lnTo>
                    <a:pt x="11602652" y="1474499"/>
                  </a:lnTo>
                  <a:lnTo>
                    <a:pt x="11566953" y="1499738"/>
                  </a:lnTo>
                  <a:lnTo>
                    <a:pt x="11527107" y="1518661"/>
                  </a:lnTo>
                  <a:lnTo>
                    <a:pt x="11483840" y="1530545"/>
                  </a:lnTo>
                  <a:lnTo>
                    <a:pt x="11437873" y="1534667"/>
                  </a:lnTo>
                  <a:lnTo>
                    <a:pt x="255778" y="1534667"/>
                  </a:lnTo>
                  <a:lnTo>
                    <a:pt x="209811" y="1530545"/>
                  </a:lnTo>
                  <a:lnTo>
                    <a:pt x="166544" y="1518661"/>
                  </a:lnTo>
                  <a:lnTo>
                    <a:pt x="126698" y="1499738"/>
                  </a:lnTo>
                  <a:lnTo>
                    <a:pt x="90999" y="1474499"/>
                  </a:lnTo>
                  <a:lnTo>
                    <a:pt x="60168" y="1443668"/>
                  </a:lnTo>
                  <a:lnTo>
                    <a:pt x="34929" y="1407969"/>
                  </a:lnTo>
                  <a:lnTo>
                    <a:pt x="16006" y="1368123"/>
                  </a:lnTo>
                  <a:lnTo>
                    <a:pt x="4122" y="1324856"/>
                  </a:lnTo>
                  <a:lnTo>
                    <a:pt x="0" y="1278889"/>
                  </a:lnTo>
                  <a:lnTo>
                    <a:pt x="0" y="255777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879" y="5695188"/>
              <a:ext cx="1504188" cy="14859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90696" y="5660796"/>
            <a:ext cx="10747375" cy="1534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reason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add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is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keep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related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utility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in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one</a:t>
            </a:r>
            <a:r>
              <a:rPr sz="22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place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they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easily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subclasses,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in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subinterfaces,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users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958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Interfaces</a:t>
            </a:r>
            <a:r>
              <a:rPr spc="-215" dirty="0"/>
              <a:t> </a:t>
            </a:r>
            <a:r>
              <a:rPr spc="-10" dirty="0"/>
              <a:t>in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10" dirty="0"/>
              <a:t> </a:t>
            </a:r>
            <a:r>
              <a:rPr spc="-155" dirty="0"/>
              <a:t>8—</a:t>
            </a:r>
            <a:r>
              <a:rPr spc="-65" dirty="0"/>
              <a:t>Default</a:t>
            </a:r>
            <a:r>
              <a:rPr spc="-204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044" y="853439"/>
            <a:ext cx="78973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4817" y="1436015"/>
            <a:ext cx="1337246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looks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like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typical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but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inside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contains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 specifier.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Collection.removeIf()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10283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13076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85188" y="3567684"/>
            <a:ext cx="11427460" cy="484822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default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removeIf(Predicate&lt;?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super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E&gt;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filter)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68705" marR="6566534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Objects.requireNonNull(filter);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removed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1068705" marR="595566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final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Iterator&lt;E&gt;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each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iterator();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(each.hasNext())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045970" marR="6078220" indent="-48768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(filter.test(each.next()))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each.remove();</a:t>
            </a:r>
            <a:endParaRPr sz="1600">
              <a:latin typeface="Courier New"/>
              <a:cs typeface="Courier New"/>
            </a:endParaRPr>
          </a:p>
          <a:p>
            <a:pPr marL="204597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removed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155829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removed;</a:t>
            </a:r>
            <a:endParaRPr sz="1600">
              <a:latin typeface="Courier New"/>
              <a:cs typeface="Courier New"/>
            </a:endParaRPr>
          </a:p>
          <a:p>
            <a:pPr marL="57975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947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Interfaces</a:t>
            </a:r>
            <a:r>
              <a:rPr spc="-215" dirty="0"/>
              <a:t> </a:t>
            </a:r>
            <a:r>
              <a:rPr dirty="0"/>
              <a:t>in</a:t>
            </a:r>
            <a:r>
              <a:rPr spc="-215" dirty="0"/>
              <a:t> </a:t>
            </a:r>
            <a:r>
              <a:rPr spc="-340" dirty="0"/>
              <a:t>Java</a:t>
            </a:r>
            <a:r>
              <a:rPr spc="-225" dirty="0"/>
              <a:t> </a:t>
            </a:r>
            <a:r>
              <a:rPr spc="-170" dirty="0"/>
              <a:t>8—</a:t>
            </a:r>
            <a:r>
              <a:rPr spc="-65" dirty="0"/>
              <a:t>Default</a:t>
            </a:r>
            <a:r>
              <a:rPr spc="-210" dirty="0"/>
              <a:t> </a:t>
            </a:r>
            <a:r>
              <a:rPr spc="-50" dirty="0"/>
              <a:t>Method</a:t>
            </a:r>
            <a:r>
              <a:rPr spc="-240" dirty="0"/>
              <a:t> </a:t>
            </a:r>
            <a:r>
              <a:rPr spc="-5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3676" y="853439"/>
            <a:ext cx="921410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10283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188" y="2520695"/>
            <a:ext cx="429768" cy="4297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188" y="3422903"/>
            <a:ext cx="429768" cy="4282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188" y="4351020"/>
            <a:ext cx="429768" cy="4297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64817" y="1436015"/>
            <a:ext cx="12294235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access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everything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within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by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interface,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including:</a:t>
            </a:r>
            <a:endParaRPr sz="2200">
              <a:latin typeface="Lucida Sans Unicode"/>
              <a:cs typeface="Lucida Sans Unicode"/>
            </a:endParaRPr>
          </a:p>
          <a:p>
            <a:pPr marL="603250">
              <a:lnSpc>
                <a:spcPct val="100000"/>
              </a:lnSpc>
              <a:spcBef>
                <a:spcPts val="990"/>
              </a:spcBef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Arial"/>
                <a:cs typeface="Arial"/>
              </a:rPr>
              <a:t>this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2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abstract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super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603250">
              <a:lnSpc>
                <a:spcPct val="100000"/>
              </a:lnSpc>
              <a:spcBef>
                <a:spcPts val="5"/>
              </a:spcBef>
            </a:pP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super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603250">
              <a:lnSpc>
                <a:spcPct val="100000"/>
              </a:lnSpc>
            </a:pP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static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fields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this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super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interfaces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188" y="5279135"/>
            <a:ext cx="429768" cy="4297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1752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Inheritance</a:t>
            </a:r>
            <a:r>
              <a:rPr spc="-105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dirty="0"/>
              <a:t>a</a:t>
            </a:r>
            <a:r>
              <a:rPr spc="-125" dirty="0"/>
              <a:t> </a:t>
            </a:r>
            <a:r>
              <a:rPr spc="-40" dirty="0"/>
              <a:t>mechanism</a:t>
            </a:r>
            <a:r>
              <a:rPr spc="-75" dirty="0"/>
              <a:t> </a:t>
            </a:r>
            <a:r>
              <a:rPr spc="-50" dirty="0"/>
              <a:t>in</a:t>
            </a:r>
            <a:r>
              <a:rPr spc="-125" dirty="0"/>
              <a:t> </a:t>
            </a:r>
            <a:r>
              <a:rPr spc="-45" dirty="0"/>
              <a:t>which</a:t>
            </a:r>
            <a:r>
              <a:rPr spc="-100" dirty="0"/>
              <a:t> </a:t>
            </a:r>
            <a:r>
              <a:rPr dirty="0"/>
              <a:t>one</a:t>
            </a:r>
            <a:r>
              <a:rPr spc="-125" dirty="0"/>
              <a:t> </a:t>
            </a:r>
            <a:r>
              <a:rPr spc="-65" dirty="0"/>
              <a:t>object</a:t>
            </a:r>
            <a:r>
              <a:rPr spc="-110" dirty="0"/>
              <a:t> </a:t>
            </a:r>
            <a:r>
              <a:rPr spc="-45" dirty="0"/>
              <a:t>acquires</a:t>
            </a:r>
            <a:r>
              <a:rPr spc="-95" dirty="0"/>
              <a:t> </a:t>
            </a:r>
            <a:r>
              <a:rPr spc="-60" dirty="0"/>
              <a:t>all</a:t>
            </a:r>
            <a:r>
              <a:rPr spc="-110" dirty="0"/>
              <a:t> </a:t>
            </a:r>
            <a:r>
              <a:rPr spc="-20" dirty="0"/>
              <a:t>the</a:t>
            </a:r>
            <a:r>
              <a:rPr spc="-125" dirty="0"/>
              <a:t> </a:t>
            </a:r>
            <a:r>
              <a:rPr spc="-45" dirty="0"/>
              <a:t>properties</a:t>
            </a:r>
            <a:r>
              <a:rPr spc="-110" dirty="0"/>
              <a:t> </a:t>
            </a:r>
            <a:r>
              <a:rPr spc="-25" dirty="0"/>
              <a:t>and </a:t>
            </a:r>
            <a:r>
              <a:rPr spc="-40" dirty="0"/>
              <a:t>behaviors</a:t>
            </a:r>
            <a:r>
              <a:rPr spc="-135" dirty="0"/>
              <a:t> </a:t>
            </a:r>
            <a:r>
              <a:rPr spc="-60" dirty="0"/>
              <a:t>of</a:t>
            </a:r>
            <a:r>
              <a:rPr spc="-125" dirty="0"/>
              <a:t> </a:t>
            </a:r>
            <a:r>
              <a:rPr spc="-10" dirty="0"/>
              <a:t>the</a:t>
            </a:r>
            <a:r>
              <a:rPr spc="-135" dirty="0"/>
              <a:t> </a:t>
            </a:r>
            <a:r>
              <a:rPr spc="-30" dirty="0"/>
              <a:t>parent</a:t>
            </a:r>
            <a:r>
              <a:rPr spc="-130" dirty="0"/>
              <a:t> </a:t>
            </a:r>
            <a:r>
              <a:rPr spc="-10" dirty="0"/>
              <a:t>object.</a:t>
            </a: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40" dirty="0"/>
              <a:t>Polymorphism</a:t>
            </a:r>
            <a:r>
              <a:rPr spc="-75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30" dirty="0"/>
              <a:t>feature</a:t>
            </a:r>
            <a:r>
              <a:rPr spc="-114" dirty="0"/>
              <a:t> </a:t>
            </a:r>
            <a:r>
              <a:rPr spc="-55" dirty="0"/>
              <a:t>of</a:t>
            </a:r>
            <a:r>
              <a:rPr spc="-120" dirty="0"/>
              <a:t> </a:t>
            </a:r>
            <a:r>
              <a:rPr dirty="0"/>
              <a:t>an</a:t>
            </a:r>
            <a:r>
              <a:rPr spc="-114" dirty="0"/>
              <a:t> </a:t>
            </a:r>
            <a:r>
              <a:rPr spc="-65" dirty="0"/>
              <a:t>object</a:t>
            </a:r>
            <a:r>
              <a:rPr spc="-110" dirty="0"/>
              <a:t> </a:t>
            </a:r>
            <a:r>
              <a:rPr spc="-40" dirty="0"/>
              <a:t>that</a:t>
            </a:r>
            <a:r>
              <a:rPr spc="-130" dirty="0"/>
              <a:t> </a:t>
            </a:r>
            <a:r>
              <a:rPr spc="-70" dirty="0"/>
              <a:t>takes</a:t>
            </a:r>
            <a:r>
              <a:rPr spc="-110" dirty="0"/>
              <a:t> </a:t>
            </a:r>
            <a:r>
              <a:rPr spc="-10" dirty="0"/>
              <a:t>on</a:t>
            </a:r>
            <a:r>
              <a:rPr spc="-130" dirty="0"/>
              <a:t> </a:t>
            </a:r>
            <a:r>
              <a:rPr spc="-45" dirty="0"/>
              <a:t>different</a:t>
            </a:r>
            <a:r>
              <a:rPr spc="-85" dirty="0"/>
              <a:t> </a:t>
            </a:r>
            <a:r>
              <a:rPr spc="-40" dirty="0"/>
              <a:t>forms</a:t>
            </a:r>
            <a:r>
              <a:rPr spc="-105" dirty="0"/>
              <a:t> </a:t>
            </a:r>
            <a:r>
              <a:rPr spc="-55" dirty="0"/>
              <a:t>depending</a:t>
            </a:r>
            <a:r>
              <a:rPr spc="-95" dirty="0"/>
              <a:t> </a:t>
            </a:r>
            <a:r>
              <a:rPr spc="-25" dirty="0"/>
              <a:t>on </a:t>
            </a:r>
            <a:r>
              <a:rPr spc="-20" dirty="0"/>
              <a:t>the</a:t>
            </a:r>
            <a:r>
              <a:rPr spc="-125" dirty="0"/>
              <a:t> </a:t>
            </a:r>
            <a:r>
              <a:rPr spc="-65" dirty="0"/>
              <a:t>object</a:t>
            </a:r>
            <a:r>
              <a:rPr spc="-110" dirty="0"/>
              <a:t> </a:t>
            </a:r>
            <a:r>
              <a:rPr spc="-10" dirty="0"/>
              <a:t>on</a:t>
            </a:r>
            <a:r>
              <a:rPr spc="-125" dirty="0"/>
              <a:t> </a:t>
            </a:r>
            <a:r>
              <a:rPr spc="-45" dirty="0"/>
              <a:t>top</a:t>
            </a:r>
            <a:r>
              <a:rPr spc="-125" dirty="0"/>
              <a:t> </a:t>
            </a:r>
            <a:r>
              <a:rPr spc="-60" dirty="0"/>
              <a:t>of</a:t>
            </a:r>
            <a:r>
              <a:rPr spc="-125" dirty="0"/>
              <a:t> </a:t>
            </a:r>
            <a:r>
              <a:rPr spc="-25" dirty="0"/>
              <a:t>it.</a:t>
            </a: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pc="-2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90" dirty="0"/>
              <a:t>Casting</a:t>
            </a:r>
            <a:r>
              <a:rPr spc="-105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spc="-40" dirty="0"/>
              <a:t>used</a:t>
            </a:r>
            <a:r>
              <a:rPr spc="-100" dirty="0"/>
              <a:t> </a:t>
            </a:r>
            <a:r>
              <a:rPr spc="-45" dirty="0"/>
              <a:t>to</a:t>
            </a:r>
            <a:r>
              <a:rPr spc="-125" dirty="0"/>
              <a:t> </a:t>
            </a:r>
            <a:r>
              <a:rPr spc="-90" dirty="0"/>
              <a:t>get</a:t>
            </a:r>
            <a:r>
              <a:rPr spc="-130" dirty="0"/>
              <a:t> </a:t>
            </a:r>
            <a:r>
              <a:rPr spc="-10" dirty="0"/>
              <a:t>the</a:t>
            </a:r>
            <a:r>
              <a:rPr spc="-110" dirty="0"/>
              <a:t> </a:t>
            </a:r>
            <a:r>
              <a:rPr spc="-65" dirty="0"/>
              <a:t>full</a:t>
            </a:r>
            <a:r>
              <a:rPr spc="-105" dirty="0"/>
              <a:t> </a:t>
            </a:r>
            <a:r>
              <a:rPr spc="-70" dirty="0"/>
              <a:t>access</a:t>
            </a:r>
            <a:r>
              <a:rPr spc="-105" dirty="0"/>
              <a:t> </a:t>
            </a:r>
            <a:r>
              <a:rPr spc="-45" dirty="0"/>
              <a:t>to</a:t>
            </a:r>
            <a:r>
              <a:rPr spc="-125" dirty="0"/>
              <a:t> </a:t>
            </a:r>
            <a:r>
              <a:rPr spc="-20" dirty="0"/>
              <a:t>the</a:t>
            </a:r>
            <a:r>
              <a:rPr spc="-120" dirty="0"/>
              <a:t> </a:t>
            </a:r>
            <a:r>
              <a:rPr spc="-65" dirty="0"/>
              <a:t>object</a:t>
            </a:r>
            <a:r>
              <a:rPr spc="-110" dirty="0"/>
              <a:t> </a:t>
            </a:r>
            <a:r>
              <a:rPr spc="-30" dirty="0"/>
              <a:t>that</a:t>
            </a:r>
            <a:r>
              <a:rPr spc="-120" dirty="0"/>
              <a:t> </a:t>
            </a:r>
            <a:r>
              <a:rPr spc="-35" dirty="0"/>
              <a:t>has</a:t>
            </a:r>
            <a:r>
              <a:rPr spc="-110" dirty="0"/>
              <a:t> </a:t>
            </a:r>
            <a:r>
              <a:rPr dirty="0"/>
              <a:t>been</a:t>
            </a:r>
            <a:r>
              <a:rPr spc="-110" dirty="0"/>
              <a:t> </a:t>
            </a:r>
            <a:r>
              <a:rPr spc="-30" dirty="0"/>
              <a:t>determined</a:t>
            </a:r>
            <a:r>
              <a:rPr spc="-85" dirty="0"/>
              <a:t> </a:t>
            </a:r>
            <a:r>
              <a:rPr spc="-10" dirty="0"/>
              <a:t>using</a:t>
            </a:r>
          </a:p>
          <a:p>
            <a:pPr marL="12700">
              <a:lnSpc>
                <a:spcPct val="100000"/>
              </a:lnSpc>
            </a:pPr>
            <a:r>
              <a:rPr i="1" spc="-10" dirty="0">
                <a:latin typeface="Arial"/>
                <a:cs typeface="Arial"/>
              </a:rPr>
              <a:t>instanceof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spc="-10" dirty="0"/>
              <a:t>operator.</a:t>
            </a: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pc="-10" dirty="0"/>
          </a:p>
          <a:p>
            <a:pPr marL="12700" marR="458470">
              <a:lnSpc>
                <a:spcPct val="100000"/>
              </a:lnSpc>
            </a:pPr>
            <a:r>
              <a:rPr spc="-70" dirty="0"/>
              <a:t>The</a:t>
            </a:r>
            <a:r>
              <a:rPr spc="-110" dirty="0"/>
              <a:t> </a:t>
            </a:r>
            <a:r>
              <a:rPr spc="-35" dirty="0"/>
              <a:t>super</a:t>
            </a:r>
            <a:r>
              <a:rPr spc="-135" dirty="0"/>
              <a:t> </a:t>
            </a:r>
            <a:r>
              <a:rPr spc="-70" dirty="0"/>
              <a:t>keyword</a:t>
            </a:r>
            <a:r>
              <a:rPr spc="-105" dirty="0"/>
              <a:t> </a:t>
            </a:r>
            <a:r>
              <a:rPr spc="-95" dirty="0"/>
              <a:t>is</a:t>
            </a:r>
            <a:r>
              <a:rPr spc="-110" dirty="0"/>
              <a:t> </a:t>
            </a:r>
            <a:r>
              <a:rPr dirty="0"/>
              <a:t>a</a:t>
            </a:r>
            <a:r>
              <a:rPr spc="-125" dirty="0"/>
              <a:t> </a:t>
            </a:r>
            <a:r>
              <a:rPr spc="-30" dirty="0"/>
              <a:t>reference</a:t>
            </a:r>
            <a:r>
              <a:rPr spc="-110" dirty="0"/>
              <a:t> </a:t>
            </a:r>
            <a:r>
              <a:rPr spc="-40" dirty="0"/>
              <a:t>variable</a:t>
            </a:r>
            <a:r>
              <a:rPr spc="-105" dirty="0"/>
              <a:t> </a:t>
            </a:r>
            <a:r>
              <a:rPr spc="-40" dirty="0"/>
              <a:t>used</a:t>
            </a:r>
            <a:r>
              <a:rPr spc="-105" dirty="0"/>
              <a:t> </a:t>
            </a:r>
            <a:r>
              <a:rPr spc="-45" dirty="0"/>
              <a:t>to</a:t>
            </a:r>
            <a:r>
              <a:rPr spc="-130" dirty="0"/>
              <a:t> </a:t>
            </a:r>
            <a:r>
              <a:rPr spc="-20" dirty="0"/>
              <a:t>refer</a:t>
            </a:r>
            <a:r>
              <a:rPr spc="-114" dirty="0"/>
              <a:t> </a:t>
            </a:r>
            <a:r>
              <a:rPr spc="-40" dirty="0"/>
              <a:t>immediate</a:t>
            </a:r>
            <a:r>
              <a:rPr spc="-75" dirty="0"/>
              <a:t> </a:t>
            </a:r>
            <a:r>
              <a:rPr spc="-30" dirty="0"/>
              <a:t>parent</a:t>
            </a:r>
            <a:r>
              <a:rPr spc="-114" dirty="0"/>
              <a:t> </a:t>
            </a:r>
            <a:r>
              <a:rPr spc="-10" dirty="0"/>
              <a:t>class </a:t>
            </a:r>
            <a:r>
              <a:rPr spc="-75" dirty="0"/>
              <a:t>object,</a:t>
            </a:r>
            <a:r>
              <a:rPr spc="-110" dirty="0"/>
              <a:t> </a:t>
            </a:r>
            <a:r>
              <a:rPr spc="-10" dirty="0"/>
              <a:t>and</a:t>
            </a:r>
            <a:r>
              <a:rPr spc="-160" dirty="0"/>
              <a:t> </a:t>
            </a:r>
            <a:r>
              <a:rPr spc="-70" dirty="0"/>
              <a:t>this</a:t>
            </a:r>
            <a:r>
              <a:rPr spc="-120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dirty="0"/>
              <a:t>a</a:t>
            </a:r>
            <a:r>
              <a:rPr spc="-130" dirty="0"/>
              <a:t> </a:t>
            </a:r>
            <a:r>
              <a:rPr spc="-30" dirty="0"/>
              <a:t>reference</a:t>
            </a:r>
            <a:r>
              <a:rPr spc="-95" dirty="0"/>
              <a:t> </a:t>
            </a:r>
            <a:r>
              <a:rPr spc="-40" dirty="0"/>
              <a:t>variable</a:t>
            </a:r>
            <a:r>
              <a:rPr spc="-110" dirty="0"/>
              <a:t> </a:t>
            </a:r>
            <a:r>
              <a:rPr spc="-30" dirty="0"/>
              <a:t>that</a:t>
            </a:r>
            <a:r>
              <a:rPr spc="-130" dirty="0"/>
              <a:t> </a:t>
            </a:r>
            <a:r>
              <a:rPr spc="-30" dirty="0"/>
              <a:t>refers</a:t>
            </a:r>
            <a:r>
              <a:rPr spc="-120" dirty="0"/>
              <a:t> </a:t>
            </a:r>
            <a:r>
              <a:rPr spc="-45" dirty="0"/>
              <a:t>to</a:t>
            </a:r>
            <a:r>
              <a:rPr spc="-130" dirty="0"/>
              <a:t> </a:t>
            </a:r>
            <a:r>
              <a:rPr spc="-20" dirty="0"/>
              <a:t>the</a:t>
            </a:r>
            <a:r>
              <a:rPr spc="-130" dirty="0"/>
              <a:t> </a:t>
            </a:r>
            <a:r>
              <a:rPr spc="-35" dirty="0"/>
              <a:t>current</a:t>
            </a:r>
            <a:r>
              <a:rPr spc="-105" dirty="0"/>
              <a:t> </a:t>
            </a:r>
            <a:r>
              <a:rPr spc="-10" dirty="0"/>
              <a:t>object.</a:t>
            </a: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pc="-10" dirty="0"/>
          </a:p>
          <a:p>
            <a:pPr marL="12700" marR="64769">
              <a:lnSpc>
                <a:spcPct val="100000"/>
              </a:lnSpc>
            </a:pPr>
            <a:r>
              <a:rPr spc="-70" dirty="0"/>
              <a:t>Any</a:t>
            </a:r>
            <a:r>
              <a:rPr spc="-120" dirty="0"/>
              <a:t> </a:t>
            </a:r>
            <a:r>
              <a:rPr spc="-70" dirty="0"/>
              <a:t>class</a:t>
            </a:r>
            <a:r>
              <a:rPr spc="-110" dirty="0"/>
              <a:t> </a:t>
            </a:r>
            <a:r>
              <a:rPr spc="-40" dirty="0"/>
              <a:t>with</a:t>
            </a:r>
            <a:r>
              <a:rPr spc="-135" dirty="0"/>
              <a:t> </a:t>
            </a:r>
            <a:r>
              <a:rPr dirty="0"/>
              <a:t>one</a:t>
            </a:r>
            <a:r>
              <a:rPr spc="-155" dirty="0"/>
              <a:t> </a:t>
            </a:r>
            <a:r>
              <a:rPr spc="-10" dirty="0"/>
              <a:t>or</a:t>
            </a:r>
            <a:r>
              <a:rPr spc="-145" dirty="0"/>
              <a:t> </a:t>
            </a:r>
            <a:r>
              <a:rPr spc="-20" dirty="0"/>
              <a:t>more</a:t>
            </a:r>
            <a:r>
              <a:rPr spc="-120" dirty="0"/>
              <a:t> </a:t>
            </a:r>
            <a:r>
              <a:rPr spc="-50" dirty="0"/>
              <a:t>abstract</a:t>
            </a:r>
            <a:r>
              <a:rPr spc="-120" dirty="0"/>
              <a:t> </a:t>
            </a:r>
            <a:r>
              <a:rPr spc="-35" dirty="0"/>
              <a:t>methods</a:t>
            </a:r>
            <a:r>
              <a:rPr spc="-135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spc="-55" dirty="0"/>
              <a:t>called</a:t>
            </a:r>
            <a:r>
              <a:rPr spc="-105" dirty="0"/>
              <a:t> </a:t>
            </a:r>
            <a:r>
              <a:rPr spc="-65" dirty="0"/>
              <a:t>Abstract</a:t>
            </a:r>
            <a:r>
              <a:rPr spc="-85" dirty="0"/>
              <a:t> </a:t>
            </a:r>
            <a:r>
              <a:rPr i="1" spc="-80" dirty="0">
                <a:latin typeface="Arial"/>
                <a:cs typeface="Arial"/>
              </a:rPr>
              <a:t>class,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spc="-10" dirty="0"/>
              <a:t>interface </a:t>
            </a:r>
            <a:r>
              <a:rPr spc="-50" dirty="0"/>
              <a:t>in</a:t>
            </a:r>
            <a:r>
              <a:rPr spc="-120" dirty="0"/>
              <a:t> </a:t>
            </a:r>
            <a:r>
              <a:rPr spc="-40" dirty="0"/>
              <a:t>Java</a:t>
            </a:r>
            <a:r>
              <a:rPr spc="-120" dirty="0"/>
              <a:t> </a:t>
            </a:r>
            <a:r>
              <a:rPr spc="-100" dirty="0"/>
              <a:t>is</a:t>
            </a:r>
            <a:r>
              <a:rPr spc="-120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40" dirty="0"/>
              <a:t>mechanism</a:t>
            </a:r>
            <a:r>
              <a:rPr spc="-70" dirty="0"/>
              <a:t> </a:t>
            </a:r>
            <a:r>
              <a:rPr spc="-45" dirty="0"/>
              <a:t>to</a:t>
            </a:r>
            <a:r>
              <a:rPr spc="-125" dirty="0"/>
              <a:t> </a:t>
            </a:r>
            <a:r>
              <a:rPr spc="-40" dirty="0"/>
              <a:t>achieve</a:t>
            </a:r>
            <a:r>
              <a:rPr spc="-95" dirty="0"/>
              <a:t> </a:t>
            </a:r>
            <a:r>
              <a:rPr spc="-10" dirty="0"/>
              <a:t>abstraction.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2072362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4413226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3242794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5582134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80332" y="6752566"/>
            <a:ext cx="407323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05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What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65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 Inheritance?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26009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Private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inherited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parent?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17043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Constructors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1285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Protected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1982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965962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4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a</a:t>
            </a:r>
            <a:r>
              <a:rPr sz="3600" spc="-254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7" baseline="1157" dirty="0">
                <a:solidFill>
                  <a:srgbClr val="3B9F37"/>
                </a:solidFill>
                <a:latin typeface="Arial Black"/>
                <a:cs typeface="Arial Black"/>
              </a:rPr>
              <a:t>and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b.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120" dirty="0">
                <a:solidFill>
                  <a:srgbClr val="404040"/>
                </a:solidFill>
                <a:latin typeface="Arial Black"/>
                <a:cs typeface="Arial Black"/>
              </a:rPr>
              <a:t>Private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objects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constructors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inherited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parent.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260096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Private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17043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Constructors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404040"/>
                </a:solidFill>
                <a:latin typeface="Arial Black"/>
                <a:cs typeface="Arial Black"/>
              </a:rPr>
              <a:t>inherited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Black"/>
                <a:cs typeface="Arial Black"/>
              </a:rPr>
              <a:t>parent?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1285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Protected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1982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Default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objects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22269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java.io.Base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Arial Black"/>
                <a:cs typeface="Arial Black"/>
              </a:rPr>
              <a:t>superclass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all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25" dirty="0">
                <a:solidFill>
                  <a:srgbClr val="404040"/>
                </a:solidFill>
                <a:latin typeface="Arial Black"/>
                <a:cs typeface="Arial Black"/>
              </a:rPr>
              <a:t>Java?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2232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java.lanag.Object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17678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java.io.Object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11800"/>
            <a:ext cx="2077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java.lang.Object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8717915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correct</a:t>
            </a:r>
            <a:r>
              <a:rPr sz="24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answer</a:t>
            </a:r>
            <a:r>
              <a:rPr sz="24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4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3600" spc="-179" baseline="1157" dirty="0">
                <a:solidFill>
                  <a:srgbClr val="3B9F37"/>
                </a:solidFill>
                <a:latin typeface="Arial Black"/>
                <a:cs typeface="Arial Black"/>
              </a:rPr>
              <a:t>d.</a:t>
            </a:r>
            <a:r>
              <a:rPr sz="3600" spc="-240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27" baseline="1157" dirty="0">
                <a:solidFill>
                  <a:srgbClr val="3B9F37"/>
                </a:solidFill>
                <a:latin typeface="Arial Black"/>
                <a:cs typeface="Arial Black"/>
              </a:rPr>
              <a:t>java.lang.Object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spc="-10" dirty="0">
                <a:solidFill>
                  <a:srgbClr val="404040"/>
                </a:solidFill>
                <a:latin typeface="Arial"/>
                <a:cs typeface="Arial"/>
              </a:rPr>
              <a:t>java.lang.Object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Arial Black"/>
                <a:cs typeface="Arial Black"/>
              </a:rPr>
              <a:t>superclass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all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404040"/>
                </a:solidFill>
                <a:latin typeface="Arial Black"/>
                <a:cs typeface="Arial Black"/>
              </a:rPr>
              <a:t>Java.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22269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java.io.Base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b.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c.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Arial Black"/>
                <a:cs typeface="Arial Black"/>
              </a:rPr>
              <a:t>superclass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404040"/>
                </a:solidFill>
                <a:latin typeface="Arial Black"/>
                <a:cs typeface="Arial Black"/>
              </a:rPr>
              <a:t>all</a:t>
            </a: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325" dirty="0">
                <a:solidFill>
                  <a:srgbClr val="404040"/>
                </a:solidFill>
                <a:latin typeface="Arial Black"/>
                <a:cs typeface="Arial Black"/>
              </a:rPr>
              <a:t>Java?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2232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java.lanag.Object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17678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java.io.Object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2077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java.lang.Object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37254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10" dirty="0"/>
              <a:t> </a:t>
            </a:r>
            <a:r>
              <a:rPr spc="-200" dirty="0"/>
              <a:t>Is</a:t>
            </a:r>
            <a:r>
              <a:rPr spc="-220" dirty="0"/>
              <a:t> </a:t>
            </a:r>
            <a:r>
              <a:rPr spc="-95" dirty="0"/>
              <a:t>Inheritance?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3871" y="853439"/>
            <a:ext cx="455218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72385" y="1679599"/>
            <a:ext cx="12263120" cy="240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mechanism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which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one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acquires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all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properties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behaviors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be</a:t>
            </a:r>
            <a:r>
              <a:rPr sz="2200" spc="-16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for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overriding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code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reusability.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Syntax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Java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Inheritance: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13916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87751"/>
            <a:ext cx="635507" cy="63550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488435" y="7103364"/>
            <a:ext cx="9755505" cy="1103630"/>
            <a:chOff x="3488435" y="7103364"/>
            <a:chExt cx="9755505" cy="1103630"/>
          </a:xfrm>
        </p:grpSpPr>
        <p:sp>
          <p:nvSpPr>
            <p:cNvPr id="8" name="object 8"/>
            <p:cNvSpPr/>
            <p:nvPr/>
          </p:nvSpPr>
          <p:spPr>
            <a:xfrm>
              <a:off x="4285487" y="7110984"/>
              <a:ext cx="8952230" cy="1089660"/>
            </a:xfrm>
            <a:custGeom>
              <a:avLst/>
              <a:gdLst/>
              <a:ahLst/>
              <a:cxnLst/>
              <a:rect l="l" t="t" r="r" b="b"/>
              <a:pathLst>
                <a:path w="8952230" h="1089659">
                  <a:moveTo>
                    <a:pt x="0" y="181610"/>
                  </a:moveTo>
                  <a:lnTo>
                    <a:pt x="6485" y="133320"/>
                  </a:lnTo>
                  <a:lnTo>
                    <a:pt x="24788" y="89934"/>
                  </a:lnTo>
                  <a:lnTo>
                    <a:pt x="53181" y="53181"/>
                  </a:lnTo>
                  <a:lnTo>
                    <a:pt x="89934" y="24788"/>
                  </a:lnTo>
                  <a:lnTo>
                    <a:pt x="133320" y="6485"/>
                  </a:lnTo>
                  <a:lnTo>
                    <a:pt x="181610" y="0"/>
                  </a:lnTo>
                  <a:lnTo>
                    <a:pt x="8770366" y="0"/>
                  </a:lnTo>
                  <a:lnTo>
                    <a:pt x="8818655" y="6485"/>
                  </a:lnTo>
                  <a:lnTo>
                    <a:pt x="8862041" y="24788"/>
                  </a:lnTo>
                  <a:lnTo>
                    <a:pt x="8898794" y="53181"/>
                  </a:lnTo>
                  <a:lnTo>
                    <a:pt x="8927187" y="89934"/>
                  </a:lnTo>
                  <a:lnTo>
                    <a:pt x="8945490" y="133320"/>
                  </a:lnTo>
                  <a:lnTo>
                    <a:pt x="8951975" y="181610"/>
                  </a:lnTo>
                  <a:lnTo>
                    <a:pt x="8951975" y="908050"/>
                  </a:lnTo>
                  <a:lnTo>
                    <a:pt x="8945490" y="956330"/>
                  </a:lnTo>
                  <a:lnTo>
                    <a:pt x="8927187" y="999713"/>
                  </a:lnTo>
                  <a:lnTo>
                    <a:pt x="8898794" y="1036469"/>
                  </a:lnTo>
                  <a:lnTo>
                    <a:pt x="8862041" y="1064865"/>
                  </a:lnTo>
                  <a:lnTo>
                    <a:pt x="8818655" y="1083173"/>
                  </a:lnTo>
                  <a:lnTo>
                    <a:pt x="8770366" y="1089660"/>
                  </a:lnTo>
                  <a:lnTo>
                    <a:pt x="181610" y="1089660"/>
                  </a:lnTo>
                  <a:lnTo>
                    <a:pt x="133320" y="1083173"/>
                  </a:lnTo>
                  <a:lnTo>
                    <a:pt x="89934" y="1064865"/>
                  </a:lnTo>
                  <a:lnTo>
                    <a:pt x="53181" y="1036469"/>
                  </a:lnTo>
                  <a:lnTo>
                    <a:pt x="24788" y="999713"/>
                  </a:lnTo>
                  <a:lnTo>
                    <a:pt x="6485" y="956330"/>
                  </a:lnTo>
                  <a:lnTo>
                    <a:pt x="0" y="908050"/>
                  </a:lnTo>
                  <a:lnTo>
                    <a:pt x="0" y="181610"/>
                  </a:lnTo>
                  <a:close/>
                </a:path>
              </a:pathLst>
            </a:custGeom>
            <a:ln w="12192">
              <a:solidFill>
                <a:srgbClr val="9DC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8435" y="7103364"/>
              <a:ext cx="1053084" cy="103784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993392" y="4285488"/>
            <a:ext cx="10022205" cy="1524000"/>
          </a:xfrm>
          <a:custGeom>
            <a:avLst/>
            <a:gdLst/>
            <a:ahLst/>
            <a:cxnLst/>
            <a:rect l="l" t="t" r="r" b="b"/>
            <a:pathLst>
              <a:path w="10022205" h="1524000">
                <a:moveTo>
                  <a:pt x="10021824" y="0"/>
                </a:moveTo>
                <a:lnTo>
                  <a:pt x="0" y="0"/>
                </a:lnTo>
                <a:lnTo>
                  <a:pt x="0" y="1524000"/>
                </a:lnTo>
                <a:lnTo>
                  <a:pt x="10021824" y="1524000"/>
                </a:lnTo>
                <a:lnTo>
                  <a:pt x="100218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93392" y="4285488"/>
            <a:ext cx="10022205" cy="152400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Subclass-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Superclass-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//methods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fields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87240" y="4565903"/>
            <a:ext cx="883919" cy="1172845"/>
            <a:chOff x="4587240" y="4565903"/>
            <a:chExt cx="883919" cy="1172845"/>
          </a:xfrm>
        </p:grpSpPr>
        <p:sp>
          <p:nvSpPr>
            <p:cNvPr id="13" name="object 13"/>
            <p:cNvSpPr/>
            <p:nvPr/>
          </p:nvSpPr>
          <p:spPr>
            <a:xfrm>
              <a:off x="5029200" y="4853939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h="884554">
                  <a:moveTo>
                    <a:pt x="0" y="0"/>
                  </a:moveTo>
                  <a:lnTo>
                    <a:pt x="0" y="88455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0288" y="4568951"/>
              <a:ext cx="878205" cy="285115"/>
            </a:xfrm>
            <a:custGeom>
              <a:avLst/>
              <a:gdLst/>
              <a:ahLst/>
              <a:cxnLst/>
              <a:rect l="l" t="t" r="r" b="b"/>
              <a:pathLst>
                <a:path w="878204" h="285114">
                  <a:moveTo>
                    <a:pt x="877824" y="0"/>
                  </a:moveTo>
                  <a:lnTo>
                    <a:pt x="875952" y="55483"/>
                  </a:lnTo>
                  <a:lnTo>
                    <a:pt x="870854" y="100774"/>
                  </a:lnTo>
                  <a:lnTo>
                    <a:pt x="863304" y="131302"/>
                  </a:lnTo>
                  <a:lnTo>
                    <a:pt x="854075" y="142494"/>
                  </a:lnTo>
                  <a:lnTo>
                    <a:pt x="462661" y="142494"/>
                  </a:lnTo>
                  <a:lnTo>
                    <a:pt x="453431" y="153685"/>
                  </a:lnTo>
                  <a:lnTo>
                    <a:pt x="445881" y="184213"/>
                  </a:lnTo>
                  <a:lnTo>
                    <a:pt x="440783" y="229504"/>
                  </a:lnTo>
                  <a:lnTo>
                    <a:pt x="438912" y="284988"/>
                  </a:lnTo>
                  <a:lnTo>
                    <a:pt x="437040" y="229504"/>
                  </a:lnTo>
                  <a:lnTo>
                    <a:pt x="431942" y="184213"/>
                  </a:lnTo>
                  <a:lnTo>
                    <a:pt x="424392" y="153685"/>
                  </a:lnTo>
                  <a:lnTo>
                    <a:pt x="415163" y="142494"/>
                  </a:lnTo>
                  <a:lnTo>
                    <a:pt x="23749" y="142494"/>
                  </a:lnTo>
                  <a:lnTo>
                    <a:pt x="14519" y="131302"/>
                  </a:lnTo>
                  <a:lnTo>
                    <a:pt x="6969" y="100774"/>
                  </a:lnTo>
                  <a:lnTo>
                    <a:pt x="1871" y="55483"/>
                  </a:ln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87929" y="5708751"/>
            <a:ext cx="10503535" cy="239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4952365" indent="-1026160">
              <a:lnSpc>
                <a:spcPct val="15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Indicates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0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0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creating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0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that </a:t>
            </a:r>
            <a:r>
              <a:rPr sz="20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derives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from</a:t>
            </a:r>
            <a:r>
              <a:rPr sz="2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0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existing</a:t>
            </a:r>
            <a:r>
              <a:rPr sz="20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endParaRPr sz="2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000">
              <a:latin typeface="Lucida Sans Unicode"/>
              <a:cs typeface="Lucida Sans Unicode"/>
            </a:endParaRPr>
          </a:p>
          <a:p>
            <a:pPr marL="2145030">
              <a:lnSpc>
                <a:spcPct val="100000"/>
              </a:lnSpc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Using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Java,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create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</a:t>
            </a:r>
            <a:endParaRPr sz="2200">
              <a:latin typeface="Lucida Sans Unicode"/>
              <a:cs typeface="Lucida Sans Unicode"/>
            </a:endParaRPr>
          </a:p>
          <a:p>
            <a:pPr marL="2145030">
              <a:lnSpc>
                <a:spcPct val="100000"/>
              </a:lnSpc>
              <a:spcBef>
                <a:spcPts val="1320"/>
              </a:spcBef>
            </a:pP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are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built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upon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existing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classes.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FFFFFF"/>
                </a:solidFill>
              </a:rPr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421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Working</a:t>
            </a:r>
            <a:r>
              <a:rPr sz="28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with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Polymorphism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9575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Polymorphism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7855" y="853439"/>
            <a:ext cx="328574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309116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282951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3392" y="3131820"/>
            <a:ext cx="423671" cy="4236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3392" y="3875532"/>
            <a:ext cx="423671" cy="4221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72385" y="1200810"/>
            <a:ext cx="12548870" cy="368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Polymorphism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takes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different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forms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depending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on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top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it.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40"/>
              </a:spcBef>
            </a:pP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two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types:</a:t>
            </a:r>
            <a:endParaRPr sz="2200">
              <a:latin typeface="Lucida Sans Unicode"/>
              <a:cs typeface="Lucida Sans Unicode"/>
            </a:endParaRPr>
          </a:p>
          <a:p>
            <a:pPr marL="609600" marR="9250045">
              <a:lnSpc>
                <a:spcPct val="221600"/>
              </a:lnSpc>
            </a:pP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Overriding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7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Overloading</a:t>
            </a:r>
            <a:endParaRPr sz="2200">
              <a:latin typeface="Lucida Sans Unicode"/>
              <a:cs typeface="Lucida Sans Unicode"/>
            </a:endParaRPr>
          </a:p>
          <a:p>
            <a:pPr marR="427355" algn="ctr">
              <a:lnSpc>
                <a:spcPct val="100000"/>
              </a:lnSpc>
              <a:spcBef>
                <a:spcPts val="1505"/>
              </a:spcBef>
            </a:pPr>
            <a:r>
              <a:rPr sz="2200" spc="-35" dirty="0">
                <a:solidFill>
                  <a:srgbClr val="404040"/>
                </a:solidFill>
                <a:latin typeface="Arial Black"/>
                <a:cs typeface="Arial Black"/>
              </a:rPr>
              <a:t>Example: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6579" y="5151120"/>
            <a:ext cx="10022205" cy="115570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 marR="7237730">
              <a:lnSpc>
                <a:spcPts val="2880"/>
              </a:lnSpc>
              <a:spcBef>
                <a:spcPts val="20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Veg{}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Animal{}</a:t>
            </a:r>
            <a:endParaRPr sz="16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Cow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Veg{}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2385" y="6764807"/>
            <a:ext cx="10219055" cy="15347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5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above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example,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i="1" spc="-114" dirty="0">
                <a:solidFill>
                  <a:srgbClr val="404040"/>
                </a:solidFill>
                <a:latin typeface="Arial"/>
                <a:cs typeface="Arial"/>
              </a:rPr>
              <a:t>Cow</a:t>
            </a:r>
            <a:r>
              <a:rPr sz="2200" i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polymorphic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Lucida Sans Unicode"/>
                <a:cs typeface="Lucida Sans Unicode"/>
              </a:rPr>
              <a:t>it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has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multiple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inheritances: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Cow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Veg</a:t>
            </a:r>
            <a:endParaRPr sz="2200">
              <a:latin typeface="Lucida Sans Unicode"/>
              <a:cs typeface="Lucida Sans Unicode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Cow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Animal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2648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35" dirty="0"/>
              <a:t> </a:t>
            </a:r>
            <a:r>
              <a:rPr spc="-35" dirty="0"/>
              <a:t>Overriding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900" y="853439"/>
            <a:ext cx="410565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1392" y="1649120"/>
            <a:ext cx="12486640" cy="271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900">
              <a:lnSpc>
                <a:spcPct val="150000"/>
              </a:lnSpc>
              <a:spcBef>
                <a:spcPts val="100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You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produce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based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old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one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also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modify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existing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behavior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class.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279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If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new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defined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subclass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name,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return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type,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argument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list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matches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parent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class,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then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said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override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Lucida Sans Unicode"/>
                <a:cs typeface="Lucida Sans Unicode"/>
              </a:rPr>
              <a:t>old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90116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368040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0904" y="4709159"/>
            <a:ext cx="10022205" cy="398526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House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shelter(){</a:t>
            </a:r>
            <a:endParaRPr sz="1600">
              <a:latin typeface="Courier New"/>
              <a:cs typeface="Courier New"/>
            </a:endParaRPr>
          </a:p>
          <a:p>
            <a:pPr marL="1068705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System.out.println(“We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live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rooms");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Villa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House{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823594" marR="442976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Villa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Villa();</a:t>
            </a:r>
            <a:r>
              <a:rPr sz="1600" spc="5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obj.shelter();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5829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Method</a:t>
            </a:r>
            <a:r>
              <a:rPr spc="-235" dirty="0"/>
              <a:t> </a:t>
            </a:r>
            <a:r>
              <a:rPr spc="-60" dirty="0"/>
              <a:t>Overloading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853439"/>
            <a:ext cx="4343400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1392" y="1649120"/>
            <a:ext cx="1234630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Method</a:t>
            </a:r>
            <a:r>
              <a:rPr sz="2200" spc="-16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overloading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feature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allows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class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have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two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or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more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methods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that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have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 same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name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but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different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arguments.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Argument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Lucida Sans Unicode"/>
                <a:cs typeface="Lucida Sans Unicode"/>
              </a:rPr>
              <a:t>lists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can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differ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in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factors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such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as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of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parameters,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Lucida Sans Unicode"/>
                <a:cs typeface="Lucida Sans Unicode"/>
              </a:rPr>
              <a:t>type,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sequence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2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Data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type.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90116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95955" y="4226052"/>
            <a:ext cx="10031095" cy="1533525"/>
            <a:chOff x="2695955" y="4226052"/>
            <a:chExt cx="10031095" cy="1533525"/>
          </a:xfrm>
        </p:grpSpPr>
        <p:sp>
          <p:nvSpPr>
            <p:cNvPr id="7" name="object 7"/>
            <p:cNvSpPr/>
            <p:nvPr/>
          </p:nvSpPr>
          <p:spPr>
            <a:xfrm>
              <a:off x="2700527" y="4230624"/>
              <a:ext cx="10022205" cy="1524000"/>
            </a:xfrm>
            <a:custGeom>
              <a:avLst/>
              <a:gdLst/>
              <a:ahLst/>
              <a:cxnLst/>
              <a:rect l="l" t="t" r="r" b="b"/>
              <a:pathLst>
                <a:path w="10022205" h="1524000">
                  <a:moveTo>
                    <a:pt x="10021824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021824" y="1524000"/>
                  </a:lnTo>
                  <a:lnTo>
                    <a:pt x="100218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0527" y="4230624"/>
              <a:ext cx="10022205" cy="1524000"/>
            </a:xfrm>
            <a:custGeom>
              <a:avLst/>
              <a:gdLst/>
              <a:ahLst/>
              <a:cxnLst/>
              <a:rect l="l" t="t" r="r" b="b"/>
              <a:pathLst>
                <a:path w="10022205" h="1524000">
                  <a:moveTo>
                    <a:pt x="0" y="1524000"/>
                  </a:moveTo>
                  <a:lnTo>
                    <a:pt x="10021824" y="1524000"/>
                  </a:lnTo>
                  <a:lnTo>
                    <a:pt x="10021824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79902" y="4249292"/>
            <a:ext cx="45453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add(int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a,int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b){}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2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add(int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a,int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b,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c){}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add(float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a,float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b){}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Difference</a:t>
            </a:r>
            <a:r>
              <a:rPr spc="-215" dirty="0"/>
              <a:t> </a:t>
            </a:r>
            <a:r>
              <a:rPr spc="-140" dirty="0"/>
              <a:t>Between</a:t>
            </a:r>
            <a:r>
              <a:rPr spc="-204" dirty="0"/>
              <a:t> </a:t>
            </a:r>
            <a:r>
              <a:rPr spc="-140" dirty="0"/>
              <a:t>Object</a:t>
            </a:r>
            <a:r>
              <a:rPr spc="-200" dirty="0"/>
              <a:t> </a:t>
            </a:r>
            <a:r>
              <a:rPr spc="-195" dirty="0"/>
              <a:t>Type</a:t>
            </a:r>
            <a:r>
              <a:rPr spc="-215" dirty="0"/>
              <a:t> </a:t>
            </a:r>
            <a:r>
              <a:rPr spc="-95" dirty="0"/>
              <a:t>and</a:t>
            </a:r>
            <a:r>
              <a:rPr spc="-180" dirty="0"/>
              <a:t> </a:t>
            </a:r>
            <a:r>
              <a:rPr spc="-170" dirty="0"/>
              <a:t>Reference</a:t>
            </a:r>
            <a:r>
              <a:rPr spc="-225" dirty="0"/>
              <a:t> </a:t>
            </a:r>
            <a:r>
              <a:rPr spc="-20" dirty="0"/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1844" y="853439"/>
            <a:ext cx="11097767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17192" y="4300728"/>
            <a:ext cx="10033000" cy="4241800"/>
            <a:chOff x="1917192" y="4300728"/>
            <a:chExt cx="10033000" cy="4241800"/>
          </a:xfrm>
        </p:grpSpPr>
        <p:sp>
          <p:nvSpPr>
            <p:cNvPr id="5" name="object 5"/>
            <p:cNvSpPr/>
            <p:nvPr/>
          </p:nvSpPr>
          <p:spPr>
            <a:xfrm>
              <a:off x="1921764" y="4305300"/>
              <a:ext cx="10023475" cy="4232275"/>
            </a:xfrm>
            <a:custGeom>
              <a:avLst/>
              <a:gdLst/>
              <a:ahLst/>
              <a:cxnLst/>
              <a:rect l="l" t="t" r="r" b="b"/>
              <a:pathLst>
                <a:path w="10023475" h="4232275">
                  <a:moveTo>
                    <a:pt x="10023348" y="0"/>
                  </a:moveTo>
                  <a:lnTo>
                    <a:pt x="0" y="0"/>
                  </a:lnTo>
                  <a:lnTo>
                    <a:pt x="0" y="4232148"/>
                  </a:lnTo>
                  <a:lnTo>
                    <a:pt x="10023348" y="4232148"/>
                  </a:lnTo>
                  <a:lnTo>
                    <a:pt x="100233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21764" y="4305300"/>
              <a:ext cx="10023475" cy="4232275"/>
            </a:xfrm>
            <a:custGeom>
              <a:avLst/>
              <a:gdLst/>
              <a:ahLst/>
              <a:cxnLst/>
              <a:rect l="l" t="t" r="r" b="b"/>
              <a:pathLst>
                <a:path w="10023475" h="4232275">
                  <a:moveTo>
                    <a:pt x="0" y="4232148"/>
                  </a:moveTo>
                  <a:lnTo>
                    <a:pt x="10023348" y="4232148"/>
                  </a:lnTo>
                  <a:lnTo>
                    <a:pt x="10023348" y="0"/>
                  </a:lnTo>
                  <a:lnTo>
                    <a:pt x="0" y="0"/>
                  </a:lnTo>
                  <a:lnTo>
                    <a:pt x="0" y="42321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14092" y="7242429"/>
            <a:ext cx="26968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Lion();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1177" y="7242429"/>
            <a:ext cx="5626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reference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type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Lion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4092" y="7730134"/>
            <a:ext cx="1346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1392" y="1690827"/>
            <a:ext cx="5552440" cy="5332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Lucida Sans Unicode"/>
                <a:cs typeface="Lucida Sans Unicode"/>
              </a:rPr>
              <a:t>the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Lucida Sans Unicode"/>
                <a:cs typeface="Lucida Sans Unicode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Lucida Sans Unicode"/>
                <a:cs typeface="Lucida Sans Unicode"/>
              </a:rPr>
              <a:t>object</a:t>
            </a:r>
            <a:r>
              <a:rPr sz="2200" spc="-10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we</a:t>
            </a:r>
            <a:r>
              <a:rPr sz="2200" spc="-10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create.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37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Reference</a:t>
            </a:r>
            <a:r>
              <a:rPr sz="2200" spc="-15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type</a:t>
            </a:r>
            <a:r>
              <a:rPr sz="2200" spc="-13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404040"/>
                </a:solidFill>
                <a:latin typeface="Lucida Sans Unicode"/>
                <a:cs typeface="Lucida Sans Unicode"/>
              </a:rPr>
              <a:t>is</a:t>
            </a:r>
            <a:r>
              <a:rPr sz="2200" spc="-11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used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Lucida Sans Unicode"/>
                <a:cs typeface="Lucida Sans Unicode"/>
              </a:rPr>
              <a:t>to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refer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4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object.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35" dirty="0">
                <a:solidFill>
                  <a:srgbClr val="404040"/>
                </a:solidFill>
                <a:latin typeface="Lucida Sans Unicode"/>
                <a:cs typeface="Lucida Sans Unicode"/>
              </a:rPr>
              <a:t>Let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Lucida Sans Unicode"/>
                <a:cs typeface="Lucida Sans Unicode"/>
              </a:rPr>
              <a:t>us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Lucida Sans Unicode"/>
                <a:cs typeface="Lucida Sans Unicode"/>
              </a:rPr>
              <a:t>understand</a:t>
            </a:r>
            <a:r>
              <a:rPr sz="2200" spc="-125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Lucida Sans Unicode"/>
                <a:cs typeface="Lucida Sans Unicode"/>
              </a:rPr>
              <a:t>them</a:t>
            </a:r>
            <a:r>
              <a:rPr sz="2200" spc="-13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Lucida Sans Unicode"/>
                <a:cs typeface="Lucida Sans Unicode"/>
              </a:rPr>
              <a:t>with</a:t>
            </a:r>
            <a:r>
              <a:rPr sz="2200" spc="-114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404040"/>
                </a:solidFill>
                <a:latin typeface="Lucida Sans Unicode"/>
                <a:cs typeface="Lucida Sans Unicode"/>
              </a:rPr>
              <a:t>an</a:t>
            </a:r>
            <a:r>
              <a:rPr sz="2200" spc="-140" dirty="0">
                <a:solidFill>
                  <a:srgbClr val="404040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Lucida Sans Unicode"/>
                <a:cs typeface="Lucida Sans Unicode"/>
              </a:rPr>
              <a:t>example:</a:t>
            </a:r>
            <a:endParaRPr sz="2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Lion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Animal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Test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main(){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54480"/>
            <a:ext cx="635507" cy="63550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81655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2016</Words>
  <Application>Microsoft Macintosh PowerPoint</Application>
  <PresentationFormat>Custom</PresentationFormat>
  <Paragraphs>314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Arial MT</vt:lpstr>
      <vt:lpstr>Calibri</vt:lpstr>
      <vt:lpstr>Courier New</vt:lpstr>
      <vt:lpstr>Lucida Sans Unicode</vt:lpstr>
      <vt:lpstr>Office Theme</vt:lpstr>
      <vt:lpstr>PowerPoint Presentation</vt:lpstr>
      <vt:lpstr>Learning Objectives</vt:lpstr>
      <vt:lpstr>Inheritance</vt:lpstr>
      <vt:lpstr>What Is Inheritance?</vt:lpstr>
      <vt:lpstr>Inheritance</vt:lpstr>
      <vt:lpstr>Polymorphism</vt:lpstr>
      <vt:lpstr>Method Overriding</vt:lpstr>
      <vt:lpstr>Method Overloading</vt:lpstr>
      <vt:lpstr>Difference Between Object Type and Reference Type</vt:lpstr>
      <vt:lpstr>Reference Data Types</vt:lpstr>
      <vt:lpstr>Inheritance</vt:lpstr>
      <vt:lpstr>instanceof Operator</vt:lpstr>
      <vt:lpstr>instanceof Operator (Contd.)</vt:lpstr>
      <vt:lpstr>Casting</vt:lpstr>
      <vt:lpstr>Inheritance</vt:lpstr>
      <vt:lpstr>super Keyword</vt:lpstr>
      <vt:lpstr>super Keyword Example</vt:lpstr>
      <vt:lpstr>this Keyword</vt:lpstr>
      <vt:lpstr>Examples of Programs Using super and this Keywords</vt:lpstr>
      <vt:lpstr>Inheritance</vt:lpstr>
      <vt:lpstr>Abstract Class and Method</vt:lpstr>
      <vt:lpstr>Abstract Class (Contd.)</vt:lpstr>
      <vt:lpstr>Interfaces</vt:lpstr>
      <vt:lpstr>Relationship Between Class and Interface</vt:lpstr>
      <vt:lpstr>Interfaces in Java 8—Static Method</vt:lpstr>
      <vt:lpstr>Interfaces in Java 8—Static Method (Contd.)</vt:lpstr>
      <vt:lpstr>Interfaces in Java 8—Default Method</vt:lpstr>
      <vt:lpstr>Interfaces in Java 8—Default Method (Contd.)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2025-01-26T14:45:09Z</dcterms:created>
  <dcterms:modified xsi:type="dcterms:W3CDTF">2025-01-26T14:51:56Z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