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4"/>
  </p:normalViewPr>
  <p:slideViewPr>
    <p:cSldViewPr>
      <p:cViewPr varScale="1">
        <p:scale>
          <a:sx n="71" d="100"/>
          <a:sy n="71" d="100"/>
        </p:scale>
        <p:origin x="1320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jeet singh" userId="d84e554384c88249" providerId="LiveId" clId="{B0A970D9-BC58-684C-B888-46E4F27D35BA}"/>
    <pc:docChg chg="custSel modSld modMainMaster">
      <pc:chgData name="amarjeet singh" userId="d84e554384c88249" providerId="LiveId" clId="{B0A970D9-BC58-684C-B888-46E4F27D35BA}" dt="2025-01-26T14:58:50.530" v="10" actId="478"/>
      <pc:docMkLst>
        <pc:docMk/>
      </pc:docMkLst>
      <pc:sldChg chg="delSp mod">
        <pc:chgData name="amarjeet singh" userId="d84e554384c88249" providerId="LiveId" clId="{B0A970D9-BC58-684C-B888-46E4F27D35BA}" dt="2025-01-26T14:58:17.335" v="3" actId="478"/>
        <pc:sldMkLst>
          <pc:docMk/>
          <pc:sldMk cId="0" sldId="256"/>
        </pc:sldMkLst>
        <pc:spChg chg="del">
          <ac:chgData name="amarjeet singh" userId="d84e554384c88249" providerId="LiveId" clId="{B0A970D9-BC58-684C-B888-46E4F27D35BA}" dt="2025-01-26T14:58:17.335" v="3" actId="478"/>
          <ac:spMkLst>
            <pc:docMk/>
            <pc:sldMk cId="0" sldId="256"/>
            <ac:spMk id="11" creationId="{00000000-0000-0000-0000-000000000000}"/>
          </ac:spMkLst>
        </pc:spChg>
        <pc:picChg chg="del">
          <ac:chgData name="amarjeet singh" userId="d84e554384c88249" providerId="LiveId" clId="{B0A970D9-BC58-684C-B888-46E4F27D35BA}" dt="2025-01-26T14:58:13.708" v="2" actId="478"/>
          <ac:picMkLst>
            <pc:docMk/>
            <pc:sldMk cId="0" sldId="256"/>
            <ac:picMk id="24" creationId="{00000000-0000-0000-0000-000000000000}"/>
          </ac:picMkLst>
        </pc:picChg>
      </pc:sldChg>
      <pc:sldChg chg="delSp mod">
        <pc:chgData name="amarjeet singh" userId="d84e554384c88249" providerId="LiveId" clId="{B0A970D9-BC58-684C-B888-46E4F27D35BA}" dt="2025-01-26T14:58:33.407" v="4" actId="478"/>
        <pc:sldMkLst>
          <pc:docMk/>
          <pc:sldMk cId="0" sldId="293"/>
        </pc:sldMkLst>
        <pc:grpChg chg="del">
          <ac:chgData name="amarjeet singh" userId="d84e554384c88249" providerId="LiveId" clId="{B0A970D9-BC58-684C-B888-46E4F27D35BA}" dt="2025-01-26T14:58:33.407" v="4" actId="478"/>
          <ac:grpSpMkLst>
            <pc:docMk/>
            <pc:sldMk cId="0" sldId="293"/>
            <ac:grpSpMk id="9" creationId="{00000000-0000-0000-0000-000000000000}"/>
          </ac:grpSpMkLst>
        </pc:grpChg>
      </pc:sldChg>
      <pc:sldChg chg="delSp mod">
        <pc:chgData name="amarjeet singh" userId="d84e554384c88249" providerId="LiveId" clId="{B0A970D9-BC58-684C-B888-46E4F27D35BA}" dt="2025-01-26T14:58:36.093" v="5" actId="478"/>
        <pc:sldMkLst>
          <pc:docMk/>
          <pc:sldMk cId="0" sldId="294"/>
        </pc:sldMkLst>
        <pc:picChg chg="del">
          <ac:chgData name="amarjeet singh" userId="d84e554384c88249" providerId="LiveId" clId="{B0A970D9-BC58-684C-B888-46E4F27D35BA}" dt="2025-01-26T14:58:36.093" v="5" actId="478"/>
          <ac:picMkLst>
            <pc:docMk/>
            <pc:sldMk cId="0" sldId="294"/>
            <ac:picMk id="18" creationId="{00000000-0000-0000-0000-000000000000}"/>
          </ac:picMkLst>
        </pc:picChg>
      </pc:sldChg>
      <pc:sldChg chg="delSp modSp mod">
        <pc:chgData name="amarjeet singh" userId="d84e554384c88249" providerId="LiveId" clId="{B0A970D9-BC58-684C-B888-46E4F27D35BA}" dt="2025-01-26T14:58:40.890" v="7" actId="478"/>
        <pc:sldMkLst>
          <pc:docMk/>
          <pc:sldMk cId="0" sldId="295"/>
        </pc:sldMkLst>
        <pc:grpChg chg="del mod">
          <ac:chgData name="amarjeet singh" userId="d84e554384c88249" providerId="LiveId" clId="{B0A970D9-BC58-684C-B888-46E4F27D35BA}" dt="2025-01-26T14:58:40.890" v="7" actId="478"/>
          <ac:grpSpMkLst>
            <pc:docMk/>
            <pc:sldMk cId="0" sldId="295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B0A970D9-BC58-684C-B888-46E4F27D35BA}" dt="2025-01-26T14:58:43.629" v="8" actId="478"/>
        <pc:sldMkLst>
          <pc:docMk/>
          <pc:sldMk cId="0" sldId="296"/>
        </pc:sldMkLst>
        <pc:picChg chg="del">
          <ac:chgData name="amarjeet singh" userId="d84e554384c88249" providerId="LiveId" clId="{B0A970D9-BC58-684C-B888-46E4F27D35BA}" dt="2025-01-26T14:58:43.629" v="8" actId="478"/>
          <ac:picMkLst>
            <pc:docMk/>
            <pc:sldMk cId="0" sldId="296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B0A970D9-BC58-684C-B888-46E4F27D35BA}" dt="2025-01-26T14:58:47.594" v="9" actId="478"/>
        <pc:sldMkLst>
          <pc:docMk/>
          <pc:sldMk cId="0" sldId="297"/>
        </pc:sldMkLst>
        <pc:grpChg chg="del">
          <ac:chgData name="amarjeet singh" userId="d84e554384c88249" providerId="LiveId" clId="{B0A970D9-BC58-684C-B888-46E4F27D35BA}" dt="2025-01-26T14:58:47.594" v="9" actId="478"/>
          <ac:grpSpMkLst>
            <pc:docMk/>
            <pc:sldMk cId="0" sldId="297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B0A970D9-BC58-684C-B888-46E4F27D35BA}" dt="2025-01-26T14:58:50.530" v="10" actId="478"/>
        <pc:sldMkLst>
          <pc:docMk/>
          <pc:sldMk cId="0" sldId="298"/>
        </pc:sldMkLst>
        <pc:grpChg chg="del">
          <ac:chgData name="amarjeet singh" userId="d84e554384c88249" providerId="LiveId" clId="{B0A970D9-BC58-684C-B888-46E4F27D35BA}" dt="2025-01-26T14:58:50.530" v="10" actId="478"/>
          <ac:grpSpMkLst>
            <pc:docMk/>
            <pc:sldMk cId="0" sldId="298"/>
            <ac:grpSpMk id="10" creationId="{00000000-0000-0000-0000-000000000000}"/>
          </ac:grpSpMkLst>
        </pc:grpChg>
      </pc:sldChg>
      <pc:sldMasterChg chg="delSp mod modSldLayout">
        <pc:chgData name="amarjeet singh" userId="d84e554384c88249" providerId="LiveId" clId="{B0A970D9-BC58-684C-B888-46E4F27D35BA}" dt="2025-01-26T14:58:07.826" v="1" actId="478"/>
        <pc:sldMasterMkLst>
          <pc:docMk/>
          <pc:sldMasterMk cId="0" sldId="2147483648"/>
        </pc:sldMasterMkLst>
        <pc:picChg chg="del">
          <ac:chgData name="amarjeet singh" userId="d84e554384c88249" providerId="LiveId" clId="{B0A970D9-BC58-684C-B888-46E4F27D35BA}" dt="2025-01-26T14:58:05.372" v="0" actId="478"/>
          <ac:picMkLst>
            <pc:docMk/>
            <pc:sldMasterMk cId="0" sldId="2147483648"/>
            <ac:picMk id="16" creationId="{00000000-0000-0000-0000-000000000000}"/>
          </ac:picMkLst>
        </pc:picChg>
        <pc:sldLayoutChg chg="delSp mod">
          <pc:chgData name="amarjeet singh" userId="d84e554384c88249" providerId="LiveId" clId="{B0A970D9-BC58-684C-B888-46E4F27D35BA}" dt="2025-01-26T14:58:07.826" v="1" actId="478"/>
          <pc:sldLayoutMkLst>
            <pc:docMk/>
            <pc:sldMasterMk cId="0" sldId="2147483648"/>
            <pc:sldLayoutMk cId="0" sldId="2147483661"/>
          </pc:sldLayoutMkLst>
          <pc:picChg chg="del">
            <ac:chgData name="amarjeet singh" userId="d84e554384c88249" providerId="LiveId" clId="{B0A970D9-BC58-684C-B888-46E4F27D35BA}" dt="2025-01-26T14:58:07.826" v="1" actId="478"/>
            <ac:picMkLst>
              <pc:docMk/>
              <pc:sldMasterMk cId="0" sldId="2147483648"/>
              <pc:sldLayoutMk cId="0" sldId="2147483661"/>
              <ac:picMk id="30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6275"/>
            <a:ext cx="7141464" cy="45918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1426463"/>
            <a:ext cx="7141464" cy="45918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1446275"/>
            <a:ext cx="3124200" cy="459181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94274"/>
            <a:ext cx="7141464" cy="459181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4474462"/>
            <a:ext cx="7141464" cy="45918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4494274"/>
            <a:ext cx="3124200" cy="459181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6256508" cy="325831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3238500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1463040" y="0"/>
                </a:moveTo>
                <a:lnTo>
                  <a:pt x="0" y="0"/>
                </a:lnTo>
                <a:lnTo>
                  <a:pt x="0" y="131063"/>
                </a:lnTo>
                <a:lnTo>
                  <a:pt x="1463040" y="131063"/>
                </a:lnTo>
                <a:lnTo>
                  <a:pt x="1463040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63039" y="3238500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7101840" y="0"/>
                </a:moveTo>
                <a:lnTo>
                  <a:pt x="0" y="0"/>
                </a:lnTo>
                <a:lnTo>
                  <a:pt x="0" y="131063"/>
                </a:lnTo>
                <a:lnTo>
                  <a:pt x="7101840" y="131063"/>
                </a:lnTo>
                <a:lnTo>
                  <a:pt x="7101840" y="0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564880" y="3238500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1405127" y="0"/>
                </a:moveTo>
                <a:lnTo>
                  <a:pt x="0" y="0"/>
                </a:lnTo>
                <a:lnTo>
                  <a:pt x="0" y="131063"/>
                </a:lnTo>
                <a:lnTo>
                  <a:pt x="1405127" y="131063"/>
                </a:lnTo>
                <a:lnTo>
                  <a:pt x="14051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970007" y="3238500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469392" y="0"/>
                </a:moveTo>
                <a:lnTo>
                  <a:pt x="0" y="0"/>
                </a:lnTo>
                <a:lnTo>
                  <a:pt x="0" y="131063"/>
                </a:lnTo>
                <a:lnTo>
                  <a:pt x="469392" y="131063"/>
                </a:lnTo>
                <a:lnTo>
                  <a:pt x="469392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39400" y="3238500"/>
            <a:ext cx="166370" cy="131445"/>
          </a:xfrm>
          <a:custGeom>
            <a:avLst/>
            <a:gdLst/>
            <a:ahLst/>
            <a:cxnLst/>
            <a:rect l="l" t="t" r="r" b="b"/>
            <a:pathLst>
              <a:path w="166370" h="131445">
                <a:moveTo>
                  <a:pt x="166116" y="0"/>
                </a:moveTo>
                <a:lnTo>
                  <a:pt x="0" y="0"/>
                </a:lnTo>
                <a:lnTo>
                  <a:pt x="0" y="131063"/>
                </a:lnTo>
                <a:lnTo>
                  <a:pt x="166116" y="131063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605516" y="3238500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1670303" y="0"/>
                </a:moveTo>
                <a:lnTo>
                  <a:pt x="0" y="0"/>
                </a:lnTo>
                <a:lnTo>
                  <a:pt x="0" y="131063"/>
                </a:lnTo>
                <a:lnTo>
                  <a:pt x="1670303" y="131063"/>
                </a:lnTo>
                <a:lnTo>
                  <a:pt x="1670303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275819" y="3238500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3980687" y="0"/>
                </a:moveTo>
                <a:lnTo>
                  <a:pt x="0" y="0"/>
                </a:lnTo>
                <a:lnTo>
                  <a:pt x="0" y="131063"/>
                </a:lnTo>
                <a:lnTo>
                  <a:pt x="3980687" y="131063"/>
                </a:lnTo>
                <a:lnTo>
                  <a:pt x="3980687" y="0"/>
                </a:lnTo>
                <a:close/>
              </a:path>
            </a:pathLst>
          </a:custGeom>
          <a:solidFill>
            <a:srgbClr val="61A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636" y="1639570"/>
            <a:ext cx="1005839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8065" y="346659"/>
            <a:ext cx="12666218" cy="591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2115" y="2209291"/>
            <a:ext cx="10032365" cy="5155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16256508" y="0"/>
                </a:moveTo>
                <a:lnTo>
                  <a:pt x="0" y="0"/>
                </a:lnTo>
                <a:lnTo>
                  <a:pt x="0" y="1121664"/>
                </a:lnTo>
                <a:lnTo>
                  <a:pt x="16256508" y="1121664"/>
                </a:lnTo>
                <a:lnTo>
                  <a:pt x="16256508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4" name="object 4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79876" y="4178808"/>
            <a:ext cx="1668780" cy="1732914"/>
            <a:chOff x="3579876" y="4178808"/>
            <a:chExt cx="1668780" cy="1732914"/>
          </a:xfrm>
        </p:grpSpPr>
        <p:sp>
          <p:nvSpPr>
            <p:cNvPr id="13" name="object 13"/>
            <p:cNvSpPr/>
            <p:nvPr/>
          </p:nvSpPr>
          <p:spPr>
            <a:xfrm>
              <a:off x="3579876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48" y="4591812"/>
              <a:ext cx="1170431" cy="8702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44184" y="4178808"/>
            <a:ext cx="1668780" cy="1732914"/>
            <a:chOff x="6044184" y="4178808"/>
            <a:chExt cx="1668780" cy="1732914"/>
          </a:xfrm>
        </p:grpSpPr>
        <p:sp>
          <p:nvSpPr>
            <p:cNvPr id="16" name="object 16"/>
            <p:cNvSpPr/>
            <p:nvPr/>
          </p:nvSpPr>
          <p:spPr>
            <a:xfrm>
              <a:off x="6044184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2052" y="4501896"/>
              <a:ext cx="733044" cy="108813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517635" y="4178808"/>
            <a:ext cx="1668780" cy="1732914"/>
            <a:chOff x="8517635" y="4178808"/>
            <a:chExt cx="1668780" cy="1732914"/>
          </a:xfrm>
        </p:grpSpPr>
        <p:sp>
          <p:nvSpPr>
            <p:cNvPr id="19" name="object 19"/>
            <p:cNvSpPr/>
            <p:nvPr/>
          </p:nvSpPr>
          <p:spPr>
            <a:xfrm>
              <a:off x="8517635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90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90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9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7195" y="4480560"/>
              <a:ext cx="1089659" cy="112928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015471" y="4178808"/>
            <a:ext cx="1668780" cy="1732914"/>
            <a:chOff x="11015471" y="4178808"/>
            <a:chExt cx="1668780" cy="1732914"/>
          </a:xfrm>
        </p:grpSpPr>
        <p:sp>
          <p:nvSpPr>
            <p:cNvPr id="22" name="object 22"/>
            <p:cNvSpPr/>
            <p:nvPr/>
          </p:nvSpPr>
          <p:spPr>
            <a:xfrm>
              <a:off x="11015471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1211" y="4512564"/>
              <a:ext cx="1258824" cy="106527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675126" y="3217291"/>
            <a:ext cx="7627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Lesson</a:t>
            </a:r>
            <a:r>
              <a:rPr sz="28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8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11—</a:t>
            </a:r>
            <a:r>
              <a:rPr sz="28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Java</a:t>
            </a:r>
            <a:r>
              <a:rPr sz="28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r>
              <a:rPr sz="28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Connectivity</a:t>
            </a:r>
            <a:r>
              <a:rPr sz="28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8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(</a:t>
            </a:r>
            <a:r>
              <a:rPr sz="2800" spc="-6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JDBC)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5126" y="2542158"/>
            <a:ext cx="1915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solidFill>
                  <a:srgbClr val="252525"/>
                </a:solidFill>
                <a:latin typeface="Arial Black"/>
                <a:cs typeface="Arial Black"/>
              </a:rPr>
              <a:t>Core</a:t>
            </a:r>
            <a:r>
              <a:rPr sz="3200" spc="-200" dirty="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sz="3200" spc="-440" dirty="0">
                <a:solidFill>
                  <a:srgbClr val="252525"/>
                </a:solidFill>
                <a:latin typeface="Arial Black"/>
                <a:cs typeface="Arial Black"/>
              </a:rPr>
              <a:t>Java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Connecting</a:t>
            </a:r>
            <a:r>
              <a:rPr spc="-229" dirty="0"/>
              <a:t> </a:t>
            </a:r>
            <a:r>
              <a:rPr spc="-40" dirty="0"/>
              <a:t>to</a:t>
            </a:r>
            <a:r>
              <a:rPr spc="-210" dirty="0"/>
              <a:t> </a:t>
            </a:r>
            <a:r>
              <a:rPr spc="-135" dirty="0"/>
              <a:t>Database</a:t>
            </a:r>
            <a:r>
              <a:rPr spc="-200" dirty="0"/>
              <a:t> </a:t>
            </a:r>
            <a:r>
              <a:rPr spc="-80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5894" y="2059304"/>
            <a:ext cx="13004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getConnection()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DriverManager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create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connection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with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5894" y="2863976"/>
            <a:ext cx="44615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Syntax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getConnection()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5894" y="5126482"/>
            <a:ext cx="820483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Example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establishing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connection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with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Oracle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8219" y="198729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457200" y="0"/>
                </a:moveTo>
                <a:lnTo>
                  <a:pt x="91440" y="0"/>
                </a:lnTo>
                <a:lnTo>
                  <a:pt x="55849" y="7179"/>
                </a:lnTo>
                <a:lnTo>
                  <a:pt x="26784" y="26765"/>
                </a:lnTo>
                <a:lnTo>
                  <a:pt x="7186" y="55828"/>
                </a:lnTo>
                <a:lnTo>
                  <a:pt x="0" y="91439"/>
                </a:lnTo>
                <a:lnTo>
                  <a:pt x="0" y="457200"/>
                </a:lnTo>
                <a:lnTo>
                  <a:pt x="7186" y="492811"/>
                </a:lnTo>
                <a:lnTo>
                  <a:pt x="26784" y="521874"/>
                </a:lnTo>
                <a:lnTo>
                  <a:pt x="55849" y="541460"/>
                </a:lnTo>
                <a:lnTo>
                  <a:pt x="91440" y="548639"/>
                </a:lnTo>
                <a:lnTo>
                  <a:pt x="457200" y="548639"/>
                </a:lnTo>
                <a:lnTo>
                  <a:pt x="492811" y="541460"/>
                </a:lnTo>
                <a:lnTo>
                  <a:pt x="521874" y="521874"/>
                </a:lnTo>
                <a:lnTo>
                  <a:pt x="541460" y="492811"/>
                </a:lnTo>
                <a:lnTo>
                  <a:pt x="548640" y="457200"/>
                </a:lnTo>
                <a:lnTo>
                  <a:pt x="548640" y="91439"/>
                </a:lnTo>
                <a:lnTo>
                  <a:pt x="541460" y="55828"/>
                </a:lnTo>
                <a:lnTo>
                  <a:pt x="521874" y="26765"/>
                </a:lnTo>
                <a:lnTo>
                  <a:pt x="492811" y="7179"/>
                </a:lnTo>
                <a:lnTo>
                  <a:pt x="457200" y="0"/>
                </a:lnTo>
                <a:close/>
              </a:path>
            </a:pathLst>
          </a:custGeom>
          <a:solidFill>
            <a:srgbClr val="9BB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3698" y="2097785"/>
            <a:ext cx="15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0015" y="853439"/>
            <a:ext cx="6821424" cy="2743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66900" y="3587496"/>
            <a:ext cx="11474450" cy="107632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456565" indent="-365125">
              <a:lnSpc>
                <a:spcPct val="100000"/>
              </a:lnSpc>
              <a:spcBef>
                <a:spcPts val="535"/>
              </a:spcBef>
              <a:buAutoNum type="arabicParenR"/>
              <a:tabLst>
                <a:tab pos="456565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Connection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getConnection(String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url)throws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SQLException</a:t>
            </a:r>
            <a:endParaRPr sz="1600">
              <a:latin typeface="Courier New"/>
              <a:cs typeface="Courier New"/>
            </a:endParaRPr>
          </a:p>
          <a:p>
            <a:pPr marL="91440" marR="1480185" indent="365125">
              <a:lnSpc>
                <a:spcPct val="150000"/>
              </a:lnSpc>
              <a:buAutoNum type="arabicParenR"/>
              <a:tabLst>
                <a:tab pos="456565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Connection</a:t>
            </a:r>
            <a:r>
              <a:rPr sz="16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getConnection(String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url,String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name,String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password)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throws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SQLException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6900" y="5981700"/>
            <a:ext cx="11474450" cy="70866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5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Connection</a:t>
            </a:r>
            <a:r>
              <a:rPr sz="16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con=DriverManager.getConnection(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"jdbc:oracle:thin:@localhost:1521:xe","system","password");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Connecting</a:t>
            </a:r>
            <a:r>
              <a:rPr spc="-229" dirty="0"/>
              <a:t> </a:t>
            </a:r>
            <a:r>
              <a:rPr spc="-40" dirty="0"/>
              <a:t>to</a:t>
            </a:r>
            <a:r>
              <a:rPr spc="-210" dirty="0"/>
              <a:t> </a:t>
            </a:r>
            <a:r>
              <a:rPr spc="-135" dirty="0"/>
              <a:t>Database</a:t>
            </a:r>
            <a:r>
              <a:rPr spc="-200" dirty="0"/>
              <a:t> </a:t>
            </a:r>
            <a:r>
              <a:rPr spc="-80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5894" y="2059304"/>
            <a:ext cx="371982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Create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Statement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Object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5894" y="2803017"/>
            <a:ext cx="12576175" cy="1429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createStatement()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Connection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create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statement.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object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statement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executes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queries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database.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Syntax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createStatement()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5894" y="5529453"/>
            <a:ext cx="4941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Example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creating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Statement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Object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8219" y="198729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457200" y="0"/>
                </a:moveTo>
                <a:lnTo>
                  <a:pt x="91440" y="0"/>
                </a:lnTo>
                <a:lnTo>
                  <a:pt x="55849" y="7179"/>
                </a:lnTo>
                <a:lnTo>
                  <a:pt x="26784" y="26765"/>
                </a:lnTo>
                <a:lnTo>
                  <a:pt x="7186" y="55828"/>
                </a:lnTo>
                <a:lnTo>
                  <a:pt x="0" y="91439"/>
                </a:lnTo>
                <a:lnTo>
                  <a:pt x="0" y="457200"/>
                </a:lnTo>
                <a:lnTo>
                  <a:pt x="7186" y="492811"/>
                </a:lnTo>
                <a:lnTo>
                  <a:pt x="26784" y="521874"/>
                </a:lnTo>
                <a:lnTo>
                  <a:pt x="55849" y="541460"/>
                </a:lnTo>
                <a:lnTo>
                  <a:pt x="91440" y="548639"/>
                </a:lnTo>
                <a:lnTo>
                  <a:pt x="457200" y="548639"/>
                </a:lnTo>
                <a:lnTo>
                  <a:pt x="492811" y="541460"/>
                </a:lnTo>
                <a:lnTo>
                  <a:pt x="521874" y="521874"/>
                </a:lnTo>
                <a:lnTo>
                  <a:pt x="541460" y="492811"/>
                </a:lnTo>
                <a:lnTo>
                  <a:pt x="548640" y="457200"/>
                </a:lnTo>
                <a:lnTo>
                  <a:pt x="548640" y="91439"/>
                </a:lnTo>
                <a:lnTo>
                  <a:pt x="541460" y="55828"/>
                </a:lnTo>
                <a:lnTo>
                  <a:pt x="521874" y="26765"/>
                </a:lnTo>
                <a:lnTo>
                  <a:pt x="492811" y="7179"/>
                </a:lnTo>
                <a:lnTo>
                  <a:pt x="457200" y="0"/>
                </a:lnTo>
                <a:close/>
              </a:path>
            </a:pathLst>
          </a:custGeom>
          <a:solidFill>
            <a:srgbClr val="F19B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3698" y="2097785"/>
            <a:ext cx="15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0015" y="853439"/>
            <a:ext cx="6821424" cy="2743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66900" y="4728971"/>
            <a:ext cx="11474450" cy="36893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3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1.</a:t>
            </a:r>
            <a:r>
              <a:rPr sz="1600" spc="-25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Statement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createStatement()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throws</a:t>
            </a:r>
            <a:r>
              <a:rPr sz="1600" b="1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SQLException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6900" y="6406896"/>
            <a:ext cx="11474450" cy="33845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4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1.</a:t>
            </a:r>
            <a:r>
              <a:rPr sz="1600" spc="-2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Statement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stmt=con.createStatement();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Connecting</a:t>
            </a:r>
            <a:r>
              <a:rPr spc="-229" dirty="0"/>
              <a:t> </a:t>
            </a:r>
            <a:r>
              <a:rPr spc="-40" dirty="0"/>
              <a:t>to</a:t>
            </a:r>
            <a:r>
              <a:rPr spc="-210" dirty="0"/>
              <a:t> </a:t>
            </a:r>
            <a:r>
              <a:rPr spc="-135" dirty="0"/>
              <a:t>Database</a:t>
            </a:r>
            <a:r>
              <a:rPr spc="-200" dirty="0"/>
              <a:t> </a:t>
            </a:r>
            <a:r>
              <a:rPr spc="-80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5894" y="2059304"/>
            <a:ext cx="22409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4" dirty="0">
                <a:solidFill>
                  <a:srgbClr val="404040"/>
                </a:solidFill>
                <a:latin typeface="Arial Black"/>
                <a:cs typeface="Arial Black"/>
              </a:rPr>
              <a:t>Execute</a:t>
            </a: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5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22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Arial Black"/>
                <a:cs typeface="Arial Black"/>
              </a:rPr>
              <a:t>query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5894" y="2803017"/>
            <a:ext cx="12858115" cy="1429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executeQuery()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Statement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execute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queries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database.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This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returns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object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ResultSet.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This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get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all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records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table.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Syntax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executeQuery()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5894" y="5529453"/>
            <a:ext cx="36258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Example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executing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query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8219" y="198729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457200" y="0"/>
                </a:moveTo>
                <a:lnTo>
                  <a:pt x="91440" y="0"/>
                </a:lnTo>
                <a:lnTo>
                  <a:pt x="55849" y="7179"/>
                </a:lnTo>
                <a:lnTo>
                  <a:pt x="26784" y="26765"/>
                </a:lnTo>
                <a:lnTo>
                  <a:pt x="7186" y="55828"/>
                </a:lnTo>
                <a:lnTo>
                  <a:pt x="0" y="91439"/>
                </a:lnTo>
                <a:lnTo>
                  <a:pt x="0" y="457200"/>
                </a:lnTo>
                <a:lnTo>
                  <a:pt x="7186" y="492811"/>
                </a:lnTo>
                <a:lnTo>
                  <a:pt x="26784" y="521874"/>
                </a:lnTo>
                <a:lnTo>
                  <a:pt x="55849" y="541460"/>
                </a:lnTo>
                <a:lnTo>
                  <a:pt x="91440" y="548639"/>
                </a:lnTo>
                <a:lnTo>
                  <a:pt x="457200" y="548639"/>
                </a:lnTo>
                <a:lnTo>
                  <a:pt x="492811" y="541460"/>
                </a:lnTo>
                <a:lnTo>
                  <a:pt x="521874" y="521874"/>
                </a:lnTo>
                <a:lnTo>
                  <a:pt x="541460" y="492811"/>
                </a:lnTo>
                <a:lnTo>
                  <a:pt x="548640" y="457200"/>
                </a:lnTo>
                <a:lnTo>
                  <a:pt x="548640" y="91439"/>
                </a:lnTo>
                <a:lnTo>
                  <a:pt x="541460" y="55828"/>
                </a:lnTo>
                <a:lnTo>
                  <a:pt x="521874" y="26765"/>
                </a:lnTo>
                <a:lnTo>
                  <a:pt x="492811" y="7179"/>
                </a:lnTo>
                <a:lnTo>
                  <a:pt x="457200" y="0"/>
                </a:lnTo>
                <a:close/>
              </a:path>
            </a:pathLst>
          </a:custGeom>
          <a:solidFill>
            <a:srgbClr val="D143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3698" y="2097785"/>
            <a:ext cx="15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0015" y="853439"/>
            <a:ext cx="6821424" cy="2743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66900" y="4728971"/>
            <a:ext cx="9299575" cy="36893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3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1.</a:t>
            </a:r>
            <a:r>
              <a:rPr sz="1600" spc="-2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ResultSet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executeQuery(String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sql)throws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SQLException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6900" y="6406896"/>
            <a:ext cx="9299575" cy="184594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434340" indent="-34290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434340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ResultSet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rs=stmt.executeQuery("select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*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from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emp");</a:t>
            </a:r>
            <a:endParaRPr sz="1600">
              <a:latin typeface="Courier New"/>
              <a:cs typeface="Courier New"/>
            </a:endParaRPr>
          </a:p>
          <a:p>
            <a:pPr marL="433705" indent="-34226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33705" algn="l"/>
              </a:tabLst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while(rs.next())</a:t>
            </a:r>
            <a:endParaRPr sz="1600">
              <a:latin typeface="Courier New"/>
              <a:cs typeface="Courier New"/>
            </a:endParaRPr>
          </a:p>
          <a:p>
            <a:pPr marL="433705" indent="-34226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33705" algn="l"/>
              </a:tabLst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33705" indent="-34226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33705" algn="l"/>
              </a:tabLst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System.out.println(rs.getInt(1)+"</a:t>
            </a:r>
            <a:r>
              <a:rPr sz="1600" spc="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"+rs.getString(2));</a:t>
            </a:r>
            <a:endParaRPr sz="1600">
              <a:latin typeface="Courier New"/>
              <a:cs typeface="Courier New"/>
            </a:endParaRPr>
          </a:p>
          <a:p>
            <a:pPr marL="433705" indent="-34226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33705" algn="l"/>
              </a:tabLst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Connecting</a:t>
            </a:r>
            <a:r>
              <a:rPr spc="-229" dirty="0"/>
              <a:t> </a:t>
            </a:r>
            <a:r>
              <a:rPr spc="-40" dirty="0"/>
              <a:t>to</a:t>
            </a:r>
            <a:r>
              <a:rPr spc="-210" dirty="0"/>
              <a:t> </a:t>
            </a:r>
            <a:r>
              <a:rPr spc="-135" dirty="0"/>
              <a:t>Database</a:t>
            </a:r>
            <a:r>
              <a:rPr spc="-200" dirty="0"/>
              <a:t> </a:t>
            </a:r>
            <a:r>
              <a:rPr spc="-80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5894" y="2059304"/>
            <a:ext cx="387222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95" dirty="0">
                <a:solidFill>
                  <a:srgbClr val="404040"/>
                </a:solidFill>
                <a:latin typeface="Arial Black"/>
                <a:cs typeface="Arial Black"/>
              </a:rPr>
              <a:t>Close</a:t>
            </a: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200" spc="-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connection</a:t>
            </a:r>
            <a:r>
              <a:rPr sz="2200" spc="-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Arial Black"/>
                <a:cs typeface="Arial Black"/>
              </a:rPr>
              <a:t>object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5894" y="2803017"/>
            <a:ext cx="13066394" cy="1429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By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closing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connection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object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statement,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ResultSet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will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closed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automatically.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close()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Connection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close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connection.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Syntax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close()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5894" y="5529453"/>
            <a:ext cx="37001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Example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executing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query: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8219" y="198729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457200" y="0"/>
                </a:moveTo>
                <a:lnTo>
                  <a:pt x="91440" y="0"/>
                </a:lnTo>
                <a:lnTo>
                  <a:pt x="55849" y="7179"/>
                </a:lnTo>
                <a:lnTo>
                  <a:pt x="26784" y="26765"/>
                </a:lnTo>
                <a:lnTo>
                  <a:pt x="7186" y="55828"/>
                </a:lnTo>
                <a:lnTo>
                  <a:pt x="0" y="91439"/>
                </a:lnTo>
                <a:lnTo>
                  <a:pt x="0" y="457200"/>
                </a:lnTo>
                <a:lnTo>
                  <a:pt x="7186" y="492811"/>
                </a:lnTo>
                <a:lnTo>
                  <a:pt x="26784" y="521874"/>
                </a:lnTo>
                <a:lnTo>
                  <a:pt x="55849" y="541460"/>
                </a:lnTo>
                <a:lnTo>
                  <a:pt x="91440" y="548639"/>
                </a:lnTo>
                <a:lnTo>
                  <a:pt x="457200" y="548639"/>
                </a:lnTo>
                <a:lnTo>
                  <a:pt x="492811" y="541460"/>
                </a:lnTo>
                <a:lnTo>
                  <a:pt x="521874" y="521874"/>
                </a:lnTo>
                <a:lnTo>
                  <a:pt x="541460" y="492811"/>
                </a:lnTo>
                <a:lnTo>
                  <a:pt x="548640" y="457200"/>
                </a:lnTo>
                <a:lnTo>
                  <a:pt x="548640" y="91439"/>
                </a:lnTo>
                <a:lnTo>
                  <a:pt x="541460" y="55828"/>
                </a:lnTo>
                <a:lnTo>
                  <a:pt x="521874" y="26765"/>
                </a:lnTo>
                <a:lnTo>
                  <a:pt x="492811" y="7179"/>
                </a:lnTo>
                <a:lnTo>
                  <a:pt x="457200" y="0"/>
                </a:lnTo>
                <a:close/>
              </a:path>
            </a:pathLst>
          </a:custGeom>
          <a:solidFill>
            <a:srgbClr val="4453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3698" y="2097785"/>
            <a:ext cx="15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0015" y="853439"/>
            <a:ext cx="6821424" cy="2743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66900" y="4728971"/>
            <a:ext cx="9299575" cy="33845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3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1.</a:t>
            </a:r>
            <a:r>
              <a:rPr sz="1600" spc="-2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close()throws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SQLException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6900" y="6406896"/>
            <a:ext cx="9299575" cy="33845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4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1.</a:t>
            </a:r>
            <a:r>
              <a:rPr sz="1600" spc="-2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con.close();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>
                <a:solidFill>
                  <a:srgbClr val="FFFFFF"/>
                </a:solidFill>
              </a:rPr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4138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2—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Drivers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505" dirty="0">
                <a:solidFill>
                  <a:srgbClr val="404040"/>
                </a:solidFill>
                <a:latin typeface="Arial Black"/>
                <a:cs typeface="Arial Black"/>
              </a:rPr>
              <a:t>JDBC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2666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JDBC</a:t>
            </a:r>
            <a:r>
              <a:rPr spc="-250" dirty="0"/>
              <a:t> </a:t>
            </a:r>
            <a:r>
              <a:rPr spc="-50" dirty="0"/>
              <a:t>Drivers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0815" y="1150060"/>
            <a:ext cx="3701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There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4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types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Drivers: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1695" y="853439"/>
            <a:ext cx="2798063" cy="2743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785617" y="1712722"/>
            <a:ext cx="10685780" cy="4079240"/>
            <a:chOff x="2785617" y="1712722"/>
            <a:chExt cx="10685780" cy="40792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340" y="5098679"/>
              <a:ext cx="603250" cy="6930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91967" y="1719072"/>
              <a:ext cx="10673080" cy="2955290"/>
            </a:xfrm>
            <a:custGeom>
              <a:avLst/>
              <a:gdLst/>
              <a:ahLst/>
              <a:cxnLst/>
              <a:rect l="l" t="t" r="r" b="b"/>
              <a:pathLst>
                <a:path w="10673080" h="2955290">
                  <a:moveTo>
                    <a:pt x="10672572" y="0"/>
                  </a:moveTo>
                  <a:lnTo>
                    <a:pt x="0" y="0"/>
                  </a:lnTo>
                  <a:lnTo>
                    <a:pt x="0" y="2955036"/>
                  </a:lnTo>
                  <a:lnTo>
                    <a:pt x="10672572" y="2955036"/>
                  </a:lnTo>
                  <a:lnTo>
                    <a:pt x="10672572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1967" y="1719072"/>
              <a:ext cx="10673080" cy="2955290"/>
            </a:xfrm>
            <a:custGeom>
              <a:avLst/>
              <a:gdLst/>
              <a:ahLst/>
              <a:cxnLst/>
              <a:rect l="l" t="t" r="r" b="b"/>
              <a:pathLst>
                <a:path w="10673080" h="2955290">
                  <a:moveTo>
                    <a:pt x="0" y="2955036"/>
                  </a:moveTo>
                  <a:lnTo>
                    <a:pt x="10672572" y="2955036"/>
                  </a:lnTo>
                  <a:lnTo>
                    <a:pt x="10672572" y="0"/>
                  </a:lnTo>
                  <a:lnTo>
                    <a:pt x="0" y="0"/>
                  </a:lnTo>
                  <a:lnTo>
                    <a:pt x="0" y="29550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12363" y="2301240"/>
              <a:ext cx="2342515" cy="2209800"/>
            </a:xfrm>
            <a:custGeom>
              <a:avLst/>
              <a:gdLst/>
              <a:ahLst/>
              <a:cxnLst/>
              <a:rect l="l" t="t" r="r" b="b"/>
              <a:pathLst>
                <a:path w="2342515" h="2209800">
                  <a:moveTo>
                    <a:pt x="2090420" y="0"/>
                  </a:moveTo>
                  <a:lnTo>
                    <a:pt x="251968" y="0"/>
                  </a:ln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7"/>
                  </a:lnTo>
                  <a:lnTo>
                    <a:pt x="0" y="1957831"/>
                  </a:lnTo>
                  <a:lnTo>
                    <a:pt x="4058" y="2003132"/>
                  </a:lnTo>
                  <a:lnTo>
                    <a:pt x="15759" y="2045765"/>
                  </a:lnTo>
                  <a:lnTo>
                    <a:pt x="34393" y="2085020"/>
                  </a:lnTo>
                  <a:lnTo>
                    <a:pt x="59248" y="2120185"/>
                  </a:lnTo>
                  <a:lnTo>
                    <a:pt x="89614" y="2150551"/>
                  </a:lnTo>
                  <a:lnTo>
                    <a:pt x="124779" y="2175406"/>
                  </a:lnTo>
                  <a:lnTo>
                    <a:pt x="164034" y="2194040"/>
                  </a:lnTo>
                  <a:lnTo>
                    <a:pt x="206667" y="2205741"/>
                  </a:lnTo>
                  <a:lnTo>
                    <a:pt x="251968" y="2209799"/>
                  </a:lnTo>
                  <a:lnTo>
                    <a:pt x="2090420" y="2209799"/>
                  </a:lnTo>
                  <a:lnTo>
                    <a:pt x="2135720" y="2205741"/>
                  </a:lnTo>
                  <a:lnTo>
                    <a:pt x="2178353" y="2194040"/>
                  </a:lnTo>
                  <a:lnTo>
                    <a:pt x="2217608" y="2175406"/>
                  </a:lnTo>
                  <a:lnTo>
                    <a:pt x="2252773" y="2150551"/>
                  </a:lnTo>
                  <a:lnTo>
                    <a:pt x="2283139" y="2120185"/>
                  </a:lnTo>
                  <a:lnTo>
                    <a:pt x="2307994" y="2085020"/>
                  </a:lnTo>
                  <a:lnTo>
                    <a:pt x="2326628" y="2045765"/>
                  </a:lnTo>
                  <a:lnTo>
                    <a:pt x="2338329" y="2003132"/>
                  </a:lnTo>
                  <a:lnTo>
                    <a:pt x="2342388" y="1957831"/>
                  </a:lnTo>
                  <a:lnTo>
                    <a:pt x="2342388" y="251967"/>
                  </a:lnTo>
                  <a:lnTo>
                    <a:pt x="2338329" y="206667"/>
                  </a:lnTo>
                  <a:lnTo>
                    <a:pt x="2326628" y="164034"/>
                  </a:lnTo>
                  <a:lnTo>
                    <a:pt x="2307994" y="124779"/>
                  </a:lnTo>
                  <a:lnTo>
                    <a:pt x="2283139" y="89614"/>
                  </a:lnTo>
                  <a:lnTo>
                    <a:pt x="2252773" y="59248"/>
                  </a:lnTo>
                  <a:lnTo>
                    <a:pt x="2217608" y="34393"/>
                  </a:lnTo>
                  <a:lnTo>
                    <a:pt x="2178353" y="15759"/>
                  </a:lnTo>
                  <a:lnTo>
                    <a:pt x="2135720" y="4058"/>
                  </a:lnTo>
                  <a:lnTo>
                    <a:pt x="2090420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12363" y="2301240"/>
              <a:ext cx="2342515" cy="2209800"/>
            </a:xfrm>
            <a:custGeom>
              <a:avLst/>
              <a:gdLst/>
              <a:ahLst/>
              <a:cxnLst/>
              <a:rect l="l" t="t" r="r" b="b"/>
              <a:pathLst>
                <a:path w="2342515" h="2209800">
                  <a:moveTo>
                    <a:pt x="0" y="251967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8" y="0"/>
                  </a:lnTo>
                  <a:lnTo>
                    <a:pt x="2090420" y="0"/>
                  </a:lnTo>
                  <a:lnTo>
                    <a:pt x="2135720" y="4058"/>
                  </a:lnTo>
                  <a:lnTo>
                    <a:pt x="2178353" y="15759"/>
                  </a:lnTo>
                  <a:lnTo>
                    <a:pt x="2217608" y="34393"/>
                  </a:lnTo>
                  <a:lnTo>
                    <a:pt x="2252773" y="59248"/>
                  </a:lnTo>
                  <a:lnTo>
                    <a:pt x="2283139" y="89614"/>
                  </a:lnTo>
                  <a:lnTo>
                    <a:pt x="2307994" y="124779"/>
                  </a:lnTo>
                  <a:lnTo>
                    <a:pt x="2326628" y="164034"/>
                  </a:lnTo>
                  <a:lnTo>
                    <a:pt x="2338329" y="206667"/>
                  </a:lnTo>
                  <a:lnTo>
                    <a:pt x="2342388" y="251967"/>
                  </a:lnTo>
                  <a:lnTo>
                    <a:pt x="2342388" y="1957831"/>
                  </a:lnTo>
                  <a:lnTo>
                    <a:pt x="2338329" y="2003132"/>
                  </a:lnTo>
                  <a:lnTo>
                    <a:pt x="2326628" y="2045765"/>
                  </a:lnTo>
                  <a:lnTo>
                    <a:pt x="2307994" y="2085020"/>
                  </a:lnTo>
                  <a:lnTo>
                    <a:pt x="2283139" y="2120185"/>
                  </a:lnTo>
                  <a:lnTo>
                    <a:pt x="2252773" y="2150551"/>
                  </a:lnTo>
                  <a:lnTo>
                    <a:pt x="2217608" y="2175406"/>
                  </a:lnTo>
                  <a:lnTo>
                    <a:pt x="2178353" y="2194040"/>
                  </a:lnTo>
                  <a:lnTo>
                    <a:pt x="2135720" y="2205741"/>
                  </a:lnTo>
                  <a:lnTo>
                    <a:pt x="2090420" y="2209799"/>
                  </a:lnTo>
                  <a:lnTo>
                    <a:pt x="251968" y="2209799"/>
                  </a:lnTo>
                  <a:lnTo>
                    <a:pt x="206667" y="2205741"/>
                  </a:lnTo>
                  <a:lnTo>
                    <a:pt x="164034" y="2194040"/>
                  </a:lnTo>
                  <a:lnTo>
                    <a:pt x="124779" y="2175406"/>
                  </a:lnTo>
                  <a:lnTo>
                    <a:pt x="89614" y="2150551"/>
                  </a:lnTo>
                  <a:lnTo>
                    <a:pt x="59248" y="2120185"/>
                  </a:lnTo>
                  <a:lnTo>
                    <a:pt x="34393" y="2085020"/>
                  </a:lnTo>
                  <a:lnTo>
                    <a:pt x="15759" y="2045765"/>
                  </a:lnTo>
                  <a:lnTo>
                    <a:pt x="4058" y="2003132"/>
                  </a:lnTo>
                  <a:lnTo>
                    <a:pt x="0" y="1957831"/>
                  </a:lnTo>
                  <a:lnTo>
                    <a:pt x="0" y="25196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05911" y="2546604"/>
            <a:ext cx="1972310" cy="502920"/>
          </a:xfrm>
          <a:prstGeom prst="rect">
            <a:avLst/>
          </a:prstGeom>
          <a:solidFill>
            <a:srgbClr val="56FF90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7040">
              <a:lnSpc>
                <a:spcPts val="1895"/>
              </a:lnSpc>
            </a:pPr>
            <a:r>
              <a:rPr sz="16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16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ODBC</a:t>
            </a:r>
            <a:endParaRPr sz="1600">
              <a:latin typeface="Lucida Sans Unicode"/>
              <a:cs typeface="Lucida Sans Unicode"/>
            </a:endParaRPr>
          </a:p>
          <a:p>
            <a:pPr marL="363220">
              <a:lnSpc>
                <a:spcPct val="100000"/>
              </a:lnSpc>
            </a:pPr>
            <a:r>
              <a:rPr sz="16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Bridge</a:t>
            </a:r>
            <a:r>
              <a:rPr sz="16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5911" y="3250692"/>
            <a:ext cx="1972310" cy="421005"/>
          </a:xfrm>
          <a:prstGeom prst="rect">
            <a:avLst/>
          </a:prstGeom>
          <a:solidFill>
            <a:srgbClr val="FFA78B"/>
          </a:solidFill>
          <a:ln w="12192">
            <a:solidFill>
              <a:srgbClr val="41709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ODBC</a:t>
            </a:r>
            <a:r>
              <a:rPr sz="16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5911" y="3872484"/>
            <a:ext cx="1972310" cy="501650"/>
          </a:xfrm>
          <a:prstGeom prst="rect">
            <a:avLst/>
          </a:prstGeom>
          <a:solidFill>
            <a:srgbClr val="DFEBF7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889"/>
              </a:lnSpc>
            </a:pPr>
            <a:r>
              <a:rPr sz="16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Vendor</a:t>
            </a:r>
            <a:r>
              <a:rPr sz="16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Library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18915" y="1923288"/>
            <a:ext cx="1148080" cy="372110"/>
          </a:xfrm>
          <a:prstGeom prst="rect">
            <a:avLst/>
          </a:prstGeom>
          <a:solidFill>
            <a:srgbClr val="9DC3E6"/>
          </a:solidFill>
          <a:ln w="12192">
            <a:solidFill>
              <a:srgbClr val="41709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415"/>
              </a:spcBef>
            </a:pPr>
            <a:r>
              <a:rPr sz="16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 1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16270" y="2316226"/>
            <a:ext cx="2357120" cy="2224405"/>
            <a:chOff x="5716270" y="2316226"/>
            <a:chExt cx="2357120" cy="2224405"/>
          </a:xfrm>
        </p:grpSpPr>
        <p:sp>
          <p:nvSpPr>
            <p:cNvPr id="16" name="object 16"/>
            <p:cNvSpPr/>
            <p:nvPr/>
          </p:nvSpPr>
          <p:spPr>
            <a:xfrm>
              <a:off x="5722620" y="2322576"/>
              <a:ext cx="2344420" cy="2211705"/>
            </a:xfrm>
            <a:custGeom>
              <a:avLst/>
              <a:gdLst/>
              <a:ahLst/>
              <a:cxnLst/>
              <a:rect l="l" t="t" r="r" b="b"/>
              <a:pathLst>
                <a:path w="2344420" h="2211704">
                  <a:moveTo>
                    <a:pt x="2091689" y="0"/>
                  </a:moveTo>
                  <a:lnTo>
                    <a:pt x="252221" y="0"/>
                  </a:lnTo>
                  <a:lnTo>
                    <a:pt x="206879" y="4062"/>
                  </a:lnTo>
                  <a:lnTo>
                    <a:pt x="164205" y="15777"/>
                  </a:lnTo>
                  <a:lnTo>
                    <a:pt x="124911" y="34431"/>
                  </a:lnTo>
                  <a:lnTo>
                    <a:pt x="89710" y="59312"/>
                  </a:lnTo>
                  <a:lnTo>
                    <a:pt x="59312" y="89710"/>
                  </a:lnTo>
                  <a:lnTo>
                    <a:pt x="34431" y="124911"/>
                  </a:lnTo>
                  <a:lnTo>
                    <a:pt x="15777" y="164205"/>
                  </a:lnTo>
                  <a:lnTo>
                    <a:pt x="4062" y="206879"/>
                  </a:lnTo>
                  <a:lnTo>
                    <a:pt x="0" y="252222"/>
                  </a:lnTo>
                  <a:lnTo>
                    <a:pt x="0" y="1959102"/>
                  </a:lnTo>
                  <a:lnTo>
                    <a:pt x="4062" y="2004406"/>
                  </a:lnTo>
                  <a:lnTo>
                    <a:pt x="15777" y="2047051"/>
                  </a:lnTo>
                  <a:lnTo>
                    <a:pt x="34431" y="2086323"/>
                  </a:lnTo>
                  <a:lnTo>
                    <a:pt x="59312" y="2121508"/>
                  </a:lnTo>
                  <a:lnTo>
                    <a:pt x="89710" y="2151895"/>
                  </a:lnTo>
                  <a:lnTo>
                    <a:pt x="124911" y="2176770"/>
                  </a:lnTo>
                  <a:lnTo>
                    <a:pt x="164205" y="2195421"/>
                  </a:lnTo>
                  <a:lnTo>
                    <a:pt x="206879" y="2207134"/>
                  </a:lnTo>
                  <a:lnTo>
                    <a:pt x="252221" y="2211197"/>
                  </a:lnTo>
                  <a:lnTo>
                    <a:pt x="2091689" y="2211197"/>
                  </a:lnTo>
                  <a:lnTo>
                    <a:pt x="2137032" y="2207134"/>
                  </a:lnTo>
                  <a:lnTo>
                    <a:pt x="2179706" y="2195421"/>
                  </a:lnTo>
                  <a:lnTo>
                    <a:pt x="2219000" y="2176770"/>
                  </a:lnTo>
                  <a:lnTo>
                    <a:pt x="2254201" y="2151895"/>
                  </a:lnTo>
                  <a:lnTo>
                    <a:pt x="2284599" y="2121508"/>
                  </a:lnTo>
                  <a:lnTo>
                    <a:pt x="2309480" y="2086323"/>
                  </a:lnTo>
                  <a:lnTo>
                    <a:pt x="2328134" y="2047051"/>
                  </a:lnTo>
                  <a:lnTo>
                    <a:pt x="2339849" y="2004406"/>
                  </a:lnTo>
                  <a:lnTo>
                    <a:pt x="2343911" y="1959102"/>
                  </a:lnTo>
                  <a:lnTo>
                    <a:pt x="2343911" y="252222"/>
                  </a:lnTo>
                  <a:lnTo>
                    <a:pt x="2339849" y="206879"/>
                  </a:lnTo>
                  <a:lnTo>
                    <a:pt x="2328134" y="164205"/>
                  </a:lnTo>
                  <a:lnTo>
                    <a:pt x="2309480" y="124911"/>
                  </a:lnTo>
                  <a:lnTo>
                    <a:pt x="2284599" y="89710"/>
                  </a:lnTo>
                  <a:lnTo>
                    <a:pt x="2254201" y="59312"/>
                  </a:lnTo>
                  <a:lnTo>
                    <a:pt x="2219000" y="34431"/>
                  </a:lnTo>
                  <a:lnTo>
                    <a:pt x="2179706" y="15777"/>
                  </a:lnTo>
                  <a:lnTo>
                    <a:pt x="2137032" y="4062"/>
                  </a:lnTo>
                  <a:lnTo>
                    <a:pt x="2091689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22620" y="2322576"/>
              <a:ext cx="2344420" cy="2211705"/>
            </a:xfrm>
            <a:custGeom>
              <a:avLst/>
              <a:gdLst/>
              <a:ahLst/>
              <a:cxnLst/>
              <a:rect l="l" t="t" r="r" b="b"/>
              <a:pathLst>
                <a:path w="2344420" h="2211704">
                  <a:moveTo>
                    <a:pt x="0" y="252222"/>
                  </a:moveTo>
                  <a:lnTo>
                    <a:pt x="4062" y="206879"/>
                  </a:lnTo>
                  <a:lnTo>
                    <a:pt x="15777" y="164205"/>
                  </a:lnTo>
                  <a:lnTo>
                    <a:pt x="34431" y="124911"/>
                  </a:lnTo>
                  <a:lnTo>
                    <a:pt x="59312" y="89710"/>
                  </a:lnTo>
                  <a:lnTo>
                    <a:pt x="89710" y="59312"/>
                  </a:lnTo>
                  <a:lnTo>
                    <a:pt x="124911" y="34431"/>
                  </a:lnTo>
                  <a:lnTo>
                    <a:pt x="164205" y="15777"/>
                  </a:lnTo>
                  <a:lnTo>
                    <a:pt x="206879" y="4062"/>
                  </a:lnTo>
                  <a:lnTo>
                    <a:pt x="252221" y="0"/>
                  </a:lnTo>
                  <a:lnTo>
                    <a:pt x="2091689" y="0"/>
                  </a:lnTo>
                  <a:lnTo>
                    <a:pt x="2137032" y="4062"/>
                  </a:lnTo>
                  <a:lnTo>
                    <a:pt x="2179706" y="15777"/>
                  </a:lnTo>
                  <a:lnTo>
                    <a:pt x="2219000" y="34431"/>
                  </a:lnTo>
                  <a:lnTo>
                    <a:pt x="2254201" y="59312"/>
                  </a:lnTo>
                  <a:lnTo>
                    <a:pt x="2284599" y="89710"/>
                  </a:lnTo>
                  <a:lnTo>
                    <a:pt x="2309480" y="124911"/>
                  </a:lnTo>
                  <a:lnTo>
                    <a:pt x="2328134" y="164205"/>
                  </a:lnTo>
                  <a:lnTo>
                    <a:pt x="2339849" y="206879"/>
                  </a:lnTo>
                  <a:lnTo>
                    <a:pt x="2343911" y="252222"/>
                  </a:lnTo>
                  <a:lnTo>
                    <a:pt x="2343911" y="1959102"/>
                  </a:lnTo>
                  <a:lnTo>
                    <a:pt x="2339849" y="2004406"/>
                  </a:lnTo>
                  <a:lnTo>
                    <a:pt x="2328134" y="2047051"/>
                  </a:lnTo>
                  <a:lnTo>
                    <a:pt x="2309480" y="2086323"/>
                  </a:lnTo>
                  <a:lnTo>
                    <a:pt x="2284599" y="2121508"/>
                  </a:lnTo>
                  <a:lnTo>
                    <a:pt x="2254201" y="2151895"/>
                  </a:lnTo>
                  <a:lnTo>
                    <a:pt x="2219000" y="2176770"/>
                  </a:lnTo>
                  <a:lnTo>
                    <a:pt x="2179706" y="2195421"/>
                  </a:lnTo>
                  <a:lnTo>
                    <a:pt x="2137032" y="2207134"/>
                  </a:lnTo>
                  <a:lnTo>
                    <a:pt x="2091689" y="2211197"/>
                  </a:lnTo>
                  <a:lnTo>
                    <a:pt x="252221" y="2211197"/>
                  </a:lnTo>
                  <a:lnTo>
                    <a:pt x="206879" y="2207134"/>
                  </a:lnTo>
                  <a:lnTo>
                    <a:pt x="164205" y="2195421"/>
                  </a:lnTo>
                  <a:lnTo>
                    <a:pt x="124911" y="2176770"/>
                  </a:lnTo>
                  <a:lnTo>
                    <a:pt x="89710" y="2151895"/>
                  </a:lnTo>
                  <a:lnTo>
                    <a:pt x="59312" y="2121508"/>
                  </a:lnTo>
                  <a:lnTo>
                    <a:pt x="34431" y="2086323"/>
                  </a:lnTo>
                  <a:lnTo>
                    <a:pt x="15777" y="2047051"/>
                  </a:lnTo>
                  <a:lnTo>
                    <a:pt x="4062" y="2004406"/>
                  </a:lnTo>
                  <a:lnTo>
                    <a:pt x="0" y="1959102"/>
                  </a:lnTo>
                  <a:lnTo>
                    <a:pt x="0" y="25222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17691" y="2846832"/>
            <a:ext cx="1972310" cy="502920"/>
          </a:xfrm>
          <a:prstGeom prst="rect">
            <a:avLst/>
          </a:prstGeom>
          <a:solidFill>
            <a:srgbClr val="56FF90"/>
          </a:solidFill>
          <a:ln w="12192">
            <a:solidFill>
              <a:srgbClr val="41709C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935"/>
              </a:spcBef>
            </a:pP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Native</a:t>
            </a:r>
            <a:r>
              <a:rPr sz="16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API</a:t>
            </a:r>
            <a:r>
              <a:rPr sz="16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17691" y="3621023"/>
            <a:ext cx="1972310" cy="502920"/>
          </a:xfrm>
          <a:prstGeom prst="rect">
            <a:avLst/>
          </a:prstGeom>
          <a:solidFill>
            <a:srgbClr val="DFEBF7"/>
          </a:solidFill>
          <a:ln w="12192">
            <a:solidFill>
              <a:srgbClr val="41709C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656590" marR="160020" indent="-489584">
              <a:lnSpc>
                <a:spcPts val="1920"/>
              </a:lnSpc>
              <a:spcBef>
                <a:spcPts val="40"/>
              </a:spcBef>
            </a:pPr>
            <a:r>
              <a:rPr sz="16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Vendor</a:t>
            </a:r>
            <a:r>
              <a:rPr sz="16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 Library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9171" y="1923288"/>
            <a:ext cx="1148080" cy="372110"/>
          </a:xfrm>
          <a:prstGeom prst="rect">
            <a:avLst/>
          </a:prstGeom>
          <a:solidFill>
            <a:srgbClr val="9DC3E6"/>
          </a:solidFill>
          <a:ln w="12192">
            <a:solidFill>
              <a:srgbClr val="41709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415"/>
              </a:spcBef>
            </a:pP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2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511285" y="2316226"/>
            <a:ext cx="2355215" cy="2224405"/>
            <a:chOff x="8511285" y="2316226"/>
            <a:chExt cx="2355215" cy="2224405"/>
          </a:xfrm>
        </p:grpSpPr>
        <p:sp>
          <p:nvSpPr>
            <p:cNvPr id="22" name="object 22"/>
            <p:cNvSpPr/>
            <p:nvPr/>
          </p:nvSpPr>
          <p:spPr>
            <a:xfrm>
              <a:off x="8517635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2090166" y="0"/>
                  </a:moveTo>
                  <a:lnTo>
                    <a:pt x="252222" y="0"/>
                  </a:lnTo>
                  <a:lnTo>
                    <a:pt x="206879" y="4062"/>
                  </a:lnTo>
                  <a:lnTo>
                    <a:pt x="164205" y="15777"/>
                  </a:lnTo>
                  <a:lnTo>
                    <a:pt x="124911" y="34431"/>
                  </a:lnTo>
                  <a:lnTo>
                    <a:pt x="89710" y="59312"/>
                  </a:lnTo>
                  <a:lnTo>
                    <a:pt x="59312" y="89710"/>
                  </a:lnTo>
                  <a:lnTo>
                    <a:pt x="34431" y="124911"/>
                  </a:lnTo>
                  <a:lnTo>
                    <a:pt x="15777" y="164205"/>
                  </a:lnTo>
                  <a:lnTo>
                    <a:pt x="4062" y="206879"/>
                  </a:lnTo>
                  <a:lnTo>
                    <a:pt x="0" y="252222"/>
                  </a:lnTo>
                  <a:lnTo>
                    <a:pt x="0" y="1959102"/>
                  </a:lnTo>
                  <a:lnTo>
                    <a:pt x="4062" y="2004444"/>
                  </a:lnTo>
                  <a:lnTo>
                    <a:pt x="15777" y="2047118"/>
                  </a:lnTo>
                  <a:lnTo>
                    <a:pt x="34431" y="2086412"/>
                  </a:lnTo>
                  <a:lnTo>
                    <a:pt x="59312" y="2121613"/>
                  </a:lnTo>
                  <a:lnTo>
                    <a:pt x="89710" y="2152011"/>
                  </a:lnTo>
                  <a:lnTo>
                    <a:pt x="124911" y="2176892"/>
                  </a:lnTo>
                  <a:lnTo>
                    <a:pt x="164205" y="2195546"/>
                  </a:lnTo>
                  <a:lnTo>
                    <a:pt x="206879" y="2207261"/>
                  </a:lnTo>
                  <a:lnTo>
                    <a:pt x="252222" y="2211324"/>
                  </a:lnTo>
                  <a:lnTo>
                    <a:pt x="2090166" y="2211324"/>
                  </a:lnTo>
                  <a:lnTo>
                    <a:pt x="2135508" y="2207261"/>
                  </a:lnTo>
                  <a:lnTo>
                    <a:pt x="2178182" y="2195546"/>
                  </a:lnTo>
                  <a:lnTo>
                    <a:pt x="2217476" y="2176892"/>
                  </a:lnTo>
                  <a:lnTo>
                    <a:pt x="2252677" y="2152011"/>
                  </a:lnTo>
                  <a:lnTo>
                    <a:pt x="2283075" y="2121613"/>
                  </a:lnTo>
                  <a:lnTo>
                    <a:pt x="2307956" y="2086412"/>
                  </a:lnTo>
                  <a:lnTo>
                    <a:pt x="2326610" y="2047118"/>
                  </a:lnTo>
                  <a:lnTo>
                    <a:pt x="2338325" y="2004444"/>
                  </a:lnTo>
                  <a:lnTo>
                    <a:pt x="2342388" y="1959102"/>
                  </a:lnTo>
                  <a:lnTo>
                    <a:pt x="2342388" y="252222"/>
                  </a:lnTo>
                  <a:lnTo>
                    <a:pt x="2338325" y="206879"/>
                  </a:lnTo>
                  <a:lnTo>
                    <a:pt x="2326610" y="164205"/>
                  </a:lnTo>
                  <a:lnTo>
                    <a:pt x="2307956" y="124911"/>
                  </a:lnTo>
                  <a:lnTo>
                    <a:pt x="2283075" y="89710"/>
                  </a:lnTo>
                  <a:lnTo>
                    <a:pt x="2252677" y="59312"/>
                  </a:lnTo>
                  <a:lnTo>
                    <a:pt x="2217476" y="34431"/>
                  </a:lnTo>
                  <a:lnTo>
                    <a:pt x="2178182" y="15777"/>
                  </a:lnTo>
                  <a:lnTo>
                    <a:pt x="2135508" y="4062"/>
                  </a:lnTo>
                  <a:lnTo>
                    <a:pt x="2090166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17635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0" y="252222"/>
                  </a:moveTo>
                  <a:lnTo>
                    <a:pt x="4062" y="206879"/>
                  </a:lnTo>
                  <a:lnTo>
                    <a:pt x="15777" y="164205"/>
                  </a:lnTo>
                  <a:lnTo>
                    <a:pt x="34431" y="124911"/>
                  </a:lnTo>
                  <a:lnTo>
                    <a:pt x="59312" y="89710"/>
                  </a:lnTo>
                  <a:lnTo>
                    <a:pt x="89710" y="59312"/>
                  </a:lnTo>
                  <a:lnTo>
                    <a:pt x="124911" y="34431"/>
                  </a:lnTo>
                  <a:lnTo>
                    <a:pt x="164205" y="15777"/>
                  </a:lnTo>
                  <a:lnTo>
                    <a:pt x="206879" y="4062"/>
                  </a:lnTo>
                  <a:lnTo>
                    <a:pt x="252222" y="0"/>
                  </a:lnTo>
                  <a:lnTo>
                    <a:pt x="2090166" y="0"/>
                  </a:lnTo>
                  <a:lnTo>
                    <a:pt x="2135508" y="4062"/>
                  </a:lnTo>
                  <a:lnTo>
                    <a:pt x="2178182" y="15777"/>
                  </a:lnTo>
                  <a:lnTo>
                    <a:pt x="2217476" y="34431"/>
                  </a:lnTo>
                  <a:lnTo>
                    <a:pt x="2252677" y="59312"/>
                  </a:lnTo>
                  <a:lnTo>
                    <a:pt x="2283075" y="89710"/>
                  </a:lnTo>
                  <a:lnTo>
                    <a:pt x="2307956" y="124911"/>
                  </a:lnTo>
                  <a:lnTo>
                    <a:pt x="2326610" y="164205"/>
                  </a:lnTo>
                  <a:lnTo>
                    <a:pt x="2338325" y="206879"/>
                  </a:lnTo>
                  <a:lnTo>
                    <a:pt x="2342388" y="252222"/>
                  </a:lnTo>
                  <a:lnTo>
                    <a:pt x="2342388" y="1959102"/>
                  </a:lnTo>
                  <a:lnTo>
                    <a:pt x="2338325" y="2004444"/>
                  </a:lnTo>
                  <a:lnTo>
                    <a:pt x="2326610" y="2047118"/>
                  </a:lnTo>
                  <a:lnTo>
                    <a:pt x="2307956" y="2086412"/>
                  </a:lnTo>
                  <a:lnTo>
                    <a:pt x="2283075" y="2121613"/>
                  </a:lnTo>
                  <a:lnTo>
                    <a:pt x="2252677" y="2152011"/>
                  </a:lnTo>
                  <a:lnTo>
                    <a:pt x="2217476" y="2176892"/>
                  </a:lnTo>
                  <a:lnTo>
                    <a:pt x="2178182" y="2195546"/>
                  </a:lnTo>
                  <a:lnTo>
                    <a:pt x="2135508" y="2207261"/>
                  </a:lnTo>
                  <a:lnTo>
                    <a:pt x="2090166" y="2211324"/>
                  </a:lnTo>
                  <a:lnTo>
                    <a:pt x="252222" y="2211324"/>
                  </a:lnTo>
                  <a:lnTo>
                    <a:pt x="206879" y="2207261"/>
                  </a:lnTo>
                  <a:lnTo>
                    <a:pt x="164205" y="2195546"/>
                  </a:lnTo>
                  <a:lnTo>
                    <a:pt x="124911" y="2176892"/>
                  </a:lnTo>
                  <a:lnTo>
                    <a:pt x="89710" y="2152011"/>
                  </a:lnTo>
                  <a:lnTo>
                    <a:pt x="59312" y="2121613"/>
                  </a:lnTo>
                  <a:lnTo>
                    <a:pt x="34431" y="2086412"/>
                  </a:lnTo>
                  <a:lnTo>
                    <a:pt x="15777" y="2047118"/>
                  </a:lnTo>
                  <a:lnTo>
                    <a:pt x="4062" y="2004444"/>
                  </a:lnTo>
                  <a:lnTo>
                    <a:pt x="0" y="1959102"/>
                  </a:lnTo>
                  <a:lnTo>
                    <a:pt x="0" y="25222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711183" y="2846832"/>
            <a:ext cx="1972310" cy="502920"/>
          </a:xfrm>
          <a:prstGeom prst="rect">
            <a:avLst/>
          </a:prstGeom>
          <a:solidFill>
            <a:srgbClr val="56FF90"/>
          </a:solidFill>
          <a:ln w="12192">
            <a:solidFill>
              <a:srgbClr val="41709C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695325" marR="155575" indent="-534035">
              <a:lnSpc>
                <a:spcPts val="1920"/>
              </a:lnSpc>
              <a:spcBef>
                <a:spcPts val="40"/>
              </a:spcBef>
            </a:pPr>
            <a:r>
              <a:rPr sz="16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Network</a:t>
            </a: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Protocol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11183" y="3621023"/>
            <a:ext cx="1972310" cy="502920"/>
          </a:xfrm>
          <a:prstGeom prst="rect">
            <a:avLst/>
          </a:prstGeom>
          <a:solidFill>
            <a:srgbClr val="DFEBF7"/>
          </a:solidFill>
          <a:ln w="12192">
            <a:solidFill>
              <a:srgbClr val="41709C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935"/>
              </a:spcBef>
            </a:pP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Middleware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22664" y="1923288"/>
            <a:ext cx="1148080" cy="372110"/>
          </a:xfrm>
          <a:prstGeom prst="rect">
            <a:avLst/>
          </a:prstGeom>
          <a:solidFill>
            <a:srgbClr val="9DC3E6"/>
          </a:solidFill>
          <a:ln w="12192">
            <a:solidFill>
              <a:srgbClr val="41709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415"/>
              </a:spcBef>
            </a:pPr>
            <a:r>
              <a:rPr sz="16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 3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995406" y="2316226"/>
            <a:ext cx="2355215" cy="2224405"/>
            <a:chOff x="10995406" y="2316226"/>
            <a:chExt cx="2355215" cy="2224405"/>
          </a:xfrm>
        </p:grpSpPr>
        <p:sp>
          <p:nvSpPr>
            <p:cNvPr id="28" name="object 28"/>
            <p:cNvSpPr/>
            <p:nvPr/>
          </p:nvSpPr>
          <p:spPr>
            <a:xfrm>
              <a:off x="11001756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2090165" y="0"/>
                  </a:moveTo>
                  <a:lnTo>
                    <a:pt x="252222" y="0"/>
                  </a:lnTo>
                  <a:lnTo>
                    <a:pt x="206879" y="4062"/>
                  </a:lnTo>
                  <a:lnTo>
                    <a:pt x="164205" y="15777"/>
                  </a:lnTo>
                  <a:lnTo>
                    <a:pt x="124911" y="34431"/>
                  </a:lnTo>
                  <a:lnTo>
                    <a:pt x="89710" y="59312"/>
                  </a:lnTo>
                  <a:lnTo>
                    <a:pt x="59312" y="89710"/>
                  </a:lnTo>
                  <a:lnTo>
                    <a:pt x="34431" y="124911"/>
                  </a:lnTo>
                  <a:lnTo>
                    <a:pt x="15777" y="164205"/>
                  </a:lnTo>
                  <a:lnTo>
                    <a:pt x="4062" y="206879"/>
                  </a:lnTo>
                  <a:lnTo>
                    <a:pt x="0" y="252222"/>
                  </a:lnTo>
                  <a:lnTo>
                    <a:pt x="0" y="1959102"/>
                  </a:lnTo>
                  <a:lnTo>
                    <a:pt x="4062" y="2004444"/>
                  </a:lnTo>
                  <a:lnTo>
                    <a:pt x="15777" y="2047118"/>
                  </a:lnTo>
                  <a:lnTo>
                    <a:pt x="34431" y="2086412"/>
                  </a:lnTo>
                  <a:lnTo>
                    <a:pt x="59312" y="2121613"/>
                  </a:lnTo>
                  <a:lnTo>
                    <a:pt x="89710" y="2152011"/>
                  </a:lnTo>
                  <a:lnTo>
                    <a:pt x="124911" y="2176892"/>
                  </a:lnTo>
                  <a:lnTo>
                    <a:pt x="164205" y="2195546"/>
                  </a:lnTo>
                  <a:lnTo>
                    <a:pt x="206879" y="2207261"/>
                  </a:lnTo>
                  <a:lnTo>
                    <a:pt x="252222" y="2211324"/>
                  </a:lnTo>
                  <a:lnTo>
                    <a:pt x="2090165" y="2211324"/>
                  </a:lnTo>
                  <a:lnTo>
                    <a:pt x="2135508" y="2207261"/>
                  </a:lnTo>
                  <a:lnTo>
                    <a:pt x="2178182" y="2195546"/>
                  </a:lnTo>
                  <a:lnTo>
                    <a:pt x="2217476" y="2176892"/>
                  </a:lnTo>
                  <a:lnTo>
                    <a:pt x="2252677" y="2152011"/>
                  </a:lnTo>
                  <a:lnTo>
                    <a:pt x="2283075" y="2121613"/>
                  </a:lnTo>
                  <a:lnTo>
                    <a:pt x="2307956" y="2086412"/>
                  </a:lnTo>
                  <a:lnTo>
                    <a:pt x="2326610" y="2047118"/>
                  </a:lnTo>
                  <a:lnTo>
                    <a:pt x="2338325" y="2004444"/>
                  </a:lnTo>
                  <a:lnTo>
                    <a:pt x="2342388" y="1959102"/>
                  </a:lnTo>
                  <a:lnTo>
                    <a:pt x="2342388" y="252222"/>
                  </a:lnTo>
                  <a:lnTo>
                    <a:pt x="2338325" y="206879"/>
                  </a:lnTo>
                  <a:lnTo>
                    <a:pt x="2326610" y="164205"/>
                  </a:lnTo>
                  <a:lnTo>
                    <a:pt x="2307956" y="124911"/>
                  </a:lnTo>
                  <a:lnTo>
                    <a:pt x="2283075" y="89710"/>
                  </a:lnTo>
                  <a:lnTo>
                    <a:pt x="2252677" y="59312"/>
                  </a:lnTo>
                  <a:lnTo>
                    <a:pt x="2217476" y="34431"/>
                  </a:lnTo>
                  <a:lnTo>
                    <a:pt x="2178182" y="15777"/>
                  </a:lnTo>
                  <a:lnTo>
                    <a:pt x="2135508" y="4062"/>
                  </a:lnTo>
                  <a:lnTo>
                    <a:pt x="2090165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001756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0" y="252222"/>
                  </a:moveTo>
                  <a:lnTo>
                    <a:pt x="4062" y="206879"/>
                  </a:lnTo>
                  <a:lnTo>
                    <a:pt x="15777" y="164205"/>
                  </a:lnTo>
                  <a:lnTo>
                    <a:pt x="34431" y="124911"/>
                  </a:lnTo>
                  <a:lnTo>
                    <a:pt x="59312" y="89710"/>
                  </a:lnTo>
                  <a:lnTo>
                    <a:pt x="89710" y="59312"/>
                  </a:lnTo>
                  <a:lnTo>
                    <a:pt x="124911" y="34431"/>
                  </a:lnTo>
                  <a:lnTo>
                    <a:pt x="164205" y="15777"/>
                  </a:lnTo>
                  <a:lnTo>
                    <a:pt x="206879" y="4062"/>
                  </a:lnTo>
                  <a:lnTo>
                    <a:pt x="252222" y="0"/>
                  </a:lnTo>
                  <a:lnTo>
                    <a:pt x="2090165" y="0"/>
                  </a:lnTo>
                  <a:lnTo>
                    <a:pt x="2135508" y="4062"/>
                  </a:lnTo>
                  <a:lnTo>
                    <a:pt x="2178182" y="15777"/>
                  </a:lnTo>
                  <a:lnTo>
                    <a:pt x="2217476" y="34431"/>
                  </a:lnTo>
                  <a:lnTo>
                    <a:pt x="2252677" y="59312"/>
                  </a:lnTo>
                  <a:lnTo>
                    <a:pt x="2283075" y="89710"/>
                  </a:lnTo>
                  <a:lnTo>
                    <a:pt x="2307956" y="124911"/>
                  </a:lnTo>
                  <a:lnTo>
                    <a:pt x="2326610" y="164205"/>
                  </a:lnTo>
                  <a:lnTo>
                    <a:pt x="2338325" y="206879"/>
                  </a:lnTo>
                  <a:lnTo>
                    <a:pt x="2342388" y="252222"/>
                  </a:lnTo>
                  <a:lnTo>
                    <a:pt x="2342388" y="1959102"/>
                  </a:lnTo>
                  <a:lnTo>
                    <a:pt x="2338325" y="2004444"/>
                  </a:lnTo>
                  <a:lnTo>
                    <a:pt x="2326610" y="2047118"/>
                  </a:lnTo>
                  <a:lnTo>
                    <a:pt x="2307956" y="2086412"/>
                  </a:lnTo>
                  <a:lnTo>
                    <a:pt x="2283075" y="2121613"/>
                  </a:lnTo>
                  <a:lnTo>
                    <a:pt x="2252677" y="2152011"/>
                  </a:lnTo>
                  <a:lnTo>
                    <a:pt x="2217476" y="2176892"/>
                  </a:lnTo>
                  <a:lnTo>
                    <a:pt x="2178182" y="2195546"/>
                  </a:lnTo>
                  <a:lnTo>
                    <a:pt x="2135508" y="2207261"/>
                  </a:lnTo>
                  <a:lnTo>
                    <a:pt x="2090165" y="2211324"/>
                  </a:lnTo>
                  <a:lnTo>
                    <a:pt x="252222" y="2211324"/>
                  </a:lnTo>
                  <a:lnTo>
                    <a:pt x="206879" y="2207261"/>
                  </a:lnTo>
                  <a:lnTo>
                    <a:pt x="164205" y="2195546"/>
                  </a:lnTo>
                  <a:lnTo>
                    <a:pt x="124911" y="2176892"/>
                  </a:lnTo>
                  <a:lnTo>
                    <a:pt x="89710" y="2152011"/>
                  </a:lnTo>
                  <a:lnTo>
                    <a:pt x="59312" y="2121613"/>
                  </a:lnTo>
                  <a:lnTo>
                    <a:pt x="34431" y="2086412"/>
                  </a:lnTo>
                  <a:lnTo>
                    <a:pt x="15777" y="2047118"/>
                  </a:lnTo>
                  <a:lnTo>
                    <a:pt x="4062" y="2004444"/>
                  </a:lnTo>
                  <a:lnTo>
                    <a:pt x="0" y="1959102"/>
                  </a:lnTo>
                  <a:lnTo>
                    <a:pt x="0" y="25222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195304" y="3209544"/>
            <a:ext cx="1972310" cy="502920"/>
          </a:xfrm>
          <a:prstGeom prst="rect">
            <a:avLst/>
          </a:prstGeom>
          <a:solidFill>
            <a:srgbClr val="DFEBF7"/>
          </a:solidFill>
          <a:ln w="12192">
            <a:solidFill>
              <a:srgbClr val="41709C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930"/>
              </a:spcBef>
            </a:pPr>
            <a:r>
              <a:rPr sz="16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Thin</a:t>
            </a: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599164" y="1923288"/>
            <a:ext cx="1148080" cy="372110"/>
          </a:xfrm>
          <a:prstGeom prst="rect">
            <a:avLst/>
          </a:prstGeom>
          <a:solidFill>
            <a:srgbClr val="9DC3E6"/>
          </a:solidFill>
          <a:ln w="12192">
            <a:solidFill>
              <a:srgbClr val="41709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415"/>
              </a:spcBef>
            </a:pP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4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787140" y="4706111"/>
            <a:ext cx="8687435" cy="1085850"/>
            <a:chOff x="3787140" y="4706111"/>
            <a:chExt cx="8687435" cy="1085850"/>
          </a:xfrm>
        </p:grpSpPr>
        <p:sp>
          <p:nvSpPr>
            <p:cNvPr id="33" name="object 33"/>
            <p:cNvSpPr/>
            <p:nvPr/>
          </p:nvSpPr>
          <p:spPr>
            <a:xfrm>
              <a:off x="3793236" y="4712207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39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60" y="350519"/>
                  </a:lnTo>
                  <a:lnTo>
                    <a:pt x="274319" y="213359"/>
                  </a:lnTo>
                  <a:lnTo>
                    <a:pt x="205739" y="2133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93236" y="4712207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39" y="0"/>
                  </a:lnTo>
                  <a:lnTo>
                    <a:pt x="205739" y="213359"/>
                  </a:lnTo>
                  <a:lnTo>
                    <a:pt x="274319" y="213359"/>
                  </a:lnTo>
                  <a:lnTo>
                    <a:pt x="137160" y="350519"/>
                  </a:lnTo>
                  <a:lnTo>
                    <a:pt x="0" y="21335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0373" y="5098679"/>
              <a:ext cx="603250" cy="69302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714744" y="4712207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39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59" y="350519"/>
                  </a:lnTo>
                  <a:lnTo>
                    <a:pt x="274320" y="213359"/>
                  </a:lnTo>
                  <a:lnTo>
                    <a:pt x="205739" y="2133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14744" y="4712207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39" y="0"/>
                  </a:lnTo>
                  <a:lnTo>
                    <a:pt x="205739" y="213359"/>
                  </a:lnTo>
                  <a:lnTo>
                    <a:pt x="274320" y="213359"/>
                  </a:lnTo>
                  <a:lnTo>
                    <a:pt x="137159" y="350519"/>
                  </a:lnTo>
                  <a:lnTo>
                    <a:pt x="0" y="21335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7205" y="5098679"/>
              <a:ext cx="603250" cy="69302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561576" y="4712207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40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59" y="350519"/>
                  </a:lnTo>
                  <a:lnTo>
                    <a:pt x="274320" y="213359"/>
                  </a:lnTo>
                  <a:lnTo>
                    <a:pt x="205740" y="213359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561576" y="4712207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40" y="0"/>
                  </a:lnTo>
                  <a:lnTo>
                    <a:pt x="205740" y="213359"/>
                  </a:lnTo>
                  <a:lnTo>
                    <a:pt x="274320" y="213359"/>
                  </a:lnTo>
                  <a:lnTo>
                    <a:pt x="137159" y="350519"/>
                  </a:lnTo>
                  <a:lnTo>
                    <a:pt x="0" y="21335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1325" y="5098679"/>
              <a:ext cx="603250" cy="69302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2045696" y="4712207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39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59" y="350519"/>
                  </a:lnTo>
                  <a:lnTo>
                    <a:pt x="274320" y="213359"/>
                  </a:lnTo>
                  <a:lnTo>
                    <a:pt x="205739" y="2133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045696" y="4712207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39" y="0"/>
                  </a:lnTo>
                  <a:lnTo>
                    <a:pt x="205739" y="213359"/>
                  </a:lnTo>
                  <a:lnTo>
                    <a:pt x="274320" y="213359"/>
                  </a:lnTo>
                  <a:lnTo>
                    <a:pt x="137159" y="350519"/>
                  </a:lnTo>
                  <a:lnTo>
                    <a:pt x="0" y="21335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459607" y="5847334"/>
            <a:ext cx="9188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82003" y="5847334"/>
            <a:ext cx="9188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28835" y="5847334"/>
            <a:ext cx="9188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713591" y="5847334"/>
            <a:ext cx="9188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7185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JDBC</a:t>
            </a:r>
            <a:r>
              <a:rPr spc="-240" dirty="0"/>
              <a:t> </a:t>
            </a:r>
            <a:r>
              <a:rPr spc="-75" dirty="0"/>
              <a:t>Drivers</a:t>
            </a:r>
            <a:r>
              <a:rPr spc="-235" dirty="0"/>
              <a:t> </a:t>
            </a:r>
            <a:r>
              <a:rPr spc="-85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0815" y="1150060"/>
            <a:ext cx="3701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There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4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types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Drivers: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853439"/>
            <a:ext cx="4486656" cy="2743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785617" y="1712722"/>
            <a:ext cx="10685780" cy="4079240"/>
            <a:chOff x="2785617" y="1712722"/>
            <a:chExt cx="10685780" cy="40792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340" y="5098679"/>
              <a:ext cx="603250" cy="6930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91967" y="1719072"/>
              <a:ext cx="10673080" cy="2955290"/>
            </a:xfrm>
            <a:custGeom>
              <a:avLst/>
              <a:gdLst/>
              <a:ahLst/>
              <a:cxnLst/>
              <a:rect l="l" t="t" r="r" b="b"/>
              <a:pathLst>
                <a:path w="10673080" h="2955290">
                  <a:moveTo>
                    <a:pt x="10672572" y="0"/>
                  </a:moveTo>
                  <a:lnTo>
                    <a:pt x="0" y="0"/>
                  </a:lnTo>
                  <a:lnTo>
                    <a:pt x="0" y="2955036"/>
                  </a:lnTo>
                  <a:lnTo>
                    <a:pt x="10672572" y="2955036"/>
                  </a:lnTo>
                  <a:lnTo>
                    <a:pt x="10672572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1967" y="1719072"/>
              <a:ext cx="10673080" cy="2955290"/>
            </a:xfrm>
            <a:custGeom>
              <a:avLst/>
              <a:gdLst/>
              <a:ahLst/>
              <a:cxnLst/>
              <a:rect l="l" t="t" r="r" b="b"/>
              <a:pathLst>
                <a:path w="10673080" h="2955290">
                  <a:moveTo>
                    <a:pt x="0" y="2955036"/>
                  </a:moveTo>
                  <a:lnTo>
                    <a:pt x="10672572" y="2955036"/>
                  </a:lnTo>
                  <a:lnTo>
                    <a:pt x="10672572" y="0"/>
                  </a:lnTo>
                  <a:lnTo>
                    <a:pt x="0" y="0"/>
                  </a:lnTo>
                  <a:lnTo>
                    <a:pt x="0" y="29550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12363" y="2301240"/>
              <a:ext cx="2342515" cy="2209800"/>
            </a:xfrm>
            <a:custGeom>
              <a:avLst/>
              <a:gdLst/>
              <a:ahLst/>
              <a:cxnLst/>
              <a:rect l="l" t="t" r="r" b="b"/>
              <a:pathLst>
                <a:path w="2342515" h="2209800">
                  <a:moveTo>
                    <a:pt x="2090420" y="0"/>
                  </a:moveTo>
                  <a:lnTo>
                    <a:pt x="251968" y="0"/>
                  </a:ln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7"/>
                  </a:lnTo>
                  <a:lnTo>
                    <a:pt x="0" y="1957831"/>
                  </a:lnTo>
                  <a:lnTo>
                    <a:pt x="4058" y="2003132"/>
                  </a:lnTo>
                  <a:lnTo>
                    <a:pt x="15759" y="2045765"/>
                  </a:lnTo>
                  <a:lnTo>
                    <a:pt x="34393" y="2085020"/>
                  </a:lnTo>
                  <a:lnTo>
                    <a:pt x="59248" y="2120185"/>
                  </a:lnTo>
                  <a:lnTo>
                    <a:pt x="89614" y="2150551"/>
                  </a:lnTo>
                  <a:lnTo>
                    <a:pt x="124779" y="2175406"/>
                  </a:lnTo>
                  <a:lnTo>
                    <a:pt x="164034" y="2194040"/>
                  </a:lnTo>
                  <a:lnTo>
                    <a:pt x="206667" y="2205741"/>
                  </a:lnTo>
                  <a:lnTo>
                    <a:pt x="251968" y="2209799"/>
                  </a:lnTo>
                  <a:lnTo>
                    <a:pt x="2090420" y="2209799"/>
                  </a:lnTo>
                  <a:lnTo>
                    <a:pt x="2135720" y="2205741"/>
                  </a:lnTo>
                  <a:lnTo>
                    <a:pt x="2178353" y="2194040"/>
                  </a:lnTo>
                  <a:lnTo>
                    <a:pt x="2217608" y="2175406"/>
                  </a:lnTo>
                  <a:lnTo>
                    <a:pt x="2252773" y="2150551"/>
                  </a:lnTo>
                  <a:lnTo>
                    <a:pt x="2283139" y="2120185"/>
                  </a:lnTo>
                  <a:lnTo>
                    <a:pt x="2307994" y="2085020"/>
                  </a:lnTo>
                  <a:lnTo>
                    <a:pt x="2326628" y="2045765"/>
                  </a:lnTo>
                  <a:lnTo>
                    <a:pt x="2338329" y="2003132"/>
                  </a:lnTo>
                  <a:lnTo>
                    <a:pt x="2342388" y="1957831"/>
                  </a:lnTo>
                  <a:lnTo>
                    <a:pt x="2342388" y="251967"/>
                  </a:lnTo>
                  <a:lnTo>
                    <a:pt x="2338329" y="206667"/>
                  </a:lnTo>
                  <a:lnTo>
                    <a:pt x="2326628" y="164034"/>
                  </a:lnTo>
                  <a:lnTo>
                    <a:pt x="2307994" y="124779"/>
                  </a:lnTo>
                  <a:lnTo>
                    <a:pt x="2283139" y="89614"/>
                  </a:lnTo>
                  <a:lnTo>
                    <a:pt x="2252773" y="59248"/>
                  </a:lnTo>
                  <a:lnTo>
                    <a:pt x="2217608" y="34393"/>
                  </a:lnTo>
                  <a:lnTo>
                    <a:pt x="2178353" y="15759"/>
                  </a:lnTo>
                  <a:lnTo>
                    <a:pt x="2135720" y="4058"/>
                  </a:lnTo>
                  <a:lnTo>
                    <a:pt x="2090420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12363" y="2301240"/>
              <a:ext cx="2342515" cy="2209800"/>
            </a:xfrm>
            <a:custGeom>
              <a:avLst/>
              <a:gdLst/>
              <a:ahLst/>
              <a:cxnLst/>
              <a:rect l="l" t="t" r="r" b="b"/>
              <a:pathLst>
                <a:path w="2342515" h="2209800">
                  <a:moveTo>
                    <a:pt x="0" y="251967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8" y="0"/>
                  </a:lnTo>
                  <a:lnTo>
                    <a:pt x="2090420" y="0"/>
                  </a:lnTo>
                  <a:lnTo>
                    <a:pt x="2135720" y="4058"/>
                  </a:lnTo>
                  <a:lnTo>
                    <a:pt x="2178353" y="15759"/>
                  </a:lnTo>
                  <a:lnTo>
                    <a:pt x="2217608" y="34393"/>
                  </a:lnTo>
                  <a:lnTo>
                    <a:pt x="2252773" y="59248"/>
                  </a:lnTo>
                  <a:lnTo>
                    <a:pt x="2283139" y="89614"/>
                  </a:lnTo>
                  <a:lnTo>
                    <a:pt x="2307994" y="124779"/>
                  </a:lnTo>
                  <a:lnTo>
                    <a:pt x="2326628" y="164034"/>
                  </a:lnTo>
                  <a:lnTo>
                    <a:pt x="2338329" y="206667"/>
                  </a:lnTo>
                  <a:lnTo>
                    <a:pt x="2342388" y="251967"/>
                  </a:lnTo>
                  <a:lnTo>
                    <a:pt x="2342388" y="1957831"/>
                  </a:lnTo>
                  <a:lnTo>
                    <a:pt x="2338329" y="2003132"/>
                  </a:lnTo>
                  <a:lnTo>
                    <a:pt x="2326628" y="2045765"/>
                  </a:lnTo>
                  <a:lnTo>
                    <a:pt x="2307994" y="2085020"/>
                  </a:lnTo>
                  <a:lnTo>
                    <a:pt x="2283139" y="2120185"/>
                  </a:lnTo>
                  <a:lnTo>
                    <a:pt x="2252773" y="2150551"/>
                  </a:lnTo>
                  <a:lnTo>
                    <a:pt x="2217608" y="2175406"/>
                  </a:lnTo>
                  <a:lnTo>
                    <a:pt x="2178353" y="2194040"/>
                  </a:lnTo>
                  <a:lnTo>
                    <a:pt x="2135720" y="2205741"/>
                  </a:lnTo>
                  <a:lnTo>
                    <a:pt x="2090420" y="2209799"/>
                  </a:lnTo>
                  <a:lnTo>
                    <a:pt x="251968" y="2209799"/>
                  </a:lnTo>
                  <a:lnTo>
                    <a:pt x="206667" y="2205741"/>
                  </a:lnTo>
                  <a:lnTo>
                    <a:pt x="164034" y="2194040"/>
                  </a:lnTo>
                  <a:lnTo>
                    <a:pt x="124779" y="2175406"/>
                  </a:lnTo>
                  <a:lnTo>
                    <a:pt x="89614" y="2150551"/>
                  </a:lnTo>
                  <a:lnTo>
                    <a:pt x="59248" y="2120185"/>
                  </a:lnTo>
                  <a:lnTo>
                    <a:pt x="34393" y="2085020"/>
                  </a:lnTo>
                  <a:lnTo>
                    <a:pt x="15759" y="2045765"/>
                  </a:lnTo>
                  <a:lnTo>
                    <a:pt x="4058" y="2003132"/>
                  </a:lnTo>
                  <a:lnTo>
                    <a:pt x="0" y="1957831"/>
                  </a:lnTo>
                  <a:lnTo>
                    <a:pt x="0" y="25196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05911" y="2546604"/>
            <a:ext cx="1972310" cy="502920"/>
          </a:xfrm>
          <a:prstGeom prst="rect">
            <a:avLst/>
          </a:prstGeom>
          <a:solidFill>
            <a:srgbClr val="56FF90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7040">
              <a:lnSpc>
                <a:spcPts val="1895"/>
              </a:lnSpc>
            </a:pPr>
            <a:r>
              <a:rPr sz="16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16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ODBC</a:t>
            </a:r>
            <a:endParaRPr sz="1600">
              <a:latin typeface="Lucida Sans Unicode"/>
              <a:cs typeface="Lucida Sans Unicode"/>
            </a:endParaRPr>
          </a:p>
          <a:p>
            <a:pPr marL="363220">
              <a:lnSpc>
                <a:spcPct val="100000"/>
              </a:lnSpc>
            </a:pPr>
            <a:r>
              <a:rPr sz="16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Bridge</a:t>
            </a:r>
            <a:r>
              <a:rPr sz="16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5911" y="3250692"/>
            <a:ext cx="1972310" cy="421005"/>
          </a:xfrm>
          <a:prstGeom prst="rect">
            <a:avLst/>
          </a:prstGeom>
          <a:solidFill>
            <a:srgbClr val="FFA78B"/>
          </a:solidFill>
          <a:ln w="12192">
            <a:solidFill>
              <a:srgbClr val="41709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ODBC</a:t>
            </a:r>
            <a:r>
              <a:rPr sz="16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5911" y="3872484"/>
            <a:ext cx="1972310" cy="501650"/>
          </a:xfrm>
          <a:prstGeom prst="rect">
            <a:avLst/>
          </a:prstGeom>
          <a:solidFill>
            <a:srgbClr val="DFEBF7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889"/>
              </a:lnSpc>
            </a:pPr>
            <a:r>
              <a:rPr sz="16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Vendor</a:t>
            </a:r>
            <a:r>
              <a:rPr sz="16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Library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18915" y="1923288"/>
            <a:ext cx="1148080" cy="372110"/>
          </a:xfrm>
          <a:prstGeom prst="rect">
            <a:avLst/>
          </a:prstGeom>
          <a:solidFill>
            <a:srgbClr val="9DC3E6"/>
          </a:solidFill>
          <a:ln w="12192">
            <a:solidFill>
              <a:srgbClr val="41709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415"/>
              </a:spcBef>
            </a:pPr>
            <a:r>
              <a:rPr sz="16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 1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85585" y="1962927"/>
            <a:ext cx="6619240" cy="4159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algn="ctr">
              <a:lnSpc>
                <a:spcPct val="100000"/>
              </a:lnSpc>
              <a:spcBef>
                <a:spcPts val="105"/>
              </a:spcBef>
              <a:tabLst>
                <a:tab pos="3081020" algn="l"/>
                <a:tab pos="5556885" algn="l"/>
              </a:tabLst>
            </a:pP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2</a:t>
            </a:r>
            <a:r>
              <a:rPr sz="16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6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 3</a:t>
            </a:r>
            <a:r>
              <a:rPr sz="16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4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450"/>
              </a:spcBef>
            </a:pPr>
            <a:endParaRPr sz="1600">
              <a:latin typeface="Lucida Sans Unicode"/>
              <a:cs typeface="Lucida Sans Unicode"/>
            </a:endParaRPr>
          </a:p>
          <a:p>
            <a:pPr marL="3321050" marR="2176145" indent="-3303270">
              <a:lnSpc>
                <a:spcPct val="100000"/>
              </a:lnSpc>
              <a:tabLst>
                <a:tab pos="2787650" algn="l"/>
              </a:tabLst>
            </a:pPr>
            <a:r>
              <a:rPr sz="2400" spc="-30" baseline="-32986" dirty="0">
                <a:solidFill>
                  <a:srgbClr val="404040"/>
                </a:solidFill>
                <a:latin typeface="Lucida Sans Unicode"/>
                <a:cs typeface="Lucida Sans Unicode"/>
              </a:rPr>
              <a:t>Native</a:t>
            </a:r>
            <a:r>
              <a:rPr sz="2400" spc="-157" baseline="-32986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15" baseline="-32986" dirty="0">
                <a:solidFill>
                  <a:srgbClr val="404040"/>
                </a:solidFill>
                <a:latin typeface="Lucida Sans Unicode"/>
                <a:cs typeface="Lucida Sans Unicode"/>
              </a:rPr>
              <a:t>API</a:t>
            </a:r>
            <a:r>
              <a:rPr sz="2400" spc="-135" baseline="-32986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15" baseline="-32986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r>
              <a:rPr sz="2400" baseline="-32986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6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Network</a:t>
            </a: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Protocol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  <a:p>
            <a:pPr marL="5572760">
              <a:lnSpc>
                <a:spcPts val="1895"/>
              </a:lnSpc>
            </a:pPr>
            <a:r>
              <a:rPr sz="16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Thin</a:t>
            </a: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ts val="1440"/>
              </a:lnSpc>
              <a:spcBef>
                <a:spcPts val="365"/>
              </a:spcBef>
            </a:pPr>
            <a:r>
              <a:rPr sz="16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Vendor</a:t>
            </a:r>
            <a:r>
              <a:rPr sz="16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  <a:p>
            <a:pPr marL="488950">
              <a:lnSpc>
                <a:spcPts val="1440"/>
              </a:lnSpc>
              <a:tabLst>
                <a:tab pos="3057525" algn="l"/>
              </a:tabLst>
            </a:pPr>
            <a:r>
              <a:rPr sz="2400" spc="-15" baseline="-32986" dirty="0">
                <a:solidFill>
                  <a:srgbClr val="404040"/>
                </a:solidFill>
                <a:latin typeface="Lucida Sans Unicode"/>
                <a:cs typeface="Lucida Sans Unicode"/>
              </a:rPr>
              <a:t>Library</a:t>
            </a:r>
            <a:r>
              <a:rPr sz="2400" baseline="-32986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Middleware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Lucida Sans Unicode"/>
              <a:cs typeface="Lucida Sans Unicode"/>
            </a:endParaRPr>
          </a:p>
          <a:p>
            <a:pPr marL="224154" algn="ctr">
              <a:lnSpc>
                <a:spcPct val="100000"/>
              </a:lnSpc>
              <a:tabLst>
                <a:tab pos="3070860" algn="l"/>
                <a:tab pos="5555615" algn="l"/>
              </a:tabLst>
            </a:pP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r>
              <a:rPr sz="16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r>
              <a:rPr sz="16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86885" y="1916938"/>
            <a:ext cx="9563735" cy="3874770"/>
            <a:chOff x="3786885" y="1916938"/>
            <a:chExt cx="9563735" cy="3874770"/>
          </a:xfrm>
        </p:grpSpPr>
        <p:sp>
          <p:nvSpPr>
            <p:cNvPr id="17" name="object 17"/>
            <p:cNvSpPr/>
            <p:nvPr/>
          </p:nvSpPr>
          <p:spPr>
            <a:xfrm>
              <a:off x="5722619" y="2322576"/>
              <a:ext cx="2344420" cy="2211705"/>
            </a:xfrm>
            <a:custGeom>
              <a:avLst/>
              <a:gdLst/>
              <a:ahLst/>
              <a:cxnLst/>
              <a:rect l="l" t="t" r="r" b="b"/>
              <a:pathLst>
                <a:path w="2344420" h="2211704">
                  <a:moveTo>
                    <a:pt x="2091689" y="0"/>
                  </a:moveTo>
                  <a:lnTo>
                    <a:pt x="252221" y="0"/>
                  </a:lnTo>
                  <a:lnTo>
                    <a:pt x="206879" y="4062"/>
                  </a:lnTo>
                  <a:lnTo>
                    <a:pt x="164205" y="15777"/>
                  </a:lnTo>
                  <a:lnTo>
                    <a:pt x="124911" y="34431"/>
                  </a:lnTo>
                  <a:lnTo>
                    <a:pt x="89710" y="59312"/>
                  </a:lnTo>
                  <a:lnTo>
                    <a:pt x="59312" y="89710"/>
                  </a:lnTo>
                  <a:lnTo>
                    <a:pt x="34431" y="124911"/>
                  </a:lnTo>
                  <a:lnTo>
                    <a:pt x="15777" y="164205"/>
                  </a:lnTo>
                  <a:lnTo>
                    <a:pt x="4062" y="206879"/>
                  </a:lnTo>
                  <a:lnTo>
                    <a:pt x="0" y="252222"/>
                  </a:lnTo>
                  <a:lnTo>
                    <a:pt x="0" y="1959102"/>
                  </a:lnTo>
                  <a:lnTo>
                    <a:pt x="4062" y="2004406"/>
                  </a:lnTo>
                  <a:lnTo>
                    <a:pt x="15777" y="2047051"/>
                  </a:lnTo>
                  <a:lnTo>
                    <a:pt x="34431" y="2086323"/>
                  </a:lnTo>
                  <a:lnTo>
                    <a:pt x="59312" y="2121508"/>
                  </a:lnTo>
                  <a:lnTo>
                    <a:pt x="89710" y="2151895"/>
                  </a:lnTo>
                  <a:lnTo>
                    <a:pt x="124911" y="2176770"/>
                  </a:lnTo>
                  <a:lnTo>
                    <a:pt x="164205" y="2195421"/>
                  </a:lnTo>
                  <a:lnTo>
                    <a:pt x="206879" y="2207134"/>
                  </a:lnTo>
                  <a:lnTo>
                    <a:pt x="252221" y="2211197"/>
                  </a:lnTo>
                  <a:lnTo>
                    <a:pt x="2091689" y="2211197"/>
                  </a:lnTo>
                  <a:lnTo>
                    <a:pt x="2137032" y="2207134"/>
                  </a:lnTo>
                  <a:lnTo>
                    <a:pt x="2179706" y="2195421"/>
                  </a:lnTo>
                  <a:lnTo>
                    <a:pt x="2219000" y="2176770"/>
                  </a:lnTo>
                  <a:lnTo>
                    <a:pt x="2254201" y="2151895"/>
                  </a:lnTo>
                  <a:lnTo>
                    <a:pt x="2284599" y="2121508"/>
                  </a:lnTo>
                  <a:lnTo>
                    <a:pt x="2309480" y="2086323"/>
                  </a:lnTo>
                  <a:lnTo>
                    <a:pt x="2328134" y="2047051"/>
                  </a:lnTo>
                  <a:lnTo>
                    <a:pt x="2339849" y="2004406"/>
                  </a:lnTo>
                  <a:lnTo>
                    <a:pt x="2343911" y="1959102"/>
                  </a:lnTo>
                  <a:lnTo>
                    <a:pt x="2343911" y="252222"/>
                  </a:lnTo>
                  <a:lnTo>
                    <a:pt x="2339849" y="206879"/>
                  </a:lnTo>
                  <a:lnTo>
                    <a:pt x="2328134" y="164205"/>
                  </a:lnTo>
                  <a:lnTo>
                    <a:pt x="2309480" y="124911"/>
                  </a:lnTo>
                  <a:lnTo>
                    <a:pt x="2284599" y="89710"/>
                  </a:lnTo>
                  <a:lnTo>
                    <a:pt x="2254201" y="59312"/>
                  </a:lnTo>
                  <a:lnTo>
                    <a:pt x="2219000" y="34431"/>
                  </a:lnTo>
                  <a:lnTo>
                    <a:pt x="2179706" y="15777"/>
                  </a:lnTo>
                  <a:lnTo>
                    <a:pt x="2137032" y="4062"/>
                  </a:lnTo>
                  <a:lnTo>
                    <a:pt x="2091689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22619" y="2322576"/>
              <a:ext cx="2344420" cy="2211705"/>
            </a:xfrm>
            <a:custGeom>
              <a:avLst/>
              <a:gdLst/>
              <a:ahLst/>
              <a:cxnLst/>
              <a:rect l="l" t="t" r="r" b="b"/>
              <a:pathLst>
                <a:path w="2344420" h="2211704">
                  <a:moveTo>
                    <a:pt x="0" y="252222"/>
                  </a:moveTo>
                  <a:lnTo>
                    <a:pt x="4062" y="206879"/>
                  </a:lnTo>
                  <a:lnTo>
                    <a:pt x="15777" y="164205"/>
                  </a:lnTo>
                  <a:lnTo>
                    <a:pt x="34431" y="124911"/>
                  </a:lnTo>
                  <a:lnTo>
                    <a:pt x="59312" y="89710"/>
                  </a:lnTo>
                  <a:lnTo>
                    <a:pt x="89710" y="59312"/>
                  </a:lnTo>
                  <a:lnTo>
                    <a:pt x="124911" y="34431"/>
                  </a:lnTo>
                  <a:lnTo>
                    <a:pt x="164205" y="15777"/>
                  </a:lnTo>
                  <a:lnTo>
                    <a:pt x="206879" y="4062"/>
                  </a:lnTo>
                  <a:lnTo>
                    <a:pt x="252221" y="0"/>
                  </a:lnTo>
                  <a:lnTo>
                    <a:pt x="2091689" y="0"/>
                  </a:lnTo>
                  <a:lnTo>
                    <a:pt x="2137032" y="4062"/>
                  </a:lnTo>
                  <a:lnTo>
                    <a:pt x="2179706" y="15777"/>
                  </a:lnTo>
                  <a:lnTo>
                    <a:pt x="2219000" y="34431"/>
                  </a:lnTo>
                  <a:lnTo>
                    <a:pt x="2254201" y="59312"/>
                  </a:lnTo>
                  <a:lnTo>
                    <a:pt x="2284599" y="89710"/>
                  </a:lnTo>
                  <a:lnTo>
                    <a:pt x="2309480" y="124911"/>
                  </a:lnTo>
                  <a:lnTo>
                    <a:pt x="2328134" y="164205"/>
                  </a:lnTo>
                  <a:lnTo>
                    <a:pt x="2339849" y="206879"/>
                  </a:lnTo>
                  <a:lnTo>
                    <a:pt x="2343911" y="252222"/>
                  </a:lnTo>
                  <a:lnTo>
                    <a:pt x="2343911" y="1959102"/>
                  </a:lnTo>
                  <a:lnTo>
                    <a:pt x="2339849" y="2004406"/>
                  </a:lnTo>
                  <a:lnTo>
                    <a:pt x="2328134" y="2047051"/>
                  </a:lnTo>
                  <a:lnTo>
                    <a:pt x="2309480" y="2086323"/>
                  </a:lnTo>
                  <a:lnTo>
                    <a:pt x="2284599" y="2121508"/>
                  </a:lnTo>
                  <a:lnTo>
                    <a:pt x="2254201" y="2151895"/>
                  </a:lnTo>
                  <a:lnTo>
                    <a:pt x="2219000" y="2176770"/>
                  </a:lnTo>
                  <a:lnTo>
                    <a:pt x="2179706" y="2195421"/>
                  </a:lnTo>
                  <a:lnTo>
                    <a:pt x="2137032" y="2207134"/>
                  </a:lnTo>
                  <a:lnTo>
                    <a:pt x="2091689" y="2211197"/>
                  </a:lnTo>
                  <a:lnTo>
                    <a:pt x="252221" y="2211197"/>
                  </a:lnTo>
                  <a:lnTo>
                    <a:pt x="206879" y="2207134"/>
                  </a:lnTo>
                  <a:lnTo>
                    <a:pt x="164205" y="2195421"/>
                  </a:lnTo>
                  <a:lnTo>
                    <a:pt x="124911" y="2176770"/>
                  </a:lnTo>
                  <a:lnTo>
                    <a:pt x="89710" y="2151895"/>
                  </a:lnTo>
                  <a:lnTo>
                    <a:pt x="59312" y="2121508"/>
                  </a:lnTo>
                  <a:lnTo>
                    <a:pt x="34431" y="2086323"/>
                  </a:lnTo>
                  <a:lnTo>
                    <a:pt x="15777" y="2047051"/>
                  </a:lnTo>
                  <a:lnTo>
                    <a:pt x="4062" y="2004406"/>
                  </a:lnTo>
                  <a:lnTo>
                    <a:pt x="0" y="1959102"/>
                  </a:lnTo>
                  <a:lnTo>
                    <a:pt x="0" y="25222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17691" y="2846832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1972056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1972056" y="502920"/>
                  </a:lnTo>
                  <a:lnTo>
                    <a:pt x="1972056" y="0"/>
                  </a:lnTo>
                  <a:close/>
                </a:path>
              </a:pathLst>
            </a:custGeom>
            <a:solidFill>
              <a:srgbClr val="56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17691" y="2846832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0" y="502920"/>
                  </a:moveTo>
                  <a:lnTo>
                    <a:pt x="1972056" y="502920"/>
                  </a:lnTo>
                  <a:lnTo>
                    <a:pt x="1972056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17691" y="3621023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1972056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1972056" y="502920"/>
                  </a:lnTo>
                  <a:lnTo>
                    <a:pt x="1972056" y="0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17691" y="3621023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0" y="502920"/>
                  </a:moveTo>
                  <a:lnTo>
                    <a:pt x="1972056" y="502920"/>
                  </a:lnTo>
                  <a:lnTo>
                    <a:pt x="1972056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29171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1147572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1147572" y="371855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29171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0" y="371855"/>
                  </a:moveTo>
                  <a:lnTo>
                    <a:pt x="1147572" y="371855"/>
                  </a:lnTo>
                  <a:lnTo>
                    <a:pt x="1147572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17635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2090166" y="0"/>
                  </a:moveTo>
                  <a:lnTo>
                    <a:pt x="252222" y="0"/>
                  </a:lnTo>
                  <a:lnTo>
                    <a:pt x="206879" y="4062"/>
                  </a:lnTo>
                  <a:lnTo>
                    <a:pt x="164205" y="15777"/>
                  </a:lnTo>
                  <a:lnTo>
                    <a:pt x="124911" y="34431"/>
                  </a:lnTo>
                  <a:lnTo>
                    <a:pt x="89710" y="59312"/>
                  </a:lnTo>
                  <a:lnTo>
                    <a:pt x="59312" y="89710"/>
                  </a:lnTo>
                  <a:lnTo>
                    <a:pt x="34431" y="124911"/>
                  </a:lnTo>
                  <a:lnTo>
                    <a:pt x="15777" y="164205"/>
                  </a:lnTo>
                  <a:lnTo>
                    <a:pt x="4062" y="206879"/>
                  </a:lnTo>
                  <a:lnTo>
                    <a:pt x="0" y="252222"/>
                  </a:lnTo>
                  <a:lnTo>
                    <a:pt x="0" y="1959102"/>
                  </a:lnTo>
                  <a:lnTo>
                    <a:pt x="4062" y="2004444"/>
                  </a:lnTo>
                  <a:lnTo>
                    <a:pt x="15777" y="2047118"/>
                  </a:lnTo>
                  <a:lnTo>
                    <a:pt x="34431" y="2086412"/>
                  </a:lnTo>
                  <a:lnTo>
                    <a:pt x="59312" y="2121613"/>
                  </a:lnTo>
                  <a:lnTo>
                    <a:pt x="89710" y="2152011"/>
                  </a:lnTo>
                  <a:lnTo>
                    <a:pt x="124911" y="2176892"/>
                  </a:lnTo>
                  <a:lnTo>
                    <a:pt x="164205" y="2195546"/>
                  </a:lnTo>
                  <a:lnTo>
                    <a:pt x="206879" y="2207261"/>
                  </a:lnTo>
                  <a:lnTo>
                    <a:pt x="252222" y="2211324"/>
                  </a:lnTo>
                  <a:lnTo>
                    <a:pt x="2090166" y="2211324"/>
                  </a:lnTo>
                  <a:lnTo>
                    <a:pt x="2135508" y="2207261"/>
                  </a:lnTo>
                  <a:lnTo>
                    <a:pt x="2178182" y="2195546"/>
                  </a:lnTo>
                  <a:lnTo>
                    <a:pt x="2217476" y="2176892"/>
                  </a:lnTo>
                  <a:lnTo>
                    <a:pt x="2252677" y="2152011"/>
                  </a:lnTo>
                  <a:lnTo>
                    <a:pt x="2283075" y="2121613"/>
                  </a:lnTo>
                  <a:lnTo>
                    <a:pt x="2307956" y="2086412"/>
                  </a:lnTo>
                  <a:lnTo>
                    <a:pt x="2326610" y="2047118"/>
                  </a:lnTo>
                  <a:lnTo>
                    <a:pt x="2338325" y="2004444"/>
                  </a:lnTo>
                  <a:lnTo>
                    <a:pt x="2342388" y="1959102"/>
                  </a:lnTo>
                  <a:lnTo>
                    <a:pt x="2342388" y="252222"/>
                  </a:lnTo>
                  <a:lnTo>
                    <a:pt x="2338325" y="206879"/>
                  </a:lnTo>
                  <a:lnTo>
                    <a:pt x="2326610" y="164205"/>
                  </a:lnTo>
                  <a:lnTo>
                    <a:pt x="2307956" y="124911"/>
                  </a:lnTo>
                  <a:lnTo>
                    <a:pt x="2283075" y="89710"/>
                  </a:lnTo>
                  <a:lnTo>
                    <a:pt x="2252677" y="59312"/>
                  </a:lnTo>
                  <a:lnTo>
                    <a:pt x="2217476" y="34431"/>
                  </a:lnTo>
                  <a:lnTo>
                    <a:pt x="2178182" y="15777"/>
                  </a:lnTo>
                  <a:lnTo>
                    <a:pt x="2135508" y="4062"/>
                  </a:lnTo>
                  <a:lnTo>
                    <a:pt x="2090166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17635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0" y="252222"/>
                  </a:moveTo>
                  <a:lnTo>
                    <a:pt x="4062" y="206879"/>
                  </a:lnTo>
                  <a:lnTo>
                    <a:pt x="15777" y="164205"/>
                  </a:lnTo>
                  <a:lnTo>
                    <a:pt x="34431" y="124911"/>
                  </a:lnTo>
                  <a:lnTo>
                    <a:pt x="59312" y="89710"/>
                  </a:lnTo>
                  <a:lnTo>
                    <a:pt x="89710" y="59312"/>
                  </a:lnTo>
                  <a:lnTo>
                    <a:pt x="124911" y="34431"/>
                  </a:lnTo>
                  <a:lnTo>
                    <a:pt x="164205" y="15777"/>
                  </a:lnTo>
                  <a:lnTo>
                    <a:pt x="206879" y="4062"/>
                  </a:lnTo>
                  <a:lnTo>
                    <a:pt x="252222" y="0"/>
                  </a:lnTo>
                  <a:lnTo>
                    <a:pt x="2090166" y="0"/>
                  </a:lnTo>
                  <a:lnTo>
                    <a:pt x="2135508" y="4062"/>
                  </a:lnTo>
                  <a:lnTo>
                    <a:pt x="2178182" y="15777"/>
                  </a:lnTo>
                  <a:lnTo>
                    <a:pt x="2217476" y="34431"/>
                  </a:lnTo>
                  <a:lnTo>
                    <a:pt x="2252677" y="59312"/>
                  </a:lnTo>
                  <a:lnTo>
                    <a:pt x="2283075" y="89710"/>
                  </a:lnTo>
                  <a:lnTo>
                    <a:pt x="2307956" y="124911"/>
                  </a:lnTo>
                  <a:lnTo>
                    <a:pt x="2326610" y="164205"/>
                  </a:lnTo>
                  <a:lnTo>
                    <a:pt x="2338325" y="206879"/>
                  </a:lnTo>
                  <a:lnTo>
                    <a:pt x="2342388" y="252222"/>
                  </a:lnTo>
                  <a:lnTo>
                    <a:pt x="2342388" y="1959102"/>
                  </a:lnTo>
                  <a:lnTo>
                    <a:pt x="2338325" y="2004444"/>
                  </a:lnTo>
                  <a:lnTo>
                    <a:pt x="2326610" y="2047118"/>
                  </a:lnTo>
                  <a:lnTo>
                    <a:pt x="2307956" y="2086412"/>
                  </a:lnTo>
                  <a:lnTo>
                    <a:pt x="2283075" y="2121613"/>
                  </a:lnTo>
                  <a:lnTo>
                    <a:pt x="2252677" y="2152011"/>
                  </a:lnTo>
                  <a:lnTo>
                    <a:pt x="2217476" y="2176892"/>
                  </a:lnTo>
                  <a:lnTo>
                    <a:pt x="2178182" y="2195546"/>
                  </a:lnTo>
                  <a:lnTo>
                    <a:pt x="2135508" y="2207261"/>
                  </a:lnTo>
                  <a:lnTo>
                    <a:pt x="2090166" y="2211324"/>
                  </a:lnTo>
                  <a:lnTo>
                    <a:pt x="252222" y="2211324"/>
                  </a:lnTo>
                  <a:lnTo>
                    <a:pt x="206879" y="2207261"/>
                  </a:lnTo>
                  <a:lnTo>
                    <a:pt x="164205" y="2195546"/>
                  </a:lnTo>
                  <a:lnTo>
                    <a:pt x="124911" y="2176892"/>
                  </a:lnTo>
                  <a:lnTo>
                    <a:pt x="89710" y="2152011"/>
                  </a:lnTo>
                  <a:lnTo>
                    <a:pt x="59312" y="2121613"/>
                  </a:lnTo>
                  <a:lnTo>
                    <a:pt x="34431" y="2086412"/>
                  </a:lnTo>
                  <a:lnTo>
                    <a:pt x="15777" y="2047118"/>
                  </a:lnTo>
                  <a:lnTo>
                    <a:pt x="4062" y="2004444"/>
                  </a:lnTo>
                  <a:lnTo>
                    <a:pt x="0" y="1959102"/>
                  </a:lnTo>
                  <a:lnTo>
                    <a:pt x="0" y="25222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11183" y="2846832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1972055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1972055" y="502920"/>
                  </a:lnTo>
                  <a:lnTo>
                    <a:pt x="1972055" y="0"/>
                  </a:lnTo>
                  <a:close/>
                </a:path>
              </a:pathLst>
            </a:custGeom>
            <a:solidFill>
              <a:srgbClr val="56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711183" y="2846832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0" y="502920"/>
                  </a:moveTo>
                  <a:lnTo>
                    <a:pt x="1972055" y="502920"/>
                  </a:lnTo>
                  <a:lnTo>
                    <a:pt x="1972055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11183" y="3621023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1972055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1972055" y="502920"/>
                  </a:lnTo>
                  <a:lnTo>
                    <a:pt x="1972055" y="0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11183" y="3621023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0" y="502920"/>
                  </a:moveTo>
                  <a:lnTo>
                    <a:pt x="1972055" y="502920"/>
                  </a:lnTo>
                  <a:lnTo>
                    <a:pt x="1972055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22664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1147572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1147572" y="371855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22664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0" y="371855"/>
                  </a:moveTo>
                  <a:lnTo>
                    <a:pt x="1147572" y="371855"/>
                  </a:lnTo>
                  <a:lnTo>
                    <a:pt x="1147572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001755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2090165" y="0"/>
                  </a:moveTo>
                  <a:lnTo>
                    <a:pt x="252222" y="0"/>
                  </a:lnTo>
                  <a:lnTo>
                    <a:pt x="206879" y="4062"/>
                  </a:lnTo>
                  <a:lnTo>
                    <a:pt x="164205" y="15777"/>
                  </a:lnTo>
                  <a:lnTo>
                    <a:pt x="124911" y="34431"/>
                  </a:lnTo>
                  <a:lnTo>
                    <a:pt x="89710" y="59312"/>
                  </a:lnTo>
                  <a:lnTo>
                    <a:pt x="59312" y="89710"/>
                  </a:lnTo>
                  <a:lnTo>
                    <a:pt x="34431" y="124911"/>
                  </a:lnTo>
                  <a:lnTo>
                    <a:pt x="15777" y="164205"/>
                  </a:lnTo>
                  <a:lnTo>
                    <a:pt x="4062" y="206879"/>
                  </a:lnTo>
                  <a:lnTo>
                    <a:pt x="0" y="252222"/>
                  </a:lnTo>
                  <a:lnTo>
                    <a:pt x="0" y="1959102"/>
                  </a:lnTo>
                  <a:lnTo>
                    <a:pt x="4062" y="2004444"/>
                  </a:lnTo>
                  <a:lnTo>
                    <a:pt x="15777" y="2047118"/>
                  </a:lnTo>
                  <a:lnTo>
                    <a:pt x="34431" y="2086412"/>
                  </a:lnTo>
                  <a:lnTo>
                    <a:pt x="59312" y="2121613"/>
                  </a:lnTo>
                  <a:lnTo>
                    <a:pt x="89710" y="2152011"/>
                  </a:lnTo>
                  <a:lnTo>
                    <a:pt x="124911" y="2176892"/>
                  </a:lnTo>
                  <a:lnTo>
                    <a:pt x="164205" y="2195546"/>
                  </a:lnTo>
                  <a:lnTo>
                    <a:pt x="206879" y="2207261"/>
                  </a:lnTo>
                  <a:lnTo>
                    <a:pt x="252222" y="2211324"/>
                  </a:lnTo>
                  <a:lnTo>
                    <a:pt x="2090165" y="2211324"/>
                  </a:lnTo>
                  <a:lnTo>
                    <a:pt x="2135508" y="2207261"/>
                  </a:lnTo>
                  <a:lnTo>
                    <a:pt x="2178182" y="2195546"/>
                  </a:lnTo>
                  <a:lnTo>
                    <a:pt x="2217476" y="2176892"/>
                  </a:lnTo>
                  <a:lnTo>
                    <a:pt x="2252677" y="2152011"/>
                  </a:lnTo>
                  <a:lnTo>
                    <a:pt x="2283075" y="2121613"/>
                  </a:lnTo>
                  <a:lnTo>
                    <a:pt x="2307956" y="2086412"/>
                  </a:lnTo>
                  <a:lnTo>
                    <a:pt x="2326610" y="2047118"/>
                  </a:lnTo>
                  <a:lnTo>
                    <a:pt x="2338325" y="2004444"/>
                  </a:lnTo>
                  <a:lnTo>
                    <a:pt x="2342388" y="1959102"/>
                  </a:lnTo>
                  <a:lnTo>
                    <a:pt x="2342388" y="252222"/>
                  </a:lnTo>
                  <a:lnTo>
                    <a:pt x="2338325" y="206879"/>
                  </a:lnTo>
                  <a:lnTo>
                    <a:pt x="2326610" y="164205"/>
                  </a:lnTo>
                  <a:lnTo>
                    <a:pt x="2307956" y="124911"/>
                  </a:lnTo>
                  <a:lnTo>
                    <a:pt x="2283075" y="89710"/>
                  </a:lnTo>
                  <a:lnTo>
                    <a:pt x="2252677" y="59312"/>
                  </a:lnTo>
                  <a:lnTo>
                    <a:pt x="2217476" y="34431"/>
                  </a:lnTo>
                  <a:lnTo>
                    <a:pt x="2178182" y="15777"/>
                  </a:lnTo>
                  <a:lnTo>
                    <a:pt x="2135508" y="4062"/>
                  </a:lnTo>
                  <a:lnTo>
                    <a:pt x="2090165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001755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0" y="252222"/>
                  </a:moveTo>
                  <a:lnTo>
                    <a:pt x="4062" y="206879"/>
                  </a:lnTo>
                  <a:lnTo>
                    <a:pt x="15777" y="164205"/>
                  </a:lnTo>
                  <a:lnTo>
                    <a:pt x="34431" y="124911"/>
                  </a:lnTo>
                  <a:lnTo>
                    <a:pt x="59312" y="89710"/>
                  </a:lnTo>
                  <a:lnTo>
                    <a:pt x="89710" y="59312"/>
                  </a:lnTo>
                  <a:lnTo>
                    <a:pt x="124911" y="34431"/>
                  </a:lnTo>
                  <a:lnTo>
                    <a:pt x="164205" y="15777"/>
                  </a:lnTo>
                  <a:lnTo>
                    <a:pt x="206879" y="4062"/>
                  </a:lnTo>
                  <a:lnTo>
                    <a:pt x="252222" y="0"/>
                  </a:lnTo>
                  <a:lnTo>
                    <a:pt x="2090165" y="0"/>
                  </a:lnTo>
                  <a:lnTo>
                    <a:pt x="2135508" y="4062"/>
                  </a:lnTo>
                  <a:lnTo>
                    <a:pt x="2178182" y="15777"/>
                  </a:lnTo>
                  <a:lnTo>
                    <a:pt x="2217476" y="34431"/>
                  </a:lnTo>
                  <a:lnTo>
                    <a:pt x="2252677" y="59312"/>
                  </a:lnTo>
                  <a:lnTo>
                    <a:pt x="2283075" y="89710"/>
                  </a:lnTo>
                  <a:lnTo>
                    <a:pt x="2307956" y="124911"/>
                  </a:lnTo>
                  <a:lnTo>
                    <a:pt x="2326610" y="164205"/>
                  </a:lnTo>
                  <a:lnTo>
                    <a:pt x="2338325" y="206879"/>
                  </a:lnTo>
                  <a:lnTo>
                    <a:pt x="2342388" y="252222"/>
                  </a:lnTo>
                  <a:lnTo>
                    <a:pt x="2342388" y="1959102"/>
                  </a:lnTo>
                  <a:lnTo>
                    <a:pt x="2338325" y="2004444"/>
                  </a:lnTo>
                  <a:lnTo>
                    <a:pt x="2326610" y="2047118"/>
                  </a:lnTo>
                  <a:lnTo>
                    <a:pt x="2307956" y="2086412"/>
                  </a:lnTo>
                  <a:lnTo>
                    <a:pt x="2283075" y="2121613"/>
                  </a:lnTo>
                  <a:lnTo>
                    <a:pt x="2252677" y="2152011"/>
                  </a:lnTo>
                  <a:lnTo>
                    <a:pt x="2217476" y="2176892"/>
                  </a:lnTo>
                  <a:lnTo>
                    <a:pt x="2178182" y="2195546"/>
                  </a:lnTo>
                  <a:lnTo>
                    <a:pt x="2135508" y="2207261"/>
                  </a:lnTo>
                  <a:lnTo>
                    <a:pt x="2090165" y="2211324"/>
                  </a:lnTo>
                  <a:lnTo>
                    <a:pt x="252222" y="2211324"/>
                  </a:lnTo>
                  <a:lnTo>
                    <a:pt x="206879" y="2207261"/>
                  </a:lnTo>
                  <a:lnTo>
                    <a:pt x="164205" y="2195546"/>
                  </a:lnTo>
                  <a:lnTo>
                    <a:pt x="124911" y="2176892"/>
                  </a:lnTo>
                  <a:lnTo>
                    <a:pt x="89710" y="2152011"/>
                  </a:lnTo>
                  <a:lnTo>
                    <a:pt x="59312" y="2121613"/>
                  </a:lnTo>
                  <a:lnTo>
                    <a:pt x="34431" y="2086412"/>
                  </a:lnTo>
                  <a:lnTo>
                    <a:pt x="15777" y="2047118"/>
                  </a:lnTo>
                  <a:lnTo>
                    <a:pt x="4062" y="2004444"/>
                  </a:lnTo>
                  <a:lnTo>
                    <a:pt x="0" y="1959102"/>
                  </a:lnTo>
                  <a:lnTo>
                    <a:pt x="0" y="25222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195304" y="3209544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1972055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1972055" y="502920"/>
                  </a:lnTo>
                  <a:lnTo>
                    <a:pt x="1972055" y="0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195304" y="3209544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0" y="502920"/>
                  </a:moveTo>
                  <a:lnTo>
                    <a:pt x="1972055" y="502920"/>
                  </a:lnTo>
                  <a:lnTo>
                    <a:pt x="1972055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599164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1147572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1147572" y="371855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599164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0" y="371855"/>
                  </a:moveTo>
                  <a:lnTo>
                    <a:pt x="1147572" y="371855"/>
                  </a:lnTo>
                  <a:lnTo>
                    <a:pt x="1147572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93235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39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60" y="350519"/>
                  </a:lnTo>
                  <a:lnTo>
                    <a:pt x="274319" y="213359"/>
                  </a:lnTo>
                  <a:lnTo>
                    <a:pt x="205739" y="2133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93235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39" y="0"/>
                  </a:lnTo>
                  <a:lnTo>
                    <a:pt x="205739" y="213359"/>
                  </a:lnTo>
                  <a:lnTo>
                    <a:pt x="274319" y="213359"/>
                  </a:lnTo>
                  <a:lnTo>
                    <a:pt x="137160" y="350519"/>
                  </a:lnTo>
                  <a:lnTo>
                    <a:pt x="0" y="21335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0372" y="5098679"/>
              <a:ext cx="603250" cy="69302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714743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39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59" y="350519"/>
                  </a:lnTo>
                  <a:lnTo>
                    <a:pt x="274320" y="213359"/>
                  </a:lnTo>
                  <a:lnTo>
                    <a:pt x="205739" y="2133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14743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39" y="0"/>
                  </a:lnTo>
                  <a:lnTo>
                    <a:pt x="205739" y="213359"/>
                  </a:lnTo>
                  <a:lnTo>
                    <a:pt x="274320" y="213359"/>
                  </a:lnTo>
                  <a:lnTo>
                    <a:pt x="137159" y="350519"/>
                  </a:lnTo>
                  <a:lnTo>
                    <a:pt x="0" y="21335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7204" y="5098679"/>
              <a:ext cx="603250" cy="69302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9561576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40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59" y="350519"/>
                  </a:lnTo>
                  <a:lnTo>
                    <a:pt x="274320" y="213359"/>
                  </a:lnTo>
                  <a:lnTo>
                    <a:pt x="205740" y="213359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561576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40" y="0"/>
                  </a:lnTo>
                  <a:lnTo>
                    <a:pt x="205740" y="213359"/>
                  </a:lnTo>
                  <a:lnTo>
                    <a:pt x="274320" y="213359"/>
                  </a:lnTo>
                  <a:lnTo>
                    <a:pt x="137159" y="350519"/>
                  </a:lnTo>
                  <a:lnTo>
                    <a:pt x="0" y="21335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1325" y="5098679"/>
              <a:ext cx="603250" cy="69302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2045695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39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59" y="350519"/>
                  </a:lnTo>
                  <a:lnTo>
                    <a:pt x="274320" y="213359"/>
                  </a:lnTo>
                  <a:lnTo>
                    <a:pt x="205739" y="2133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045695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39" y="0"/>
                  </a:lnTo>
                  <a:lnTo>
                    <a:pt x="205739" y="213359"/>
                  </a:lnTo>
                  <a:lnTo>
                    <a:pt x="274320" y="213359"/>
                  </a:lnTo>
                  <a:lnTo>
                    <a:pt x="137159" y="350519"/>
                  </a:lnTo>
                  <a:lnTo>
                    <a:pt x="0" y="21335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5416296" y="1719072"/>
            <a:ext cx="8242300" cy="4436745"/>
          </a:xfrm>
          <a:custGeom>
            <a:avLst/>
            <a:gdLst/>
            <a:ahLst/>
            <a:cxnLst/>
            <a:rect l="l" t="t" r="r" b="b"/>
            <a:pathLst>
              <a:path w="8242300" h="4436745">
                <a:moveTo>
                  <a:pt x="8241792" y="0"/>
                </a:moveTo>
                <a:lnTo>
                  <a:pt x="0" y="0"/>
                </a:lnTo>
                <a:lnTo>
                  <a:pt x="0" y="4436364"/>
                </a:lnTo>
                <a:lnTo>
                  <a:pt x="8241792" y="4436364"/>
                </a:lnTo>
                <a:lnTo>
                  <a:pt x="8241792" y="0"/>
                </a:lnTo>
                <a:close/>
              </a:path>
            </a:pathLst>
          </a:custGeom>
          <a:solidFill>
            <a:srgbClr val="FFFFFF">
              <a:alpha val="7686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40688" y="5847334"/>
            <a:ext cx="13750290" cy="204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14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spc="-175" dirty="0">
                <a:solidFill>
                  <a:srgbClr val="404040"/>
                </a:solidFill>
                <a:latin typeface="Arial Black"/>
                <a:cs typeface="Arial Black"/>
              </a:rPr>
              <a:t>Type</a:t>
            </a: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75" dirty="0">
                <a:solidFill>
                  <a:srgbClr val="404040"/>
                </a:solidFill>
                <a:latin typeface="Arial Black"/>
                <a:cs typeface="Arial Black"/>
              </a:rPr>
              <a:t>1:</a:t>
            </a: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295" dirty="0">
                <a:solidFill>
                  <a:srgbClr val="404040"/>
                </a:solidFill>
                <a:latin typeface="Arial Black"/>
                <a:cs typeface="Arial Black"/>
              </a:rPr>
              <a:t>JDBC-</a:t>
            </a:r>
            <a:r>
              <a:rPr sz="2200" spc="-204" dirty="0">
                <a:solidFill>
                  <a:srgbClr val="404040"/>
                </a:solidFill>
                <a:latin typeface="Arial Black"/>
                <a:cs typeface="Arial Black"/>
              </a:rPr>
              <a:t>ODBC</a:t>
            </a:r>
            <a:r>
              <a:rPr sz="22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Black"/>
                <a:cs typeface="Arial Black"/>
              </a:rPr>
              <a:t>bridge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Open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Connectivity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(ODBC)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drivers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generally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dependent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on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native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library,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which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limits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their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portability.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Example: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JDBC-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ODBC.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7185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JDBC</a:t>
            </a:r>
            <a:r>
              <a:rPr spc="-240" dirty="0"/>
              <a:t> </a:t>
            </a:r>
            <a:r>
              <a:rPr spc="-75" dirty="0"/>
              <a:t>Drivers</a:t>
            </a:r>
            <a:r>
              <a:rPr spc="-235" dirty="0"/>
              <a:t> </a:t>
            </a:r>
            <a:r>
              <a:rPr spc="-85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0815" y="1150060"/>
            <a:ext cx="3701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There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4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types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Drivers: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853439"/>
            <a:ext cx="4486656" cy="2743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785617" y="1712722"/>
            <a:ext cx="10685780" cy="4079240"/>
            <a:chOff x="2785617" y="1712722"/>
            <a:chExt cx="10685780" cy="40792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340" y="5098679"/>
              <a:ext cx="603250" cy="6930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91967" y="1719072"/>
              <a:ext cx="10673080" cy="2955290"/>
            </a:xfrm>
            <a:custGeom>
              <a:avLst/>
              <a:gdLst/>
              <a:ahLst/>
              <a:cxnLst/>
              <a:rect l="l" t="t" r="r" b="b"/>
              <a:pathLst>
                <a:path w="10673080" h="2955290">
                  <a:moveTo>
                    <a:pt x="10672572" y="0"/>
                  </a:moveTo>
                  <a:lnTo>
                    <a:pt x="0" y="0"/>
                  </a:lnTo>
                  <a:lnTo>
                    <a:pt x="0" y="2955036"/>
                  </a:lnTo>
                  <a:lnTo>
                    <a:pt x="10672572" y="2955036"/>
                  </a:lnTo>
                  <a:lnTo>
                    <a:pt x="10672572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1967" y="1719072"/>
              <a:ext cx="10673080" cy="2955290"/>
            </a:xfrm>
            <a:custGeom>
              <a:avLst/>
              <a:gdLst/>
              <a:ahLst/>
              <a:cxnLst/>
              <a:rect l="l" t="t" r="r" b="b"/>
              <a:pathLst>
                <a:path w="10673080" h="2955290">
                  <a:moveTo>
                    <a:pt x="0" y="2955036"/>
                  </a:moveTo>
                  <a:lnTo>
                    <a:pt x="10672572" y="2955036"/>
                  </a:lnTo>
                  <a:lnTo>
                    <a:pt x="10672572" y="0"/>
                  </a:lnTo>
                  <a:lnTo>
                    <a:pt x="0" y="0"/>
                  </a:lnTo>
                  <a:lnTo>
                    <a:pt x="0" y="29550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12363" y="2301240"/>
              <a:ext cx="2342515" cy="2209800"/>
            </a:xfrm>
            <a:custGeom>
              <a:avLst/>
              <a:gdLst/>
              <a:ahLst/>
              <a:cxnLst/>
              <a:rect l="l" t="t" r="r" b="b"/>
              <a:pathLst>
                <a:path w="2342515" h="2209800">
                  <a:moveTo>
                    <a:pt x="2090420" y="0"/>
                  </a:moveTo>
                  <a:lnTo>
                    <a:pt x="251968" y="0"/>
                  </a:ln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7"/>
                  </a:lnTo>
                  <a:lnTo>
                    <a:pt x="0" y="1957831"/>
                  </a:lnTo>
                  <a:lnTo>
                    <a:pt x="4058" y="2003132"/>
                  </a:lnTo>
                  <a:lnTo>
                    <a:pt x="15759" y="2045765"/>
                  </a:lnTo>
                  <a:lnTo>
                    <a:pt x="34393" y="2085020"/>
                  </a:lnTo>
                  <a:lnTo>
                    <a:pt x="59248" y="2120185"/>
                  </a:lnTo>
                  <a:lnTo>
                    <a:pt x="89614" y="2150551"/>
                  </a:lnTo>
                  <a:lnTo>
                    <a:pt x="124779" y="2175406"/>
                  </a:lnTo>
                  <a:lnTo>
                    <a:pt x="164034" y="2194040"/>
                  </a:lnTo>
                  <a:lnTo>
                    <a:pt x="206667" y="2205741"/>
                  </a:lnTo>
                  <a:lnTo>
                    <a:pt x="251968" y="2209799"/>
                  </a:lnTo>
                  <a:lnTo>
                    <a:pt x="2090420" y="2209799"/>
                  </a:lnTo>
                  <a:lnTo>
                    <a:pt x="2135720" y="2205741"/>
                  </a:lnTo>
                  <a:lnTo>
                    <a:pt x="2178353" y="2194040"/>
                  </a:lnTo>
                  <a:lnTo>
                    <a:pt x="2217608" y="2175406"/>
                  </a:lnTo>
                  <a:lnTo>
                    <a:pt x="2252773" y="2150551"/>
                  </a:lnTo>
                  <a:lnTo>
                    <a:pt x="2283139" y="2120185"/>
                  </a:lnTo>
                  <a:lnTo>
                    <a:pt x="2307994" y="2085020"/>
                  </a:lnTo>
                  <a:lnTo>
                    <a:pt x="2326628" y="2045765"/>
                  </a:lnTo>
                  <a:lnTo>
                    <a:pt x="2338329" y="2003132"/>
                  </a:lnTo>
                  <a:lnTo>
                    <a:pt x="2342388" y="1957831"/>
                  </a:lnTo>
                  <a:lnTo>
                    <a:pt x="2342388" y="251967"/>
                  </a:lnTo>
                  <a:lnTo>
                    <a:pt x="2338329" y="206667"/>
                  </a:lnTo>
                  <a:lnTo>
                    <a:pt x="2326628" y="164034"/>
                  </a:lnTo>
                  <a:lnTo>
                    <a:pt x="2307994" y="124779"/>
                  </a:lnTo>
                  <a:lnTo>
                    <a:pt x="2283139" y="89614"/>
                  </a:lnTo>
                  <a:lnTo>
                    <a:pt x="2252773" y="59248"/>
                  </a:lnTo>
                  <a:lnTo>
                    <a:pt x="2217608" y="34393"/>
                  </a:lnTo>
                  <a:lnTo>
                    <a:pt x="2178353" y="15759"/>
                  </a:lnTo>
                  <a:lnTo>
                    <a:pt x="2135720" y="4058"/>
                  </a:lnTo>
                  <a:lnTo>
                    <a:pt x="2090420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12363" y="2301240"/>
              <a:ext cx="2342515" cy="2209800"/>
            </a:xfrm>
            <a:custGeom>
              <a:avLst/>
              <a:gdLst/>
              <a:ahLst/>
              <a:cxnLst/>
              <a:rect l="l" t="t" r="r" b="b"/>
              <a:pathLst>
                <a:path w="2342515" h="2209800">
                  <a:moveTo>
                    <a:pt x="0" y="251967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8" y="0"/>
                  </a:lnTo>
                  <a:lnTo>
                    <a:pt x="2090420" y="0"/>
                  </a:lnTo>
                  <a:lnTo>
                    <a:pt x="2135720" y="4058"/>
                  </a:lnTo>
                  <a:lnTo>
                    <a:pt x="2178353" y="15759"/>
                  </a:lnTo>
                  <a:lnTo>
                    <a:pt x="2217608" y="34393"/>
                  </a:lnTo>
                  <a:lnTo>
                    <a:pt x="2252773" y="59248"/>
                  </a:lnTo>
                  <a:lnTo>
                    <a:pt x="2283139" y="89614"/>
                  </a:lnTo>
                  <a:lnTo>
                    <a:pt x="2307994" y="124779"/>
                  </a:lnTo>
                  <a:lnTo>
                    <a:pt x="2326628" y="164034"/>
                  </a:lnTo>
                  <a:lnTo>
                    <a:pt x="2338329" y="206667"/>
                  </a:lnTo>
                  <a:lnTo>
                    <a:pt x="2342388" y="251967"/>
                  </a:lnTo>
                  <a:lnTo>
                    <a:pt x="2342388" y="1957831"/>
                  </a:lnTo>
                  <a:lnTo>
                    <a:pt x="2338329" y="2003132"/>
                  </a:lnTo>
                  <a:lnTo>
                    <a:pt x="2326628" y="2045765"/>
                  </a:lnTo>
                  <a:lnTo>
                    <a:pt x="2307994" y="2085020"/>
                  </a:lnTo>
                  <a:lnTo>
                    <a:pt x="2283139" y="2120185"/>
                  </a:lnTo>
                  <a:lnTo>
                    <a:pt x="2252773" y="2150551"/>
                  </a:lnTo>
                  <a:lnTo>
                    <a:pt x="2217608" y="2175406"/>
                  </a:lnTo>
                  <a:lnTo>
                    <a:pt x="2178353" y="2194040"/>
                  </a:lnTo>
                  <a:lnTo>
                    <a:pt x="2135720" y="2205741"/>
                  </a:lnTo>
                  <a:lnTo>
                    <a:pt x="2090420" y="2209799"/>
                  </a:lnTo>
                  <a:lnTo>
                    <a:pt x="251968" y="2209799"/>
                  </a:lnTo>
                  <a:lnTo>
                    <a:pt x="206667" y="2205741"/>
                  </a:lnTo>
                  <a:lnTo>
                    <a:pt x="164034" y="2194040"/>
                  </a:lnTo>
                  <a:lnTo>
                    <a:pt x="124779" y="2175406"/>
                  </a:lnTo>
                  <a:lnTo>
                    <a:pt x="89614" y="2150551"/>
                  </a:lnTo>
                  <a:lnTo>
                    <a:pt x="59248" y="2120185"/>
                  </a:lnTo>
                  <a:lnTo>
                    <a:pt x="34393" y="2085020"/>
                  </a:lnTo>
                  <a:lnTo>
                    <a:pt x="15759" y="2045765"/>
                  </a:lnTo>
                  <a:lnTo>
                    <a:pt x="4058" y="2003132"/>
                  </a:lnTo>
                  <a:lnTo>
                    <a:pt x="0" y="1957831"/>
                  </a:lnTo>
                  <a:lnTo>
                    <a:pt x="0" y="25196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05911" y="2546604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10" h="502919">
                  <a:moveTo>
                    <a:pt x="1972056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1972056" y="502920"/>
                  </a:lnTo>
                  <a:lnTo>
                    <a:pt x="1972056" y="0"/>
                  </a:lnTo>
                  <a:close/>
                </a:path>
              </a:pathLst>
            </a:custGeom>
            <a:solidFill>
              <a:srgbClr val="56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05911" y="2546604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10" h="502919">
                  <a:moveTo>
                    <a:pt x="0" y="502920"/>
                  </a:moveTo>
                  <a:lnTo>
                    <a:pt x="1972056" y="502920"/>
                  </a:lnTo>
                  <a:lnTo>
                    <a:pt x="1972056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05911" y="2546604"/>
            <a:ext cx="1972310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040">
              <a:lnSpc>
                <a:spcPts val="1895"/>
              </a:lnSpc>
            </a:pPr>
            <a:r>
              <a:rPr sz="16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16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ODBC</a:t>
            </a:r>
            <a:endParaRPr sz="1600">
              <a:latin typeface="Lucida Sans Unicode"/>
              <a:cs typeface="Lucida Sans Unicode"/>
            </a:endParaRPr>
          </a:p>
          <a:p>
            <a:pPr marL="363220">
              <a:lnSpc>
                <a:spcPct val="100000"/>
              </a:lnSpc>
            </a:pPr>
            <a:r>
              <a:rPr sz="16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Bridge</a:t>
            </a:r>
            <a:r>
              <a:rPr sz="16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99561" y="3244342"/>
            <a:ext cx="1985010" cy="433705"/>
            <a:chOff x="3099561" y="3244342"/>
            <a:chExt cx="1985010" cy="433705"/>
          </a:xfrm>
        </p:grpSpPr>
        <p:sp>
          <p:nvSpPr>
            <p:cNvPr id="15" name="object 15"/>
            <p:cNvSpPr/>
            <p:nvPr/>
          </p:nvSpPr>
          <p:spPr>
            <a:xfrm>
              <a:off x="3105911" y="3250692"/>
              <a:ext cx="1972310" cy="421005"/>
            </a:xfrm>
            <a:custGeom>
              <a:avLst/>
              <a:gdLst/>
              <a:ahLst/>
              <a:cxnLst/>
              <a:rect l="l" t="t" r="r" b="b"/>
              <a:pathLst>
                <a:path w="1972310" h="421004">
                  <a:moveTo>
                    <a:pt x="1972056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1972056" y="420624"/>
                  </a:lnTo>
                  <a:lnTo>
                    <a:pt x="1972056" y="0"/>
                  </a:lnTo>
                  <a:close/>
                </a:path>
              </a:pathLst>
            </a:custGeom>
            <a:solidFill>
              <a:srgbClr val="FFA7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05911" y="3250692"/>
              <a:ext cx="1972310" cy="421005"/>
            </a:xfrm>
            <a:custGeom>
              <a:avLst/>
              <a:gdLst/>
              <a:ahLst/>
              <a:cxnLst/>
              <a:rect l="l" t="t" r="r" b="b"/>
              <a:pathLst>
                <a:path w="1972310" h="421004">
                  <a:moveTo>
                    <a:pt x="0" y="420624"/>
                  </a:moveTo>
                  <a:lnTo>
                    <a:pt x="1972056" y="420624"/>
                  </a:lnTo>
                  <a:lnTo>
                    <a:pt x="1972056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05911" y="3250692"/>
            <a:ext cx="1972310" cy="42100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ODBC</a:t>
            </a:r>
            <a:r>
              <a:rPr sz="16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99561" y="3866134"/>
            <a:ext cx="1985010" cy="514350"/>
            <a:chOff x="3099561" y="3866134"/>
            <a:chExt cx="1985010" cy="514350"/>
          </a:xfrm>
        </p:grpSpPr>
        <p:sp>
          <p:nvSpPr>
            <p:cNvPr id="19" name="object 19"/>
            <p:cNvSpPr/>
            <p:nvPr/>
          </p:nvSpPr>
          <p:spPr>
            <a:xfrm>
              <a:off x="3105911" y="3872484"/>
              <a:ext cx="1972310" cy="501650"/>
            </a:xfrm>
            <a:custGeom>
              <a:avLst/>
              <a:gdLst/>
              <a:ahLst/>
              <a:cxnLst/>
              <a:rect l="l" t="t" r="r" b="b"/>
              <a:pathLst>
                <a:path w="1972310" h="501650">
                  <a:moveTo>
                    <a:pt x="1972056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1972056" y="501396"/>
                  </a:lnTo>
                  <a:lnTo>
                    <a:pt x="1972056" y="0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05911" y="3872484"/>
              <a:ext cx="1972310" cy="501650"/>
            </a:xfrm>
            <a:custGeom>
              <a:avLst/>
              <a:gdLst/>
              <a:ahLst/>
              <a:cxnLst/>
              <a:rect l="l" t="t" r="r" b="b"/>
              <a:pathLst>
                <a:path w="1972310" h="501650">
                  <a:moveTo>
                    <a:pt x="0" y="501396"/>
                  </a:moveTo>
                  <a:lnTo>
                    <a:pt x="1972056" y="501396"/>
                  </a:lnTo>
                  <a:lnTo>
                    <a:pt x="1972056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05911" y="3872484"/>
            <a:ext cx="1972310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889"/>
              </a:lnSpc>
            </a:pPr>
            <a:r>
              <a:rPr sz="16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Vendor</a:t>
            </a:r>
            <a:r>
              <a:rPr sz="16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Library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12565" y="1916938"/>
            <a:ext cx="1160780" cy="384810"/>
            <a:chOff x="3512565" y="1916938"/>
            <a:chExt cx="1160780" cy="384810"/>
          </a:xfrm>
        </p:grpSpPr>
        <p:sp>
          <p:nvSpPr>
            <p:cNvPr id="23" name="object 23"/>
            <p:cNvSpPr/>
            <p:nvPr/>
          </p:nvSpPr>
          <p:spPr>
            <a:xfrm>
              <a:off x="3518915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1147572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1147572" y="371855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18915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0" y="371855"/>
                  </a:moveTo>
                  <a:lnTo>
                    <a:pt x="1147572" y="371855"/>
                  </a:lnTo>
                  <a:lnTo>
                    <a:pt x="1147572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518915" y="1923288"/>
            <a:ext cx="1148080" cy="3721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415"/>
              </a:spcBef>
            </a:pPr>
            <a:r>
              <a:rPr sz="16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 1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716270" y="2316226"/>
            <a:ext cx="2357120" cy="2224405"/>
            <a:chOff x="5716270" y="2316226"/>
            <a:chExt cx="2357120" cy="2224405"/>
          </a:xfrm>
        </p:grpSpPr>
        <p:sp>
          <p:nvSpPr>
            <p:cNvPr id="27" name="object 27"/>
            <p:cNvSpPr/>
            <p:nvPr/>
          </p:nvSpPr>
          <p:spPr>
            <a:xfrm>
              <a:off x="5722620" y="2322576"/>
              <a:ext cx="2344420" cy="2211705"/>
            </a:xfrm>
            <a:custGeom>
              <a:avLst/>
              <a:gdLst/>
              <a:ahLst/>
              <a:cxnLst/>
              <a:rect l="l" t="t" r="r" b="b"/>
              <a:pathLst>
                <a:path w="2344420" h="2211704">
                  <a:moveTo>
                    <a:pt x="2091689" y="0"/>
                  </a:moveTo>
                  <a:lnTo>
                    <a:pt x="252221" y="0"/>
                  </a:lnTo>
                  <a:lnTo>
                    <a:pt x="206879" y="4062"/>
                  </a:lnTo>
                  <a:lnTo>
                    <a:pt x="164205" y="15777"/>
                  </a:lnTo>
                  <a:lnTo>
                    <a:pt x="124911" y="34431"/>
                  </a:lnTo>
                  <a:lnTo>
                    <a:pt x="89710" y="59312"/>
                  </a:lnTo>
                  <a:lnTo>
                    <a:pt x="59312" y="89710"/>
                  </a:lnTo>
                  <a:lnTo>
                    <a:pt x="34431" y="124911"/>
                  </a:lnTo>
                  <a:lnTo>
                    <a:pt x="15777" y="164205"/>
                  </a:lnTo>
                  <a:lnTo>
                    <a:pt x="4062" y="206879"/>
                  </a:lnTo>
                  <a:lnTo>
                    <a:pt x="0" y="252222"/>
                  </a:lnTo>
                  <a:lnTo>
                    <a:pt x="0" y="1959102"/>
                  </a:lnTo>
                  <a:lnTo>
                    <a:pt x="4062" y="2004406"/>
                  </a:lnTo>
                  <a:lnTo>
                    <a:pt x="15777" y="2047051"/>
                  </a:lnTo>
                  <a:lnTo>
                    <a:pt x="34431" y="2086323"/>
                  </a:lnTo>
                  <a:lnTo>
                    <a:pt x="59312" y="2121508"/>
                  </a:lnTo>
                  <a:lnTo>
                    <a:pt x="89710" y="2151895"/>
                  </a:lnTo>
                  <a:lnTo>
                    <a:pt x="124911" y="2176770"/>
                  </a:lnTo>
                  <a:lnTo>
                    <a:pt x="164205" y="2195421"/>
                  </a:lnTo>
                  <a:lnTo>
                    <a:pt x="206879" y="2207134"/>
                  </a:lnTo>
                  <a:lnTo>
                    <a:pt x="252221" y="2211197"/>
                  </a:lnTo>
                  <a:lnTo>
                    <a:pt x="2091689" y="2211197"/>
                  </a:lnTo>
                  <a:lnTo>
                    <a:pt x="2137032" y="2207134"/>
                  </a:lnTo>
                  <a:lnTo>
                    <a:pt x="2179706" y="2195421"/>
                  </a:lnTo>
                  <a:lnTo>
                    <a:pt x="2219000" y="2176770"/>
                  </a:lnTo>
                  <a:lnTo>
                    <a:pt x="2254201" y="2151895"/>
                  </a:lnTo>
                  <a:lnTo>
                    <a:pt x="2284599" y="2121508"/>
                  </a:lnTo>
                  <a:lnTo>
                    <a:pt x="2309480" y="2086323"/>
                  </a:lnTo>
                  <a:lnTo>
                    <a:pt x="2328134" y="2047051"/>
                  </a:lnTo>
                  <a:lnTo>
                    <a:pt x="2339849" y="2004406"/>
                  </a:lnTo>
                  <a:lnTo>
                    <a:pt x="2343911" y="1959102"/>
                  </a:lnTo>
                  <a:lnTo>
                    <a:pt x="2343911" y="252222"/>
                  </a:lnTo>
                  <a:lnTo>
                    <a:pt x="2339849" y="206879"/>
                  </a:lnTo>
                  <a:lnTo>
                    <a:pt x="2328134" y="164205"/>
                  </a:lnTo>
                  <a:lnTo>
                    <a:pt x="2309480" y="124911"/>
                  </a:lnTo>
                  <a:lnTo>
                    <a:pt x="2284599" y="89710"/>
                  </a:lnTo>
                  <a:lnTo>
                    <a:pt x="2254201" y="59312"/>
                  </a:lnTo>
                  <a:lnTo>
                    <a:pt x="2219000" y="34431"/>
                  </a:lnTo>
                  <a:lnTo>
                    <a:pt x="2179706" y="15777"/>
                  </a:lnTo>
                  <a:lnTo>
                    <a:pt x="2137032" y="4062"/>
                  </a:lnTo>
                  <a:lnTo>
                    <a:pt x="2091689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22620" y="2322576"/>
              <a:ext cx="2344420" cy="2211705"/>
            </a:xfrm>
            <a:custGeom>
              <a:avLst/>
              <a:gdLst/>
              <a:ahLst/>
              <a:cxnLst/>
              <a:rect l="l" t="t" r="r" b="b"/>
              <a:pathLst>
                <a:path w="2344420" h="2211704">
                  <a:moveTo>
                    <a:pt x="0" y="252222"/>
                  </a:moveTo>
                  <a:lnTo>
                    <a:pt x="4062" y="206879"/>
                  </a:lnTo>
                  <a:lnTo>
                    <a:pt x="15777" y="164205"/>
                  </a:lnTo>
                  <a:lnTo>
                    <a:pt x="34431" y="124911"/>
                  </a:lnTo>
                  <a:lnTo>
                    <a:pt x="59312" y="89710"/>
                  </a:lnTo>
                  <a:lnTo>
                    <a:pt x="89710" y="59312"/>
                  </a:lnTo>
                  <a:lnTo>
                    <a:pt x="124911" y="34431"/>
                  </a:lnTo>
                  <a:lnTo>
                    <a:pt x="164205" y="15777"/>
                  </a:lnTo>
                  <a:lnTo>
                    <a:pt x="206879" y="4062"/>
                  </a:lnTo>
                  <a:lnTo>
                    <a:pt x="252221" y="0"/>
                  </a:lnTo>
                  <a:lnTo>
                    <a:pt x="2091689" y="0"/>
                  </a:lnTo>
                  <a:lnTo>
                    <a:pt x="2137032" y="4062"/>
                  </a:lnTo>
                  <a:lnTo>
                    <a:pt x="2179706" y="15777"/>
                  </a:lnTo>
                  <a:lnTo>
                    <a:pt x="2219000" y="34431"/>
                  </a:lnTo>
                  <a:lnTo>
                    <a:pt x="2254201" y="59312"/>
                  </a:lnTo>
                  <a:lnTo>
                    <a:pt x="2284599" y="89710"/>
                  </a:lnTo>
                  <a:lnTo>
                    <a:pt x="2309480" y="124911"/>
                  </a:lnTo>
                  <a:lnTo>
                    <a:pt x="2328134" y="164205"/>
                  </a:lnTo>
                  <a:lnTo>
                    <a:pt x="2339849" y="206879"/>
                  </a:lnTo>
                  <a:lnTo>
                    <a:pt x="2343911" y="252222"/>
                  </a:lnTo>
                  <a:lnTo>
                    <a:pt x="2343911" y="1959102"/>
                  </a:lnTo>
                  <a:lnTo>
                    <a:pt x="2339849" y="2004406"/>
                  </a:lnTo>
                  <a:lnTo>
                    <a:pt x="2328134" y="2047051"/>
                  </a:lnTo>
                  <a:lnTo>
                    <a:pt x="2309480" y="2086323"/>
                  </a:lnTo>
                  <a:lnTo>
                    <a:pt x="2284599" y="2121508"/>
                  </a:lnTo>
                  <a:lnTo>
                    <a:pt x="2254201" y="2151895"/>
                  </a:lnTo>
                  <a:lnTo>
                    <a:pt x="2219000" y="2176770"/>
                  </a:lnTo>
                  <a:lnTo>
                    <a:pt x="2179706" y="2195421"/>
                  </a:lnTo>
                  <a:lnTo>
                    <a:pt x="2137032" y="2207134"/>
                  </a:lnTo>
                  <a:lnTo>
                    <a:pt x="2091689" y="2211197"/>
                  </a:lnTo>
                  <a:lnTo>
                    <a:pt x="252221" y="2211197"/>
                  </a:lnTo>
                  <a:lnTo>
                    <a:pt x="206879" y="2207134"/>
                  </a:lnTo>
                  <a:lnTo>
                    <a:pt x="164205" y="2195421"/>
                  </a:lnTo>
                  <a:lnTo>
                    <a:pt x="124911" y="2176770"/>
                  </a:lnTo>
                  <a:lnTo>
                    <a:pt x="89710" y="2151895"/>
                  </a:lnTo>
                  <a:lnTo>
                    <a:pt x="59312" y="2121508"/>
                  </a:lnTo>
                  <a:lnTo>
                    <a:pt x="34431" y="2086323"/>
                  </a:lnTo>
                  <a:lnTo>
                    <a:pt x="15777" y="2047051"/>
                  </a:lnTo>
                  <a:lnTo>
                    <a:pt x="4062" y="2004406"/>
                  </a:lnTo>
                  <a:lnTo>
                    <a:pt x="0" y="1959102"/>
                  </a:lnTo>
                  <a:lnTo>
                    <a:pt x="0" y="25222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917691" y="2846832"/>
            <a:ext cx="1972310" cy="502920"/>
          </a:xfrm>
          <a:prstGeom prst="rect">
            <a:avLst/>
          </a:prstGeom>
          <a:solidFill>
            <a:srgbClr val="56FF90"/>
          </a:solidFill>
          <a:ln w="12192">
            <a:solidFill>
              <a:srgbClr val="41709C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935"/>
              </a:spcBef>
            </a:pP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Native</a:t>
            </a:r>
            <a:r>
              <a:rPr sz="16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API</a:t>
            </a:r>
            <a:r>
              <a:rPr sz="16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17691" y="3621023"/>
            <a:ext cx="1972310" cy="502920"/>
          </a:xfrm>
          <a:prstGeom prst="rect">
            <a:avLst/>
          </a:prstGeom>
          <a:solidFill>
            <a:srgbClr val="DFEBF7"/>
          </a:solidFill>
          <a:ln w="12192">
            <a:solidFill>
              <a:srgbClr val="41709C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656590" marR="160020" indent="-489584">
              <a:lnSpc>
                <a:spcPts val="1920"/>
              </a:lnSpc>
              <a:spcBef>
                <a:spcPts val="40"/>
              </a:spcBef>
            </a:pPr>
            <a:r>
              <a:rPr sz="16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Vendor</a:t>
            </a:r>
            <a:r>
              <a:rPr sz="16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 Library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29171" y="1923288"/>
            <a:ext cx="1148080" cy="372110"/>
          </a:xfrm>
          <a:prstGeom prst="rect">
            <a:avLst/>
          </a:prstGeom>
          <a:solidFill>
            <a:srgbClr val="9DC3E6"/>
          </a:solidFill>
          <a:ln w="12192">
            <a:solidFill>
              <a:srgbClr val="41709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415"/>
              </a:spcBef>
            </a:pP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2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786885" y="1916938"/>
            <a:ext cx="9563735" cy="3874770"/>
            <a:chOff x="3786885" y="1916938"/>
            <a:chExt cx="9563735" cy="3874770"/>
          </a:xfrm>
        </p:grpSpPr>
        <p:sp>
          <p:nvSpPr>
            <p:cNvPr id="33" name="object 33"/>
            <p:cNvSpPr/>
            <p:nvPr/>
          </p:nvSpPr>
          <p:spPr>
            <a:xfrm>
              <a:off x="8517635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2090166" y="0"/>
                  </a:moveTo>
                  <a:lnTo>
                    <a:pt x="252222" y="0"/>
                  </a:lnTo>
                  <a:lnTo>
                    <a:pt x="206879" y="4062"/>
                  </a:lnTo>
                  <a:lnTo>
                    <a:pt x="164205" y="15777"/>
                  </a:lnTo>
                  <a:lnTo>
                    <a:pt x="124911" y="34431"/>
                  </a:lnTo>
                  <a:lnTo>
                    <a:pt x="89710" y="59312"/>
                  </a:lnTo>
                  <a:lnTo>
                    <a:pt x="59312" y="89710"/>
                  </a:lnTo>
                  <a:lnTo>
                    <a:pt x="34431" y="124911"/>
                  </a:lnTo>
                  <a:lnTo>
                    <a:pt x="15777" y="164205"/>
                  </a:lnTo>
                  <a:lnTo>
                    <a:pt x="4062" y="206879"/>
                  </a:lnTo>
                  <a:lnTo>
                    <a:pt x="0" y="252222"/>
                  </a:lnTo>
                  <a:lnTo>
                    <a:pt x="0" y="1959102"/>
                  </a:lnTo>
                  <a:lnTo>
                    <a:pt x="4062" y="2004444"/>
                  </a:lnTo>
                  <a:lnTo>
                    <a:pt x="15777" y="2047118"/>
                  </a:lnTo>
                  <a:lnTo>
                    <a:pt x="34431" y="2086412"/>
                  </a:lnTo>
                  <a:lnTo>
                    <a:pt x="59312" y="2121613"/>
                  </a:lnTo>
                  <a:lnTo>
                    <a:pt x="89710" y="2152011"/>
                  </a:lnTo>
                  <a:lnTo>
                    <a:pt x="124911" y="2176892"/>
                  </a:lnTo>
                  <a:lnTo>
                    <a:pt x="164205" y="2195546"/>
                  </a:lnTo>
                  <a:lnTo>
                    <a:pt x="206879" y="2207261"/>
                  </a:lnTo>
                  <a:lnTo>
                    <a:pt x="252222" y="2211324"/>
                  </a:lnTo>
                  <a:lnTo>
                    <a:pt x="2090166" y="2211324"/>
                  </a:lnTo>
                  <a:lnTo>
                    <a:pt x="2135508" y="2207261"/>
                  </a:lnTo>
                  <a:lnTo>
                    <a:pt x="2178182" y="2195546"/>
                  </a:lnTo>
                  <a:lnTo>
                    <a:pt x="2217476" y="2176892"/>
                  </a:lnTo>
                  <a:lnTo>
                    <a:pt x="2252677" y="2152011"/>
                  </a:lnTo>
                  <a:lnTo>
                    <a:pt x="2283075" y="2121613"/>
                  </a:lnTo>
                  <a:lnTo>
                    <a:pt x="2307956" y="2086412"/>
                  </a:lnTo>
                  <a:lnTo>
                    <a:pt x="2326610" y="2047118"/>
                  </a:lnTo>
                  <a:lnTo>
                    <a:pt x="2338325" y="2004444"/>
                  </a:lnTo>
                  <a:lnTo>
                    <a:pt x="2342388" y="1959102"/>
                  </a:lnTo>
                  <a:lnTo>
                    <a:pt x="2342388" y="252222"/>
                  </a:lnTo>
                  <a:lnTo>
                    <a:pt x="2338325" y="206879"/>
                  </a:lnTo>
                  <a:lnTo>
                    <a:pt x="2326610" y="164205"/>
                  </a:lnTo>
                  <a:lnTo>
                    <a:pt x="2307956" y="124911"/>
                  </a:lnTo>
                  <a:lnTo>
                    <a:pt x="2283075" y="89710"/>
                  </a:lnTo>
                  <a:lnTo>
                    <a:pt x="2252677" y="59312"/>
                  </a:lnTo>
                  <a:lnTo>
                    <a:pt x="2217476" y="34431"/>
                  </a:lnTo>
                  <a:lnTo>
                    <a:pt x="2178182" y="15777"/>
                  </a:lnTo>
                  <a:lnTo>
                    <a:pt x="2135508" y="4062"/>
                  </a:lnTo>
                  <a:lnTo>
                    <a:pt x="2090166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17635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0" y="252222"/>
                  </a:moveTo>
                  <a:lnTo>
                    <a:pt x="4062" y="206879"/>
                  </a:lnTo>
                  <a:lnTo>
                    <a:pt x="15777" y="164205"/>
                  </a:lnTo>
                  <a:lnTo>
                    <a:pt x="34431" y="124911"/>
                  </a:lnTo>
                  <a:lnTo>
                    <a:pt x="59312" y="89710"/>
                  </a:lnTo>
                  <a:lnTo>
                    <a:pt x="89710" y="59312"/>
                  </a:lnTo>
                  <a:lnTo>
                    <a:pt x="124911" y="34431"/>
                  </a:lnTo>
                  <a:lnTo>
                    <a:pt x="164205" y="15777"/>
                  </a:lnTo>
                  <a:lnTo>
                    <a:pt x="206879" y="4062"/>
                  </a:lnTo>
                  <a:lnTo>
                    <a:pt x="252222" y="0"/>
                  </a:lnTo>
                  <a:lnTo>
                    <a:pt x="2090166" y="0"/>
                  </a:lnTo>
                  <a:lnTo>
                    <a:pt x="2135508" y="4062"/>
                  </a:lnTo>
                  <a:lnTo>
                    <a:pt x="2178182" y="15777"/>
                  </a:lnTo>
                  <a:lnTo>
                    <a:pt x="2217476" y="34431"/>
                  </a:lnTo>
                  <a:lnTo>
                    <a:pt x="2252677" y="59312"/>
                  </a:lnTo>
                  <a:lnTo>
                    <a:pt x="2283075" y="89710"/>
                  </a:lnTo>
                  <a:lnTo>
                    <a:pt x="2307956" y="124911"/>
                  </a:lnTo>
                  <a:lnTo>
                    <a:pt x="2326610" y="164205"/>
                  </a:lnTo>
                  <a:lnTo>
                    <a:pt x="2338325" y="206879"/>
                  </a:lnTo>
                  <a:lnTo>
                    <a:pt x="2342388" y="252222"/>
                  </a:lnTo>
                  <a:lnTo>
                    <a:pt x="2342388" y="1959102"/>
                  </a:lnTo>
                  <a:lnTo>
                    <a:pt x="2338325" y="2004444"/>
                  </a:lnTo>
                  <a:lnTo>
                    <a:pt x="2326610" y="2047118"/>
                  </a:lnTo>
                  <a:lnTo>
                    <a:pt x="2307956" y="2086412"/>
                  </a:lnTo>
                  <a:lnTo>
                    <a:pt x="2283075" y="2121613"/>
                  </a:lnTo>
                  <a:lnTo>
                    <a:pt x="2252677" y="2152011"/>
                  </a:lnTo>
                  <a:lnTo>
                    <a:pt x="2217476" y="2176892"/>
                  </a:lnTo>
                  <a:lnTo>
                    <a:pt x="2178182" y="2195546"/>
                  </a:lnTo>
                  <a:lnTo>
                    <a:pt x="2135508" y="2207261"/>
                  </a:lnTo>
                  <a:lnTo>
                    <a:pt x="2090166" y="2211324"/>
                  </a:lnTo>
                  <a:lnTo>
                    <a:pt x="252222" y="2211324"/>
                  </a:lnTo>
                  <a:lnTo>
                    <a:pt x="206879" y="2207261"/>
                  </a:lnTo>
                  <a:lnTo>
                    <a:pt x="164205" y="2195546"/>
                  </a:lnTo>
                  <a:lnTo>
                    <a:pt x="124911" y="2176892"/>
                  </a:lnTo>
                  <a:lnTo>
                    <a:pt x="89710" y="2152011"/>
                  </a:lnTo>
                  <a:lnTo>
                    <a:pt x="59312" y="2121613"/>
                  </a:lnTo>
                  <a:lnTo>
                    <a:pt x="34431" y="2086412"/>
                  </a:lnTo>
                  <a:lnTo>
                    <a:pt x="15777" y="2047118"/>
                  </a:lnTo>
                  <a:lnTo>
                    <a:pt x="4062" y="2004444"/>
                  </a:lnTo>
                  <a:lnTo>
                    <a:pt x="0" y="1959102"/>
                  </a:lnTo>
                  <a:lnTo>
                    <a:pt x="0" y="25222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11183" y="2846832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1972055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1972055" y="502920"/>
                  </a:lnTo>
                  <a:lnTo>
                    <a:pt x="1972055" y="0"/>
                  </a:lnTo>
                  <a:close/>
                </a:path>
              </a:pathLst>
            </a:custGeom>
            <a:solidFill>
              <a:srgbClr val="56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11183" y="2846832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0" y="502920"/>
                  </a:moveTo>
                  <a:lnTo>
                    <a:pt x="1972055" y="502920"/>
                  </a:lnTo>
                  <a:lnTo>
                    <a:pt x="1972055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11183" y="3621023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1972055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1972055" y="502920"/>
                  </a:lnTo>
                  <a:lnTo>
                    <a:pt x="1972055" y="0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11183" y="3621023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0" y="502920"/>
                  </a:moveTo>
                  <a:lnTo>
                    <a:pt x="1972055" y="502920"/>
                  </a:lnTo>
                  <a:lnTo>
                    <a:pt x="1972055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122664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1147572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1147572" y="371855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122664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0" y="371855"/>
                  </a:moveTo>
                  <a:lnTo>
                    <a:pt x="1147572" y="371855"/>
                  </a:lnTo>
                  <a:lnTo>
                    <a:pt x="1147572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001755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2090165" y="0"/>
                  </a:moveTo>
                  <a:lnTo>
                    <a:pt x="252222" y="0"/>
                  </a:lnTo>
                  <a:lnTo>
                    <a:pt x="206879" y="4062"/>
                  </a:lnTo>
                  <a:lnTo>
                    <a:pt x="164205" y="15777"/>
                  </a:lnTo>
                  <a:lnTo>
                    <a:pt x="124911" y="34431"/>
                  </a:lnTo>
                  <a:lnTo>
                    <a:pt x="89710" y="59312"/>
                  </a:lnTo>
                  <a:lnTo>
                    <a:pt x="59312" y="89710"/>
                  </a:lnTo>
                  <a:lnTo>
                    <a:pt x="34431" y="124911"/>
                  </a:lnTo>
                  <a:lnTo>
                    <a:pt x="15777" y="164205"/>
                  </a:lnTo>
                  <a:lnTo>
                    <a:pt x="4062" y="206879"/>
                  </a:lnTo>
                  <a:lnTo>
                    <a:pt x="0" y="252222"/>
                  </a:lnTo>
                  <a:lnTo>
                    <a:pt x="0" y="1959102"/>
                  </a:lnTo>
                  <a:lnTo>
                    <a:pt x="4062" y="2004444"/>
                  </a:lnTo>
                  <a:lnTo>
                    <a:pt x="15777" y="2047118"/>
                  </a:lnTo>
                  <a:lnTo>
                    <a:pt x="34431" y="2086412"/>
                  </a:lnTo>
                  <a:lnTo>
                    <a:pt x="59312" y="2121613"/>
                  </a:lnTo>
                  <a:lnTo>
                    <a:pt x="89710" y="2152011"/>
                  </a:lnTo>
                  <a:lnTo>
                    <a:pt x="124911" y="2176892"/>
                  </a:lnTo>
                  <a:lnTo>
                    <a:pt x="164205" y="2195546"/>
                  </a:lnTo>
                  <a:lnTo>
                    <a:pt x="206879" y="2207261"/>
                  </a:lnTo>
                  <a:lnTo>
                    <a:pt x="252222" y="2211324"/>
                  </a:lnTo>
                  <a:lnTo>
                    <a:pt x="2090165" y="2211324"/>
                  </a:lnTo>
                  <a:lnTo>
                    <a:pt x="2135508" y="2207261"/>
                  </a:lnTo>
                  <a:lnTo>
                    <a:pt x="2178182" y="2195546"/>
                  </a:lnTo>
                  <a:lnTo>
                    <a:pt x="2217476" y="2176892"/>
                  </a:lnTo>
                  <a:lnTo>
                    <a:pt x="2252677" y="2152011"/>
                  </a:lnTo>
                  <a:lnTo>
                    <a:pt x="2283075" y="2121613"/>
                  </a:lnTo>
                  <a:lnTo>
                    <a:pt x="2307956" y="2086412"/>
                  </a:lnTo>
                  <a:lnTo>
                    <a:pt x="2326610" y="2047118"/>
                  </a:lnTo>
                  <a:lnTo>
                    <a:pt x="2338325" y="2004444"/>
                  </a:lnTo>
                  <a:lnTo>
                    <a:pt x="2342388" y="1959102"/>
                  </a:lnTo>
                  <a:lnTo>
                    <a:pt x="2342388" y="252222"/>
                  </a:lnTo>
                  <a:lnTo>
                    <a:pt x="2338325" y="206879"/>
                  </a:lnTo>
                  <a:lnTo>
                    <a:pt x="2326610" y="164205"/>
                  </a:lnTo>
                  <a:lnTo>
                    <a:pt x="2307956" y="124911"/>
                  </a:lnTo>
                  <a:lnTo>
                    <a:pt x="2283075" y="89710"/>
                  </a:lnTo>
                  <a:lnTo>
                    <a:pt x="2252677" y="59312"/>
                  </a:lnTo>
                  <a:lnTo>
                    <a:pt x="2217476" y="34431"/>
                  </a:lnTo>
                  <a:lnTo>
                    <a:pt x="2178182" y="15777"/>
                  </a:lnTo>
                  <a:lnTo>
                    <a:pt x="2135508" y="4062"/>
                  </a:lnTo>
                  <a:lnTo>
                    <a:pt x="2090165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001755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0" y="252222"/>
                  </a:moveTo>
                  <a:lnTo>
                    <a:pt x="4062" y="206879"/>
                  </a:lnTo>
                  <a:lnTo>
                    <a:pt x="15777" y="164205"/>
                  </a:lnTo>
                  <a:lnTo>
                    <a:pt x="34431" y="124911"/>
                  </a:lnTo>
                  <a:lnTo>
                    <a:pt x="59312" y="89710"/>
                  </a:lnTo>
                  <a:lnTo>
                    <a:pt x="89710" y="59312"/>
                  </a:lnTo>
                  <a:lnTo>
                    <a:pt x="124911" y="34431"/>
                  </a:lnTo>
                  <a:lnTo>
                    <a:pt x="164205" y="15777"/>
                  </a:lnTo>
                  <a:lnTo>
                    <a:pt x="206879" y="4062"/>
                  </a:lnTo>
                  <a:lnTo>
                    <a:pt x="252222" y="0"/>
                  </a:lnTo>
                  <a:lnTo>
                    <a:pt x="2090165" y="0"/>
                  </a:lnTo>
                  <a:lnTo>
                    <a:pt x="2135508" y="4062"/>
                  </a:lnTo>
                  <a:lnTo>
                    <a:pt x="2178182" y="15777"/>
                  </a:lnTo>
                  <a:lnTo>
                    <a:pt x="2217476" y="34431"/>
                  </a:lnTo>
                  <a:lnTo>
                    <a:pt x="2252677" y="59312"/>
                  </a:lnTo>
                  <a:lnTo>
                    <a:pt x="2283075" y="89710"/>
                  </a:lnTo>
                  <a:lnTo>
                    <a:pt x="2307956" y="124911"/>
                  </a:lnTo>
                  <a:lnTo>
                    <a:pt x="2326610" y="164205"/>
                  </a:lnTo>
                  <a:lnTo>
                    <a:pt x="2338325" y="206879"/>
                  </a:lnTo>
                  <a:lnTo>
                    <a:pt x="2342388" y="252222"/>
                  </a:lnTo>
                  <a:lnTo>
                    <a:pt x="2342388" y="1959102"/>
                  </a:lnTo>
                  <a:lnTo>
                    <a:pt x="2338325" y="2004444"/>
                  </a:lnTo>
                  <a:lnTo>
                    <a:pt x="2326610" y="2047118"/>
                  </a:lnTo>
                  <a:lnTo>
                    <a:pt x="2307956" y="2086412"/>
                  </a:lnTo>
                  <a:lnTo>
                    <a:pt x="2283075" y="2121613"/>
                  </a:lnTo>
                  <a:lnTo>
                    <a:pt x="2252677" y="2152011"/>
                  </a:lnTo>
                  <a:lnTo>
                    <a:pt x="2217476" y="2176892"/>
                  </a:lnTo>
                  <a:lnTo>
                    <a:pt x="2178182" y="2195546"/>
                  </a:lnTo>
                  <a:lnTo>
                    <a:pt x="2135508" y="2207261"/>
                  </a:lnTo>
                  <a:lnTo>
                    <a:pt x="2090165" y="2211324"/>
                  </a:lnTo>
                  <a:lnTo>
                    <a:pt x="252222" y="2211324"/>
                  </a:lnTo>
                  <a:lnTo>
                    <a:pt x="206879" y="2207261"/>
                  </a:lnTo>
                  <a:lnTo>
                    <a:pt x="164205" y="2195546"/>
                  </a:lnTo>
                  <a:lnTo>
                    <a:pt x="124911" y="2176892"/>
                  </a:lnTo>
                  <a:lnTo>
                    <a:pt x="89710" y="2152011"/>
                  </a:lnTo>
                  <a:lnTo>
                    <a:pt x="59312" y="2121613"/>
                  </a:lnTo>
                  <a:lnTo>
                    <a:pt x="34431" y="2086412"/>
                  </a:lnTo>
                  <a:lnTo>
                    <a:pt x="15777" y="2047118"/>
                  </a:lnTo>
                  <a:lnTo>
                    <a:pt x="4062" y="2004444"/>
                  </a:lnTo>
                  <a:lnTo>
                    <a:pt x="0" y="1959102"/>
                  </a:lnTo>
                  <a:lnTo>
                    <a:pt x="0" y="25222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195304" y="3209544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1972055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1972055" y="502920"/>
                  </a:lnTo>
                  <a:lnTo>
                    <a:pt x="1972055" y="0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195304" y="3209544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0" y="502920"/>
                  </a:moveTo>
                  <a:lnTo>
                    <a:pt x="1972055" y="502920"/>
                  </a:lnTo>
                  <a:lnTo>
                    <a:pt x="1972055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599164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1147572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1147572" y="371855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599164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0" y="371855"/>
                  </a:moveTo>
                  <a:lnTo>
                    <a:pt x="1147572" y="371855"/>
                  </a:lnTo>
                  <a:lnTo>
                    <a:pt x="1147572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93235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39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60" y="350519"/>
                  </a:lnTo>
                  <a:lnTo>
                    <a:pt x="274319" y="213359"/>
                  </a:lnTo>
                  <a:lnTo>
                    <a:pt x="205739" y="2133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93235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39" y="0"/>
                  </a:lnTo>
                  <a:lnTo>
                    <a:pt x="205739" y="213359"/>
                  </a:lnTo>
                  <a:lnTo>
                    <a:pt x="274319" y="213359"/>
                  </a:lnTo>
                  <a:lnTo>
                    <a:pt x="137160" y="350519"/>
                  </a:lnTo>
                  <a:lnTo>
                    <a:pt x="0" y="21335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0372" y="5098679"/>
              <a:ext cx="603250" cy="69302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714743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39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59" y="350519"/>
                  </a:lnTo>
                  <a:lnTo>
                    <a:pt x="274320" y="213359"/>
                  </a:lnTo>
                  <a:lnTo>
                    <a:pt x="205739" y="2133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14743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39" y="0"/>
                  </a:lnTo>
                  <a:lnTo>
                    <a:pt x="205739" y="213359"/>
                  </a:lnTo>
                  <a:lnTo>
                    <a:pt x="274320" y="213359"/>
                  </a:lnTo>
                  <a:lnTo>
                    <a:pt x="137159" y="350519"/>
                  </a:lnTo>
                  <a:lnTo>
                    <a:pt x="0" y="21335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7204" y="5098679"/>
              <a:ext cx="603250" cy="69302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9561576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40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59" y="350519"/>
                  </a:lnTo>
                  <a:lnTo>
                    <a:pt x="274320" y="213359"/>
                  </a:lnTo>
                  <a:lnTo>
                    <a:pt x="205740" y="213359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561576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40" y="0"/>
                  </a:lnTo>
                  <a:lnTo>
                    <a:pt x="205740" y="213359"/>
                  </a:lnTo>
                  <a:lnTo>
                    <a:pt x="274320" y="213359"/>
                  </a:lnTo>
                  <a:lnTo>
                    <a:pt x="137159" y="350519"/>
                  </a:lnTo>
                  <a:lnTo>
                    <a:pt x="0" y="21335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1325" y="5098679"/>
              <a:ext cx="603250" cy="693023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2045695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39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59" y="350519"/>
                  </a:lnTo>
                  <a:lnTo>
                    <a:pt x="274320" y="213359"/>
                  </a:lnTo>
                  <a:lnTo>
                    <a:pt x="205739" y="2133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045695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39" y="0"/>
                  </a:lnTo>
                  <a:lnTo>
                    <a:pt x="205739" y="213359"/>
                  </a:lnTo>
                  <a:lnTo>
                    <a:pt x="274320" y="213359"/>
                  </a:lnTo>
                  <a:lnTo>
                    <a:pt x="137159" y="350519"/>
                  </a:lnTo>
                  <a:lnTo>
                    <a:pt x="0" y="21335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459607" y="5847334"/>
            <a:ext cx="9188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82003" y="5847334"/>
            <a:ext cx="9188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873363" y="1962927"/>
            <a:ext cx="3830954" cy="4159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3370" algn="ctr">
              <a:lnSpc>
                <a:spcPct val="100000"/>
              </a:lnSpc>
              <a:spcBef>
                <a:spcPts val="105"/>
              </a:spcBef>
              <a:tabLst>
                <a:tab pos="2769235" algn="l"/>
              </a:tabLst>
            </a:pPr>
            <a:r>
              <a:rPr sz="16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 3</a:t>
            </a:r>
            <a:r>
              <a:rPr sz="16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4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450"/>
              </a:spcBef>
            </a:pPr>
            <a:endParaRPr sz="1600">
              <a:latin typeface="Lucida Sans Unicode"/>
              <a:cs typeface="Lucida Sans Unicode"/>
            </a:endParaRPr>
          </a:p>
          <a:p>
            <a:pPr marR="2176145" algn="ctr">
              <a:lnSpc>
                <a:spcPct val="100000"/>
              </a:lnSpc>
            </a:pPr>
            <a:r>
              <a:rPr sz="16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Network</a:t>
            </a: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Protocol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  <a:p>
            <a:pPr marL="2784475">
              <a:lnSpc>
                <a:spcPts val="1895"/>
              </a:lnSpc>
            </a:pPr>
            <a:r>
              <a:rPr sz="16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Thin</a:t>
            </a: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  <a:p>
            <a:pPr marR="2176145" algn="ctr">
              <a:lnSpc>
                <a:spcPct val="100000"/>
              </a:lnSpc>
              <a:spcBef>
                <a:spcPts val="1325"/>
              </a:spcBef>
            </a:pP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Middleware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Lucida Sans Unicode"/>
              <a:cs typeface="Lucida Sans Unicode"/>
            </a:endParaRPr>
          </a:p>
          <a:p>
            <a:pPr marL="283210" algn="ctr">
              <a:lnSpc>
                <a:spcPct val="100000"/>
              </a:lnSpc>
              <a:tabLst>
                <a:tab pos="2767330" algn="l"/>
              </a:tabLst>
            </a:pP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r>
              <a:rPr sz="16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260080" y="1719072"/>
            <a:ext cx="5398135" cy="4436745"/>
          </a:xfrm>
          <a:custGeom>
            <a:avLst/>
            <a:gdLst/>
            <a:ahLst/>
            <a:cxnLst/>
            <a:rect l="l" t="t" r="r" b="b"/>
            <a:pathLst>
              <a:path w="5398134" h="4436745">
                <a:moveTo>
                  <a:pt x="5398008" y="0"/>
                </a:moveTo>
                <a:lnTo>
                  <a:pt x="0" y="0"/>
                </a:lnTo>
                <a:lnTo>
                  <a:pt x="0" y="4436364"/>
                </a:lnTo>
                <a:lnTo>
                  <a:pt x="5398008" y="4436364"/>
                </a:lnTo>
                <a:lnTo>
                  <a:pt x="5398008" y="0"/>
                </a:lnTo>
                <a:close/>
              </a:path>
            </a:pathLst>
          </a:custGeom>
          <a:solidFill>
            <a:srgbClr val="FFFFFF">
              <a:alpha val="7686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040688" y="6661080"/>
            <a:ext cx="14582140" cy="12280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200" spc="-175" dirty="0">
                <a:solidFill>
                  <a:srgbClr val="404040"/>
                </a:solidFill>
                <a:latin typeface="Arial Black"/>
                <a:cs typeface="Arial Black"/>
              </a:rPr>
              <a:t>Type</a:t>
            </a: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75" dirty="0">
                <a:solidFill>
                  <a:srgbClr val="404040"/>
                </a:solidFill>
                <a:latin typeface="Arial Black"/>
                <a:cs typeface="Arial Black"/>
              </a:rPr>
              <a:t>2:</a:t>
            </a: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Arial Black"/>
                <a:cs typeface="Arial Black"/>
              </a:rPr>
              <a:t>Native-</a:t>
            </a:r>
            <a:r>
              <a:rPr sz="2200" spc="-190" dirty="0">
                <a:solidFill>
                  <a:srgbClr val="404040"/>
                </a:solidFill>
                <a:latin typeface="Arial Black"/>
                <a:cs typeface="Arial Black"/>
              </a:rPr>
              <a:t>API</a:t>
            </a: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Black"/>
                <a:cs typeface="Arial Black"/>
              </a:rPr>
              <a:t>driver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These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drivers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written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partly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native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code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partly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Java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programming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language.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These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drivers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use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native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client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library,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because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this,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their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portability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limited.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356104" y="1719072"/>
            <a:ext cx="3177540" cy="4436745"/>
          </a:xfrm>
          <a:custGeom>
            <a:avLst/>
            <a:gdLst/>
            <a:ahLst/>
            <a:cxnLst/>
            <a:rect l="l" t="t" r="r" b="b"/>
            <a:pathLst>
              <a:path w="3177540" h="4436745">
                <a:moveTo>
                  <a:pt x="3177540" y="0"/>
                </a:moveTo>
                <a:lnTo>
                  <a:pt x="0" y="0"/>
                </a:lnTo>
                <a:lnTo>
                  <a:pt x="0" y="4436364"/>
                </a:lnTo>
                <a:lnTo>
                  <a:pt x="3177540" y="4436364"/>
                </a:lnTo>
                <a:lnTo>
                  <a:pt x="3177540" y="0"/>
                </a:lnTo>
                <a:close/>
              </a:path>
            </a:pathLst>
          </a:custGeom>
          <a:solidFill>
            <a:srgbClr val="FFFFFF">
              <a:alpha val="7686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7185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JDBC</a:t>
            </a:r>
            <a:r>
              <a:rPr spc="-240" dirty="0"/>
              <a:t> </a:t>
            </a:r>
            <a:r>
              <a:rPr spc="-75" dirty="0"/>
              <a:t>Drivers</a:t>
            </a:r>
            <a:r>
              <a:rPr spc="-235" dirty="0"/>
              <a:t> </a:t>
            </a:r>
            <a:r>
              <a:rPr spc="-85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0815" y="1150060"/>
            <a:ext cx="3701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There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4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types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Drivers: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853439"/>
            <a:ext cx="4486656" cy="2743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785617" y="1712722"/>
            <a:ext cx="10685780" cy="4079240"/>
            <a:chOff x="2785617" y="1712722"/>
            <a:chExt cx="10685780" cy="40792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340" y="5098679"/>
              <a:ext cx="603250" cy="6930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91967" y="1719072"/>
              <a:ext cx="10673080" cy="2955290"/>
            </a:xfrm>
            <a:custGeom>
              <a:avLst/>
              <a:gdLst/>
              <a:ahLst/>
              <a:cxnLst/>
              <a:rect l="l" t="t" r="r" b="b"/>
              <a:pathLst>
                <a:path w="10673080" h="2955290">
                  <a:moveTo>
                    <a:pt x="10672572" y="0"/>
                  </a:moveTo>
                  <a:lnTo>
                    <a:pt x="0" y="0"/>
                  </a:lnTo>
                  <a:lnTo>
                    <a:pt x="0" y="2955036"/>
                  </a:lnTo>
                  <a:lnTo>
                    <a:pt x="10672572" y="2955036"/>
                  </a:lnTo>
                  <a:lnTo>
                    <a:pt x="10672572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1967" y="1719072"/>
              <a:ext cx="10673080" cy="2955290"/>
            </a:xfrm>
            <a:custGeom>
              <a:avLst/>
              <a:gdLst/>
              <a:ahLst/>
              <a:cxnLst/>
              <a:rect l="l" t="t" r="r" b="b"/>
              <a:pathLst>
                <a:path w="10673080" h="2955290">
                  <a:moveTo>
                    <a:pt x="0" y="2955036"/>
                  </a:moveTo>
                  <a:lnTo>
                    <a:pt x="10672572" y="2955036"/>
                  </a:lnTo>
                  <a:lnTo>
                    <a:pt x="10672572" y="0"/>
                  </a:lnTo>
                  <a:lnTo>
                    <a:pt x="0" y="0"/>
                  </a:lnTo>
                  <a:lnTo>
                    <a:pt x="0" y="29550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12363" y="2301240"/>
              <a:ext cx="2342515" cy="2209800"/>
            </a:xfrm>
            <a:custGeom>
              <a:avLst/>
              <a:gdLst/>
              <a:ahLst/>
              <a:cxnLst/>
              <a:rect l="l" t="t" r="r" b="b"/>
              <a:pathLst>
                <a:path w="2342515" h="2209800">
                  <a:moveTo>
                    <a:pt x="2090420" y="0"/>
                  </a:moveTo>
                  <a:lnTo>
                    <a:pt x="251968" y="0"/>
                  </a:ln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7"/>
                  </a:lnTo>
                  <a:lnTo>
                    <a:pt x="0" y="1957831"/>
                  </a:lnTo>
                  <a:lnTo>
                    <a:pt x="4058" y="2003132"/>
                  </a:lnTo>
                  <a:lnTo>
                    <a:pt x="15759" y="2045765"/>
                  </a:lnTo>
                  <a:lnTo>
                    <a:pt x="34393" y="2085020"/>
                  </a:lnTo>
                  <a:lnTo>
                    <a:pt x="59248" y="2120185"/>
                  </a:lnTo>
                  <a:lnTo>
                    <a:pt x="89614" y="2150551"/>
                  </a:lnTo>
                  <a:lnTo>
                    <a:pt x="124779" y="2175406"/>
                  </a:lnTo>
                  <a:lnTo>
                    <a:pt x="164034" y="2194040"/>
                  </a:lnTo>
                  <a:lnTo>
                    <a:pt x="206667" y="2205741"/>
                  </a:lnTo>
                  <a:lnTo>
                    <a:pt x="251968" y="2209799"/>
                  </a:lnTo>
                  <a:lnTo>
                    <a:pt x="2090420" y="2209799"/>
                  </a:lnTo>
                  <a:lnTo>
                    <a:pt x="2135720" y="2205741"/>
                  </a:lnTo>
                  <a:lnTo>
                    <a:pt x="2178353" y="2194040"/>
                  </a:lnTo>
                  <a:lnTo>
                    <a:pt x="2217608" y="2175406"/>
                  </a:lnTo>
                  <a:lnTo>
                    <a:pt x="2252773" y="2150551"/>
                  </a:lnTo>
                  <a:lnTo>
                    <a:pt x="2283139" y="2120185"/>
                  </a:lnTo>
                  <a:lnTo>
                    <a:pt x="2307994" y="2085020"/>
                  </a:lnTo>
                  <a:lnTo>
                    <a:pt x="2326628" y="2045765"/>
                  </a:lnTo>
                  <a:lnTo>
                    <a:pt x="2338329" y="2003132"/>
                  </a:lnTo>
                  <a:lnTo>
                    <a:pt x="2342388" y="1957831"/>
                  </a:lnTo>
                  <a:lnTo>
                    <a:pt x="2342388" y="251967"/>
                  </a:lnTo>
                  <a:lnTo>
                    <a:pt x="2338329" y="206667"/>
                  </a:lnTo>
                  <a:lnTo>
                    <a:pt x="2326628" y="164034"/>
                  </a:lnTo>
                  <a:lnTo>
                    <a:pt x="2307994" y="124779"/>
                  </a:lnTo>
                  <a:lnTo>
                    <a:pt x="2283139" y="89614"/>
                  </a:lnTo>
                  <a:lnTo>
                    <a:pt x="2252773" y="59248"/>
                  </a:lnTo>
                  <a:lnTo>
                    <a:pt x="2217608" y="34393"/>
                  </a:lnTo>
                  <a:lnTo>
                    <a:pt x="2178353" y="15759"/>
                  </a:lnTo>
                  <a:lnTo>
                    <a:pt x="2135720" y="4058"/>
                  </a:lnTo>
                  <a:lnTo>
                    <a:pt x="2090420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12363" y="2301240"/>
              <a:ext cx="2342515" cy="2209800"/>
            </a:xfrm>
            <a:custGeom>
              <a:avLst/>
              <a:gdLst/>
              <a:ahLst/>
              <a:cxnLst/>
              <a:rect l="l" t="t" r="r" b="b"/>
              <a:pathLst>
                <a:path w="2342515" h="2209800">
                  <a:moveTo>
                    <a:pt x="0" y="251967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8" y="0"/>
                  </a:lnTo>
                  <a:lnTo>
                    <a:pt x="2090420" y="0"/>
                  </a:lnTo>
                  <a:lnTo>
                    <a:pt x="2135720" y="4058"/>
                  </a:lnTo>
                  <a:lnTo>
                    <a:pt x="2178353" y="15759"/>
                  </a:lnTo>
                  <a:lnTo>
                    <a:pt x="2217608" y="34393"/>
                  </a:lnTo>
                  <a:lnTo>
                    <a:pt x="2252773" y="59248"/>
                  </a:lnTo>
                  <a:lnTo>
                    <a:pt x="2283139" y="89614"/>
                  </a:lnTo>
                  <a:lnTo>
                    <a:pt x="2307994" y="124779"/>
                  </a:lnTo>
                  <a:lnTo>
                    <a:pt x="2326628" y="164034"/>
                  </a:lnTo>
                  <a:lnTo>
                    <a:pt x="2338329" y="206667"/>
                  </a:lnTo>
                  <a:lnTo>
                    <a:pt x="2342388" y="251967"/>
                  </a:lnTo>
                  <a:lnTo>
                    <a:pt x="2342388" y="1957831"/>
                  </a:lnTo>
                  <a:lnTo>
                    <a:pt x="2338329" y="2003132"/>
                  </a:lnTo>
                  <a:lnTo>
                    <a:pt x="2326628" y="2045765"/>
                  </a:lnTo>
                  <a:lnTo>
                    <a:pt x="2307994" y="2085020"/>
                  </a:lnTo>
                  <a:lnTo>
                    <a:pt x="2283139" y="2120185"/>
                  </a:lnTo>
                  <a:lnTo>
                    <a:pt x="2252773" y="2150551"/>
                  </a:lnTo>
                  <a:lnTo>
                    <a:pt x="2217608" y="2175406"/>
                  </a:lnTo>
                  <a:lnTo>
                    <a:pt x="2178353" y="2194040"/>
                  </a:lnTo>
                  <a:lnTo>
                    <a:pt x="2135720" y="2205741"/>
                  </a:lnTo>
                  <a:lnTo>
                    <a:pt x="2090420" y="2209799"/>
                  </a:lnTo>
                  <a:lnTo>
                    <a:pt x="251968" y="2209799"/>
                  </a:lnTo>
                  <a:lnTo>
                    <a:pt x="206667" y="2205741"/>
                  </a:lnTo>
                  <a:lnTo>
                    <a:pt x="164034" y="2194040"/>
                  </a:lnTo>
                  <a:lnTo>
                    <a:pt x="124779" y="2175406"/>
                  </a:lnTo>
                  <a:lnTo>
                    <a:pt x="89614" y="2150551"/>
                  </a:lnTo>
                  <a:lnTo>
                    <a:pt x="59248" y="2120185"/>
                  </a:lnTo>
                  <a:lnTo>
                    <a:pt x="34393" y="2085020"/>
                  </a:lnTo>
                  <a:lnTo>
                    <a:pt x="15759" y="2045765"/>
                  </a:lnTo>
                  <a:lnTo>
                    <a:pt x="4058" y="2003132"/>
                  </a:lnTo>
                  <a:lnTo>
                    <a:pt x="0" y="1957831"/>
                  </a:lnTo>
                  <a:lnTo>
                    <a:pt x="0" y="25196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05911" y="2546604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10" h="502919">
                  <a:moveTo>
                    <a:pt x="1972056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1972056" y="502920"/>
                  </a:lnTo>
                  <a:lnTo>
                    <a:pt x="1972056" y="0"/>
                  </a:lnTo>
                  <a:close/>
                </a:path>
              </a:pathLst>
            </a:custGeom>
            <a:solidFill>
              <a:srgbClr val="56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05911" y="2546604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10" h="502919">
                  <a:moveTo>
                    <a:pt x="0" y="502920"/>
                  </a:moveTo>
                  <a:lnTo>
                    <a:pt x="1972056" y="502920"/>
                  </a:lnTo>
                  <a:lnTo>
                    <a:pt x="1972056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05911" y="2546604"/>
            <a:ext cx="1972310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040">
              <a:lnSpc>
                <a:spcPts val="1895"/>
              </a:lnSpc>
            </a:pPr>
            <a:r>
              <a:rPr sz="16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16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ODBC</a:t>
            </a:r>
            <a:endParaRPr sz="1600">
              <a:latin typeface="Lucida Sans Unicode"/>
              <a:cs typeface="Lucida Sans Unicode"/>
            </a:endParaRPr>
          </a:p>
          <a:p>
            <a:pPr marL="363220">
              <a:lnSpc>
                <a:spcPct val="100000"/>
              </a:lnSpc>
            </a:pPr>
            <a:r>
              <a:rPr sz="16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Bridge</a:t>
            </a:r>
            <a:r>
              <a:rPr sz="16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99561" y="3244342"/>
            <a:ext cx="1985010" cy="433705"/>
            <a:chOff x="3099561" y="3244342"/>
            <a:chExt cx="1985010" cy="433705"/>
          </a:xfrm>
        </p:grpSpPr>
        <p:sp>
          <p:nvSpPr>
            <p:cNvPr id="15" name="object 15"/>
            <p:cNvSpPr/>
            <p:nvPr/>
          </p:nvSpPr>
          <p:spPr>
            <a:xfrm>
              <a:off x="3105911" y="3250692"/>
              <a:ext cx="1972310" cy="421005"/>
            </a:xfrm>
            <a:custGeom>
              <a:avLst/>
              <a:gdLst/>
              <a:ahLst/>
              <a:cxnLst/>
              <a:rect l="l" t="t" r="r" b="b"/>
              <a:pathLst>
                <a:path w="1972310" h="421004">
                  <a:moveTo>
                    <a:pt x="1972056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1972056" y="420624"/>
                  </a:lnTo>
                  <a:lnTo>
                    <a:pt x="1972056" y="0"/>
                  </a:lnTo>
                  <a:close/>
                </a:path>
              </a:pathLst>
            </a:custGeom>
            <a:solidFill>
              <a:srgbClr val="FFA7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05911" y="3250692"/>
              <a:ext cx="1972310" cy="421005"/>
            </a:xfrm>
            <a:custGeom>
              <a:avLst/>
              <a:gdLst/>
              <a:ahLst/>
              <a:cxnLst/>
              <a:rect l="l" t="t" r="r" b="b"/>
              <a:pathLst>
                <a:path w="1972310" h="421004">
                  <a:moveTo>
                    <a:pt x="0" y="420624"/>
                  </a:moveTo>
                  <a:lnTo>
                    <a:pt x="1972056" y="420624"/>
                  </a:lnTo>
                  <a:lnTo>
                    <a:pt x="1972056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05911" y="3250692"/>
            <a:ext cx="1972310" cy="42100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ODBC</a:t>
            </a:r>
            <a:r>
              <a:rPr sz="16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99561" y="3866134"/>
            <a:ext cx="1985010" cy="514350"/>
            <a:chOff x="3099561" y="3866134"/>
            <a:chExt cx="1985010" cy="514350"/>
          </a:xfrm>
        </p:grpSpPr>
        <p:sp>
          <p:nvSpPr>
            <p:cNvPr id="19" name="object 19"/>
            <p:cNvSpPr/>
            <p:nvPr/>
          </p:nvSpPr>
          <p:spPr>
            <a:xfrm>
              <a:off x="3105911" y="3872484"/>
              <a:ext cx="1972310" cy="501650"/>
            </a:xfrm>
            <a:custGeom>
              <a:avLst/>
              <a:gdLst/>
              <a:ahLst/>
              <a:cxnLst/>
              <a:rect l="l" t="t" r="r" b="b"/>
              <a:pathLst>
                <a:path w="1972310" h="501650">
                  <a:moveTo>
                    <a:pt x="1972056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1972056" y="501396"/>
                  </a:lnTo>
                  <a:lnTo>
                    <a:pt x="1972056" y="0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05911" y="3872484"/>
              <a:ext cx="1972310" cy="501650"/>
            </a:xfrm>
            <a:custGeom>
              <a:avLst/>
              <a:gdLst/>
              <a:ahLst/>
              <a:cxnLst/>
              <a:rect l="l" t="t" r="r" b="b"/>
              <a:pathLst>
                <a:path w="1972310" h="501650">
                  <a:moveTo>
                    <a:pt x="0" y="501396"/>
                  </a:moveTo>
                  <a:lnTo>
                    <a:pt x="1972056" y="501396"/>
                  </a:lnTo>
                  <a:lnTo>
                    <a:pt x="1972056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05911" y="3872484"/>
            <a:ext cx="1972310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889"/>
              </a:lnSpc>
            </a:pPr>
            <a:r>
              <a:rPr sz="16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Vendor</a:t>
            </a:r>
            <a:r>
              <a:rPr sz="16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Library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12565" y="1916938"/>
            <a:ext cx="1160780" cy="384810"/>
            <a:chOff x="3512565" y="1916938"/>
            <a:chExt cx="1160780" cy="384810"/>
          </a:xfrm>
        </p:grpSpPr>
        <p:sp>
          <p:nvSpPr>
            <p:cNvPr id="23" name="object 23"/>
            <p:cNvSpPr/>
            <p:nvPr/>
          </p:nvSpPr>
          <p:spPr>
            <a:xfrm>
              <a:off x="3518915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1147572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1147572" y="371855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18915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0" y="371855"/>
                  </a:moveTo>
                  <a:lnTo>
                    <a:pt x="1147572" y="371855"/>
                  </a:lnTo>
                  <a:lnTo>
                    <a:pt x="1147572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518915" y="1923288"/>
            <a:ext cx="1148080" cy="3721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415"/>
              </a:spcBef>
            </a:pPr>
            <a:r>
              <a:rPr sz="16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 1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716270" y="2316226"/>
            <a:ext cx="2357120" cy="2224405"/>
            <a:chOff x="5716270" y="2316226"/>
            <a:chExt cx="2357120" cy="2224405"/>
          </a:xfrm>
        </p:grpSpPr>
        <p:sp>
          <p:nvSpPr>
            <p:cNvPr id="27" name="object 27"/>
            <p:cNvSpPr/>
            <p:nvPr/>
          </p:nvSpPr>
          <p:spPr>
            <a:xfrm>
              <a:off x="5722620" y="2322576"/>
              <a:ext cx="2344420" cy="2211705"/>
            </a:xfrm>
            <a:custGeom>
              <a:avLst/>
              <a:gdLst/>
              <a:ahLst/>
              <a:cxnLst/>
              <a:rect l="l" t="t" r="r" b="b"/>
              <a:pathLst>
                <a:path w="2344420" h="2211704">
                  <a:moveTo>
                    <a:pt x="2091689" y="0"/>
                  </a:moveTo>
                  <a:lnTo>
                    <a:pt x="252221" y="0"/>
                  </a:lnTo>
                  <a:lnTo>
                    <a:pt x="206879" y="4062"/>
                  </a:lnTo>
                  <a:lnTo>
                    <a:pt x="164205" y="15777"/>
                  </a:lnTo>
                  <a:lnTo>
                    <a:pt x="124911" y="34431"/>
                  </a:lnTo>
                  <a:lnTo>
                    <a:pt x="89710" y="59312"/>
                  </a:lnTo>
                  <a:lnTo>
                    <a:pt x="59312" y="89710"/>
                  </a:lnTo>
                  <a:lnTo>
                    <a:pt x="34431" y="124911"/>
                  </a:lnTo>
                  <a:lnTo>
                    <a:pt x="15777" y="164205"/>
                  </a:lnTo>
                  <a:lnTo>
                    <a:pt x="4062" y="206879"/>
                  </a:lnTo>
                  <a:lnTo>
                    <a:pt x="0" y="252222"/>
                  </a:lnTo>
                  <a:lnTo>
                    <a:pt x="0" y="1959102"/>
                  </a:lnTo>
                  <a:lnTo>
                    <a:pt x="4062" y="2004406"/>
                  </a:lnTo>
                  <a:lnTo>
                    <a:pt x="15777" y="2047051"/>
                  </a:lnTo>
                  <a:lnTo>
                    <a:pt x="34431" y="2086323"/>
                  </a:lnTo>
                  <a:lnTo>
                    <a:pt x="59312" y="2121508"/>
                  </a:lnTo>
                  <a:lnTo>
                    <a:pt x="89710" y="2151895"/>
                  </a:lnTo>
                  <a:lnTo>
                    <a:pt x="124911" y="2176770"/>
                  </a:lnTo>
                  <a:lnTo>
                    <a:pt x="164205" y="2195421"/>
                  </a:lnTo>
                  <a:lnTo>
                    <a:pt x="206879" y="2207134"/>
                  </a:lnTo>
                  <a:lnTo>
                    <a:pt x="252221" y="2211197"/>
                  </a:lnTo>
                  <a:lnTo>
                    <a:pt x="2091689" y="2211197"/>
                  </a:lnTo>
                  <a:lnTo>
                    <a:pt x="2137032" y="2207134"/>
                  </a:lnTo>
                  <a:lnTo>
                    <a:pt x="2179706" y="2195421"/>
                  </a:lnTo>
                  <a:lnTo>
                    <a:pt x="2219000" y="2176770"/>
                  </a:lnTo>
                  <a:lnTo>
                    <a:pt x="2254201" y="2151895"/>
                  </a:lnTo>
                  <a:lnTo>
                    <a:pt x="2284599" y="2121508"/>
                  </a:lnTo>
                  <a:lnTo>
                    <a:pt x="2309480" y="2086323"/>
                  </a:lnTo>
                  <a:lnTo>
                    <a:pt x="2328134" y="2047051"/>
                  </a:lnTo>
                  <a:lnTo>
                    <a:pt x="2339849" y="2004406"/>
                  </a:lnTo>
                  <a:lnTo>
                    <a:pt x="2343911" y="1959102"/>
                  </a:lnTo>
                  <a:lnTo>
                    <a:pt x="2343911" y="252222"/>
                  </a:lnTo>
                  <a:lnTo>
                    <a:pt x="2339849" y="206879"/>
                  </a:lnTo>
                  <a:lnTo>
                    <a:pt x="2328134" y="164205"/>
                  </a:lnTo>
                  <a:lnTo>
                    <a:pt x="2309480" y="124911"/>
                  </a:lnTo>
                  <a:lnTo>
                    <a:pt x="2284599" y="89710"/>
                  </a:lnTo>
                  <a:lnTo>
                    <a:pt x="2254201" y="59312"/>
                  </a:lnTo>
                  <a:lnTo>
                    <a:pt x="2219000" y="34431"/>
                  </a:lnTo>
                  <a:lnTo>
                    <a:pt x="2179706" y="15777"/>
                  </a:lnTo>
                  <a:lnTo>
                    <a:pt x="2137032" y="4062"/>
                  </a:lnTo>
                  <a:lnTo>
                    <a:pt x="2091689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22620" y="2322576"/>
              <a:ext cx="2344420" cy="2211705"/>
            </a:xfrm>
            <a:custGeom>
              <a:avLst/>
              <a:gdLst/>
              <a:ahLst/>
              <a:cxnLst/>
              <a:rect l="l" t="t" r="r" b="b"/>
              <a:pathLst>
                <a:path w="2344420" h="2211704">
                  <a:moveTo>
                    <a:pt x="0" y="252222"/>
                  </a:moveTo>
                  <a:lnTo>
                    <a:pt x="4062" y="206879"/>
                  </a:lnTo>
                  <a:lnTo>
                    <a:pt x="15777" y="164205"/>
                  </a:lnTo>
                  <a:lnTo>
                    <a:pt x="34431" y="124911"/>
                  </a:lnTo>
                  <a:lnTo>
                    <a:pt x="59312" y="89710"/>
                  </a:lnTo>
                  <a:lnTo>
                    <a:pt x="89710" y="59312"/>
                  </a:lnTo>
                  <a:lnTo>
                    <a:pt x="124911" y="34431"/>
                  </a:lnTo>
                  <a:lnTo>
                    <a:pt x="164205" y="15777"/>
                  </a:lnTo>
                  <a:lnTo>
                    <a:pt x="206879" y="4062"/>
                  </a:lnTo>
                  <a:lnTo>
                    <a:pt x="252221" y="0"/>
                  </a:lnTo>
                  <a:lnTo>
                    <a:pt x="2091689" y="0"/>
                  </a:lnTo>
                  <a:lnTo>
                    <a:pt x="2137032" y="4062"/>
                  </a:lnTo>
                  <a:lnTo>
                    <a:pt x="2179706" y="15777"/>
                  </a:lnTo>
                  <a:lnTo>
                    <a:pt x="2219000" y="34431"/>
                  </a:lnTo>
                  <a:lnTo>
                    <a:pt x="2254201" y="59312"/>
                  </a:lnTo>
                  <a:lnTo>
                    <a:pt x="2284599" y="89710"/>
                  </a:lnTo>
                  <a:lnTo>
                    <a:pt x="2309480" y="124911"/>
                  </a:lnTo>
                  <a:lnTo>
                    <a:pt x="2328134" y="164205"/>
                  </a:lnTo>
                  <a:lnTo>
                    <a:pt x="2339849" y="206879"/>
                  </a:lnTo>
                  <a:lnTo>
                    <a:pt x="2343911" y="252222"/>
                  </a:lnTo>
                  <a:lnTo>
                    <a:pt x="2343911" y="1959102"/>
                  </a:lnTo>
                  <a:lnTo>
                    <a:pt x="2339849" y="2004406"/>
                  </a:lnTo>
                  <a:lnTo>
                    <a:pt x="2328134" y="2047051"/>
                  </a:lnTo>
                  <a:lnTo>
                    <a:pt x="2309480" y="2086323"/>
                  </a:lnTo>
                  <a:lnTo>
                    <a:pt x="2284599" y="2121508"/>
                  </a:lnTo>
                  <a:lnTo>
                    <a:pt x="2254201" y="2151895"/>
                  </a:lnTo>
                  <a:lnTo>
                    <a:pt x="2219000" y="2176770"/>
                  </a:lnTo>
                  <a:lnTo>
                    <a:pt x="2179706" y="2195421"/>
                  </a:lnTo>
                  <a:lnTo>
                    <a:pt x="2137032" y="2207134"/>
                  </a:lnTo>
                  <a:lnTo>
                    <a:pt x="2091689" y="2211197"/>
                  </a:lnTo>
                  <a:lnTo>
                    <a:pt x="252221" y="2211197"/>
                  </a:lnTo>
                  <a:lnTo>
                    <a:pt x="206879" y="2207134"/>
                  </a:lnTo>
                  <a:lnTo>
                    <a:pt x="164205" y="2195421"/>
                  </a:lnTo>
                  <a:lnTo>
                    <a:pt x="124911" y="2176770"/>
                  </a:lnTo>
                  <a:lnTo>
                    <a:pt x="89710" y="2151895"/>
                  </a:lnTo>
                  <a:lnTo>
                    <a:pt x="59312" y="2121508"/>
                  </a:lnTo>
                  <a:lnTo>
                    <a:pt x="34431" y="2086323"/>
                  </a:lnTo>
                  <a:lnTo>
                    <a:pt x="15777" y="2047051"/>
                  </a:lnTo>
                  <a:lnTo>
                    <a:pt x="4062" y="2004406"/>
                  </a:lnTo>
                  <a:lnTo>
                    <a:pt x="0" y="1959102"/>
                  </a:lnTo>
                  <a:lnTo>
                    <a:pt x="0" y="25222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17692" y="2846832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1972056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1972056" y="502920"/>
                  </a:lnTo>
                  <a:lnTo>
                    <a:pt x="1972056" y="0"/>
                  </a:lnTo>
                  <a:close/>
                </a:path>
              </a:pathLst>
            </a:custGeom>
            <a:solidFill>
              <a:srgbClr val="56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17692" y="2846832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0" y="502920"/>
                  </a:moveTo>
                  <a:lnTo>
                    <a:pt x="1972056" y="502920"/>
                  </a:lnTo>
                  <a:lnTo>
                    <a:pt x="1972056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17691" y="2846832"/>
            <a:ext cx="1972310" cy="50292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935"/>
              </a:spcBef>
            </a:pP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Native</a:t>
            </a:r>
            <a:r>
              <a:rPr sz="16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API</a:t>
            </a:r>
            <a:r>
              <a:rPr sz="16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11341" y="3614673"/>
            <a:ext cx="1985010" cy="515620"/>
            <a:chOff x="5911341" y="3614673"/>
            <a:chExt cx="1985010" cy="515620"/>
          </a:xfrm>
        </p:grpSpPr>
        <p:sp>
          <p:nvSpPr>
            <p:cNvPr id="33" name="object 33"/>
            <p:cNvSpPr/>
            <p:nvPr/>
          </p:nvSpPr>
          <p:spPr>
            <a:xfrm>
              <a:off x="5917691" y="3621023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1972056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1972056" y="502920"/>
                  </a:lnTo>
                  <a:lnTo>
                    <a:pt x="1972056" y="0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17691" y="3621023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0" y="502920"/>
                  </a:moveTo>
                  <a:lnTo>
                    <a:pt x="1972056" y="502920"/>
                  </a:lnTo>
                  <a:lnTo>
                    <a:pt x="1972056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17691" y="3621023"/>
            <a:ext cx="1972310" cy="50292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656590" marR="160020" indent="-489584">
              <a:lnSpc>
                <a:spcPts val="1920"/>
              </a:lnSpc>
              <a:spcBef>
                <a:spcPts val="40"/>
              </a:spcBef>
            </a:pPr>
            <a:r>
              <a:rPr sz="16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Vendor</a:t>
            </a:r>
            <a:r>
              <a:rPr sz="16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 Library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322821" y="1916938"/>
            <a:ext cx="1160780" cy="384810"/>
            <a:chOff x="6322821" y="1916938"/>
            <a:chExt cx="1160780" cy="384810"/>
          </a:xfrm>
        </p:grpSpPr>
        <p:sp>
          <p:nvSpPr>
            <p:cNvPr id="37" name="object 37"/>
            <p:cNvSpPr/>
            <p:nvPr/>
          </p:nvSpPr>
          <p:spPr>
            <a:xfrm>
              <a:off x="6329171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1147572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1147572" y="371855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29171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0" y="371855"/>
                  </a:moveTo>
                  <a:lnTo>
                    <a:pt x="1147572" y="371855"/>
                  </a:lnTo>
                  <a:lnTo>
                    <a:pt x="1147572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329171" y="1923288"/>
            <a:ext cx="1148080" cy="3721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415"/>
              </a:spcBef>
            </a:pP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2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511285" y="2316226"/>
            <a:ext cx="2355215" cy="2224405"/>
            <a:chOff x="8511285" y="2316226"/>
            <a:chExt cx="2355215" cy="2224405"/>
          </a:xfrm>
        </p:grpSpPr>
        <p:sp>
          <p:nvSpPr>
            <p:cNvPr id="41" name="object 41"/>
            <p:cNvSpPr/>
            <p:nvPr/>
          </p:nvSpPr>
          <p:spPr>
            <a:xfrm>
              <a:off x="8517635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2090166" y="0"/>
                  </a:moveTo>
                  <a:lnTo>
                    <a:pt x="252222" y="0"/>
                  </a:lnTo>
                  <a:lnTo>
                    <a:pt x="206879" y="4062"/>
                  </a:lnTo>
                  <a:lnTo>
                    <a:pt x="164205" y="15777"/>
                  </a:lnTo>
                  <a:lnTo>
                    <a:pt x="124911" y="34431"/>
                  </a:lnTo>
                  <a:lnTo>
                    <a:pt x="89710" y="59312"/>
                  </a:lnTo>
                  <a:lnTo>
                    <a:pt x="59312" y="89710"/>
                  </a:lnTo>
                  <a:lnTo>
                    <a:pt x="34431" y="124911"/>
                  </a:lnTo>
                  <a:lnTo>
                    <a:pt x="15777" y="164205"/>
                  </a:lnTo>
                  <a:lnTo>
                    <a:pt x="4062" y="206879"/>
                  </a:lnTo>
                  <a:lnTo>
                    <a:pt x="0" y="252222"/>
                  </a:lnTo>
                  <a:lnTo>
                    <a:pt x="0" y="1959102"/>
                  </a:lnTo>
                  <a:lnTo>
                    <a:pt x="4062" y="2004444"/>
                  </a:lnTo>
                  <a:lnTo>
                    <a:pt x="15777" y="2047118"/>
                  </a:lnTo>
                  <a:lnTo>
                    <a:pt x="34431" y="2086412"/>
                  </a:lnTo>
                  <a:lnTo>
                    <a:pt x="59312" y="2121613"/>
                  </a:lnTo>
                  <a:lnTo>
                    <a:pt x="89710" y="2152011"/>
                  </a:lnTo>
                  <a:lnTo>
                    <a:pt x="124911" y="2176892"/>
                  </a:lnTo>
                  <a:lnTo>
                    <a:pt x="164205" y="2195546"/>
                  </a:lnTo>
                  <a:lnTo>
                    <a:pt x="206879" y="2207261"/>
                  </a:lnTo>
                  <a:lnTo>
                    <a:pt x="252222" y="2211324"/>
                  </a:lnTo>
                  <a:lnTo>
                    <a:pt x="2090166" y="2211324"/>
                  </a:lnTo>
                  <a:lnTo>
                    <a:pt x="2135508" y="2207261"/>
                  </a:lnTo>
                  <a:lnTo>
                    <a:pt x="2178182" y="2195546"/>
                  </a:lnTo>
                  <a:lnTo>
                    <a:pt x="2217476" y="2176892"/>
                  </a:lnTo>
                  <a:lnTo>
                    <a:pt x="2252677" y="2152011"/>
                  </a:lnTo>
                  <a:lnTo>
                    <a:pt x="2283075" y="2121613"/>
                  </a:lnTo>
                  <a:lnTo>
                    <a:pt x="2307956" y="2086412"/>
                  </a:lnTo>
                  <a:lnTo>
                    <a:pt x="2326610" y="2047118"/>
                  </a:lnTo>
                  <a:lnTo>
                    <a:pt x="2338325" y="2004444"/>
                  </a:lnTo>
                  <a:lnTo>
                    <a:pt x="2342388" y="1959102"/>
                  </a:lnTo>
                  <a:lnTo>
                    <a:pt x="2342388" y="252222"/>
                  </a:lnTo>
                  <a:lnTo>
                    <a:pt x="2338325" y="206879"/>
                  </a:lnTo>
                  <a:lnTo>
                    <a:pt x="2326610" y="164205"/>
                  </a:lnTo>
                  <a:lnTo>
                    <a:pt x="2307956" y="124911"/>
                  </a:lnTo>
                  <a:lnTo>
                    <a:pt x="2283075" y="89710"/>
                  </a:lnTo>
                  <a:lnTo>
                    <a:pt x="2252677" y="59312"/>
                  </a:lnTo>
                  <a:lnTo>
                    <a:pt x="2217476" y="34431"/>
                  </a:lnTo>
                  <a:lnTo>
                    <a:pt x="2178182" y="15777"/>
                  </a:lnTo>
                  <a:lnTo>
                    <a:pt x="2135508" y="4062"/>
                  </a:lnTo>
                  <a:lnTo>
                    <a:pt x="2090166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17635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0" y="252222"/>
                  </a:moveTo>
                  <a:lnTo>
                    <a:pt x="4062" y="206879"/>
                  </a:lnTo>
                  <a:lnTo>
                    <a:pt x="15777" y="164205"/>
                  </a:lnTo>
                  <a:lnTo>
                    <a:pt x="34431" y="124911"/>
                  </a:lnTo>
                  <a:lnTo>
                    <a:pt x="59312" y="89710"/>
                  </a:lnTo>
                  <a:lnTo>
                    <a:pt x="89710" y="59312"/>
                  </a:lnTo>
                  <a:lnTo>
                    <a:pt x="124911" y="34431"/>
                  </a:lnTo>
                  <a:lnTo>
                    <a:pt x="164205" y="15777"/>
                  </a:lnTo>
                  <a:lnTo>
                    <a:pt x="206879" y="4062"/>
                  </a:lnTo>
                  <a:lnTo>
                    <a:pt x="252222" y="0"/>
                  </a:lnTo>
                  <a:lnTo>
                    <a:pt x="2090166" y="0"/>
                  </a:lnTo>
                  <a:lnTo>
                    <a:pt x="2135508" y="4062"/>
                  </a:lnTo>
                  <a:lnTo>
                    <a:pt x="2178182" y="15777"/>
                  </a:lnTo>
                  <a:lnTo>
                    <a:pt x="2217476" y="34431"/>
                  </a:lnTo>
                  <a:lnTo>
                    <a:pt x="2252677" y="59312"/>
                  </a:lnTo>
                  <a:lnTo>
                    <a:pt x="2283075" y="89710"/>
                  </a:lnTo>
                  <a:lnTo>
                    <a:pt x="2307956" y="124911"/>
                  </a:lnTo>
                  <a:lnTo>
                    <a:pt x="2326610" y="164205"/>
                  </a:lnTo>
                  <a:lnTo>
                    <a:pt x="2338325" y="206879"/>
                  </a:lnTo>
                  <a:lnTo>
                    <a:pt x="2342388" y="252222"/>
                  </a:lnTo>
                  <a:lnTo>
                    <a:pt x="2342388" y="1959102"/>
                  </a:lnTo>
                  <a:lnTo>
                    <a:pt x="2338325" y="2004444"/>
                  </a:lnTo>
                  <a:lnTo>
                    <a:pt x="2326610" y="2047118"/>
                  </a:lnTo>
                  <a:lnTo>
                    <a:pt x="2307956" y="2086412"/>
                  </a:lnTo>
                  <a:lnTo>
                    <a:pt x="2283075" y="2121613"/>
                  </a:lnTo>
                  <a:lnTo>
                    <a:pt x="2252677" y="2152011"/>
                  </a:lnTo>
                  <a:lnTo>
                    <a:pt x="2217476" y="2176892"/>
                  </a:lnTo>
                  <a:lnTo>
                    <a:pt x="2178182" y="2195546"/>
                  </a:lnTo>
                  <a:lnTo>
                    <a:pt x="2135508" y="2207261"/>
                  </a:lnTo>
                  <a:lnTo>
                    <a:pt x="2090166" y="2211324"/>
                  </a:lnTo>
                  <a:lnTo>
                    <a:pt x="252222" y="2211324"/>
                  </a:lnTo>
                  <a:lnTo>
                    <a:pt x="206879" y="2207261"/>
                  </a:lnTo>
                  <a:lnTo>
                    <a:pt x="164205" y="2195546"/>
                  </a:lnTo>
                  <a:lnTo>
                    <a:pt x="124911" y="2176892"/>
                  </a:lnTo>
                  <a:lnTo>
                    <a:pt x="89710" y="2152011"/>
                  </a:lnTo>
                  <a:lnTo>
                    <a:pt x="59312" y="2121613"/>
                  </a:lnTo>
                  <a:lnTo>
                    <a:pt x="34431" y="2086412"/>
                  </a:lnTo>
                  <a:lnTo>
                    <a:pt x="15777" y="2047118"/>
                  </a:lnTo>
                  <a:lnTo>
                    <a:pt x="4062" y="2004444"/>
                  </a:lnTo>
                  <a:lnTo>
                    <a:pt x="0" y="1959102"/>
                  </a:lnTo>
                  <a:lnTo>
                    <a:pt x="0" y="25222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711183" y="2846832"/>
            <a:ext cx="1972310" cy="502920"/>
          </a:xfrm>
          <a:prstGeom prst="rect">
            <a:avLst/>
          </a:prstGeom>
          <a:solidFill>
            <a:srgbClr val="56FF90"/>
          </a:solidFill>
          <a:ln w="12192">
            <a:solidFill>
              <a:srgbClr val="41709C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695325" marR="155575" indent="-534035">
              <a:lnSpc>
                <a:spcPts val="1920"/>
              </a:lnSpc>
              <a:spcBef>
                <a:spcPts val="40"/>
              </a:spcBef>
            </a:pPr>
            <a:r>
              <a:rPr sz="16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Network</a:t>
            </a: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Protocol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11183" y="3621023"/>
            <a:ext cx="1972310" cy="502920"/>
          </a:xfrm>
          <a:prstGeom prst="rect">
            <a:avLst/>
          </a:prstGeom>
          <a:solidFill>
            <a:srgbClr val="DFEBF7"/>
          </a:solidFill>
          <a:ln w="12192">
            <a:solidFill>
              <a:srgbClr val="41709C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935"/>
              </a:spcBef>
            </a:pP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Middleware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122664" y="1923288"/>
            <a:ext cx="1148080" cy="372110"/>
          </a:xfrm>
          <a:prstGeom prst="rect">
            <a:avLst/>
          </a:prstGeom>
          <a:solidFill>
            <a:srgbClr val="9DC3E6"/>
          </a:solidFill>
          <a:ln w="12192">
            <a:solidFill>
              <a:srgbClr val="41709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415"/>
              </a:spcBef>
            </a:pPr>
            <a:r>
              <a:rPr sz="16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 3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786885" y="1916938"/>
            <a:ext cx="9563735" cy="3874770"/>
            <a:chOff x="3786885" y="1916938"/>
            <a:chExt cx="9563735" cy="3874770"/>
          </a:xfrm>
        </p:grpSpPr>
        <p:sp>
          <p:nvSpPr>
            <p:cNvPr id="47" name="object 47"/>
            <p:cNvSpPr/>
            <p:nvPr/>
          </p:nvSpPr>
          <p:spPr>
            <a:xfrm>
              <a:off x="11001755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2090165" y="0"/>
                  </a:moveTo>
                  <a:lnTo>
                    <a:pt x="252222" y="0"/>
                  </a:lnTo>
                  <a:lnTo>
                    <a:pt x="206879" y="4062"/>
                  </a:lnTo>
                  <a:lnTo>
                    <a:pt x="164205" y="15777"/>
                  </a:lnTo>
                  <a:lnTo>
                    <a:pt x="124911" y="34431"/>
                  </a:lnTo>
                  <a:lnTo>
                    <a:pt x="89710" y="59312"/>
                  </a:lnTo>
                  <a:lnTo>
                    <a:pt x="59312" y="89710"/>
                  </a:lnTo>
                  <a:lnTo>
                    <a:pt x="34431" y="124911"/>
                  </a:lnTo>
                  <a:lnTo>
                    <a:pt x="15777" y="164205"/>
                  </a:lnTo>
                  <a:lnTo>
                    <a:pt x="4062" y="206879"/>
                  </a:lnTo>
                  <a:lnTo>
                    <a:pt x="0" y="252222"/>
                  </a:lnTo>
                  <a:lnTo>
                    <a:pt x="0" y="1959102"/>
                  </a:lnTo>
                  <a:lnTo>
                    <a:pt x="4062" y="2004444"/>
                  </a:lnTo>
                  <a:lnTo>
                    <a:pt x="15777" y="2047118"/>
                  </a:lnTo>
                  <a:lnTo>
                    <a:pt x="34431" y="2086412"/>
                  </a:lnTo>
                  <a:lnTo>
                    <a:pt x="59312" y="2121613"/>
                  </a:lnTo>
                  <a:lnTo>
                    <a:pt x="89710" y="2152011"/>
                  </a:lnTo>
                  <a:lnTo>
                    <a:pt x="124911" y="2176892"/>
                  </a:lnTo>
                  <a:lnTo>
                    <a:pt x="164205" y="2195546"/>
                  </a:lnTo>
                  <a:lnTo>
                    <a:pt x="206879" y="2207261"/>
                  </a:lnTo>
                  <a:lnTo>
                    <a:pt x="252222" y="2211324"/>
                  </a:lnTo>
                  <a:lnTo>
                    <a:pt x="2090165" y="2211324"/>
                  </a:lnTo>
                  <a:lnTo>
                    <a:pt x="2135508" y="2207261"/>
                  </a:lnTo>
                  <a:lnTo>
                    <a:pt x="2178182" y="2195546"/>
                  </a:lnTo>
                  <a:lnTo>
                    <a:pt x="2217476" y="2176892"/>
                  </a:lnTo>
                  <a:lnTo>
                    <a:pt x="2252677" y="2152011"/>
                  </a:lnTo>
                  <a:lnTo>
                    <a:pt x="2283075" y="2121613"/>
                  </a:lnTo>
                  <a:lnTo>
                    <a:pt x="2307956" y="2086412"/>
                  </a:lnTo>
                  <a:lnTo>
                    <a:pt x="2326610" y="2047118"/>
                  </a:lnTo>
                  <a:lnTo>
                    <a:pt x="2338325" y="2004444"/>
                  </a:lnTo>
                  <a:lnTo>
                    <a:pt x="2342388" y="1959102"/>
                  </a:lnTo>
                  <a:lnTo>
                    <a:pt x="2342388" y="252222"/>
                  </a:lnTo>
                  <a:lnTo>
                    <a:pt x="2338325" y="206879"/>
                  </a:lnTo>
                  <a:lnTo>
                    <a:pt x="2326610" y="164205"/>
                  </a:lnTo>
                  <a:lnTo>
                    <a:pt x="2307956" y="124911"/>
                  </a:lnTo>
                  <a:lnTo>
                    <a:pt x="2283075" y="89710"/>
                  </a:lnTo>
                  <a:lnTo>
                    <a:pt x="2252677" y="59312"/>
                  </a:lnTo>
                  <a:lnTo>
                    <a:pt x="2217476" y="34431"/>
                  </a:lnTo>
                  <a:lnTo>
                    <a:pt x="2178182" y="15777"/>
                  </a:lnTo>
                  <a:lnTo>
                    <a:pt x="2135508" y="4062"/>
                  </a:lnTo>
                  <a:lnTo>
                    <a:pt x="2090165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001755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0" y="252222"/>
                  </a:moveTo>
                  <a:lnTo>
                    <a:pt x="4062" y="206879"/>
                  </a:lnTo>
                  <a:lnTo>
                    <a:pt x="15777" y="164205"/>
                  </a:lnTo>
                  <a:lnTo>
                    <a:pt x="34431" y="124911"/>
                  </a:lnTo>
                  <a:lnTo>
                    <a:pt x="59312" y="89710"/>
                  </a:lnTo>
                  <a:lnTo>
                    <a:pt x="89710" y="59312"/>
                  </a:lnTo>
                  <a:lnTo>
                    <a:pt x="124911" y="34431"/>
                  </a:lnTo>
                  <a:lnTo>
                    <a:pt x="164205" y="15777"/>
                  </a:lnTo>
                  <a:lnTo>
                    <a:pt x="206879" y="4062"/>
                  </a:lnTo>
                  <a:lnTo>
                    <a:pt x="252222" y="0"/>
                  </a:lnTo>
                  <a:lnTo>
                    <a:pt x="2090165" y="0"/>
                  </a:lnTo>
                  <a:lnTo>
                    <a:pt x="2135508" y="4062"/>
                  </a:lnTo>
                  <a:lnTo>
                    <a:pt x="2178182" y="15777"/>
                  </a:lnTo>
                  <a:lnTo>
                    <a:pt x="2217476" y="34431"/>
                  </a:lnTo>
                  <a:lnTo>
                    <a:pt x="2252677" y="59312"/>
                  </a:lnTo>
                  <a:lnTo>
                    <a:pt x="2283075" y="89710"/>
                  </a:lnTo>
                  <a:lnTo>
                    <a:pt x="2307956" y="124911"/>
                  </a:lnTo>
                  <a:lnTo>
                    <a:pt x="2326610" y="164205"/>
                  </a:lnTo>
                  <a:lnTo>
                    <a:pt x="2338325" y="206879"/>
                  </a:lnTo>
                  <a:lnTo>
                    <a:pt x="2342388" y="252222"/>
                  </a:lnTo>
                  <a:lnTo>
                    <a:pt x="2342388" y="1959102"/>
                  </a:lnTo>
                  <a:lnTo>
                    <a:pt x="2338325" y="2004444"/>
                  </a:lnTo>
                  <a:lnTo>
                    <a:pt x="2326610" y="2047118"/>
                  </a:lnTo>
                  <a:lnTo>
                    <a:pt x="2307956" y="2086412"/>
                  </a:lnTo>
                  <a:lnTo>
                    <a:pt x="2283075" y="2121613"/>
                  </a:lnTo>
                  <a:lnTo>
                    <a:pt x="2252677" y="2152011"/>
                  </a:lnTo>
                  <a:lnTo>
                    <a:pt x="2217476" y="2176892"/>
                  </a:lnTo>
                  <a:lnTo>
                    <a:pt x="2178182" y="2195546"/>
                  </a:lnTo>
                  <a:lnTo>
                    <a:pt x="2135508" y="2207261"/>
                  </a:lnTo>
                  <a:lnTo>
                    <a:pt x="2090165" y="2211324"/>
                  </a:lnTo>
                  <a:lnTo>
                    <a:pt x="252222" y="2211324"/>
                  </a:lnTo>
                  <a:lnTo>
                    <a:pt x="206879" y="2207261"/>
                  </a:lnTo>
                  <a:lnTo>
                    <a:pt x="164205" y="2195546"/>
                  </a:lnTo>
                  <a:lnTo>
                    <a:pt x="124911" y="2176892"/>
                  </a:lnTo>
                  <a:lnTo>
                    <a:pt x="89710" y="2152011"/>
                  </a:lnTo>
                  <a:lnTo>
                    <a:pt x="59312" y="2121613"/>
                  </a:lnTo>
                  <a:lnTo>
                    <a:pt x="34431" y="2086412"/>
                  </a:lnTo>
                  <a:lnTo>
                    <a:pt x="15777" y="2047118"/>
                  </a:lnTo>
                  <a:lnTo>
                    <a:pt x="4062" y="2004444"/>
                  </a:lnTo>
                  <a:lnTo>
                    <a:pt x="0" y="1959102"/>
                  </a:lnTo>
                  <a:lnTo>
                    <a:pt x="0" y="25222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195304" y="3209544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1972055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1972055" y="502920"/>
                  </a:lnTo>
                  <a:lnTo>
                    <a:pt x="1972055" y="0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195304" y="3209544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0" y="502920"/>
                  </a:moveTo>
                  <a:lnTo>
                    <a:pt x="1972055" y="502920"/>
                  </a:lnTo>
                  <a:lnTo>
                    <a:pt x="1972055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599164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1147572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1147572" y="371855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599164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0" y="371855"/>
                  </a:moveTo>
                  <a:lnTo>
                    <a:pt x="1147572" y="371855"/>
                  </a:lnTo>
                  <a:lnTo>
                    <a:pt x="1147572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93235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39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60" y="350519"/>
                  </a:lnTo>
                  <a:lnTo>
                    <a:pt x="274319" y="213359"/>
                  </a:lnTo>
                  <a:lnTo>
                    <a:pt x="205739" y="2133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93235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39" y="0"/>
                  </a:lnTo>
                  <a:lnTo>
                    <a:pt x="205739" y="213359"/>
                  </a:lnTo>
                  <a:lnTo>
                    <a:pt x="274319" y="213359"/>
                  </a:lnTo>
                  <a:lnTo>
                    <a:pt x="137160" y="350519"/>
                  </a:lnTo>
                  <a:lnTo>
                    <a:pt x="0" y="21335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0372" y="5098679"/>
              <a:ext cx="603250" cy="693023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714743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39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59" y="350519"/>
                  </a:lnTo>
                  <a:lnTo>
                    <a:pt x="274320" y="213359"/>
                  </a:lnTo>
                  <a:lnTo>
                    <a:pt x="205739" y="2133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14743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39" y="0"/>
                  </a:lnTo>
                  <a:lnTo>
                    <a:pt x="205739" y="213359"/>
                  </a:lnTo>
                  <a:lnTo>
                    <a:pt x="274320" y="213359"/>
                  </a:lnTo>
                  <a:lnTo>
                    <a:pt x="137159" y="350519"/>
                  </a:lnTo>
                  <a:lnTo>
                    <a:pt x="0" y="21335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7204" y="5098679"/>
              <a:ext cx="603250" cy="69302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9561576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40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59" y="350519"/>
                  </a:lnTo>
                  <a:lnTo>
                    <a:pt x="274320" y="213359"/>
                  </a:lnTo>
                  <a:lnTo>
                    <a:pt x="205740" y="213359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561576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40" y="0"/>
                  </a:lnTo>
                  <a:lnTo>
                    <a:pt x="205740" y="213359"/>
                  </a:lnTo>
                  <a:lnTo>
                    <a:pt x="274320" y="213359"/>
                  </a:lnTo>
                  <a:lnTo>
                    <a:pt x="137159" y="350519"/>
                  </a:lnTo>
                  <a:lnTo>
                    <a:pt x="0" y="21335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1325" y="5098679"/>
              <a:ext cx="603250" cy="69302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2045695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39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59" y="350519"/>
                  </a:lnTo>
                  <a:lnTo>
                    <a:pt x="274320" y="213359"/>
                  </a:lnTo>
                  <a:lnTo>
                    <a:pt x="205739" y="2133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045695" y="4712208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39" y="0"/>
                  </a:lnTo>
                  <a:lnTo>
                    <a:pt x="205739" y="213359"/>
                  </a:lnTo>
                  <a:lnTo>
                    <a:pt x="274320" y="213359"/>
                  </a:lnTo>
                  <a:lnTo>
                    <a:pt x="137159" y="350519"/>
                  </a:lnTo>
                  <a:lnTo>
                    <a:pt x="0" y="21335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459607" y="5847334"/>
            <a:ext cx="9188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382003" y="5847334"/>
            <a:ext cx="9188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228835" y="5847334"/>
            <a:ext cx="9188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658345" y="1962927"/>
            <a:ext cx="1046480" cy="4159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105"/>
              </a:spcBef>
            </a:pP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4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16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Thin</a:t>
            </a: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600">
              <a:latin typeface="Lucida Sans Unicode"/>
              <a:cs typeface="Lucida Sans Unicode"/>
            </a:endParaRPr>
          </a:p>
          <a:p>
            <a:pPr marR="8890" algn="ctr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995659" y="1719072"/>
            <a:ext cx="2662555" cy="4436745"/>
          </a:xfrm>
          <a:custGeom>
            <a:avLst/>
            <a:gdLst/>
            <a:ahLst/>
            <a:cxnLst/>
            <a:rect l="l" t="t" r="r" b="b"/>
            <a:pathLst>
              <a:path w="2662555" h="4436745">
                <a:moveTo>
                  <a:pt x="2662428" y="0"/>
                </a:moveTo>
                <a:lnTo>
                  <a:pt x="0" y="0"/>
                </a:lnTo>
                <a:lnTo>
                  <a:pt x="0" y="4436364"/>
                </a:lnTo>
                <a:lnTo>
                  <a:pt x="2662428" y="4436364"/>
                </a:lnTo>
                <a:lnTo>
                  <a:pt x="2662428" y="0"/>
                </a:lnTo>
                <a:close/>
              </a:path>
            </a:pathLst>
          </a:custGeom>
          <a:solidFill>
            <a:srgbClr val="FFFFFF">
              <a:alpha val="7686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040688" y="6661080"/>
            <a:ext cx="14404975" cy="12280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200" spc="-175" dirty="0">
                <a:solidFill>
                  <a:srgbClr val="404040"/>
                </a:solidFill>
                <a:latin typeface="Arial Black"/>
                <a:cs typeface="Arial Black"/>
              </a:rPr>
              <a:t>Type</a:t>
            </a: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75" dirty="0">
                <a:solidFill>
                  <a:srgbClr val="404040"/>
                </a:solidFill>
                <a:latin typeface="Arial Black"/>
                <a:cs typeface="Arial Black"/>
              </a:rPr>
              <a:t>3:</a:t>
            </a: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Arial Black"/>
                <a:cs typeface="Arial Black"/>
              </a:rPr>
              <a:t>Network-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Protocol</a:t>
            </a:r>
            <a:r>
              <a:rPr sz="2200" spc="-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 Black"/>
                <a:cs typeface="Arial Black"/>
              </a:rPr>
              <a:t>driver</a:t>
            </a:r>
            <a:r>
              <a:rPr sz="2200" spc="-105" dirty="0">
                <a:solidFill>
                  <a:srgbClr val="404040"/>
                </a:solidFill>
                <a:latin typeface="Arial Black"/>
                <a:cs typeface="Arial Black"/>
              </a:rPr>
              <a:t> (Middleware</a:t>
            </a:r>
            <a:r>
              <a:rPr sz="2200" spc="-11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Black"/>
                <a:cs typeface="Arial Black"/>
              </a:rPr>
              <a:t>driver)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These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drivers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use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pure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Java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client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communicate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with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middleware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server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database-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independent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protocol.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middleware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server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then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communicates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client's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requests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data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source.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356104" y="1719072"/>
            <a:ext cx="6024880" cy="4436745"/>
          </a:xfrm>
          <a:custGeom>
            <a:avLst/>
            <a:gdLst/>
            <a:ahLst/>
            <a:cxnLst/>
            <a:rect l="l" t="t" r="r" b="b"/>
            <a:pathLst>
              <a:path w="6024880" h="4436745">
                <a:moveTo>
                  <a:pt x="6024372" y="0"/>
                </a:moveTo>
                <a:lnTo>
                  <a:pt x="0" y="0"/>
                </a:lnTo>
                <a:lnTo>
                  <a:pt x="0" y="4436364"/>
                </a:lnTo>
                <a:lnTo>
                  <a:pt x="6024372" y="4436364"/>
                </a:lnTo>
                <a:lnTo>
                  <a:pt x="6024372" y="0"/>
                </a:lnTo>
                <a:close/>
              </a:path>
            </a:pathLst>
          </a:custGeom>
          <a:solidFill>
            <a:srgbClr val="FFFFFF">
              <a:alpha val="7686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7185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JDBC</a:t>
            </a:r>
            <a:r>
              <a:rPr spc="-240" dirty="0"/>
              <a:t> </a:t>
            </a:r>
            <a:r>
              <a:rPr spc="-75" dirty="0"/>
              <a:t>Drivers</a:t>
            </a:r>
            <a:r>
              <a:rPr spc="-235" dirty="0"/>
              <a:t> </a:t>
            </a:r>
            <a:r>
              <a:rPr spc="-85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0815" y="1150060"/>
            <a:ext cx="3701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There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4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types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Drivers: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853439"/>
            <a:ext cx="4486656" cy="2743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785617" y="1712722"/>
            <a:ext cx="10685780" cy="4079240"/>
            <a:chOff x="2785617" y="1712722"/>
            <a:chExt cx="10685780" cy="40792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7340" y="5098679"/>
              <a:ext cx="603250" cy="6930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91967" y="1719072"/>
              <a:ext cx="10673080" cy="2955290"/>
            </a:xfrm>
            <a:custGeom>
              <a:avLst/>
              <a:gdLst/>
              <a:ahLst/>
              <a:cxnLst/>
              <a:rect l="l" t="t" r="r" b="b"/>
              <a:pathLst>
                <a:path w="10673080" h="2955290">
                  <a:moveTo>
                    <a:pt x="10672572" y="0"/>
                  </a:moveTo>
                  <a:lnTo>
                    <a:pt x="0" y="0"/>
                  </a:lnTo>
                  <a:lnTo>
                    <a:pt x="0" y="2955036"/>
                  </a:lnTo>
                  <a:lnTo>
                    <a:pt x="10672572" y="2955036"/>
                  </a:lnTo>
                  <a:lnTo>
                    <a:pt x="10672572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1967" y="1719072"/>
              <a:ext cx="10673080" cy="2955290"/>
            </a:xfrm>
            <a:custGeom>
              <a:avLst/>
              <a:gdLst/>
              <a:ahLst/>
              <a:cxnLst/>
              <a:rect l="l" t="t" r="r" b="b"/>
              <a:pathLst>
                <a:path w="10673080" h="2955290">
                  <a:moveTo>
                    <a:pt x="0" y="2955036"/>
                  </a:moveTo>
                  <a:lnTo>
                    <a:pt x="10672572" y="2955036"/>
                  </a:lnTo>
                  <a:lnTo>
                    <a:pt x="10672572" y="0"/>
                  </a:lnTo>
                  <a:lnTo>
                    <a:pt x="0" y="0"/>
                  </a:lnTo>
                  <a:lnTo>
                    <a:pt x="0" y="29550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12363" y="2301240"/>
              <a:ext cx="2342515" cy="2209800"/>
            </a:xfrm>
            <a:custGeom>
              <a:avLst/>
              <a:gdLst/>
              <a:ahLst/>
              <a:cxnLst/>
              <a:rect l="l" t="t" r="r" b="b"/>
              <a:pathLst>
                <a:path w="2342515" h="2209800">
                  <a:moveTo>
                    <a:pt x="2090420" y="0"/>
                  </a:moveTo>
                  <a:lnTo>
                    <a:pt x="251968" y="0"/>
                  </a:ln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7"/>
                  </a:lnTo>
                  <a:lnTo>
                    <a:pt x="0" y="1957831"/>
                  </a:lnTo>
                  <a:lnTo>
                    <a:pt x="4058" y="2003132"/>
                  </a:lnTo>
                  <a:lnTo>
                    <a:pt x="15759" y="2045765"/>
                  </a:lnTo>
                  <a:lnTo>
                    <a:pt x="34393" y="2085020"/>
                  </a:lnTo>
                  <a:lnTo>
                    <a:pt x="59248" y="2120185"/>
                  </a:lnTo>
                  <a:lnTo>
                    <a:pt x="89614" y="2150551"/>
                  </a:lnTo>
                  <a:lnTo>
                    <a:pt x="124779" y="2175406"/>
                  </a:lnTo>
                  <a:lnTo>
                    <a:pt x="164034" y="2194040"/>
                  </a:lnTo>
                  <a:lnTo>
                    <a:pt x="206667" y="2205741"/>
                  </a:lnTo>
                  <a:lnTo>
                    <a:pt x="251968" y="2209799"/>
                  </a:lnTo>
                  <a:lnTo>
                    <a:pt x="2090420" y="2209799"/>
                  </a:lnTo>
                  <a:lnTo>
                    <a:pt x="2135720" y="2205741"/>
                  </a:lnTo>
                  <a:lnTo>
                    <a:pt x="2178353" y="2194040"/>
                  </a:lnTo>
                  <a:lnTo>
                    <a:pt x="2217608" y="2175406"/>
                  </a:lnTo>
                  <a:lnTo>
                    <a:pt x="2252773" y="2150551"/>
                  </a:lnTo>
                  <a:lnTo>
                    <a:pt x="2283139" y="2120185"/>
                  </a:lnTo>
                  <a:lnTo>
                    <a:pt x="2307994" y="2085020"/>
                  </a:lnTo>
                  <a:lnTo>
                    <a:pt x="2326628" y="2045765"/>
                  </a:lnTo>
                  <a:lnTo>
                    <a:pt x="2338329" y="2003132"/>
                  </a:lnTo>
                  <a:lnTo>
                    <a:pt x="2342388" y="1957831"/>
                  </a:lnTo>
                  <a:lnTo>
                    <a:pt x="2342388" y="251967"/>
                  </a:lnTo>
                  <a:lnTo>
                    <a:pt x="2338329" y="206667"/>
                  </a:lnTo>
                  <a:lnTo>
                    <a:pt x="2326628" y="164034"/>
                  </a:lnTo>
                  <a:lnTo>
                    <a:pt x="2307994" y="124779"/>
                  </a:lnTo>
                  <a:lnTo>
                    <a:pt x="2283139" y="89614"/>
                  </a:lnTo>
                  <a:lnTo>
                    <a:pt x="2252773" y="59248"/>
                  </a:lnTo>
                  <a:lnTo>
                    <a:pt x="2217608" y="34393"/>
                  </a:lnTo>
                  <a:lnTo>
                    <a:pt x="2178353" y="15759"/>
                  </a:lnTo>
                  <a:lnTo>
                    <a:pt x="2135720" y="4058"/>
                  </a:lnTo>
                  <a:lnTo>
                    <a:pt x="2090420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12363" y="2301240"/>
              <a:ext cx="2342515" cy="2209800"/>
            </a:xfrm>
            <a:custGeom>
              <a:avLst/>
              <a:gdLst/>
              <a:ahLst/>
              <a:cxnLst/>
              <a:rect l="l" t="t" r="r" b="b"/>
              <a:pathLst>
                <a:path w="2342515" h="2209800">
                  <a:moveTo>
                    <a:pt x="0" y="251967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8" y="0"/>
                  </a:lnTo>
                  <a:lnTo>
                    <a:pt x="2090420" y="0"/>
                  </a:lnTo>
                  <a:lnTo>
                    <a:pt x="2135720" y="4058"/>
                  </a:lnTo>
                  <a:lnTo>
                    <a:pt x="2178353" y="15759"/>
                  </a:lnTo>
                  <a:lnTo>
                    <a:pt x="2217608" y="34393"/>
                  </a:lnTo>
                  <a:lnTo>
                    <a:pt x="2252773" y="59248"/>
                  </a:lnTo>
                  <a:lnTo>
                    <a:pt x="2283139" y="89614"/>
                  </a:lnTo>
                  <a:lnTo>
                    <a:pt x="2307994" y="124779"/>
                  </a:lnTo>
                  <a:lnTo>
                    <a:pt x="2326628" y="164034"/>
                  </a:lnTo>
                  <a:lnTo>
                    <a:pt x="2338329" y="206667"/>
                  </a:lnTo>
                  <a:lnTo>
                    <a:pt x="2342388" y="251967"/>
                  </a:lnTo>
                  <a:lnTo>
                    <a:pt x="2342388" y="1957831"/>
                  </a:lnTo>
                  <a:lnTo>
                    <a:pt x="2338329" y="2003132"/>
                  </a:lnTo>
                  <a:lnTo>
                    <a:pt x="2326628" y="2045765"/>
                  </a:lnTo>
                  <a:lnTo>
                    <a:pt x="2307994" y="2085020"/>
                  </a:lnTo>
                  <a:lnTo>
                    <a:pt x="2283139" y="2120185"/>
                  </a:lnTo>
                  <a:lnTo>
                    <a:pt x="2252773" y="2150551"/>
                  </a:lnTo>
                  <a:lnTo>
                    <a:pt x="2217608" y="2175406"/>
                  </a:lnTo>
                  <a:lnTo>
                    <a:pt x="2178353" y="2194040"/>
                  </a:lnTo>
                  <a:lnTo>
                    <a:pt x="2135720" y="2205741"/>
                  </a:lnTo>
                  <a:lnTo>
                    <a:pt x="2090420" y="2209799"/>
                  </a:lnTo>
                  <a:lnTo>
                    <a:pt x="251968" y="2209799"/>
                  </a:lnTo>
                  <a:lnTo>
                    <a:pt x="206667" y="2205741"/>
                  </a:lnTo>
                  <a:lnTo>
                    <a:pt x="164034" y="2194040"/>
                  </a:lnTo>
                  <a:lnTo>
                    <a:pt x="124779" y="2175406"/>
                  </a:lnTo>
                  <a:lnTo>
                    <a:pt x="89614" y="2150551"/>
                  </a:lnTo>
                  <a:lnTo>
                    <a:pt x="59248" y="2120185"/>
                  </a:lnTo>
                  <a:lnTo>
                    <a:pt x="34393" y="2085020"/>
                  </a:lnTo>
                  <a:lnTo>
                    <a:pt x="15759" y="2045765"/>
                  </a:lnTo>
                  <a:lnTo>
                    <a:pt x="4058" y="2003132"/>
                  </a:lnTo>
                  <a:lnTo>
                    <a:pt x="0" y="1957831"/>
                  </a:lnTo>
                  <a:lnTo>
                    <a:pt x="0" y="25196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05911" y="2546604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10" h="502919">
                  <a:moveTo>
                    <a:pt x="1972056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1972056" y="502920"/>
                  </a:lnTo>
                  <a:lnTo>
                    <a:pt x="1972056" y="0"/>
                  </a:lnTo>
                  <a:close/>
                </a:path>
              </a:pathLst>
            </a:custGeom>
            <a:solidFill>
              <a:srgbClr val="56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05911" y="2546604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10" h="502919">
                  <a:moveTo>
                    <a:pt x="0" y="502920"/>
                  </a:moveTo>
                  <a:lnTo>
                    <a:pt x="1972056" y="502920"/>
                  </a:lnTo>
                  <a:lnTo>
                    <a:pt x="1972056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05911" y="2546604"/>
            <a:ext cx="1972310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040">
              <a:lnSpc>
                <a:spcPts val="1895"/>
              </a:lnSpc>
            </a:pPr>
            <a:r>
              <a:rPr sz="16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16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ODBC</a:t>
            </a:r>
            <a:endParaRPr sz="1600">
              <a:latin typeface="Lucida Sans Unicode"/>
              <a:cs typeface="Lucida Sans Unicode"/>
            </a:endParaRPr>
          </a:p>
          <a:p>
            <a:pPr marL="363220">
              <a:lnSpc>
                <a:spcPct val="100000"/>
              </a:lnSpc>
            </a:pPr>
            <a:r>
              <a:rPr sz="16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Bridge</a:t>
            </a:r>
            <a:r>
              <a:rPr sz="16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99561" y="3244342"/>
            <a:ext cx="1985010" cy="433705"/>
            <a:chOff x="3099561" y="3244342"/>
            <a:chExt cx="1985010" cy="433705"/>
          </a:xfrm>
        </p:grpSpPr>
        <p:sp>
          <p:nvSpPr>
            <p:cNvPr id="15" name="object 15"/>
            <p:cNvSpPr/>
            <p:nvPr/>
          </p:nvSpPr>
          <p:spPr>
            <a:xfrm>
              <a:off x="3105911" y="3250692"/>
              <a:ext cx="1972310" cy="421005"/>
            </a:xfrm>
            <a:custGeom>
              <a:avLst/>
              <a:gdLst/>
              <a:ahLst/>
              <a:cxnLst/>
              <a:rect l="l" t="t" r="r" b="b"/>
              <a:pathLst>
                <a:path w="1972310" h="421004">
                  <a:moveTo>
                    <a:pt x="1972056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1972056" y="420624"/>
                  </a:lnTo>
                  <a:lnTo>
                    <a:pt x="1972056" y="0"/>
                  </a:lnTo>
                  <a:close/>
                </a:path>
              </a:pathLst>
            </a:custGeom>
            <a:solidFill>
              <a:srgbClr val="FFA7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05911" y="3250692"/>
              <a:ext cx="1972310" cy="421005"/>
            </a:xfrm>
            <a:custGeom>
              <a:avLst/>
              <a:gdLst/>
              <a:ahLst/>
              <a:cxnLst/>
              <a:rect l="l" t="t" r="r" b="b"/>
              <a:pathLst>
                <a:path w="1972310" h="421004">
                  <a:moveTo>
                    <a:pt x="0" y="420624"/>
                  </a:moveTo>
                  <a:lnTo>
                    <a:pt x="1972056" y="420624"/>
                  </a:lnTo>
                  <a:lnTo>
                    <a:pt x="1972056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05911" y="3250692"/>
            <a:ext cx="1972310" cy="42100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ODBC</a:t>
            </a:r>
            <a:r>
              <a:rPr sz="16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99561" y="3866134"/>
            <a:ext cx="1985010" cy="514350"/>
            <a:chOff x="3099561" y="3866134"/>
            <a:chExt cx="1985010" cy="514350"/>
          </a:xfrm>
        </p:grpSpPr>
        <p:sp>
          <p:nvSpPr>
            <p:cNvPr id="19" name="object 19"/>
            <p:cNvSpPr/>
            <p:nvPr/>
          </p:nvSpPr>
          <p:spPr>
            <a:xfrm>
              <a:off x="3105911" y="3872484"/>
              <a:ext cx="1972310" cy="501650"/>
            </a:xfrm>
            <a:custGeom>
              <a:avLst/>
              <a:gdLst/>
              <a:ahLst/>
              <a:cxnLst/>
              <a:rect l="l" t="t" r="r" b="b"/>
              <a:pathLst>
                <a:path w="1972310" h="501650">
                  <a:moveTo>
                    <a:pt x="1972056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1972056" y="501396"/>
                  </a:lnTo>
                  <a:lnTo>
                    <a:pt x="1972056" y="0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05911" y="3872484"/>
              <a:ext cx="1972310" cy="501650"/>
            </a:xfrm>
            <a:custGeom>
              <a:avLst/>
              <a:gdLst/>
              <a:ahLst/>
              <a:cxnLst/>
              <a:rect l="l" t="t" r="r" b="b"/>
              <a:pathLst>
                <a:path w="1972310" h="501650">
                  <a:moveTo>
                    <a:pt x="0" y="501396"/>
                  </a:moveTo>
                  <a:lnTo>
                    <a:pt x="1972056" y="501396"/>
                  </a:lnTo>
                  <a:lnTo>
                    <a:pt x="1972056" y="0"/>
                  </a:lnTo>
                  <a:lnTo>
                    <a:pt x="0" y="0"/>
                  </a:lnTo>
                  <a:lnTo>
                    <a:pt x="0" y="5013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05911" y="3872484"/>
            <a:ext cx="1972310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889"/>
              </a:lnSpc>
            </a:pPr>
            <a:r>
              <a:rPr sz="16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Vendor</a:t>
            </a:r>
            <a:r>
              <a:rPr sz="16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Library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12565" y="1916938"/>
            <a:ext cx="1160780" cy="384810"/>
            <a:chOff x="3512565" y="1916938"/>
            <a:chExt cx="1160780" cy="384810"/>
          </a:xfrm>
        </p:grpSpPr>
        <p:sp>
          <p:nvSpPr>
            <p:cNvPr id="23" name="object 23"/>
            <p:cNvSpPr/>
            <p:nvPr/>
          </p:nvSpPr>
          <p:spPr>
            <a:xfrm>
              <a:off x="3518915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1147572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1147572" y="371855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18915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0" y="371855"/>
                  </a:moveTo>
                  <a:lnTo>
                    <a:pt x="1147572" y="371855"/>
                  </a:lnTo>
                  <a:lnTo>
                    <a:pt x="1147572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518915" y="1923288"/>
            <a:ext cx="1148080" cy="3721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415"/>
              </a:spcBef>
            </a:pPr>
            <a:r>
              <a:rPr sz="16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 1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716270" y="2316226"/>
            <a:ext cx="2357120" cy="2224405"/>
            <a:chOff x="5716270" y="2316226"/>
            <a:chExt cx="2357120" cy="2224405"/>
          </a:xfrm>
        </p:grpSpPr>
        <p:sp>
          <p:nvSpPr>
            <p:cNvPr id="27" name="object 27"/>
            <p:cNvSpPr/>
            <p:nvPr/>
          </p:nvSpPr>
          <p:spPr>
            <a:xfrm>
              <a:off x="5722620" y="2322576"/>
              <a:ext cx="2344420" cy="2211705"/>
            </a:xfrm>
            <a:custGeom>
              <a:avLst/>
              <a:gdLst/>
              <a:ahLst/>
              <a:cxnLst/>
              <a:rect l="l" t="t" r="r" b="b"/>
              <a:pathLst>
                <a:path w="2344420" h="2211704">
                  <a:moveTo>
                    <a:pt x="2091689" y="0"/>
                  </a:moveTo>
                  <a:lnTo>
                    <a:pt x="252221" y="0"/>
                  </a:lnTo>
                  <a:lnTo>
                    <a:pt x="206879" y="4062"/>
                  </a:lnTo>
                  <a:lnTo>
                    <a:pt x="164205" y="15777"/>
                  </a:lnTo>
                  <a:lnTo>
                    <a:pt x="124911" y="34431"/>
                  </a:lnTo>
                  <a:lnTo>
                    <a:pt x="89710" y="59312"/>
                  </a:lnTo>
                  <a:lnTo>
                    <a:pt x="59312" y="89710"/>
                  </a:lnTo>
                  <a:lnTo>
                    <a:pt x="34431" y="124911"/>
                  </a:lnTo>
                  <a:lnTo>
                    <a:pt x="15777" y="164205"/>
                  </a:lnTo>
                  <a:lnTo>
                    <a:pt x="4062" y="206879"/>
                  </a:lnTo>
                  <a:lnTo>
                    <a:pt x="0" y="252222"/>
                  </a:lnTo>
                  <a:lnTo>
                    <a:pt x="0" y="1959102"/>
                  </a:lnTo>
                  <a:lnTo>
                    <a:pt x="4062" y="2004406"/>
                  </a:lnTo>
                  <a:lnTo>
                    <a:pt x="15777" y="2047051"/>
                  </a:lnTo>
                  <a:lnTo>
                    <a:pt x="34431" y="2086323"/>
                  </a:lnTo>
                  <a:lnTo>
                    <a:pt x="59312" y="2121508"/>
                  </a:lnTo>
                  <a:lnTo>
                    <a:pt x="89710" y="2151895"/>
                  </a:lnTo>
                  <a:lnTo>
                    <a:pt x="124911" y="2176770"/>
                  </a:lnTo>
                  <a:lnTo>
                    <a:pt x="164205" y="2195421"/>
                  </a:lnTo>
                  <a:lnTo>
                    <a:pt x="206879" y="2207134"/>
                  </a:lnTo>
                  <a:lnTo>
                    <a:pt x="252221" y="2211197"/>
                  </a:lnTo>
                  <a:lnTo>
                    <a:pt x="2091689" y="2211197"/>
                  </a:lnTo>
                  <a:lnTo>
                    <a:pt x="2137032" y="2207134"/>
                  </a:lnTo>
                  <a:lnTo>
                    <a:pt x="2179706" y="2195421"/>
                  </a:lnTo>
                  <a:lnTo>
                    <a:pt x="2219000" y="2176770"/>
                  </a:lnTo>
                  <a:lnTo>
                    <a:pt x="2254201" y="2151895"/>
                  </a:lnTo>
                  <a:lnTo>
                    <a:pt x="2284599" y="2121508"/>
                  </a:lnTo>
                  <a:lnTo>
                    <a:pt x="2309480" y="2086323"/>
                  </a:lnTo>
                  <a:lnTo>
                    <a:pt x="2328134" y="2047051"/>
                  </a:lnTo>
                  <a:lnTo>
                    <a:pt x="2339849" y="2004406"/>
                  </a:lnTo>
                  <a:lnTo>
                    <a:pt x="2343911" y="1959102"/>
                  </a:lnTo>
                  <a:lnTo>
                    <a:pt x="2343911" y="252222"/>
                  </a:lnTo>
                  <a:lnTo>
                    <a:pt x="2339849" y="206879"/>
                  </a:lnTo>
                  <a:lnTo>
                    <a:pt x="2328134" y="164205"/>
                  </a:lnTo>
                  <a:lnTo>
                    <a:pt x="2309480" y="124911"/>
                  </a:lnTo>
                  <a:lnTo>
                    <a:pt x="2284599" y="89710"/>
                  </a:lnTo>
                  <a:lnTo>
                    <a:pt x="2254201" y="59312"/>
                  </a:lnTo>
                  <a:lnTo>
                    <a:pt x="2219000" y="34431"/>
                  </a:lnTo>
                  <a:lnTo>
                    <a:pt x="2179706" y="15777"/>
                  </a:lnTo>
                  <a:lnTo>
                    <a:pt x="2137032" y="4062"/>
                  </a:lnTo>
                  <a:lnTo>
                    <a:pt x="2091689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22620" y="2322576"/>
              <a:ext cx="2344420" cy="2211705"/>
            </a:xfrm>
            <a:custGeom>
              <a:avLst/>
              <a:gdLst/>
              <a:ahLst/>
              <a:cxnLst/>
              <a:rect l="l" t="t" r="r" b="b"/>
              <a:pathLst>
                <a:path w="2344420" h="2211704">
                  <a:moveTo>
                    <a:pt x="0" y="252222"/>
                  </a:moveTo>
                  <a:lnTo>
                    <a:pt x="4062" y="206879"/>
                  </a:lnTo>
                  <a:lnTo>
                    <a:pt x="15777" y="164205"/>
                  </a:lnTo>
                  <a:lnTo>
                    <a:pt x="34431" y="124911"/>
                  </a:lnTo>
                  <a:lnTo>
                    <a:pt x="59312" y="89710"/>
                  </a:lnTo>
                  <a:lnTo>
                    <a:pt x="89710" y="59312"/>
                  </a:lnTo>
                  <a:lnTo>
                    <a:pt x="124911" y="34431"/>
                  </a:lnTo>
                  <a:lnTo>
                    <a:pt x="164205" y="15777"/>
                  </a:lnTo>
                  <a:lnTo>
                    <a:pt x="206879" y="4062"/>
                  </a:lnTo>
                  <a:lnTo>
                    <a:pt x="252221" y="0"/>
                  </a:lnTo>
                  <a:lnTo>
                    <a:pt x="2091689" y="0"/>
                  </a:lnTo>
                  <a:lnTo>
                    <a:pt x="2137032" y="4062"/>
                  </a:lnTo>
                  <a:lnTo>
                    <a:pt x="2179706" y="15777"/>
                  </a:lnTo>
                  <a:lnTo>
                    <a:pt x="2219000" y="34431"/>
                  </a:lnTo>
                  <a:lnTo>
                    <a:pt x="2254201" y="59312"/>
                  </a:lnTo>
                  <a:lnTo>
                    <a:pt x="2284599" y="89710"/>
                  </a:lnTo>
                  <a:lnTo>
                    <a:pt x="2309480" y="124911"/>
                  </a:lnTo>
                  <a:lnTo>
                    <a:pt x="2328134" y="164205"/>
                  </a:lnTo>
                  <a:lnTo>
                    <a:pt x="2339849" y="206879"/>
                  </a:lnTo>
                  <a:lnTo>
                    <a:pt x="2343911" y="252222"/>
                  </a:lnTo>
                  <a:lnTo>
                    <a:pt x="2343911" y="1959102"/>
                  </a:lnTo>
                  <a:lnTo>
                    <a:pt x="2339849" y="2004406"/>
                  </a:lnTo>
                  <a:lnTo>
                    <a:pt x="2328134" y="2047051"/>
                  </a:lnTo>
                  <a:lnTo>
                    <a:pt x="2309480" y="2086323"/>
                  </a:lnTo>
                  <a:lnTo>
                    <a:pt x="2284599" y="2121508"/>
                  </a:lnTo>
                  <a:lnTo>
                    <a:pt x="2254201" y="2151895"/>
                  </a:lnTo>
                  <a:lnTo>
                    <a:pt x="2219000" y="2176770"/>
                  </a:lnTo>
                  <a:lnTo>
                    <a:pt x="2179706" y="2195421"/>
                  </a:lnTo>
                  <a:lnTo>
                    <a:pt x="2137032" y="2207134"/>
                  </a:lnTo>
                  <a:lnTo>
                    <a:pt x="2091689" y="2211197"/>
                  </a:lnTo>
                  <a:lnTo>
                    <a:pt x="252221" y="2211197"/>
                  </a:lnTo>
                  <a:lnTo>
                    <a:pt x="206879" y="2207134"/>
                  </a:lnTo>
                  <a:lnTo>
                    <a:pt x="164205" y="2195421"/>
                  </a:lnTo>
                  <a:lnTo>
                    <a:pt x="124911" y="2176770"/>
                  </a:lnTo>
                  <a:lnTo>
                    <a:pt x="89710" y="2151895"/>
                  </a:lnTo>
                  <a:lnTo>
                    <a:pt x="59312" y="2121508"/>
                  </a:lnTo>
                  <a:lnTo>
                    <a:pt x="34431" y="2086323"/>
                  </a:lnTo>
                  <a:lnTo>
                    <a:pt x="15777" y="2047051"/>
                  </a:lnTo>
                  <a:lnTo>
                    <a:pt x="4062" y="2004406"/>
                  </a:lnTo>
                  <a:lnTo>
                    <a:pt x="0" y="1959102"/>
                  </a:lnTo>
                  <a:lnTo>
                    <a:pt x="0" y="25222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17692" y="2846832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1972056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1972056" y="502920"/>
                  </a:lnTo>
                  <a:lnTo>
                    <a:pt x="1972056" y="0"/>
                  </a:lnTo>
                  <a:close/>
                </a:path>
              </a:pathLst>
            </a:custGeom>
            <a:solidFill>
              <a:srgbClr val="56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17692" y="2846832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0" y="502920"/>
                  </a:moveTo>
                  <a:lnTo>
                    <a:pt x="1972056" y="502920"/>
                  </a:lnTo>
                  <a:lnTo>
                    <a:pt x="1972056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17691" y="2846832"/>
            <a:ext cx="1972310" cy="50292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935"/>
              </a:spcBef>
            </a:pP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Native</a:t>
            </a:r>
            <a:r>
              <a:rPr sz="16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API</a:t>
            </a:r>
            <a:r>
              <a:rPr sz="16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11341" y="3614673"/>
            <a:ext cx="1985010" cy="515620"/>
            <a:chOff x="5911341" y="3614673"/>
            <a:chExt cx="1985010" cy="515620"/>
          </a:xfrm>
        </p:grpSpPr>
        <p:sp>
          <p:nvSpPr>
            <p:cNvPr id="33" name="object 33"/>
            <p:cNvSpPr/>
            <p:nvPr/>
          </p:nvSpPr>
          <p:spPr>
            <a:xfrm>
              <a:off x="5917691" y="3621023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1972056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1972056" y="502920"/>
                  </a:lnTo>
                  <a:lnTo>
                    <a:pt x="1972056" y="0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17691" y="3621023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0" y="502920"/>
                  </a:moveTo>
                  <a:lnTo>
                    <a:pt x="1972056" y="502920"/>
                  </a:lnTo>
                  <a:lnTo>
                    <a:pt x="1972056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17691" y="3621023"/>
            <a:ext cx="1972310" cy="50292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656590" marR="160020" indent="-489584">
              <a:lnSpc>
                <a:spcPts val="1920"/>
              </a:lnSpc>
              <a:spcBef>
                <a:spcPts val="40"/>
              </a:spcBef>
            </a:pPr>
            <a:r>
              <a:rPr sz="16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Vendor</a:t>
            </a:r>
            <a:r>
              <a:rPr sz="16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 Library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322821" y="1916938"/>
            <a:ext cx="1160780" cy="384810"/>
            <a:chOff x="6322821" y="1916938"/>
            <a:chExt cx="1160780" cy="384810"/>
          </a:xfrm>
        </p:grpSpPr>
        <p:sp>
          <p:nvSpPr>
            <p:cNvPr id="37" name="object 37"/>
            <p:cNvSpPr/>
            <p:nvPr/>
          </p:nvSpPr>
          <p:spPr>
            <a:xfrm>
              <a:off x="6329171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1147572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1147572" y="371855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29171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0" y="371855"/>
                  </a:moveTo>
                  <a:lnTo>
                    <a:pt x="1147572" y="371855"/>
                  </a:lnTo>
                  <a:lnTo>
                    <a:pt x="1147572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329171" y="1923288"/>
            <a:ext cx="1148080" cy="3721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415"/>
              </a:spcBef>
            </a:pP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2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511285" y="2316226"/>
            <a:ext cx="2355215" cy="2224405"/>
            <a:chOff x="8511285" y="2316226"/>
            <a:chExt cx="2355215" cy="2224405"/>
          </a:xfrm>
        </p:grpSpPr>
        <p:sp>
          <p:nvSpPr>
            <p:cNvPr id="41" name="object 41"/>
            <p:cNvSpPr/>
            <p:nvPr/>
          </p:nvSpPr>
          <p:spPr>
            <a:xfrm>
              <a:off x="8517635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2090166" y="0"/>
                  </a:moveTo>
                  <a:lnTo>
                    <a:pt x="252222" y="0"/>
                  </a:lnTo>
                  <a:lnTo>
                    <a:pt x="206879" y="4062"/>
                  </a:lnTo>
                  <a:lnTo>
                    <a:pt x="164205" y="15777"/>
                  </a:lnTo>
                  <a:lnTo>
                    <a:pt x="124911" y="34431"/>
                  </a:lnTo>
                  <a:lnTo>
                    <a:pt x="89710" y="59312"/>
                  </a:lnTo>
                  <a:lnTo>
                    <a:pt x="59312" y="89710"/>
                  </a:lnTo>
                  <a:lnTo>
                    <a:pt x="34431" y="124911"/>
                  </a:lnTo>
                  <a:lnTo>
                    <a:pt x="15777" y="164205"/>
                  </a:lnTo>
                  <a:lnTo>
                    <a:pt x="4062" y="206879"/>
                  </a:lnTo>
                  <a:lnTo>
                    <a:pt x="0" y="252222"/>
                  </a:lnTo>
                  <a:lnTo>
                    <a:pt x="0" y="1959102"/>
                  </a:lnTo>
                  <a:lnTo>
                    <a:pt x="4062" y="2004444"/>
                  </a:lnTo>
                  <a:lnTo>
                    <a:pt x="15777" y="2047118"/>
                  </a:lnTo>
                  <a:lnTo>
                    <a:pt x="34431" y="2086412"/>
                  </a:lnTo>
                  <a:lnTo>
                    <a:pt x="59312" y="2121613"/>
                  </a:lnTo>
                  <a:lnTo>
                    <a:pt x="89710" y="2152011"/>
                  </a:lnTo>
                  <a:lnTo>
                    <a:pt x="124911" y="2176892"/>
                  </a:lnTo>
                  <a:lnTo>
                    <a:pt x="164205" y="2195546"/>
                  </a:lnTo>
                  <a:lnTo>
                    <a:pt x="206879" y="2207261"/>
                  </a:lnTo>
                  <a:lnTo>
                    <a:pt x="252222" y="2211324"/>
                  </a:lnTo>
                  <a:lnTo>
                    <a:pt x="2090166" y="2211324"/>
                  </a:lnTo>
                  <a:lnTo>
                    <a:pt x="2135508" y="2207261"/>
                  </a:lnTo>
                  <a:lnTo>
                    <a:pt x="2178182" y="2195546"/>
                  </a:lnTo>
                  <a:lnTo>
                    <a:pt x="2217476" y="2176892"/>
                  </a:lnTo>
                  <a:lnTo>
                    <a:pt x="2252677" y="2152011"/>
                  </a:lnTo>
                  <a:lnTo>
                    <a:pt x="2283075" y="2121613"/>
                  </a:lnTo>
                  <a:lnTo>
                    <a:pt x="2307956" y="2086412"/>
                  </a:lnTo>
                  <a:lnTo>
                    <a:pt x="2326610" y="2047118"/>
                  </a:lnTo>
                  <a:lnTo>
                    <a:pt x="2338325" y="2004444"/>
                  </a:lnTo>
                  <a:lnTo>
                    <a:pt x="2342388" y="1959102"/>
                  </a:lnTo>
                  <a:lnTo>
                    <a:pt x="2342388" y="252222"/>
                  </a:lnTo>
                  <a:lnTo>
                    <a:pt x="2338325" y="206879"/>
                  </a:lnTo>
                  <a:lnTo>
                    <a:pt x="2326610" y="164205"/>
                  </a:lnTo>
                  <a:lnTo>
                    <a:pt x="2307956" y="124911"/>
                  </a:lnTo>
                  <a:lnTo>
                    <a:pt x="2283075" y="89710"/>
                  </a:lnTo>
                  <a:lnTo>
                    <a:pt x="2252677" y="59312"/>
                  </a:lnTo>
                  <a:lnTo>
                    <a:pt x="2217476" y="34431"/>
                  </a:lnTo>
                  <a:lnTo>
                    <a:pt x="2178182" y="15777"/>
                  </a:lnTo>
                  <a:lnTo>
                    <a:pt x="2135508" y="4062"/>
                  </a:lnTo>
                  <a:lnTo>
                    <a:pt x="2090166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17635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0" y="252222"/>
                  </a:moveTo>
                  <a:lnTo>
                    <a:pt x="4062" y="206879"/>
                  </a:lnTo>
                  <a:lnTo>
                    <a:pt x="15777" y="164205"/>
                  </a:lnTo>
                  <a:lnTo>
                    <a:pt x="34431" y="124911"/>
                  </a:lnTo>
                  <a:lnTo>
                    <a:pt x="59312" y="89710"/>
                  </a:lnTo>
                  <a:lnTo>
                    <a:pt x="89710" y="59312"/>
                  </a:lnTo>
                  <a:lnTo>
                    <a:pt x="124911" y="34431"/>
                  </a:lnTo>
                  <a:lnTo>
                    <a:pt x="164205" y="15777"/>
                  </a:lnTo>
                  <a:lnTo>
                    <a:pt x="206879" y="4062"/>
                  </a:lnTo>
                  <a:lnTo>
                    <a:pt x="252222" y="0"/>
                  </a:lnTo>
                  <a:lnTo>
                    <a:pt x="2090166" y="0"/>
                  </a:lnTo>
                  <a:lnTo>
                    <a:pt x="2135508" y="4062"/>
                  </a:lnTo>
                  <a:lnTo>
                    <a:pt x="2178182" y="15777"/>
                  </a:lnTo>
                  <a:lnTo>
                    <a:pt x="2217476" y="34431"/>
                  </a:lnTo>
                  <a:lnTo>
                    <a:pt x="2252677" y="59312"/>
                  </a:lnTo>
                  <a:lnTo>
                    <a:pt x="2283075" y="89710"/>
                  </a:lnTo>
                  <a:lnTo>
                    <a:pt x="2307956" y="124911"/>
                  </a:lnTo>
                  <a:lnTo>
                    <a:pt x="2326610" y="164205"/>
                  </a:lnTo>
                  <a:lnTo>
                    <a:pt x="2338325" y="206879"/>
                  </a:lnTo>
                  <a:lnTo>
                    <a:pt x="2342388" y="252222"/>
                  </a:lnTo>
                  <a:lnTo>
                    <a:pt x="2342388" y="1959102"/>
                  </a:lnTo>
                  <a:lnTo>
                    <a:pt x="2338325" y="2004444"/>
                  </a:lnTo>
                  <a:lnTo>
                    <a:pt x="2326610" y="2047118"/>
                  </a:lnTo>
                  <a:lnTo>
                    <a:pt x="2307956" y="2086412"/>
                  </a:lnTo>
                  <a:lnTo>
                    <a:pt x="2283075" y="2121613"/>
                  </a:lnTo>
                  <a:lnTo>
                    <a:pt x="2252677" y="2152011"/>
                  </a:lnTo>
                  <a:lnTo>
                    <a:pt x="2217476" y="2176892"/>
                  </a:lnTo>
                  <a:lnTo>
                    <a:pt x="2178182" y="2195546"/>
                  </a:lnTo>
                  <a:lnTo>
                    <a:pt x="2135508" y="2207261"/>
                  </a:lnTo>
                  <a:lnTo>
                    <a:pt x="2090166" y="2211324"/>
                  </a:lnTo>
                  <a:lnTo>
                    <a:pt x="252222" y="2211324"/>
                  </a:lnTo>
                  <a:lnTo>
                    <a:pt x="206879" y="2207261"/>
                  </a:lnTo>
                  <a:lnTo>
                    <a:pt x="164205" y="2195546"/>
                  </a:lnTo>
                  <a:lnTo>
                    <a:pt x="124911" y="2176892"/>
                  </a:lnTo>
                  <a:lnTo>
                    <a:pt x="89710" y="2152011"/>
                  </a:lnTo>
                  <a:lnTo>
                    <a:pt x="59312" y="2121613"/>
                  </a:lnTo>
                  <a:lnTo>
                    <a:pt x="34431" y="2086412"/>
                  </a:lnTo>
                  <a:lnTo>
                    <a:pt x="15777" y="2047118"/>
                  </a:lnTo>
                  <a:lnTo>
                    <a:pt x="4062" y="2004444"/>
                  </a:lnTo>
                  <a:lnTo>
                    <a:pt x="0" y="1959102"/>
                  </a:lnTo>
                  <a:lnTo>
                    <a:pt x="0" y="25222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11183" y="2846832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1972055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1972055" y="502920"/>
                  </a:lnTo>
                  <a:lnTo>
                    <a:pt x="1972055" y="0"/>
                  </a:lnTo>
                  <a:close/>
                </a:path>
              </a:pathLst>
            </a:custGeom>
            <a:solidFill>
              <a:srgbClr val="56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711183" y="2846832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0" y="502920"/>
                  </a:moveTo>
                  <a:lnTo>
                    <a:pt x="1972055" y="502920"/>
                  </a:lnTo>
                  <a:lnTo>
                    <a:pt x="1972055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11183" y="2846832"/>
            <a:ext cx="1972310" cy="50292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695325" marR="155575" indent="-534035">
              <a:lnSpc>
                <a:spcPts val="1920"/>
              </a:lnSpc>
              <a:spcBef>
                <a:spcPts val="40"/>
              </a:spcBef>
            </a:pPr>
            <a:r>
              <a:rPr sz="16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Network</a:t>
            </a: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Protocol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704833" y="3614673"/>
            <a:ext cx="1985010" cy="515620"/>
            <a:chOff x="8704833" y="3614673"/>
            <a:chExt cx="1985010" cy="515620"/>
          </a:xfrm>
        </p:grpSpPr>
        <p:sp>
          <p:nvSpPr>
            <p:cNvPr id="47" name="object 47"/>
            <p:cNvSpPr/>
            <p:nvPr/>
          </p:nvSpPr>
          <p:spPr>
            <a:xfrm>
              <a:off x="8711183" y="3621023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1972055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1972055" y="502920"/>
                  </a:lnTo>
                  <a:lnTo>
                    <a:pt x="1972055" y="0"/>
                  </a:lnTo>
                  <a:close/>
                </a:path>
              </a:pathLst>
            </a:custGeom>
            <a:solidFill>
              <a:srgbClr val="DF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711183" y="3621023"/>
              <a:ext cx="1972310" cy="502920"/>
            </a:xfrm>
            <a:custGeom>
              <a:avLst/>
              <a:gdLst/>
              <a:ahLst/>
              <a:cxnLst/>
              <a:rect l="l" t="t" r="r" b="b"/>
              <a:pathLst>
                <a:path w="1972309" h="502920">
                  <a:moveTo>
                    <a:pt x="0" y="502920"/>
                  </a:moveTo>
                  <a:lnTo>
                    <a:pt x="1972055" y="502920"/>
                  </a:lnTo>
                  <a:lnTo>
                    <a:pt x="1972055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711183" y="3621023"/>
            <a:ext cx="1972310" cy="50292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935"/>
              </a:spcBef>
            </a:pP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Middleware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116314" y="1916938"/>
            <a:ext cx="1160780" cy="384810"/>
            <a:chOff x="9116314" y="1916938"/>
            <a:chExt cx="1160780" cy="384810"/>
          </a:xfrm>
        </p:grpSpPr>
        <p:sp>
          <p:nvSpPr>
            <p:cNvPr id="51" name="object 51"/>
            <p:cNvSpPr/>
            <p:nvPr/>
          </p:nvSpPr>
          <p:spPr>
            <a:xfrm>
              <a:off x="9122664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1147572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1147572" y="371855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122664" y="1923288"/>
              <a:ext cx="1148080" cy="372110"/>
            </a:xfrm>
            <a:custGeom>
              <a:avLst/>
              <a:gdLst/>
              <a:ahLst/>
              <a:cxnLst/>
              <a:rect l="l" t="t" r="r" b="b"/>
              <a:pathLst>
                <a:path w="1148079" h="372110">
                  <a:moveTo>
                    <a:pt x="0" y="371855"/>
                  </a:moveTo>
                  <a:lnTo>
                    <a:pt x="1147572" y="371855"/>
                  </a:lnTo>
                  <a:lnTo>
                    <a:pt x="1147572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122664" y="1923288"/>
            <a:ext cx="1148080" cy="3721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415"/>
              </a:spcBef>
            </a:pPr>
            <a:r>
              <a:rPr sz="16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 3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995406" y="2316226"/>
            <a:ext cx="2355215" cy="2224405"/>
            <a:chOff x="10995406" y="2316226"/>
            <a:chExt cx="2355215" cy="2224405"/>
          </a:xfrm>
        </p:grpSpPr>
        <p:sp>
          <p:nvSpPr>
            <p:cNvPr id="55" name="object 55"/>
            <p:cNvSpPr/>
            <p:nvPr/>
          </p:nvSpPr>
          <p:spPr>
            <a:xfrm>
              <a:off x="11001756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2090165" y="0"/>
                  </a:moveTo>
                  <a:lnTo>
                    <a:pt x="252222" y="0"/>
                  </a:lnTo>
                  <a:lnTo>
                    <a:pt x="206879" y="4062"/>
                  </a:lnTo>
                  <a:lnTo>
                    <a:pt x="164205" y="15777"/>
                  </a:lnTo>
                  <a:lnTo>
                    <a:pt x="124911" y="34431"/>
                  </a:lnTo>
                  <a:lnTo>
                    <a:pt x="89710" y="59312"/>
                  </a:lnTo>
                  <a:lnTo>
                    <a:pt x="59312" y="89710"/>
                  </a:lnTo>
                  <a:lnTo>
                    <a:pt x="34431" y="124911"/>
                  </a:lnTo>
                  <a:lnTo>
                    <a:pt x="15777" y="164205"/>
                  </a:lnTo>
                  <a:lnTo>
                    <a:pt x="4062" y="206879"/>
                  </a:lnTo>
                  <a:lnTo>
                    <a:pt x="0" y="252222"/>
                  </a:lnTo>
                  <a:lnTo>
                    <a:pt x="0" y="1959102"/>
                  </a:lnTo>
                  <a:lnTo>
                    <a:pt x="4062" y="2004444"/>
                  </a:lnTo>
                  <a:lnTo>
                    <a:pt x="15777" y="2047118"/>
                  </a:lnTo>
                  <a:lnTo>
                    <a:pt x="34431" y="2086412"/>
                  </a:lnTo>
                  <a:lnTo>
                    <a:pt x="59312" y="2121613"/>
                  </a:lnTo>
                  <a:lnTo>
                    <a:pt x="89710" y="2152011"/>
                  </a:lnTo>
                  <a:lnTo>
                    <a:pt x="124911" y="2176892"/>
                  </a:lnTo>
                  <a:lnTo>
                    <a:pt x="164205" y="2195546"/>
                  </a:lnTo>
                  <a:lnTo>
                    <a:pt x="206879" y="2207261"/>
                  </a:lnTo>
                  <a:lnTo>
                    <a:pt x="252222" y="2211324"/>
                  </a:lnTo>
                  <a:lnTo>
                    <a:pt x="2090165" y="2211324"/>
                  </a:lnTo>
                  <a:lnTo>
                    <a:pt x="2135508" y="2207261"/>
                  </a:lnTo>
                  <a:lnTo>
                    <a:pt x="2178182" y="2195546"/>
                  </a:lnTo>
                  <a:lnTo>
                    <a:pt x="2217476" y="2176892"/>
                  </a:lnTo>
                  <a:lnTo>
                    <a:pt x="2252677" y="2152011"/>
                  </a:lnTo>
                  <a:lnTo>
                    <a:pt x="2283075" y="2121613"/>
                  </a:lnTo>
                  <a:lnTo>
                    <a:pt x="2307956" y="2086412"/>
                  </a:lnTo>
                  <a:lnTo>
                    <a:pt x="2326610" y="2047118"/>
                  </a:lnTo>
                  <a:lnTo>
                    <a:pt x="2338325" y="2004444"/>
                  </a:lnTo>
                  <a:lnTo>
                    <a:pt x="2342388" y="1959102"/>
                  </a:lnTo>
                  <a:lnTo>
                    <a:pt x="2342388" y="252222"/>
                  </a:lnTo>
                  <a:lnTo>
                    <a:pt x="2338325" y="206879"/>
                  </a:lnTo>
                  <a:lnTo>
                    <a:pt x="2326610" y="164205"/>
                  </a:lnTo>
                  <a:lnTo>
                    <a:pt x="2307956" y="124911"/>
                  </a:lnTo>
                  <a:lnTo>
                    <a:pt x="2283075" y="89710"/>
                  </a:lnTo>
                  <a:lnTo>
                    <a:pt x="2252677" y="59312"/>
                  </a:lnTo>
                  <a:lnTo>
                    <a:pt x="2217476" y="34431"/>
                  </a:lnTo>
                  <a:lnTo>
                    <a:pt x="2178182" y="15777"/>
                  </a:lnTo>
                  <a:lnTo>
                    <a:pt x="2135508" y="4062"/>
                  </a:lnTo>
                  <a:lnTo>
                    <a:pt x="2090165" y="0"/>
                  </a:lnTo>
                  <a:close/>
                </a:path>
              </a:pathLst>
            </a:custGeom>
            <a:solidFill>
              <a:srgbClr val="F3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001756" y="2322576"/>
              <a:ext cx="2342515" cy="2211705"/>
            </a:xfrm>
            <a:custGeom>
              <a:avLst/>
              <a:gdLst/>
              <a:ahLst/>
              <a:cxnLst/>
              <a:rect l="l" t="t" r="r" b="b"/>
              <a:pathLst>
                <a:path w="2342515" h="2211704">
                  <a:moveTo>
                    <a:pt x="0" y="252222"/>
                  </a:moveTo>
                  <a:lnTo>
                    <a:pt x="4062" y="206879"/>
                  </a:lnTo>
                  <a:lnTo>
                    <a:pt x="15777" y="164205"/>
                  </a:lnTo>
                  <a:lnTo>
                    <a:pt x="34431" y="124911"/>
                  </a:lnTo>
                  <a:lnTo>
                    <a:pt x="59312" y="89710"/>
                  </a:lnTo>
                  <a:lnTo>
                    <a:pt x="89710" y="59312"/>
                  </a:lnTo>
                  <a:lnTo>
                    <a:pt x="124911" y="34431"/>
                  </a:lnTo>
                  <a:lnTo>
                    <a:pt x="164205" y="15777"/>
                  </a:lnTo>
                  <a:lnTo>
                    <a:pt x="206879" y="4062"/>
                  </a:lnTo>
                  <a:lnTo>
                    <a:pt x="252222" y="0"/>
                  </a:lnTo>
                  <a:lnTo>
                    <a:pt x="2090165" y="0"/>
                  </a:lnTo>
                  <a:lnTo>
                    <a:pt x="2135508" y="4062"/>
                  </a:lnTo>
                  <a:lnTo>
                    <a:pt x="2178182" y="15777"/>
                  </a:lnTo>
                  <a:lnTo>
                    <a:pt x="2217476" y="34431"/>
                  </a:lnTo>
                  <a:lnTo>
                    <a:pt x="2252677" y="59312"/>
                  </a:lnTo>
                  <a:lnTo>
                    <a:pt x="2283075" y="89710"/>
                  </a:lnTo>
                  <a:lnTo>
                    <a:pt x="2307956" y="124911"/>
                  </a:lnTo>
                  <a:lnTo>
                    <a:pt x="2326610" y="164205"/>
                  </a:lnTo>
                  <a:lnTo>
                    <a:pt x="2338325" y="206879"/>
                  </a:lnTo>
                  <a:lnTo>
                    <a:pt x="2342388" y="252222"/>
                  </a:lnTo>
                  <a:lnTo>
                    <a:pt x="2342388" y="1959102"/>
                  </a:lnTo>
                  <a:lnTo>
                    <a:pt x="2338325" y="2004444"/>
                  </a:lnTo>
                  <a:lnTo>
                    <a:pt x="2326610" y="2047118"/>
                  </a:lnTo>
                  <a:lnTo>
                    <a:pt x="2307956" y="2086412"/>
                  </a:lnTo>
                  <a:lnTo>
                    <a:pt x="2283075" y="2121613"/>
                  </a:lnTo>
                  <a:lnTo>
                    <a:pt x="2252677" y="2152011"/>
                  </a:lnTo>
                  <a:lnTo>
                    <a:pt x="2217476" y="2176892"/>
                  </a:lnTo>
                  <a:lnTo>
                    <a:pt x="2178182" y="2195546"/>
                  </a:lnTo>
                  <a:lnTo>
                    <a:pt x="2135508" y="2207261"/>
                  </a:lnTo>
                  <a:lnTo>
                    <a:pt x="2090165" y="2211324"/>
                  </a:lnTo>
                  <a:lnTo>
                    <a:pt x="252222" y="2211324"/>
                  </a:lnTo>
                  <a:lnTo>
                    <a:pt x="206879" y="2207261"/>
                  </a:lnTo>
                  <a:lnTo>
                    <a:pt x="164205" y="2195546"/>
                  </a:lnTo>
                  <a:lnTo>
                    <a:pt x="124911" y="2176892"/>
                  </a:lnTo>
                  <a:lnTo>
                    <a:pt x="89710" y="2152011"/>
                  </a:lnTo>
                  <a:lnTo>
                    <a:pt x="59312" y="2121613"/>
                  </a:lnTo>
                  <a:lnTo>
                    <a:pt x="34431" y="2086412"/>
                  </a:lnTo>
                  <a:lnTo>
                    <a:pt x="15777" y="2047118"/>
                  </a:lnTo>
                  <a:lnTo>
                    <a:pt x="4062" y="2004444"/>
                  </a:lnTo>
                  <a:lnTo>
                    <a:pt x="0" y="1959102"/>
                  </a:lnTo>
                  <a:lnTo>
                    <a:pt x="0" y="25222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1195304" y="3209544"/>
            <a:ext cx="1972310" cy="502920"/>
          </a:xfrm>
          <a:prstGeom prst="rect">
            <a:avLst/>
          </a:prstGeom>
          <a:solidFill>
            <a:srgbClr val="DFEBF7"/>
          </a:solidFill>
          <a:ln w="12192">
            <a:solidFill>
              <a:srgbClr val="41709C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930"/>
              </a:spcBef>
            </a:pPr>
            <a:r>
              <a:rPr sz="16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Thin</a:t>
            </a: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599164" y="1923288"/>
            <a:ext cx="1148080" cy="372110"/>
          </a:xfrm>
          <a:prstGeom prst="rect">
            <a:avLst/>
          </a:prstGeom>
          <a:solidFill>
            <a:srgbClr val="9DC3E6"/>
          </a:solidFill>
          <a:ln w="12192">
            <a:solidFill>
              <a:srgbClr val="41709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415"/>
              </a:spcBef>
            </a:pPr>
            <a:r>
              <a:rPr sz="16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16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4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787140" y="4706111"/>
            <a:ext cx="8687435" cy="1085850"/>
            <a:chOff x="3787140" y="4706111"/>
            <a:chExt cx="8687435" cy="1085850"/>
          </a:xfrm>
        </p:grpSpPr>
        <p:sp>
          <p:nvSpPr>
            <p:cNvPr id="60" name="object 60"/>
            <p:cNvSpPr/>
            <p:nvPr/>
          </p:nvSpPr>
          <p:spPr>
            <a:xfrm>
              <a:off x="3793236" y="4712207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39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60" y="350519"/>
                  </a:lnTo>
                  <a:lnTo>
                    <a:pt x="274319" y="213359"/>
                  </a:lnTo>
                  <a:lnTo>
                    <a:pt x="205739" y="2133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93236" y="4712207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39" y="0"/>
                  </a:lnTo>
                  <a:lnTo>
                    <a:pt x="205739" y="213359"/>
                  </a:lnTo>
                  <a:lnTo>
                    <a:pt x="274319" y="213359"/>
                  </a:lnTo>
                  <a:lnTo>
                    <a:pt x="137160" y="350519"/>
                  </a:lnTo>
                  <a:lnTo>
                    <a:pt x="0" y="21335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0373" y="5098679"/>
              <a:ext cx="603250" cy="69302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714744" y="4712207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39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59" y="350519"/>
                  </a:lnTo>
                  <a:lnTo>
                    <a:pt x="274320" y="213359"/>
                  </a:lnTo>
                  <a:lnTo>
                    <a:pt x="205739" y="2133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714744" y="4712207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39" y="0"/>
                  </a:lnTo>
                  <a:lnTo>
                    <a:pt x="205739" y="213359"/>
                  </a:lnTo>
                  <a:lnTo>
                    <a:pt x="274320" y="213359"/>
                  </a:lnTo>
                  <a:lnTo>
                    <a:pt x="137159" y="350519"/>
                  </a:lnTo>
                  <a:lnTo>
                    <a:pt x="0" y="21335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7205" y="5098679"/>
              <a:ext cx="603250" cy="69302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9561576" y="4712207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40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59" y="350519"/>
                  </a:lnTo>
                  <a:lnTo>
                    <a:pt x="274320" y="213359"/>
                  </a:lnTo>
                  <a:lnTo>
                    <a:pt x="205740" y="213359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561576" y="4712207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40" y="0"/>
                  </a:lnTo>
                  <a:lnTo>
                    <a:pt x="205740" y="213359"/>
                  </a:lnTo>
                  <a:lnTo>
                    <a:pt x="274320" y="213359"/>
                  </a:lnTo>
                  <a:lnTo>
                    <a:pt x="137159" y="350519"/>
                  </a:lnTo>
                  <a:lnTo>
                    <a:pt x="0" y="21335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71325" y="5098679"/>
              <a:ext cx="603250" cy="693023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2045696" y="4712207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205739" y="0"/>
                  </a:moveTo>
                  <a:lnTo>
                    <a:pt x="68579" y="0"/>
                  </a:lnTo>
                  <a:lnTo>
                    <a:pt x="68579" y="213359"/>
                  </a:lnTo>
                  <a:lnTo>
                    <a:pt x="0" y="213359"/>
                  </a:lnTo>
                  <a:lnTo>
                    <a:pt x="137159" y="350519"/>
                  </a:lnTo>
                  <a:lnTo>
                    <a:pt x="274320" y="213359"/>
                  </a:lnTo>
                  <a:lnTo>
                    <a:pt x="205739" y="2133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045696" y="4712207"/>
              <a:ext cx="274320" cy="350520"/>
            </a:xfrm>
            <a:custGeom>
              <a:avLst/>
              <a:gdLst/>
              <a:ahLst/>
              <a:cxnLst/>
              <a:rect l="l" t="t" r="r" b="b"/>
              <a:pathLst>
                <a:path w="274320" h="350520">
                  <a:moveTo>
                    <a:pt x="0" y="213359"/>
                  </a:moveTo>
                  <a:lnTo>
                    <a:pt x="68579" y="213359"/>
                  </a:lnTo>
                  <a:lnTo>
                    <a:pt x="68579" y="0"/>
                  </a:lnTo>
                  <a:lnTo>
                    <a:pt x="205739" y="0"/>
                  </a:lnTo>
                  <a:lnTo>
                    <a:pt x="205739" y="213359"/>
                  </a:lnTo>
                  <a:lnTo>
                    <a:pt x="274320" y="213359"/>
                  </a:lnTo>
                  <a:lnTo>
                    <a:pt x="137159" y="350519"/>
                  </a:lnTo>
                  <a:lnTo>
                    <a:pt x="0" y="21335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459607" y="5847334"/>
            <a:ext cx="9188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382003" y="5847334"/>
            <a:ext cx="9188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228835" y="5847334"/>
            <a:ext cx="9188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713591" y="5847334"/>
            <a:ext cx="9188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40688" y="6661080"/>
            <a:ext cx="13787755" cy="12280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200" spc="-175" dirty="0">
                <a:solidFill>
                  <a:srgbClr val="404040"/>
                </a:solidFill>
                <a:latin typeface="Arial Black"/>
                <a:cs typeface="Arial Black"/>
              </a:rPr>
              <a:t>Type</a:t>
            </a:r>
            <a:r>
              <a:rPr sz="22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75" dirty="0">
                <a:solidFill>
                  <a:srgbClr val="404040"/>
                </a:solidFill>
                <a:latin typeface="Arial Black"/>
                <a:cs typeface="Arial Black"/>
              </a:rPr>
              <a:t>4:</a:t>
            </a:r>
            <a:r>
              <a:rPr sz="22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Database-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Protocol</a:t>
            </a:r>
            <a:r>
              <a:rPr sz="22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 Black"/>
                <a:cs typeface="Arial Black"/>
              </a:rPr>
              <a:t>driver</a:t>
            </a: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10" dirty="0">
                <a:solidFill>
                  <a:srgbClr val="404040"/>
                </a:solidFill>
                <a:latin typeface="Arial Black"/>
                <a:cs typeface="Arial Black"/>
              </a:rPr>
              <a:t>(Pure</a:t>
            </a: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28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2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Arial Black"/>
                <a:cs typeface="Arial Black"/>
              </a:rPr>
              <a:t>driver)</a:t>
            </a: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Arial Black"/>
                <a:cs typeface="Arial Black"/>
              </a:rPr>
              <a:t>or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Arial Black"/>
                <a:cs typeface="Arial Black"/>
              </a:rPr>
              <a:t>thin</a:t>
            </a:r>
            <a:r>
              <a:rPr sz="2200" spc="-11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Black"/>
                <a:cs typeface="Arial Black"/>
              </a:rPr>
              <a:t>driver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These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drivers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based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on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pure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Java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implement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network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protocol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specific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source.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source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connected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directly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client.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356104" y="1719072"/>
            <a:ext cx="8524240" cy="4436745"/>
          </a:xfrm>
          <a:custGeom>
            <a:avLst/>
            <a:gdLst/>
            <a:ahLst/>
            <a:cxnLst/>
            <a:rect l="l" t="t" r="r" b="b"/>
            <a:pathLst>
              <a:path w="8524240" h="4436745">
                <a:moveTo>
                  <a:pt x="8523732" y="0"/>
                </a:moveTo>
                <a:lnTo>
                  <a:pt x="0" y="0"/>
                </a:lnTo>
                <a:lnTo>
                  <a:pt x="0" y="4436364"/>
                </a:lnTo>
                <a:lnTo>
                  <a:pt x="8523732" y="4436364"/>
                </a:lnTo>
                <a:lnTo>
                  <a:pt x="8523732" y="0"/>
                </a:lnTo>
                <a:close/>
              </a:path>
            </a:pathLst>
          </a:custGeom>
          <a:solidFill>
            <a:srgbClr val="FFFFFF">
              <a:alpha val="7686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689603"/>
            <a:ext cx="2359152" cy="2357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5603" y="993922"/>
            <a:ext cx="4305300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093" rIns="0" bIns="0" rtlCol="0">
            <a:spAutoFit/>
          </a:bodyPr>
          <a:lstStyle/>
          <a:p>
            <a:pPr marL="4236085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Learning</a:t>
            </a:r>
            <a:r>
              <a:rPr spc="-190" dirty="0"/>
              <a:t> </a:t>
            </a:r>
            <a:r>
              <a:rPr spc="-105" dirty="0"/>
              <a:t>Objectives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3000478"/>
            <a:ext cx="407323" cy="3948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4068802"/>
            <a:ext cx="407323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6085054"/>
            <a:ext cx="407323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7153378"/>
            <a:ext cx="407323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5676" y="5076166"/>
            <a:ext cx="407323" cy="39485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286503" y="2123948"/>
            <a:ext cx="8760460" cy="5393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At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end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this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lesson,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should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able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to: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819785">
              <a:lnSpc>
                <a:spcPct val="100000"/>
              </a:lnSpc>
            </a:pP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Define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Java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Connectivity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(JDBC)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its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Architecture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829310">
              <a:lnSpc>
                <a:spcPct val="100000"/>
              </a:lnSpc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Explain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Drivers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types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Drivers</a:t>
            </a:r>
            <a:endParaRPr sz="2200">
              <a:latin typeface="Lucida Sans Unicode"/>
              <a:cs typeface="Lucida Sans Unicode"/>
            </a:endParaRPr>
          </a:p>
          <a:p>
            <a:pPr marL="829310" marR="1005840" indent="11430">
              <a:lnSpc>
                <a:spcPct val="292500"/>
              </a:lnSpc>
              <a:spcBef>
                <a:spcPts val="550"/>
              </a:spcBef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Explain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application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programming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(API)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Setup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Project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Usage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635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829310">
              <a:lnSpc>
                <a:spcPct val="100000"/>
              </a:lnSpc>
            </a:pP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Discuss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Transaction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Management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>
                <a:solidFill>
                  <a:srgbClr val="FFFFFF"/>
                </a:solidFill>
              </a:rPr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304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3—</a:t>
            </a:r>
            <a:r>
              <a:rPr sz="2800" spc="-484" dirty="0">
                <a:solidFill>
                  <a:srgbClr val="404040"/>
                </a:solidFill>
                <a:latin typeface="Arial Black"/>
                <a:cs typeface="Arial Black"/>
              </a:rPr>
              <a:t>JDBC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330" dirty="0">
                <a:solidFill>
                  <a:srgbClr val="404040"/>
                </a:solidFill>
                <a:latin typeface="Arial Black"/>
                <a:cs typeface="Arial Black"/>
              </a:rPr>
              <a:t>API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0236" y="346659"/>
            <a:ext cx="1805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JDBC</a:t>
            </a:r>
            <a:r>
              <a:rPr spc="-250" dirty="0"/>
              <a:t> </a:t>
            </a:r>
            <a:r>
              <a:rPr spc="-165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6035" y="1454276"/>
            <a:ext cx="12224385" cy="191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48945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API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access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any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kind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tabular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data,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specifically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stored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relational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management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system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(RDBMS).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API</a:t>
            </a:r>
            <a:r>
              <a:rPr sz="22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contains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descriptions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all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features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product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or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software.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represents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classes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and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interfaces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software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programs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use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communicate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with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each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other.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1135" y="853439"/>
            <a:ext cx="4137660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78482" y="5855795"/>
            <a:ext cx="2410460" cy="26130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spc="-240" dirty="0">
                <a:solidFill>
                  <a:srgbClr val="404040"/>
                </a:solidFill>
                <a:latin typeface="Arial Black"/>
                <a:cs typeface="Arial Black"/>
              </a:rPr>
              <a:t>Classes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340" dirty="0">
                <a:solidFill>
                  <a:srgbClr val="404040"/>
                </a:solidFill>
                <a:latin typeface="Arial Black"/>
                <a:cs typeface="Arial Black"/>
              </a:rPr>
              <a:t>JDBC:</a:t>
            </a:r>
            <a:endParaRPr sz="2400">
              <a:latin typeface="Arial Black"/>
              <a:cs typeface="Arial Black"/>
            </a:endParaRPr>
          </a:p>
          <a:p>
            <a:pPr marL="443230" indent="-342900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443230" algn="l"/>
              </a:tabLst>
            </a:pP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DriverManager</a:t>
            </a:r>
            <a:endParaRPr sz="2200">
              <a:latin typeface="Lucida Sans Unicode"/>
              <a:cs typeface="Lucida Sans Unicode"/>
            </a:endParaRPr>
          </a:p>
          <a:p>
            <a:pPr marL="443230" indent="-3429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443230" algn="l"/>
              </a:tabLst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SQLException</a:t>
            </a:r>
            <a:endParaRPr sz="2200">
              <a:latin typeface="Lucida Sans Unicode"/>
              <a:cs typeface="Lucida Sans Unicode"/>
            </a:endParaRPr>
          </a:p>
          <a:p>
            <a:pPr marL="443230" indent="-3429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443230" algn="l"/>
              </a:tabLst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Types</a:t>
            </a:r>
            <a:endParaRPr sz="2200">
              <a:latin typeface="Lucida Sans Unicode"/>
              <a:cs typeface="Lucida Sans Unicode"/>
            </a:endParaRPr>
          </a:p>
          <a:p>
            <a:pPr marL="443230" indent="-3429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443230" algn="l"/>
              </a:tabLst>
            </a:pP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Date</a:t>
            </a:r>
            <a:endParaRPr sz="2200">
              <a:latin typeface="Lucida Sans Unicode"/>
              <a:cs typeface="Lucida Sans Unicode"/>
            </a:endParaRPr>
          </a:p>
          <a:p>
            <a:pPr marL="443230" indent="-3429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443230" algn="l"/>
              </a:tabLst>
            </a:pP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Time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6366" y="3727269"/>
            <a:ext cx="2628265" cy="157226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Packages:</a:t>
            </a:r>
            <a:endParaRPr sz="2400">
              <a:latin typeface="Arial Black"/>
              <a:cs typeface="Arial Black"/>
            </a:endParaRPr>
          </a:p>
          <a:p>
            <a:pPr marL="354965" indent="-34226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java.sql.package</a:t>
            </a:r>
            <a:endParaRPr sz="22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javax.sql.package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1955" y="3822572"/>
            <a:ext cx="2677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Interface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355" dirty="0">
                <a:solidFill>
                  <a:srgbClr val="404040"/>
                </a:solidFill>
                <a:latin typeface="Arial Black"/>
                <a:cs typeface="Arial Black"/>
              </a:rPr>
              <a:t>JDBC: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1955" y="4192295"/>
            <a:ext cx="3935095" cy="41852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Connection</a:t>
            </a:r>
            <a:endParaRPr sz="22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Statement</a:t>
            </a:r>
            <a:endParaRPr sz="22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PreparedStatement</a:t>
            </a:r>
            <a:endParaRPr sz="22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CallableStatementResultset</a:t>
            </a:r>
            <a:endParaRPr sz="22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ResultSetMetaData</a:t>
            </a:r>
            <a:endParaRPr sz="22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DatabaseMetaData</a:t>
            </a:r>
            <a:endParaRPr sz="22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22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Blob</a:t>
            </a:r>
            <a:endParaRPr sz="22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Clob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05127"/>
            <a:ext cx="635507" cy="6355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574035"/>
            <a:ext cx="635507" cy="63550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>
                <a:solidFill>
                  <a:srgbClr val="FFFFFF"/>
                </a:solidFill>
              </a:rPr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5001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4—</a:t>
            </a:r>
            <a:r>
              <a:rPr sz="2800" spc="-250" dirty="0">
                <a:solidFill>
                  <a:srgbClr val="404040"/>
                </a:solidFill>
                <a:latin typeface="Arial Black"/>
                <a:cs typeface="Arial Black"/>
              </a:rPr>
              <a:t>Example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50" dirty="0">
                <a:solidFill>
                  <a:srgbClr val="404040"/>
                </a:solidFill>
                <a:latin typeface="Arial Black"/>
                <a:cs typeface="Arial Black"/>
              </a:rPr>
              <a:t>Using</a:t>
            </a:r>
            <a:r>
              <a:rPr sz="2800" spc="-2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505" dirty="0">
                <a:solidFill>
                  <a:srgbClr val="404040"/>
                </a:solidFill>
                <a:latin typeface="Arial Black"/>
                <a:cs typeface="Arial Black"/>
              </a:rPr>
              <a:t>JDBC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7595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Connecting</a:t>
            </a:r>
            <a:r>
              <a:rPr spc="-225" dirty="0"/>
              <a:t> </a:t>
            </a:r>
            <a:r>
              <a:rPr spc="-340" dirty="0"/>
              <a:t>Java</a:t>
            </a:r>
            <a:r>
              <a:rPr spc="-204" dirty="0"/>
              <a:t> </a:t>
            </a:r>
            <a:r>
              <a:rPr spc="-95" dirty="0"/>
              <a:t>Application</a:t>
            </a:r>
            <a:r>
              <a:rPr spc="-210" dirty="0"/>
              <a:t> </a:t>
            </a:r>
            <a:r>
              <a:rPr spc="-35" dirty="0"/>
              <a:t>with</a:t>
            </a:r>
            <a:r>
              <a:rPr spc="-204" dirty="0"/>
              <a:t> </a:t>
            </a:r>
            <a:r>
              <a:rPr spc="-150" dirty="0"/>
              <a:t>Oracle</a:t>
            </a:r>
            <a:r>
              <a:rPr spc="-220" dirty="0"/>
              <a:t> </a:t>
            </a:r>
            <a:r>
              <a:rPr spc="-85" dirty="0"/>
              <a:t>Database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3116" y="853439"/>
            <a:ext cx="10555224" cy="27432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74850" y="4922139"/>
          <a:ext cx="12147550" cy="172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5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53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spc="-35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Driver</a:t>
                      </a:r>
                      <a:r>
                        <a:rPr sz="2200" spc="-12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200" spc="-1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Class: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Oracle.Jdbc.OracleDriver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Connection</a:t>
                      </a:r>
                      <a:r>
                        <a:rPr sz="2200" spc="-11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200" spc="-2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url: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4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jdbc:oracle:thin:@localhost:1521:xe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1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Username: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7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default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username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oracle</a:t>
                      </a:r>
                      <a:r>
                        <a:rPr sz="2000" spc="-125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database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8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system.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1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password</a:t>
                      </a:r>
                      <a:endParaRPr sz="2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Password</a:t>
                      </a:r>
                      <a:r>
                        <a:rPr sz="2000" spc="-155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8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6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given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6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by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user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at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time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65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installing</a:t>
                      </a:r>
                      <a:r>
                        <a:rPr sz="2000" spc="-135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000" spc="-11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oracle</a:t>
                      </a:r>
                      <a:r>
                        <a:rPr sz="2000" spc="-125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Lucida Sans Unicode"/>
                          <a:cs typeface="Lucida Sans Unicode"/>
                        </a:rPr>
                        <a:t>database.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060194" y="6787133"/>
            <a:ext cx="90424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125" dirty="0">
                <a:latin typeface="Arial Black"/>
                <a:cs typeface="Arial Black"/>
              </a:rPr>
              <a:t>jdbc</a:t>
            </a:r>
            <a:r>
              <a:rPr sz="1800" spc="-135" dirty="0">
                <a:latin typeface="Arial Black"/>
                <a:cs typeface="Arial Black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is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the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API</a:t>
            </a:r>
            <a:endParaRPr sz="1800">
              <a:latin typeface="Lucida Sans Unicode"/>
              <a:cs typeface="Lucida Sans Unicode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130" dirty="0">
                <a:latin typeface="Arial Black"/>
                <a:cs typeface="Arial Black"/>
              </a:rPr>
              <a:t>oracle </a:t>
            </a:r>
            <a:r>
              <a:rPr sz="1800" spc="-75" dirty="0">
                <a:latin typeface="Lucida Sans Unicode"/>
                <a:cs typeface="Lucida Sans Unicode"/>
              </a:rPr>
              <a:t>is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the</a:t>
            </a:r>
            <a:r>
              <a:rPr sz="1800" spc="-8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database</a:t>
            </a:r>
            <a:endParaRPr sz="1800">
              <a:latin typeface="Lucida Sans Unicode"/>
              <a:cs typeface="Lucida Sans Unicode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35" dirty="0">
                <a:latin typeface="Arial Black"/>
                <a:cs typeface="Arial Black"/>
              </a:rPr>
              <a:t>thin</a:t>
            </a:r>
            <a:r>
              <a:rPr sz="1800" spc="-125" dirty="0">
                <a:latin typeface="Arial Black"/>
                <a:cs typeface="Arial Black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is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the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driver</a:t>
            </a:r>
            <a:endParaRPr sz="1800">
              <a:latin typeface="Lucida Sans Unicode"/>
              <a:cs typeface="Lucida Sans Unicode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110" dirty="0">
                <a:latin typeface="Arial Black"/>
                <a:cs typeface="Arial Black"/>
              </a:rPr>
              <a:t>localhost</a:t>
            </a:r>
            <a:r>
              <a:rPr sz="1800" spc="-140" dirty="0">
                <a:latin typeface="Arial Black"/>
                <a:cs typeface="Arial Black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is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the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server</a:t>
            </a:r>
            <a:r>
              <a:rPr sz="1800" spc="-9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name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on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which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oracle</a:t>
            </a:r>
            <a:r>
              <a:rPr sz="1800" spc="-90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is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0" dirty="0">
                <a:latin typeface="Lucida Sans Unicode"/>
                <a:cs typeface="Lucida Sans Unicode"/>
              </a:rPr>
              <a:t>running,</a:t>
            </a:r>
            <a:r>
              <a:rPr sz="1800" spc="-13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we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may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also</a:t>
            </a:r>
            <a:r>
              <a:rPr sz="1800" spc="-114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use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IP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address</a:t>
            </a:r>
            <a:endParaRPr sz="1800">
              <a:latin typeface="Lucida Sans Unicode"/>
              <a:cs typeface="Lucida Sans Unicode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180" dirty="0">
                <a:latin typeface="Arial Black"/>
                <a:cs typeface="Arial Black"/>
              </a:rPr>
              <a:t>1521</a:t>
            </a:r>
            <a:r>
              <a:rPr sz="1800" spc="-160" dirty="0">
                <a:latin typeface="Arial Black"/>
                <a:cs typeface="Arial Black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is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the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port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number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and</a:t>
            </a:r>
            <a:endParaRPr sz="1800">
              <a:latin typeface="Lucida Sans Unicode"/>
              <a:cs typeface="Lucida Sans Unicode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260" dirty="0">
                <a:latin typeface="Arial Black"/>
                <a:cs typeface="Arial Black"/>
              </a:rPr>
              <a:t>XE</a:t>
            </a:r>
            <a:r>
              <a:rPr sz="1800" spc="-135" dirty="0">
                <a:latin typeface="Arial Black"/>
                <a:cs typeface="Arial Black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is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the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Oracle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service</a:t>
            </a:r>
            <a:r>
              <a:rPr sz="1800" spc="-90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name.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05127"/>
            <a:ext cx="635507" cy="6355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4136135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200" y="2435351"/>
            <a:ext cx="419100" cy="4191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200" y="3128772"/>
            <a:ext cx="419100" cy="4175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60194" y="1528064"/>
            <a:ext cx="12442825" cy="3090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Oracle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has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provided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two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types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software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connect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java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application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oracle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server.</a:t>
            </a:r>
            <a:endParaRPr sz="2200">
              <a:latin typeface="Lucida Sans Unicode"/>
              <a:cs typeface="Lucida Sans Unicode"/>
            </a:endParaRPr>
          </a:p>
          <a:p>
            <a:pPr marL="640715" marR="9493885">
              <a:lnSpc>
                <a:spcPts val="5300"/>
              </a:lnSpc>
              <a:spcBef>
                <a:spcPts val="180"/>
              </a:spcBef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Oracle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OCI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Oracle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thin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55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Properties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Oracle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thin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driver: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Connecting</a:t>
            </a:r>
            <a:r>
              <a:rPr spc="-220" dirty="0"/>
              <a:t> </a:t>
            </a:r>
            <a:r>
              <a:rPr spc="-340" dirty="0"/>
              <a:t>Java</a:t>
            </a:r>
            <a:r>
              <a:rPr spc="-200" dirty="0"/>
              <a:t> </a:t>
            </a:r>
            <a:r>
              <a:rPr spc="-95" dirty="0"/>
              <a:t>Application</a:t>
            </a:r>
            <a:r>
              <a:rPr spc="-200" dirty="0"/>
              <a:t> </a:t>
            </a:r>
            <a:r>
              <a:rPr spc="-35" dirty="0"/>
              <a:t>with</a:t>
            </a:r>
            <a:r>
              <a:rPr spc="-200" dirty="0"/>
              <a:t> </a:t>
            </a:r>
            <a:r>
              <a:rPr spc="-150" dirty="0"/>
              <a:t>Oracle</a:t>
            </a:r>
            <a:r>
              <a:rPr spc="-210" dirty="0"/>
              <a:t> </a:t>
            </a:r>
            <a:r>
              <a:rPr spc="-145" dirty="0"/>
              <a:t>Database</a:t>
            </a:r>
            <a:r>
              <a:rPr spc="-175" dirty="0"/>
              <a:t> </a:t>
            </a:r>
            <a:r>
              <a:rPr spc="-5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853439"/>
            <a:ext cx="12411456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058923" y="1697735"/>
            <a:ext cx="12966700" cy="6887209"/>
            <a:chOff x="2058923" y="1697735"/>
            <a:chExt cx="12966700" cy="6887209"/>
          </a:xfrm>
        </p:grpSpPr>
        <p:sp>
          <p:nvSpPr>
            <p:cNvPr id="5" name="object 5"/>
            <p:cNvSpPr/>
            <p:nvPr/>
          </p:nvSpPr>
          <p:spPr>
            <a:xfrm>
              <a:off x="2063495" y="1702307"/>
              <a:ext cx="12957175" cy="6878320"/>
            </a:xfrm>
            <a:custGeom>
              <a:avLst/>
              <a:gdLst/>
              <a:ahLst/>
              <a:cxnLst/>
              <a:rect l="l" t="t" r="r" b="b"/>
              <a:pathLst>
                <a:path w="12957175" h="6878320">
                  <a:moveTo>
                    <a:pt x="12957048" y="0"/>
                  </a:moveTo>
                  <a:lnTo>
                    <a:pt x="0" y="0"/>
                  </a:lnTo>
                  <a:lnTo>
                    <a:pt x="0" y="6877811"/>
                  </a:lnTo>
                  <a:lnTo>
                    <a:pt x="12957048" y="6877811"/>
                  </a:lnTo>
                  <a:lnTo>
                    <a:pt x="129570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3495" y="1702307"/>
              <a:ext cx="12957175" cy="6878320"/>
            </a:xfrm>
            <a:custGeom>
              <a:avLst/>
              <a:gdLst/>
              <a:ahLst/>
              <a:cxnLst/>
              <a:rect l="l" t="t" r="r" b="b"/>
              <a:pathLst>
                <a:path w="12957175" h="6878320">
                  <a:moveTo>
                    <a:pt x="0" y="6877811"/>
                  </a:moveTo>
                  <a:lnTo>
                    <a:pt x="12957048" y="6877811"/>
                  </a:lnTo>
                  <a:lnTo>
                    <a:pt x="12957048" y="0"/>
                  </a:lnTo>
                  <a:lnTo>
                    <a:pt x="0" y="0"/>
                  </a:lnTo>
                  <a:lnTo>
                    <a:pt x="0" y="6877811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767441" y="3231642"/>
            <a:ext cx="28816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//step1</a:t>
            </a:r>
            <a:r>
              <a:rPr sz="13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load</a:t>
            </a:r>
            <a:r>
              <a:rPr sz="13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3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driver</a:t>
            </a:r>
            <a:r>
              <a:rPr sz="13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2489" y="1646180"/>
            <a:ext cx="4161790" cy="210566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3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java.sql.*;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3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OracleCon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3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2700" marR="300355">
              <a:lnSpc>
                <a:spcPct val="150000"/>
              </a:lnSpc>
            </a:pP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3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3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3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3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args[]){ </a:t>
            </a:r>
            <a:r>
              <a:rPr sz="1300" spc="-25" dirty="0">
                <a:solidFill>
                  <a:srgbClr val="404040"/>
                </a:solidFill>
                <a:latin typeface="Courier New"/>
                <a:cs typeface="Courier New"/>
              </a:rPr>
              <a:t>try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3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Class.forName("oracle.jdbc.OracleDriver");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2489" y="4023766"/>
            <a:ext cx="10070465" cy="1809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6745">
              <a:lnSpc>
                <a:spcPct val="150000"/>
              </a:lnSpc>
              <a:spcBef>
                <a:spcPts val="100"/>
              </a:spcBef>
            </a:pP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Connection</a:t>
            </a:r>
            <a:r>
              <a:rPr sz="13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con=DriverManager.getConnection( "jdbc:oracle:thin:@localhost:1521:xe","system","oracle");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611620" algn="l"/>
              </a:tabLst>
            </a:pP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Statement</a:t>
            </a:r>
            <a:r>
              <a:rPr sz="13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stmt=con.createStatement();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	//step3</a:t>
            </a:r>
            <a:r>
              <a:rPr sz="13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create</a:t>
            </a:r>
            <a:r>
              <a:rPr sz="13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3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statement</a:t>
            </a:r>
            <a:r>
              <a:rPr sz="13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object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ResultSet</a:t>
            </a:r>
            <a:r>
              <a:rPr sz="13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rs=stmt.executeQuery("select</a:t>
            </a:r>
            <a:r>
              <a:rPr sz="13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*</a:t>
            </a:r>
            <a:r>
              <a:rPr sz="13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from</a:t>
            </a:r>
            <a:r>
              <a:rPr sz="13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student");</a:t>
            </a:r>
            <a:r>
              <a:rPr sz="13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//step4</a:t>
            </a:r>
            <a:r>
              <a:rPr sz="13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execute</a:t>
            </a:r>
            <a:r>
              <a:rPr sz="13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query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while(rs.next())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8634" y="5906770"/>
            <a:ext cx="18967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"+rs.getString(2)+"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56703" y="5807100"/>
            <a:ext cx="5274310" cy="61976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"+rs.getString(3));</a:t>
            </a:r>
            <a:endParaRPr sz="1300">
              <a:latin typeface="Courier New"/>
              <a:cs typeface="Courier New"/>
            </a:endParaRPr>
          </a:p>
          <a:p>
            <a:pPr marL="1814195">
              <a:lnSpc>
                <a:spcPct val="100000"/>
              </a:lnSpc>
              <a:spcBef>
                <a:spcPts val="780"/>
              </a:spcBef>
            </a:pP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//step5</a:t>
            </a:r>
            <a:r>
              <a:rPr sz="13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close</a:t>
            </a:r>
            <a:r>
              <a:rPr sz="13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3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connection</a:t>
            </a:r>
            <a:r>
              <a:rPr sz="13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object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2489" y="5807100"/>
            <a:ext cx="3276600" cy="270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System.out.println(rs.getInt(1)+" con.close();</a:t>
            </a:r>
            <a:endParaRPr sz="1300">
              <a:latin typeface="Courier New"/>
              <a:cs typeface="Courier New"/>
            </a:endParaRPr>
          </a:p>
          <a:p>
            <a:pPr marL="210820">
              <a:lnSpc>
                <a:spcPct val="100000"/>
              </a:lnSpc>
              <a:spcBef>
                <a:spcPts val="780"/>
              </a:spcBef>
            </a:pPr>
            <a:r>
              <a:rPr sz="13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catch(Exception</a:t>
            </a:r>
            <a:r>
              <a:rPr sz="13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404040"/>
                </a:solidFill>
                <a:latin typeface="Courier New"/>
                <a:cs typeface="Courier New"/>
              </a:rPr>
              <a:t>e)</a:t>
            </a:r>
            <a:endParaRPr sz="1300">
              <a:latin typeface="Courier New"/>
              <a:cs typeface="Courier New"/>
            </a:endParaRPr>
          </a:p>
          <a:p>
            <a:pPr marL="307975">
              <a:lnSpc>
                <a:spcPct val="100000"/>
              </a:lnSpc>
              <a:spcBef>
                <a:spcPts val="780"/>
              </a:spcBef>
            </a:pPr>
            <a:r>
              <a:rPr sz="13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11760">
              <a:lnSpc>
                <a:spcPct val="100000"/>
              </a:lnSpc>
              <a:spcBef>
                <a:spcPts val="780"/>
              </a:spcBef>
            </a:pP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System.out.println(e);</a:t>
            </a:r>
            <a:endParaRPr sz="1300">
              <a:latin typeface="Courier New"/>
              <a:cs typeface="Courier New"/>
            </a:endParaRPr>
          </a:p>
          <a:p>
            <a:pPr marL="307975">
              <a:lnSpc>
                <a:spcPct val="100000"/>
              </a:lnSpc>
              <a:spcBef>
                <a:spcPts val="780"/>
              </a:spcBef>
            </a:pPr>
            <a:r>
              <a:rPr sz="13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210820">
              <a:lnSpc>
                <a:spcPct val="100000"/>
              </a:lnSpc>
              <a:spcBef>
                <a:spcPts val="780"/>
              </a:spcBef>
            </a:pPr>
            <a:r>
              <a:rPr sz="13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3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74711" y="1146428"/>
            <a:ext cx="12719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Examples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>
                <a:solidFill>
                  <a:srgbClr val="FFFFFF"/>
                </a:solidFill>
              </a:rPr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78555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15" dirty="0">
                <a:solidFill>
                  <a:srgbClr val="404040"/>
                </a:solidFill>
                <a:latin typeface="Arial Black"/>
                <a:cs typeface="Arial Black"/>
              </a:rPr>
              <a:t>5—</a:t>
            </a:r>
            <a:r>
              <a:rPr sz="2800" spc="-254" dirty="0">
                <a:solidFill>
                  <a:srgbClr val="404040"/>
                </a:solidFill>
                <a:latin typeface="Arial Black"/>
                <a:cs typeface="Arial Black"/>
              </a:rPr>
              <a:t>Transaction</a:t>
            </a:r>
            <a:r>
              <a:rPr sz="28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04" dirty="0">
                <a:solidFill>
                  <a:srgbClr val="404040"/>
                </a:solidFill>
                <a:latin typeface="Arial Black"/>
                <a:cs typeface="Arial Black"/>
              </a:rPr>
              <a:t>Management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20" dirty="0">
                <a:solidFill>
                  <a:srgbClr val="404040"/>
                </a:solidFill>
                <a:latin typeface="Arial Black"/>
                <a:cs typeface="Arial Black"/>
              </a:rPr>
              <a:t>using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509" dirty="0">
                <a:solidFill>
                  <a:srgbClr val="404040"/>
                </a:solidFill>
                <a:latin typeface="Arial Black"/>
                <a:cs typeface="Arial Black"/>
              </a:rPr>
              <a:t>JDBC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7195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Transaction</a:t>
            </a:r>
            <a:r>
              <a:rPr spc="-90" dirty="0"/>
              <a:t> </a:t>
            </a:r>
            <a:r>
              <a:rPr spc="-80" dirty="0"/>
              <a:t>Management—</a:t>
            </a:r>
            <a:r>
              <a:rPr spc="-505" dirty="0"/>
              <a:t>JDBC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740" y="853439"/>
            <a:ext cx="6664452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22094" y="1532331"/>
            <a:ext cx="13241655" cy="6247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Transaction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represents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single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unit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work.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245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 marR="1637664">
              <a:lnSpc>
                <a:spcPct val="100000"/>
              </a:lnSpc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ACID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(Atomicity,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Consistency,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isolation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durability)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properties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describe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transaction management.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635635">
              <a:lnSpc>
                <a:spcPct val="100000"/>
              </a:lnSpc>
              <a:spcBef>
                <a:spcPts val="5"/>
              </a:spcBef>
            </a:pP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Atomicity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means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every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transaction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successful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or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nothing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successful.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25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635635" marR="1329055">
              <a:lnSpc>
                <a:spcPct val="100000"/>
              </a:lnSpc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Consistency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ensures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brought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from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one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consistent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state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another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consistent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state.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635635">
              <a:lnSpc>
                <a:spcPct val="100000"/>
              </a:lnSpc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Isolation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ensures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transaction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isolated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other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transaction.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80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635635" marR="5080">
              <a:lnSpc>
                <a:spcPct val="100000"/>
              </a:lnSpc>
              <a:spcBef>
                <a:spcPts val="5"/>
              </a:spcBef>
            </a:pP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Durability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means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once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transaction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has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been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committed,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will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remain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so,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even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event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errors</a:t>
            </a:r>
            <a:r>
              <a:rPr sz="22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or</a:t>
            </a:r>
            <a:r>
              <a:rPr sz="22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power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loss.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40180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467355"/>
            <a:ext cx="635507" cy="635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3100" y="3787140"/>
            <a:ext cx="409956" cy="4099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3100" y="4800600"/>
            <a:ext cx="409956" cy="4099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3100" y="6036564"/>
            <a:ext cx="409956" cy="4099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3100" y="6999731"/>
            <a:ext cx="409956" cy="4099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772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Transaction</a:t>
            </a:r>
            <a:r>
              <a:rPr spc="-165" dirty="0"/>
              <a:t> </a:t>
            </a:r>
            <a:r>
              <a:rPr spc="-80" dirty="0"/>
              <a:t>Management—</a:t>
            </a:r>
            <a:r>
              <a:rPr spc="-480" dirty="0"/>
              <a:t>JDBC</a:t>
            </a:r>
            <a:r>
              <a:rPr spc="-180" dirty="0"/>
              <a:t> </a:t>
            </a:r>
            <a:r>
              <a:rPr spc="-7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8288" y="853439"/>
            <a:ext cx="85633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22094" y="1867026"/>
            <a:ext cx="127660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Statement:</a:t>
            </a: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general-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purpose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access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your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database.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useful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when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using 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static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SQL</a:t>
            </a:r>
            <a:r>
              <a:rPr sz="22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statements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at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runtime.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Statement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cannot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accept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parameters.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773935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97779" y="3192779"/>
            <a:ext cx="6061075" cy="332422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3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Statement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stmt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null;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try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stmt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conn.createStatement(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 .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catch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(SQLException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e)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 .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finally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.}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772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Transaction</a:t>
            </a:r>
            <a:r>
              <a:rPr spc="-165" dirty="0"/>
              <a:t> </a:t>
            </a:r>
            <a:r>
              <a:rPr spc="-80" dirty="0"/>
              <a:t>Management—</a:t>
            </a:r>
            <a:r>
              <a:rPr spc="-480" dirty="0"/>
              <a:t>JDBC</a:t>
            </a:r>
            <a:r>
              <a:rPr spc="-180" dirty="0"/>
              <a:t> </a:t>
            </a:r>
            <a:r>
              <a:rPr spc="-7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8288" y="853439"/>
            <a:ext cx="85633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22094" y="1867026"/>
            <a:ext cx="12079605" cy="2907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PreparedStatement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: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PreparedStatement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extends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Statement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and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provides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added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functionality.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has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few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advantages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over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generic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Statement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object.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prepareStatement()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Connection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return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object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PreparedStatement.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430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Syntax: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773935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171444"/>
            <a:ext cx="635507" cy="635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43100" y="5062728"/>
            <a:ext cx="9979660" cy="37084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5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1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PreparedStatement</a:t>
            </a:r>
            <a:r>
              <a:rPr sz="16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prepareStatement(String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query)throws</a:t>
            </a:r>
            <a:r>
              <a:rPr sz="1600" spc="-1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SQLException{}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772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Transaction</a:t>
            </a:r>
            <a:r>
              <a:rPr spc="-165" dirty="0"/>
              <a:t> </a:t>
            </a:r>
            <a:r>
              <a:rPr spc="-80" dirty="0"/>
              <a:t>Management—</a:t>
            </a:r>
            <a:r>
              <a:rPr spc="-480" dirty="0"/>
              <a:t>JDBC</a:t>
            </a:r>
            <a:r>
              <a:rPr spc="-180" dirty="0"/>
              <a:t> </a:t>
            </a:r>
            <a:r>
              <a:rPr spc="-7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8288" y="853439"/>
            <a:ext cx="85633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22094" y="1849374"/>
            <a:ext cx="94913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important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methods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PreparedStatement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given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below: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755648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943100" y="3200780"/>
            <a:ext cx="13109575" cy="426720"/>
          </a:xfrm>
          <a:custGeom>
            <a:avLst/>
            <a:gdLst/>
            <a:ahLst/>
            <a:cxnLst/>
            <a:rect l="l" t="t" r="r" b="b"/>
            <a:pathLst>
              <a:path w="13109575" h="426720">
                <a:moveTo>
                  <a:pt x="13109321" y="0"/>
                </a:moveTo>
                <a:lnTo>
                  <a:pt x="6093079" y="0"/>
                </a:lnTo>
                <a:lnTo>
                  <a:pt x="0" y="0"/>
                </a:lnTo>
                <a:lnTo>
                  <a:pt x="0" y="426720"/>
                </a:lnTo>
                <a:lnTo>
                  <a:pt x="6093079" y="426720"/>
                </a:lnTo>
                <a:lnTo>
                  <a:pt x="13109321" y="426720"/>
                </a:lnTo>
                <a:lnTo>
                  <a:pt x="13109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3100" y="4054220"/>
            <a:ext cx="13109575" cy="426720"/>
          </a:xfrm>
          <a:custGeom>
            <a:avLst/>
            <a:gdLst/>
            <a:ahLst/>
            <a:cxnLst/>
            <a:rect l="l" t="t" r="r" b="b"/>
            <a:pathLst>
              <a:path w="13109575" h="426720">
                <a:moveTo>
                  <a:pt x="13109321" y="0"/>
                </a:moveTo>
                <a:lnTo>
                  <a:pt x="6093079" y="0"/>
                </a:lnTo>
                <a:lnTo>
                  <a:pt x="0" y="0"/>
                </a:lnTo>
                <a:lnTo>
                  <a:pt x="0" y="426720"/>
                </a:lnTo>
                <a:lnTo>
                  <a:pt x="6093079" y="426720"/>
                </a:lnTo>
                <a:lnTo>
                  <a:pt x="13109321" y="426720"/>
                </a:lnTo>
                <a:lnTo>
                  <a:pt x="13109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3100" y="4907660"/>
            <a:ext cx="13109575" cy="701040"/>
          </a:xfrm>
          <a:custGeom>
            <a:avLst/>
            <a:gdLst/>
            <a:ahLst/>
            <a:cxnLst/>
            <a:rect l="l" t="t" r="r" b="b"/>
            <a:pathLst>
              <a:path w="13109575" h="701039">
                <a:moveTo>
                  <a:pt x="13109321" y="0"/>
                </a:moveTo>
                <a:lnTo>
                  <a:pt x="6093079" y="0"/>
                </a:lnTo>
                <a:lnTo>
                  <a:pt x="0" y="0"/>
                </a:lnTo>
                <a:lnTo>
                  <a:pt x="0" y="701040"/>
                </a:lnTo>
                <a:lnTo>
                  <a:pt x="6093079" y="701040"/>
                </a:lnTo>
                <a:lnTo>
                  <a:pt x="13109321" y="701040"/>
                </a:lnTo>
                <a:lnTo>
                  <a:pt x="13109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38337" y="2662618"/>
          <a:ext cx="13195300" cy="336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84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000" spc="-10" dirty="0">
                          <a:latin typeface="Arial Black"/>
                          <a:cs typeface="Arial Black"/>
                        </a:rPr>
                        <a:t>Method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6F92AE"/>
                      </a:solidFill>
                      <a:prstDash val="solid"/>
                    </a:lnL>
                    <a:lnR w="9525">
                      <a:solidFill>
                        <a:srgbClr val="6F92AE"/>
                      </a:solidFill>
                      <a:prstDash val="solid"/>
                    </a:lnR>
                    <a:lnT w="9525">
                      <a:solidFill>
                        <a:srgbClr val="6F92A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000" spc="-10" dirty="0">
                          <a:latin typeface="Arial Black"/>
                          <a:cs typeface="Arial Black"/>
                        </a:rPr>
                        <a:t>Description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6F92AE"/>
                      </a:solidFill>
                      <a:prstDash val="solid"/>
                    </a:lnL>
                    <a:lnR w="9525">
                      <a:solidFill>
                        <a:srgbClr val="6F92AE"/>
                      </a:solidFill>
                      <a:prstDash val="solid"/>
                    </a:lnR>
                    <a:lnT w="9525">
                      <a:solidFill>
                        <a:srgbClr val="6F92A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65" dirty="0">
                          <a:latin typeface="Lucida Sans Unicode"/>
                          <a:cs typeface="Lucida Sans Unicode"/>
                        </a:rPr>
                        <a:t>public</a:t>
                      </a:r>
                      <a:r>
                        <a:rPr sz="1800" spc="-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55" dirty="0">
                          <a:latin typeface="Lucida Sans Unicode"/>
                          <a:cs typeface="Lucida Sans Unicode"/>
                        </a:rPr>
                        <a:t>void</a:t>
                      </a:r>
                      <a:r>
                        <a:rPr sz="1800" spc="-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45" dirty="0">
                          <a:latin typeface="Lucida Sans Unicode"/>
                          <a:cs typeface="Lucida Sans Unicode"/>
                        </a:rPr>
                        <a:t>setInt(int</a:t>
                      </a:r>
                      <a:r>
                        <a:rPr sz="1800" spc="-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55" dirty="0">
                          <a:latin typeface="Lucida Sans Unicode"/>
                          <a:cs typeface="Lucida Sans Unicode"/>
                        </a:rPr>
                        <a:t>paramIndex,</a:t>
                      </a:r>
                      <a:r>
                        <a:rPr sz="1800" spc="-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55" dirty="0">
                          <a:latin typeface="Lucida Sans Unicode"/>
                          <a:cs typeface="Lucida Sans Unicode"/>
                        </a:rPr>
                        <a:t>int</a:t>
                      </a:r>
                      <a:r>
                        <a:rPr sz="1800" spc="-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10" dirty="0">
                          <a:latin typeface="Lucida Sans Unicode"/>
                          <a:cs typeface="Lucida Sans Unicode"/>
                        </a:rPr>
                        <a:t>value)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69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45" dirty="0">
                          <a:latin typeface="Lucida Sans Unicode"/>
                          <a:cs typeface="Lucida Sans Unicode"/>
                        </a:rPr>
                        <a:t>sets</a:t>
                      </a:r>
                      <a:r>
                        <a:rPr sz="1800" spc="-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3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1800" spc="-1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45" dirty="0">
                          <a:latin typeface="Lucida Sans Unicode"/>
                          <a:cs typeface="Lucida Sans Unicode"/>
                        </a:rPr>
                        <a:t>integer</a:t>
                      </a:r>
                      <a:r>
                        <a:rPr sz="1800" spc="-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30" dirty="0">
                          <a:latin typeface="Lucida Sans Unicode"/>
                          <a:cs typeface="Lucida Sans Unicode"/>
                        </a:rPr>
                        <a:t>value</a:t>
                      </a:r>
                      <a:r>
                        <a:rPr sz="1800" spc="-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10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800" spc="-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3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1800" spc="-1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65" dirty="0">
                          <a:latin typeface="Lucida Sans Unicode"/>
                          <a:cs typeface="Lucida Sans Unicode"/>
                        </a:rPr>
                        <a:t>given</a:t>
                      </a:r>
                      <a:r>
                        <a:rPr sz="1800" spc="-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25" dirty="0">
                          <a:latin typeface="Lucida Sans Unicode"/>
                          <a:cs typeface="Lucida Sans Unicode"/>
                        </a:rPr>
                        <a:t>parameter</a:t>
                      </a:r>
                      <a:r>
                        <a:rPr sz="1800" spc="-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10" dirty="0">
                          <a:latin typeface="Lucida Sans Unicode"/>
                          <a:cs typeface="Lucida Sans Unicode"/>
                        </a:rPr>
                        <a:t>index.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699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65" dirty="0">
                          <a:latin typeface="Lucida Sans Unicode"/>
                          <a:cs typeface="Lucida Sans Unicode"/>
                        </a:rPr>
                        <a:t>public</a:t>
                      </a:r>
                      <a:r>
                        <a:rPr sz="1800" spc="-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55" dirty="0">
                          <a:latin typeface="Lucida Sans Unicode"/>
                          <a:cs typeface="Lucida Sans Unicode"/>
                        </a:rPr>
                        <a:t>void</a:t>
                      </a:r>
                      <a:r>
                        <a:rPr sz="1800" spc="-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50" dirty="0">
                          <a:latin typeface="Lucida Sans Unicode"/>
                          <a:cs typeface="Lucida Sans Unicode"/>
                        </a:rPr>
                        <a:t>setString(int</a:t>
                      </a:r>
                      <a:r>
                        <a:rPr sz="1800" spc="-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55" dirty="0">
                          <a:latin typeface="Lucida Sans Unicode"/>
                          <a:cs typeface="Lucida Sans Unicode"/>
                        </a:rPr>
                        <a:t>paramIndex,</a:t>
                      </a:r>
                      <a:r>
                        <a:rPr sz="1800" spc="-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50" dirty="0">
                          <a:latin typeface="Lucida Sans Unicode"/>
                          <a:cs typeface="Lucida Sans Unicode"/>
                        </a:rPr>
                        <a:t>String</a:t>
                      </a:r>
                      <a:r>
                        <a:rPr sz="1800" spc="-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10" dirty="0">
                          <a:latin typeface="Lucida Sans Unicode"/>
                          <a:cs typeface="Lucida Sans Unicode"/>
                        </a:rPr>
                        <a:t>value)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20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45" dirty="0">
                          <a:latin typeface="Lucida Sans Unicode"/>
                          <a:cs typeface="Lucida Sans Unicode"/>
                        </a:rPr>
                        <a:t>sets</a:t>
                      </a:r>
                      <a:r>
                        <a:rPr sz="1800" spc="-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3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1800" spc="-1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50" dirty="0">
                          <a:latin typeface="Lucida Sans Unicode"/>
                          <a:cs typeface="Lucida Sans Unicode"/>
                        </a:rPr>
                        <a:t>String</a:t>
                      </a:r>
                      <a:r>
                        <a:rPr sz="1800" spc="-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25" dirty="0">
                          <a:latin typeface="Lucida Sans Unicode"/>
                          <a:cs typeface="Lucida Sans Unicode"/>
                        </a:rPr>
                        <a:t>value</a:t>
                      </a:r>
                      <a:r>
                        <a:rPr sz="1800" spc="-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20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800" spc="-1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2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18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60" dirty="0">
                          <a:latin typeface="Lucida Sans Unicode"/>
                          <a:cs typeface="Lucida Sans Unicode"/>
                        </a:rPr>
                        <a:t>given</a:t>
                      </a:r>
                      <a:r>
                        <a:rPr sz="1800" spc="-1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25" dirty="0">
                          <a:latin typeface="Lucida Sans Unicode"/>
                          <a:cs typeface="Lucida Sans Unicode"/>
                        </a:rPr>
                        <a:t>parameter</a:t>
                      </a:r>
                      <a:r>
                        <a:rPr sz="1800" spc="-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10" dirty="0">
                          <a:latin typeface="Lucida Sans Unicode"/>
                          <a:cs typeface="Lucida Sans Unicode"/>
                        </a:rPr>
                        <a:t>index.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20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65" dirty="0">
                          <a:latin typeface="Lucida Sans Unicode"/>
                          <a:cs typeface="Lucida Sans Unicode"/>
                        </a:rPr>
                        <a:t>public</a:t>
                      </a:r>
                      <a:r>
                        <a:rPr sz="1800" spc="-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55" dirty="0">
                          <a:latin typeface="Lucida Sans Unicode"/>
                          <a:cs typeface="Lucida Sans Unicode"/>
                        </a:rPr>
                        <a:t>void</a:t>
                      </a:r>
                      <a:r>
                        <a:rPr sz="1800" spc="-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45" dirty="0">
                          <a:latin typeface="Lucida Sans Unicode"/>
                          <a:cs typeface="Lucida Sans Unicode"/>
                        </a:rPr>
                        <a:t>setFloat(int</a:t>
                      </a:r>
                      <a:r>
                        <a:rPr sz="1800" spc="-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55" dirty="0">
                          <a:latin typeface="Lucida Sans Unicode"/>
                          <a:cs typeface="Lucida Sans Unicode"/>
                        </a:rPr>
                        <a:t>paramIndex,</a:t>
                      </a:r>
                      <a:r>
                        <a:rPr sz="1800" spc="-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40" dirty="0">
                          <a:latin typeface="Lucida Sans Unicode"/>
                          <a:cs typeface="Lucida Sans Unicode"/>
                        </a:rPr>
                        <a:t>float</a:t>
                      </a:r>
                      <a:r>
                        <a:rPr sz="1800" spc="-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10" dirty="0">
                          <a:latin typeface="Lucida Sans Unicode"/>
                          <a:cs typeface="Lucida Sans Unicode"/>
                        </a:rPr>
                        <a:t>value)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20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45" dirty="0">
                          <a:latin typeface="Lucida Sans Unicode"/>
                          <a:cs typeface="Lucida Sans Unicode"/>
                        </a:rPr>
                        <a:t>sets</a:t>
                      </a:r>
                      <a:r>
                        <a:rPr sz="1800" spc="-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3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1800" spc="-1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45" dirty="0">
                          <a:latin typeface="Lucida Sans Unicode"/>
                          <a:cs typeface="Lucida Sans Unicode"/>
                        </a:rPr>
                        <a:t>float</a:t>
                      </a:r>
                      <a:r>
                        <a:rPr sz="1800" spc="-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30" dirty="0">
                          <a:latin typeface="Lucida Sans Unicode"/>
                          <a:cs typeface="Lucida Sans Unicode"/>
                        </a:rPr>
                        <a:t>value</a:t>
                      </a:r>
                      <a:r>
                        <a:rPr sz="1800" spc="-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20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8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2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1800" spc="-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60" dirty="0">
                          <a:latin typeface="Lucida Sans Unicode"/>
                          <a:cs typeface="Lucida Sans Unicode"/>
                        </a:rPr>
                        <a:t>given</a:t>
                      </a:r>
                      <a:r>
                        <a:rPr sz="1800" spc="-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25" dirty="0">
                          <a:latin typeface="Lucida Sans Unicode"/>
                          <a:cs typeface="Lucida Sans Unicode"/>
                        </a:rPr>
                        <a:t>parameter</a:t>
                      </a:r>
                      <a:r>
                        <a:rPr sz="1800" spc="-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10" dirty="0">
                          <a:latin typeface="Lucida Sans Unicode"/>
                          <a:cs typeface="Lucida Sans Unicode"/>
                        </a:rPr>
                        <a:t>index.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20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65" dirty="0">
                          <a:latin typeface="Lucida Sans Unicode"/>
                          <a:cs typeface="Lucida Sans Unicode"/>
                        </a:rPr>
                        <a:t>public</a:t>
                      </a:r>
                      <a:r>
                        <a:rPr sz="1800" spc="-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55" dirty="0">
                          <a:latin typeface="Lucida Sans Unicode"/>
                          <a:cs typeface="Lucida Sans Unicode"/>
                        </a:rPr>
                        <a:t>void</a:t>
                      </a:r>
                      <a:r>
                        <a:rPr sz="1800" spc="-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40" dirty="0">
                          <a:latin typeface="Lucida Sans Unicode"/>
                          <a:cs typeface="Lucida Sans Unicode"/>
                        </a:rPr>
                        <a:t>setDouble(int</a:t>
                      </a:r>
                      <a:r>
                        <a:rPr sz="1800" spc="-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55" dirty="0">
                          <a:latin typeface="Lucida Sans Unicode"/>
                          <a:cs typeface="Lucida Sans Unicode"/>
                        </a:rPr>
                        <a:t>paramIndex,</a:t>
                      </a:r>
                      <a:r>
                        <a:rPr sz="1800" spc="-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35" dirty="0">
                          <a:latin typeface="Lucida Sans Unicode"/>
                          <a:cs typeface="Lucida Sans Unicode"/>
                        </a:rPr>
                        <a:t>double</a:t>
                      </a:r>
                      <a:r>
                        <a:rPr sz="1800" spc="-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10" dirty="0">
                          <a:latin typeface="Lucida Sans Unicode"/>
                          <a:cs typeface="Lucida Sans Unicode"/>
                        </a:rPr>
                        <a:t>value)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20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45" dirty="0">
                          <a:latin typeface="Lucida Sans Unicode"/>
                          <a:cs typeface="Lucida Sans Unicode"/>
                        </a:rPr>
                        <a:t>sets</a:t>
                      </a:r>
                      <a:r>
                        <a:rPr sz="1800" spc="-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3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1800" spc="-1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35" dirty="0">
                          <a:latin typeface="Lucida Sans Unicode"/>
                          <a:cs typeface="Lucida Sans Unicode"/>
                        </a:rPr>
                        <a:t>double</a:t>
                      </a:r>
                      <a:r>
                        <a:rPr sz="1800" spc="-1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30" dirty="0">
                          <a:latin typeface="Lucida Sans Unicode"/>
                          <a:cs typeface="Lucida Sans Unicode"/>
                        </a:rPr>
                        <a:t>value</a:t>
                      </a:r>
                      <a:r>
                        <a:rPr sz="1800" spc="-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20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800" spc="-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2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18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60" dirty="0">
                          <a:latin typeface="Lucida Sans Unicode"/>
                          <a:cs typeface="Lucida Sans Unicode"/>
                        </a:rPr>
                        <a:t>given</a:t>
                      </a:r>
                      <a:r>
                        <a:rPr sz="1800" spc="-1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25" dirty="0">
                          <a:latin typeface="Lucida Sans Unicode"/>
                          <a:cs typeface="Lucida Sans Unicode"/>
                        </a:rPr>
                        <a:t>parameter</a:t>
                      </a:r>
                      <a:r>
                        <a:rPr sz="1800" spc="-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10" dirty="0">
                          <a:latin typeface="Lucida Sans Unicode"/>
                          <a:cs typeface="Lucida Sans Unicode"/>
                        </a:rPr>
                        <a:t>index.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20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40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65" dirty="0">
                          <a:latin typeface="Lucida Sans Unicode"/>
                          <a:cs typeface="Lucida Sans Unicode"/>
                        </a:rPr>
                        <a:t>public</a:t>
                      </a:r>
                      <a:r>
                        <a:rPr sz="1800" spc="-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55" dirty="0">
                          <a:latin typeface="Lucida Sans Unicode"/>
                          <a:cs typeface="Lucida Sans Unicode"/>
                        </a:rPr>
                        <a:t>int</a:t>
                      </a:r>
                      <a:r>
                        <a:rPr sz="1800" spc="-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10" dirty="0">
                          <a:latin typeface="Lucida Sans Unicode"/>
                          <a:cs typeface="Lucida Sans Unicode"/>
                        </a:rPr>
                        <a:t>executeUpdate()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20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marR="6731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30" dirty="0">
                          <a:latin typeface="Lucida Sans Unicode"/>
                          <a:cs typeface="Lucida Sans Unicode"/>
                        </a:rPr>
                        <a:t>executes</a:t>
                      </a:r>
                      <a:r>
                        <a:rPr sz="18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18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latin typeface="Lucida Sans Unicode"/>
                          <a:cs typeface="Lucida Sans Unicode"/>
                        </a:rPr>
                        <a:t>query.</a:t>
                      </a:r>
                      <a:r>
                        <a:rPr sz="1800" spc="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latin typeface="Lucida Sans Unicode"/>
                          <a:cs typeface="Lucida Sans Unicode"/>
                        </a:rPr>
                        <a:t>It</a:t>
                      </a:r>
                      <a:r>
                        <a:rPr sz="1800" spc="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1800" spc="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latin typeface="Lucida Sans Unicode"/>
                          <a:cs typeface="Lucida Sans Unicode"/>
                        </a:rPr>
                        <a:t>used</a:t>
                      </a:r>
                      <a:r>
                        <a:rPr sz="18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sz="18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10" dirty="0">
                          <a:latin typeface="Lucida Sans Unicode"/>
                          <a:cs typeface="Lucida Sans Unicode"/>
                        </a:rPr>
                        <a:t>create,</a:t>
                      </a:r>
                      <a:r>
                        <a:rPr sz="18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10" dirty="0">
                          <a:latin typeface="Lucida Sans Unicode"/>
                          <a:cs typeface="Lucida Sans Unicode"/>
                        </a:rPr>
                        <a:t>drop,</a:t>
                      </a:r>
                      <a:r>
                        <a:rPr sz="1800" spc="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20" dirty="0">
                          <a:latin typeface="Lucida Sans Unicode"/>
                          <a:cs typeface="Lucida Sans Unicode"/>
                        </a:rPr>
                        <a:t>insert,</a:t>
                      </a:r>
                      <a:r>
                        <a:rPr sz="1800" spc="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10" dirty="0">
                          <a:latin typeface="Lucida Sans Unicode"/>
                          <a:cs typeface="Lucida Sans Unicode"/>
                        </a:rPr>
                        <a:t>update, </a:t>
                      </a:r>
                      <a:r>
                        <a:rPr sz="1800" spc="-30" dirty="0">
                          <a:latin typeface="Lucida Sans Unicode"/>
                          <a:cs typeface="Lucida Sans Unicode"/>
                        </a:rPr>
                        <a:t>delete</a:t>
                      </a:r>
                      <a:r>
                        <a:rPr sz="1800" spc="-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20" dirty="0">
                          <a:latin typeface="Lucida Sans Unicode"/>
                          <a:cs typeface="Lucida Sans Unicode"/>
                        </a:rPr>
                        <a:t>etc.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20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65" dirty="0">
                          <a:latin typeface="Lucida Sans Unicode"/>
                          <a:cs typeface="Lucida Sans Unicode"/>
                        </a:rPr>
                        <a:t>public</a:t>
                      </a:r>
                      <a:r>
                        <a:rPr sz="1800" spc="-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35" dirty="0">
                          <a:latin typeface="Lucida Sans Unicode"/>
                          <a:cs typeface="Lucida Sans Unicode"/>
                        </a:rPr>
                        <a:t>ResultSet</a:t>
                      </a:r>
                      <a:r>
                        <a:rPr sz="1800" spc="-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10" dirty="0">
                          <a:latin typeface="Lucida Sans Unicode"/>
                          <a:cs typeface="Lucida Sans Unicode"/>
                        </a:rPr>
                        <a:t>executeQuery()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20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spc="-60" dirty="0">
                          <a:latin typeface="Lucida Sans Unicode"/>
                          <a:cs typeface="Lucida Sans Unicode"/>
                        </a:rPr>
                        <a:t>executes</a:t>
                      </a:r>
                      <a:r>
                        <a:rPr sz="1800" spc="-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20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18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50" dirty="0">
                          <a:latin typeface="Lucida Sans Unicode"/>
                          <a:cs typeface="Lucida Sans Unicode"/>
                        </a:rPr>
                        <a:t>select</a:t>
                      </a:r>
                      <a:r>
                        <a:rPr sz="1800" spc="-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45" dirty="0">
                          <a:latin typeface="Lucida Sans Unicode"/>
                          <a:cs typeface="Lucida Sans Unicode"/>
                        </a:rPr>
                        <a:t>query.</a:t>
                      </a:r>
                      <a:r>
                        <a:rPr sz="1800" spc="-1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35" dirty="0">
                          <a:latin typeface="Lucida Sans Unicode"/>
                          <a:cs typeface="Lucida Sans Unicode"/>
                        </a:rPr>
                        <a:t>It</a:t>
                      </a:r>
                      <a:r>
                        <a:rPr sz="1800" spc="-1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30" dirty="0">
                          <a:latin typeface="Lucida Sans Unicode"/>
                          <a:cs typeface="Lucida Sans Unicode"/>
                        </a:rPr>
                        <a:t>returns</a:t>
                      </a:r>
                      <a:r>
                        <a:rPr sz="1800" spc="-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latin typeface="Lucida Sans Unicode"/>
                          <a:cs typeface="Lucida Sans Unicode"/>
                        </a:rPr>
                        <a:t>an</a:t>
                      </a:r>
                      <a:r>
                        <a:rPr sz="1800" spc="-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40" dirty="0">
                          <a:latin typeface="Lucida Sans Unicode"/>
                          <a:cs typeface="Lucida Sans Unicode"/>
                        </a:rPr>
                        <a:t>instance</a:t>
                      </a:r>
                      <a:r>
                        <a:rPr sz="18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35" dirty="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1800" spc="-1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10" dirty="0">
                          <a:latin typeface="Lucida Sans Unicode"/>
                          <a:cs typeface="Lucida Sans Unicode"/>
                        </a:rPr>
                        <a:t>ResultSet.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20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>
                <a:solidFill>
                  <a:srgbClr val="FFFFFF"/>
                </a:solidFill>
              </a:rPr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5849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1—</a:t>
            </a:r>
            <a:r>
              <a:rPr sz="2800" spc="-484" dirty="0">
                <a:solidFill>
                  <a:srgbClr val="404040"/>
                </a:solidFill>
                <a:latin typeface="Arial Black"/>
                <a:cs typeface="Arial Black"/>
              </a:rPr>
              <a:t>JDBC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and</a:t>
            </a:r>
            <a:r>
              <a:rPr sz="28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29" dirty="0">
                <a:solidFill>
                  <a:srgbClr val="404040"/>
                </a:solidFill>
                <a:latin typeface="Arial Black"/>
                <a:cs typeface="Arial Black"/>
              </a:rPr>
              <a:t>its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00" dirty="0">
                <a:solidFill>
                  <a:srgbClr val="404040"/>
                </a:solidFill>
                <a:latin typeface="Arial Black"/>
                <a:cs typeface="Arial Black"/>
              </a:rPr>
              <a:t>Architecture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772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Transaction</a:t>
            </a:r>
            <a:r>
              <a:rPr spc="-165" dirty="0"/>
              <a:t> </a:t>
            </a:r>
            <a:r>
              <a:rPr spc="-80" dirty="0"/>
              <a:t>Management—</a:t>
            </a:r>
            <a:r>
              <a:rPr spc="-480" dirty="0"/>
              <a:t>JDBC</a:t>
            </a:r>
            <a:r>
              <a:rPr spc="-180" dirty="0"/>
              <a:t> </a:t>
            </a:r>
            <a:r>
              <a:rPr spc="-7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8288" y="853439"/>
            <a:ext cx="85633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86398" y="1550669"/>
            <a:ext cx="42818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Example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PreparedStatement: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9352" y="2770632"/>
            <a:ext cx="8338184" cy="369316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3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PreparedStatement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pstmt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null;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try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7834" marR="90868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SQL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"Update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Employees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SET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age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?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WHERE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id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?";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pstmt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conn.prepareStatement(SQL);</a:t>
            </a:r>
            <a:endParaRPr sz="16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 .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catch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(SQLException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e)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 .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finally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 .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772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Transaction</a:t>
            </a:r>
            <a:r>
              <a:rPr spc="-165" dirty="0"/>
              <a:t> </a:t>
            </a:r>
            <a:r>
              <a:rPr spc="-80" dirty="0"/>
              <a:t>Management—</a:t>
            </a:r>
            <a:r>
              <a:rPr spc="-480" dirty="0"/>
              <a:t>JDBC</a:t>
            </a:r>
            <a:r>
              <a:rPr spc="-180" dirty="0"/>
              <a:t> </a:t>
            </a:r>
            <a:r>
              <a:rPr spc="-7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8288" y="853439"/>
            <a:ext cx="85633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83126" y="1550669"/>
            <a:ext cx="78892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Example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75" dirty="0">
                <a:solidFill>
                  <a:srgbClr val="404040"/>
                </a:solidFill>
                <a:latin typeface="Lucida Sans Unicode"/>
                <a:cs typeface="Lucida Sans Unicode"/>
              </a:rPr>
              <a:t>-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Transaction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Management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statement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5851" y="2542032"/>
            <a:ext cx="11005185" cy="516953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3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java.sql.*;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FetchRecords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args[])throws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Exception{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Class.forName("oracle.jdbc.driver.OracleDriver");</a:t>
            </a:r>
            <a:endParaRPr sz="1600">
              <a:latin typeface="Courier New"/>
              <a:cs typeface="Courier New"/>
            </a:endParaRPr>
          </a:p>
          <a:p>
            <a:pPr marL="91440" marR="86995">
              <a:lnSpc>
                <a:spcPct val="150000"/>
              </a:lnSpc>
              <a:tabLst>
                <a:tab pos="1499235" algn="l"/>
              </a:tabLst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Connection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con=DriverManager.getConnection("jdbc:oracle:thin:@localhost:1521:xe","system ","oracle");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con.setAutoCommit(false);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Statement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stmt=con.createStatement();</a:t>
            </a:r>
            <a:endParaRPr sz="1600">
              <a:latin typeface="Courier New"/>
              <a:cs typeface="Courier New"/>
            </a:endParaRPr>
          </a:p>
          <a:p>
            <a:pPr marL="91440" marR="259778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stmt.executeUpdate("insert</a:t>
            </a:r>
            <a:r>
              <a:rPr sz="16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into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user420</a:t>
            </a:r>
            <a:r>
              <a:rPr sz="16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values(190,'abhi',40000)");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stmt.executeUpdate("insert</a:t>
            </a:r>
            <a:r>
              <a:rPr sz="16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into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user420</a:t>
            </a:r>
            <a:r>
              <a:rPr sz="16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values(191,'umesh',50000)"); con.commit();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con.close();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}}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772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Transaction</a:t>
            </a:r>
            <a:r>
              <a:rPr spc="-165" dirty="0"/>
              <a:t> </a:t>
            </a:r>
            <a:r>
              <a:rPr spc="-80" dirty="0"/>
              <a:t>Management—</a:t>
            </a:r>
            <a:r>
              <a:rPr spc="-480" dirty="0"/>
              <a:t>JDBC</a:t>
            </a:r>
            <a:r>
              <a:rPr spc="-180" dirty="0"/>
              <a:t> </a:t>
            </a:r>
            <a:r>
              <a:rPr spc="-7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8288" y="853439"/>
            <a:ext cx="85633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88182" y="1550669"/>
            <a:ext cx="9279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Example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75" dirty="0">
                <a:solidFill>
                  <a:srgbClr val="404040"/>
                </a:solidFill>
                <a:latin typeface="Lucida Sans Unicode"/>
                <a:cs typeface="Lucida Sans Unicode"/>
              </a:rPr>
              <a:t>-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Transaction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Management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PreparedSTATEMENT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5183" y="2307335"/>
            <a:ext cx="11026140" cy="611441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70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java.sql.*;</a:t>
            </a:r>
            <a:endParaRPr sz="1400">
              <a:latin typeface="Courier New"/>
              <a:cs typeface="Courier New"/>
            </a:endParaRPr>
          </a:p>
          <a:p>
            <a:pPr marL="91440" marR="9117330">
              <a:lnSpc>
                <a:spcPct val="150000"/>
              </a:lnSpc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java.io.*;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400" spc="-25" dirty="0">
                <a:solidFill>
                  <a:srgbClr val="404040"/>
                </a:solidFill>
                <a:latin typeface="Courier New"/>
                <a:cs typeface="Courier New"/>
              </a:rPr>
              <a:t> TM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1440" marR="6775450">
              <a:lnSpc>
                <a:spcPct val="150000"/>
              </a:lnSpc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4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4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args[]){ </a:t>
            </a:r>
            <a:r>
              <a:rPr sz="1400" spc="-20" dirty="0">
                <a:solidFill>
                  <a:srgbClr val="404040"/>
                </a:solidFill>
                <a:latin typeface="Courier New"/>
                <a:cs typeface="Courier New"/>
              </a:rPr>
              <a:t>try{</a:t>
            </a:r>
            <a:endParaRPr sz="14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class.forName("oracle.jdbc.driver.OracleDriver");</a:t>
            </a:r>
            <a:endParaRPr sz="1400">
              <a:latin typeface="Courier New"/>
              <a:cs typeface="Courier New"/>
            </a:endParaRPr>
          </a:p>
          <a:p>
            <a:pPr marL="91440" marR="288925">
              <a:lnSpc>
                <a:spcPts val="2520"/>
              </a:lnSpc>
              <a:spcBef>
                <a:spcPts val="225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Connection</a:t>
            </a:r>
            <a:r>
              <a:rPr sz="14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con=DriverManager.getConnection("jdbc:oracle:thin:@localhost:1521:xe","system","oracle"); con.setAutoCommit(false);</a:t>
            </a:r>
            <a:endParaRPr sz="1400">
              <a:latin typeface="Courier New"/>
              <a:cs typeface="Courier New"/>
            </a:endParaRPr>
          </a:p>
          <a:p>
            <a:pPr marL="91440" marR="2522220">
              <a:lnSpc>
                <a:spcPts val="2520"/>
              </a:lnSpc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PreparedStatement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ps=con.prepareStatement("insert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into</a:t>
            </a:r>
            <a:r>
              <a:rPr sz="1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user420</a:t>
            </a:r>
            <a:r>
              <a:rPr sz="1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values(?,?,?)");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BufferedReader</a:t>
            </a:r>
            <a:r>
              <a:rPr sz="14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br=new</a:t>
            </a:r>
            <a:r>
              <a:rPr sz="14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BufferedReader(new</a:t>
            </a:r>
            <a:r>
              <a:rPr sz="14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InputStreamReader(System.in)); while(true){</a:t>
            </a:r>
            <a:endParaRPr sz="1400">
              <a:latin typeface="Courier New"/>
              <a:cs typeface="Courier New"/>
            </a:endParaRPr>
          </a:p>
          <a:p>
            <a:pPr marL="91440" marR="7627620">
              <a:lnSpc>
                <a:spcPts val="2520"/>
              </a:lnSpc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System.out.println("enter</a:t>
            </a:r>
            <a:r>
              <a:rPr sz="1400" spc="-1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id");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s1=br.readLine();</a:t>
            </a:r>
            <a:endParaRPr sz="1400">
              <a:latin typeface="Courier New"/>
              <a:cs typeface="Courier New"/>
            </a:endParaRPr>
          </a:p>
          <a:p>
            <a:pPr marL="91440" marR="7200900">
              <a:lnSpc>
                <a:spcPts val="2520"/>
              </a:lnSpc>
              <a:spcBef>
                <a:spcPts val="5"/>
              </a:spcBef>
            </a:pP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4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id=Integer.parseInt(s1);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System.out.println("enter</a:t>
            </a:r>
            <a:r>
              <a:rPr sz="1400" spc="-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name");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name=br.readLine();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System.out.println("enter</a:t>
            </a:r>
            <a:r>
              <a:rPr sz="1400" spc="-1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salary"); </a:t>
            </a:r>
            <a:r>
              <a:rPr sz="14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ourier New"/>
                <a:cs typeface="Courier New"/>
              </a:rPr>
              <a:t>s3=br.readLine();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772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Transaction</a:t>
            </a:r>
            <a:r>
              <a:rPr spc="-165" dirty="0"/>
              <a:t> </a:t>
            </a:r>
            <a:r>
              <a:rPr spc="-80" dirty="0"/>
              <a:t>Management—</a:t>
            </a:r>
            <a:r>
              <a:rPr spc="-480" dirty="0"/>
              <a:t>JDBC</a:t>
            </a:r>
            <a:r>
              <a:rPr spc="-180" dirty="0"/>
              <a:t> </a:t>
            </a:r>
            <a:r>
              <a:rPr spc="-7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8288" y="853439"/>
            <a:ext cx="85633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88182" y="1550669"/>
            <a:ext cx="9279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Example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75" dirty="0">
                <a:solidFill>
                  <a:srgbClr val="404040"/>
                </a:solidFill>
                <a:latin typeface="Lucida Sans Unicode"/>
                <a:cs typeface="Lucida Sans Unicode"/>
              </a:rPr>
              <a:t>-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Transaction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Management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PreparedSTATEMENT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5183" y="2150364"/>
            <a:ext cx="11026140" cy="6576059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25"/>
              </a:spcBef>
            </a:pP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 salary=Integer.parseInt(s3);</a:t>
            </a:r>
            <a:endParaRPr sz="1300">
              <a:latin typeface="Courier New"/>
              <a:cs typeface="Courier New"/>
            </a:endParaRPr>
          </a:p>
          <a:p>
            <a:pPr marL="91440" marR="8858250">
              <a:lnSpc>
                <a:spcPct val="150000"/>
              </a:lnSpc>
            </a:pP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ps.setInt(1,id); ps.setString(2,name); ps.setInt(3,salary); ps.executeUpdate();</a:t>
            </a:r>
            <a:endParaRPr sz="1300">
              <a:latin typeface="Courier New"/>
              <a:cs typeface="Courier New"/>
            </a:endParaRPr>
          </a:p>
          <a:p>
            <a:pPr marL="91440" marR="7183755">
              <a:lnSpc>
                <a:spcPct val="150000"/>
              </a:lnSpc>
              <a:spcBef>
                <a:spcPts val="5"/>
              </a:spcBef>
              <a:tabLst>
                <a:tab pos="1567815" algn="l"/>
              </a:tabLst>
            </a:pP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System.out.println("commit/rollback");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3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answer=br.readLine(); if(answer.equals("commit")){ con.commit();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300" spc="-50" dirty="0">
                <a:solidFill>
                  <a:srgbClr val="404040"/>
                </a:solidFill>
                <a:latin typeface="Courier New"/>
                <a:cs typeface="Courier New"/>
              </a:rPr>
              <a:t>} </a:t>
            </a: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if(answer.equals("rollback")){ con.rollback();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780"/>
              </a:spcBef>
            </a:pPr>
            <a:r>
              <a:rPr sz="13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91440" marR="5904865">
              <a:lnSpc>
                <a:spcPct val="150000"/>
              </a:lnSpc>
            </a:pP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System.out.println("Want</a:t>
            </a:r>
            <a:r>
              <a:rPr sz="13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3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add</a:t>
            </a:r>
            <a:r>
              <a:rPr sz="13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more</a:t>
            </a:r>
            <a:r>
              <a:rPr sz="13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records</a:t>
            </a:r>
            <a:r>
              <a:rPr sz="13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y/n");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3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ans=br.readLine();</a:t>
            </a:r>
            <a:endParaRPr sz="1300">
              <a:latin typeface="Courier New"/>
              <a:cs typeface="Courier New"/>
            </a:endParaRPr>
          </a:p>
          <a:p>
            <a:pPr marL="91440" marR="8956675">
              <a:lnSpc>
                <a:spcPct val="150000"/>
              </a:lnSpc>
            </a:pP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if(ans.equals("n")){ break;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785"/>
              </a:spcBef>
            </a:pP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} </a:t>
            </a:r>
            <a:r>
              <a:rPr sz="13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780"/>
              </a:spcBef>
            </a:pP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con.commit();</a:t>
            </a:r>
            <a:endParaRPr sz="1300">
              <a:latin typeface="Courier New"/>
              <a:cs typeface="Courier New"/>
            </a:endParaRPr>
          </a:p>
          <a:p>
            <a:pPr marL="91440" marR="5214620">
              <a:lnSpc>
                <a:spcPct val="150000"/>
              </a:lnSpc>
            </a:pP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System.out.println("record</a:t>
            </a:r>
            <a:r>
              <a:rPr sz="13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successfully</a:t>
            </a:r>
            <a:r>
              <a:rPr sz="13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saved");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con.close();//before</a:t>
            </a:r>
            <a:r>
              <a:rPr sz="13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closing</a:t>
            </a:r>
            <a:r>
              <a:rPr sz="13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connection</a:t>
            </a:r>
            <a:r>
              <a:rPr sz="13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commit()</a:t>
            </a:r>
            <a:r>
              <a:rPr sz="13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3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called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780"/>
              </a:spcBef>
            </a:pPr>
            <a:r>
              <a:rPr sz="1300" dirty="0">
                <a:solidFill>
                  <a:srgbClr val="404040"/>
                </a:solidFill>
                <a:latin typeface="Courier New"/>
                <a:cs typeface="Courier New"/>
              </a:rPr>
              <a:t>}catch(Exception</a:t>
            </a:r>
            <a:r>
              <a:rPr sz="13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Courier New"/>
                <a:cs typeface="Courier New"/>
              </a:rPr>
              <a:t>e){System.out.println(e);}</a:t>
            </a:r>
            <a:endParaRPr sz="13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780"/>
              </a:spcBef>
            </a:pPr>
            <a:r>
              <a:rPr sz="1300" spc="-25" dirty="0">
                <a:solidFill>
                  <a:srgbClr val="404040"/>
                </a:solidFill>
                <a:latin typeface="Courier New"/>
                <a:cs typeface="Courier New"/>
              </a:rPr>
              <a:t>}}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4715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Transaction</a:t>
            </a:r>
            <a:r>
              <a:rPr spc="-165" dirty="0"/>
              <a:t> </a:t>
            </a:r>
            <a:r>
              <a:rPr spc="-80" dirty="0"/>
              <a:t>Management—</a:t>
            </a:r>
            <a:r>
              <a:rPr spc="-480" dirty="0"/>
              <a:t>JDBC</a:t>
            </a:r>
            <a:r>
              <a:rPr spc="-180" dirty="0"/>
              <a:t> </a:t>
            </a:r>
            <a:r>
              <a:rPr spc="-145" dirty="0"/>
              <a:t>Callable</a:t>
            </a:r>
            <a:r>
              <a:rPr spc="-135" dirty="0"/>
              <a:t> </a:t>
            </a:r>
            <a:r>
              <a:rPr spc="-45" dirty="0"/>
              <a:t>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132" y="853439"/>
            <a:ext cx="11061192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173480"/>
            <a:ext cx="635507" cy="635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200655"/>
            <a:ext cx="635507" cy="6355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3770376"/>
            <a:ext cx="635507" cy="635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41017" y="1407667"/>
            <a:ext cx="10372725" cy="1285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CallableStatement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call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stored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procedures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functions.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Example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getting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instance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CallableStatement: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1388" y="2898648"/>
            <a:ext cx="8338184" cy="33845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3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CallableStatement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stmt=con.prepareCall("{call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myprocedure(?,?)}");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1017" y="3917442"/>
            <a:ext cx="5586095" cy="947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Example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calling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function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JDBC: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First,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create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function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1388" y="4972811"/>
            <a:ext cx="5755005" cy="366395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4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create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or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replace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function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sum4</a:t>
            </a:r>
            <a:endParaRPr sz="1600">
              <a:latin typeface="Courier New"/>
              <a:cs typeface="Courier New"/>
            </a:endParaRPr>
          </a:p>
          <a:p>
            <a:pPr marL="92075" marR="235712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(n1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number,n2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number)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number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  <a:p>
            <a:pPr marL="92075" marR="3822700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temp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number(8); begin</a:t>
            </a:r>
            <a:endParaRPr sz="1600">
              <a:latin typeface="Courier New"/>
              <a:cs typeface="Courier New"/>
            </a:endParaRPr>
          </a:p>
          <a:p>
            <a:pPr marL="92075" marR="406654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temp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:=n1+n2;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temp; end;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1017" y="1928876"/>
            <a:ext cx="83718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Once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have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created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function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database,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call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function: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1388" y="2724911"/>
            <a:ext cx="9926320" cy="517144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4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java.sql.*;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FuncSum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92075" marR="298513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throws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Exception{ Class.forName("oracle.jdbc.driver.OracleDriver");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Connection</a:t>
            </a:r>
            <a:r>
              <a:rPr sz="16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con=DriverManager.getConnection(</a:t>
            </a:r>
            <a:endParaRPr sz="1600">
              <a:latin typeface="Courier New"/>
              <a:cs typeface="Courier New"/>
            </a:endParaRPr>
          </a:p>
          <a:p>
            <a:pPr marL="92075" marR="2251075">
              <a:lnSpc>
                <a:spcPct val="150000"/>
              </a:lnSpc>
              <a:spcBef>
                <a:spcPts val="5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"jdbc:oracle:thin:@localhost:1521:xe","system","oracle");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CallableStatement</a:t>
            </a:r>
            <a:r>
              <a:rPr sz="1600" spc="-1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stmt=con.prepareCall("{?=</a:t>
            </a:r>
            <a:r>
              <a:rPr sz="1600" spc="-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call</a:t>
            </a:r>
            <a:r>
              <a:rPr sz="1600" spc="-1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sum4(?,?)}"); stmt.setInt(2,10);</a:t>
            </a:r>
            <a:endParaRPr sz="1600">
              <a:latin typeface="Courier New"/>
              <a:cs typeface="Courier New"/>
            </a:endParaRPr>
          </a:p>
          <a:p>
            <a:pPr marL="92075" marR="4573270">
              <a:lnSpc>
                <a:spcPct val="15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stmt.setInt(3,43); stmt.registerOutParameter(1,Types.INTEGER); stmt.execute(); System.out.println(stmt.getInt(1));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Transaction</a:t>
            </a:r>
            <a:r>
              <a:rPr spc="-170" dirty="0"/>
              <a:t> </a:t>
            </a:r>
            <a:r>
              <a:rPr spc="-80" dirty="0"/>
              <a:t>Management—</a:t>
            </a:r>
            <a:r>
              <a:rPr spc="-480" dirty="0"/>
              <a:t>JDBC</a:t>
            </a:r>
            <a:r>
              <a:rPr spc="-185" dirty="0"/>
              <a:t> </a:t>
            </a:r>
            <a:r>
              <a:rPr spc="-145" dirty="0"/>
              <a:t>Callable</a:t>
            </a:r>
            <a:r>
              <a:rPr spc="-140" dirty="0"/>
              <a:t> </a:t>
            </a:r>
            <a:r>
              <a:rPr spc="-105" dirty="0"/>
              <a:t>Statement</a:t>
            </a:r>
            <a:r>
              <a:rPr spc="-170" dirty="0"/>
              <a:t> </a:t>
            </a:r>
            <a:r>
              <a:rPr spc="-45" dirty="0"/>
              <a:t>(Contd.)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853439"/>
            <a:ext cx="12716256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14265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JDBC</a:t>
            </a:r>
            <a:r>
              <a:rPr spc="-235" dirty="0"/>
              <a:t> </a:t>
            </a:r>
            <a:r>
              <a:rPr dirty="0"/>
              <a:t>in</a:t>
            </a:r>
            <a:r>
              <a:rPr spc="-250" dirty="0"/>
              <a:t> </a:t>
            </a:r>
            <a:r>
              <a:rPr spc="-340" dirty="0"/>
              <a:t>Java</a:t>
            </a:r>
            <a:r>
              <a:rPr spc="-235" dirty="0"/>
              <a:t> </a:t>
            </a:r>
            <a:r>
              <a:rPr spc="-330" dirty="0"/>
              <a:t>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3388" y="853439"/>
            <a:ext cx="3153155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79194" y="3477005"/>
            <a:ext cx="10497820" cy="415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Additional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Features:</a:t>
            </a:r>
            <a:endParaRPr sz="22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176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Addition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REF_CURSOR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support</a:t>
            </a:r>
            <a:endParaRPr sz="22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Addition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java.sql.DriverAction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</a:t>
            </a:r>
            <a:endParaRPr sz="22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Addition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security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check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on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deregisterDriver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DriverManager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endParaRPr sz="22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Addition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java.sql.SQLType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</a:t>
            </a:r>
            <a:endParaRPr sz="22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Addition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java.sql.JDBCType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Enum</a:t>
            </a:r>
            <a:endParaRPr sz="22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Add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Support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large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update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counts</a:t>
            </a:r>
            <a:endParaRPr sz="22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Changes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existing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interfaces</a:t>
            </a:r>
            <a:endParaRPr sz="22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Rowset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1.2: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Lists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enhancements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RowSet.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558" y="1378076"/>
            <a:ext cx="62439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There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two</a:t>
            </a:r>
            <a:r>
              <a:rPr sz="22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major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changes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Java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8.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9194" y="2165426"/>
            <a:ext cx="123336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Oracle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does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not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support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JDBC-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ODBC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Bridge.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Oracle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recommends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use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drivers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provided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by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vendor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your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instead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JDBC-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ODBC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Bridge.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7427" y="212902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457200" y="0"/>
                </a:moveTo>
                <a:lnTo>
                  <a:pt x="91440" y="0"/>
                </a:lnTo>
                <a:lnTo>
                  <a:pt x="55849" y="7179"/>
                </a:lnTo>
                <a:lnTo>
                  <a:pt x="26784" y="26765"/>
                </a:lnTo>
                <a:lnTo>
                  <a:pt x="7186" y="55828"/>
                </a:lnTo>
                <a:lnTo>
                  <a:pt x="0" y="91440"/>
                </a:lnTo>
                <a:lnTo>
                  <a:pt x="0" y="457200"/>
                </a:lnTo>
                <a:lnTo>
                  <a:pt x="7186" y="492811"/>
                </a:lnTo>
                <a:lnTo>
                  <a:pt x="26784" y="521874"/>
                </a:lnTo>
                <a:lnTo>
                  <a:pt x="55849" y="541460"/>
                </a:lnTo>
                <a:lnTo>
                  <a:pt x="91440" y="548639"/>
                </a:lnTo>
                <a:lnTo>
                  <a:pt x="457200" y="548639"/>
                </a:lnTo>
                <a:lnTo>
                  <a:pt x="492790" y="541460"/>
                </a:lnTo>
                <a:lnTo>
                  <a:pt x="521855" y="521874"/>
                </a:lnTo>
                <a:lnTo>
                  <a:pt x="541453" y="492811"/>
                </a:lnTo>
                <a:lnTo>
                  <a:pt x="548640" y="457200"/>
                </a:lnTo>
                <a:lnTo>
                  <a:pt x="548640" y="91440"/>
                </a:lnTo>
                <a:lnTo>
                  <a:pt x="541453" y="55828"/>
                </a:lnTo>
                <a:lnTo>
                  <a:pt x="521855" y="26765"/>
                </a:lnTo>
                <a:lnTo>
                  <a:pt x="492790" y="7179"/>
                </a:lnTo>
                <a:lnTo>
                  <a:pt x="457200" y="0"/>
                </a:lnTo>
                <a:close/>
              </a:path>
            </a:pathLst>
          </a:custGeom>
          <a:solidFill>
            <a:srgbClr val="2C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2906" y="2240356"/>
            <a:ext cx="156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7427" y="341680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457200" y="0"/>
                </a:moveTo>
                <a:lnTo>
                  <a:pt x="91440" y="0"/>
                </a:lnTo>
                <a:lnTo>
                  <a:pt x="55849" y="7179"/>
                </a:lnTo>
                <a:lnTo>
                  <a:pt x="26784" y="26765"/>
                </a:lnTo>
                <a:lnTo>
                  <a:pt x="7186" y="55828"/>
                </a:lnTo>
                <a:lnTo>
                  <a:pt x="0" y="91439"/>
                </a:lnTo>
                <a:lnTo>
                  <a:pt x="0" y="457200"/>
                </a:lnTo>
                <a:lnTo>
                  <a:pt x="7186" y="492811"/>
                </a:lnTo>
                <a:lnTo>
                  <a:pt x="26784" y="521874"/>
                </a:lnTo>
                <a:lnTo>
                  <a:pt x="55849" y="541460"/>
                </a:lnTo>
                <a:lnTo>
                  <a:pt x="91440" y="548639"/>
                </a:lnTo>
                <a:lnTo>
                  <a:pt x="457200" y="548639"/>
                </a:lnTo>
                <a:lnTo>
                  <a:pt x="492790" y="541460"/>
                </a:lnTo>
                <a:lnTo>
                  <a:pt x="521855" y="521874"/>
                </a:lnTo>
                <a:lnTo>
                  <a:pt x="541453" y="492811"/>
                </a:lnTo>
                <a:lnTo>
                  <a:pt x="548640" y="457200"/>
                </a:lnTo>
                <a:lnTo>
                  <a:pt x="548640" y="91439"/>
                </a:lnTo>
                <a:lnTo>
                  <a:pt x="541453" y="55828"/>
                </a:lnTo>
                <a:lnTo>
                  <a:pt x="521855" y="26765"/>
                </a:lnTo>
                <a:lnTo>
                  <a:pt x="492790" y="7179"/>
                </a:lnTo>
                <a:lnTo>
                  <a:pt x="457200" y="0"/>
                </a:lnTo>
                <a:close/>
              </a:path>
            </a:pathLst>
          </a:custGeom>
          <a:solidFill>
            <a:srgbClr val="9BB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2906" y="3528517"/>
            <a:ext cx="156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2743200"/>
            <a:ext cx="2599944" cy="4642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993922"/>
            <a:ext cx="3358896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520433" y="424052"/>
            <a:ext cx="3218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Key</a:t>
            </a:r>
            <a:r>
              <a:rPr spc="-210" dirty="0"/>
              <a:t> </a:t>
            </a:r>
            <a:r>
              <a:rPr spc="-185" dirty="0"/>
              <a:t>Takeaways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54025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JDBC</a:t>
            </a:r>
            <a:r>
              <a:rPr spc="-120" dirty="0"/>
              <a:t> </a:t>
            </a:r>
            <a:r>
              <a:rPr spc="-100" dirty="0"/>
              <a:t>is</a:t>
            </a:r>
            <a:r>
              <a:rPr spc="-120" dirty="0"/>
              <a:t> </a:t>
            </a:r>
            <a:r>
              <a:rPr dirty="0"/>
              <a:t>an</a:t>
            </a:r>
            <a:r>
              <a:rPr spc="-125" dirty="0"/>
              <a:t> </a:t>
            </a:r>
            <a:r>
              <a:rPr spc="-10" dirty="0"/>
              <a:t>API</a:t>
            </a:r>
            <a:r>
              <a:rPr spc="-120" dirty="0"/>
              <a:t> </a:t>
            </a:r>
            <a:r>
              <a:rPr spc="-30" dirty="0"/>
              <a:t>that</a:t>
            </a:r>
            <a:r>
              <a:rPr spc="-125" dirty="0"/>
              <a:t> </a:t>
            </a:r>
            <a:r>
              <a:rPr spc="-60" dirty="0"/>
              <a:t>allows</a:t>
            </a:r>
            <a:r>
              <a:rPr spc="-95" dirty="0"/>
              <a:t> </a:t>
            </a:r>
            <a:r>
              <a:rPr spc="-35" dirty="0"/>
              <a:t>Java</a:t>
            </a:r>
            <a:r>
              <a:rPr spc="-130" dirty="0"/>
              <a:t> </a:t>
            </a:r>
            <a:r>
              <a:rPr spc="-60" dirty="0"/>
              <a:t>programs</a:t>
            </a:r>
            <a:r>
              <a:rPr spc="-105" dirty="0"/>
              <a:t> </a:t>
            </a:r>
            <a:r>
              <a:rPr spc="-45" dirty="0"/>
              <a:t>to</a:t>
            </a:r>
            <a:r>
              <a:rPr spc="-125" dirty="0"/>
              <a:t> </a:t>
            </a:r>
            <a:r>
              <a:rPr spc="-70" dirty="0"/>
              <a:t>access</a:t>
            </a:r>
            <a:r>
              <a:rPr spc="-105" dirty="0"/>
              <a:t> </a:t>
            </a:r>
            <a:r>
              <a:rPr spc="-30" dirty="0"/>
              <a:t>database</a:t>
            </a:r>
            <a:r>
              <a:rPr spc="-105" dirty="0"/>
              <a:t> </a:t>
            </a:r>
            <a:r>
              <a:rPr spc="-10" dirty="0"/>
              <a:t>management systems.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pc="-10" dirty="0"/>
          </a:p>
          <a:p>
            <a:pPr marL="12700" marR="158115">
              <a:lnSpc>
                <a:spcPct val="100000"/>
              </a:lnSpc>
              <a:spcBef>
                <a:spcPts val="5"/>
              </a:spcBef>
            </a:pPr>
            <a:r>
              <a:rPr spc="-40" dirty="0"/>
              <a:t>JDBC</a:t>
            </a:r>
            <a:r>
              <a:rPr spc="-105" dirty="0"/>
              <a:t> </a:t>
            </a:r>
            <a:r>
              <a:rPr spc="-40" dirty="0"/>
              <a:t>has</a:t>
            </a:r>
            <a:r>
              <a:rPr spc="-105" dirty="0"/>
              <a:t> </a:t>
            </a:r>
            <a:r>
              <a:rPr spc="-145" dirty="0"/>
              <a:t>4</a:t>
            </a:r>
            <a:r>
              <a:rPr spc="-110" dirty="0"/>
              <a:t> </a:t>
            </a:r>
            <a:r>
              <a:rPr spc="-55" dirty="0"/>
              <a:t>types</a:t>
            </a:r>
            <a:r>
              <a:rPr spc="-100" dirty="0"/>
              <a:t> </a:t>
            </a:r>
            <a:r>
              <a:rPr spc="-55" dirty="0"/>
              <a:t>of</a:t>
            </a:r>
            <a:r>
              <a:rPr spc="-110" dirty="0"/>
              <a:t> </a:t>
            </a:r>
            <a:r>
              <a:rPr spc="-50" dirty="0"/>
              <a:t>drivers:</a:t>
            </a:r>
            <a:r>
              <a:rPr spc="-100" dirty="0"/>
              <a:t> </a:t>
            </a:r>
            <a:r>
              <a:rPr spc="-150" dirty="0"/>
              <a:t>JDBC-</a:t>
            </a:r>
            <a:r>
              <a:rPr dirty="0"/>
              <a:t>ODBC</a:t>
            </a:r>
            <a:r>
              <a:rPr spc="-85" dirty="0"/>
              <a:t> </a:t>
            </a:r>
            <a:r>
              <a:rPr spc="-80" dirty="0"/>
              <a:t>bridge,</a:t>
            </a:r>
            <a:r>
              <a:rPr spc="-85" dirty="0"/>
              <a:t> </a:t>
            </a:r>
            <a:r>
              <a:rPr spc="-114" dirty="0"/>
              <a:t>Native-</a:t>
            </a:r>
            <a:r>
              <a:rPr spc="-10" dirty="0"/>
              <a:t>API</a:t>
            </a:r>
            <a:r>
              <a:rPr spc="-105" dirty="0"/>
              <a:t> </a:t>
            </a:r>
            <a:r>
              <a:rPr spc="-60" dirty="0"/>
              <a:t>driver,</a:t>
            </a:r>
            <a:r>
              <a:rPr spc="-100" dirty="0"/>
              <a:t> </a:t>
            </a:r>
            <a:r>
              <a:rPr spc="-10" dirty="0"/>
              <a:t>Network- </a:t>
            </a:r>
            <a:r>
              <a:rPr spc="-35" dirty="0"/>
              <a:t>Protocol</a:t>
            </a:r>
            <a:r>
              <a:rPr spc="-140" dirty="0"/>
              <a:t> </a:t>
            </a:r>
            <a:r>
              <a:rPr spc="-30" dirty="0"/>
              <a:t>driver</a:t>
            </a:r>
            <a:r>
              <a:rPr spc="-140" dirty="0"/>
              <a:t> </a:t>
            </a:r>
            <a:r>
              <a:rPr spc="-35" dirty="0"/>
              <a:t>(Middleware</a:t>
            </a:r>
            <a:r>
              <a:rPr spc="-80" dirty="0"/>
              <a:t> </a:t>
            </a:r>
            <a:r>
              <a:rPr spc="-50" dirty="0"/>
              <a:t>driver),</a:t>
            </a:r>
            <a:r>
              <a:rPr spc="-125" dirty="0"/>
              <a:t> </a:t>
            </a:r>
            <a:r>
              <a:rPr spc="-20" dirty="0"/>
              <a:t>and</a:t>
            </a:r>
            <a:r>
              <a:rPr spc="-135" dirty="0"/>
              <a:t> </a:t>
            </a:r>
            <a:r>
              <a:rPr spc="-85" dirty="0"/>
              <a:t>Database-</a:t>
            </a:r>
            <a:r>
              <a:rPr spc="-30" dirty="0"/>
              <a:t>Protocol</a:t>
            </a:r>
            <a:r>
              <a:rPr spc="-120" dirty="0"/>
              <a:t> </a:t>
            </a:r>
            <a:r>
              <a:rPr spc="-30" dirty="0"/>
              <a:t>driver</a:t>
            </a:r>
            <a:r>
              <a:rPr spc="-130" dirty="0"/>
              <a:t> </a:t>
            </a:r>
            <a:r>
              <a:rPr dirty="0"/>
              <a:t>(Pure</a:t>
            </a:r>
            <a:r>
              <a:rPr spc="-130" dirty="0"/>
              <a:t> </a:t>
            </a:r>
            <a:r>
              <a:rPr spc="-20" dirty="0"/>
              <a:t>Java </a:t>
            </a:r>
            <a:r>
              <a:rPr spc="-40" dirty="0"/>
              <a:t>driver)</a:t>
            </a:r>
            <a:r>
              <a:rPr spc="-125" dirty="0"/>
              <a:t> </a:t>
            </a:r>
            <a:r>
              <a:rPr dirty="0"/>
              <a:t>or</a:t>
            </a:r>
            <a:r>
              <a:rPr spc="-130" dirty="0"/>
              <a:t> </a:t>
            </a:r>
            <a:r>
              <a:rPr spc="-50" dirty="0"/>
              <a:t>thin</a:t>
            </a:r>
            <a:r>
              <a:rPr spc="-125" dirty="0"/>
              <a:t> </a:t>
            </a:r>
            <a:r>
              <a:rPr spc="-10" dirty="0"/>
              <a:t>driver.</a:t>
            </a: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pc="-10" dirty="0"/>
          </a:p>
          <a:p>
            <a:pPr marL="12700" marR="828040">
              <a:lnSpc>
                <a:spcPct val="100000"/>
              </a:lnSpc>
            </a:pPr>
            <a:r>
              <a:rPr spc="-40" dirty="0"/>
              <a:t>JDBC</a:t>
            </a:r>
            <a:r>
              <a:rPr spc="-130" dirty="0"/>
              <a:t> </a:t>
            </a:r>
            <a:r>
              <a:rPr spc="-10" dirty="0"/>
              <a:t>API</a:t>
            </a:r>
            <a:r>
              <a:rPr spc="-130" dirty="0"/>
              <a:t> </a:t>
            </a:r>
            <a:r>
              <a:rPr spc="-25" dirty="0"/>
              <a:t>can</a:t>
            </a:r>
            <a:r>
              <a:rPr spc="-110" dirty="0"/>
              <a:t> </a:t>
            </a:r>
            <a:r>
              <a:rPr spc="-70" dirty="0"/>
              <a:t>access</a:t>
            </a:r>
            <a:r>
              <a:rPr spc="-105" dirty="0"/>
              <a:t> </a:t>
            </a:r>
            <a:r>
              <a:rPr spc="-10" dirty="0"/>
              <a:t>any</a:t>
            </a:r>
            <a:r>
              <a:rPr spc="-120" dirty="0"/>
              <a:t> </a:t>
            </a:r>
            <a:r>
              <a:rPr spc="-85" dirty="0"/>
              <a:t>kind</a:t>
            </a:r>
            <a:r>
              <a:rPr spc="-105" dirty="0"/>
              <a:t> </a:t>
            </a:r>
            <a:r>
              <a:rPr spc="-60" dirty="0"/>
              <a:t>of</a:t>
            </a:r>
            <a:r>
              <a:rPr spc="-125" dirty="0"/>
              <a:t> </a:t>
            </a:r>
            <a:r>
              <a:rPr spc="-35" dirty="0"/>
              <a:t>tabular</a:t>
            </a:r>
            <a:r>
              <a:rPr spc="-95" dirty="0"/>
              <a:t> </a:t>
            </a:r>
            <a:r>
              <a:rPr spc="-60" dirty="0"/>
              <a:t>data,</a:t>
            </a:r>
            <a:r>
              <a:rPr spc="-125" dirty="0"/>
              <a:t> </a:t>
            </a:r>
            <a:r>
              <a:rPr spc="-65" dirty="0"/>
              <a:t>specifically</a:t>
            </a:r>
            <a:r>
              <a:rPr spc="-75" dirty="0"/>
              <a:t> </a:t>
            </a:r>
            <a:r>
              <a:rPr spc="-20" dirty="0"/>
              <a:t>data</a:t>
            </a:r>
            <a:r>
              <a:rPr spc="-120" dirty="0"/>
              <a:t> </a:t>
            </a:r>
            <a:r>
              <a:rPr spc="-45" dirty="0"/>
              <a:t>stored</a:t>
            </a:r>
            <a:r>
              <a:rPr spc="-130" dirty="0"/>
              <a:t> </a:t>
            </a:r>
            <a:r>
              <a:rPr spc="-25" dirty="0"/>
              <a:t>in </a:t>
            </a:r>
            <a:r>
              <a:rPr spc="-10" dirty="0"/>
              <a:t>RDBMS.</a:t>
            </a:r>
          </a:p>
          <a:p>
            <a:pPr marL="12700" marR="5080">
              <a:lnSpc>
                <a:spcPct val="100000"/>
              </a:lnSpc>
              <a:spcBef>
                <a:spcPts val="3304"/>
              </a:spcBef>
            </a:pPr>
            <a:r>
              <a:rPr spc="-45" dirty="0"/>
              <a:t>Oracle</a:t>
            </a:r>
            <a:r>
              <a:rPr spc="-100" dirty="0"/>
              <a:t> </a:t>
            </a:r>
            <a:r>
              <a:rPr spc="-65" dirty="0"/>
              <a:t>provides</a:t>
            </a:r>
            <a:r>
              <a:rPr spc="-95" dirty="0"/>
              <a:t> </a:t>
            </a:r>
            <a:r>
              <a:rPr spc="-20" dirty="0"/>
              <a:t>two</a:t>
            </a:r>
            <a:r>
              <a:rPr spc="-125" dirty="0"/>
              <a:t> </a:t>
            </a:r>
            <a:r>
              <a:rPr spc="-50" dirty="0"/>
              <a:t>types</a:t>
            </a:r>
            <a:r>
              <a:rPr spc="-95" dirty="0"/>
              <a:t> </a:t>
            </a:r>
            <a:r>
              <a:rPr spc="-55" dirty="0"/>
              <a:t>of</a:t>
            </a:r>
            <a:r>
              <a:rPr spc="-114" dirty="0"/>
              <a:t> </a:t>
            </a:r>
            <a:r>
              <a:rPr spc="-35" dirty="0"/>
              <a:t>JDBC</a:t>
            </a:r>
            <a:r>
              <a:rPr spc="-125" dirty="0"/>
              <a:t> </a:t>
            </a:r>
            <a:r>
              <a:rPr spc="-30" dirty="0"/>
              <a:t>driver</a:t>
            </a:r>
            <a:r>
              <a:rPr spc="-105" dirty="0"/>
              <a:t> </a:t>
            </a:r>
            <a:r>
              <a:rPr spc="-40" dirty="0"/>
              <a:t>software</a:t>
            </a:r>
            <a:r>
              <a:rPr spc="-105" dirty="0"/>
              <a:t> </a:t>
            </a:r>
            <a:r>
              <a:rPr spc="-45" dirty="0"/>
              <a:t>to</a:t>
            </a:r>
            <a:r>
              <a:rPr spc="-120" dirty="0"/>
              <a:t> </a:t>
            </a:r>
            <a:r>
              <a:rPr spc="-50" dirty="0"/>
              <a:t>connect</a:t>
            </a:r>
            <a:r>
              <a:rPr spc="-105" dirty="0"/>
              <a:t> </a:t>
            </a:r>
            <a:r>
              <a:rPr spc="-40" dirty="0"/>
              <a:t>Java</a:t>
            </a:r>
            <a:r>
              <a:rPr spc="-114" dirty="0"/>
              <a:t> </a:t>
            </a:r>
            <a:r>
              <a:rPr spc="-10" dirty="0"/>
              <a:t>application </a:t>
            </a:r>
            <a:r>
              <a:rPr spc="-45" dirty="0"/>
              <a:t>to</a:t>
            </a:r>
            <a:r>
              <a:rPr spc="-12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35" dirty="0"/>
              <a:t>database</a:t>
            </a:r>
            <a:r>
              <a:rPr spc="-100" dirty="0"/>
              <a:t> </a:t>
            </a:r>
            <a:r>
              <a:rPr spc="-55" dirty="0"/>
              <a:t>of</a:t>
            </a:r>
            <a:r>
              <a:rPr spc="-110" dirty="0"/>
              <a:t> </a:t>
            </a:r>
            <a:r>
              <a:rPr spc="-50" dirty="0"/>
              <a:t>oracle</a:t>
            </a:r>
            <a:r>
              <a:rPr spc="-100" dirty="0"/>
              <a:t> </a:t>
            </a:r>
            <a:r>
              <a:rPr spc="-10" dirty="0"/>
              <a:t>server.</a:t>
            </a: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spc="-70" dirty="0"/>
              <a:t>Transaction</a:t>
            </a:r>
            <a:r>
              <a:rPr spc="-95" dirty="0"/>
              <a:t> </a:t>
            </a:r>
            <a:r>
              <a:rPr spc="-40" dirty="0"/>
              <a:t>represents</a:t>
            </a:r>
            <a:r>
              <a:rPr spc="-80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85" dirty="0"/>
              <a:t>single </a:t>
            </a:r>
            <a:r>
              <a:rPr spc="-55" dirty="0"/>
              <a:t>unit</a:t>
            </a:r>
            <a:r>
              <a:rPr spc="-105" dirty="0"/>
              <a:t> </a:t>
            </a:r>
            <a:r>
              <a:rPr spc="-55" dirty="0"/>
              <a:t>of</a:t>
            </a:r>
            <a:r>
              <a:rPr spc="-114" dirty="0"/>
              <a:t> </a:t>
            </a:r>
            <a:r>
              <a:rPr spc="-10" dirty="0"/>
              <a:t>work.</a:t>
            </a: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2215618"/>
            <a:ext cx="408681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4810990"/>
            <a:ext cx="408681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3303754"/>
            <a:ext cx="408681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5879314"/>
            <a:ext cx="408681" cy="39485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7025362"/>
            <a:ext cx="408681" cy="39485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707" y="2092451"/>
            <a:ext cx="11468100" cy="391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7944" y="3550361"/>
            <a:ext cx="1778635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00" b="1" spc="-20" dirty="0">
                <a:solidFill>
                  <a:srgbClr val="FFFFFF"/>
                </a:solidFill>
                <a:latin typeface="Calibri"/>
                <a:cs typeface="Calibri"/>
              </a:rPr>
              <a:t>Quiz</a:t>
            </a:r>
            <a:endParaRPr sz="7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1029969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int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b.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c.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d.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  <a:tabLst>
                <a:tab pos="1285240" algn="l"/>
              </a:tabLst>
            </a:pPr>
            <a:r>
              <a:rPr sz="2400" u="heavy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Arial Black"/>
                <a:cs typeface="Arial Black"/>
              </a:rPr>
              <a:t>	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 Black"/>
                <a:cs typeface="Arial Black"/>
              </a:rPr>
              <a:t>return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type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Arial Black"/>
                <a:cs typeface="Arial Black"/>
              </a:rPr>
              <a:t>execute()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method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any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Statement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object.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5886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long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2464" y="4738878"/>
            <a:ext cx="1234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ResultSet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99557"/>
            <a:ext cx="10985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Boolean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90365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Introduction</a:t>
            </a:r>
            <a:r>
              <a:rPr spc="-229" dirty="0"/>
              <a:t> </a:t>
            </a:r>
            <a:r>
              <a:rPr spc="-40" dirty="0"/>
              <a:t>to</a:t>
            </a:r>
            <a:r>
              <a:rPr spc="-204" dirty="0"/>
              <a:t> </a:t>
            </a:r>
            <a:r>
              <a:rPr spc="-500" dirty="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8382" y="1597278"/>
            <a:ext cx="12628880" cy="205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application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programming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(API)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allows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Java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programs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access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management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systems.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60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API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consists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set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interfaces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classes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written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Java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programming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language.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1596" y="853439"/>
            <a:ext cx="4398263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48382" y="4246395"/>
            <a:ext cx="2854960" cy="233743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interface:</a:t>
            </a:r>
            <a:endParaRPr sz="2200">
              <a:latin typeface="Lucida Sans Unicode"/>
              <a:cs typeface="Lucida Sans Unicode"/>
            </a:endParaRPr>
          </a:p>
          <a:p>
            <a:pPr marL="469265" indent="-45656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69265" algn="l"/>
              </a:tabLst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Connection</a:t>
            </a:r>
            <a:endParaRPr sz="2200">
              <a:latin typeface="Lucida Sans Unicode"/>
              <a:cs typeface="Lucida Sans Unicode"/>
            </a:endParaRPr>
          </a:p>
          <a:p>
            <a:pPr marL="469265" indent="-45656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469265" algn="l"/>
              </a:tabLst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Statement</a:t>
            </a:r>
            <a:endParaRPr sz="2200">
              <a:latin typeface="Lucida Sans Unicode"/>
              <a:cs typeface="Lucida Sans Unicode"/>
            </a:endParaRPr>
          </a:p>
          <a:p>
            <a:pPr marL="469265" indent="-45656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265" algn="l"/>
              </a:tabLst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PrepareStatement</a:t>
            </a:r>
            <a:endParaRPr sz="2200">
              <a:latin typeface="Lucida Sans Unicode"/>
              <a:cs typeface="Lucida Sans Unicode"/>
            </a:endParaRPr>
          </a:p>
          <a:p>
            <a:pPr marL="469265" indent="-45656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469265" algn="l"/>
              </a:tabLst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ResultSet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2009" y="4246524"/>
            <a:ext cx="2436495" cy="141097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Classes:</a:t>
            </a:r>
            <a:endParaRPr sz="2200">
              <a:latin typeface="Lucida Sans Unicode"/>
              <a:cs typeface="Lucida Sans Unicode"/>
            </a:endParaRPr>
          </a:p>
          <a:p>
            <a:pPr marL="469265" indent="-45656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469265" algn="l"/>
              </a:tabLst>
            </a:pP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DriverManager</a:t>
            </a:r>
            <a:endParaRPr sz="2200">
              <a:latin typeface="Lucida Sans Unicode"/>
              <a:cs typeface="Lucida Sans Unicode"/>
            </a:endParaRPr>
          </a:p>
          <a:p>
            <a:pPr marL="469265" indent="-45656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469265" algn="l"/>
              </a:tabLst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Manager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98675"/>
            <a:ext cx="635507" cy="6355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823972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10979785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4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correct</a:t>
            </a:r>
            <a:r>
              <a:rPr sz="24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answer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4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3600" spc="-179" baseline="1157" dirty="0">
                <a:solidFill>
                  <a:srgbClr val="3B9F37"/>
                </a:solidFill>
                <a:latin typeface="Arial Black"/>
                <a:cs typeface="Arial Black"/>
              </a:rPr>
              <a:t>d.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" baseline="1157" dirty="0">
                <a:solidFill>
                  <a:srgbClr val="3B9F37"/>
                </a:solidFill>
                <a:latin typeface="Arial Black"/>
                <a:cs typeface="Arial Black"/>
              </a:rPr>
              <a:t>Boolean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Boolean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 Black"/>
                <a:cs typeface="Arial Black"/>
              </a:rPr>
              <a:t>return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type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execute()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method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any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Statement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 Black"/>
                <a:cs typeface="Arial Black"/>
              </a:rPr>
              <a:t>object.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1029969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int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b.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c.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d.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8682" y="3882009"/>
            <a:ext cx="5886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long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  <a:tabLst>
                <a:tab pos="1285240" algn="l"/>
              </a:tabLst>
            </a:pPr>
            <a:r>
              <a:rPr sz="2400" u="heavy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Arial Black"/>
                <a:cs typeface="Arial Black"/>
              </a:rPr>
              <a:t>	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 Black"/>
                <a:cs typeface="Arial Black"/>
              </a:rPr>
              <a:t>return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type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Arial Black"/>
                <a:cs typeface="Arial Black"/>
              </a:rPr>
              <a:t>execute()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method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any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Statement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object.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2464" y="4738878"/>
            <a:ext cx="1234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ResultSet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10985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Boolean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121158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URL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b.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c.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d.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  <a:tabLst>
                <a:tab pos="11264900" algn="l"/>
              </a:tabLst>
            </a:pPr>
            <a:r>
              <a:rPr sz="2400" spc="-335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establish 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connection</a:t>
            </a:r>
            <a:r>
              <a:rPr sz="2400" spc="-1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Database,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DriverManager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needs</a:t>
            </a: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Arial Black"/>
                <a:cs typeface="Arial Black"/>
              </a:rPr>
              <a:t>	</a:t>
            </a:r>
            <a:r>
              <a:rPr sz="2400" spc="-50" dirty="0">
                <a:solidFill>
                  <a:srgbClr val="404040"/>
                </a:solidFill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15093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name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2651" y="4738878"/>
            <a:ext cx="13741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Username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99557"/>
            <a:ext cx="1278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Password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14555469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4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correct</a:t>
            </a:r>
            <a:r>
              <a:rPr sz="24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answer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4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3600" spc="-209" baseline="1157" dirty="0">
                <a:solidFill>
                  <a:srgbClr val="3B9F37"/>
                </a:solidFill>
                <a:latin typeface="Arial Black"/>
                <a:cs typeface="Arial Black"/>
              </a:rPr>
              <a:t>a,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75" baseline="1157" dirty="0">
                <a:solidFill>
                  <a:srgbClr val="3B9F37"/>
                </a:solidFill>
                <a:latin typeface="Arial Black"/>
                <a:cs typeface="Arial Black"/>
              </a:rPr>
              <a:t>c,</a:t>
            </a:r>
            <a:r>
              <a:rPr sz="3600" spc="-225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7" baseline="1157" dirty="0">
                <a:solidFill>
                  <a:srgbClr val="3B9F37"/>
                </a:solidFill>
                <a:latin typeface="Arial Black"/>
                <a:cs typeface="Arial Black"/>
              </a:rPr>
              <a:t>and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7" baseline="1157" dirty="0">
                <a:solidFill>
                  <a:srgbClr val="3B9F37"/>
                </a:solidFill>
                <a:latin typeface="Arial Black"/>
                <a:cs typeface="Arial Black"/>
              </a:rPr>
              <a:t>d.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spc="-335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establish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connection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Database,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DriverManager</a:t>
            </a:r>
            <a:r>
              <a:rPr sz="24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needs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10" dirty="0">
                <a:solidFill>
                  <a:srgbClr val="404040"/>
                </a:solidFill>
                <a:latin typeface="Arial Black"/>
                <a:cs typeface="Arial Black"/>
              </a:rPr>
              <a:t>URL,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35" dirty="0">
                <a:solidFill>
                  <a:srgbClr val="404040"/>
                </a:solidFill>
                <a:latin typeface="Arial Black"/>
                <a:cs typeface="Arial Black"/>
              </a:rPr>
              <a:t>Class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name,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 Black"/>
                <a:cs typeface="Arial Black"/>
              </a:rPr>
              <a:t>Username.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121158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URL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b.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c.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d.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  <a:tabLst>
                <a:tab pos="11264900" algn="l"/>
              </a:tabLst>
            </a:pPr>
            <a:r>
              <a:rPr sz="2400" spc="-335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establish 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connection</a:t>
            </a:r>
            <a:r>
              <a:rPr sz="2400" spc="-1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Database,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DriverManager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needs</a:t>
            </a: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Arial Black"/>
                <a:cs typeface="Arial Black"/>
              </a:rPr>
              <a:t>	</a:t>
            </a:r>
            <a:r>
              <a:rPr sz="2400" spc="-50" dirty="0">
                <a:solidFill>
                  <a:srgbClr val="404040"/>
                </a:solidFill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8682" y="3882009"/>
            <a:ext cx="15093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name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22651" y="4738878"/>
            <a:ext cx="13741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Username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1278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Password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3" name="object 3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64477" y="3781501"/>
            <a:ext cx="4806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95" dirty="0">
                <a:solidFill>
                  <a:srgbClr val="252525"/>
                </a:solidFill>
              </a:rPr>
              <a:t>Thank</a:t>
            </a:r>
            <a:r>
              <a:rPr sz="7200" spc="-525" dirty="0">
                <a:solidFill>
                  <a:srgbClr val="252525"/>
                </a:solidFill>
              </a:rPr>
              <a:t> </a:t>
            </a:r>
            <a:r>
              <a:rPr sz="7200" spc="-685" dirty="0">
                <a:solidFill>
                  <a:srgbClr val="252525"/>
                </a:solidFill>
              </a:rPr>
              <a:t>You</a:t>
            </a:r>
            <a:endParaRPr sz="7200"/>
          </a:p>
        </p:txBody>
      </p:sp>
      <p:grpSp>
        <p:nvGrpSpPr>
          <p:cNvPr id="14" name="object 14"/>
          <p:cNvGrpSpPr/>
          <p:nvPr/>
        </p:nvGrpSpPr>
        <p:grpSpPr>
          <a:xfrm>
            <a:off x="2493264" y="2493264"/>
            <a:ext cx="3550920" cy="3683635"/>
            <a:chOff x="2493264" y="2493264"/>
            <a:chExt cx="3550920" cy="3683635"/>
          </a:xfrm>
        </p:grpSpPr>
        <p:sp>
          <p:nvSpPr>
            <p:cNvPr id="15" name="object 15"/>
            <p:cNvSpPr/>
            <p:nvPr/>
          </p:nvSpPr>
          <p:spPr>
            <a:xfrm>
              <a:off x="2493264" y="2493264"/>
              <a:ext cx="3550920" cy="3683635"/>
            </a:xfrm>
            <a:custGeom>
              <a:avLst/>
              <a:gdLst/>
              <a:ahLst/>
              <a:cxnLst/>
              <a:rect l="l" t="t" r="r" b="b"/>
              <a:pathLst>
                <a:path w="3550920" h="3683635">
                  <a:moveTo>
                    <a:pt x="1775460" y="0"/>
                  </a:moveTo>
                  <a:lnTo>
                    <a:pt x="1728160" y="640"/>
                  </a:lnTo>
                  <a:lnTo>
                    <a:pt x="1681166" y="2553"/>
                  </a:lnTo>
                  <a:lnTo>
                    <a:pt x="1634492" y="5720"/>
                  </a:lnTo>
                  <a:lnTo>
                    <a:pt x="1588154" y="10127"/>
                  </a:lnTo>
                  <a:lnTo>
                    <a:pt x="1542168" y="15757"/>
                  </a:lnTo>
                  <a:lnTo>
                    <a:pt x="1496548" y="22595"/>
                  </a:lnTo>
                  <a:lnTo>
                    <a:pt x="1451309" y="30624"/>
                  </a:lnTo>
                  <a:lnTo>
                    <a:pt x="1406468" y="39829"/>
                  </a:lnTo>
                  <a:lnTo>
                    <a:pt x="1362039" y="50194"/>
                  </a:lnTo>
                  <a:lnTo>
                    <a:pt x="1318039" y="61703"/>
                  </a:lnTo>
                  <a:lnTo>
                    <a:pt x="1274481" y="74340"/>
                  </a:lnTo>
                  <a:lnTo>
                    <a:pt x="1231382" y="88089"/>
                  </a:lnTo>
                  <a:lnTo>
                    <a:pt x="1188757" y="102934"/>
                  </a:lnTo>
                  <a:lnTo>
                    <a:pt x="1146620" y="118859"/>
                  </a:lnTo>
                  <a:lnTo>
                    <a:pt x="1104989" y="135849"/>
                  </a:lnTo>
                  <a:lnTo>
                    <a:pt x="1063877" y="153887"/>
                  </a:lnTo>
                  <a:lnTo>
                    <a:pt x="1023301" y="172958"/>
                  </a:lnTo>
                  <a:lnTo>
                    <a:pt x="983275" y="193045"/>
                  </a:lnTo>
                  <a:lnTo>
                    <a:pt x="943815" y="214133"/>
                  </a:lnTo>
                  <a:lnTo>
                    <a:pt x="904936" y="236205"/>
                  </a:lnTo>
                  <a:lnTo>
                    <a:pt x="866654" y="259247"/>
                  </a:lnTo>
                  <a:lnTo>
                    <a:pt x="828984" y="283241"/>
                  </a:lnTo>
                  <a:lnTo>
                    <a:pt x="791941" y="308173"/>
                  </a:lnTo>
                  <a:lnTo>
                    <a:pt x="755540" y="334025"/>
                  </a:lnTo>
                  <a:lnTo>
                    <a:pt x="719797" y="360783"/>
                  </a:lnTo>
                  <a:lnTo>
                    <a:pt x="684728" y="388430"/>
                  </a:lnTo>
                  <a:lnTo>
                    <a:pt x="650347" y="416950"/>
                  </a:lnTo>
                  <a:lnTo>
                    <a:pt x="616671" y="446328"/>
                  </a:lnTo>
                  <a:lnTo>
                    <a:pt x="583713" y="476548"/>
                  </a:lnTo>
                  <a:lnTo>
                    <a:pt x="551490" y="507593"/>
                  </a:lnTo>
                  <a:lnTo>
                    <a:pt x="520017" y="539448"/>
                  </a:lnTo>
                  <a:lnTo>
                    <a:pt x="489309" y="572097"/>
                  </a:lnTo>
                  <a:lnTo>
                    <a:pt x="459382" y="605523"/>
                  </a:lnTo>
                  <a:lnTo>
                    <a:pt x="430251" y="639712"/>
                  </a:lnTo>
                  <a:lnTo>
                    <a:pt x="401931" y="674646"/>
                  </a:lnTo>
                  <a:lnTo>
                    <a:pt x="374437" y="710311"/>
                  </a:lnTo>
                  <a:lnTo>
                    <a:pt x="347786" y="746690"/>
                  </a:lnTo>
                  <a:lnTo>
                    <a:pt x="321992" y="783768"/>
                  </a:lnTo>
                  <a:lnTo>
                    <a:pt x="297070" y="821527"/>
                  </a:lnTo>
                  <a:lnTo>
                    <a:pt x="273037" y="859954"/>
                  </a:lnTo>
                  <a:lnTo>
                    <a:pt x="249907" y="899031"/>
                  </a:lnTo>
                  <a:lnTo>
                    <a:pt x="227695" y="938742"/>
                  </a:lnTo>
                  <a:lnTo>
                    <a:pt x="206418" y="979073"/>
                  </a:lnTo>
                  <a:lnTo>
                    <a:pt x="186090" y="1020006"/>
                  </a:lnTo>
                  <a:lnTo>
                    <a:pt x="166726" y="1061526"/>
                  </a:lnTo>
                  <a:lnTo>
                    <a:pt x="148342" y="1103617"/>
                  </a:lnTo>
                  <a:lnTo>
                    <a:pt x="130954" y="1146264"/>
                  </a:lnTo>
                  <a:lnTo>
                    <a:pt x="114577" y="1189449"/>
                  </a:lnTo>
                  <a:lnTo>
                    <a:pt x="99225" y="1233158"/>
                  </a:lnTo>
                  <a:lnTo>
                    <a:pt x="84915" y="1277375"/>
                  </a:lnTo>
                  <a:lnTo>
                    <a:pt x="71661" y="1322082"/>
                  </a:lnTo>
                  <a:lnTo>
                    <a:pt x="59480" y="1367266"/>
                  </a:lnTo>
                  <a:lnTo>
                    <a:pt x="48385" y="1412909"/>
                  </a:lnTo>
                  <a:lnTo>
                    <a:pt x="38394" y="1458995"/>
                  </a:lnTo>
                  <a:lnTo>
                    <a:pt x="29521" y="1505510"/>
                  </a:lnTo>
                  <a:lnTo>
                    <a:pt x="21780" y="1552436"/>
                  </a:lnTo>
                  <a:lnTo>
                    <a:pt x="15189" y="1599759"/>
                  </a:lnTo>
                  <a:lnTo>
                    <a:pt x="9762" y="1647461"/>
                  </a:lnTo>
                  <a:lnTo>
                    <a:pt x="5514" y="1695528"/>
                  </a:lnTo>
                  <a:lnTo>
                    <a:pt x="2461" y="1743943"/>
                  </a:lnTo>
                  <a:lnTo>
                    <a:pt x="617" y="1792690"/>
                  </a:lnTo>
                  <a:lnTo>
                    <a:pt x="0" y="1841753"/>
                  </a:lnTo>
                  <a:lnTo>
                    <a:pt x="617" y="1890817"/>
                  </a:lnTo>
                  <a:lnTo>
                    <a:pt x="2461" y="1939564"/>
                  </a:lnTo>
                  <a:lnTo>
                    <a:pt x="5514" y="1987979"/>
                  </a:lnTo>
                  <a:lnTo>
                    <a:pt x="9762" y="2036046"/>
                  </a:lnTo>
                  <a:lnTo>
                    <a:pt x="15189" y="2083748"/>
                  </a:lnTo>
                  <a:lnTo>
                    <a:pt x="21780" y="2131071"/>
                  </a:lnTo>
                  <a:lnTo>
                    <a:pt x="29521" y="2177997"/>
                  </a:lnTo>
                  <a:lnTo>
                    <a:pt x="38394" y="2224512"/>
                  </a:lnTo>
                  <a:lnTo>
                    <a:pt x="48385" y="2270598"/>
                  </a:lnTo>
                  <a:lnTo>
                    <a:pt x="59480" y="2316241"/>
                  </a:lnTo>
                  <a:lnTo>
                    <a:pt x="71661" y="2361425"/>
                  </a:lnTo>
                  <a:lnTo>
                    <a:pt x="84915" y="2406132"/>
                  </a:lnTo>
                  <a:lnTo>
                    <a:pt x="99225" y="2450349"/>
                  </a:lnTo>
                  <a:lnTo>
                    <a:pt x="114577" y="2494058"/>
                  </a:lnTo>
                  <a:lnTo>
                    <a:pt x="130954" y="2537243"/>
                  </a:lnTo>
                  <a:lnTo>
                    <a:pt x="148342" y="2579890"/>
                  </a:lnTo>
                  <a:lnTo>
                    <a:pt x="166726" y="2621981"/>
                  </a:lnTo>
                  <a:lnTo>
                    <a:pt x="186090" y="2663501"/>
                  </a:lnTo>
                  <a:lnTo>
                    <a:pt x="206418" y="2704434"/>
                  </a:lnTo>
                  <a:lnTo>
                    <a:pt x="227695" y="2744765"/>
                  </a:lnTo>
                  <a:lnTo>
                    <a:pt x="249907" y="2784476"/>
                  </a:lnTo>
                  <a:lnTo>
                    <a:pt x="273037" y="2823553"/>
                  </a:lnTo>
                  <a:lnTo>
                    <a:pt x="297070" y="2861980"/>
                  </a:lnTo>
                  <a:lnTo>
                    <a:pt x="321992" y="2899739"/>
                  </a:lnTo>
                  <a:lnTo>
                    <a:pt x="347786" y="2936817"/>
                  </a:lnTo>
                  <a:lnTo>
                    <a:pt x="374437" y="2973196"/>
                  </a:lnTo>
                  <a:lnTo>
                    <a:pt x="401931" y="3008861"/>
                  </a:lnTo>
                  <a:lnTo>
                    <a:pt x="430251" y="3043795"/>
                  </a:lnTo>
                  <a:lnTo>
                    <a:pt x="459382" y="3077984"/>
                  </a:lnTo>
                  <a:lnTo>
                    <a:pt x="489309" y="3111410"/>
                  </a:lnTo>
                  <a:lnTo>
                    <a:pt x="520017" y="3144059"/>
                  </a:lnTo>
                  <a:lnTo>
                    <a:pt x="551490" y="3175914"/>
                  </a:lnTo>
                  <a:lnTo>
                    <a:pt x="583713" y="3206959"/>
                  </a:lnTo>
                  <a:lnTo>
                    <a:pt x="616671" y="3237179"/>
                  </a:lnTo>
                  <a:lnTo>
                    <a:pt x="650347" y="3266557"/>
                  </a:lnTo>
                  <a:lnTo>
                    <a:pt x="684728" y="3295077"/>
                  </a:lnTo>
                  <a:lnTo>
                    <a:pt x="719797" y="3322724"/>
                  </a:lnTo>
                  <a:lnTo>
                    <a:pt x="755540" y="3349482"/>
                  </a:lnTo>
                  <a:lnTo>
                    <a:pt x="791941" y="3375334"/>
                  </a:lnTo>
                  <a:lnTo>
                    <a:pt x="828984" y="3400266"/>
                  </a:lnTo>
                  <a:lnTo>
                    <a:pt x="866654" y="3424260"/>
                  </a:lnTo>
                  <a:lnTo>
                    <a:pt x="904936" y="3447302"/>
                  </a:lnTo>
                  <a:lnTo>
                    <a:pt x="943815" y="3469374"/>
                  </a:lnTo>
                  <a:lnTo>
                    <a:pt x="983275" y="3490462"/>
                  </a:lnTo>
                  <a:lnTo>
                    <a:pt x="1023301" y="3510549"/>
                  </a:lnTo>
                  <a:lnTo>
                    <a:pt x="1063877" y="3529620"/>
                  </a:lnTo>
                  <a:lnTo>
                    <a:pt x="1104989" y="3547658"/>
                  </a:lnTo>
                  <a:lnTo>
                    <a:pt x="1146620" y="3564648"/>
                  </a:lnTo>
                  <a:lnTo>
                    <a:pt x="1188757" y="3580573"/>
                  </a:lnTo>
                  <a:lnTo>
                    <a:pt x="1231382" y="3595418"/>
                  </a:lnTo>
                  <a:lnTo>
                    <a:pt x="1274481" y="3609167"/>
                  </a:lnTo>
                  <a:lnTo>
                    <a:pt x="1318039" y="3621804"/>
                  </a:lnTo>
                  <a:lnTo>
                    <a:pt x="1362039" y="3633313"/>
                  </a:lnTo>
                  <a:lnTo>
                    <a:pt x="1406468" y="3643678"/>
                  </a:lnTo>
                  <a:lnTo>
                    <a:pt x="1451309" y="3652883"/>
                  </a:lnTo>
                  <a:lnTo>
                    <a:pt x="1496548" y="3660912"/>
                  </a:lnTo>
                  <a:lnTo>
                    <a:pt x="1542168" y="3667750"/>
                  </a:lnTo>
                  <a:lnTo>
                    <a:pt x="1588154" y="3673380"/>
                  </a:lnTo>
                  <a:lnTo>
                    <a:pt x="1634492" y="3677787"/>
                  </a:lnTo>
                  <a:lnTo>
                    <a:pt x="1681166" y="3680954"/>
                  </a:lnTo>
                  <a:lnTo>
                    <a:pt x="1728160" y="3682867"/>
                  </a:lnTo>
                  <a:lnTo>
                    <a:pt x="1775460" y="3683507"/>
                  </a:lnTo>
                  <a:lnTo>
                    <a:pt x="1822759" y="3682867"/>
                  </a:lnTo>
                  <a:lnTo>
                    <a:pt x="1869753" y="3680954"/>
                  </a:lnTo>
                  <a:lnTo>
                    <a:pt x="1916427" y="3677787"/>
                  </a:lnTo>
                  <a:lnTo>
                    <a:pt x="1962765" y="3673380"/>
                  </a:lnTo>
                  <a:lnTo>
                    <a:pt x="2008751" y="3667750"/>
                  </a:lnTo>
                  <a:lnTo>
                    <a:pt x="2054371" y="3660912"/>
                  </a:lnTo>
                  <a:lnTo>
                    <a:pt x="2099610" y="3652883"/>
                  </a:lnTo>
                  <a:lnTo>
                    <a:pt x="2144451" y="3643678"/>
                  </a:lnTo>
                  <a:lnTo>
                    <a:pt x="2188880" y="3633313"/>
                  </a:lnTo>
                  <a:lnTo>
                    <a:pt x="2232880" y="3621804"/>
                  </a:lnTo>
                  <a:lnTo>
                    <a:pt x="2276438" y="3609167"/>
                  </a:lnTo>
                  <a:lnTo>
                    <a:pt x="2319537" y="3595418"/>
                  </a:lnTo>
                  <a:lnTo>
                    <a:pt x="2362162" y="3580573"/>
                  </a:lnTo>
                  <a:lnTo>
                    <a:pt x="2404299" y="3564648"/>
                  </a:lnTo>
                  <a:lnTo>
                    <a:pt x="2445930" y="3547658"/>
                  </a:lnTo>
                  <a:lnTo>
                    <a:pt x="2487042" y="3529620"/>
                  </a:lnTo>
                  <a:lnTo>
                    <a:pt x="2527618" y="3510549"/>
                  </a:lnTo>
                  <a:lnTo>
                    <a:pt x="2567644" y="3490462"/>
                  </a:lnTo>
                  <a:lnTo>
                    <a:pt x="2607104" y="3469374"/>
                  </a:lnTo>
                  <a:lnTo>
                    <a:pt x="2645983" y="3447302"/>
                  </a:lnTo>
                  <a:lnTo>
                    <a:pt x="2684265" y="3424260"/>
                  </a:lnTo>
                  <a:lnTo>
                    <a:pt x="2721935" y="3400266"/>
                  </a:lnTo>
                  <a:lnTo>
                    <a:pt x="2758978" y="3375334"/>
                  </a:lnTo>
                  <a:lnTo>
                    <a:pt x="2795379" y="3349482"/>
                  </a:lnTo>
                  <a:lnTo>
                    <a:pt x="2831122" y="3322724"/>
                  </a:lnTo>
                  <a:lnTo>
                    <a:pt x="2866191" y="3295077"/>
                  </a:lnTo>
                  <a:lnTo>
                    <a:pt x="2900572" y="3266557"/>
                  </a:lnTo>
                  <a:lnTo>
                    <a:pt x="2934248" y="3237179"/>
                  </a:lnTo>
                  <a:lnTo>
                    <a:pt x="2967206" y="3206959"/>
                  </a:lnTo>
                  <a:lnTo>
                    <a:pt x="2999429" y="3175914"/>
                  </a:lnTo>
                  <a:lnTo>
                    <a:pt x="3030902" y="3144059"/>
                  </a:lnTo>
                  <a:lnTo>
                    <a:pt x="3061610" y="3111410"/>
                  </a:lnTo>
                  <a:lnTo>
                    <a:pt x="3091537" y="3077984"/>
                  </a:lnTo>
                  <a:lnTo>
                    <a:pt x="3120668" y="3043795"/>
                  </a:lnTo>
                  <a:lnTo>
                    <a:pt x="3148988" y="3008861"/>
                  </a:lnTo>
                  <a:lnTo>
                    <a:pt x="3176482" y="2973196"/>
                  </a:lnTo>
                  <a:lnTo>
                    <a:pt x="3203133" y="2936817"/>
                  </a:lnTo>
                  <a:lnTo>
                    <a:pt x="3228927" y="2899739"/>
                  </a:lnTo>
                  <a:lnTo>
                    <a:pt x="3253849" y="2861980"/>
                  </a:lnTo>
                  <a:lnTo>
                    <a:pt x="3277882" y="2823553"/>
                  </a:lnTo>
                  <a:lnTo>
                    <a:pt x="3301012" y="2784476"/>
                  </a:lnTo>
                  <a:lnTo>
                    <a:pt x="3323224" y="2744765"/>
                  </a:lnTo>
                  <a:lnTo>
                    <a:pt x="3344501" y="2704434"/>
                  </a:lnTo>
                  <a:lnTo>
                    <a:pt x="3364829" y="2663501"/>
                  </a:lnTo>
                  <a:lnTo>
                    <a:pt x="3384193" y="2621981"/>
                  </a:lnTo>
                  <a:lnTo>
                    <a:pt x="3402577" y="2579890"/>
                  </a:lnTo>
                  <a:lnTo>
                    <a:pt x="3419965" y="2537243"/>
                  </a:lnTo>
                  <a:lnTo>
                    <a:pt x="3436342" y="2494058"/>
                  </a:lnTo>
                  <a:lnTo>
                    <a:pt x="3451694" y="2450349"/>
                  </a:lnTo>
                  <a:lnTo>
                    <a:pt x="3466004" y="2406132"/>
                  </a:lnTo>
                  <a:lnTo>
                    <a:pt x="3479258" y="2361425"/>
                  </a:lnTo>
                  <a:lnTo>
                    <a:pt x="3491439" y="2316241"/>
                  </a:lnTo>
                  <a:lnTo>
                    <a:pt x="3502534" y="2270598"/>
                  </a:lnTo>
                  <a:lnTo>
                    <a:pt x="3512525" y="2224512"/>
                  </a:lnTo>
                  <a:lnTo>
                    <a:pt x="3521398" y="2177997"/>
                  </a:lnTo>
                  <a:lnTo>
                    <a:pt x="3529139" y="2131071"/>
                  </a:lnTo>
                  <a:lnTo>
                    <a:pt x="3535730" y="2083748"/>
                  </a:lnTo>
                  <a:lnTo>
                    <a:pt x="3541157" y="2036046"/>
                  </a:lnTo>
                  <a:lnTo>
                    <a:pt x="3545405" y="1987979"/>
                  </a:lnTo>
                  <a:lnTo>
                    <a:pt x="3548458" y="1939564"/>
                  </a:lnTo>
                  <a:lnTo>
                    <a:pt x="3550302" y="1890817"/>
                  </a:lnTo>
                  <a:lnTo>
                    <a:pt x="3550920" y="1841753"/>
                  </a:lnTo>
                  <a:lnTo>
                    <a:pt x="3550302" y="1792690"/>
                  </a:lnTo>
                  <a:lnTo>
                    <a:pt x="3548458" y="1743943"/>
                  </a:lnTo>
                  <a:lnTo>
                    <a:pt x="3545405" y="1695528"/>
                  </a:lnTo>
                  <a:lnTo>
                    <a:pt x="3541157" y="1647461"/>
                  </a:lnTo>
                  <a:lnTo>
                    <a:pt x="3535730" y="1599759"/>
                  </a:lnTo>
                  <a:lnTo>
                    <a:pt x="3529139" y="1552436"/>
                  </a:lnTo>
                  <a:lnTo>
                    <a:pt x="3521398" y="1505510"/>
                  </a:lnTo>
                  <a:lnTo>
                    <a:pt x="3512525" y="1458995"/>
                  </a:lnTo>
                  <a:lnTo>
                    <a:pt x="3502534" y="1412909"/>
                  </a:lnTo>
                  <a:lnTo>
                    <a:pt x="3491439" y="1367266"/>
                  </a:lnTo>
                  <a:lnTo>
                    <a:pt x="3479258" y="1322082"/>
                  </a:lnTo>
                  <a:lnTo>
                    <a:pt x="3466004" y="1277375"/>
                  </a:lnTo>
                  <a:lnTo>
                    <a:pt x="3451694" y="1233158"/>
                  </a:lnTo>
                  <a:lnTo>
                    <a:pt x="3436342" y="1189449"/>
                  </a:lnTo>
                  <a:lnTo>
                    <a:pt x="3419965" y="1146264"/>
                  </a:lnTo>
                  <a:lnTo>
                    <a:pt x="3402577" y="1103617"/>
                  </a:lnTo>
                  <a:lnTo>
                    <a:pt x="3384193" y="1061526"/>
                  </a:lnTo>
                  <a:lnTo>
                    <a:pt x="3364829" y="1020006"/>
                  </a:lnTo>
                  <a:lnTo>
                    <a:pt x="3344501" y="979073"/>
                  </a:lnTo>
                  <a:lnTo>
                    <a:pt x="3323224" y="938742"/>
                  </a:lnTo>
                  <a:lnTo>
                    <a:pt x="3301012" y="899031"/>
                  </a:lnTo>
                  <a:lnTo>
                    <a:pt x="3277882" y="859954"/>
                  </a:lnTo>
                  <a:lnTo>
                    <a:pt x="3253849" y="821527"/>
                  </a:lnTo>
                  <a:lnTo>
                    <a:pt x="3228927" y="783768"/>
                  </a:lnTo>
                  <a:lnTo>
                    <a:pt x="3203133" y="746690"/>
                  </a:lnTo>
                  <a:lnTo>
                    <a:pt x="3176482" y="710311"/>
                  </a:lnTo>
                  <a:lnTo>
                    <a:pt x="3148988" y="674646"/>
                  </a:lnTo>
                  <a:lnTo>
                    <a:pt x="3120668" y="639712"/>
                  </a:lnTo>
                  <a:lnTo>
                    <a:pt x="3091537" y="605523"/>
                  </a:lnTo>
                  <a:lnTo>
                    <a:pt x="3061610" y="572097"/>
                  </a:lnTo>
                  <a:lnTo>
                    <a:pt x="3030902" y="539448"/>
                  </a:lnTo>
                  <a:lnTo>
                    <a:pt x="2999429" y="507593"/>
                  </a:lnTo>
                  <a:lnTo>
                    <a:pt x="2967206" y="476548"/>
                  </a:lnTo>
                  <a:lnTo>
                    <a:pt x="2934248" y="446328"/>
                  </a:lnTo>
                  <a:lnTo>
                    <a:pt x="2900572" y="416950"/>
                  </a:lnTo>
                  <a:lnTo>
                    <a:pt x="2866191" y="388430"/>
                  </a:lnTo>
                  <a:lnTo>
                    <a:pt x="2831122" y="360783"/>
                  </a:lnTo>
                  <a:lnTo>
                    <a:pt x="2795379" y="334025"/>
                  </a:lnTo>
                  <a:lnTo>
                    <a:pt x="2758978" y="308173"/>
                  </a:lnTo>
                  <a:lnTo>
                    <a:pt x="2721935" y="283241"/>
                  </a:lnTo>
                  <a:lnTo>
                    <a:pt x="2684265" y="259247"/>
                  </a:lnTo>
                  <a:lnTo>
                    <a:pt x="2645983" y="236205"/>
                  </a:lnTo>
                  <a:lnTo>
                    <a:pt x="2607104" y="214133"/>
                  </a:lnTo>
                  <a:lnTo>
                    <a:pt x="2567644" y="193045"/>
                  </a:lnTo>
                  <a:lnTo>
                    <a:pt x="2527618" y="172958"/>
                  </a:lnTo>
                  <a:lnTo>
                    <a:pt x="2487042" y="153887"/>
                  </a:lnTo>
                  <a:lnTo>
                    <a:pt x="2445930" y="135849"/>
                  </a:lnTo>
                  <a:lnTo>
                    <a:pt x="2404299" y="118859"/>
                  </a:lnTo>
                  <a:lnTo>
                    <a:pt x="2362162" y="102934"/>
                  </a:lnTo>
                  <a:lnTo>
                    <a:pt x="2319537" y="88089"/>
                  </a:lnTo>
                  <a:lnTo>
                    <a:pt x="2276438" y="74340"/>
                  </a:lnTo>
                  <a:lnTo>
                    <a:pt x="2232880" y="61703"/>
                  </a:lnTo>
                  <a:lnTo>
                    <a:pt x="2188880" y="50194"/>
                  </a:lnTo>
                  <a:lnTo>
                    <a:pt x="2144451" y="39829"/>
                  </a:lnTo>
                  <a:lnTo>
                    <a:pt x="2099610" y="30624"/>
                  </a:lnTo>
                  <a:lnTo>
                    <a:pt x="2054371" y="22595"/>
                  </a:lnTo>
                  <a:lnTo>
                    <a:pt x="2008751" y="15757"/>
                  </a:lnTo>
                  <a:lnTo>
                    <a:pt x="1962765" y="10127"/>
                  </a:lnTo>
                  <a:lnTo>
                    <a:pt x="1916427" y="5720"/>
                  </a:lnTo>
                  <a:lnTo>
                    <a:pt x="1869753" y="2553"/>
                  </a:lnTo>
                  <a:lnTo>
                    <a:pt x="1822759" y="64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8084" y="3424428"/>
              <a:ext cx="2718816" cy="1833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2666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Uses</a:t>
            </a:r>
            <a:r>
              <a:rPr spc="-225" dirty="0"/>
              <a:t> </a:t>
            </a:r>
            <a:r>
              <a:rPr spc="-10" dirty="0"/>
              <a:t>of</a:t>
            </a:r>
            <a:r>
              <a:rPr spc="-229" dirty="0"/>
              <a:t> </a:t>
            </a:r>
            <a:r>
              <a:rPr spc="-500" dirty="0"/>
              <a:t>JDBC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6935" y="853439"/>
            <a:ext cx="2767583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60626" y="1397000"/>
            <a:ext cx="8815705" cy="289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Connects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Java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application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Works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on</a:t>
            </a:r>
            <a:r>
              <a:rPr sz="2200" spc="-16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queries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like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create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updates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254000"/>
              </a:lnSpc>
              <a:spcBef>
                <a:spcPts val="5"/>
              </a:spcBef>
            </a:pP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Retrieves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results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received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from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answer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query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both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platform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database-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independent.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318260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153411"/>
            <a:ext cx="635507" cy="6355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3005327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5755" y="3857244"/>
            <a:ext cx="633983" cy="6339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65714" y="5535020"/>
            <a:ext cx="2247899" cy="257305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915157" y="5076190"/>
            <a:ext cx="6247765" cy="3408679"/>
            <a:chOff x="2915157" y="5076190"/>
            <a:chExt cx="6247765" cy="3408679"/>
          </a:xfrm>
        </p:grpSpPr>
        <p:sp>
          <p:nvSpPr>
            <p:cNvPr id="11" name="object 11"/>
            <p:cNvSpPr/>
            <p:nvPr/>
          </p:nvSpPr>
          <p:spPr>
            <a:xfrm>
              <a:off x="2921507" y="5082540"/>
              <a:ext cx="6235065" cy="3395979"/>
            </a:xfrm>
            <a:custGeom>
              <a:avLst/>
              <a:gdLst/>
              <a:ahLst/>
              <a:cxnLst/>
              <a:rect l="l" t="t" r="r" b="b"/>
              <a:pathLst>
                <a:path w="6235065" h="3395979">
                  <a:moveTo>
                    <a:pt x="5901817" y="0"/>
                  </a:moveTo>
                  <a:lnTo>
                    <a:pt x="332867" y="0"/>
                  </a:lnTo>
                  <a:lnTo>
                    <a:pt x="283693" y="3610"/>
                  </a:lnTo>
                  <a:lnTo>
                    <a:pt x="236755" y="14098"/>
                  </a:lnTo>
                  <a:lnTo>
                    <a:pt x="192568" y="30948"/>
                  </a:lnTo>
                  <a:lnTo>
                    <a:pt x="151647" y="53644"/>
                  </a:lnTo>
                  <a:lnTo>
                    <a:pt x="114509" y="81669"/>
                  </a:lnTo>
                  <a:lnTo>
                    <a:pt x="81669" y="114509"/>
                  </a:lnTo>
                  <a:lnTo>
                    <a:pt x="53644" y="151647"/>
                  </a:lnTo>
                  <a:lnTo>
                    <a:pt x="30948" y="192568"/>
                  </a:lnTo>
                  <a:lnTo>
                    <a:pt x="14098" y="236755"/>
                  </a:lnTo>
                  <a:lnTo>
                    <a:pt x="3610" y="283693"/>
                  </a:lnTo>
                  <a:lnTo>
                    <a:pt x="0" y="332867"/>
                  </a:lnTo>
                  <a:lnTo>
                    <a:pt x="0" y="3062579"/>
                  </a:lnTo>
                  <a:lnTo>
                    <a:pt x="3610" y="3111770"/>
                  </a:lnTo>
                  <a:lnTo>
                    <a:pt x="14098" y="3158721"/>
                  </a:lnTo>
                  <a:lnTo>
                    <a:pt x="30948" y="3202915"/>
                  </a:lnTo>
                  <a:lnTo>
                    <a:pt x="53644" y="3243840"/>
                  </a:lnTo>
                  <a:lnTo>
                    <a:pt x="81669" y="3280978"/>
                  </a:lnTo>
                  <a:lnTo>
                    <a:pt x="114509" y="3313817"/>
                  </a:lnTo>
                  <a:lnTo>
                    <a:pt x="151647" y="3341839"/>
                  </a:lnTo>
                  <a:lnTo>
                    <a:pt x="192568" y="3364531"/>
                  </a:lnTo>
                  <a:lnTo>
                    <a:pt x="236755" y="3381377"/>
                  </a:lnTo>
                  <a:lnTo>
                    <a:pt x="283693" y="3391862"/>
                  </a:lnTo>
                  <a:lnTo>
                    <a:pt x="332867" y="3395472"/>
                  </a:lnTo>
                  <a:lnTo>
                    <a:pt x="5901817" y="3395472"/>
                  </a:lnTo>
                  <a:lnTo>
                    <a:pt x="5950990" y="3391862"/>
                  </a:lnTo>
                  <a:lnTo>
                    <a:pt x="5997928" y="3381377"/>
                  </a:lnTo>
                  <a:lnTo>
                    <a:pt x="6042115" y="3364531"/>
                  </a:lnTo>
                  <a:lnTo>
                    <a:pt x="6083036" y="3341839"/>
                  </a:lnTo>
                  <a:lnTo>
                    <a:pt x="6120174" y="3313817"/>
                  </a:lnTo>
                  <a:lnTo>
                    <a:pt x="6153014" y="3280978"/>
                  </a:lnTo>
                  <a:lnTo>
                    <a:pt x="6181039" y="3243840"/>
                  </a:lnTo>
                  <a:lnTo>
                    <a:pt x="6203735" y="3202915"/>
                  </a:lnTo>
                  <a:lnTo>
                    <a:pt x="6220585" y="3158721"/>
                  </a:lnTo>
                  <a:lnTo>
                    <a:pt x="6231073" y="3111770"/>
                  </a:lnTo>
                  <a:lnTo>
                    <a:pt x="6234684" y="3062579"/>
                  </a:lnTo>
                  <a:lnTo>
                    <a:pt x="6234684" y="332867"/>
                  </a:lnTo>
                  <a:lnTo>
                    <a:pt x="6231073" y="283693"/>
                  </a:lnTo>
                  <a:lnTo>
                    <a:pt x="6220585" y="236755"/>
                  </a:lnTo>
                  <a:lnTo>
                    <a:pt x="6203735" y="192568"/>
                  </a:lnTo>
                  <a:lnTo>
                    <a:pt x="6181039" y="151647"/>
                  </a:lnTo>
                  <a:lnTo>
                    <a:pt x="6153014" y="114509"/>
                  </a:lnTo>
                  <a:lnTo>
                    <a:pt x="6120174" y="81669"/>
                  </a:lnTo>
                  <a:lnTo>
                    <a:pt x="6083036" y="53644"/>
                  </a:lnTo>
                  <a:lnTo>
                    <a:pt x="6042115" y="30948"/>
                  </a:lnTo>
                  <a:lnTo>
                    <a:pt x="5997928" y="14098"/>
                  </a:lnTo>
                  <a:lnTo>
                    <a:pt x="5950990" y="3610"/>
                  </a:lnTo>
                  <a:lnTo>
                    <a:pt x="5901817" y="0"/>
                  </a:lnTo>
                  <a:close/>
                </a:path>
              </a:pathLst>
            </a:custGeom>
            <a:solidFill>
              <a:srgbClr val="A0BE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507" y="5082540"/>
              <a:ext cx="6235065" cy="3395979"/>
            </a:xfrm>
            <a:custGeom>
              <a:avLst/>
              <a:gdLst/>
              <a:ahLst/>
              <a:cxnLst/>
              <a:rect l="l" t="t" r="r" b="b"/>
              <a:pathLst>
                <a:path w="6235065" h="3395979">
                  <a:moveTo>
                    <a:pt x="0" y="332867"/>
                  </a:moveTo>
                  <a:lnTo>
                    <a:pt x="3610" y="283693"/>
                  </a:lnTo>
                  <a:lnTo>
                    <a:pt x="14098" y="236755"/>
                  </a:lnTo>
                  <a:lnTo>
                    <a:pt x="30948" y="192568"/>
                  </a:lnTo>
                  <a:lnTo>
                    <a:pt x="53644" y="151647"/>
                  </a:lnTo>
                  <a:lnTo>
                    <a:pt x="81669" y="114509"/>
                  </a:lnTo>
                  <a:lnTo>
                    <a:pt x="114509" y="81669"/>
                  </a:lnTo>
                  <a:lnTo>
                    <a:pt x="151647" y="53644"/>
                  </a:lnTo>
                  <a:lnTo>
                    <a:pt x="192568" y="30948"/>
                  </a:lnTo>
                  <a:lnTo>
                    <a:pt x="236755" y="14098"/>
                  </a:lnTo>
                  <a:lnTo>
                    <a:pt x="283693" y="3610"/>
                  </a:lnTo>
                  <a:lnTo>
                    <a:pt x="332867" y="0"/>
                  </a:lnTo>
                  <a:lnTo>
                    <a:pt x="5901817" y="0"/>
                  </a:lnTo>
                  <a:lnTo>
                    <a:pt x="5950990" y="3610"/>
                  </a:lnTo>
                  <a:lnTo>
                    <a:pt x="5997928" y="14098"/>
                  </a:lnTo>
                  <a:lnTo>
                    <a:pt x="6042115" y="30948"/>
                  </a:lnTo>
                  <a:lnTo>
                    <a:pt x="6083036" y="53644"/>
                  </a:lnTo>
                  <a:lnTo>
                    <a:pt x="6120174" y="81669"/>
                  </a:lnTo>
                  <a:lnTo>
                    <a:pt x="6153014" y="114509"/>
                  </a:lnTo>
                  <a:lnTo>
                    <a:pt x="6181039" y="151647"/>
                  </a:lnTo>
                  <a:lnTo>
                    <a:pt x="6203735" y="192568"/>
                  </a:lnTo>
                  <a:lnTo>
                    <a:pt x="6220585" y="236755"/>
                  </a:lnTo>
                  <a:lnTo>
                    <a:pt x="6231073" y="283693"/>
                  </a:lnTo>
                  <a:lnTo>
                    <a:pt x="6234684" y="332867"/>
                  </a:lnTo>
                  <a:lnTo>
                    <a:pt x="6234684" y="3062579"/>
                  </a:lnTo>
                  <a:lnTo>
                    <a:pt x="6231073" y="3111770"/>
                  </a:lnTo>
                  <a:lnTo>
                    <a:pt x="6220585" y="3158721"/>
                  </a:lnTo>
                  <a:lnTo>
                    <a:pt x="6203735" y="3202915"/>
                  </a:lnTo>
                  <a:lnTo>
                    <a:pt x="6181039" y="3243840"/>
                  </a:lnTo>
                  <a:lnTo>
                    <a:pt x="6153014" y="3280978"/>
                  </a:lnTo>
                  <a:lnTo>
                    <a:pt x="6120174" y="3313817"/>
                  </a:lnTo>
                  <a:lnTo>
                    <a:pt x="6083036" y="3341839"/>
                  </a:lnTo>
                  <a:lnTo>
                    <a:pt x="6042115" y="3364531"/>
                  </a:lnTo>
                  <a:lnTo>
                    <a:pt x="5997928" y="3381377"/>
                  </a:lnTo>
                  <a:lnTo>
                    <a:pt x="5950990" y="3391862"/>
                  </a:lnTo>
                  <a:lnTo>
                    <a:pt x="5901817" y="3395472"/>
                  </a:lnTo>
                  <a:lnTo>
                    <a:pt x="332867" y="3395472"/>
                  </a:lnTo>
                  <a:lnTo>
                    <a:pt x="283693" y="3391862"/>
                  </a:lnTo>
                  <a:lnTo>
                    <a:pt x="236755" y="3381377"/>
                  </a:lnTo>
                  <a:lnTo>
                    <a:pt x="192568" y="3364531"/>
                  </a:lnTo>
                  <a:lnTo>
                    <a:pt x="151647" y="3341839"/>
                  </a:lnTo>
                  <a:lnTo>
                    <a:pt x="114509" y="3313817"/>
                  </a:lnTo>
                  <a:lnTo>
                    <a:pt x="81669" y="3280978"/>
                  </a:lnTo>
                  <a:lnTo>
                    <a:pt x="53644" y="3243840"/>
                  </a:lnTo>
                  <a:lnTo>
                    <a:pt x="30948" y="3202915"/>
                  </a:lnTo>
                  <a:lnTo>
                    <a:pt x="14098" y="3158721"/>
                  </a:lnTo>
                  <a:lnTo>
                    <a:pt x="3610" y="3111770"/>
                  </a:lnTo>
                  <a:lnTo>
                    <a:pt x="0" y="3062579"/>
                  </a:lnTo>
                  <a:lnTo>
                    <a:pt x="0" y="332867"/>
                  </a:lnTo>
                  <a:close/>
                </a:path>
              </a:pathLst>
            </a:custGeom>
            <a:ln w="12191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98673" y="5194757"/>
            <a:ext cx="2272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Java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Application</a:t>
            </a:r>
            <a:endParaRPr sz="24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412994" y="6027165"/>
            <a:ext cx="3176905" cy="1696720"/>
            <a:chOff x="5412994" y="6027165"/>
            <a:chExt cx="3176905" cy="1696720"/>
          </a:xfrm>
        </p:grpSpPr>
        <p:sp>
          <p:nvSpPr>
            <p:cNvPr id="15" name="object 15"/>
            <p:cNvSpPr/>
            <p:nvPr/>
          </p:nvSpPr>
          <p:spPr>
            <a:xfrm>
              <a:off x="5419344" y="6033515"/>
              <a:ext cx="3164205" cy="1684020"/>
            </a:xfrm>
            <a:custGeom>
              <a:avLst/>
              <a:gdLst/>
              <a:ahLst/>
              <a:cxnLst/>
              <a:rect l="l" t="t" r="r" b="b"/>
              <a:pathLst>
                <a:path w="3164204" h="1684020">
                  <a:moveTo>
                    <a:pt x="2998724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099"/>
                  </a:lnTo>
                  <a:lnTo>
                    <a:pt x="0" y="1518919"/>
                  </a:lnTo>
                  <a:lnTo>
                    <a:pt x="5897" y="1562811"/>
                  </a:lnTo>
                  <a:lnTo>
                    <a:pt x="22540" y="1602250"/>
                  </a:lnTo>
                  <a:lnTo>
                    <a:pt x="48355" y="1635664"/>
                  </a:lnTo>
                  <a:lnTo>
                    <a:pt x="81769" y="1661479"/>
                  </a:lnTo>
                  <a:lnTo>
                    <a:pt x="121208" y="1678122"/>
                  </a:lnTo>
                  <a:lnTo>
                    <a:pt x="165100" y="1684019"/>
                  </a:lnTo>
                  <a:lnTo>
                    <a:pt x="2998724" y="1684019"/>
                  </a:lnTo>
                  <a:lnTo>
                    <a:pt x="3042615" y="1678122"/>
                  </a:lnTo>
                  <a:lnTo>
                    <a:pt x="3082054" y="1661479"/>
                  </a:lnTo>
                  <a:lnTo>
                    <a:pt x="3115468" y="1635664"/>
                  </a:lnTo>
                  <a:lnTo>
                    <a:pt x="3141283" y="1602250"/>
                  </a:lnTo>
                  <a:lnTo>
                    <a:pt x="3157926" y="1562811"/>
                  </a:lnTo>
                  <a:lnTo>
                    <a:pt x="3163824" y="1518919"/>
                  </a:lnTo>
                  <a:lnTo>
                    <a:pt x="3163824" y="165099"/>
                  </a:lnTo>
                  <a:lnTo>
                    <a:pt x="3157926" y="121208"/>
                  </a:lnTo>
                  <a:lnTo>
                    <a:pt x="3141283" y="81769"/>
                  </a:lnTo>
                  <a:lnTo>
                    <a:pt x="3115468" y="48355"/>
                  </a:lnTo>
                  <a:lnTo>
                    <a:pt x="3082054" y="22540"/>
                  </a:lnTo>
                  <a:lnTo>
                    <a:pt x="3042615" y="5897"/>
                  </a:lnTo>
                  <a:lnTo>
                    <a:pt x="2998724" y="0"/>
                  </a:lnTo>
                  <a:close/>
                </a:path>
              </a:pathLst>
            </a:custGeom>
            <a:solidFill>
              <a:srgbClr val="FCE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19344" y="6033515"/>
              <a:ext cx="3164205" cy="1684020"/>
            </a:xfrm>
            <a:custGeom>
              <a:avLst/>
              <a:gdLst/>
              <a:ahLst/>
              <a:cxnLst/>
              <a:rect l="l" t="t" r="r" b="b"/>
              <a:pathLst>
                <a:path w="3164204" h="1684020">
                  <a:moveTo>
                    <a:pt x="0" y="165099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2998724" y="0"/>
                  </a:lnTo>
                  <a:lnTo>
                    <a:pt x="3042615" y="5897"/>
                  </a:lnTo>
                  <a:lnTo>
                    <a:pt x="3082054" y="22540"/>
                  </a:lnTo>
                  <a:lnTo>
                    <a:pt x="3115468" y="48355"/>
                  </a:lnTo>
                  <a:lnTo>
                    <a:pt x="3141283" y="81769"/>
                  </a:lnTo>
                  <a:lnTo>
                    <a:pt x="3157926" y="121208"/>
                  </a:lnTo>
                  <a:lnTo>
                    <a:pt x="3163824" y="165099"/>
                  </a:lnTo>
                  <a:lnTo>
                    <a:pt x="3163824" y="1518919"/>
                  </a:lnTo>
                  <a:lnTo>
                    <a:pt x="3157926" y="1562811"/>
                  </a:lnTo>
                  <a:lnTo>
                    <a:pt x="3141283" y="1602250"/>
                  </a:lnTo>
                  <a:lnTo>
                    <a:pt x="3115468" y="1635664"/>
                  </a:lnTo>
                  <a:lnTo>
                    <a:pt x="3082054" y="1661479"/>
                  </a:lnTo>
                  <a:lnTo>
                    <a:pt x="3042615" y="1678122"/>
                  </a:lnTo>
                  <a:lnTo>
                    <a:pt x="2998724" y="1684019"/>
                  </a:lnTo>
                  <a:lnTo>
                    <a:pt x="165100" y="1684019"/>
                  </a:lnTo>
                  <a:lnTo>
                    <a:pt x="121208" y="1678122"/>
                  </a:lnTo>
                  <a:lnTo>
                    <a:pt x="81769" y="1661479"/>
                  </a:lnTo>
                  <a:lnTo>
                    <a:pt x="48355" y="1635664"/>
                  </a:lnTo>
                  <a:lnTo>
                    <a:pt x="22540" y="1602250"/>
                  </a:lnTo>
                  <a:lnTo>
                    <a:pt x="5897" y="1562811"/>
                  </a:lnTo>
                  <a:lnTo>
                    <a:pt x="0" y="1518919"/>
                  </a:lnTo>
                  <a:lnTo>
                    <a:pt x="0" y="165099"/>
                  </a:lnTo>
                  <a:close/>
                </a:path>
              </a:pathLst>
            </a:custGeom>
            <a:ln w="12192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641972" y="6663055"/>
            <a:ext cx="719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83168" y="6838188"/>
            <a:ext cx="1744980" cy="76200"/>
          </a:xfrm>
          <a:custGeom>
            <a:avLst/>
            <a:gdLst/>
            <a:ahLst/>
            <a:cxnLst/>
            <a:rect l="l" t="t" r="r" b="b"/>
            <a:pathLst>
              <a:path w="1744979" h="76200">
                <a:moveTo>
                  <a:pt x="1668652" y="0"/>
                </a:moveTo>
                <a:lnTo>
                  <a:pt x="1668652" y="76199"/>
                </a:lnTo>
                <a:lnTo>
                  <a:pt x="1732152" y="44449"/>
                </a:lnTo>
                <a:lnTo>
                  <a:pt x="1681352" y="44449"/>
                </a:lnTo>
                <a:lnTo>
                  <a:pt x="1681352" y="31749"/>
                </a:lnTo>
                <a:lnTo>
                  <a:pt x="1732152" y="31749"/>
                </a:lnTo>
                <a:lnTo>
                  <a:pt x="1668652" y="0"/>
                </a:lnTo>
                <a:close/>
              </a:path>
              <a:path w="1744979" h="76200">
                <a:moveTo>
                  <a:pt x="166865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668652" y="44449"/>
                </a:lnTo>
                <a:lnTo>
                  <a:pt x="1668652" y="31749"/>
                </a:lnTo>
                <a:close/>
              </a:path>
              <a:path w="1744979" h="76200">
                <a:moveTo>
                  <a:pt x="1732152" y="31749"/>
                </a:moveTo>
                <a:lnTo>
                  <a:pt x="1681352" y="31749"/>
                </a:lnTo>
                <a:lnTo>
                  <a:pt x="1681352" y="44449"/>
                </a:lnTo>
                <a:lnTo>
                  <a:pt x="1732152" y="44449"/>
                </a:lnTo>
                <a:lnTo>
                  <a:pt x="1744852" y="38099"/>
                </a:lnTo>
                <a:lnTo>
                  <a:pt x="1732152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107039" y="8264143"/>
            <a:ext cx="1367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Lucida Sans Unicode"/>
                <a:cs typeface="Lucida Sans Unicode"/>
              </a:rPr>
              <a:t>Database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13454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Environment</a:t>
            </a:r>
            <a:r>
              <a:rPr spc="-240" dirty="0"/>
              <a:t> </a:t>
            </a:r>
            <a:r>
              <a:rPr spc="-150" dirty="0"/>
              <a:t>Setup</a:t>
            </a:r>
            <a:r>
              <a:rPr spc="-210" dirty="0"/>
              <a:t> </a:t>
            </a:r>
            <a:r>
              <a:rPr spc="-20" dirty="0"/>
              <a:t>of</a:t>
            </a:r>
            <a:r>
              <a:rPr spc="-225" dirty="0"/>
              <a:t> </a:t>
            </a:r>
            <a:r>
              <a:rPr spc="-500" dirty="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9164" y="1335404"/>
            <a:ext cx="56095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Install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latest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version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Java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SE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SDK.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8655" y="853439"/>
            <a:ext cx="5724144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3176" y="2308860"/>
            <a:ext cx="9637776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8203" y="346659"/>
            <a:ext cx="7429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Environment</a:t>
            </a:r>
            <a:r>
              <a:rPr spc="-245" dirty="0"/>
              <a:t> </a:t>
            </a:r>
            <a:r>
              <a:rPr spc="-150" dirty="0"/>
              <a:t>Setup</a:t>
            </a:r>
            <a:r>
              <a:rPr spc="-215" dirty="0"/>
              <a:t> </a:t>
            </a:r>
            <a:r>
              <a:rPr spc="-20" dirty="0"/>
              <a:t>of</a:t>
            </a:r>
            <a:r>
              <a:rPr spc="-229" dirty="0"/>
              <a:t> </a:t>
            </a:r>
            <a:r>
              <a:rPr spc="-480" dirty="0"/>
              <a:t>JDBC</a:t>
            </a:r>
            <a:r>
              <a:rPr spc="-220" dirty="0"/>
              <a:t> </a:t>
            </a:r>
            <a:r>
              <a:rPr spc="-60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9164" y="1335404"/>
            <a:ext cx="7948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Install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your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management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system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(DBMS)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if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needed.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1500" y="853439"/>
            <a:ext cx="7458456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6891" y="2308860"/>
            <a:ext cx="9601200" cy="56525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8203" y="346659"/>
            <a:ext cx="7429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Environment</a:t>
            </a:r>
            <a:r>
              <a:rPr spc="-245" dirty="0"/>
              <a:t> </a:t>
            </a:r>
            <a:r>
              <a:rPr spc="-150" dirty="0"/>
              <a:t>Setup</a:t>
            </a:r>
            <a:r>
              <a:rPr spc="-215" dirty="0"/>
              <a:t> </a:t>
            </a:r>
            <a:r>
              <a:rPr spc="-20" dirty="0"/>
              <a:t>of</a:t>
            </a:r>
            <a:r>
              <a:rPr spc="-229" dirty="0"/>
              <a:t> </a:t>
            </a:r>
            <a:r>
              <a:rPr spc="-480" dirty="0"/>
              <a:t>JDBC</a:t>
            </a:r>
            <a:r>
              <a:rPr spc="-220" dirty="0"/>
              <a:t> </a:t>
            </a:r>
            <a:r>
              <a:rPr spc="-60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9164" y="1335404"/>
            <a:ext cx="712850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Install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JDBC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vendor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your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1500" y="853439"/>
            <a:ext cx="7458456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0128" y="2343911"/>
            <a:ext cx="9636252" cy="56174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Connecting</a:t>
            </a:r>
            <a:r>
              <a:rPr spc="-220" dirty="0"/>
              <a:t> </a:t>
            </a:r>
            <a:r>
              <a:rPr spc="-40" dirty="0"/>
              <a:t>to</a:t>
            </a:r>
            <a:r>
              <a:rPr spc="-204" dirty="0"/>
              <a:t> </a:t>
            </a:r>
            <a:r>
              <a:rPr spc="-1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3494" y="2071877"/>
            <a:ext cx="11903710" cy="1953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0" dirty="0">
                <a:solidFill>
                  <a:srgbClr val="404040"/>
                </a:solidFill>
                <a:latin typeface="Arial Black"/>
                <a:cs typeface="Arial Black"/>
              </a:rPr>
              <a:t>Register</a:t>
            </a:r>
            <a:r>
              <a:rPr sz="22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Arial Black"/>
                <a:cs typeface="Arial Black"/>
              </a:rPr>
              <a:t>drive</a:t>
            </a: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Black"/>
                <a:cs typeface="Arial Black"/>
              </a:rPr>
              <a:t>class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forName()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register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class.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This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dynamically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loads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driver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class.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Syntax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forName()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0888" y="853439"/>
            <a:ext cx="5058156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93494" y="4980888"/>
            <a:ext cx="58540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Example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registering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OracleDriver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0" y="6304788"/>
            <a:ext cx="4445508" cy="23439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65682" y="1354327"/>
            <a:ext cx="5695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Connecting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Database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involves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Arial Black"/>
                <a:cs typeface="Arial Black"/>
              </a:rPr>
              <a:t>five</a:t>
            </a: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steps: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8219" y="198729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457200" y="0"/>
                </a:moveTo>
                <a:lnTo>
                  <a:pt x="91440" y="0"/>
                </a:lnTo>
                <a:lnTo>
                  <a:pt x="55849" y="7179"/>
                </a:lnTo>
                <a:lnTo>
                  <a:pt x="26784" y="26765"/>
                </a:lnTo>
                <a:lnTo>
                  <a:pt x="7186" y="55828"/>
                </a:lnTo>
                <a:lnTo>
                  <a:pt x="0" y="91439"/>
                </a:lnTo>
                <a:lnTo>
                  <a:pt x="0" y="457200"/>
                </a:lnTo>
                <a:lnTo>
                  <a:pt x="7186" y="492811"/>
                </a:lnTo>
                <a:lnTo>
                  <a:pt x="26784" y="521874"/>
                </a:lnTo>
                <a:lnTo>
                  <a:pt x="55849" y="541460"/>
                </a:lnTo>
                <a:lnTo>
                  <a:pt x="91440" y="548639"/>
                </a:lnTo>
                <a:lnTo>
                  <a:pt x="457200" y="548639"/>
                </a:lnTo>
                <a:lnTo>
                  <a:pt x="492811" y="541460"/>
                </a:lnTo>
                <a:lnTo>
                  <a:pt x="521874" y="521874"/>
                </a:lnTo>
                <a:lnTo>
                  <a:pt x="541460" y="492811"/>
                </a:lnTo>
                <a:lnTo>
                  <a:pt x="548640" y="457200"/>
                </a:lnTo>
                <a:lnTo>
                  <a:pt x="548640" y="91439"/>
                </a:lnTo>
                <a:lnTo>
                  <a:pt x="541460" y="55828"/>
                </a:lnTo>
                <a:lnTo>
                  <a:pt x="521874" y="26765"/>
                </a:lnTo>
                <a:lnTo>
                  <a:pt x="492811" y="7179"/>
                </a:lnTo>
                <a:lnTo>
                  <a:pt x="457200" y="0"/>
                </a:lnTo>
                <a:close/>
              </a:path>
            </a:pathLst>
          </a:custGeom>
          <a:solidFill>
            <a:srgbClr val="2C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93698" y="2097785"/>
            <a:ext cx="15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7464" y="4189476"/>
            <a:ext cx="11474450" cy="37084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4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forName(String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className)throws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ClassNotFoundException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7464" y="5614415"/>
            <a:ext cx="7641590" cy="36893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4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class.forName(“oracle.jdbc.OracleDriver”);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2843</Words>
  <Application>Microsoft Macintosh PowerPoint</Application>
  <PresentationFormat>Custom</PresentationFormat>
  <Paragraphs>481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 Black</vt:lpstr>
      <vt:lpstr>Arial MT</vt:lpstr>
      <vt:lpstr>Calibri</vt:lpstr>
      <vt:lpstr>Courier New</vt:lpstr>
      <vt:lpstr>Lucida Sans Unicode</vt:lpstr>
      <vt:lpstr>Office Theme</vt:lpstr>
      <vt:lpstr>PowerPoint Presentation</vt:lpstr>
      <vt:lpstr>Learning Objectives</vt:lpstr>
      <vt:lpstr>JDBC</vt:lpstr>
      <vt:lpstr>Introduction to JDBC</vt:lpstr>
      <vt:lpstr>Uses of JDBC</vt:lpstr>
      <vt:lpstr>Environment Setup of JDBC</vt:lpstr>
      <vt:lpstr>Environment Setup of JDBC (Contd.)</vt:lpstr>
      <vt:lpstr>Environment Setup of JDBC (Contd.)</vt:lpstr>
      <vt:lpstr>Connecting to Database</vt:lpstr>
      <vt:lpstr>Connecting to Database (Contd.)</vt:lpstr>
      <vt:lpstr>Connecting to Database (Contd.)</vt:lpstr>
      <vt:lpstr>Connecting to Database (Contd.)</vt:lpstr>
      <vt:lpstr>Connecting to Database (Contd.)</vt:lpstr>
      <vt:lpstr>JDBC</vt:lpstr>
      <vt:lpstr>JDBC Drivers</vt:lpstr>
      <vt:lpstr>JDBC Drivers (Contd.)</vt:lpstr>
      <vt:lpstr>JDBC Drivers (Contd.)</vt:lpstr>
      <vt:lpstr>JDBC Drivers (Contd.)</vt:lpstr>
      <vt:lpstr>JDBC Drivers (Contd.)</vt:lpstr>
      <vt:lpstr>JDBC</vt:lpstr>
      <vt:lpstr>JDBC API</vt:lpstr>
      <vt:lpstr>JDBC</vt:lpstr>
      <vt:lpstr>Connecting Java Application with Oracle Database</vt:lpstr>
      <vt:lpstr>Connecting Java Application with Oracle Database (Contd.)</vt:lpstr>
      <vt:lpstr>JDBC</vt:lpstr>
      <vt:lpstr>Transaction Management—JDBC</vt:lpstr>
      <vt:lpstr>Transaction Management—JDBC (Contd.)</vt:lpstr>
      <vt:lpstr>Transaction Management—JDBC (Contd.)</vt:lpstr>
      <vt:lpstr>Transaction Management—JDBC (Contd.)</vt:lpstr>
      <vt:lpstr>Transaction Management—JDBC (Contd.)</vt:lpstr>
      <vt:lpstr>Transaction Management—JDBC (Contd.)</vt:lpstr>
      <vt:lpstr>Transaction Management—JDBC (Contd.)</vt:lpstr>
      <vt:lpstr>Transaction Management—JDBC (Contd.)</vt:lpstr>
      <vt:lpstr>Transaction Management—JDBC Callable Statement</vt:lpstr>
      <vt:lpstr>Transaction Management—JDBC Callable Statement (Contd.)</vt:lpstr>
      <vt:lpstr>JDBC in Java 8</vt:lpstr>
      <vt:lpstr>Key Takeaways</vt:lpstr>
      <vt:lpstr>Quiz</vt:lpstr>
      <vt:lpstr>QUIZ 1</vt:lpstr>
      <vt:lpstr>QUIZ 1</vt:lpstr>
      <vt:lpstr>QUIZ 2</vt:lpstr>
      <vt:lpstr>QUIZ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1</cp:revision>
  <dcterms:created xsi:type="dcterms:W3CDTF">2025-01-26T14:57:13Z</dcterms:created>
  <dcterms:modified xsi:type="dcterms:W3CDTF">2025-01-26T14:58:51Z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2025-01-26T00:00:00Z</vt:filetime>
  </property>
  <property fmtid="{D5CDD505-2E9C-101B-9397-08002B2CF9AE}" pid="5" name="Producer">
    <vt:lpwstr>Microsoft® PowerPoint® 2016</vt:lpwstr>
  </property>
</Properties>
</file>