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EA5EEC0C-5937-C144-9B41-696FC2B1206B}"/>
    <pc:docChg chg="custSel modSld modMainMaster">
      <pc:chgData name="amarjeet singh" userId="d84e554384c88249" providerId="LiveId" clId="{EA5EEC0C-5937-C144-9B41-696FC2B1206B}" dt="2025-01-26T15:05:28.469" v="8" actId="478"/>
      <pc:docMkLst>
        <pc:docMk/>
      </pc:docMkLst>
      <pc:sldChg chg="delSp mod">
        <pc:chgData name="amarjeet singh" userId="d84e554384c88249" providerId="LiveId" clId="{EA5EEC0C-5937-C144-9B41-696FC2B1206B}" dt="2025-01-26T15:05:07.013" v="3" actId="478"/>
        <pc:sldMkLst>
          <pc:docMk/>
          <pc:sldMk cId="0" sldId="256"/>
        </pc:sldMkLst>
        <pc:spChg chg="del">
          <ac:chgData name="amarjeet singh" userId="d84e554384c88249" providerId="LiveId" clId="{EA5EEC0C-5937-C144-9B41-696FC2B1206B}" dt="2025-01-26T15:05:07.013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EA5EEC0C-5937-C144-9B41-696FC2B1206B}" dt="2025-01-26T15:05:04.648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EA5EEC0C-5937-C144-9B41-696FC2B1206B}" dt="2025-01-26T15:05:14.947" v="4" actId="478"/>
        <pc:sldMkLst>
          <pc:docMk/>
          <pc:sldMk cId="0" sldId="284"/>
        </pc:sldMkLst>
        <pc:grpChg chg="del">
          <ac:chgData name="amarjeet singh" userId="d84e554384c88249" providerId="LiveId" clId="{EA5EEC0C-5937-C144-9B41-696FC2B1206B}" dt="2025-01-26T15:05:14.947" v="4" actId="478"/>
          <ac:grpSpMkLst>
            <pc:docMk/>
            <pc:sldMk cId="0" sldId="284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EA5EEC0C-5937-C144-9B41-696FC2B1206B}" dt="2025-01-26T15:05:17.907" v="5" actId="478"/>
        <pc:sldMkLst>
          <pc:docMk/>
          <pc:sldMk cId="0" sldId="285"/>
        </pc:sldMkLst>
        <pc:picChg chg="del">
          <ac:chgData name="amarjeet singh" userId="d84e554384c88249" providerId="LiveId" clId="{EA5EEC0C-5937-C144-9B41-696FC2B1206B}" dt="2025-01-26T15:05:17.907" v="5" actId="478"/>
          <ac:picMkLst>
            <pc:docMk/>
            <pc:sldMk cId="0" sldId="285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EA5EEC0C-5937-C144-9B41-696FC2B1206B}" dt="2025-01-26T15:05:20.960" v="6" actId="478"/>
        <pc:sldMkLst>
          <pc:docMk/>
          <pc:sldMk cId="0" sldId="286"/>
        </pc:sldMkLst>
        <pc:grpChg chg="del">
          <ac:chgData name="amarjeet singh" userId="d84e554384c88249" providerId="LiveId" clId="{EA5EEC0C-5937-C144-9B41-696FC2B1206B}" dt="2025-01-26T15:05:20.960" v="6" actId="478"/>
          <ac:grpSpMkLst>
            <pc:docMk/>
            <pc:sldMk cId="0" sldId="286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EA5EEC0C-5937-C144-9B41-696FC2B1206B}" dt="2025-01-26T15:05:24.800" v="7" actId="478"/>
        <pc:sldMkLst>
          <pc:docMk/>
          <pc:sldMk cId="0" sldId="287"/>
        </pc:sldMkLst>
        <pc:picChg chg="del">
          <ac:chgData name="amarjeet singh" userId="d84e554384c88249" providerId="LiveId" clId="{EA5EEC0C-5937-C144-9B41-696FC2B1206B}" dt="2025-01-26T15:05:24.800" v="7" actId="478"/>
          <ac:picMkLst>
            <pc:docMk/>
            <pc:sldMk cId="0" sldId="287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EA5EEC0C-5937-C144-9B41-696FC2B1206B}" dt="2025-01-26T15:05:28.469" v="8" actId="478"/>
        <pc:sldMkLst>
          <pc:docMk/>
          <pc:sldMk cId="0" sldId="288"/>
        </pc:sldMkLst>
        <pc:grpChg chg="del">
          <ac:chgData name="amarjeet singh" userId="d84e554384c88249" providerId="LiveId" clId="{EA5EEC0C-5937-C144-9B41-696FC2B1206B}" dt="2025-01-26T15:05:28.469" v="8" actId="478"/>
          <ac:grpSpMkLst>
            <pc:docMk/>
            <pc:sldMk cId="0" sldId="288"/>
            <ac:grpSpMk id="12" creationId="{00000000-0000-0000-0000-000000000000}"/>
          </ac:grpSpMkLst>
        </pc:grpChg>
      </pc:sldChg>
      <pc:sldMasterChg chg="delSp mod modSldLayout">
        <pc:chgData name="amarjeet singh" userId="d84e554384c88249" providerId="LiveId" clId="{EA5EEC0C-5937-C144-9B41-696FC2B1206B}" dt="2025-01-26T15:05:00.697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EA5EEC0C-5937-C144-9B41-696FC2B1206B}" dt="2025-01-26T15:04:58.592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EA5EEC0C-5937-C144-9B41-696FC2B1206B}" dt="2025-01-26T15:05:00.697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EA5EEC0C-5937-C144-9B41-696FC2B1206B}" dt="2025-01-26T15:05:00.697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255079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1916" y="2439923"/>
            <a:ext cx="6995159" cy="627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69807" y="2439923"/>
            <a:ext cx="6680200" cy="6278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6782" y="346659"/>
            <a:ext cx="8832850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2644520"/>
            <a:ext cx="10132694" cy="430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398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12—</a:t>
            </a:r>
            <a:r>
              <a:rPr sz="2800" spc="105" dirty="0">
                <a:solidFill>
                  <a:srgbClr val="404040"/>
                </a:solidFill>
                <a:latin typeface="Arial MT"/>
                <a:cs typeface="Arial MT"/>
              </a:rPr>
              <a:t>Unit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797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Assertion</a:t>
            </a:r>
            <a:r>
              <a:rPr spc="-200" dirty="0"/>
              <a:t> </a:t>
            </a:r>
            <a:r>
              <a:rPr spc="-180" dirty="0"/>
              <a:t>Example</a:t>
            </a:r>
            <a:r>
              <a:rPr spc="-204" dirty="0"/>
              <a:t> </a:t>
            </a:r>
            <a:r>
              <a:rPr spc="-6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563140"/>
            <a:ext cx="1278699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Postconditions</a:t>
            </a:r>
            <a:r>
              <a:rPr sz="2200" spc="-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assumptions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completion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postcondition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test: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pop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stack,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stack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contain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element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unless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was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already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empty.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8844" y="853439"/>
            <a:ext cx="57637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01011" y="3730752"/>
            <a:ext cx="7945120" cy="481774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pop()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 marR="278257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this.getElementCount();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(size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0)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1960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throw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RuntimeException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(“Attempt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pop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empty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stack”);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result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retrieve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popped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postcondition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assert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(this.getElementCount()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–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797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Assertion</a:t>
            </a:r>
            <a:r>
              <a:rPr spc="-200" dirty="0"/>
              <a:t> </a:t>
            </a:r>
            <a:r>
              <a:rPr spc="-180" dirty="0"/>
              <a:t>Example</a:t>
            </a:r>
            <a:r>
              <a:rPr spc="-204" dirty="0"/>
              <a:t> </a:t>
            </a:r>
            <a:r>
              <a:rPr spc="-6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563140"/>
            <a:ext cx="122078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220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Invariants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tested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every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 example,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stack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invariant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condition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element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count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never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negative.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8844" y="853439"/>
            <a:ext cx="57637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01011" y="3730752"/>
            <a:ext cx="7945120" cy="18929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true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tree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properly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balanced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balanced()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</a:rPr>
              <a:t>Unit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586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Unit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(</a:t>
            </a:r>
            <a:r>
              <a:rPr sz="2800" spc="-6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30" dirty="0">
                <a:solidFill>
                  <a:srgbClr val="404040"/>
                </a:solidFill>
                <a:latin typeface="Arial Black"/>
                <a:cs typeface="Arial Black"/>
              </a:rPr>
              <a:t>JUnit)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0" dirty="0">
                <a:solidFill>
                  <a:srgbClr val="404040"/>
                </a:solidFill>
                <a:latin typeface="Arial Black"/>
                <a:cs typeface="Arial Black"/>
              </a:rPr>
              <a:t>Testing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8259" y="346659"/>
            <a:ext cx="5008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00" dirty="0"/>
              <a:t> </a:t>
            </a:r>
            <a:r>
              <a:rPr spc="-60" dirty="0"/>
              <a:t>Unit</a:t>
            </a:r>
            <a:r>
              <a:rPr spc="-170" dirty="0"/>
              <a:t> Testing—</a:t>
            </a:r>
            <a:r>
              <a:rPr spc="-190" dirty="0"/>
              <a:t>JUnit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6873" y="1516104"/>
            <a:ext cx="12750800" cy="4192904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open-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source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where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programmers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cases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their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codes.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unit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testing,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cases.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unit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testing: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Manual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Automated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Manual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Testing: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cases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manually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tool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support.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5835" y="853439"/>
            <a:ext cx="512978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66873" y="6616700"/>
            <a:ext cx="10679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Automated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Testing: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testing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cases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tools.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5295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93720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181600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6483096"/>
            <a:ext cx="633983" cy="6339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39" y="8796865"/>
            <a:ext cx="15799293" cy="25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4575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10" dirty="0"/>
              <a:t> </a:t>
            </a:r>
            <a:r>
              <a:rPr spc="-60" dirty="0"/>
              <a:t>Unit</a:t>
            </a:r>
            <a:r>
              <a:rPr spc="-180" dirty="0"/>
              <a:t> </a:t>
            </a:r>
            <a:r>
              <a:rPr spc="-170" dirty="0"/>
              <a:t>Testing—</a:t>
            </a:r>
            <a:r>
              <a:rPr spc="-250" dirty="0"/>
              <a:t>JUnit</a:t>
            </a:r>
            <a:r>
              <a:rPr spc="-210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244" y="853439"/>
            <a:ext cx="6982968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0442" y="2079284"/>
            <a:ext cx="9095623" cy="3917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8034" y="346659"/>
            <a:ext cx="7069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15" dirty="0"/>
              <a:t> </a:t>
            </a:r>
            <a:r>
              <a:rPr spc="-60" dirty="0"/>
              <a:t>Unit</a:t>
            </a:r>
            <a:r>
              <a:rPr spc="-185" dirty="0"/>
              <a:t> </a:t>
            </a:r>
            <a:r>
              <a:rPr spc="-170" dirty="0"/>
              <a:t>Testing—</a:t>
            </a:r>
            <a:r>
              <a:rPr spc="-250" dirty="0"/>
              <a:t>JUnit</a:t>
            </a:r>
            <a:r>
              <a:rPr spc="-220" dirty="0"/>
              <a:t> </a:t>
            </a:r>
            <a:r>
              <a:rPr spc="-265" dirty="0"/>
              <a:t>Test</a:t>
            </a:r>
            <a:r>
              <a:rPr spc="-210" dirty="0"/>
              <a:t> </a:t>
            </a:r>
            <a:r>
              <a:rPr spc="-160" dirty="0"/>
              <a:t>Case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7135" y="853439"/>
            <a:ext cx="7187183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5591" y="1232916"/>
            <a:ext cx="14911069" cy="556260"/>
          </a:xfrm>
          <a:custGeom>
            <a:avLst/>
            <a:gdLst/>
            <a:ahLst/>
            <a:cxnLst/>
            <a:rect l="l" t="t" r="r" b="b"/>
            <a:pathLst>
              <a:path w="14911069" h="556260">
                <a:moveTo>
                  <a:pt x="0" y="92709"/>
                </a:moveTo>
                <a:lnTo>
                  <a:pt x="7284" y="56632"/>
                </a:lnTo>
                <a:lnTo>
                  <a:pt x="27151" y="27162"/>
                </a:lnTo>
                <a:lnTo>
                  <a:pt x="56616" y="7288"/>
                </a:lnTo>
                <a:lnTo>
                  <a:pt x="92697" y="0"/>
                </a:lnTo>
                <a:lnTo>
                  <a:pt x="14818106" y="0"/>
                </a:lnTo>
                <a:lnTo>
                  <a:pt x="14854183" y="7288"/>
                </a:lnTo>
                <a:lnTo>
                  <a:pt x="14883653" y="27162"/>
                </a:lnTo>
                <a:lnTo>
                  <a:pt x="14903527" y="56632"/>
                </a:lnTo>
                <a:lnTo>
                  <a:pt x="14910816" y="92709"/>
                </a:lnTo>
                <a:lnTo>
                  <a:pt x="14910816" y="463550"/>
                </a:lnTo>
                <a:lnTo>
                  <a:pt x="14903527" y="499627"/>
                </a:lnTo>
                <a:lnTo>
                  <a:pt x="14883653" y="529097"/>
                </a:lnTo>
                <a:lnTo>
                  <a:pt x="14854183" y="548971"/>
                </a:lnTo>
                <a:lnTo>
                  <a:pt x="14818106" y="556259"/>
                </a:lnTo>
                <a:lnTo>
                  <a:pt x="92697" y="556259"/>
                </a:lnTo>
                <a:lnTo>
                  <a:pt x="56616" y="548971"/>
                </a:lnTo>
                <a:lnTo>
                  <a:pt x="27151" y="529097"/>
                </a:lnTo>
                <a:lnTo>
                  <a:pt x="7284" y="499627"/>
                </a:lnTo>
                <a:lnTo>
                  <a:pt x="0" y="463550"/>
                </a:lnTo>
                <a:lnTo>
                  <a:pt x="0" y="9270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8801" y="1356105"/>
            <a:ext cx="1933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Program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logic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1669" y="1343405"/>
            <a:ext cx="35991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5" dirty="0">
                <a:solidFill>
                  <a:srgbClr val="404040"/>
                </a:solidFill>
                <a:latin typeface="Arial Black"/>
                <a:cs typeface="Arial Black"/>
              </a:rPr>
              <a:t>Test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Arial Black"/>
                <a:cs typeface="Arial Black"/>
              </a:rPr>
              <a:t>Case</a:t>
            </a:r>
            <a:r>
              <a:rPr sz="22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program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48450" y="1233677"/>
            <a:ext cx="1905" cy="7052945"/>
          </a:xfrm>
          <a:custGeom>
            <a:avLst/>
            <a:gdLst/>
            <a:ahLst/>
            <a:cxnLst/>
            <a:rect l="l" t="t" r="r" b="b"/>
            <a:pathLst>
              <a:path w="1904" h="7052945">
                <a:moveTo>
                  <a:pt x="1397" y="0"/>
                </a:moveTo>
                <a:lnTo>
                  <a:pt x="0" y="7052703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816" y="1996439"/>
            <a:ext cx="5358765" cy="47701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com.javatpoint.logic;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Calculation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600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findMax(int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arr[]){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max=0;</a:t>
            </a:r>
            <a:endParaRPr sz="1600">
              <a:latin typeface="Courier New"/>
              <a:cs typeface="Courier New"/>
            </a:endParaRPr>
          </a:p>
          <a:p>
            <a:pPr marL="1557020" marR="617855" indent="-48958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i=1;i&lt;arr.length;i++){ if(max&lt;arr[i])</a:t>
            </a:r>
            <a:endParaRPr sz="1600">
              <a:latin typeface="Courier New"/>
              <a:cs typeface="Courier New"/>
            </a:endParaRPr>
          </a:p>
          <a:p>
            <a:pPr marL="204533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max=arr[i];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max;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4388" y="1996439"/>
            <a:ext cx="8542020" cy="664781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com.javatpoint.testcase;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Courier New"/>
              <a:cs typeface="Courier New"/>
            </a:endParaRPr>
          </a:p>
          <a:p>
            <a:pPr marL="92075" marR="4410710">
              <a:lnSpc>
                <a:spcPct val="1501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org.junit.Assert.*;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com.javatpoint.logic.*;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org.junit.Test;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TestLogic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@Test</a:t>
            </a:r>
            <a:endParaRPr sz="1600">
              <a:latin typeface="Courier New"/>
              <a:cs typeface="Courier New"/>
            </a:endParaRPr>
          </a:p>
          <a:p>
            <a:pPr marL="1069340" marR="86360" indent="-489584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testFindMax(){</a:t>
            </a:r>
            <a:r>
              <a:rPr sz="1600" spc="5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assertEquals(4,Calculation.findMax(new</a:t>
            </a:r>
            <a:r>
              <a:rPr sz="1600" spc="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int[]{1,3,4,2})); assertEquals(-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1,Calculation.findMax(new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int[]{-12,-1,-3,-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4,-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2}));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4500" y="6946392"/>
            <a:ext cx="5811520" cy="1339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 marR="376555">
              <a:lnSpc>
                <a:spcPct val="150000"/>
              </a:lnSpc>
            </a:pP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Arial MT"/>
                <a:cs typeface="Arial MT"/>
              </a:rPr>
              <a:t>error.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i="1" spc="-1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i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correct</a:t>
            </a:r>
            <a:r>
              <a:rPr sz="1800" i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Arial"/>
                <a:cs typeface="Arial"/>
              </a:rPr>
              <a:t>program </a:t>
            </a:r>
            <a:r>
              <a:rPr sz="1800" i="1" spc="-35" dirty="0">
                <a:solidFill>
                  <a:srgbClr val="404040"/>
                </a:solidFill>
                <a:latin typeface="Arial"/>
                <a:cs typeface="Arial"/>
              </a:rPr>
              <a:t>code</a:t>
            </a:r>
            <a:r>
              <a:rPr sz="1800" i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1800" i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1800" i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i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Arial"/>
                <a:cs typeface="Arial"/>
              </a:rPr>
              <a:t>next</a:t>
            </a:r>
            <a:r>
              <a:rPr sz="1800" i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Arial"/>
                <a:cs typeface="Arial"/>
              </a:rPr>
              <a:t>slide.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Java</a:t>
            </a:r>
            <a:r>
              <a:rPr spc="-200" dirty="0"/>
              <a:t> </a:t>
            </a:r>
            <a:r>
              <a:rPr spc="-60" dirty="0"/>
              <a:t>Unit</a:t>
            </a:r>
            <a:r>
              <a:rPr spc="-190" dirty="0"/>
              <a:t> </a:t>
            </a:r>
            <a:r>
              <a:rPr spc="-170" dirty="0"/>
              <a:t>Testing—</a:t>
            </a:r>
            <a:r>
              <a:rPr spc="-250" dirty="0"/>
              <a:t>JUnit</a:t>
            </a:r>
            <a:r>
              <a:rPr spc="-220" dirty="0"/>
              <a:t> </a:t>
            </a:r>
            <a:r>
              <a:rPr spc="-265" dirty="0"/>
              <a:t>Test</a:t>
            </a:r>
            <a:r>
              <a:rPr spc="-215" dirty="0"/>
              <a:t> </a:t>
            </a:r>
            <a:r>
              <a:rPr spc="-254" dirty="0"/>
              <a:t>Case</a:t>
            </a:r>
            <a:r>
              <a:rPr spc="-185" dirty="0"/>
              <a:t> </a:t>
            </a:r>
            <a:r>
              <a:rPr spc="-6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853439"/>
            <a:ext cx="88681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79803" y="2167127"/>
            <a:ext cx="7283450" cy="480250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com.javatpoint.logic;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Calculation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600">
              <a:latin typeface="Courier New"/>
              <a:cs typeface="Courier New"/>
            </a:endParaRPr>
          </a:p>
          <a:p>
            <a:pPr marL="1068705" marR="1807845" indent="-489584">
              <a:lnSpc>
                <a:spcPct val="1501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findMax(int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max=arr[0];//arr[0]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instead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0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i=1;i&lt;arr.length;i++){</a:t>
            </a:r>
            <a:endParaRPr sz="1600">
              <a:latin typeface="Courier New"/>
              <a:cs typeface="Courier New"/>
            </a:endParaRPr>
          </a:p>
          <a:p>
            <a:pPr marL="2045970" marR="3884929" indent="-48768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if(max&lt;arr[i]) max=arr[i];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max;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9433" y="1579879"/>
            <a:ext cx="4866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case: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Difference</a:t>
            </a:r>
            <a:r>
              <a:rPr spc="-220" dirty="0"/>
              <a:t> </a:t>
            </a:r>
            <a:r>
              <a:rPr spc="-95" dirty="0"/>
              <a:t>between</a:t>
            </a:r>
            <a:r>
              <a:rPr spc="-220" dirty="0"/>
              <a:t> </a:t>
            </a:r>
            <a:r>
              <a:rPr spc="-254" dirty="0"/>
              <a:t>JUnit</a:t>
            </a:r>
            <a:r>
              <a:rPr spc="-190" dirty="0"/>
              <a:t> </a:t>
            </a:r>
            <a:r>
              <a:rPr spc="-280" dirty="0"/>
              <a:t>3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90" dirty="0"/>
              <a:t> </a:t>
            </a:r>
            <a:r>
              <a:rPr spc="-254" dirty="0"/>
              <a:t>JUnit</a:t>
            </a:r>
            <a:r>
              <a:rPr spc="-195" dirty="0"/>
              <a:t> </a:t>
            </a:r>
            <a:r>
              <a:rPr spc="-330" dirty="0"/>
              <a:t>4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4696" y="853439"/>
            <a:ext cx="8132064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280" y="1122044"/>
          <a:ext cx="16026765" cy="684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0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JUnit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0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JUnit</a:t>
                      </a:r>
                      <a:r>
                        <a:rPr sz="2000" spc="-13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JDK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1.2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above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work.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5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higher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versions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work.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does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fully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based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annotations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5"/>
                        </a:spcBef>
                        <a:tabLst>
                          <a:tab pos="2031364" algn="l"/>
                        </a:tabLst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“@BeforeClass”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“@AfterClass.”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3,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ignore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renaming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ignored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just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adding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“@Ignore”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any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timeout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factor.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timeout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factor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included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“org.junit”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package.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backward-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compatible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belongs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“junit.framework.”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exceptional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testing.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performs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exceptional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testing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“@expected”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annotations.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 marR="99695">
                        <a:lnSpc>
                          <a:spcPts val="3600"/>
                        </a:lnSpc>
                        <a:spcBef>
                          <a:spcPts val="19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include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comparing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parity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assumptions.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26135">
                        <a:lnSpc>
                          <a:spcPts val="3600"/>
                        </a:lnSpc>
                        <a:spcBef>
                          <a:spcPts val="190"/>
                        </a:spcBef>
                      </a:pP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introduced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order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compare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arrays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assumptions.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3 does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4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perform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parameterized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675">
                        <a:lnSpc>
                          <a:spcPts val="3600"/>
                        </a:lnSpc>
                        <a:spcBef>
                          <a:spcPts val="190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JUnit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supports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parameterized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runner.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runner,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can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executed.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</a:rPr>
              <a:t>Unit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8681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Steps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involved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0" dirty="0">
                <a:solidFill>
                  <a:srgbClr val="404040"/>
                </a:solidFill>
                <a:latin typeface="Arial Black"/>
                <a:cs typeface="Arial Black"/>
              </a:rPr>
              <a:t>Adding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50" dirty="0">
                <a:solidFill>
                  <a:srgbClr val="404040"/>
                </a:solidFill>
                <a:latin typeface="Arial Black"/>
                <a:cs typeface="Arial Black"/>
              </a:rPr>
              <a:t>JUnit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4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Eclipse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JUnit</a:t>
            </a:r>
            <a:r>
              <a:rPr spc="-215" dirty="0"/>
              <a:t> </a:t>
            </a:r>
            <a:r>
              <a:rPr spc="-280" dirty="0"/>
              <a:t>4</a:t>
            </a:r>
            <a:r>
              <a:rPr spc="-229" dirty="0"/>
              <a:t> </a:t>
            </a:r>
            <a:r>
              <a:rPr spc="-45" dirty="0"/>
              <a:t>to</a:t>
            </a:r>
            <a:r>
              <a:rPr spc="-200" dirty="0"/>
              <a:t> Eclipse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7544" y="853439"/>
            <a:ext cx="37063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79397" y="1332969"/>
            <a:ext cx="13474065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Open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right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project.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property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Path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Configure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Build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Path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library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&gt;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junit-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4.10.jar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libraries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Add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External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Jar.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2979" y="2951988"/>
            <a:ext cx="6669024" cy="5146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231775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560042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533878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359630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186907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274030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5676" y="4446754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86503" y="1696974"/>
            <a:ext cx="6826250" cy="585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varargs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40"/>
              </a:spcBef>
            </a:pPr>
            <a:endParaRPr sz="2200">
              <a:latin typeface="Arial MT"/>
              <a:cs typeface="Arial MT"/>
            </a:endParaRPr>
          </a:p>
          <a:p>
            <a:pPr marL="841375" indent="-12065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concept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assertions</a:t>
            </a:r>
            <a:endParaRPr sz="2200">
              <a:latin typeface="Arial MT"/>
              <a:cs typeface="Arial MT"/>
            </a:endParaRPr>
          </a:p>
          <a:p>
            <a:pPr marL="829310" marR="1551940" indent="11430">
              <a:lnSpc>
                <a:spcPct val="264000"/>
              </a:lnSpc>
              <a:spcBef>
                <a:spcPts val="55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concept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unit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testing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endParaRPr sz="2200">
              <a:latin typeface="Arial MT"/>
              <a:cs typeface="Arial MT"/>
            </a:endParaRPr>
          </a:p>
          <a:p>
            <a:pPr marL="829310" marR="5080">
              <a:lnSpc>
                <a:spcPct val="269300"/>
              </a:lnSpc>
              <a:spcBef>
                <a:spcPts val="41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cases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framework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2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JUnit</a:t>
            </a:r>
            <a:r>
              <a:rPr spc="-220" dirty="0"/>
              <a:t> </a:t>
            </a:r>
            <a:r>
              <a:rPr spc="-280" dirty="0"/>
              <a:t>4</a:t>
            </a:r>
            <a:r>
              <a:rPr spc="-229" dirty="0"/>
              <a:t> </a:t>
            </a:r>
            <a:r>
              <a:rPr spc="-45" dirty="0"/>
              <a:t>to</a:t>
            </a:r>
            <a:r>
              <a:rPr spc="-204" dirty="0"/>
              <a:t> </a:t>
            </a:r>
            <a:r>
              <a:rPr spc="-225" dirty="0"/>
              <a:t>Eclipse</a:t>
            </a:r>
            <a:r>
              <a:rPr spc="-220" dirty="0"/>
              <a:t> </a:t>
            </a:r>
            <a:r>
              <a:rPr spc="-85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39155" y="853439"/>
            <a:ext cx="5343525" cy="8005445"/>
            <a:chOff x="5439155" y="853439"/>
            <a:chExt cx="5343525" cy="8005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9155" y="853439"/>
              <a:ext cx="5343144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28254" y="1128521"/>
              <a:ext cx="0" cy="7730490"/>
            </a:xfrm>
            <a:custGeom>
              <a:avLst/>
              <a:gdLst/>
              <a:ahLst/>
              <a:cxnLst/>
              <a:rect l="l" t="t" r="r" b="b"/>
              <a:pathLst>
                <a:path h="7730490">
                  <a:moveTo>
                    <a:pt x="0" y="0"/>
                  </a:moveTo>
                  <a:lnTo>
                    <a:pt x="0" y="7729867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5019" y="1286743"/>
            <a:ext cx="663575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project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TestJunit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Eclipse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location.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JUnittest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project.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8598" y="1565275"/>
            <a:ext cx="3606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TestJUnit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916" y="2439923"/>
            <a:ext cx="6995159" cy="627888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JUnittest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//Constructor</a:t>
            </a:r>
            <a:endParaRPr sz="1600">
              <a:latin typeface="Courier New"/>
              <a:cs typeface="Courier New"/>
            </a:endParaRPr>
          </a:p>
          <a:p>
            <a:pPr marL="457200" marR="249999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//@param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message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printed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JUnittest(String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message){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this.message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prints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printMessage(){</a:t>
            </a:r>
            <a:endParaRPr sz="1600">
              <a:latin typeface="Courier New"/>
              <a:cs typeface="Courier New"/>
            </a:endParaRPr>
          </a:p>
          <a:p>
            <a:pPr marL="822960" marR="2743200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System.out.println(message);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message;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807" y="2439923"/>
            <a:ext cx="6680200" cy="627888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org.junit.Test;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org.junit.Assert.assertEquals;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TestJUnit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message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"Hello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World";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JUnittest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junittest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JUnittest(message);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@Test</a:t>
            </a:r>
            <a:endParaRPr sz="1600">
              <a:latin typeface="Courier New"/>
              <a:cs typeface="Courier New"/>
            </a:endParaRPr>
          </a:p>
          <a:p>
            <a:pPr marL="823594" marR="105410" indent="-3657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testPrintMessage()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assertEquals(message,junittest.printMessage());</a:t>
            </a:r>
            <a:endParaRPr sz="1600">
              <a:latin typeface="Courier New"/>
              <a:cs typeface="Courier New"/>
            </a:endParaRPr>
          </a:p>
          <a:p>
            <a:pPr marL="457834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JUnit</a:t>
            </a:r>
            <a:r>
              <a:rPr spc="-220" dirty="0"/>
              <a:t> </a:t>
            </a:r>
            <a:r>
              <a:rPr spc="-280" dirty="0"/>
              <a:t>4</a:t>
            </a:r>
            <a:r>
              <a:rPr spc="-229" dirty="0"/>
              <a:t> </a:t>
            </a:r>
            <a:r>
              <a:rPr spc="-45" dirty="0"/>
              <a:t>to</a:t>
            </a:r>
            <a:r>
              <a:rPr spc="-204" dirty="0"/>
              <a:t> </a:t>
            </a:r>
            <a:r>
              <a:rPr spc="-225" dirty="0"/>
              <a:t>Eclipse</a:t>
            </a:r>
            <a:r>
              <a:rPr spc="-22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155" y="853439"/>
            <a:ext cx="534314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7244" y="2191511"/>
            <a:ext cx="8542020" cy="6134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3316" y="1579879"/>
            <a:ext cx="83413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case,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case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JUnit</a:t>
            </a:r>
            <a:r>
              <a:rPr spc="-220" dirty="0"/>
              <a:t> </a:t>
            </a:r>
            <a:r>
              <a:rPr spc="-280" dirty="0"/>
              <a:t>4</a:t>
            </a:r>
            <a:r>
              <a:rPr spc="-229" dirty="0"/>
              <a:t> </a:t>
            </a:r>
            <a:r>
              <a:rPr spc="-45" dirty="0"/>
              <a:t>to</a:t>
            </a:r>
            <a:r>
              <a:rPr spc="-204" dirty="0"/>
              <a:t> </a:t>
            </a:r>
            <a:r>
              <a:rPr spc="-225" dirty="0"/>
              <a:t>Eclipse</a:t>
            </a:r>
            <a:r>
              <a:rPr spc="-22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155" y="853439"/>
            <a:ext cx="53431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3316" y="1411629"/>
            <a:ext cx="133762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dialog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box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pop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up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help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create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case.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sure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option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top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4,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JUnit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3.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Next.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click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finish.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7191" y="2653283"/>
            <a:ext cx="4809744" cy="58811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2605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JUnit</a:t>
            </a:r>
            <a:r>
              <a:rPr spc="-220" dirty="0"/>
              <a:t> </a:t>
            </a:r>
            <a:r>
              <a:rPr spc="-280" dirty="0"/>
              <a:t>4</a:t>
            </a:r>
            <a:r>
              <a:rPr spc="-229" dirty="0"/>
              <a:t> </a:t>
            </a:r>
            <a:r>
              <a:rPr spc="-45" dirty="0"/>
              <a:t>to</a:t>
            </a:r>
            <a:r>
              <a:rPr spc="-204" dirty="0"/>
              <a:t> </a:t>
            </a:r>
            <a:r>
              <a:rPr spc="-225" dirty="0"/>
              <a:t>Eclipse</a:t>
            </a:r>
            <a:r>
              <a:rPr spc="-22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155" y="853439"/>
            <a:ext cx="53431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3316" y="1579879"/>
            <a:ext cx="5887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case,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follow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steps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below.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376" y="2197607"/>
            <a:ext cx="7917180" cy="58171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</a:rPr>
              <a:t>Unit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812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35" dirty="0">
                <a:solidFill>
                  <a:srgbClr val="404040"/>
                </a:solidFill>
                <a:latin typeface="Arial Black"/>
                <a:cs typeface="Arial Black"/>
              </a:rPr>
              <a:t>Garbage</a:t>
            </a:r>
            <a:r>
              <a:rPr sz="28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Collection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824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Garbage</a:t>
            </a:r>
            <a:r>
              <a:rPr spc="-225" dirty="0"/>
              <a:t> </a:t>
            </a:r>
            <a:r>
              <a:rPr spc="-105" dirty="0"/>
              <a:t>Collection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1135" y="853439"/>
            <a:ext cx="413766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4494" y="1543583"/>
            <a:ext cx="12606020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process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looking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heap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memory,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identifying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use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not,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deleting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unused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the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examples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are: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410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76955"/>
            <a:ext cx="635507" cy="63550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090927" y="4046220"/>
            <a:ext cx="9227820" cy="2593975"/>
            <a:chOff x="2090927" y="4046220"/>
            <a:chExt cx="9227820" cy="2593975"/>
          </a:xfrm>
        </p:grpSpPr>
        <p:sp>
          <p:nvSpPr>
            <p:cNvPr id="8" name="object 8"/>
            <p:cNvSpPr/>
            <p:nvPr/>
          </p:nvSpPr>
          <p:spPr>
            <a:xfrm>
              <a:off x="2095499" y="4050792"/>
              <a:ext cx="9218930" cy="2585085"/>
            </a:xfrm>
            <a:custGeom>
              <a:avLst/>
              <a:gdLst/>
              <a:ahLst/>
              <a:cxnLst/>
              <a:rect l="l" t="t" r="r" b="b"/>
              <a:pathLst>
                <a:path w="9218930" h="2585084">
                  <a:moveTo>
                    <a:pt x="9218676" y="0"/>
                  </a:moveTo>
                  <a:lnTo>
                    <a:pt x="0" y="0"/>
                  </a:lnTo>
                  <a:lnTo>
                    <a:pt x="0" y="2584704"/>
                  </a:lnTo>
                  <a:lnTo>
                    <a:pt x="9218676" y="2584704"/>
                  </a:lnTo>
                  <a:lnTo>
                    <a:pt x="92186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95499" y="4050792"/>
              <a:ext cx="9218930" cy="2585085"/>
            </a:xfrm>
            <a:custGeom>
              <a:avLst/>
              <a:gdLst/>
              <a:ahLst/>
              <a:cxnLst/>
              <a:rect l="l" t="t" r="r" b="b"/>
              <a:pathLst>
                <a:path w="9218930" h="2585084">
                  <a:moveTo>
                    <a:pt x="0" y="2584704"/>
                  </a:moveTo>
                  <a:lnTo>
                    <a:pt x="9218676" y="2584704"/>
                  </a:lnTo>
                  <a:lnTo>
                    <a:pt x="9218676" y="0"/>
                  </a:lnTo>
                  <a:lnTo>
                    <a:pt x="0" y="0"/>
                  </a:lnTo>
                  <a:lnTo>
                    <a:pt x="0" y="258470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87194" y="3984776"/>
            <a:ext cx="42837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employee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employee(); e=null;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null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600">
              <a:latin typeface="Courier New"/>
              <a:cs typeface="Courier New"/>
            </a:endParaRPr>
          </a:p>
          <a:p>
            <a:pPr marR="73342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employee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e1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employee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e2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9575" y="5570601"/>
            <a:ext cx="2699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others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7194" y="6301816"/>
            <a:ext cx="1844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0775" y="6301816"/>
            <a:ext cx="2332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anonymous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876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Garbage</a:t>
            </a:r>
            <a:r>
              <a:rPr spc="-225" dirty="0"/>
              <a:t> </a:t>
            </a:r>
            <a:r>
              <a:rPr spc="-130" dirty="0"/>
              <a:t>Collection</a:t>
            </a:r>
            <a:r>
              <a:rPr spc="-215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7696" y="853439"/>
            <a:ext cx="58460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4494" y="1711832"/>
            <a:ext cx="10583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gc()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invoke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collector.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performs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cleanup.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4103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95500" y="3084576"/>
            <a:ext cx="9218930" cy="40614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Garbagetest1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 marR="11785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finalize(){System.out.println(“Garbage collected");}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335280" marR="459867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Garbagetest1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s1=new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Garbagetest1();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Garbagetest1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s2=new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Garbagetest1();</a:t>
            </a:r>
            <a:endParaRPr sz="1600">
              <a:latin typeface="Courier New"/>
              <a:cs typeface="Courier New"/>
            </a:endParaRPr>
          </a:p>
          <a:p>
            <a:pPr marL="335280" marR="7409180">
              <a:lnSpc>
                <a:spcPct val="15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s1=null; s2=null; System.gc();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8847" y="5617464"/>
            <a:ext cx="2725420" cy="13385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18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Collected</a:t>
            </a:r>
            <a:endParaRPr sz="1800">
              <a:latin typeface="Arial MT"/>
              <a:cs typeface="Arial MT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Garbage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Collected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5885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System.gc()</a:t>
            </a:r>
            <a:r>
              <a:rPr spc="-215" dirty="0"/>
              <a:t> </a:t>
            </a:r>
            <a:r>
              <a:rPr spc="-95" dirty="0"/>
              <a:t>and</a:t>
            </a:r>
            <a:r>
              <a:rPr spc="-185" dirty="0"/>
              <a:t> </a:t>
            </a:r>
            <a:r>
              <a:rPr spc="-100" dirty="0"/>
              <a:t>Runtime.gc()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8155" y="853439"/>
            <a:ext cx="6105144" cy="27432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7805" y="2141727"/>
          <a:ext cx="11816715" cy="356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System.gc()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Runtime.gc()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System.gc()internally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calls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Runtime.gc().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Runtime.gc()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responds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per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System.gc()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call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System.gc()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sz="2000" spc="-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Runtime.gc()</a:t>
                      </a:r>
                      <a:r>
                        <a:rPr sz="2000" spc="-7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System.gc()</a:t>
                      </a:r>
                      <a:r>
                        <a:rPr sz="2000" spc="-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20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convenient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Runtime.gc()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less</a:t>
                      </a:r>
                      <a:r>
                        <a:rPr sz="2000" spc="-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convenient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System.gc()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6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System.gc()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non-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native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r>
                        <a:rPr sz="2000" spc="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turn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calls</a:t>
                      </a:r>
                      <a:r>
                        <a:rPr sz="2000" spc="-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Runtime.gc()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Runtime.gc()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native</a:t>
                      </a:r>
                      <a:r>
                        <a:rPr sz="2000" spc="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1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method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25" dirty="0"/>
              <a:t> </a:t>
            </a:r>
            <a:r>
              <a:rPr dirty="0"/>
              <a:t>varargs</a:t>
            </a:r>
            <a:r>
              <a:rPr spc="10" dirty="0"/>
              <a:t> </a:t>
            </a:r>
            <a:r>
              <a:rPr spc="70" dirty="0"/>
              <a:t>feature</a:t>
            </a:r>
            <a:r>
              <a:rPr spc="40" dirty="0"/>
              <a:t> </a:t>
            </a:r>
            <a:r>
              <a:rPr dirty="0"/>
              <a:t>allows</a:t>
            </a:r>
            <a:r>
              <a:rPr spc="30" dirty="0"/>
              <a:t> </a:t>
            </a:r>
            <a:r>
              <a:rPr spc="85" dirty="0"/>
              <a:t>the</a:t>
            </a:r>
            <a:r>
              <a:rPr spc="15" dirty="0"/>
              <a:t> </a:t>
            </a:r>
            <a:r>
              <a:rPr spc="110" dirty="0"/>
              <a:t>method</a:t>
            </a:r>
            <a:r>
              <a:rPr spc="20" dirty="0"/>
              <a:t> </a:t>
            </a:r>
            <a:r>
              <a:rPr spc="125" dirty="0"/>
              <a:t>to</a:t>
            </a:r>
            <a:r>
              <a:rPr spc="10" dirty="0"/>
              <a:t> </a:t>
            </a:r>
            <a:r>
              <a:rPr dirty="0"/>
              <a:t>accept</a:t>
            </a:r>
            <a:r>
              <a:rPr spc="30" dirty="0"/>
              <a:t> </a:t>
            </a:r>
            <a:r>
              <a:rPr dirty="0"/>
              <a:t>zero</a:t>
            </a:r>
            <a:r>
              <a:rPr spc="15" dirty="0"/>
              <a:t> </a:t>
            </a:r>
            <a:r>
              <a:rPr spc="125" dirty="0"/>
              <a:t>or</a:t>
            </a:r>
            <a:r>
              <a:rPr spc="5" dirty="0"/>
              <a:t> </a:t>
            </a:r>
            <a:r>
              <a:rPr spc="90" dirty="0"/>
              <a:t>multiple</a:t>
            </a:r>
            <a:r>
              <a:rPr spc="65" dirty="0"/>
              <a:t> </a:t>
            </a:r>
            <a:r>
              <a:rPr spc="45" dirty="0"/>
              <a:t>arguments.</a:t>
            </a:r>
          </a:p>
          <a:p>
            <a:pPr>
              <a:lnSpc>
                <a:spcPct val="100000"/>
              </a:lnSpc>
            </a:pPr>
            <a:endParaRPr spc="45" dirty="0"/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pc="45" dirty="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252525"/>
                </a:solidFill>
              </a:rPr>
              <a:t>An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spc="50" dirty="0">
                <a:solidFill>
                  <a:srgbClr val="252525"/>
                </a:solidFill>
              </a:rPr>
              <a:t>assertion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is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a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75" dirty="0">
                <a:solidFill>
                  <a:srgbClr val="252525"/>
                </a:solidFill>
              </a:rPr>
              <a:t>statement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spc="90" dirty="0">
                <a:solidFill>
                  <a:srgbClr val="252525"/>
                </a:solidFill>
              </a:rPr>
              <a:t>in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-145" dirty="0">
                <a:solidFill>
                  <a:srgbClr val="252525"/>
                </a:solidFill>
              </a:rPr>
              <a:t>Java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85" dirty="0">
                <a:solidFill>
                  <a:srgbClr val="252525"/>
                </a:solidFill>
              </a:rPr>
              <a:t>programming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105" dirty="0">
                <a:solidFill>
                  <a:srgbClr val="252525"/>
                </a:solidFill>
              </a:rPr>
              <a:t>that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enables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you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130" dirty="0">
                <a:solidFill>
                  <a:srgbClr val="252525"/>
                </a:solidFill>
              </a:rPr>
              <a:t>to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test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your </a:t>
            </a:r>
            <a:r>
              <a:rPr spc="55" dirty="0">
                <a:solidFill>
                  <a:srgbClr val="252525"/>
                </a:solidFill>
              </a:rPr>
              <a:t>assumptions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95" dirty="0">
                <a:solidFill>
                  <a:srgbClr val="252525"/>
                </a:solidFill>
              </a:rPr>
              <a:t>about</a:t>
            </a:r>
            <a:r>
              <a:rPr spc="-25" dirty="0">
                <a:solidFill>
                  <a:srgbClr val="252525"/>
                </a:solidFill>
              </a:rPr>
              <a:t> </a:t>
            </a:r>
            <a:r>
              <a:rPr spc="90" dirty="0">
                <a:solidFill>
                  <a:srgbClr val="252525"/>
                </a:solidFill>
              </a:rPr>
              <a:t>your</a:t>
            </a:r>
            <a:r>
              <a:rPr spc="-25" dirty="0">
                <a:solidFill>
                  <a:srgbClr val="252525"/>
                </a:solidFill>
              </a:rPr>
              <a:t> </a:t>
            </a:r>
            <a:r>
              <a:rPr spc="55" dirty="0">
                <a:solidFill>
                  <a:srgbClr val="252525"/>
                </a:solidFill>
              </a:rPr>
              <a:t>program.</a:t>
            </a:r>
          </a:p>
          <a:p>
            <a:pPr>
              <a:lnSpc>
                <a:spcPct val="100000"/>
              </a:lnSpc>
              <a:spcBef>
                <a:spcPts val="2135"/>
              </a:spcBef>
            </a:pPr>
            <a:endParaRPr spc="55" dirty="0">
              <a:solidFill>
                <a:srgbClr val="252525"/>
              </a:solidFill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>
                <a:solidFill>
                  <a:srgbClr val="252525"/>
                </a:solidFill>
              </a:rPr>
              <a:t>JUnit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is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an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open-</a:t>
            </a:r>
            <a:r>
              <a:rPr dirty="0">
                <a:solidFill>
                  <a:srgbClr val="252525"/>
                </a:solidFill>
              </a:rPr>
              <a:t>source</a:t>
            </a:r>
            <a:r>
              <a:rPr spc="5" dirty="0">
                <a:solidFill>
                  <a:srgbClr val="252525"/>
                </a:solidFill>
              </a:rPr>
              <a:t> </a:t>
            </a:r>
            <a:r>
              <a:rPr spc="55" dirty="0">
                <a:solidFill>
                  <a:srgbClr val="252525"/>
                </a:solidFill>
              </a:rPr>
              <a:t>testing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85" dirty="0">
                <a:solidFill>
                  <a:srgbClr val="252525"/>
                </a:solidFill>
              </a:rPr>
              <a:t>framework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spc="125" dirty="0">
                <a:solidFill>
                  <a:srgbClr val="252525"/>
                </a:solidFill>
              </a:rPr>
              <a:t>for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java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65" dirty="0">
                <a:solidFill>
                  <a:srgbClr val="252525"/>
                </a:solidFill>
              </a:rPr>
              <a:t>programmers.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The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spc="-20" dirty="0">
                <a:solidFill>
                  <a:srgbClr val="252525"/>
                </a:solidFill>
              </a:rPr>
              <a:t>java</a:t>
            </a:r>
          </a:p>
          <a:p>
            <a:pPr marL="12700">
              <a:lnSpc>
                <a:spcPct val="100000"/>
              </a:lnSpc>
            </a:pPr>
            <a:r>
              <a:rPr spc="90" dirty="0">
                <a:solidFill>
                  <a:srgbClr val="252525"/>
                </a:solidFill>
              </a:rPr>
              <a:t>programmer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can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create </a:t>
            </a:r>
            <a:r>
              <a:rPr spc="60" dirty="0">
                <a:solidFill>
                  <a:srgbClr val="252525"/>
                </a:solidFill>
              </a:rPr>
              <a:t>test</a:t>
            </a:r>
            <a:r>
              <a:rPr spc="-20" dirty="0">
                <a:solidFill>
                  <a:srgbClr val="252525"/>
                </a:solidFill>
              </a:rPr>
              <a:t> cases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and</a:t>
            </a:r>
            <a:r>
              <a:rPr spc="-15"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test</a:t>
            </a:r>
            <a:r>
              <a:rPr spc="-20" dirty="0">
                <a:solidFill>
                  <a:srgbClr val="252525"/>
                </a:solidFill>
              </a:rPr>
              <a:t> </a:t>
            </a:r>
            <a:r>
              <a:rPr spc="80" dirty="0">
                <a:solidFill>
                  <a:srgbClr val="252525"/>
                </a:solidFill>
              </a:rPr>
              <a:t>his/her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90" dirty="0">
                <a:solidFill>
                  <a:srgbClr val="252525"/>
                </a:solidFill>
              </a:rPr>
              <a:t>own</a:t>
            </a:r>
            <a:r>
              <a:rPr spc="-20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code.</a:t>
            </a: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pc="-10" dirty="0">
              <a:solidFill>
                <a:srgbClr val="252525"/>
              </a:solidFill>
            </a:endParaRPr>
          </a:p>
          <a:p>
            <a:pPr marL="12700" marR="192405">
              <a:lnSpc>
                <a:spcPct val="100000"/>
              </a:lnSpc>
            </a:pPr>
            <a:r>
              <a:rPr dirty="0">
                <a:solidFill>
                  <a:srgbClr val="252525"/>
                </a:solidFill>
              </a:rPr>
              <a:t>Garbage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50" dirty="0">
                <a:solidFill>
                  <a:srgbClr val="252525"/>
                </a:solidFill>
              </a:rPr>
              <a:t>collection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is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85" dirty="0">
                <a:solidFill>
                  <a:srgbClr val="252525"/>
                </a:solidFill>
              </a:rPr>
              <a:t>the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process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110" dirty="0">
                <a:solidFill>
                  <a:srgbClr val="252525"/>
                </a:solidFill>
              </a:rPr>
              <a:t>of</a:t>
            </a:r>
            <a:r>
              <a:rPr spc="-10" dirty="0">
                <a:solidFill>
                  <a:srgbClr val="252525"/>
                </a:solidFill>
              </a:rPr>
              <a:t> </a:t>
            </a:r>
            <a:r>
              <a:rPr spc="65" dirty="0">
                <a:solidFill>
                  <a:srgbClr val="252525"/>
                </a:solidFill>
              </a:rPr>
              <a:t>looking</a:t>
            </a:r>
            <a:r>
              <a:rPr spc="-5"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at</a:t>
            </a:r>
            <a:r>
              <a:rPr spc="-25"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heap</a:t>
            </a:r>
            <a:r>
              <a:rPr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memory,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spc="60" dirty="0">
                <a:solidFill>
                  <a:srgbClr val="252525"/>
                </a:solidFill>
              </a:rPr>
              <a:t>identifying </a:t>
            </a:r>
            <a:r>
              <a:rPr spc="65" dirty="0">
                <a:solidFill>
                  <a:srgbClr val="252525"/>
                </a:solidFill>
              </a:rPr>
              <a:t>which</a:t>
            </a:r>
            <a:r>
              <a:rPr spc="35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objects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are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spc="90" dirty="0">
                <a:solidFill>
                  <a:srgbClr val="252525"/>
                </a:solidFill>
              </a:rPr>
              <a:t>in</a:t>
            </a:r>
            <a:r>
              <a:rPr spc="1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use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and</a:t>
            </a:r>
            <a:r>
              <a:rPr spc="15" dirty="0">
                <a:solidFill>
                  <a:srgbClr val="252525"/>
                </a:solidFill>
              </a:rPr>
              <a:t> </a:t>
            </a:r>
            <a:r>
              <a:rPr spc="65" dirty="0">
                <a:solidFill>
                  <a:srgbClr val="252525"/>
                </a:solidFill>
              </a:rPr>
              <a:t>which</a:t>
            </a:r>
            <a:r>
              <a:rPr spc="40" dirty="0">
                <a:solidFill>
                  <a:srgbClr val="252525"/>
                </a:solidFill>
              </a:rPr>
              <a:t> </a:t>
            </a:r>
            <a:r>
              <a:rPr dirty="0">
                <a:solidFill>
                  <a:srgbClr val="252525"/>
                </a:solidFill>
              </a:rPr>
              <a:t>are</a:t>
            </a:r>
            <a:r>
              <a:rPr spc="25" dirty="0">
                <a:solidFill>
                  <a:srgbClr val="252525"/>
                </a:solidFill>
              </a:rPr>
              <a:t> </a:t>
            </a:r>
            <a:r>
              <a:rPr spc="65" dirty="0">
                <a:solidFill>
                  <a:srgbClr val="252525"/>
                </a:solidFill>
              </a:rPr>
              <a:t>not,</a:t>
            </a:r>
            <a:r>
              <a:rPr dirty="0">
                <a:solidFill>
                  <a:srgbClr val="252525"/>
                </a:solidFill>
              </a:rPr>
              <a:t> </a:t>
            </a:r>
            <a:r>
              <a:rPr spc="70" dirty="0">
                <a:solidFill>
                  <a:srgbClr val="252525"/>
                </a:solidFill>
              </a:rPr>
              <a:t>and</a:t>
            </a:r>
            <a:r>
              <a:rPr spc="15" dirty="0">
                <a:solidFill>
                  <a:srgbClr val="252525"/>
                </a:solidFill>
              </a:rPr>
              <a:t> </a:t>
            </a:r>
            <a:r>
              <a:rPr spc="55" dirty="0">
                <a:solidFill>
                  <a:srgbClr val="252525"/>
                </a:solidFill>
              </a:rPr>
              <a:t>deleting</a:t>
            </a:r>
            <a:r>
              <a:rPr spc="30" dirty="0">
                <a:solidFill>
                  <a:srgbClr val="252525"/>
                </a:solidFill>
              </a:rPr>
              <a:t> </a:t>
            </a:r>
            <a:r>
              <a:rPr spc="85" dirty="0">
                <a:solidFill>
                  <a:srgbClr val="252525"/>
                </a:solidFill>
              </a:rPr>
              <a:t>the</a:t>
            </a:r>
            <a:r>
              <a:rPr spc="20" dirty="0">
                <a:solidFill>
                  <a:srgbClr val="252525"/>
                </a:solidFill>
              </a:rPr>
              <a:t> </a:t>
            </a:r>
            <a:r>
              <a:rPr spc="65" dirty="0">
                <a:solidFill>
                  <a:srgbClr val="252525"/>
                </a:solidFill>
              </a:rPr>
              <a:t>unused</a:t>
            </a:r>
            <a:r>
              <a:rPr spc="35" dirty="0">
                <a:solidFill>
                  <a:srgbClr val="252525"/>
                </a:solidFill>
              </a:rPr>
              <a:t> </a:t>
            </a:r>
            <a:r>
              <a:rPr spc="-10" dirty="0">
                <a:solidFill>
                  <a:srgbClr val="252525"/>
                </a:solidFill>
              </a:rPr>
              <a:t>objects.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2614657"/>
            <a:ext cx="385599" cy="37379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5056105"/>
            <a:ext cx="385599" cy="37379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3740782"/>
            <a:ext cx="385599" cy="3724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761" y="6278242"/>
            <a:ext cx="385599" cy="3724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</a:rPr>
              <a:t>Unit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285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Varargs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4363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7680325" algn="l"/>
              </a:tabLst>
            </a:pP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Annotation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@Test </a:t>
            </a:r>
            <a:r>
              <a:rPr sz="2400" spc="-220" dirty="0">
                <a:solidFill>
                  <a:srgbClr val="404040"/>
                </a:solidFill>
                <a:latin typeface="Arial Black"/>
                <a:cs typeface="Arial Black"/>
              </a:rPr>
              <a:t>was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 introduced </a:t>
            </a:r>
            <a:r>
              <a:rPr sz="2400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version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Junit.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1927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None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945261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b.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60" baseline="1157" dirty="0">
                <a:solidFill>
                  <a:srgbClr val="3B9F37"/>
                </a:solidFill>
                <a:latin typeface="Arial Black"/>
                <a:cs typeface="Arial Black"/>
              </a:rPr>
              <a:t>Junit4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Annotation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@Test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Arial Black"/>
                <a:cs typeface="Arial Black"/>
              </a:rPr>
              <a:t>was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introduced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Arial Black"/>
                <a:cs typeface="Arial Black"/>
              </a:rPr>
              <a:t>Junit4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 version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Junit.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4363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  <a:tabLst>
                <a:tab pos="7680325" algn="l"/>
              </a:tabLst>
            </a:pP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Annotation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@Test </a:t>
            </a:r>
            <a:r>
              <a:rPr sz="2400" spc="-220" dirty="0">
                <a:solidFill>
                  <a:srgbClr val="404040"/>
                </a:solidFill>
                <a:latin typeface="Arial Black"/>
                <a:cs typeface="Arial Black"/>
              </a:rPr>
              <a:t>was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 introduced </a:t>
            </a:r>
            <a:r>
              <a:rPr sz="2400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u="heavy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Arial Black"/>
                <a:cs typeface="Arial Black"/>
              </a:rPr>
              <a:t>	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version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Junit.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Junit2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927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None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above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31832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Background</a:t>
            </a:r>
            <a:r>
              <a:rPr sz="2200" spc="4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Garbage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collector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is: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075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Deamon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2481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Foreground</a:t>
            </a:r>
            <a:r>
              <a:rPr sz="2200" spc="4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3021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waits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MT"/>
                <a:cs typeface="Arial MT"/>
              </a:rPr>
              <a:t>GC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926020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b.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Garbage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collector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Background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thread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Deamon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thread.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31832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Background</a:t>
            </a:r>
            <a:r>
              <a:rPr sz="2200" spc="4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Garbage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collector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is: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2075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Deamon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2481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Foreground</a:t>
            </a:r>
            <a:r>
              <a:rPr sz="2200" spc="4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3021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waits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65" dirty="0">
                <a:solidFill>
                  <a:srgbClr val="404040"/>
                </a:solidFill>
                <a:latin typeface="Arial MT"/>
                <a:cs typeface="Arial MT"/>
              </a:rPr>
              <a:t>GC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run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4572"/>
            <a:ext cx="16256635" cy="1122045"/>
            <a:chOff x="0" y="4572"/>
            <a:chExt cx="16256635" cy="1122045"/>
          </a:xfrm>
        </p:grpSpPr>
        <p:sp>
          <p:nvSpPr>
            <p:cNvPr id="11" name="object 11"/>
            <p:cNvSpPr/>
            <p:nvPr/>
          </p:nvSpPr>
          <p:spPr>
            <a:xfrm>
              <a:off x="0" y="4572"/>
              <a:ext cx="16256635" cy="1122045"/>
            </a:xfrm>
            <a:custGeom>
              <a:avLst/>
              <a:gdLst/>
              <a:ahLst/>
              <a:cxnLst/>
              <a:rect l="l" t="t" r="r" b="b"/>
              <a:pathLst>
                <a:path w="16256635" h="1122045">
                  <a:moveTo>
                    <a:pt x="16256508" y="0"/>
                  </a:moveTo>
                  <a:lnTo>
                    <a:pt x="0" y="0"/>
                  </a:lnTo>
                  <a:lnTo>
                    <a:pt x="0" y="1121664"/>
                  </a:lnTo>
                  <a:lnTo>
                    <a:pt x="16256508" y="1121664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2723" y="175259"/>
              <a:ext cx="2674619" cy="77114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934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Varargs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0023" y="1373251"/>
            <a:ext cx="12788900" cy="305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varargs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feature,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accept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zero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arguments.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varargs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was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introduced,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either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had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use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overloaded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take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array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parameter.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 varargs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don’t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know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arguments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varargs: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0" y="853439"/>
            <a:ext cx="2122931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91767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20467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215639"/>
            <a:ext cx="635507" cy="63550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86711" y="4718303"/>
            <a:ext cx="10843260" cy="3749040"/>
            <a:chOff x="1886711" y="4718303"/>
            <a:chExt cx="10843260" cy="3749040"/>
          </a:xfrm>
        </p:grpSpPr>
        <p:sp>
          <p:nvSpPr>
            <p:cNvPr id="9" name="object 9"/>
            <p:cNvSpPr/>
            <p:nvPr/>
          </p:nvSpPr>
          <p:spPr>
            <a:xfrm>
              <a:off x="1891283" y="4722875"/>
              <a:ext cx="10834370" cy="3740150"/>
            </a:xfrm>
            <a:custGeom>
              <a:avLst/>
              <a:gdLst/>
              <a:ahLst/>
              <a:cxnLst/>
              <a:rect l="l" t="t" r="r" b="b"/>
              <a:pathLst>
                <a:path w="10834370" h="3740150">
                  <a:moveTo>
                    <a:pt x="10834116" y="0"/>
                  </a:moveTo>
                  <a:lnTo>
                    <a:pt x="0" y="0"/>
                  </a:lnTo>
                  <a:lnTo>
                    <a:pt x="0" y="3739896"/>
                  </a:lnTo>
                  <a:lnTo>
                    <a:pt x="10834116" y="3739896"/>
                  </a:lnTo>
                  <a:lnTo>
                    <a:pt x="108341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1283" y="4722875"/>
              <a:ext cx="10834370" cy="3740150"/>
            </a:xfrm>
            <a:custGeom>
              <a:avLst/>
              <a:gdLst/>
              <a:ahLst/>
              <a:cxnLst/>
              <a:rect l="l" t="t" r="r" b="b"/>
              <a:pathLst>
                <a:path w="10834370" h="3740150">
                  <a:moveTo>
                    <a:pt x="0" y="3739896"/>
                  </a:moveTo>
                  <a:lnTo>
                    <a:pt x="10834116" y="3739896"/>
                  </a:lnTo>
                  <a:lnTo>
                    <a:pt x="10834116" y="0"/>
                  </a:lnTo>
                  <a:lnTo>
                    <a:pt x="0" y="0"/>
                  </a:lnTo>
                  <a:lnTo>
                    <a:pt x="0" y="373989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2723" y="4703216"/>
            <a:ext cx="7098030" cy="33178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VarargsExample1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display(String...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values){</a:t>
            </a:r>
            <a:endParaRPr sz="1600">
              <a:latin typeface="Courier New"/>
              <a:cs typeface="Courier New"/>
            </a:endParaRPr>
          </a:p>
          <a:p>
            <a:pPr marL="243204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System.out.println(“Sample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varargs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1285" marR="220472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display();//zero</a:t>
            </a:r>
            <a:r>
              <a:rPr sz="1600" spc="-1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argument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960"/>
              </a:spcBef>
              <a:tabLst>
                <a:tab pos="5127625" algn="l"/>
              </a:tabLst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display(“I",“am","varargs“,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“method”);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//four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arguments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2723" y="8118144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9864" y="6960107"/>
            <a:ext cx="2955290" cy="13385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 marR="323850">
              <a:lnSpc>
                <a:spcPts val="3240"/>
              </a:lnSpc>
              <a:spcBef>
                <a:spcPts val="28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varargs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 method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Sample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varargs</a:t>
            </a:r>
            <a:r>
              <a:rPr sz="1800" spc="85" dirty="0">
                <a:solidFill>
                  <a:srgbClr val="404040"/>
                </a:solidFill>
                <a:latin typeface="Arial MT"/>
                <a:cs typeface="Arial MT"/>
              </a:rPr>
              <a:t> method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</a:rPr>
              <a:t>Unit</a:t>
            </a:r>
            <a:r>
              <a:rPr spc="-235" dirty="0">
                <a:solidFill>
                  <a:srgbClr val="FFFFFF"/>
                </a:solidFill>
              </a:rPr>
              <a:t> </a:t>
            </a:r>
            <a:r>
              <a:rPr spc="-170" dirty="0">
                <a:solidFill>
                  <a:srgbClr val="FFFFFF"/>
                </a:solidFill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357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Assertions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8063" y="346659"/>
            <a:ext cx="20504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Assertion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525040"/>
            <a:ext cx="12722225" cy="344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statement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test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assumptions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about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your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boolean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expression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believe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true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executes.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false,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35" dirty="0">
                <a:solidFill>
                  <a:srgbClr val="404040"/>
                </a:solidFill>
                <a:latin typeface="Arial"/>
                <a:cs typeface="Arial"/>
              </a:rPr>
              <a:t>Assertion</a:t>
            </a:r>
            <a:r>
              <a:rPr sz="2200" i="1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error</a:t>
            </a:r>
            <a:r>
              <a:rPr sz="2200" i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thrown.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syntactic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forms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permitted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statements: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4116" y="853439"/>
            <a:ext cx="217322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4018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62655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302252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50364" y="5212079"/>
            <a:ext cx="7946390" cy="38608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assert</a:t>
            </a:r>
            <a:r>
              <a:rPr sz="1600" spc="-1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&lt;boolean_expression&gt;</a:t>
            </a:r>
            <a:r>
              <a:rPr sz="1600" spc="-1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0364" y="5771388"/>
            <a:ext cx="7946390" cy="38417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0"/>
              </a:spcBef>
              <a:tabLst>
                <a:tab pos="4121150" algn="l"/>
              </a:tabLst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assert</a:t>
            </a:r>
            <a:r>
              <a:rPr sz="16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&lt;boolean_expression&gt;</a:t>
            </a:r>
            <a:r>
              <a:rPr sz="1600" spc="-1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&lt;detail_expression&gt;</a:t>
            </a:r>
            <a:r>
              <a:rPr sz="1600" spc="-2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699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Uses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29" dirty="0"/>
              <a:t> </a:t>
            </a:r>
            <a:r>
              <a:rPr spc="-75" dirty="0"/>
              <a:t>Assertion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372640"/>
            <a:ext cx="12267565" cy="26543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Assertion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provide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valuable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documentation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programmer’s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assumptions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expectations.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feature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help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programmers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working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code.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Assertions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generally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verify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logic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single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small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group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tightly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coupled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1155" y="853439"/>
            <a:ext cx="381914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9117" y="4858004"/>
            <a:ext cx="5890260" cy="255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Assertions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ways: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invariants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flow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invariants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postconditions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invariants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08175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79420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660391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872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Assertion</a:t>
            </a:r>
            <a:r>
              <a:rPr spc="-180" dirty="0"/>
              <a:t> </a:t>
            </a:r>
            <a:r>
              <a:rPr spc="-1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563140"/>
            <a:ext cx="12374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Internal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invariants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exist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believe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situation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never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case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you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accordingly.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5144" y="853439"/>
            <a:ext cx="40111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01011" y="3273552"/>
            <a:ext cx="7945120" cy="300101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(x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0)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this</a:t>
            </a:r>
            <a:endParaRPr sz="1600">
              <a:latin typeface="Courier New"/>
              <a:cs typeface="Courier New"/>
            </a:endParaRPr>
          </a:p>
          <a:p>
            <a:pPr marL="90805" marR="613791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2.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assert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(x==0);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that,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unless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x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negative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4.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797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Assertion</a:t>
            </a:r>
            <a:r>
              <a:rPr spc="-200" dirty="0"/>
              <a:t> </a:t>
            </a:r>
            <a:r>
              <a:rPr spc="-180" dirty="0"/>
              <a:t>Example</a:t>
            </a:r>
            <a:r>
              <a:rPr spc="-204" dirty="0"/>
              <a:t> </a:t>
            </a:r>
            <a:r>
              <a:rPr spc="-65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9117" y="1563140"/>
            <a:ext cx="127908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Control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flow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invariants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similar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internal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invariants,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relate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execution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flows,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relationships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among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8844" y="853439"/>
            <a:ext cx="5763767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996439" y="3726179"/>
            <a:ext cx="7954009" cy="4826635"/>
            <a:chOff x="1996439" y="3726179"/>
            <a:chExt cx="7954009" cy="4826635"/>
          </a:xfrm>
        </p:grpSpPr>
        <p:sp>
          <p:nvSpPr>
            <p:cNvPr id="7" name="object 7"/>
            <p:cNvSpPr/>
            <p:nvPr/>
          </p:nvSpPr>
          <p:spPr>
            <a:xfrm>
              <a:off x="2001011" y="3730751"/>
              <a:ext cx="7945120" cy="4817745"/>
            </a:xfrm>
            <a:custGeom>
              <a:avLst/>
              <a:gdLst/>
              <a:ahLst/>
              <a:cxnLst/>
              <a:rect l="l" t="t" r="r" b="b"/>
              <a:pathLst>
                <a:path w="7945120" h="4817745">
                  <a:moveTo>
                    <a:pt x="7944611" y="0"/>
                  </a:moveTo>
                  <a:lnTo>
                    <a:pt x="0" y="0"/>
                  </a:lnTo>
                  <a:lnTo>
                    <a:pt x="0" y="4817364"/>
                  </a:lnTo>
                  <a:lnTo>
                    <a:pt x="7944611" y="4817364"/>
                  </a:lnTo>
                  <a:lnTo>
                    <a:pt x="79446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1011" y="3730751"/>
              <a:ext cx="7945120" cy="4817745"/>
            </a:xfrm>
            <a:custGeom>
              <a:avLst/>
              <a:gdLst/>
              <a:ahLst/>
              <a:cxnLst/>
              <a:rect l="l" t="t" r="r" b="b"/>
              <a:pathLst>
                <a:path w="7945120" h="4817745">
                  <a:moveTo>
                    <a:pt x="0" y="4817364"/>
                  </a:moveTo>
                  <a:lnTo>
                    <a:pt x="7944611" y="4817364"/>
                  </a:lnTo>
                  <a:lnTo>
                    <a:pt x="7944611" y="0"/>
                  </a:lnTo>
                  <a:lnTo>
                    <a:pt x="0" y="0"/>
                  </a:lnTo>
                  <a:lnTo>
                    <a:pt x="0" y="481736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9797" y="4565396"/>
            <a:ext cx="9886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1817" y="3711345"/>
            <a:ext cx="2879090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switch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(suit)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0" marR="50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Suit.CLUBS: break;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3736" y="5174640"/>
            <a:ext cx="715073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2480" marR="305562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Suit.DIMONDS: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.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792480" marR="31775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Suit.SPADES: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.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case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Suit.HEARTS: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default: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assert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false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“Unknown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playing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card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suit”;</a:t>
            </a:r>
            <a:endParaRPr sz="16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1996</Words>
  <Application>Microsoft Macintosh PowerPoint</Application>
  <PresentationFormat>Custom</PresentationFormat>
  <Paragraphs>312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Arial MT</vt:lpstr>
      <vt:lpstr>Calibri</vt:lpstr>
      <vt:lpstr>Courier New</vt:lpstr>
      <vt:lpstr>Office Theme</vt:lpstr>
      <vt:lpstr>PowerPoint Presentation</vt:lpstr>
      <vt:lpstr>Learning Objectives</vt:lpstr>
      <vt:lpstr>Unit Testing</vt:lpstr>
      <vt:lpstr>Varargs</vt:lpstr>
      <vt:lpstr>Unit Testing</vt:lpstr>
      <vt:lpstr>Assertion</vt:lpstr>
      <vt:lpstr>Uses of Assertion</vt:lpstr>
      <vt:lpstr>Assertion Example</vt:lpstr>
      <vt:lpstr>Assertion Example (Contd.)</vt:lpstr>
      <vt:lpstr>Assertion Example (Contd.)</vt:lpstr>
      <vt:lpstr>Assertion Example (Contd.)</vt:lpstr>
      <vt:lpstr>Unit Testing</vt:lpstr>
      <vt:lpstr>Java Unit Testing—JUnit</vt:lpstr>
      <vt:lpstr>Java Unit Testing—JUnit (Contd.)</vt:lpstr>
      <vt:lpstr>Java Unit Testing—JUnit Test Case</vt:lpstr>
      <vt:lpstr>Java Unit Testing—JUnit Test Case (Contd.)</vt:lpstr>
      <vt:lpstr>Difference between JUnit 3 and JUnit 4</vt:lpstr>
      <vt:lpstr>Unit Testing</vt:lpstr>
      <vt:lpstr>JUnit 4 to Eclipse</vt:lpstr>
      <vt:lpstr>JUnit 4 to Eclipse (Contd.)</vt:lpstr>
      <vt:lpstr>JUnit 4 to Eclipse (Contd.)</vt:lpstr>
      <vt:lpstr>JUnit 4 to Eclipse (Contd.)</vt:lpstr>
      <vt:lpstr>JUnit 4 to Eclipse (Contd.)</vt:lpstr>
      <vt:lpstr>Unit Testing</vt:lpstr>
      <vt:lpstr>Garbage Collection</vt:lpstr>
      <vt:lpstr>Garbage Collection (Contd.)</vt:lpstr>
      <vt:lpstr>System.gc() and Runtime.gc()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2025-01-26T15:04:13Z</dcterms:created>
  <dcterms:modified xsi:type="dcterms:W3CDTF">2025-01-26T15:05:31Z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