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12FCF25D-26E2-1E44-A9E0-FB28A9E1971B}"/>
    <pc:docChg chg="custSel modSld modMainMaster">
      <pc:chgData name="amarjeet singh" userId="d84e554384c88249" providerId="LiveId" clId="{12FCF25D-26E2-1E44-A9E0-FB28A9E1971B}" dt="2025-01-26T14:53:51.193" v="9" actId="478"/>
      <pc:docMkLst>
        <pc:docMk/>
      </pc:docMkLst>
      <pc:sldChg chg="delSp mod">
        <pc:chgData name="amarjeet singh" userId="d84e554384c88249" providerId="LiveId" clId="{12FCF25D-26E2-1E44-A9E0-FB28A9E1971B}" dt="2025-01-26T14:53:18.184" v="3" actId="478"/>
        <pc:sldMkLst>
          <pc:docMk/>
          <pc:sldMk cId="0" sldId="256"/>
        </pc:sldMkLst>
        <pc:spChg chg="del">
          <ac:chgData name="amarjeet singh" userId="d84e554384c88249" providerId="LiveId" clId="{12FCF25D-26E2-1E44-A9E0-FB28A9E1971B}" dt="2025-01-26T14:53:18.184" v="3" actId="478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amarjeet singh" userId="d84e554384c88249" providerId="LiveId" clId="{12FCF25D-26E2-1E44-A9E0-FB28A9E1971B}" dt="2025-01-26T14:53:15.563" v="2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">
        <pc:chgData name="amarjeet singh" userId="d84e554384c88249" providerId="LiveId" clId="{12FCF25D-26E2-1E44-A9E0-FB28A9E1971B}" dt="2025-01-26T14:53:33.539" v="4" actId="478"/>
        <pc:sldMkLst>
          <pc:docMk/>
          <pc:sldMk cId="0" sldId="306"/>
        </pc:sldMkLst>
        <pc:grpChg chg="del">
          <ac:chgData name="amarjeet singh" userId="d84e554384c88249" providerId="LiveId" clId="{12FCF25D-26E2-1E44-A9E0-FB28A9E1971B}" dt="2025-01-26T14:53:33.539" v="4" actId="478"/>
          <ac:grpSpMkLst>
            <pc:docMk/>
            <pc:sldMk cId="0" sldId="306"/>
            <ac:grpSpMk id="9" creationId="{00000000-0000-0000-0000-000000000000}"/>
          </ac:grpSpMkLst>
        </pc:grpChg>
      </pc:sldChg>
      <pc:sldChg chg="delSp mod">
        <pc:chgData name="amarjeet singh" userId="d84e554384c88249" providerId="LiveId" clId="{12FCF25D-26E2-1E44-A9E0-FB28A9E1971B}" dt="2025-01-26T14:53:36.618" v="5" actId="478"/>
        <pc:sldMkLst>
          <pc:docMk/>
          <pc:sldMk cId="0" sldId="307"/>
        </pc:sldMkLst>
        <pc:picChg chg="del">
          <ac:chgData name="amarjeet singh" userId="d84e554384c88249" providerId="LiveId" clId="{12FCF25D-26E2-1E44-A9E0-FB28A9E1971B}" dt="2025-01-26T14:53:36.618" v="5" actId="478"/>
          <ac:picMkLst>
            <pc:docMk/>
            <pc:sldMk cId="0" sldId="307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12FCF25D-26E2-1E44-A9E0-FB28A9E1971B}" dt="2025-01-26T14:53:40.652" v="6" actId="478"/>
        <pc:sldMkLst>
          <pc:docMk/>
          <pc:sldMk cId="0" sldId="308"/>
        </pc:sldMkLst>
        <pc:grpChg chg="del">
          <ac:chgData name="amarjeet singh" userId="d84e554384c88249" providerId="LiveId" clId="{12FCF25D-26E2-1E44-A9E0-FB28A9E1971B}" dt="2025-01-26T14:53:40.652" v="6" actId="478"/>
          <ac:grpSpMkLst>
            <pc:docMk/>
            <pc:sldMk cId="0" sldId="308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12FCF25D-26E2-1E44-A9E0-FB28A9E1971B}" dt="2025-01-26T14:53:44.222" v="7" actId="478"/>
        <pc:sldMkLst>
          <pc:docMk/>
          <pc:sldMk cId="0" sldId="309"/>
        </pc:sldMkLst>
        <pc:picChg chg="del">
          <ac:chgData name="amarjeet singh" userId="d84e554384c88249" providerId="LiveId" clId="{12FCF25D-26E2-1E44-A9E0-FB28A9E1971B}" dt="2025-01-26T14:53:44.222" v="7" actId="478"/>
          <ac:picMkLst>
            <pc:docMk/>
            <pc:sldMk cId="0" sldId="309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12FCF25D-26E2-1E44-A9E0-FB28A9E1971B}" dt="2025-01-26T14:53:47.290" v="8" actId="478"/>
        <pc:sldMkLst>
          <pc:docMk/>
          <pc:sldMk cId="0" sldId="310"/>
        </pc:sldMkLst>
        <pc:grpChg chg="del">
          <ac:chgData name="amarjeet singh" userId="d84e554384c88249" providerId="LiveId" clId="{12FCF25D-26E2-1E44-A9E0-FB28A9E1971B}" dt="2025-01-26T14:53:47.290" v="8" actId="478"/>
          <ac:grpSpMkLst>
            <pc:docMk/>
            <pc:sldMk cId="0" sldId="310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12FCF25D-26E2-1E44-A9E0-FB28A9E1971B}" dt="2025-01-26T14:53:51.193" v="9" actId="478"/>
        <pc:sldMkLst>
          <pc:docMk/>
          <pc:sldMk cId="0" sldId="311"/>
        </pc:sldMkLst>
        <pc:grpChg chg="del">
          <ac:chgData name="amarjeet singh" userId="d84e554384c88249" providerId="LiveId" clId="{12FCF25D-26E2-1E44-A9E0-FB28A9E1971B}" dt="2025-01-26T14:53:51.193" v="9" actId="478"/>
          <ac:grpSpMkLst>
            <pc:docMk/>
            <pc:sldMk cId="0" sldId="311"/>
            <ac:grpSpMk id="10" creationId="{00000000-0000-0000-0000-000000000000}"/>
          </ac:grpSpMkLst>
        </pc:grpChg>
      </pc:sldChg>
      <pc:sldMasterChg chg="delSp mod modSldLayout">
        <pc:chgData name="amarjeet singh" userId="d84e554384c88249" providerId="LiveId" clId="{12FCF25D-26E2-1E44-A9E0-FB28A9E1971B}" dt="2025-01-26T14:53:09.502" v="1" actId="478"/>
        <pc:sldMasterMkLst>
          <pc:docMk/>
          <pc:sldMasterMk cId="0" sldId="2147483648"/>
        </pc:sldMasterMkLst>
        <pc:picChg chg="del">
          <ac:chgData name="amarjeet singh" userId="d84e554384c88249" providerId="LiveId" clId="{12FCF25D-26E2-1E44-A9E0-FB28A9E1971B}" dt="2025-01-26T14:53:06.996" v="0" actId="478"/>
          <ac:picMkLst>
            <pc:docMk/>
            <pc:sldMasterMk cId="0" sldId="2147483648"/>
            <ac:picMk id="16" creationId="{00000000-0000-0000-0000-000000000000}"/>
          </ac:picMkLst>
        </pc:picChg>
        <pc:sldLayoutChg chg="delSp mod">
          <pc:chgData name="amarjeet singh" userId="d84e554384c88249" providerId="LiveId" clId="{12FCF25D-26E2-1E44-A9E0-FB28A9E1971B}" dt="2025-01-26T14:53:09.502" v="1" actId="478"/>
          <pc:sldLayoutMkLst>
            <pc:docMk/>
            <pc:sldMasterMk cId="0" sldId="2147483648"/>
            <pc:sldLayoutMk cId="0" sldId="2147483661"/>
          </pc:sldLayoutMkLst>
          <pc:picChg chg="del">
            <ac:chgData name="amarjeet singh" userId="d84e554384c88249" providerId="LiveId" clId="{12FCF25D-26E2-1E44-A9E0-FB28A9E1971B}" dt="2025-01-26T14:53:09.502" v="1" actId="478"/>
            <ac:picMkLst>
              <pc:docMk/>
              <pc:sldMasterMk cId="0" sldId="2147483648"/>
              <pc:sldLayoutMk cId="0" sldId="2147483661"/>
              <ac:picMk id="3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870458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1461" y="346659"/>
            <a:ext cx="10139426" cy="59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6572" y="1656460"/>
            <a:ext cx="13183235" cy="4887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9729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9—</a:t>
            </a:r>
            <a:r>
              <a:rPr sz="2800" spc="60" dirty="0">
                <a:solidFill>
                  <a:srgbClr val="404040"/>
                </a:solidFill>
                <a:latin typeface="Arial MT"/>
                <a:cs typeface="Arial MT"/>
              </a:rPr>
              <a:t>Working</a:t>
            </a:r>
            <a:r>
              <a:rPr sz="2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13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Selected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15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11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2065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CharSequence</a:t>
            </a:r>
            <a:r>
              <a:rPr spc="-195" dirty="0"/>
              <a:t> </a:t>
            </a:r>
            <a:r>
              <a:rPr spc="-65" dirty="0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3455" y="853439"/>
            <a:ext cx="51145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76235" y="5061965"/>
            <a:ext cx="131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StringBuffer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527" y="5061965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8631" y="5061965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StringBuilder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7599" y="3930014"/>
            <a:ext cx="5409565" cy="1116965"/>
          </a:xfrm>
          <a:custGeom>
            <a:avLst/>
            <a:gdLst/>
            <a:ahLst/>
            <a:cxnLst/>
            <a:rect l="l" t="t" r="r" b="b"/>
            <a:pathLst>
              <a:path w="5409565" h="1116964">
                <a:moveTo>
                  <a:pt x="51816" y="1097788"/>
                </a:moveTo>
                <a:lnTo>
                  <a:pt x="46990" y="1085977"/>
                </a:lnTo>
                <a:lnTo>
                  <a:pt x="0" y="1105281"/>
                </a:lnTo>
                <a:lnTo>
                  <a:pt x="4826" y="1116965"/>
                </a:lnTo>
                <a:lnTo>
                  <a:pt x="51816" y="1097788"/>
                </a:lnTo>
                <a:close/>
              </a:path>
              <a:path w="5409565" h="1116964">
                <a:moveTo>
                  <a:pt x="134112" y="1064133"/>
                </a:moveTo>
                <a:lnTo>
                  <a:pt x="129286" y="1052449"/>
                </a:lnTo>
                <a:lnTo>
                  <a:pt x="82296" y="1071626"/>
                </a:lnTo>
                <a:lnTo>
                  <a:pt x="87122" y="1083310"/>
                </a:lnTo>
                <a:lnTo>
                  <a:pt x="134112" y="1064133"/>
                </a:lnTo>
                <a:close/>
              </a:path>
              <a:path w="5409565" h="1116964">
                <a:moveTo>
                  <a:pt x="216408" y="1030478"/>
                </a:moveTo>
                <a:lnTo>
                  <a:pt x="211582" y="1018794"/>
                </a:lnTo>
                <a:lnTo>
                  <a:pt x="164592" y="1037971"/>
                </a:lnTo>
                <a:lnTo>
                  <a:pt x="169418" y="1049782"/>
                </a:lnTo>
                <a:lnTo>
                  <a:pt x="216408" y="1030478"/>
                </a:lnTo>
                <a:close/>
              </a:path>
              <a:path w="5409565" h="1116964">
                <a:moveTo>
                  <a:pt x="298704" y="996823"/>
                </a:moveTo>
                <a:lnTo>
                  <a:pt x="293878" y="985139"/>
                </a:lnTo>
                <a:lnTo>
                  <a:pt x="246888" y="1004316"/>
                </a:lnTo>
                <a:lnTo>
                  <a:pt x="251714" y="1016127"/>
                </a:lnTo>
                <a:lnTo>
                  <a:pt x="298704" y="996823"/>
                </a:lnTo>
                <a:close/>
              </a:path>
              <a:path w="5409565" h="1116964">
                <a:moveTo>
                  <a:pt x="381000" y="963295"/>
                </a:moveTo>
                <a:lnTo>
                  <a:pt x="376174" y="951484"/>
                </a:lnTo>
                <a:lnTo>
                  <a:pt x="329184" y="970661"/>
                </a:lnTo>
                <a:lnTo>
                  <a:pt x="334010" y="982472"/>
                </a:lnTo>
                <a:lnTo>
                  <a:pt x="381000" y="963295"/>
                </a:lnTo>
                <a:close/>
              </a:path>
              <a:path w="5409565" h="1116964">
                <a:moveTo>
                  <a:pt x="463296" y="929640"/>
                </a:moveTo>
                <a:lnTo>
                  <a:pt x="458470" y="917829"/>
                </a:lnTo>
                <a:lnTo>
                  <a:pt x="411480" y="937006"/>
                </a:lnTo>
                <a:lnTo>
                  <a:pt x="416306" y="948817"/>
                </a:lnTo>
                <a:lnTo>
                  <a:pt x="463296" y="929640"/>
                </a:lnTo>
                <a:close/>
              </a:path>
              <a:path w="5409565" h="1116964">
                <a:moveTo>
                  <a:pt x="545592" y="895985"/>
                </a:moveTo>
                <a:lnTo>
                  <a:pt x="540766" y="884174"/>
                </a:lnTo>
                <a:lnTo>
                  <a:pt x="493776" y="903478"/>
                </a:lnTo>
                <a:lnTo>
                  <a:pt x="498602" y="915162"/>
                </a:lnTo>
                <a:lnTo>
                  <a:pt x="545592" y="895985"/>
                </a:lnTo>
                <a:close/>
              </a:path>
              <a:path w="5409565" h="1116964">
                <a:moveTo>
                  <a:pt x="627888" y="862330"/>
                </a:moveTo>
                <a:lnTo>
                  <a:pt x="623062" y="850519"/>
                </a:lnTo>
                <a:lnTo>
                  <a:pt x="576072" y="869823"/>
                </a:lnTo>
                <a:lnTo>
                  <a:pt x="580898" y="881507"/>
                </a:lnTo>
                <a:lnTo>
                  <a:pt x="627888" y="862330"/>
                </a:lnTo>
                <a:close/>
              </a:path>
              <a:path w="5409565" h="1116964">
                <a:moveTo>
                  <a:pt x="710184" y="828675"/>
                </a:moveTo>
                <a:lnTo>
                  <a:pt x="705358" y="816991"/>
                </a:lnTo>
                <a:lnTo>
                  <a:pt x="658368" y="836168"/>
                </a:lnTo>
                <a:lnTo>
                  <a:pt x="663194" y="847852"/>
                </a:lnTo>
                <a:lnTo>
                  <a:pt x="710184" y="828675"/>
                </a:lnTo>
                <a:close/>
              </a:path>
              <a:path w="5409565" h="1116964">
                <a:moveTo>
                  <a:pt x="792480" y="795020"/>
                </a:moveTo>
                <a:lnTo>
                  <a:pt x="787654" y="783336"/>
                </a:lnTo>
                <a:lnTo>
                  <a:pt x="740664" y="802513"/>
                </a:lnTo>
                <a:lnTo>
                  <a:pt x="745490" y="814324"/>
                </a:lnTo>
                <a:lnTo>
                  <a:pt x="792480" y="795020"/>
                </a:lnTo>
                <a:close/>
              </a:path>
              <a:path w="5409565" h="1116964">
                <a:moveTo>
                  <a:pt x="874776" y="761365"/>
                </a:moveTo>
                <a:lnTo>
                  <a:pt x="869950" y="749681"/>
                </a:lnTo>
                <a:lnTo>
                  <a:pt x="822960" y="768858"/>
                </a:lnTo>
                <a:lnTo>
                  <a:pt x="827659" y="780669"/>
                </a:lnTo>
                <a:lnTo>
                  <a:pt x="874776" y="761365"/>
                </a:lnTo>
                <a:close/>
              </a:path>
              <a:path w="5409565" h="1116964">
                <a:moveTo>
                  <a:pt x="957072" y="727837"/>
                </a:moveTo>
                <a:lnTo>
                  <a:pt x="952246" y="716026"/>
                </a:lnTo>
                <a:lnTo>
                  <a:pt x="905256" y="735203"/>
                </a:lnTo>
                <a:lnTo>
                  <a:pt x="909955" y="747014"/>
                </a:lnTo>
                <a:lnTo>
                  <a:pt x="957072" y="727837"/>
                </a:lnTo>
                <a:close/>
              </a:path>
              <a:path w="5409565" h="1116964">
                <a:moveTo>
                  <a:pt x="1039368" y="694182"/>
                </a:moveTo>
                <a:lnTo>
                  <a:pt x="1034542" y="682371"/>
                </a:lnTo>
                <a:lnTo>
                  <a:pt x="987552" y="701675"/>
                </a:lnTo>
                <a:lnTo>
                  <a:pt x="992251" y="713359"/>
                </a:lnTo>
                <a:lnTo>
                  <a:pt x="1039368" y="694182"/>
                </a:lnTo>
                <a:close/>
              </a:path>
              <a:path w="5409565" h="1116964">
                <a:moveTo>
                  <a:pt x="1121664" y="660527"/>
                </a:moveTo>
                <a:lnTo>
                  <a:pt x="1116825" y="648716"/>
                </a:lnTo>
                <a:lnTo>
                  <a:pt x="1069848" y="668020"/>
                </a:lnTo>
                <a:lnTo>
                  <a:pt x="1074547" y="679704"/>
                </a:lnTo>
                <a:lnTo>
                  <a:pt x="1121664" y="660527"/>
                </a:lnTo>
                <a:close/>
              </a:path>
              <a:path w="5409565" h="1116964">
                <a:moveTo>
                  <a:pt x="1203947" y="626872"/>
                </a:moveTo>
                <a:lnTo>
                  <a:pt x="1199121" y="615061"/>
                </a:lnTo>
                <a:lnTo>
                  <a:pt x="1152017" y="634365"/>
                </a:lnTo>
                <a:lnTo>
                  <a:pt x="1156843" y="646049"/>
                </a:lnTo>
                <a:lnTo>
                  <a:pt x="1203947" y="626872"/>
                </a:lnTo>
                <a:close/>
              </a:path>
              <a:path w="5409565" h="1116964">
                <a:moveTo>
                  <a:pt x="1286256" y="593217"/>
                </a:moveTo>
                <a:lnTo>
                  <a:pt x="1281430" y="581533"/>
                </a:lnTo>
                <a:lnTo>
                  <a:pt x="1234313" y="600710"/>
                </a:lnTo>
                <a:lnTo>
                  <a:pt x="1239139" y="612521"/>
                </a:lnTo>
                <a:lnTo>
                  <a:pt x="1286256" y="593217"/>
                </a:lnTo>
                <a:close/>
              </a:path>
              <a:path w="5409565" h="1116964">
                <a:moveTo>
                  <a:pt x="1368552" y="559562"/>
                </a:moveTo>
                <a:lnTo>
                  <a:pt x="1363726" y="547878"/>
                </a:lnTo>
                <a:lnTo>
                  <a:pt x="1316609" y="567055"/>
                </a:lnTo>
                <a:lnTo>
                  <a:pt x="1321435" y="578866"/>
                </a:lnTo>
                <a:lnTo>
                  <a:pt x="1368552" y="559562"/>
                </a:lnTo>
                <a:close/>
              </a:path>
              <a:path w="5409565" h="1116964">
                <a:moveTo>
                  <a:pt x="1450721" y="525907"/>
                </a:moveTo>
                <a:lnTo>
                  <a:pt x="1446022" y="514223"/>
                </a:lnTo>
                <a:lnTo>
                  <a:pt x="1398905" y="533400"/>
                </a:lnTo>
                <a:lnTo>
                  <a:pt x="1403731" y="545211"/>
                </a:lnTo>
                <a:lnTo>
                  <a:pt x="1450721" y="525907"/>
                </a:lnTo>
                <a:close/>
              </a:path>
              <a:path w="5409565" h="1116964">
                <a:moveTo>
                  <a:pt x="1533017" y="492379"/>
                </a:moveTo>
                <a:lnTo>
                  <a:pt x="1528318" y="480568"/>
                </a:lnTo>
                <a:lnTo>
                  <a:pt x="1481201" y="499745"/>
                </a:lnTo>
                <a:lnTo>
                  <a:pt x="1486027" y="511556"/>
                </a:lnTo>
                <a:lnTo>
                  <a:pt x="1533017" y="492379"/>
                </a:lnTo>
                <a:close/>
              </a:path>
              <a:path w="5409565" h="1116964">
                <a:moveTo>
                  <a:pt x="1615313" y="458724"/>
                </a:moveTo>
                <a:lnTo>
                  <a:pt x="1610614" y="446913"/>
                </a:lnTo>
                <a:lnTo>
                  <a:pt x="1563497" y="466217"/>
                </a:lnTo>
                <a:lnTo>
                  <a:pt x="1568323" y="477901"/>
                </a:lnTo>
                <a:lnTo>
                  <a:pt x="1615313" y="458724"/>
                </a:lnTo>
                <a:close/>
              </a:path>
              <a:path w="5409565" h="1116964">
                <a:moveTo>
                  <a:pt x="1697609" y="425069"/>
                </a:moveTo>
                <a:lnTo>
                  <a:pt x="1692910" y="413258"/>
                </a:lnTo>
                <a:lnTo>
                  <a:pt x="1645793" y="432562"/>
                </a:lnTo>
                <a:lnTo>
                  <a:pt x="1650619" y="444246"/>
                </a:lnTo>
                <a:lnTo>
                  <a:pt x="1697609" y="425069"/>
                </a:lnTo>
                <a:close/>
              </a:path>
              <a:path w="5409565" h="1116964">
                <a:moveTo>
                  <a:pt x="1779905" y="391414"/>
                </a:moveTo>
                <a:lnTo>
                  <a:pt x="1775079" y="379603"/>
                </a:lnTo>
                <a:lnTo>
                  <a:pt x="1728089" y="398907"/>
                </a:lnTo>
                <a:lnTo>
                  <a:pt x="1732915" y="410591"/>
                </a:lnTo>
                <a:lnTo>
                  <a:pt x="1779905" y="391414"/>
                </a:lnTo>
                <a:close/>
              </a:path>
              <a:path w="5409565" h="1116964">
                <a:moveTo>
                  <a:pt x="1862201" y="357759"/>
                </a:moveTo>
                <a:lnTo>
                  <a:pt x="1857375" y="346075"/>
                </a:lnTo>
                <a:lnTo>
                  <a:pt x="1810385" y="365252"/>
                </a:lnTo>
                <a:lnTo>
                  <a:pt x="1815211" y="377063"/>
                </a:lnTo>
                <a:lnTo>
                  <a:pt x="1862201" y="357759"/>
                </a:lnTo>
                <a:close/>
              </a:path>
              <a:path w="5409565" h="1116964">
                <a:moveTo>
                  <a:pt x="1944497" y="324104"/>
                </a:moveTo>
                <a:lnTo>
                  <a:pt x="1939671" y="312420"/>
                </a:lnTo>
                <a:lnTo>
                  <a:pt x="1892681" y="331597"/>
                </a:lnTo>
                <a:lnTo>
                  <a:pt x="1897507" y="343408"/>
                </a:lnTo>
                <a:lnTo>
                  <a:pt x="1944497" y="324104"/>
                </a:lnTo>
                <a:close/>
              </a:path>
              <a:path w="5409565" h="1116964">
                <a:moveTo>
                  <a:pt x="2026793" y="290449"/>
                </a:moveTo>
                <a:lnTo>
                  <a:pt x="2021967" y="278765"/>
                </a:lnTo>
                <a:lnTo>
                  <a:pt x="1974977" y="297942"/>
                </a:lnTo>
                <a:lnTo>
                  <a:pt x="1979803" y="309753"/>
                </a:lnTo>
                <a:lnTo>
                  <a:pt x="2026793" y="290449"/>
                </a:lnTo>
                <a:close/>
              </a:path>
              <a:path w="5409565" h="1116964">
                <a:moveTo>
                  <a:pt x="2109089" y="256921"/>
                </a:moveTo>
                <a:lnTo>
                  <a:pt x="2104263" y="245110"/>
                </a:lnTo>
                <a:lnTo>
                  <a:pt x="2057273" y="264287"/>
                </a:lnTo>
                <a:lnTo>
                  <a:pt x="2062099" y="276098"/>
                </a:lnTo>
                <a:lnTo>
                  <a:pt x="2109089" y="256921"/>
                </a:lnTo>
                <a:close/>
              </a:path>
              <a:path w="5409565" h="1116964">
                <a:moveTo>
                  <a:pt x="2191385" y="223266"/>
                </a:moveTo>
                <a:lnTo>
                  <a:pt x="2186559" y="211455"/>
                </a:lnTo>
                <a:lnTo>
                  <a:pt x="2139569" y="230759"/>
                </a:lnTo>
                <a:lnTo>
                  <a:pt x="2144395" y="242443"/>
                </a:lnTo>
                <a:lnTo>
                  <a:pt x="2191385" y="223266"/>
                </a:lnTo>
                <a:close/>
              </a:path>
              <a:path w="5409565" h="1116964">
                <a:moveTo>
                  <a:pt x="2273681" y="189611"/>
                </a:moveTo>
                <a:lnTo>
                  <a:pt x="2268855" y="177800"/>
                </a:lnTo>
                <a:lnTo>
                  <a:pt x="2221865" y="197104"/>
                </a:lnTo>
                <a:lnTo>
                  <a:pt x="2226691" y="208788"/>
                </a:lnTo>
                <a:lnTo>
                  <a:pt x="2273681" y="189611"/>
                </a:lnTo>
                <a:close/>
              </a:path>
              <a:path w="5409565" h="1116964">
                <a:moveTo>
                  <a:pt x="2355977" y="155956"/>
                </a:moveTo>
                <a:lnTo>
                  <a:pt x="2351151" y="144145"/>
                </a:lnTo>
                <a:lnTo>
                  <a:pt x="2304161" y="163449"/>
                </a:lnTo>
                <a:lnTo>
                  <a:pt x="2308987" y="175133"/>
                </a:lnTo>
                <a:lnTo>
                  <a:pt x="2355977" y="155956"/>
                </a:lnTo>
                <a:close/>
              </a:path>
              <a:path w="5409565" h="1116964">
                <a:moveTo>
                  <a:pt x="2438273" y="122301"/>
                </a:moveTo>
                <a:lnTo>
                  <a:pt x="2433447" y="110617"/>
                </a:lnTo>
                <a:lnTo>
                  <a:pt x="2386457" y="129794"/>
                </a:lnTo>
                <a:lnTo>
                  <a:pt x="2391283" y="141605"/>
                </a:lnTo>
                <a:lnTo>
                  <a:pt x="2438273" y="122301"/>
                </a:lnTo>
                <a:close/>
              </a:path>
              <a:path w="5409565" h="1116964">
                <a:moveTo>
                  <a:pt x="2520569" y="88646"/>
                </a:moveTo>
                <a:lnTo>
                  <a:pt x="2515743" y="76962"/>
                </a:lnTo>
                <a:lnTo>
                  <a:pt x="2468753" y="96139"/>
                </a:lnTo>
                <a:lnTo>
                  <a:pt x="2473579" y="107950"/>
                </a:lnTo>
                <a:lnTo>
                  <a:pt x="2520569" y="88646"/>
                </a:lnTo>
                <a:close/>
              </a:path>
              <a:path w="5409565" h="1116964">
                <a:moveTo>
                  <a:pt x="2602865" y="54991"/>
                </a:moveTo>
                <a:lnTo>
                  <a:pt x="2598039" y="43307"/>
                </a:lnTo>
                <a:lnTo>
                  <a:pt x="2551049" y="62484"/>
                </a:lnTo>
                <a:lnTo>
                  <a:pt x="2555875" y="74295"/>
                </a:lnTo>
                <a:lnTo>
                  <a:pt x="2602865" y="54991"/>
                </a:lnTo>
                <a:close/>
              </a:path>
              <a:path w="5409565" h="1116964">
                <a:moveTo>
                  <a:pt x="2710815" y="1060323"/>
                </a:moveTo>
                <a:lnTo>
                  <a:pt x="2698115" y="1060323"/>
                </a:lnTo>
                <a:lnTo>
                  <a:pt x="2698115" y="1111123"/>
                </a:lnTo>
                <a:lnTo>
                  <a:pt x="2710815" y="1111123"/>
                </a:lnTo>
                <a:lnTo>
                  <a:pt x="2710815" y="1060323"/>
                </a:lnTo>
                <a:close/>
              </a:path>
              <a:path w="5409565" h="1116964">
                <a:moveTo>
                  <a:pt x="2710815" y="971423"/>
                </a:moveTo>
                <a:lnTo>
                  <a:pt x="2698115" y="971423"/>
                </a:lnTo>
                <a:lnTo>
                  <a:pt x="2698115" y="1022223"/>
                </a:lnTo>
                <a:lnTo>
                  <a:pt x="2710815" y="1022223"/>
                </a:lnTo>
                <a:lnTo>
                  <a:pt x="2710815" y="971423"/>
                </a:lnTo>
                <a:close/>
              </a:path>
              <a:path w="5409565" h="1116964">
                <a:moveTo>
                  <a:pt x="2710815" y="882523"/>
                </a:moveTo>
                <a:lnTo>
                  <a:pt x="2698115" y="882523"/>
                </a:lnTo>
                <a:lnTo>
                  <a:pt x="2698115" y="933323"/>
                </a:lnTo>
                <a:lnTo>
                  <a:pt x="2710815" y="933323"/>
                </a:lnTo>
                <a:lnTo>
                  <a:pt x="2710815" y="882523"/>
                </a:lnTo>
                <a:close/>
              </a:path>
              <a:path w="5409565" h="1116964">
                <a:moveTo>
                  <a:pt x="2710815" y="793623"/>
                </a:moveTo>
                <a:lnTo>
                  <a:pt x="2698115" y="793623"/>
                </a:lnTo>
                <a:lnTo>
                  <a:pt x="2698115" y="844423"/>
                </a:lnTo>
                <a:lnTo>
                  <a:pt x="2710815" y="844423"/>
                </a:lnTo>
                <a:lnTo>
                  <a:pt x="2710815" y="793623"/>
                </a:lnTo>
                <a:close/>
              </a:path>
              <a:path w="5409565" h="1116964">
                <a:moveTo>
                  <a:pt x="2710815" y="704723"/>
                </a:moveTo>
                <a:lnTo>
                  <a:pt x="2698115" y="704723"/>
                </a:lnTo>
                <a:lnTo>
                  <a:pt x="2698115" y="755523"/>
                </a:lnTo>
                <a:lnTo>
                  <a:pt x="2710815" y="755523"/>
                </a:lnTo>
                <a:lnTo>
                  <a:pt x="2710815" y="704723"/>
                </a:lnTo>
                <a:close/>
              </a:path>
              <a:path w="5409565" h="1116964">
                <a:moveTo>
                  <a:pt x="2710815" y="615823"/>
                </a:moveTo>
                <a:lnTo>
                  <a:pt x="2698115" y="615823"/>
                </a:lnTo>
                <a:lnTo>
                  <a:pt x="2698115" y="666623"/>
                </a:lnTo>
                <a:lnTo>
                  <a:pt x="2710815" y="666623"/>
                </a:lnTo>
                <a:lnTo>
                  <a:pt x="2710815" y="615823"/>
                </a:lnTo>
                <a:close/>
              </a:path>
              <a:path w="5409565" h="1116964">
                <a:moveTo>
                  <a:pt x="2710815" y="526923"/>
                </a:moveTo>
                <a:lnTo>
                  <a:pt x="2698115" y="526923"/>
                </a:lnTo>
                <a:lnTo>
                  <a:pt x="2698115" y="577723"/>
                </a:lnTo>
                <a:lnTo>
                  <a:pt x="2710815" y="577723"/>
                </a:lnTo>
                <a:lnTo>
                  <a:pt x="2710815" y="526923"/>
                </a:lnTo>
                <a:close/>
              </a:path>
              <a:path w="5409565" h="1116964">
                <a:moveTo>
                  <a:pt x="2710815" y="438023"/>
                </a:moveTo>
                <a:lnTo>
                  <a:pt x="2698115" y="438023"/>
                </a:lnTo>
                <a:lnTo>
                  <a:pt x="2698115" y="488823"/>
                </a:lnTo>
                <a:lnTo>
                  <a:pt x="2710815" y="488823"/>
                </a:lnTo>
                <a:lnTo>
                  <a:pt x="2710815" y="438023"/>
                </a:lnTo>
                <a:close/>
              </a:path>
              <a:path w="5409565" h="1116964">
                <a:moveTo>
                  <a:pt x="2710815" y="349123"/>
                </a:moveTo>
                <a:lnTo>
                  <a:pt x="2698115" y="349123"/>
                </a:lnTo>
                <a:lnTo>
                  <a:pt x="2698115" y="399923"/>
                </a:lnTo>
                <a:lnTo>
                  <a:pt x="2710815" y="399923"/>
                </a:lnTo>
                <a:lnTo>
                  <a:pt x="2710815" y="349123"/>
                </a:lnTo>
                <a:close/>
              </a:path>
              <a:path w="5409565" h="1116964">
                <a:moveTo>
                  <a:pt x="2710815" y="260223"/>
                </a:moveTo>
                <a:lnTo>
                  <a:pt x="2698115" y="260223"/>
                </a:lnTo>
                <a:lnTo>
                  <a:pt x="2698115" y="311023"/>
                </a:lnTo>
                <a:lnTo>
                  <a:pt x="2710815" y="311023"/>
                </a:lnTo>
                <a:lnTo>
                  <a:pt x="2710815" y="260223"/>
                </a:lnTo>
                <a:close/>
              </a:path>
              <a:path w="5409565" h="1116964">
                <a:moveTo>
                  <a:pt x="2710815" y="171323"/>
                </a:moveTo>
                <a:lnTo>
                  <a:pt x="2698115" y="171323"/>
                </a:lnTo>
                <a:lnTo>
                  <a:pt x="2698115" y="222123"/>
                </a:lnTo>
                <a:lnTo>
                  <a:pt x="2710815" y="222123"/>
                </a:lnTo>
                <a:lnTo>
                  <a:pt x="2710815" y="171323"/>
                </a:lnTo>
                <a:close/>
              </a:path>
              <a:path w="5409565" h="1116964">
                <a:moveTo>
                  <a:pt x="2789428" y="0"/>
                </a:moveTo>
                <a:lnTo>
                  <a:pt x="2704719" y="6464"/>
                </a:lnTo>
                <a:lnTo>
                  <a:pt x="2620010" y="0"/>
                </a:lnTo>
                <a:lnTo>
                  <a:pt x="2648839" y="70612"/>
                </a:lnTo>
                <a:lnTo>
                  <a:pt x="2675064" y="40640"/>
                </a:lnTo>
                <a:lnTo>
                  <a:pt x="2689072" y="24638"/>
                </a:lnTo>
                <a:lnTo>
                  <a:pt x="2703779" y="7835"/>
                </a:lnTo>
                <a:lnTo>
                  <a:pt x="2666492" y="82423"/>
                </a:lnTo>
                <a:lnTo>
                  <a:pt x="2666365" y="82677"/>
                </a:lnTo>
                <a:lnTo>
                  <a:pt x="2698115" y="82677"/>
                </a:lnTo>
                <a:lnTo>
                  <a:pt x="2698115" y="133223"/>
                </a:lnTo>
                <a:lnTo>
                  <a:pt x="2710815" y="133223"/>
                </a:lnTo>
                <a:lnTo>
                  <a:pt x="2710815" y="82677"/>
                </a:lnTo>
                <a:lnTo>
                  <a:pt x="2742565" y="82677"/>
                </a:lnTo>
                <a:lnTo>
                  <a:pt x="2742438" y="82423"/>
                </a:lnTo>
                <a:lnTo>
                  <a:pt x="2704642" y="6858"/>
                </a:lnTo>
                <a:lnTo>
                  <a:pt x="2760599" y="70612"/>
                </a:lnTo>
                <a:lnTo>
                  <a:pt x="2772829" y="40640"/>
                </a:lnTo>
                <a:lnTo>
                  <a:pt x="2779357" y="24638"/>
                </a:lnTo>
                <a:lnTo>
                  <a:pt x="2789428" y="0"/>
                </a:lnTo>
                <a:close/>
              </a:path>
              <a:path w="5409565" h="1116964">
                <a:moveTo>
                  <a:pt x="2858389" y="62484"/>
                </a:moveTo>
                <a:lnTo>
                  <a:pt x="2811272" y="43307"/>
                </a:lnTo>
                <a:lnTo>
                  <a:pt x="2806573" y="54991"/>
                </a:lnTo>
                <a:lnTo>
                  <a:pt x="2853563" y="74295"/>
                </a:lnTo>
                <a:lnTo>
                  <a:pt x="2858389" y="62484"/>
                </a:lnTo>
                <a:close/>
              </a:path>
              <a:path w="5409565" h="1116964">
                <a:moveTo>
                  <a:pt x="2940685" y="96139"/>
                </a:moveTo>
                <a:lnTo>
                  <a:pt x="2893568" y="76962"/>
                </a:lnTo>
                <a:lnTo>
                  <a:pt x="2888869" y="88646"/>
                </a:lnTo>
                <a:lnTo>
                  <a:pt x="2935859" y="107950"/>
                </a:lnTo>
                <a:lnTo>
                  <a:pt x="2940685" y="96139"/>
                </a:lnTo>
                <a:close/>
              </a:path>
              <a:path w="5409565" h="1116964">
                <a:moveTo>
                  <a:pt x="3022981" y="129794"/>
                </a:moveTo>
                <a:lnTo>
                  <a:pt x="2975864" y="110617"/>
                </a:lnTo>
                <a:lnTo>
                  <a:pt x="2971165" y="122301"/>
                </a:lnTo>
                <a:lnTo>
                  <a:pt x="3018155" y="141605"/>
                </a:lnTo>
                <a:lnTo>
                  <a:pt x="3022981" y="129794"/>
                </a:lnTo>
                <a:close/>
              </a:path>
              <a:path w="5409565" h="1116964">
                <a:moveTo>
                  <a:pt x="3105277" y="163449"/>
                </a:moveTo>
                <a:lnTo>
                  <a:pt x="3058160" y="144145"/>
                </a:lnTo>
                <a:lnTo>
                  <a:pt x="3053461" y="155956"/>
                </a:lnTo>
                <a:lnTo>
                  <a:pt x="3100451" y="175133"/>
                </a:lnTo>
                <a:lnTo>
                  <a:pt x="3105277" y="163449"/>
                </a:lnTo>
                <a:close/>
              </a:path>
              <a:path w="5409565" h="1116964">
                <a:moveTo>
                  <a:pt x="3187573" y="197104"/>
                </a:moveTo>
                <a:lnTo>
                  <a:pt x="3140456" y="177800"/>
                </a:lnTo>
                <a:lnTo>
                  <a:pt x="3135630" y="189611"/>
                </a:lnTo>
                <a:lnTo>
                  <a:pt x="3182747" y="208788"/>
                </a:lnTo>
                <a:lnTo>
                  <a:pt x="3187573" y="197104"/>
                </a:lnTo>
                <a:close/>
              </a:path>
              <a:path w="5409565" h="1116964">
                <a:moveTo>
                  <a:pt x="3269869" y="230759"/>
                </a:moveTo>
                <a:lnTo>
                  <a:pt x="3222752" y="211455"/>
                </a:lnTo>
                <a:lnTo>
                  <a:pt x="3217926" y="223266"/>
                </a:lnTo>
                <a:lnTo>
                  <a:pt x="3265043" y="242443"/>
                </a:lnTo>
                <a:lnTo>
                  <a:pt x="3269869" y="230759"/>
                </a:lnTo>
                <a:close/>
              </a:path>
              <a:path w="5409565" h="1116964">
                <a:moveTo>
                  <a:pt x="3352038" y="264287"/>
                </a:moveTo>
                <a:lnTo>
                  <a:pt x="3305048" y="245110"/>
                </a:lnTo>
                <a:lnTo>
                  <a:pt x="3300222" y="256921"/>
                </a:lnTo>
                <a:lnTo>
                  <a:pt x="3347339" y="276098"/>
                </a:lnTo>
                <a:lnTo>
                  <a:pt x="3352038" y="264287"/>
                </a:lnTo>
                <a:close/>
              </a:path>
              <a:path w="5409565" h="1116964">
                <a:moveTo>
                  <a:pt x="3434334" y="297942"/>
                </a:moveTo>
                <a:lnTo>
                  <a:pt x="3387344" y="278765"/>
                </a:lnTo>
                <a:lnTo>
                  <a:pt x="3382518" y="290449"/>
                </a:lnTo>
                <a:lnTo>
                  <a:pt x="3429635" y="309753"/>
                </a:lnTo>
                <a:lnTo>
                  <a:pt x="3434334" y="297942"/>
                </a:lnTo>
                <a:close/>
              </a:path>
              <a:path w="5409565" h="1116964">
                <a:moveTo>
                  <a:pt x="3516630" y="331597"/>
                </a:moveTo>
                <a:lnTo>
                  <a:pt x="3469640" y="312420"/>
                </a:lnTo>
                <a:lnTo>
                  <a:pt x="3464814" y="324104"/>
                </a:lnTo>
                <a:lnTo>
                  <a:pt x="3511931" y="343408"/>
                </a:lnTo>
                <a:lnTo>
                  <a:pt x="3516630" y="331597"/>
                </a:lnTo>
                <a:close/>
              </a:path>
              <a:path w="5409565" h="1116964">
                <a:moveTo>
                  <a:pt x="3598926" y="365252"/>
                </a:moveTo>
                <a:lnTo>
                  <a:pt x="3551936" y="346075"/>
                </a:lnTo>
                <a:lnTo>
                  <a:pt x="3547110" y="357759"/>
                </a:lnTo>
                <a:lnTo>
                  <a:pt x="3594227" y="377063"/>
                </a:lnTo>
                <a:lnTo>
                  <a:pt x="3598926" y="365252"/>
                </a:lnTo>
                <a:close/>
              </a:path>
              <a:path w="5409565" h="1116964">
                <a:moveTo>
                  <a:pt x="3681222" y="398907"/>
                </a:moveTo>
                <a:lnTo>
                  <a:pt x="3634232" y="379603"/>
                </a:lnTo>
                <a:lnTo>
                  <a:pt x="3629406" y="391414"/>
                </a:lnTo>
                <a:lnTo>
                  <a:pt x="3676396" y="410591"/>
                </a:lnTo>
                <a:lnTo>
                  <a:pt x="3681222" y="398907"/>
                </a:lnTo>
                <a:close/>
              </a:path>
              <a:path w="5409565" h="1116964">
                <a:moveTo>
                  <a:pt x="3763518" y="432562"/>
                </a:moveTo>
                <a:lnTo>
                  <a:pt x="3716528" y="413258"/>
                </a:lnTo>
                <a:lnTo>
                  <a:pt x="3711702" y="425069"/>
                </a:lnTo>
                <a:lnTo>
                  <a:pt x="3758692" y="444246"/>
                </a:lnTo>
                <a:lnTo>
                  <a:pt x="3763518" y="432562"/>
                </a:lnTo>
                <a:close/>
              </a:path>
              <a:path w="5409565" h="1116964">
                <a:moveTo>
                  <a:pt x="3845814" y="466217"/>
                </a:moveTo>
                <a:lnTo>
                  <a:pt x="3798824" y="446913"/>
                </a:lnTo>
                <a:lnTo>
                  <a:pt x="3793998" y="458724"/>
                </a:lnTo>
                <a:lnTo>
                  <a:pt x="3840988" y="477901"/>
                </a:lnTo>
                <a:lnTo>
                  <a:pt x="3845814" y="466217"/>
                </a:lnTo>
                <a:close/>
              </a:path>
              <a:path w="5409565" h="1116964">
                <a:moveTo>
                  <a:pt x="3928110" y="499745"/>
                </a:moveTo>
                <a:lnTo>
                  <a:pt x="3881120" y="480568"/>
                </a:lnTo>
                <a:lnTo>
                  <a:pt x="3876294" y="492379"/>
                </a:lnTo>
                <a:lnTo>
                  <a:pt x="3923284" y="511556"/>
                </a:lnTo>
                <a:lnTo>
                  <a:pt x="3928110" y="499745"/>
                </a:lnTo>
                <a:close/>
              </a:path>
              <a:path w="5409565" h="1116964">
                <a:moveTo>
                  <a:pt x="4010406" y="533400"/>
                </a:moveTo>
                <a:lnTo>
                  <a:pt x="3963416" y="514223"/>
                </a:lnTo>
                <a:lnTo>
                  <a:pt x="3958590" y="525907"/>
                </a:lnTo>
                <a:lnTo>
                  <a:pt x="4005580" y="545211"/>
                </a:lnTo>
                <a:lnTo>
                  <a:pt x="4010406" y="533400"/>
                </a:lnTo>
                <a:close/>
              </a:path>
              <a:path w="5409565" h="1116964">
                <a:moveTo>
                  <a:pt x="4092702" y="567055"/>
                </a:moveTo>
                <a:lnTo>
                  <a:pt x="4045712" y="547878"/>
                </a:lnTo>
                <a:lnTo>
                  <a:pt x="4040886" y="559562"/>
                </a:lnTo>
                <a:lnTo>
                  <a:pt x="4087876" y="578866"/>
                </a:lnTo>
                <a:lnTo>
                  <a:pt x="4092702" y="567055"/>
                </a:lnTo>
                <a:close/>
              </a:path>
              <a:path w="5409565" h="1116964">
                <a:moveTo>
                  <a:pt x="4174998" y="600710"/>
                </a:moveTo>
                <a:lnTo>
                  <a:pt x="4128008" y="581533"/>
                </a:lnTo>
                <a:lnTo>
                  <a:pt x="4123182" y="593217"/>
                </a:lnTo>
                <a:lnTo>
                  <a:pt x="4170172" y="612521"/>
                </a:lnTo>
                <a:lnTo>
                  <a:pt x="4174998" y="600710"/>
                </a:lnTo>
                <a:close/>
              </a:path>
              <a:path w="5409565" h="1116964">
                <a:moveTo>
                  <a:pt x="4257294" y="634365"/>
                </a:moveTo>
                <a:lnTo>
                  <a:pt x="4210304" y="615061"/>
                </a:lnTo>
                <a:lnTo>
                  <a:pt x="4205478" y="626872"/>
                </a:lnTo>
                <a:lnTo>
                  <a:pt x="4252468" y="646049"/>
                </a:lnTo>
                <a:lnTo>
                  <a:pt x="4257294" y="634365"/>
                </a:lnTo>
                <a:close/>
              </a:path>
              <a:path w="5409565" h="1116964">
                <a:moveTo>
                  <a:pt x="4339590" y="668020"/>
                </a:moveTo>
                <a:lnTo>
                  <a:pt x="4292600" y="648716"/>
                </a:lnTo>
                <a:lnTo>
                  <a:pt x="4287774" y="660527"/>
                </a:lnTo>
                <a:lnTo>
                  <a:pt x="4334764" y="679704"/>
                </a:lnTo>
                <a:lnTo>
                  <a:pt x="4339590" y="668020"/>
                </a:lnTo>
                <a:close/>
              </a:path>
              <a:path w="5409565" h="1116964">
                <a:moveTo>
                  <a:pt x="4421886" y="701548"/>
                </a:moveTo>
                <a:lnTo>
                  <a:pt x="4374896" y="682371"/>
                </a:lnTo>
                <a:lnTo>
                  <a:pt x="4370070" y="694182"/>
                </a:lnTo>
                <a:lnTo>
                  <a:pt x="4417060" y="713359"/>
                </a:lnTo>
                <a:lnTo>
                  <a:pt x="4421886" y="701548"/>
                </a:lnTo>
                <a:close/>
              </a:path>
              <a:path w="5409565" h="1116964">
                <a:moveTo>
                  <a:pt x="4504182" y="735203"/>
                </a:moveTo>
                <a:lnTo>
                  <a:pt x="4457192" y="716026"/>
                </a:lnTo>
                <a:lnTo>
                  <a:pt x="4452366" y="727837"/>
                </a:lnTo>
                <a:lnTo>
                  <a:pt x="4499356" y="747014"/>
                </a:lnTo>
                <a:lnTo>
                  <a:pt x="4504182" y="735203"/>
                </a:lnTo>
                <a:close/>
              </a:path>
              <a:path w="5409565" h="1116964">
                <a:moveTo>
                  <a:pt x="4586478" y="768858"/>
                </a:moveTo>
                <a:lnTo>
                  <a:pt x="4539488" y="749681"/>
                </a:lnTo>
                <a:lnTo>
                  <a:pt x="4534662" y="761365"/>
                </a:lnTo>
                <a:lnTo>
                  <a:pt x="4581652" y="780669"/>
                </a:lnTo>
                <a:lnTo>
                  <a:pt x="4586478" y="768858"/>
                </a:lnTo>
                <a:close/>
              </a:path>
              <a:path w="5409565" h="1116964">
                <a:moveTo>
                  <a:pt x="4668774" y="802513"/>
                </a:moveTo>
                <a:lnTo>
                  <a:pt x="4621784" y="783336"/>
                </a:lnTo>
                <a:lnTo>
                  <a:pt x="4616958" y="795020"/>
                </a:lnTo>
                <a:lnTo>
                  <a:pt x="4663948" y="814324"/>
                </a:lnTo>
                <a:lnTo>
                  <a:pt x="4668774" y="802513"/>
                </a:lnTo>
                <a:close/>
              </a:path>
              <a:path w="5409565" h="1116964">
                <a:moveTo>
                  <a:pt x="4751070" y="836168"/>
                </a:moveTo>
                <a:lnTo>
                  <a:pt x="4704080" y="816991"/>
                </a:lnTo>
                <a:lnTo>
                  <a:pt x="4699254" y="828675"/>
                </a:lnTo>
                <a:lnTo>
                  <a:pt x="4746244" y="847852"/>
                </a:lnTo>
                <a:lnTo>
                  <a:pt x="4751070" y="836168"/>
                </a:lnTo>
                <a:close/>
              </a:path>
              <a:path w="5409565" h="1116964">
                <a:moveTo>
                  <a:pt x="4833366" y="869823"/>
                </a:moveTo>
                <a:lnTo>
                  <a:pt x="4786376" y="850519"/>
                </a:lnTo>
                <a:lnTo>
                  <a:pt x="4781550" y="862330"/>
                </a:lnTo>
                <a:lnTo>
                  <a:pt x="4828540" y="881507"/>
                </a:lnTo>
                <a:lnTo>
                  <a:pt x="4833366" y="869823"/>
                </a:lnTo>
                <a:close/>
              </a:path>
              <a:path w="5409565" h="1116964">
                <a:moveTo>
                  <a:pt x="4915662" y="903478"/>
                </a:moveTo>
                <a:lnTo>
                  <a:pt x="4868545" y="884174"/>
                </a:lnTo>
                <a:lnTo>
                  <a:pt x="4863846" y="895985"/>
                </a:lnTo>
                <a:lnTo>
                  <a:pt x="4910836" y="915162"/>
                </a:lnTo>
                <a:lnTo>
                  <a:pt x="4915662" y="903478"/>
                </a:lnTo>
                <a:close/>
              </a:path>
              <a:path w="5409565" h="1116964">
                <a:moveTo>
                  <a:pt x="4997958" y="937006"/>
                </a:moveTo>
                <a:lnTo>
                  <a:pt x="4950841" y="917829"/>
                </a:lnTo>
                <a:lnTo>
                  <a:pt x="4946142" y="929640"/>
                </a:lnTo>
                <a:lnTo>
                  <a:pt x="4993132" y="948817"/>
                </a:lnTo>
                <a:lnTo>
                  <a:pt x="4997958" y="937006"/>
                </a:lnTo>
                <a:close/>
              </a:path>
              <a:path w="5409565" h="1116964">
                <a:moveTo>
                  <a:pt x="5080254" y="970661"/>
                </a:moveTo>
                <a:lnTo>
                  <a:pt x="5033137" y="951484"/>
                </a:lnTo>
                <a:lnTo>
                  <a:pt x="5028438" y="963295"/>
                </a:lnTo>
                <a:lnTo>
                  <a:pt x="5075428" y="982472"/>
                </a:lnTo>
                <a:lnTo>
                  <a:pt x="5080254" y="970661"/>
                </a:lnTo>
                <a:close/>
              </a:path>
              <a:path w="5409565" h="1116964">
                <a:moveTo>
                  <a:pt x="5162550" y="1004316"/>
                </a:moveTo>
                <a:lnTo>
                  <a:pt x="5115433" y="985139"/>
                </a:lnTo>
                <a:lnTo>
                  <a:pt x="5110734" y="996823"/>
                </a:lnTo>
                <a:lnTo>
                  <a:pt x="5157724" y="1016127"/>
                </a:lnTo>
                <a:lnTo>
                  <a:pt x="5162550" y="1004316"/>
                </a:lnTo>
                <a:close/>
              </a:path>
              <a:path w="5409565" h="1116964">
                <a:moveTo>
                  <a:pt x="5244846" y="1037971"/>
                </a:moveTo>
                <a:lnTo>
                  <a:pt x="5197729" y="1018794"/>
                </a:lnTo>
                <a:lnTo>
                  <a:pt x="5192903" y="1030478"/>
                </a:lnTo>
                <a:lnTo>
                  <a:pt x="5240020" y="1049782"/>
                </a:lnTo>
                <a:lnTo>
                  <a:pt x="5244846" y="1037971"/>
                </a:lnTo>
                <a:close/>
              </a:path>
              <a:path w="5409565" h="1116964">
                <a:moveTo>
                  <a:pt x="5327142" y="1071626"/>
                </a:moveTo>
                <a:lnTo>
                  <a:pt x="5280025" y="1052449"/>
                </a:lnTo>
                <a:lnTo>
                  <a:pt x="5275199" y="1064133"/>
                </a:lnTo>
                <a:lnTo>
                  <a:pt x="5322316" y="1083310"/>
                </a:lnTo>
                <a:lnTo>
                  <a:pt x="5327142" y="1071626"/>
                </a:lnTo>
                <a:close/>
              </a:path>
              <a:path w="5409565" h="1116964">
                <a:moveTo>
                  <a:pt x="5409311" y="1105281"/>
                </a:moveTo>
                <a:lnTo>
                  <a:pt x="5362321" y="1085977"/>
                </a:lnTo>
                <a:lnTo>
                  <a:pt x="5357495" y="1097788"/>
                </a:lnTo>
                <a:lnTo>
                  <a:pt x="5404612" y="1116965"/>
                </a:lnTo>
                <a:lnTo>
                  <a:pt x="5409311" y="1105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7522" y="1627072"/>
            <a:ext cx="9525000" cy="285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CharSequence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represent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characters.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implemented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 String,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StringBuffer,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StringBuilder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2200">
              <a:latin typeface="Arial MT"/>
              <a:cs typeface="Arial MT"/>
            </a:endParaRPr>
          </a:p>
          <a:p>
            <a:pPr marL="534289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CharSequence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800">
              <a:latin typeface="Arial MT"/>
              <a:cs typeface="Arial MT"/>
            </a:endParaRPr>
          </a:p>
          <a:p>
            <a:pPr marR="617855" algn="r">
              <a:lnSpc>
                <a:spcPct val="100000"/>
              </a:lnSpc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7522" y="6157219"/>
            <a:ext cx="12054840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many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compare(),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concat(),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equals(),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split(),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length(),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replace(),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compareTo(),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intern(),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substring(),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95044"/>
            <a:ext cx="635507" cy="6355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639567"/>
            <a:ext cx="635507" cy="6355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6304788"/>
            <a:ext cx="635507" cy="6355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5919" y="346659"/>
            <a:ext cx="4354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compareTo()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7898" y="1927605"/>
            <a:ext cx="117170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compareTo()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compares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current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lexicographically.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0155" y="853439"/>
            <a:ext cx="458114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842516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049523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7898" y="3134690"/>
            <a:ext cx="6752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positive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number,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negative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number,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0.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94332" y="4282440"/>
            <a:ext cx="8242300" cy="1164590"/>
            <a:chOff x="1894332" y="4282440"/>
            <a:chExt cx="8242300" cy="1164590"/>
          </a:xfrm>
        </p:grpSpPr>
        <p:sp>
          <p:nvSpPr>
            <p:cNvPr id="9" name="object 9"/>
            <p:cNvSpPr/>
            <p:nvPr/>
          </p:nvSpPr>
          <p:spPr>
            <a:xfrm>
              <a:off x="1898904" y="4287012"/>
              <a:ext cx="8232775" cy="1155700"/>
            </a:xfrm>
            <a:custGeom>
              <a:avLst/>
              <a:gdLst/>
              <a:ahLst/>
              <a:cxnLst/>
              <a:rect l="l" t="t" r="r" b="b"/>
              <a:pathLst>
                <a:path w="8232775" h="1155700">
                  <a:moveTo>
                    <a:pt x="8232648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232648" y="1155191"/>
                  </a:lnTo>
                  <a:lnTo>
                    <a:pt x="82326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8904" y="4287012"/>
              <a:ext cx="8232775" cy="1155700"/>
            </a:xfrm>
            <a:custGeom>
              <a:avLst/>
              <a:gdLst/>
              <a:ahLst/>
              <a:cxnLst/>
              <a:rect l="l" t="t" r="r" b="b"/>
              <a:pathLst>
                <a:path w="8232775" h="1155700">
                  <a:moveTo>
                    <a:pt x="0" y="1155191"/>
                  </a:moveTo>
                  <a:lnTo>
                    <a:pt x="8232648" y="1155191"/>
                  </a:lnTo>
                  <a:lnTo>
                    <a:pt x="8232648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7898" y="4267351"/>
            <a:ext cx="4662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s1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s2,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positive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number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s1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s2,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negative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number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s1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s2,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returns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9263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String—</a:t>
            </a:r>
            <a:r>
              <a:rPr spc="-180" dirty="0"/>
              <a:t>compareTo()</a:t>
            </a:r>
            <a:r>
              <a:rPr spc="-135" dirty="0"/>
              <a:t> </a:t>
            </a:r>
            <a:r>
              <a:rPr spc="-12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2435" y="853439"/>
            <a:ext cx="6195060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88564" y="1399032"/>
            <a:ext cx="10279380" cy="6703059"/>
            <a:chOff x="2988564" y="1399032"/>
            <a:chExt cx="10279380" cy="6703059"/>
          </a:xfrm>
        </p:grpSpPr>
        <p:sp>
          <p:nvSpPr>
            <p:cNvPr id="5" name="object 5"/>
            <p:cNvSpPr/>
            <p:nvPr/>
          </p:nvSpPr>
          <p:spPr>
            <a:xfrm>
              <a:off x="2993136" y="1403604"/>
              <a:ext cx="10270490" cy="6693534"/>
            </a:xfrm>
            <a:custGeom>
              <a:avLst/>
              <a:gdLst/>
              <a:ahLst/>
              <a:cxnLst/>
              <a:rect l="l" t="t" r="r" b="b"/>
              <a:pathLst>
                <a:path w="10270490" h="6693534">
                  <a:moveTo>
                    <a:pt x="10270235" y="0"/>
                  </a:moveTo>
                  <a:lnTo>
                    <a:pt x="0" y="0"/>
                  </a:lnTo>
                  <a:lnTo>
                    <a:pt x="0" y="6693408"/>
                  </a:lnTo>
                  <a:lnTo>
                    <a:pt x="10270235" y="6693408"/>
                  </a:lnTo>
                  <a:lnTo>
                    <a:pt x="102702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3136" y="1403604"/>
              <a:ext cx="10270490" cy="6693534"/>
            </a:xfrm>
            <a:custGeom>
              <a:avLst/>
              <a:gdLst/>
              <a:ahLst/>
              <a:cxnLst/>
              <a:rect l="l" t="t" r="r" b="b"/>
              <a:pathLst>
                <a:path w="10270490" h="6693534">
                  <a:moveTo>
                    <a:pt x="0" y="6693408"/>
                  </a:moveTo>
                  <a:lnTo>
                    <a:pt x="10270235" y="6693408"/>
                  </a:lnTo>
                  <a:lnTo>
                    <a:pt x="10270235" y="0"/>
                  </a:lnTo>
                  <a:lnTo>
                    <a:pt x="0" y="0"/>
                  </a:lnTo>
                  <a:lnTo>
                    <a:pt x="0" y="669340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2129" y="1382928"/>
            <a:ext cx="4667250" cy="33178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CompareToExample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2449830" algn="just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s1=“Hello";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s2=“Hello";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s3=“Meklo";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s4=“Hemlo";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s5=“Flag";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53079" y="4844579"/>
          <a:ext cx="9791065" cy="960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22225" algn="ctr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System.out.println(s1.compareTo(s2));//0</a:t>
                      </a:r>
                      <a:r>
                        <a:rPr sz="16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because</a:t>
                      </a:r>
                      <a:r>
                        <a:rPr sz="1600" spc="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both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are</a:t>
                      </a:r>
                      <a:r>
                        <a:rPr sz="16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equal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System.out.println(s1.compareTo(s3));//-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 because</a:t>
                      </a:r>
                      <a:r>
                        <a:rPr sz="1600" spc="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"h"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times</a:t>
                      </a:r>
                      <a:r>
                        <a:rPr sz="16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lower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than</a:t>
                      </a:r>
                      <a:r>
                        <a:rPr sz="1600" spc="-3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"m"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System.out.println(s1.compareTo(s4));//-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 because</a:t>
                      </a:r>
                      <a:r>
                        <a:rPr sz="1600" spc="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"l"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times</a:t>
                      </a:r>
                      <a:r>
                        <a:rPr sz="16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lower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than</a:t>
                      </a:r>
                      <a:r>
                        <a:rPr sz="1600" spc="-3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"m"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072129" y="5894908"/>
            <a:ext cx="9799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System.out.println(s1.compareTo(s5));//2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because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"h"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times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greater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than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"f“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2129" y="6261353"/>
            <a:ext cx="269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12423" y="6409944"/>
            <a:ext cx="1999614" cy="14770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927" y="346659"/>
            <a:ext cx="3462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concat()</a:t>
            </a:r>
            <a:r>
              <a:rPr spc="-220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5147" y="1838020"/>
            <a:ext cx="110934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concat()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combines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specified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current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string.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8796" y="853439"/>
            <a:ext cx="3483863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70304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067811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5147" y="3226054"/>
            <a:ext cx="3721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combined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string.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5772" y="4326635"/>
            <a:ext cx="5835650" cy="416559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concat(String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anotherString)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9035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String—</a:t>
            </a:r>
            <a:r>
              <a:rPr spc="-170" dirty="0"/>
              <a:t>concat()</a:t>
            </a:r>
            <a:r>
              <a:rPr spc="-135" dirty="0"/>
              <a:t> </a:t>
            </a:r>
            <a:r>
              <a:rPr spc="-12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1055" y="853439"/>
            <a:ext cx="54193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63340" y="1673351"/>
            <a:ext cx="8529955" cy="521716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ConcatExample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s1="java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string";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s1.concat(“Sample");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System.out.println(s1);</a:t>
            </a:r>
            <a:endParaRPr sz="1600">
              <a:latin typeface="Courier New"/>
              <a:cs typeface="Courier New"/>
            </a:endParaRPr>
          </a:p>
          <a:p>
            <a:pPr marL="91440" marR="231838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s1=s1.concat("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Sample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example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Concat"); System.out.println(s1);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2459" y="5622035"/>
            <a:ext cx="4029710" cy="1201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Sample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Sample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18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18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Concat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3119" y="346659"/>
            <a:ext cx="34391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equals()</a:t>
            </a:r>
            <a:r>
              <a:rPr spc="-19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5147" y="1533525"/>
            <a:ext cx="11871325" cy="1443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equals()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compares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strings.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matched,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false.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8796" y="853439"/>
            <a:ext cx="3483863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65503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458211"/>
            <a:ext cx="635507" cy="6355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5147" y="3789934"/>
            <a:ext cx="6221730" cy="1487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matched,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true.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overrides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equals()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637788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5755" y="4818888"/>
            <a:ext cx="633983" cy="6339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85772" y="5910071"/>
            <a:ext cx="5835650" cy="38417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equals(Object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anotherObject)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935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equals()</a:t>
            </a:r>
            <a:r>
              <a:rPr spc="-200" dirty="0"/>
              <a:t> </a:t>
            </a:r>
            <a:r>
              <a:rPr spc="-50" dirty="0"/>
              <a:t>Method</a:t>
            </a:r>
            <a:r>
              <a:rPr spc="-229" dirty="0"/>
              <a:t> </a:t>
            </a:r>
            <a:r>
              <a:rPr spc="-12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9155" y="853439"/>
            <a:ext cx="5343144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77667" y="1514855"/>
            <a:ext cx="10901680" cy="5594985"/>
            <a:chOff x="2677667" y="1514855"/>
            <a:chExt cx="10901680" cy="5594985"/>
          </a:xfrm>
        </p:grpSpPr>
        <p:sp>
          <p:nvSpPr>
            <p:cNvPr id="5" name="object 5"/>
            <p:cNvSpPr/>
            <p:nvPr/>
          </p:nvSpPr>
          <p:spPr>
            <a:xfrm>
              <a:off x="2682239" y="1519427"/>
              <a:ext cx="10892155" cy="5585460"/>
            </a:xfrm>
            <a:custGeom>
              <a:avLst/>
              <a:gdLst/>
              <a:ahLst/>
              <a:cxnLst/>
              <a:rect l="l" t="t" r="r" b="b"/>
              <a:pathLst>
                <a:path w="10892155" h="5585459">
                  <a:moveTo>
                    <a:pt x="10892027" y="0"/>
                  </a:moveTo>
                  <a:lnTo>
                    <a:pt x="0" y="0"/>
                  </a:lnTo>
                  <a:lnTo>
                    <a:pt x="0" y="5585460"/>
                  </a:lnTo>
                  <a:lnTo>
                    <a:pt x="10892027" y="5585460"/>
                  </a:lnTo>
                  <a:lnTo>
                    <a:pt x="1089202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2239" y="1519427"/>
              <a:ext cx="10892155" cy="5585460"/>
            </a:xfrm>
            <a:custGeom>
              <a:avLst/>
              <a:gdLst/>
              <a:ahLst/>
              <a:cxnLst/>
              <a:rect l="l" t="t" r="r" b="b"/>
              <a:pathLst>
                <a:path w="10892155" h="5585459">
                  <a:moveTo>
                    <a:pt x="0" y="5585460"/>
                  </a:moveTo>
                  <a:lnTo>
                    <a:pt x="10892027" y="5585460"/>
                  </a:lnTo>
                  <a:lnTo>
                    <a:pt x="10892027" y="0"/>
                  </a:lnTo>
                  <a:lnTo>
                    <a:pt x="0" y="0"/>
                  </a:lnTo>
                  <a:lnTo>
                    <a:pt x="0" y="5585460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61233" y="1498497"/>
            <a:ext cx="8935085" cy="33178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EqualsExample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6595745" algn="just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s1=“Sample";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s2=“Sample";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s3=“SAMPLE";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s4=“Java";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System.out.println(s1.equals(s2));//true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because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content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and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case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same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42183" y="4960149"/>
          <a:ext cx="8560435" cy="960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System.out.println(s1.equals(s3));//false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because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600" spc="-4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same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System.out.println(s1.equals(s4));//false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because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100559" y="5829300"/>
            <a:ext cx="1377950" cy="11995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710" marR="386080">
              <a:lnSpc>
                <a:spcPct val="100000"/>
              </a:lnSpc>
              <a:spcBef>
                <a:spcPts val="254"/>
              </a:spcBef>
            </a:pPr>
            <a:r>
              <a:rPr sz="1800" spc="-55" dirty="0">
                <a:solidFill>
                  <a:srgbClr val="404040"/>
                </a:solidFill>
                <a:latin typeface="Arial Black"/>
                <a:cs typeface="Arial Black"/>
              </a:rPr>
              <a:t>Output: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true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false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true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92829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split()</a:t>
            </a:r>
            <a:r>
              <a:rPr spc="-200" dirty="0"/>
              <a:t> </a:t>
            </a:r>
            <a:r>
              <a:rPr spc="-2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5147" y="1041551"/>
            <a:ext cx="118554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split()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splits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regular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</a:t>
            </a:r>
            <a:r>
              <a:rPr sz="2200" spc="1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array.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4056" y="853439"/>
            <a:ext cx="313334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077467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85772" y="2330195"/>
            <a:ext cx="5835650" cy="112331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split(String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regex)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and,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split(String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regex,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limit)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8973" y="3740911"/>
            <a:ext cx="1293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1827" y="4233671"/>
            <a:ext cx="12911455" cy="447802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SplitExample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s1="java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split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sample";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String[]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words=s1.split("\\s");//splits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based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on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whitespace</a:t>
            </a:r>
            <a:endParaRPr sz="1600">
              <a:latin typeface="Courier New"/>
              <a:cs typeface="Courier New"/>
            </a:endParaRPr>
          </a:p>
          <a:p>
            <a:pPr marL="92075" marR="561149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//using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java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foreach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loop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print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elements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for(String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w:words)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System.out.println(w);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05943" y="6861047"/>
            <a:ext cx="1896110" cy="17545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 marR="904875">
              <a:lnSpc>
                <a:spcPct val="100000"/>
              </a:lnSpc>
              <a:spcBef>
                <a:spcPts val="265"/>
              </a:spcBef>
            </a:pPr>
            <a:r>
              <a:rPr sz="1800" spc="-55" dirty="0">
                <a:solidFill>
                  <a:srgbClr val="404040"/>
                </a:solidFill>
                <a:latin typeface="Arial Black"/>
                <a:cs typeface="Arial Black"/>
              </a:rPr>
              <a:t>Output: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java 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string split </a:t>
            </a:r>
            <a:r>
              <a:rPr sz="1800" spc="85" dirty="0">
                <a:solidFill>
                  <a:srgbClr val="404040"/>
                </a:solidFill>
                <a:latin typeface="Arial MT"/>
                <a:cs typeface="Arial MT"/>
              </a:rPr>
              <a:t>method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sample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5943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substring()</a:t>
            </a:r>
            <a:r>
              <a:rPr spc="-19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5147" y="1247901"/>
            <a:ext cx="11100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substring()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 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part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primary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string.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3515" y="853439"/>
            <a:ext cx="415442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077467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85772" y="2046732"/>
            <a:ext cx="7015480" cy="11557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075" marR="2155825">
              <a:lnSpc>
                <a:spcPts val="2880"/>
              </a:lnSpc>
              <a:spcBef>
                <a:spcPts val="2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substring(int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startIndex)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and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7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substring(int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startIndex,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endIndex)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8973" y="3576954"/>
            <a:ext cx="1293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53740" y="4119371"/>
            <a:ext cx="9747885" cy="4117975"/>
            <a:chOff x="3253740" y="4119371"/>
            <a:chExt cx="9747885" cy="4117975"/>
          </a:xfrm>
        </p:grpSpPr>
        <p:sp>
          <p:nvSpPr>
            <p:cNvPr id="9" name="object 9"/>
            <p:cNvSpPr/>
            <p:nvPr/>
          </p:nvSpPr>
          <p:spPr>
            <a:xfrm>
              <a:off x="3258312" y="4123943"/>
              <a:ext cx="9738360" cy="4109085"/>
            </a:xfrm>
            <a:custGeom>
              <a:avLst/>
              <a:gdLst/>
              <a:ahLst/>
              <a:cxnLst/>
              <a:rect l="l" t="t" r="r" b="b"/>
              <a:pathLst>
                <a:path w="9738360" h="4109084">
                  <a:moveTo>
                    <a:pt x="9738360" y="0"/>
                  </a:moveTo>
                  <a:lnTo>
                    <a:pt x="0" y="0"/>
                  </a:lnTo>
                  <a:lnTo>
                    <a:pt x="0" y="4108704"/>
                  </a:lnTo>
                  <a:lnTo>
                    <a:pt x="9738360" y="4108704"/>
                  </a:lnTo>
                  <a:lnTo>
                    <a:pt x="97383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8312" y="4123943"/>
              <a:ext cx="9738360" cy="4109085"/>
            </a:xfrm>
            <a:custGeom>
              <a:avLst/>
              <a:gdLst/>
              <a:ahLst/>
              <a:cxnLst/>
              <a:rect l="l" t="t" r="r" b="b"/>
              <a:pathLst>
                <a:path w="9738360" h="4109084">
                  <a:moveTo>
                    <a:pt x="0" y="4108704"/>
                  </a:moveTo>
                  <a:lnTo>
                    <a:pt x="9738360" y="4108704"/>
                  </a:lnTo>
                  <a:lnTo>
                    <a:pt x="9738360" y="0"/>
                  </a:lnTo>
                  <a:lnTo>
                    <a:pt x="0" y="0"/>
                  </a:lnTo>
                  <a:lnTo>
                    <a:pt x="0" y="410870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53485" y="5932703"/>
            <a:ext cx="282003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//returns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mp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//returns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mplesubstring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0640" y="4102459"/>
            <a:ext cx="4650105" cy="295338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SubstringExample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s1=“samplesubstring";</a:t>
            </a:r>
            <a:endParaRPr sz="1600">
              <a:latin typeface="Courier New"/>
              <a:cs typeface="Courier New"/>
            </a:endParaRPr>
          </a:p>
          <a:p>
            <a:pPr marR="5080">
              <a:lnSpc>
                <a:spcPct val="15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System.out.println(s1.substring(2,4)); System.out.println(s1.substring(2));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58856" y="7147559"/>
            <a:ext cx="2124710" cy="923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1800" spc="114" dirty="0">
                <a:solidFill>
                  <a:srgbClr val="404040"/>
                </a:solidFill>
                <a:latin typeface="Arial MT"/>
                <a:cs typeface="Arial MT"/>
              </a:rPr>
              <a:t>mp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mplesubstring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8295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replace()</a:t>
            </a:r>
            <a:r>
              <a:rPr spc="-180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3515" y="853439"/>
            <a:ext cx="415442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077467"/>
            <a:ext cx="635507" cy="6355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81200" y="2350007"/>
            <a:ext cx="9587865" cy="1163320"/>
            <a:chOff x="1981200" y="2350007"/>
            <a:chExt cx="9587865" cy="1163320"/>
          </a:xfrm>
        </p:grpSpPr>
        <p:sp>
          <p:nvSpPr>
            <p:cNvPr id="6" name="object 6"/>
            <p:cNvSpPr/>
            <p:nvPr/>
          </p:nvSpPr>
          <p:spPr>
            <a:xfrm>
              <a:off x="1985772" y="2354579"/>
              <a:ext cx="9578340" cy="1153795"/>
            </a:xfrm>
            <a:custGeom>
              <a:avLst/>
              <a:gdLst/>
              <a:ahLst/>
              <a:cxnLst/>
              <a:rect l="l" t="t" r="r" b="b"/>
              <a:pathLst>
                <a:path w="9578340" h="1153795">
                  <a:moveTo>
                    <a:pt x="9578340" y="0"/>
                  </a:moveTo>
                  <a:lnTo>
                    <a:pt x="0" y="0"/>
                  </a:lnTo>
                  <a:lnTo>
                    <a:pt x="0" y="1153668"/>
                  </a:lnTo>
                  <a:lnTo>
                    <a:pt x="9578340" y="1153668"/>
                  </a:lnTo>
                  <a:lnTo>
                    <a:pt x="95783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5772" y="2354579"/>
              <a:ext cx="9578340" cy="1153795"/>
            </a:xfrm>
            <a:custGeom>
              <a:avLst/>
              <a:gdLst/>
              <a:ahLst/>
              <a:cxnLst/>
              <a:rect l="l" t="t" r="r" b="b"/>
              <a:pathLst>
                <a:path w="9578340" h="1153795">
                  <a:moveTo>
                    <a:pt x="0" y="1153668"/>
                  </a:moveTo>
                  <a:lnTo>
                    <a:pt x="9578340" y="1153668"/>
                  </a:lnTo>
                  <a:lnTo>
                    <a:pt x="9578340" y="0"/>
                  </a:lnTo>
                  <a:lnTo>
                    <a:pt x="0" y="0"/>
                  </a:lnTo>
                  <a:lnTo>
                    <a:pt x="0" y="1153668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65147" y="1079651"/>
            <a:ext cx="11866880" cy="305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replace()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results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occurrences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old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or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CharSequence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replaced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CharSequence.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format(String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format,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Object...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and,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format(Locale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format,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Object...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600">
              <a:latin typeface="Courier New"/>
              <a:cs typeface="Courier New"/>
            </a:endParaRPr>
          </a:p>
          <a:p>
            <a:pPr marL="373380" algn="ctr">
              <a:lnSpc>
                <a:spcPct val="100000"/>
              </a:lnSpc>
            </a:pPr>
            <a:r>
              <a:rPr sz="2200" spc="-3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103" y="4194047"/>
            <a:ext cx="13830300" cy="447802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FormatExample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name=“james";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sf1=String.format("name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%s",name);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sf2=String.format("value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%f",32.33434);</a:t>
            </a:r>
            <a:endParaRPr sz="1600">
              <a:latin typeface="Courier New"/>
              <a:cs typeface="Courier New"/>
            </a:endParaRPr>
          </a:p>
          <a:p>
            <a:pPr marL="91440" marR="128333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sf3=String.format("value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%32.12f",32.33434);//returns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12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fractional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part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filling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with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0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System.out.println(sf1);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System.out.println(sf2);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System.out.println(sf3);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35511" y="7299959"/>
            <a:ext cx="3467100" cy="1201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</a:pP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James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32.334340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334340000000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297307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2666722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575026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6173446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7058890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5676" y="5304766"/>
            <a:ext cx="407323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2815" y="4472663"/>
            <a:ext cx="407323" cy="3948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298441" y="1891029"/>
            <a:ext cx="9958705" cy="5878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lesson,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200">
              <a:latin typeface="Arial MT"/>
              <a:cs typeface="Arial MT"/>
            </a:endParaRPr>
          </a:p>
          <a:p>
            <a:pPr marL="80772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manipulate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Strings</a:t>
            </a:r>
            <a:endParaRPr sz="2200">
              <a:latin typeface="Arial MT"/>
              <a:cs typeface="Arial MT"/>
            </a:endParaRPr>
          </a:p>
          <a:p>
            <a:pPr marL="807720" marR="1079500" indent="9525">
              <a:lnSpc>
                <a:spcPts val="7070"/>
              </a:lnSpc>
              <a:spcBef>
                <a:spcPts val="820"/>
              </a:spcBef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Manipulate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StringBuilder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Work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StringBuffer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200">
              <a:latin typeface="Arial MT"/>
              <a:cs typeface="Arial MT"/>
            </a:endParaRPr>
          </a:p>
          <a:p>
            <a:pPr marL="82931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manipulate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calendar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2200">
              <a:latin typeface="Arial MT"/>
              <a:cs typeface="Arial MT"/>
            </a:endParaRPr>
          </a:p>
          <a:p>
            <a:pPr marL="817244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ArrayList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30"/>
              </a:spcBef>
            </a:pPr>
            <a:endParaRPr sz="2200">
              <a:latin typeface="Arial MT"/>
              <a:cs typeface="Arial MT"/>
            </a:endParaRPr>
          </a:p>
          <a:p>
            <a:pPr marL="817244">
              <a:lnSpc>
                <a:spcPct val="100000"/>
              </a:lnSpc>
              <a:spcBef>
                <a:spcPts val="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simple</a:t>
            </a:r>
            <a:r>
              <a:rPr sz="2200" spc="1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consumes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Predicate</a:t>
            </a:r>
            <a:endParaRPr sz="2200">
              <a:latin typeface="Arial MT"/>
              <a:cs typeface="Arial MT"/>
            </a:endParaRPr>
          </a:p>
          <a:p>
            <a:pPr marL="817244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39570"/>
            <a:ext cx="9483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FFFFFF"/>
                </a:solidFill>
                <a:latin typeface="Arial Black"/>
                <a:cs typeface="Arial Black"/>
              </a:rPr>
              <a:t>Working</a:t>
            </a:r>
            <a:r>
              <a:rPr sz="32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32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200" spc="-204" dirty="0">
                <a:solidFill>
                  <a:srgbClr val="FFFFFF"/>
                </a:solidFill>
                <a:latin typeface="Arial Black"/>
                <a:cs typeface="Arial Black"/>
              </a:rPr>
              <a:t>Selected</a:t>
            </a:r>
            <a:r>
              <a:rPr sz="32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200" spc="-240" dirty="0">
                <a:solidFill>
                  <a:srgbClr val="FFFFFF"/>
                </a:solidFill>
                <a:latin typeface="Arial Black"/>
                <a:cs typeface="Arial Black"/>
              </a:rPr>
              <a:t>Classes</a:t>
            </a:r>
            <a:r>
              <a:rPr sz="3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Arial Black"/>
                <a:cs typeface="Arial Black"/>
              </a:rPr>
              <a:t>using</a:t>
            </a:r>
            <a:r>
              <a:rPr sz="32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200" spc="-340" dirty="0">
                <a:solidFill>
                  <a:srgbClr val="FFFFFF"/>
                </a:solidFill>
                <a:latin typeface="Arial Black"/>
                <a:cs typeface="Arial Black"/>
              </a:rPr>
              <a:t>Java</a:t>
            </a:r>
            <a:r>
              <a:rPr sz="32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Black"/>
                <a:cs typeface="Arial Black"/>
              </a:rPr>
              <a:t>API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784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2—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StringBuilder</a:t>
            </a:r>
            <a:r>
              <a:rPr sz="28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15" dirty="0">
                <a:solidFill>
                  <a:srgbClr val="404040"/>
                </a:solidFill>
                <a:latin typeface="Arial Black"/>
                <a:cs typeface="Arial Black"/>
              </a:rPr>
              <a:t>Class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7275" y="346659"/>
            <a:ext cx="39922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StringBuilder</a:t>
            </a:r>
            <a:r>
              <a:rPr spc="-160" dirty="0"/>
              <a:t> </a:t>
            </a:r>
            <a:r>
              <a:rPr spc="-18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5147" y="1573028"/>
            <a:ext cx="11941175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StringBuilder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 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length()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length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builder.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7900" y="853439"/>
            <a:ext cx="4105655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70304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299459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5147" y="3433953"/>
            <a:ext cx="12200890" cy="2101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mutable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(modifiable)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string.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StringBuilder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objects,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modified.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Internally,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these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treated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variable-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length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contain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characters.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648200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7275" y="346659"/>
            <a:ext cx="39922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StringBuilder</a:t>
            </a:r>
            <a:r>
              <a:rPr spc="-160" dirty="0"/>
              <a:t> </a:t>
            </a:r>
            <a:r>
              <a:rPr spc="-18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7900" y="853439"/>
            <a:ext cx="4105655" cy="27432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4672" y="1656460"/>
          <a:ext cx="13183235" cy="488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3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Constructor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StringBuilder()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Creates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empty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builder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capacity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(16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empty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elements)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StringBuilder(CharSequence</a:t>
                      </a:r>
                      <a:r>
                        <a:rPr sz="2000" spc="3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cs)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Constructs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builder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containing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same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characters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specified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CharSequence,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plus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extra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empty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elements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trailing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CharSequence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34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StringBuilder(int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initCapacity)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Creates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empty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builder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initial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capacity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StringBuilder(String</a:t>
                      </a:r>
                      <a:r>
                        <a:rPr sz="2000" spc="3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499745">
                        <a:lnSpc>
                          <a:spcPts val="3600"/>
                        </a:lnSpc>
                        <a:spcBef>
                          <a:spcPts val="12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Creates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builder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whose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initialized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string,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plus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extra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empty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elements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trailing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9346" y="346659"/>
            <a:ext cx="5883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StringBuilder</a:t>
            </a:r>
            <a:r>
              <a:rPr spc="-190" dirty="0"/>
              <a:t> </a:t>
            </a:r>
            <a:r>
              <a:rPr spc="-240" dirty="0"/>
              <a:t>Class</a:t>
            </a:r>
            <a:r>
              <a:rPr spc="-155" dirty="0"/>
              <a:t> </a:t>
            </a:r>
            <a:r>
              <a:rPr spc="-114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255" y="853439"/>
            <a:ext cx="60289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07052" y="1879092"/>
            <a:ext cx="7050405" cy="226187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creates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empty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builder,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capacity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16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sb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StringBuilder();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adds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9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character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beginning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sb.append("Greetings");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56129" y="6050279"/>
          <a:ext cx="10926445" cy="78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79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81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81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8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81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8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7960" y="5739257"/>
          <a:ext cx="10532745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3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70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70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70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70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70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70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347709" y="7064120"/>
            <a:ext cx="1551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 MT"/>
                <a:cs typeface="Arial MT"/>
              </a:rPr>
              <a:t>Length()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9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1710" y="7029957"/>
            <a:ext cx="1918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 MT"/>
                <a:cs typeface="Arial MT"/>
              </a:rPr>
              <a:t>Capacity()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16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559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StringBuilder</a:t>
            </a:r>
            <a:r>
              <a:rPr spc="-160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8255" y="853439"/>
            <a:ext cx="4504944" cy="27432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6725" y="2094610"/>
          <a:ext cx="12858750" cy="281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void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setLength(int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newLength)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 algn="just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sets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length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character sequence.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newLength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is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less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76835" marR="280035" algn="just">
                        <a:lnSpc>
                          <a:spcPct val="150000"/>
                        </a:lnSpc>
                      </a:pP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length(),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characters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sequence</a:t>
                      </a: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truncated.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newLength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length(),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characters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added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end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sequence.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41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void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ensureCapacity(int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minCapacity)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ensures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capacity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least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equal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minimum.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53564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Various</a:t>
            </a:r>
            <a:r>
              <a:rPr spc="-170" dirty="0"/>
              <a:t> </a:t>
            </a:r>
            <a:r>
              <a:rPr spc="-100" dirty="0"/>
              <a:t>StringBuilder</a:t>
            </a:r>
            <a:r>
              <a:rPr spc="-204" dirty="0"/>
              <a:t> </a:t>
            </a:r>
            <a:r>
              <a:rPr spc="-3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7655" y="853439"/>
            <a:ext cx="6486144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3900" y="1642872"/>
            <a:ext cx="14737080" cy="4236720"/>
            <a:chOff x="723900" y="1642872"/>
            <a:chExt cx="14737080" cy="4236720"/>
          </a:xfrm>
        </p:grpSpPr>
        <p:sp>
          <p:nvSpPr>
            <p:cNvPr id="5" name="object 5"/>
            <p:cNvSpPr/>
            <p:nvPr/>
          </p:nvSpPr>
          <p:spPr>
            <a:xfrm>
              <a:off x="728472" y="1647444"/>
              <a:ext cx="14728190" cy="4227830"/>
            </a:xfrm>
            <a:custGeom>
              <a:avLst/>
              <a:gdLst/>
              <a:ahLst/>
              <a:cxnLst/>
              <a:rect l="l" t="t" r="r" b="b"/>
              <a:pathLst>
                <a:path w="14728190" h="4227830">
                  <a:moveTo>
                    <a:pt x="14499717" y="0"/>
                  </a:moveTo>
                  <a:lnTo>
                    <a:pt x="228168" y="0"/>
                  </a:lnTo>
                  <a:lnTo>
                    <a:pt x="182185" y="4633"/>
                  </a:lnTo>
                  <a:lnTo>
                    <a:pt x="139356" y="17924"/>
                  </a:lnTo>
                  <a:lnTo>
                    <a:pt x="100599" y="38957"/>
                  </a:lnTo>
                  <a:lnTo>
                    <a:pt x="66830" y="66817"/>
                  </a:lnTo>
                  <a:lnTo>
                    <a:pt x="38968" y="100589"/>
                  </a:lnTo>
                  <a:lnTo>
                    <a:pt x="17931" y="139356"/>
                  </a:lnTo>
                  <a:lnTo>
                    <a:pt x="4635" y="182205"/>
                  </a:lnTo>
                  <a:lnTo>
                    <a:pt x="0" y="228219"/>
                  </a:lnTo>
                  <a:lnTo>
                    <a:pt x="0" y="3999356"/>
                  </a:lnTo>
                  <a:lnTo>
                    <a:pt x="4635" y="4045370"/>
                  </a:lnTo>
                  <a:lnTo>
                    <a:pt x="17931" y="4088219"/>
                  </a:lnTo>
                  <a:lnTo>
                    <a:pt x="38968" y="4126986"/>
                  </a:lnTo>
                  <a:lnTo>
                    <a:pt x="66830" y="4160758"/>
                  </a:lnTo>
                  <a:lnTo>
                    <a:pt x="100599" y="4188618"/>
                  </a:lnTo>
                  <a:lnTo>
                    <a:pt x="139356" y="4209651"/>
                  </a:lnTo>
                  <a:lnTo>
                    <a:pt x="182185" y="4222942"/>
                  </a:lnTo>
                  <a:lnTo>
                    <a:pt x="228168" y="4227576"/>
                  </a:lnTo>
                  <a:lnTo>
                    <a:pt x="14499717" y="4227576"/>
                  </a:lnTo>
                  <a:lnTo>
                    <a:pt x="14545730" y="4222942"/>
                  </a:lnTo>
                  <a:lnTo>
                    <a:pt x="14588579" y="4209651"/>
                  </a:lnTo>
                  <a:lnTo>
                    <a:pt x="14627346" y="4188618"/>
                  </a:lnTo>
                  <a:lnTo>
                    <a:pt x="14661118" y="4160758"/>
                  </a:lnTo>
                  <a:lnTo>
                    <a:pt x="14688978" y="4126986"/>
                  </a:lnTo>
                  <a:lnTo>
                    <a:pt x="14710011" y="4088219"/>
                  </a:lnTo>
                  <a:lnTo>
                    <a:pt x="14723302" y="4045370"/>
                  </a:lnTo>
                  <a:lnTo>
                    <a:pt x="14727936" y="3999356"/>
                  </a:lnTo>
                  <a:lnTo>
                    <a:pt x="14727936" y="228219"/>
                  </a:lnTo>
                  <a:lnTo>
                    <a:pt x="14723302" y="182205"/>
                  </a:lnTo>
                  <a:lnTo>
                    <a:pt x="14710011" y="139356"/>
                  </a:lnTo>
                  <a:lnTo>
                    <a:pt x="14688978" y="100589"/>
                  </a:lnTo>
                  <a:lnTo>
                    <a:pt x="14661118" y="66817"/>
                  </a:lnTo>
                  <a:lnTo>
                    <a:pt x="14627346" y="38957"/>
                  </a:lnTo>
                  <a:lnTo>
                    <a:pt x="14588579" y="17924"/>
                  </a:lnTo>
                  <a:lnTo>
                    <a:pt x="14545730" y="4633"/>
                  </a:lnTo>
                  <a:lnTo>
                    <a:pt x="1449971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8472" y="1647444"/>
              <a:ext cx="14728190" cy="4227830"/>
            </a:xfrm>
            <a:custGeom>
              <a:avLst/>
              <a:gdLst/>
              <a:ahLst/>
              <a:cxnLst/>
              <a:rect l="l" t="t" r="r" b="b"/>
              <a:pathLst>
                <a:path w="14728190" h="4227830">
                  <a:moveTo>
                    <a:pt x="0" y="228219"/>
                  </a:moveTo>
                  <a:lnTo>
                    <a:pt x="4635" y="182205"/>
                  </a:lnTo>
                  <a:lnTo>
                    <a:pt x="17931" y="139356"/>
                  </a:lnTo>
                  <a:lnTo>
                    <a:pt x="38968" y="100589"/>
                  </a:lnTo>
                  <a:lnTo>
                    <a:pt x="66830" y="66817"/>
                  </a:lnTo>
                  <a:lnTo>
                    <a:pt x="100599" y="38957"/>
                  </a:lnTo>
                  <a:lnTo>
                    <a:pt x="139356" y="17924"/>
                  </a:lnTo>
                  <a:lnTo>
                    <a:pt x="182185" y="4633"/>
                  </a:lnTo>
                  <a:lnTo>
                    <a:pt x="228168" y="0"/>
                  </a:lnTo>
                  <a:lnTo>
                    <a:pt x="14499717" y="0"/>
                  </a:lnTo>
                  <a:lnTo>
                    <a:pt x="14545730" y="4633"/>
                  </a:lnTo>
                  <a:lnTo>
                    <a:pt x="14588579" y="17924"/>
                  </a:lnTo>
                  <a:lnTo>
                    <a:pt x="14627346" y="38957"/>
                  </a:lnTo>
                  <a:lnTo>
                    <a:pt x="14661118" y="66817"/>
                  </a:lnTo>
                  <a:lnTo>
                    <a:pt x="14688978" y="100589"/>
                  </a:lnTo>
                  <a:lnTo>
                    <a:pt x="14710011" y="139356"/>
                  </a:lnTo>
                  <a:lnTo>
                    <a:pt x="14723302" y="182205"/>
                  </a:lnTo>
                  <a:lnTo>
                    <a:pt x="14727936" y="228219"/>
                  </a:lnTo>
                  <a:lnTo>
                    <a:pt x="14727936" y="3999356"/>
                  </a:lnTo>
                  <a:lnTo>
                    <a:pt x="14723302" y="4045370"/>
                  </a:lnTo>
                  <a:lnTo>
                    <a:pt x="14710011" y="4088219"/>
                  </a:lnTo>
                  <a:lnTo>
                    <a:pt x="14688978" y="4126986"/>
                  </a:lnTo>
                  <a:lnTo>
                    <a:pt x="14661118" y="4160758"/>
                  </a:lnTo>
                  <a:lnTo>
                    <a:pt x="14627346" y="4188618"/>
                  </a:lnTo>
                  <a:lnTo>
                    <a:pt x="14588579" y="4209651"/>
                  </a:lnTo>
                  <a:lnTo>
                    <a:pt x="14545730" y="4222942"/>
                  </a:lnTo>
                  <a:lnTo>
                    <a:pt x="14499717" y="4227576"/>
                  </a:lnTo>
                  <a:lnTo>
                    <a:pt x="228168" y="4227576"/>
                  </a:lnTo>
                  <a:lnTo>
                    <a:pt x="182185" y="4222942"/>
                  </a:lnTo>
                  <a:lnTo>
                    <a:pt x="139356" y="4209651"/>
                  </a:lnTo>
                  <a:lnTo>
                    <a:pt x="100599" y="4188618"/>
                  </a:lnTo>
                  <a:lnTo>
                    <a:pt x="66830" y="4160758"/>
                  </a:lnTo>
                  <a:lnTo>
                    <a:pt x="38968" y="4126986"/>
                  </a:lnTo>
                  <a:lnTo>
                    <a:pt x="17931" y="4088219"/>
                  </a:lnTo>
                  <a:lnTo>
                    <a:pt x="4635" y="4045370"/>
                  </a:lnTo>
                  <a:lnTo>
                    <a:pt x="0" y="3999356"/>
                  </a:lnTo>
                  <a:lnTo>
                    <a:pt x="0" y="228219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92440" y="1647444"/>
              <a:ext cx="0" cy="4213225"/>
            </a:xfrm>
            <a:custGeom>
              <a:avLst/>
              <a:gdLst/>
              <a:ahLst/>
              <a:cxnLst/>
              <a:rect l="l" t="t" r="r" b="b"/>
              <a:pathLst>
                <a:path h="4213225">
                  <a:moveTo>
                    <a:pt x="0" y="0"/>
                  </a:moveTo>
                  <a:lnTo>
                    <a:pt x="0" y="4212717"/>
                  </a:lnTo>
                </a:path>
              </a:pathLst>
            </a:custGeom>
            <a:ln w="609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74521" y="1855748"/>
            <a:ext cx="649351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67305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1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append(boolean</a:t>
            </a:r>
            <a:r>
              <a:rPr sz="16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b)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append(char</a:t>
            </a:r>
            <a:r>
              <a:rPr sz="16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c)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append(char[]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str)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append(char[]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str,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offset,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len)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append(double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d)</a:t>
            </a:r>
            <a:endParaRPr sz="1600">
              <a:latin typeface="Courier New"/>
              <a:cs typeface="Courier New"/>
            </a:endParaRPr>
          </a:p>
          <a:p>
            <a:pPr marL="12700" marR="280987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append(float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f)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append(int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i)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1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append(long</a:t>
            </a:r>
            <a:r>
              <a:rPr sz="16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lng)</a:t>
            </a:r>
            <a:endParaRPr sz="1600">
              <a:latin typeface="Courier New"/>
              <a:cs typeface="Courier New"/>
            </a:endParaRPr>
          </a:p>
          <a:p>
            <a:pPr marL="12700" marR="2567305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append(Object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obj)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append(String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s)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1680" y="3225800"/>
            <a:ext cx="665670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Appends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argument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builder.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converted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append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operation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takes place.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3900" y="6259067"/>
            <a:ext cx="14737080" cy="1577340"/>
            <a:chOff x="723900" y="6259067"/>
            <a:chExt cx="14737080" cy="1577340"/>
          </a:xfrm>
        </p:grpSpPr>
        <p:sp>
          <p:nvSpPr>
            <p:cNvPr id="11" name="object 11"/>
            <p:cNvSpPr/>
            <p:nvPr/>
          </p:nvSpPr>
          <p:spPr>
            <a:xfrm>
              <a:off x="728472" y="6263639"/>
              <a:ext cx="14728190" cy="1568450"/>
            </a:xfrm>
            <a:custGeom>
              <a:avLst/>
              <a:gdLst/>
              <a:ahLst/>
              <a:cxnLst/>
              <a:rect l="l" t="t" r="r" b="b"/>
              <a:pathLst>
                <a:path w="14728190" h="1568450">
                  <a:moveTo>
                    <a:pt x="14643354" y="0"/>
                  </a:moveTo>
                  <a:lnTo>
                    <a:pt x="84645" y="0"/>
                  </a:lnTo>
                  <a:lnTo>
                    <a:pt x="51697" y="6643"/>
                  </a:lnTo>
                  <a:lnTo>
                    <a:pt x="24791" y="24764"/>
                  </a:lnTo>
                  <a:lnTo>
                    <a:pt x="6651" y="51649"/>
                  </a:lnTo>
                  <a:lnTo>
                    <a:pt x="0" y="84582"/>
                  </a:lnTo>
                  <a:lnTo>
                    <a:pt x="0" y="1483614"/>
                  </a:lnTo>
                  <a:lnTo>
                    <a:pt x="6651" y="1516546"/>
                  </a:lnTo>
                  <a:lnTo>
                    <a:pt x="24791" y="1543431"/>
                  </a:lnTo>
                  <a:lnTo>
                    <a:pt x="51697" y="1561552"/>
                  </a:lnTo>
                  <a:lnTo>
                    <a:pt x="84645" y="1568196"/>
                  </a:lnTo>
                  <a:lnTo>
                    <a:pt x="14643354" y="1568196"/>
                  </a:lnTo>
                  <a:lnTo>
                    <a:pt x="14676286" y="1561552"/>
                  </a:lnTo>
                  <a:lnTo>
                    <a:pt x="14703171" y="1543431"/>
                  </a:lnTo>
                  <a:lnTo>
                    <a:pt x="14721292" y="1516546"/>
                  </a:lnTo>
                  <a:lnTo>
                    <a:pt x="14727936" y="1483614"/>
                  </a:lnTo>
                  <a:lnTo>
                    <a:pt x="14727936" y="84582"/>
                  </a:lnTo>
                  <a:lnTo>
                    <a:pt x="14721292" y="51649"/>
                  </a:lnTo>
                  <a:lnTo>
                    <a:pt x="14703171" y="24764"/>
                  </a:lnTo>
                  <a:lnTo>
                    <a:pt x="14676286" y="6643"/>
                  </a:lnTo>
                  <a:lnTo>
                    <a:pt x="1464335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8472" y="6263639"/>
              <a:ext cx="14728190" cy="1568450"/>
            </a:xfrm>
            <a:custGeom>
              <a:avLst/>
              <a:gdLst/>
              <a:ahLst/>
              <a:cxnLst/>
              <a:rect l="l" t="t" r="r" b="b"/>
              <a:pathLst>
                <a:path w="14728190" h="1568450">
                  <a:moveTo>
                    <a:pt x="0" y="84582"/>
                  </a:moveTo>
                  <a:lnTo>
                    <a:pt x="6651" y="51649"/>
                  </a:lnTo>
                  <a:lnTo>
                    <a:pt x="24791" y="24764"/>
                  </a:lnTo>
                  <a:lnTo>
                    <a:pt x="51697" y="6643"/>
                  </a:lnTo>
                  <a:lnTo>
                    <a:pt x="84645" y="0"/>
                  </a:lnTo>
                  <a:lnTo>
                    <a:pt x="14643354" y="0"/>
                  </a:lnTo>
                  <a:lnTo>
                    <a:pt x="14676286" y="6643"/>
                  </a:lnTo>
                  <a:lnTo>
                    <a:pt x="14703171" y="24764"/>
                  </a:lnTo>
                  <a:lnTo>
                    <a:pt x="14721292" y="51649"/>
                  </a:lnTo>
                  <a:lnTo>
                    <a:pt x="14727936" y="84582"/>
                  </a:lnTo>
                  <a:lnTo>
                    <a:pt x="14727936" y="1483614"/>
                  </a:lnTo>
                  <a:lnTo>
                    <a:pt x="14721292" y="1516546"/>
                  </a:lnTo>
                  <a:lnTo>
                    <a:pt x="14703171" y="1543431"/>
                  </a:lnTo>
                  <a:lnTo>
                    <a:pt x="14676286" y="1561552"/>
                  </a:lnTo>
                  <a:lnTo>
                    <a:pt x="14643354" y="1568196"/>
                  </a:lnTo>
                  <a:lnTo>
                    <a:pt x="84645" y="1568196"/>
                  </a:lnTo>
                  <a:lnTo>
                    <a:pt x="51697" y="1561552"/>
                  </a:lnTo>
                  <a:lnTo>
                    <a:pt x="24791" y="1543431"/>
                  </a:lnTo>
                  <a:lnTo>
                    <a:pt x="6651" y="1516546"/>
                  </a:lnTo>
                  <a:lnTo>
                    <a:pt x="0" y="1483614"/>
                  </a:lnTo>
                  <a:lnTo>
                    <a:pt x="0" y="8458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2440" y="6263639"/>
              <a:ext cx="0" cy="1567815"/>
            </a:xfrm>
            <a:custGeom>
              <a:avLst/>
              <a:gdLst/>
              <a:ahLst/>
              <a:cxnLst/>
              <a:rect l="l" t="t" r="r" b="b"/>
              <a:pathLst>
                <a:path h="1567815">
                  <a:moveTo>
                    <a:pt x="0" y="0"/>
                  </a:moveTo>
                  <a:lnTo>
                    <a:pt x="0" y="1567688"/>
                  </a:lnTo>
                </a:path>
              </a:pathLst>
            </a:custGeom>
            <a:ln w="609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01344" y="6472554"/>
            <a:ext cx="5485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delete(int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start,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end)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800" spc="-1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deleteCharAt(int</a:t>
            </a:r>
            <a:r>
              <a:rPr sz="18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index)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61680" y="6431660"/>
            <a:ext cx="65671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first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deletes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subsequence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start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end-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(inclusive)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StringBuilder's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char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sequence.</a:t>
            </a:r>
            <a:endParaRPr sz="2000">
              <a:latin typeface="Arial MT"/>
              <a:cs typeface="Arial MT"/>
            </a:endParaRPr>
          </a:p>
          <a:p>
            <a:pPr marL="12700" marR="40386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second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deletes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character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located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at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index.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2819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Various</a:t>
            </a:r>
            <a:r>
              <a:rPr spc="-185" dirty="0"/>
              <a:t> </a:t>
            </a:r>
            <a:r>
              <a:rPr spc="-100" dirty="0"/>
              <a:t>StringBuilder</a:t>
            </a:r>
            <a:r>
              <a:rPr spc="-220" dirty="0"/>
              <a:t> </a:t>
            </a:r>
            <a:r>
              <a:rPr spc="-70" dirty="0"/>
              <a:t>Methods</a:t>
            </a:r>
            <a:r>
              <a:rPr spc="-190" dirty="0"/>
              <a:t> </a:t>
            </a:r>
            <a:r>
              <a:rPr spc="-7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3900" y="853439"/>
            <a:ext cx="14737080" cy="4525010"/>
            <a:chOff x="723900" y="853439"/>
            <a:chExt cx="14737080" cy="4525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1355" y="853439"/>
              <a:ext cx="8238744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8472" y="1146047"/>
              <a:ext cx="14728190" cy="4227830"/>
            </a:xfrm>
            <a:custGeom>
              <a:avLst/>
              <a:gdLst/>
              <a:ahLst/>
              <a:cxnLst/>
              <a:rect l="l" t="t" r="r" b="b"/>
              <a:pathLst>
                <a:path w="14728190" h="4227830">
                  <a:moveTo>
                    <a:pt x="14499717" y="0"/>
                  </a:moveTo>
                  <a:lnTo>
                    <a:pt x="228168" y="0"/>
                  </a:lnTo>
                  <a:lnTo>
                    <a:pt x="182185" y="4633"/>
                  </a:lnTo>
                  <a:lnTo>
                    <a:pt x="139356" y="17924"/>
                  </a:lnTo>
                  <a:lnTo>
                    <a:pt x="100599" y="38957"/>
                  </a:lnTo>
                  <a:lnTo>
                    <a:pt x="66830" y="66817"/>
                  </a:lnTo>
                  <a:lnTo>
                    <a:pt x="38968" y="100589"/>
                  </a:lnTo>
                  <a:lnTo>
                    <a:pt x="17931" y="139356"/>
                  </a:lnTo>
                  <a:lnTo>
                    <a:pt x="4635" y="182205"/>
                  </a:lnTo>
                  <a:lnTo>
                    <a:pt x="0" y="228219"/>
                  </a:lnTo>
                  <a:lnTo>
                    <a:pt x="0" y="3999356"/>
                  </a:lnTo>
                  <a:lnTo>
                    <a:pt x="4635" y="4045370"/>
                  </a:lnTo>
                  <a:lnTo>
                    <a:pt x="17931" y="4088219"/>
                  </a:lnTo>
                  <a:lnTo>
                    <a:pt x="38968" y="4126986"/>
                  </a:lnTo>
                  <a:lnTo>
                    <a:pt x="66830" y="4160758"/>
                  </a:lnTo>
                  <a:lnTo>
                    <a:pt x="100599" y="4188618"/>
                  </a:lnTo>
                  <a:lnTo>
                    <a:pt x="139356" y="4209651"/>
                  </a:lnTo>
                  <a:lnTo>
                    <a:pt x="182185" y="4222942"/>
                  </a:lnTo>
                  <a:lnTo>
                    <a:pt x="228168" y="4227576"/>
                  </a:lnTo>
                  <a:lnTo>
                    <a:pt x="14499717" y="4227576"/>
                  </a:lnTo>
                  <a:lnTo>
                    <a:pt x="14545730" y="4222942"/>
                  </a:lnTo>
                  <a:lnTo>
                    <a:pt x="14588579" y="4209651"/>
                  </a:lnTo>
                  <a:lnTo>
                    <a:pt x="14627346" y="4188618"/>
                  </a:lnTo>
                  <a:lnTo>
                    <a:pt x="14661118" y="4160758"/>
                  </a:lnTo>
                  <a:lnTo>
                    <a:pt x="14688978" y="4126986"/>
                  </a:lnTo>
                  <a:lnTo>
                    <a:pt x="14710011" y="4088219"/>
                  </a:lnTo>
                  <a:lnTo>
                    <a:pt x="14723302" y="4045370"/>
                  </a:lnTo>
                  <a:lnTo>
                    <a:pt x="14727936" y="3999356"/>
                  </a:lnTo>
                  <a:lnTo>
                    <a:pt x="14727936" y="228219"/>
                  </a:lnTo>
                  <a:lnTo>
                    <a:pt x="14723302" y="182205"/>
                  </a:lnTo>
                  <a:lnTo>
                    <a:pt x="14710011" y="139356"/>
                  </a:lnTo>
                  <a:lnTo>
                    <a:pt x="14688978" y="100589"/>
                  </a:lnTo>
                  <a:lnTo>
                    <a:pt x="14661118" y="66817"/>
                  </a:lnTo>
                  <a:lnTo>
                    <a:pt x="14627346" y="38957"/>
                  </a:lnTo>
                  <a:lnTo>
                    <a:pt x="14588579" y="17924"/>
                  </a:lnTo>
                  <a:lnTo>
                    <a:pt x="14545730" y="4633"/>
                  </a:lnTo>
                  <a:lnTo>
                    <a:pt x="1449971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8472" y="1146047"/>
              <a:ext cx="14728190" cy="4227830"/>
            </a:xfrm>
            <a:custGeom>
              <a:avLst/>
              <a:gdLst/>
              <a:ahLst/>
              <a:cxnLst/>
              <a:rect l="l" t="t" r="r" b="b"/>
              <a:pathLst>
                <a:path w="14728190" h="4227830">
                  <a:moveTo>
                    <a:pt x="0" y="228219"/>
                  </a:moveTo>
                  <a:lnTo>
                    <a:pt x="4635" y="182205"/>
                  </a:lnTo>
                  <a:lnTo>
                    <a:pt x="17931" y="139356"/>
                  </a:lnTo>
                  <a:lnTo>
                    <a:pt x="38968" y="100589"/>
                  </a:lnTo>
                  <a:lnTo>
                    <a:pt x="66830" y="66817"/>
                  </a:lnTo>
                  <a:lnTo>
                    <a:pt x="100599" y="38957"/>
                  </a:lnTo>
                  <a:lnTo>
                    <a:pt x="139356" y="17924"/>
                  </a:lnTo>
                  <a:lnTo>
                    <a:pt x="182185" y="4633"/>
                  </a:lnTo>
                  <a:lnTo>
                    <a:pt x="228168" y="0"/>
                  </a:lnTo>
                  <a:lnTo>
                    <a:pt x="14499717" y="0"/>
                  </a:lnTo>
                  <a:lnTo>
                    <a:pt x="14545730" y="4633"/>
                  </a:lnTo>
                  <a:lnTo>
                    <a:pt x="14588579" y="17924"/>
                  </a:lnTo>
                  <a:lnTo>
                    <a:pt x="14627346" y="38957"/>
                  </a:lnTo>
                  <a:lnTo>
                    <a:pt x="14661118" y="66817"/>
                  </a:lnTo>
                  <a:lnTo>
                    <a:pt x="14688978" y="100589"/>
                  </a:lnTo>
                  <a:lnTo>
                    <a:pt x="14710011" y="139356"/>
                  </a:lnTo>
                  <a:lnTo>
                    <a:pt x="14723302" y="182205"/>
                  </a:lnTo>
                  <a:lnTo>
                    <a:pt x="14727936" y="228219"/>
                  </a:lnTo>
                  <a:lnTo>
                    <a:pt x="14727936" y="3999356"/>
                  </a:lnTo>
                  <a:lnTo>
                    <a:pt x="14723302" y="4045370"/>
                  </a:lnTo>
                  <a:lnTo>
                    <a:pt x="14710011" y="4088219"/>
                  </a:lnTo>
                  <a:lnTo>
                    <a:pt x="14688978" y="4126986"/>
                  </a:lnTo>
                  <a:lnTo>
                    <a:pt x="14661118" y="4160758"/>
                  </a:lnTo>
                  <a:lnTo>
                    <a:pt x="14627346" y="4188618"/>
                  </a:lnTo>
                  <a:lnTo>
                    <a:pt x="14588579" y="4209651"/>
                  </a:lnTo>
                  <a:lnTo>
                    <a:pt x="14545730" y="4222942"/>
                  </a:lnTo>
                  <a:lnTo>
                    <a:pt x="14499717" y="4227576"/>
                  </a:lnTo>
                  <a:lnTo>
                    <a:pt x="228168" y="4227576"/>
                  </a:lnTo>
                  <a:lnTo>
                    <a:pt x="182185" y="4222942"/>
                  </a:lnTo>
                  <a:lnTo>
                    <a:pt x="139356" y="4209651"/>
                  </a:lnTo>
                  <a:lnTo>
                    <a:pt x="100599" y="4188618"/>
                  </a:lnTo>
                  <a:lnTo>
                    <a:pt x="66830" y="4160758"/>
                  </a:lnTo>
                  <a:lnTo>
                    <a:pt x="38968" y="4126986"/>
                  </a:lnTo>
                  <a:lnTo>
                    <a:pt x="17931" y="4088219"/>
                  </a:lnTo>
                  <a:lnTo>
                    <a:pt x="4635" y="4045370"/>
                  </a:lnTo>
                  <a:lnTo>
                    <a:pt x="0" y="3999356"/>
                  </a:lnTo>
                  <a:lnTo>
                    <a:pt x="0" y="228219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92440" y="1146047"/>
              <a:ext cx="0" cy="4213225"/>
            </a:xfrm>
            <a:custGeom>
              <a:avLst/>
              <a:gdLst/>
              <a:ahLst/>
              <a:cxnLst/>
              <a:rect l="l" t="t" r="r" b="b"/>
              <a:pathLst>
                <a:path h="4213225">
                  <a:moveTo>
                    <a:pt x="0" y="0"/>
                  </a:moveTo>
                  <a:lnTo>
                    <a:pt x="0" y="4212717"/>
                  </a:lnTo>
                </a:path>
              </a:pathLst>
            </a:custGeom>
            <a:ln w="609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5471" y="1375448"/>
          <a:ext cx="5509895" cy="96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15">
                <a:tc>
                  <a:txBody>
                    <a:bodyPr/>
                    <a:lstStyle/>
                    <a:p>
                      <a:pPr marR="20955" algn="ctr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StringBuilder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insert(int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offset,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r>
                        <a:rPr sz="1600" spc="-8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StringBuilder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insert(int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offset,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16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StringBuilder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insert(int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offset,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char[]</a:t>
                      </a:r>
                      <a:r>
                        <a:rPr sz="1600" spc="-6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74521" y="2304059"/>
            <a:ext cx="5760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insert(int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index,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char[]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str,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offset,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len)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55471" y="3205136"/>
          <a:ext cx="5513070" cy="2088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21590" algn="ctr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StringBuilder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insert(int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offset,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6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StringBuilder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insert(int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offset,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StringBuilder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insert(int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offset,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i)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StringBuilder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insert(int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offset,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r>
                        <a:rPr sz="16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lng)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StringBuilder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insert(int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offset,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Object</a:t>
                      </a:r>
                      <a:r>
                        <a:rPr sz="1600" spc="-7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obj)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StringBuilder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insert(int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offset,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spc="-6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302497" y="2415032"/>
            <a:ext cx="66262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Inserts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second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argument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builder.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first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integer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argument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indicates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index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which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inserted.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converted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insert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operation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takes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place.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3900" y="5628132"/>
            <a:ext cx="14737080" cy="817244"/>
            <a:chOff x="723900" y="5628132"/>
            <a:chExt cx="14737080" cy="817244"/>
          </a:xfrm>
        </p:grpSpPr>
        <p:sp>
          <p:nvSpPr>
            <p:cNvPr id="13" name="object 13"/>
            <p:cNvSpPr/>
            <p:nvPr/>
          </p:nvSpPr>
          <p:spPr>
            <a:xfrm>
              <a:off x="728472" y="5632704"/>
              <a:ext cx="14728190" cy="807720"/>
            </a:xfrm>
            <a:custGeom>
              <a:avLst/>
              <a:gdLst/>
              <a:ahLst/>
              <a:cxnLst/>
              <a:rect l="l" t="t" r="r" b="b"/>
              <a:pathLst>
                <a:path w="14728190" h="807720">
                  <a:moveTo>
                    <a:pt x="14684375" y="0"/>
                  </a:moveTo>
                  <a:lnTo>
                    <a:pt x="43586" y="0"/>
                  </a:lnTo>
                  <a:lnTo>
                    <a:pt x="26617" y="3430"/>
                  </a:lnTo>
                  <a:lnTo>
                    <a:pt x="12763" y="12779"/>
                  </a:lnTo>
                  <a:lnTo>
                    <a:pt x="3424" y="26628"/>
                  </a:lnTo>
                  <a:lnTo>
                    <a:pt x="0" y="43561"/>
                  </a:lnTo>
                  <a:lnTo>
                    <a:pt x="0" y="764159"/>
                  </a:lnTo>
                  <a:lnTo>
                    <a:pt x="3424" y="781091"/>
                  </a:lnTo>
                  <a:lnTo>
                    <a:pt x="12763" y="794940"/>
                  </a:lnTo>
                  <a:lnTo>
                    <a:pt x="26617" y="804289"/>
                  </a:lnTo>
                  <a:lnTo>
                    <a:pt x="43586" y="807720"/>
                  </a:lnTo>
                  <a:lnTo>
                    <a:pt x="14684375" y="807720"/>
                  </a:lnTo>
                  <a:lnTo>
                    <a:pt x="14701307" y="804289"/>
                  </a:lnTo>
                  <a:lnTo>
                    <a:pt x="14715156" y="794940"/>
                  </a:lnTo>
                  <a:lnTo>
                    <a:pt x="14724505" y="781091"/>
                  </a:lnTo>
                  <a:lnTo>
                    <a:pt x="14727936" y="764159"/>
                  </a:lnTo>
                  <a:lnTo>
                    <a:pt x="14727936" y="43561"/>
                  </a:lnTo>
                  <a:lnTo>
                    <a:pt x="14724505" y="26628"/>
                  </a:lnTo>
                  <a:lnTo>
                    <a:pt x="14715156" y="12779"/>
                  </a:lnTo>
                  <a:lnTo>
                    <a:pt x="14701307" y="3430"/>
                  </a:lnTo>
                  <a:lnTo>
                    <a:pt x="146843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8472" y="5632704"/>
              <a:ext cx="14728190" cy="807720"/>
            </a:xfrm>
            <a:custGeom>
              <a:avLst/>
              <a:gdLst/>
              <a:ahLst/>
              <a:cxnLst/>
              <a:rect l="l" t="t" r="r" b="b"/>
              <a:pathLst>
                <a:path w="14728190" h="807720">
                  <a:moveTo>
                    <a:pt x="0" y="43561"/>
                  </a:moveTo>
                  <a:lnTo>
                    <a:pt x="3424" y="26628"/>
                  </a:lnTo>
                  <a:lnTo>
                    <a:pt x="12763" y="12779"/>
                  </a:lnTo>
                  <a:lnTo>
                    <a:pt x="26617" y="3430"/>
                  </a:lnTo>
                  <a:lnTo>
                    <a:pt x="43586" y="0"/>
                  </a:lnTo>
                  <a:lnTo>
                    <a:pt x="14684375" y="0"/>
                  </a:lnTo>
                  <a:lnTo>
                    <a:pt x="14701307" y="3430"/>
                  </a:lnTo>
                  <a:lnTo>
                    <a:pt x="14715156" y="12779"/>
                  </a:lnTo>
                  <a:lnTo>
                    <a:pt x="14724505" y="26628"/>
                  </a:lnTo>
                  <a:lnTo>
                    <a:pt x="14727936" y="43561"/>
                  </a:lnTo>
                  <a:lnTo>
                    <a:pt x="14727936" y="764159"/>
                  </a:lnTo>
                  <a:lnTo>
                    <a:pt x="14724505" y="781091"/>
                  </a:lnTo>
                  <a:lnTo>
                    <a:pt x="14715156" y="794940"/>
                  </a:lnTo>
                  <a:lnTo>
                    <a:pt x="14701307" y="804289"/>
                  </a:lnTo>
                  <a:lnTo>
                    <a:pt x="14684375" y="807720"/>
                  </a:lnTo>
                  <a:lnTo>
                    <a:pt x="43586" y="807720"/>
                  </a:lnTo>
                  <a:lnTo>
                    <a:pt x="26617" y="804289"/>
                  </a:lnTo>
                  <a:lnTo>
                    <a:pt x="12763" y="794940"/>
                  </a:lnTo>
                  <a:lnTo>
                    <a:pt x="3424" y="781091"/>
                  </a:lnTo>
                  <a:lnTo>
                    <a:pt x="0" y="764159"/>
                  </a:lnTo>
                  <a:lnTo>
                    <a:pt x="0" y="43561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2440" y="5638800"/>
              <a:ext cx="0" cy="801370"/>
            </a:xfrm>
            <a:custGeom>
              <a:avLst/>
              <a:gdLst/>
              <a:ahLst/>
              <a:cxnLst/>
              <a:rect l="l" t="t" r="r" b="b"/>
              <a:pathLst>
                <a:path h="801370">
                  <a:moveTo>
                    <a:pt x="0" y="0"/>
                  </a:moveTo>
                  <a:lnTo>
                    <a:pt x="0" y="800862"/>
                  </a:lnTo>
                </a:path>
              </a:pathLst>
            </a:custGeom>
            <a:ln w="609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23900" y="6620256"/>
            <a:ext cx="14737080" cy="817244"/>
            <a:chOff x="723900" y="6620256"/>
            <a:chExt cx="14737080" cy="817244"/>
          </a:xfrm>
        </p:grpSpPr>
        <p:sp>
          <p:nvSpPr>
            <p:cNvPr id="17" name="object 17"/>
            <p:cNvSpPr/>
            <p:nvPr/>
          </p:nvSpPr>
          <p:spPr>
            <a:xfrm>
              <a:off x="728472" y="6624828"/>
              <a:ext cx="14728190" cy="807720"/>
            </a:xfrm>
            <a:custGeom>
              <a:avLst/>
              <a:gdLst/>
              <a:ahLst/>
              <a:cxnLst/>
              <a:rect l="l" t="t" r="r" b="b"/>
              <a:pathLst>
                <a:path w="14728190" h="807720">
                  <a:moveTo>
                    <a:pt x="14684375" y="0"/>
                  </a:moveTo>
                  <a:lnTo>
                    <a:pt x="43586" y="0"/>
                  </a:lnTo>
                  <a:lnTo>
                    <a:pt x="26617" y="3430"/>
                  </a:lnTo>
                  <a:lnTo>
                    <a:pt x="12763" y="12779"/>
                  </a:lnTo>
                  <a:lnTo>
                    <a:pt x="3424" y="26628"/>
                  </a:lnTo>
                  <a:lnTo>
                    <a:pt x="0" y="43561"/>
                  </a:lnTo>
                  <a:lnTo>
                    <a:pt x="0" y="764159"/>
                  </a:lnTo>
                  <a:lnTo>
                    <a:pt x="3424" y="781091"/>
                  </a:lnTo>
                  <a:lnTo>
                    <a:pt x="12763" y="794940"/>
                  </a:lnTo>
                  <a:lnTo>
                    <a:pt x="26617" y="804289"/>
                  </a:lnTo>
                  <a:lnTo>
                    <a:pt x="43586" y="807720"/>
                  </a:lnTo>
                  <a:lnTo>
                    <a:pt x="14684375" y="807720"/>
                  </a:lnTo>
                  <a:lnTo>
                    <a:pt x="14701307" y="804289"/>
                  </a:lnTo>
                  <a:lnTo>
                    <a:pt x="14715156" y="794940"/>
                  </a:lnTo>
                  <a:lnTo>
                    <a:pt x="14724505" y="781091"/>
                  </a:lnTo>
                  <a:lnTo>
                    <a:pt x="14727936" y="764159"/>
                  </a:lnTo>
                  <a:lnTo>
                    <a:pt x="14727936" y="43561"/>
                  </a:lnTo>
                  <a:lnTo>
                    <a:pt x="14724505" y="26628"/>
                  </a:lnTo>
                  <a:lnTo>
                    <a:pt x="14715156" y="12779"/>
                  </a:lnTo>
                  <a:lnTo>
                    <a:pt x="14701307" y="3430"/>
                  </a:lnTo>
                  <a:lnTo>
                    <a:pt x="146843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8472" y="6624828"/>
              <a:ext cx="14728190" cy="807720"/>
            </a:xfrm>
            <a:custGeom>
              <a:avLst/>
              <a:gdLst/>
              <a:ahLst/>
              <a:cxnLst/>
              <a:rect l="l" t="t" r="r" b="b"/>
              <a:pathLst>
                <a:path w="14728190" h="807720">
                  <a:moveTo>
                    <a:pt x="0" y="43561"/>
                  </a:moveTo>
                  <a:lnTo>
                    <a:pt x="3424" y="26628"/>
                  </a:lnTo>
                  <a:lnTo>
                    <a:pt x="12763" y="12779"/>
                  </a:lnTo>
                  <a:lnTo>
                    <a:pt x="26617" y="3430"/>
                  </a:lnTo>
                  <a:lnTo>
                    <a:pt x="43586" y="0"/>
                  </a:lnTo>
                  <a:lnTo>
                    <a:pt x="14684375" y="0"/>
                  </a:lnTo>
                  <a:lnTo>
                    <a:pt x="14701307" y="3430"/>
                  </a:lnTo>
                  <a:lnTo>
                    <a:pt x="14715156" y="12779"/>
                  </a:lnTo>
                  <a:lnTo>
                    <a:pt x="14724505" y="26628"/>
                  </a:lnTo>
                  <a:lnTo>
                    <a:pt x="14727936" y="43561"/>
                  </a:lnTo>
                  <a:lnTo>
                    <a:pt x="14727936" y="764159"/>
                  </a:lnTo>
                  <a:lnTo>
                    <a:pt x="14724505" y="781091"/>
                  </a:lnTo>
                  <a:lnTo>
                    <a:pt x="14715156" y="794940"/>
                  </a:lnTo>
                  <a:lnTo>
                    <a:pt x="14701307" y="804289"/>
                  </a:lnTo>
                  <a:lnTo>
                    <a:pt x="14684375" y="807720"/>
                  </a:lnTo>
                  <a:lnTo>
                    <a:pt x="43586" y="807720"/>
                  </a:lnTo>
                  <a:lnTo>
                    <a:pt x="26617" y="804289"/>
                  </a:lnTo>
                  <a:lnTo>
                    <a:pt x="12763" y="794940"/>
                  </a:lnTo>
                  <a:lnTo>
                    <a:pt x="3424" y="781091"/>
                  </a:lnTo>
                  <a:lnTo>
                    <a:pt x="0" y="764159"/>
                  </a:lnTo>
                  <a:lnTo>
                    <a:pt x="0" y="43561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2440" y="6624828"/>
              <a:ext cx="0" cy="801370"/>
            </a:xfrm>
            <a:custGeom>
              <a:avLst/>
              <a:gdLst/>
              <a:ahLst/>
              <a:cxnLst/>
              <a:rect l="l" t="t" r="r" b="b"/>
              <a:pathLst>
                <a:path h="801370">
                  <a:moveTo>
                    <a:pt x="0" y="0"/>
                  </a:moveTo>
                  <a:lnTo>
                    <a:pt x="0" y="800862"/>
                  </a:lnTo>
                </a:path>
              </a:pathLst>
            </a:custGeom>
            <a:ln w="609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3900" y="7740395"/>
            <a:ext cx="14737080" cy="817244"/>
            <a:chOff x="723900" y="7740395"/>
            <a:chExt cx="14737080" cy="817244"/>
          </a:xfrm>
        </p:grpSpPr>
        <p:sp>
          <p:nvSpPr>
            <p:cNvPr id="21" name="object 21"/>
            <p:cNvSpPr/>
            <p:nvPr/>
          </p:nvSpPr>
          <p:spPr>
            <a:xfrm>
              <a:off x="728472" y="7744967"/>
              <a:ext cx="14728190" cy="807720"/>
            </a:xfrm>
            <a:custGeom>
              <a:avLst/>
              <a:gdLst/>
              <a:ahLst/>
              <a:cxnLst/>
              <a:rect l="l" t="t" r="r" b="b"/>
              <a:pathLst>
                <a:path w="14728190" h="807720">
                  <a:moveTo>
                    <a:pt x="14684375" y="0"/>
                  </a:moveTo>
                  <a:lnTo>
                    <a:pt x="43586" y="0"/>
                  </a:lnTo>
                  <a:lnTo>
                    <a:pt x="26617" y="3430"/>
                  </a:lnTo>
                  <a:lnTo>
                    <a:pt x="12763" y="12779"/>
                  </a:lnTo>
                  <a:lnTo>
                    <a:pt x="3424" y="26628"/>
                  </a:lnTo>
                  <a:lnTo>
                    <a:pt x="0" y="43560"/>
                  </a:lnTo>
                  <a:lnTo>
                    <a:pt x="0" y="764133"/>
                  </a:lnTo>
                  <a:lnTo>
                    <a:pt x="3424" y="781097"/>
                  </a:lnTo>
                  <a:lnTo>
                    <a:pt x="12763" y="794951"/>
                  </a:lnTo>
                  <a:lnTo>
                    <a:pt x="26617" y="804293"/>
                  </a:lnTo>
                  <a:lnTo>
                    <a:pt x="43586" y="807719"/>
                  </a:lnTo>
                  <a:lnTo>
                    <a:pt x="14684375" y="807719"/>
                  </a:lnTo>
                  <a:lnTo>
                    <a:pt x="14701307" y="804293"/>
                  </a:lnTo>
                  <a:lnTo>
                    <a:pt x="14715156" y="794951"/>
                  </a:lnTo>
                  <a:lnTo>
                    <a:pt x="14724505" y="781097"/>
                  </a:lnTo>
                  <a:lnTo>
                    <a:pt x="14727936" y="764133"/>
                  </a:lnTo>
                  <a:lnTo>
                    <a:pt x="14727936" y="43560"/>
                  </a:lnTo>
                  <a:lnTo>
                    <a:pt x="14724505" y="26628"/>
                  </a:lnTo>
                  <a:lnTo>
                    <a:pt x="14715156" y="12779"/>
                  </a:lnTo>
                  <a:lnTo>
                    <a:pt x="14701307" y="3430"/>
                  </a:lnTo>
                  <a:lnTo>
                    <a:pt x="146843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8472" y="7744967"/>
              <a:ext cx="14728190" cy="807720"/>
            </a:xfrm>
            <a:custGeom>
              <a:avLst/>
              <a:gdLst/>
              <a:ahLst/>
              <a:cxnLst/>
              <a:rect l="l" t="t" r="r" b="b"/>
              <a:pathLst>
                <a:path w="14728190" h="807720">
                  <a:moveTo>
                    <a:pt x="0" y="43560"/>
                  </a:moveTo>
                  <a:lnTo>
                    <a:pt x="3424" y="26628"/>
                  </a:lnTo>
                  <a:lnTo>
                    <a:pt x="12763" y="12779"/>
                  </a:lnTo>
                  <a:lnTo>
                    <a:pt x="26617" y="3430"/>
                  </a:lnTo>
                  <a:lnTo>
                    <a:pt x="43586" y="0"/>
                  </a:lnTo>
                  <a:lnTo>
                    <a:pt x="14684375" y="0"/>
                  </a:lnTo>
                  <a:lnTo>
                    <a:pt x="14701307" y="3430"/>
                  </a:lnTo>
                  <a:lnTo>
                    <a:pt x="14715156" y="12779"/>
                  </a:lnTo>
                  <a:lnTo>
                    <a:pt x="14724505" y="26628"/>
                  </a:lnTo>
                  <a:lnTo>
                    <a:pt x="14727936" y="43560"/>
                  </a:lnTo>
                  <a:lnTo>
                    <a:pt x="14727936" y="764133"/>
                  </a:lnTo>
                  <a:lnTo>
                    <a:pt x="14724505" y="781097"/>
                  </a:lnTo>
                  <a:lnTo>
                    <a:pt x="14715156" y="794951"/>
                  </a:lnTo>
                  <a:lnTo>
                    <a:pt x="14701307" y="804293"/>
                  </a:lnTo>
                  <a:lnTo>
                    <a:pt x="14684375" y="807719"/>
                  </a:lnTo>
                  <a:lnTo>
                    <a:pt x="43586" y="807719"/>
                  </a:lnTo>
                  <a:lnTo>
                    <a:pt x="26617" y="804293"/>
                  </a:lnTo>
                  <a:lnTo>
                    <a:pt x="12763" y="794951"/>
                  </a:lnTo>
                  <a:lnTo>
                    <a:pt x="3424" y="781097"/>
                  </a:lnTo>
                  <a:lnTo>
                    <a:pt x="0" y="764133"/>
                  </a:lnTo>
                  <a:lnTo>
                    <a:pt x="0" y="4356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92440" y="7744967"/>
              <a:ext cx="0" cy="801370"/>
            </a:xfrm>
            <a:custGeom>
              <a:avLst/>
              <a:gdLst/>
              <a:ahLst/>
              <a:cxnLst/>
              <a:rect l="l" t="t" r="r" b="b"/>
              <a:pathLst>
                <a:path h="801370">
                  <a:moveTo>
                    <a:pt x="0" y="0"/>
                  </a:moveTo>
                  <a:lnTo>
                    <a:pt x="0" y="800861"/>
                  </a:lnTo>
                </a:path>
              </a:pathLst>
            </a:custGeom>
            <a:ln w="609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4756" y="5602709"/>
            <a:ext cx="7355205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0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replace(int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start,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end,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s)</a:t>
            </a:r>
            <a:endParaRPr sz="160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setCharAt(int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index,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c)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95488" y="5896102"/>
            <a:ext cx="7355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Replaces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specified character(s)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builder.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4756" y="6912609"/>
            <a:ext cx="7355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StringBuilder</a:t>
            </a:r>
            <a:r>
              <a:rPr sz="16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reverse()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4756" y="8033410"/>
            <a:ext cx="7355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toString()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95488" y="6875144"/>
            <a:ext cx="7355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Reverses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characters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builder.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95488" y="7824013"/>
            <a:ext cx="73552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marR="52514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character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builder.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Work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with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190" dirty="0">
                <a:solidFill>
                  <a:srgbClr val="FFFFFF"/>
                </a:solidFill>
              </a:rPr>
              <a:t>Selected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229" dirty="0">
                <a:solidFill>
                  <a:srgbClr val="FFFFFF"/>
                </a:solidFill>
              </a:rPr>
              <a:t>Classes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from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35" dirty="0">
                <a:solidFill>
                  <a:srgbClr val="FFFFFF"/>
                </a:solidFill>
              </a:rPr>
              <a:t>Java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85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6018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Working</a:t>
            </a:r>
            <a:r>
              <a:rPr sz="28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with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Arial Black"/>
                <a:cs typeface="Arial Black"/>
              </a:rPr>
              <a:t>StringBuffer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743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Working</a:t>
            </a:r>
            <a:r>
              <a:rPr spc="-240" dirty="0"/>
              <a:t> </a:t>
            </a:r>
            <a:r>
              <a:rPr spc="-20" dirty="0"/>
              <a:t>with</a:t>
            </a:r>
            <a:r>
              <a:rPr spc="-210" dirty="0"/>
              <a:t> </a:t>
            </a:r>
            <a:r>
              <a:rPr spc="-60" dirty="0"/>
              <a:t>StringBuffer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479296"/>
            <a:ext cx="12673965" cy="651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StringBuffer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modified.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7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point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time,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particular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characters,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length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changed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certain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calls.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append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adds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buffer.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insert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adds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at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specified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point.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2200">
              <a:latin typeface="Arial MT"/>
              <a:cs typeface="Arial MT"/>
            </a:endParaRPr>
          </a:p>
          <a:p>
            <a:pPr marL="12700" marR="1096645">
              <a:lnSpc>
                <a:spcPct val="15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principal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StringBuffer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append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insert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overloaded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accept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type.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append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always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adds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buffer;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insert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adds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characters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specified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point.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9700" y="853439"/>
            <a:ext cx="5782056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73124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423160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5567" y="3653028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0516" y="4692396"/>
            <a:ext cx="633984" cy="6339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5755" y="5647944"/>
            <a:ext cx="633983" cy="6339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5755" y="6941819"/>
            <a:ext cx="633983" cy="63245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605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Working</a:t>
            </a:r>
            <a:r>
              <a:rPr spc="-229" dirty="0"/>
              <a:t> </a:t>
            </a:r>
            <a:r>
              <a:rPr spc="-20" dirty="0"/>
              <a:t>with</a:t>
            </a:r>
            <a:r>
              <a:rPr spc="-200" dirty="0"/>
              <a:t> </a:t>
            </a:r>
            <a:r>
              <a:rPr spc="-80" dirty="0"/>
              <a:t>StringBuffer</a:t>
            </a:r>
            <a:r>
              <a:rPr spc="-210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2835" y="853439"/>
            <a:ext cx="7415783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99809" y="1292428"/>
            <a:ext cx="4058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60" dirty="0">
                <a:solidFill>
                  <a:srgbClr val="404040"/>
                </a:solidFill>
                <a:latin typeface="Arial Black"/>
                <a:cs typeface="Arial Black"/>
              </a:rPr>
              <a:t>Example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Arial Black"/>
                <a:cs typeface="Arial Black"/>
              </a:rPr>
              <a:t>for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append</a:t>
            </a:r>
            <a:r>
              <a:rPr sz="22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Black"/>
                <a:cs typeface="Arial Black"/>
              </a:rPr>
              <a:t>method: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2585" y="5095113"/>
            <a:ext cx="3831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Example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Arial Black"/>
                <a:cs typeface="Arial Black"/>
              </a:rPr>
              <a:t>for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insert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Arial Black"/>
                <a:cs typeface="Arial Black"/>
              </a:rPr>
              <a:t>method: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0135" y="1749551"/>
            <a:ext cx="12556490" cy="300101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StringBufferExample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StringBuffer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sb=new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StringBuffer(“Welcome</a:t>
            </a:r>
            <a:r>
              <a:rPr sz="1600" spc="-1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");</a:t>
            </a:r>
            <a:endParaRPr sz="1600">
              <a:latin typeface="Courier New"/>
              <a:cs typeface="Courier New"/>
            </a:endParaRPr>
          </a:p>
          <a:p>
            <a:pPr marL="91440" marR="3064510">
              <a:lnSpc>
                <a:spcPct val="150000"/>
              </a:lnSpc>
              <a:tabLst>
                <a:tab pos="5578475" algn="l"/>
                <a:tab pos="6492875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sb.append("Java");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//now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original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changed System.out.println(sb);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	//prints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Welcome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Java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0804" y="5519928"/>
            <a:ext cx="12533630" cy="300101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StringBufferExample2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StringBuffer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sb=new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StringBuffer(“Welcome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");</a:t>
            </a:r>
            <a:endParaRPr sz="1600">
              <a:latin typeface="Courier New"/>
              <a:cs typeface="Courier New"/>
            </a:endParaRPr>
          </a:p>
          <a:p>
            <a:pPr marL="92075" marR="3041650">
              <a:lnSpc>
                <a:spcPct val="150000"/>
              </a:lnSpc>
              <a:spcBef>
                <a:spcPts val="5"/>
              </a:spcBef>
              <a:tabLst>
                <a:tab pos="5578475" algn="l"/>
                <a:tab pos="6492875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sb.insert(1,"Java");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//now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original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changed System.out.println(sb);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	//prints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WJavaelcome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Work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with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190" dirty="0">
                <a:solidFill>
                  <a:srgbClr val="FFFFFF"/>
                </a:solidFill>
              </a:rPr>
              <a:t>Selected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229" dirty="0">
                <a:solidFill>
                  <a:srgbClr val="FFFFFF"/>
                </a:solidFill>
              </a:rPr>
              <a:t>Classes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from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35" dirty="0">
                <a:solidFill>
                  <a:srgbClr val="FFFFFF"/>
                </a:solidFill>
              </a:rPr>
              <a:t>Java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85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2576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String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3444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Compare</a:t>
            </a:r>
            <a:r>
              <a:rPr spc="-204" dirty="0"/>
              <a:t> </a:t>
            </a:r>
            <a:r>
              <a:rPr spc="-105" dirty="0"/>
              <a:t>StringBuilder</a:t>
            </a:r>
            <a:r>
              <a:rPr spc="-200" dirty="0"/>
              <a:t> </a:t>
            </a:r>
            <a:r>
              <a:rPr spc="-95" dirty="0"/>
              <a:t>and</a:t>
            </a:r>
            <a:r>
              <a:rPr spc="-200" dirty="0"/>
              <a:t> </a:t>
            </a:r>
            <a:r>
              <a:rPr spc="-35" dirty="0"/>
              <a:t>StringBuffer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6388" y="853439"/>
            <a:ext cx="8487156" cy="27432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4672" y="1656460"/>
          <a:ext cx="13183235" cy="488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StringBuilder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StringBuffer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threads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allowed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operate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thread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allowed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operate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thread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safe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Thread</a:t>
                      </a:r>
                      <a:r>
                        <a:rPr sz="2000" spc="1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safe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34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Methods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Synchronized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Methods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are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Synchronized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34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Faster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StringBuffer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Slower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StringBuilder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834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Storage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area</a:t>
                      </a:r>
                      <a:r>
                        <a:rPr sz="2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Heap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Storage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area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Heap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834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65" dirty="0">
                          <a:latin typeface="Arial MT"/>
                          <a:cs typeface="Arial MT"/>
                        </a:rPr>
                        <a:t>Mutable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000" spc="65" dirty="0">
                          <a:latin typeface="Arial MT"/>
                          <a:cs typeface="Arial MT"/>
                        </a:rPr>
                        <a:t>Mutable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Compare</a:t>
            </a:r>
            <a:r>
              <a:rPr spc="-195" dirty="0"/>
              <a:t> </a:t>
            </a:r>
            <a:r>
              <a:rPr spc="-105" dirty="0"/>
              <a:t>StringBuilder</a:t>
            </a:r>
            <a:r>
              <a:rPr spc="-195" dirty="0"/>
              <a:t> </a:t>
            </a:r>
            <a:r>
              <a:rPr spc="-95" dirty="0"/>
              <a:t>and</a:t>
            </a:r>
            <a:r>
              <a:rPr spc="-195" dirty="0"/>
              <a:t> </a:t>
            </a:r>
            <a:r>
              <a:rPr spc="-80" dirty="0"/>
              <a:t>StringBuffer</a:t>
            </a:r>
            <a:r>
              <a:rPr spc="-195" dirty="0"/>
              <a:t> </a:t>
            </a:r>
            <a:r>
              <a:rPr spc="-4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9900" y="853439"/>
            <a:ext cx="102016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4817" y="1841651"/>
            <a:ext cx="11854815" cy="175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85" dirty="0">
                <a:solidFill>
                  <a:srgbClr val="404040"/>
                </a:solidFill>
                <a:latin typeface="Arial Black"/>
                <a:cs typeface="Arial Black"/>
              </a:rPr>
              <a:t>Mutable: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mutable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change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actually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new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20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0" y="4253484"/>
            <a:ext cx="5276215" cy="226187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 marR="3713479">
              <a:lnSpc>
                <a:spcPts val="2880"/>
              </a:lnSpc>
              <a:spcBef>
                <a:spcPts val="2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i=0;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while(i&lt;10){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1600">
              <a:latin typeface="Courier New"/>
              <a:cs typeface="Courier New"/>
            </a:endParaRPr>
          </a:p>
          <a:p>
            <a:pPr marL="118999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System.out.println(a);</a:t>
            </a:r>
            <a:endParaRPr sz="1600">
              <a:latin typeface="Courier New"/>
              <a:cs typeface="Courier New"/>
            </a:endParaRPr>
          </a:p>
          <a:p>
            <a:pPr marL="118999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i+=1;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877567"/>
            <a:ext cx="635507" cy="63550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Compare</a:t>
            </a:r>
            <a:r>
              <a:rPr spc="-195" dirty="0"/>
              <a:t> </a:t>
            </a:r>
            <a:r>
              <a:rPr spc="-105" dirty="0"/>
              <a:t>StringBuilder</a:t>
            </a:r>
            <a:r>
              <a:rPr spc="-195" dirty="0"/>
              <a:t> </a:t>
            </a:r>
            <a:r>
              <a:rPr spc="-95" dirty="0"/>
              <a:t>and</a:t>
            </a:r>
            <a:r>
              <a:rPr spc="-195" dirty="0"/>
              <a:t> </a:t>
            </a:r>
            <a:r>
              <a:rPr spc="-80" dirty="0"/>
              <a:t>StringBuffer</a:t>
            </a:r>
            <a:r>
              <a:rPr spc="-195" dirty="0"/>
              <a:t> </a:t>
            </a:r>
            <a:r>
              <a:rPr spc="-4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9900" y="853439"/>
            <a:ext cx="102016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47544" y="5381244"/>
            <a:ext cx="5753100" cy="226187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075" marR="4189729">
              <a:lnSpc>
                <a:spcPts val="2880"/>
              </a:lnSpc>
              <a:spcBef>
                <a:spcPts val="2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Integer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a=0;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while(a&lt;10){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600">
              <a:latin typeface="Courier New"/>
              <a:cs typeface="Courier New"/>
            </a:endParaRPr>
          </a:p>
          <a:p>
            <a:pPr marL="1190625" marR="1870075">
              <a:lnSpc>
                <a:spcPct val="1502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System.out.println(a); a+=1;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79448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6711" y="2551176"/>
            <a:ext cx="495300" cy="495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6711" y="3288791"/>
            <a:ext cx="495300" cy="4953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64817" y="1749374"/>
            <a:ext cx="12224385" cy="340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Immutable:</a:t>
            </a: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immutable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cannot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change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referenced.</a:t>
            </a:r>
            <a:endParaRPr sz="2200">
              <a:latin typeface="Arial MT"/>
              <a:cs typeface="Arial MT"/>
            </a:endParaRPr>
          </a:p>
          <a:p>
            <a:pPr marL="574675" marR="5080">
              <a:lnSpc>
                <a:spcPct val="219700"/>
              </a:lnSpc>
              <a:spcBef>
                <a:spcPts val="76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thing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do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redeclare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object.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result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loss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values.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immutable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Wrapper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Integer,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Float,</a:t>
            </a:r>
            <a:endParaRPr sz="2200">
              <a:latin typeface="Arial MT"/>
              <a:cs typeface="Arial MT"/>
            </a:endParaRPr>
          </a:p>
          <a:p>
            <a:pPr marL="574675">
              <a:lnSpc>
                <a:spcPct val="100000"/>
              </a:lnSpc>
              <a:spcBef>
                <a:spcPts val="1320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Double,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Byte.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40"/>
              </a:spcBef>
            </a:pPr>
            <a:endParaRPr sz="2200">
              <a:latin typeface="Arial MT"/>
              <a:cs typeface="Arial MT"/>
            </a:endParaRPr>
          </a:p>
          <a:p>
            <a:pPr marL="57467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Work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with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190" dirty="0">
                <a:solidFill>
                  <a:srgbClr val="FFFFFF"/>
                </a:solidFill>
              </a:rPr>
              <a:t>Selected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229" dirty="0">
                <a:solidFill>
                  <a:srgbClr val="FFFFFF"/>
                </a:solidFill>
              </a:rPr>
              <a:t>Classes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from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35" dirty="0">
                <a:solidFill>
                  <a:srgbClr val="FFFFFF"/>
                </a:solidFill>
              </a:rPr>
              <a:t>Java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85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8026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245" dirty="0">
                <a:solidFill>
                  <a:srgbClr val="404040"/>
                </a:solidFill>
                <a:latin typeface="Arial Black"/>
                <a:cs typeface="Arial Black"/>
              </a:rPr>
              <a:t>Create</a:t>
            </a:r>
            <a:r>
              <a:rPr sz="28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Manipulate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Calendar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5308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Java.util.Date</a:t>
            </a:r>
            <a:r>
              <a:rPr spc="-135" dirty="0"/>
              <a:t> </a:t>
            </a:r>
            <a:r>
              <a:rPr spc="-17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800225"/>
            <a:ext cx="12491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java.util.Date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represents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instant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time,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millisecond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precision.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0176" y="853439"/>
            <a:ext cx="426110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900" y="1679448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64817" y="2985338"/>
            <a:ext cx="9366885" cy="479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offers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constructors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deal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321100"/>
              </a:lnSpc>
              <a:spcBef>
                <a:spcPts val="590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Serializable,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Cloneable,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and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Comparable&lt;Date&gt;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interface.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inherited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interfaces:</a:t>
            </a:r>
            <a:endParaRPr sz="2200">
              <a:latin typeface="Arial MT"/>
              <a:cs typeface="Arial MT"/>
            </a:endParaRPr>
          </a:p>
          <a:p>
            <a:pPr marL="615950" marR="6237605">
              <a:lnSpc>
                <a:spcPct val="217000"/>
              </a:lnSpc>
              <a:spcBef>
                <a:spcPts val="18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java.sql.Date java.sql.Time java.sql.Timestamp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4900" y="2903220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4900" y="4015740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6424" y="5093208"/>
            <a:ext cx="633984" cy="6324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6711" y="5945123"/>
            <a:ext cx="445007" cy="4465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6711" y="6656831"/>
            <a:ext cx="445007" cy="4465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6711" y="7368540"/>
            <a:ext cx="445007" cy="4465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5025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Java.util.Date</a:t>
            </a:r>
            <a:r>
              <a:rPr spc="-155" dirty="0"/>
              <a:t> </a:t>
            </a:r>
            <a:r>
              <a:rPr spc="-240" dirty="0"/>
              <a:t>Class</a:t>
            </a:r>
            <a:r>
              <a:rPr spc="-160" dirty="0"/>
              <a:t> </a:t>
            </a:r>
            <a:r>
              <a:rPr spc="-1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7969" y="1800225"/>
            <a:ext cx="7461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printing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java.util.Date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344" y="853439"/>
            <a:ext cx="6144767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65020" y="2497835"/>
            <a:ext cx="5276215" cy="263080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 marR="168910">
              <a:lnSpc>
                <a:spcPts val="2880"/>
              </a:lnSpc>
              <a:spcBef>
                <a:spcPts val="19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millis=System.currentTimeMillis();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java.util.Date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date=new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java.util.Date(mi llis);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70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System.out.println(date);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1315" y="4369308"/>
            <a:ext cx="3467100" cy="646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Wed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Mar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27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08:22:02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IST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2017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330" y="346659"/>
            <a:ext cx="61436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175" dirty="0"/>
              <a:t> </a:t>
            </a:r>
            <a:r>
              <a:rPr spc="-130" dirty="0"/>
              <a:t>SimpleDateFormat</a:t>
            </a:r>
            <a:r>
              <a:rPr spc="-170" dirty="0"/>
              <a:t> </a:t>
            </a:r>
            <a:r>
              <a:rPr spc="-13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800225"/>
            <a:ext cx="12729845" cy="267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SimpleDateFormat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concrete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format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parse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date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time.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inherits</a:t>
            </a:r>
            <a:r>
              <a:rPr sz="2200" spc="1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java.text.DateFormat</a:t>
            </a:r>
            <a:r>
              <a:rPr sz="2200" spc="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  <a:p>
            <a:pPr marR="393700" algn="ctr">
              <a:lnSpc>
                <a:spcPct val="100000"/>
              </a:lnSpc>
              <a:spcBef>
                <a:spcPts val="1639"/>
              </a:spcBef>
            </a:pPr>
            <a:r>
              <a:rPr sz="2200" spc="-20" dirty="0">
                <a:solidFill>
                  <a:srgbClr val="404040"/>
                </a:solidFill>
                <a:latin typeface="Arial Black"/>
                <a:cs typeface="Arial Black"/>
              </a:rPr>
              <a:t>Example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Formatting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2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1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java.text.SimpleDateFormat</a:t>
            </a:r>
            <a:r>
              <a:rPr sz="2200" spc="2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144" y="853439"/>
            <a:ext cx="6297167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79448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4900" y="2903220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27860" y="4716779"/>
            <a:ext cx="9331960" cy="374015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 marR="5082540">
              <a:lnSpc>
                <a:spcPts val="2880"/>
              </a:lnSpc>
              <a:spcBef>
                <a:spcPts val="20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java.text.SimpleDateFormat;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java.util.Date;</a:t>
            </a:r>
            <a:endParaRPr sz="1600">
              <a:latin typeface="Courier New"/>
              <a:cs typeface="Courier New"/>
            </a:endParaRPr>
          </a:p>
          <a:p>
            <a:pPr marL="90805" marR="4346575">
              <a:lnSpc>
                <a:spcPts val="288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SimpleDateFormatExample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7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Date();</a:t>
            </a:r>
            <a:endParaRPr sz="1600">
              <a:latin typeface="Courier New"/>
              <a:cs typeface="Courier New"/>
            </a:endParaRPr>
          </a:p>
          <a:p>
            <a:pPr marL="578485" marR="925194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SimpleDateFormat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formatter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SimpleDateFormat("dd/MM/yyyy");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strDate=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formatter.format(date); System.out.println(strDate);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5043" y="7658100"/>
            <a:ext cx="1915795" cy="646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710">
              <a:lnSpc>
                <a:spcPct val="100000"/>
              </a:lnSpc>
            </a:pP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13/04/2017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java.util.Calendar</a:t>
            </a:r>
            <a:r>
              <a:rPr spc="-165" dirty="0"/>
              <a:t> </a:t>
            </a:r>
            <a:r>
              <a:rPr spc="-95" dirty="0"/>
              <a:t>and</a:t>
            </a:r>
            <a:r>
              <a:rPr spc="-140" dirty="0"/>
              <a:t> </a:t>
            </a:r>
            <a:r>
              <a:rPr spc="-90" dirty="0"/>
              <a:t>GregorianCalendar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476248"/>
            <a:ext cx="10235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java.util.Calendar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arithmetic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7035" y="853439"/>
            <a:ext cx="8787383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54836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64817" y="2700350"/>
            <a:ext cx="12692380" cy="1705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comes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Gregorian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calendar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implementation,</a:t>
            </a:r>
            <a:r>
              <a:rPr sz="2200" spc="1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java.util.GregorianCalendar</a:t>
            </a:r>
            <a:r>
              <a:rPr sz="2200" spc="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GregorianCalendar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subclass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Calendar,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which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standard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calendar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globally.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4900" y="2580132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4900" y="3691128"/>
            <a:ext cx="635507" cy="63550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882139" y="5045964"/>
            <a:ext cx="9339580" cy="2979420"/>
            <a:chOff x="1882139" y="5045964"/>
            <a:chExt cx="9339580" cy="2979420"/>
          </a:xfrm>
        </p:grpSpPr>
        <p:sp>
          <p:nvSpPr>
            <p:cNvPr id="10" name="object 10"/>
            <p:cNvSpPr/>
            <p:nvPr/>
          </p:nvSpPr>
          <p:spPr>
            <a:xfrm>
              <a:off x="1886711" y="5050536"/>
              <a:ext cx="9330055" cy="2970530"/>
            </a:xfrm>
            <a:custGeom>
              <a:avLst/>
              <a:gdLst/>
              <a:ahLst/>
              <a:cxnLst/>
              <a:rect l="l" t="t" r="r" b="b"/>
              <a:pathLst>
                <a:path w="9330055" h="2970529">
                  <a:moveTo>
                    <a:pt x="9329928" y="0"/>
                  </a:moveTo>
                  <a:lnTo>
                    <a:pt x="0" y="0"/>
                  </a:lnTo>
                  <a:lnTo>
                    <a:pt x="0" y="2970276"/>
                  </a:lnTo>
                  <a:lnTo>
                    <a:pt x="9329928" y="2970276"/>
                  </a:lnTo>
                  <a:lnTo>
                    <a:pt x="93299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86711" y="5050536"/>
              <a:ext cx="9330055" cy="2970530"/>
            </a:xfrm>
            <a:custGeom>
              <a:avLst/>
              <a:gdLst/>
              <a:ahLst/>
              <a:cxnLst/>
              <a:rect l="l" t="t" r="r" b="b"/>
              <a:pathLst>
                <a:path w="9330055" h="2970529">
                  <a:moveTo>
                    <a:pt x="0" y="2970276"/>
                  </a:moveTo>
                  <a:lnTo>
                    <a:pt x="9329928" y="2970276"/>
                  </a:lnTo>
                  <a:lnTo>
                    <a:pt x="9329928" y="0"/>
                  </a:lnTo>
                  <a:lnTo>
                    <a:pt x="0" y="0"/>
                  </a:lnTo>
                  <a:lnTo>
                    <a:pt x="0" y="297027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64817" y="5153405"/>
            <a:ext cx="5398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Calendar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calendar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GregorianCalendar();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45767" y="5931827"/>
          <a:ext cx="8811260" cy="1691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21590" algn="ctr">
                        <a:lnSpc>
                          <a:spcPts val="1650"/>
                        </a:lnSpc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year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calendar.get(Calendar.YEAR);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month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calendar.get(Calendar.MONTH);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dayOfMonth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calendar.get(Calendar.DAY_OF_MONTH);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Jan =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0,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dayOfWeek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calendar.get(Calendar.DAY_OF_WEEK);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weekOfYear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calendar.get(Calendar.WEEK_OF_YEAR);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964817" y="7714284"/>
            <a:ext cx="6622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weekOfMonth=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calendar.get(Calendar.WEEK_OF_MONTH);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Create</a:t>
            </a:r>
            <a:r>
              <a:rPr spc="-229" dirty="0"/>
              <a:t> </a:t>
            </a:r>
            <a:r>
              <a:rPr spc="-95" dirty="0"/>
              <a:t>and</a:t>
            </a:r>
            <a:r>
              <a:rPr spc="-204" dirty="0"/>
              <a:t> </a:t>
            </a:r>
            <a:r>
              <a:rPr spc="-60" dirty="0"/>
              <a:t>Manipulate</a:t>
            </a:r>
            <a:r>
              <a:rPr spc="-200" dirty="0"/>
              <a:t> </a:t>
            </a:r>
            <a:r>
              <a:rPr spc="-120" dirty="0"/>
              <a:t>Calendar</a:t>
            </a:r>
            <a:r>
              <a:rPr spc="-21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800225"/>
            <a:ext cx="9818370" cy="503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manipulate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calendar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functions:</a:t>
            </a:r>
            <a:endParaRPr sz="2200">
              <a:latin typeface="Arial MT"/>
              <a:cs typeface="Arial MT"/>
            </a:endParaRPr>
          </a:p>
          <a:p>
            <a:pPr marL="660400" marR="6583045">
              <a:lnSpc>
                <a:spcPts val="7309"/>
              </a:lnSpc>
              <a:spcBef>
                <a:spcPts val="330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java.time.LocalDate java.time.LocalTime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200">
              <a:latin typeface="Arial MT"/>
              <a:cs typeface="Arial MT"/>
            </a:endParaRPr>
          </a:p>
          <a:p>
            <a:pPr marL="6604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java.time.LocalDateTime</a:t>
            </a:r>
            <a:endParaRPr sz="2200">
              <a:latin typeface="Arial MT"/>
              <a:cs typeface="Arial MT"/>
            </a:endParaRPr>
          </a:p>
          <a:p>
            <a:pPr marL="660400" marR="4364990">
              <a:lnSpc>
                <a:spcPts val="7870"/>
              </a:lnSpc>
              <a:spcBef>
                <a:spcPts val="63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java.time.Period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java.time.format.DateTimeFormatter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223" y="853439"/>
            <a:ext cx="8065008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79448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6711" y="2615183"/>
            <a:ext cx="495300" cy="495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6711" y="3488435"/>
            <a:ext cx="495300" cy="495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6711" y="4431791"/>
            <a:ext cx="495300" cy="495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6711" y="5376671"/>
            <a:ext cx="495300" cy="4953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6711" y="6411467"/>
            <a:ext cx="4953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561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java.time.LocalDate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3788" y="853439"/>
            <a:ext cx="4372356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60575" y="2118360"/>
            <a:ext cx="13135610" cy="6334125"/>
            <a:chOff x="1560575" y="2118360"/>
            <a:chExt cx="13135610" cy="6334125"/>
          </a:xfrm>
        </p:grpSpPr>
        <p:sp>
          <p:nvSpPr>
            <p:cNvPr id="5" name="object 5"/>
            <p:cNvSpPr/>
            <p:nvPr/>
          </p:nvSpPr>
          <p:spPr>
            <a:xfrm>
              <a:off x="1565147" y="2122932"/>
              <a:ext cx="13126719" cy="6324600"/>
            </a:xfrm>
            <a:custGeom>
              <a:avLst/>
              <a:gdLst/>
              <a:ahLst/>
              <a:cxnLst/>
              <a:rect l="l" t="t" r="r" b="b"/>
              <a:pathLst>
                <a:path w="13126719" h="6324600">
                  <a:moveTo>
                    <a:pt x="13126212" y="0"/>
                  </a:moveTo>
                  <a:lnTo>
                    <a:pt x="0" y="0"/>
                  </a:lnTo>
                  <a:lnTo>
                    <a:pt x="0" y="6324600"/>
                  </a:lnTo>
                  <a:lnTo>
                    <a:pt x="13126212" y="6324600"/>
                  </a:lnTo>
                  <a:lnTo>
                    <a:pt x="131262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5147" y="2122932"/>
              <a:ext cx="13126719" cy="6324600"/>
            </a:xfrm>
            <a:custGeom>
              <a:avLst/>
              <a:gdLst/>
              <a:ahLst/>
              <a:cxnLst/>
              <a:rect l="l" t="t" r="r" b="b"/>
              <a:pathLst>
                <a:path w="13126719" h="6324600">
                  <a:moveTo>
                    <a:pt x="0" y="6324600"/>
                  </a:moveTo>
                  <a:lnTo>
                    <a:pt x="13126212" y="6324600"/>
                  </a:lnTo>
                  <a:lnTo>
                    <a:pt x="1312621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86611" y="1209548"/>
            <a:ext cx="13081000" cy="567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4170" marR="5080" indent="-541210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immutable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format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yyyy-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mm-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dd.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functionality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similar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java.sql.Date</a:t>
            </a:r>
            <a:r>
              <a:rPr sz="2200" spc="1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API.</a:t>
            </a:r>
            <a:endParaRPr sz="2200">
              <a:latin typeface="Arial MT"/>
              <a:cs typeface="Arial MT"/>
            </a:endParaRPr>
          </a:p>
          <a:p>
            <a:pPr marL="69215" marR="9708515">
              <a:lnSpc>
                <a:spcPct val="150000"/>
              </a:lnSpc>
              <a:spcBef>
                <a:spcPts val="17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java.time.LocalDate;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java.time.ZoneId;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6921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LocalDateExample</a:t>
            </a:r>
            <a:endParaRPr sz="1600">
              <a:latin typeface="Courier New"/>
              <a:cs typeface="Courier New"/>
            </a:endParaRPr>
          </a:p>
          <a:p>
            <a:pPr marL="6921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361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6921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98014" marR="4694555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localDateToday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LocalDate.now();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System.out.println("Today's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"+localDateToday);</a:t>
            </a:r>
            <a:endParaRPr sz="1600">
              <a:latin typeface="Courier New"/>
              <a:cs typeface="Courier New"/>
            </a:endParaRPr>
          </a:p>
          <a:p>
            <a:pPr marL="1898014" marR="139192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localDateZone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LocalDate.now(ZoneId.of("America/Los_Angeles"));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System.out.println("Today's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Zone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America/Los_Angeles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"+localDateZone);</a:t>
            </a:r>
            <a:endParaRPr sz="1600">
              <a:latin typeface="Courier New"/>
              <a:cs typeface="Courier New"/>
            </a:endParaRPr>
          </a:p>
          <a:p>
            <a:pPr marL="98361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921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4216" y="7319771"/>
            <a:ext cx="6692265" cy="923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Today's Date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2017-06-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Today's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Zone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America/Los_Angeles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2017-06-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0626" y="1595119"/>
            <a:ext cx="9606915" cy="150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represents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(char)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values.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same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string.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6452" y="853439"/>
            <a:ext cx="1368552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72278" y="4743069"/>
            <a:ext cx="309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0626" y="6464046"/>
            <a:ext cx="72301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java.lang.String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95044"/>
            <a:ext cx="635507" cy="63550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05583" y="3502152"/>
            <a:ext cx="8232775" cy="11557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char[]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ch={‘s','a',‘m',‘p',‘l',‘e',‘j',‘a',‘v',‘a'};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=new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String(ch);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5583" y="5234940"/>
            <a:ext cx="8232775" cy="38608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1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“samplejava”;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639567"/>
            <a:ext cx="635507" cy="6355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6304788"/>
            <a:ext cx="635507" cy="63550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5925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java.time.LocalTime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830" y="1209548"/>
            <a:ext cx="148056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4125" marR="5080" indent="-251206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java.time.LocalTime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similar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LocalDate.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povides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human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readable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format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hh:mm:ss.zzz.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This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ZoneId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get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ZoneId.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7588" y="853439"/>
            <a:ext cx="4524756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65147" y="2389632"/>
            <a:ext cx="13126719" cy="558736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 marR="9732645">
              <a:lnSpc>
                <a:spcPts val="2880"/>
              </a:lnSpc>
              <a:spcBef>
                <a:spcPts val="2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java.time.LocalTime;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java.time.ZoneId;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LocalTimeExample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19605" marR="484060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LocalTime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currentTime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LocalTime.now();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System.out.println("Current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Time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currentTime);</a:t>
            </a:r>
            <a:endParaRPr sz="1600">
              <a:latin typeface="Courier New"/>
              <a:cs typeface="Courier New"/>
            </a:endParaRPr>
          </a:p>
          <a:p>
            <a:pPr marL="1919605" marR="1783714">
              <a:lnSpc>
                <a:spcPts val="2880"/>
              </a:lnSpc>
              <a:spcBef>
                <a:spcPts val="25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LocalTime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localTimeZone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LocalTime.now(ZoneId.of("America/Los_Angeles"));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System.out.println("Current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Time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America/Los_Angeles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localTimeZone);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70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492" y="6900671"/>
            <a:ext cx="6407150" cy="923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Current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15:37:00:518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Current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Time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America/Los_Angeles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03:07:00.518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062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java.time.LocalDateTime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098" y="1209548"/>
            <a:ext cx="1290574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"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LocalDateTime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immutable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presents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date-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time.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format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date-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value is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yyyy-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MM-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dd-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HH-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mm-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ss.zzz.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LocalDateTime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factory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takes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LocalDate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LocalTime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arguments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LocalDateTime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instance.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2288" y="853439"/>
            <a:ext cx="5515356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65147" y="2485644"/>
            <a:ext cx="13126719" cy="595630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 marR="9244965">
              <a:lnSpc>
                <a:spcPts val="2880"/>
              </a:lnSpc>
              <a:spcBef>
                <a:spcPts val="1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java.time.LocalDate;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java.time.LocalDateTime;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java.time.LocalTime;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7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java.time.ZoneId;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LocalDateTimeExample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19605" marR="398462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LocalDateTime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localDateTime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LocalDateTime.now();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System.out.println("Current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Time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localDateTime);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600">
              <a:latin typeface="Courier New"/>
              <a:cs typeface="Courier New"/>
            </a:endParaRPr>
          </a:p>
          <a:p>
            <a:pPr marL="1919605" marR="681990">
              <a:lnSpc>
                <a:spcPct val="1502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LocalDateTime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localDateTimeZone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LocalDateTime.now(ZoneId.of("America/Los_Angeles"));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System.out.println("Current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Time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America/Los_Angeles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localDateTimeZone);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0" y="7414259"/>
            <a:ext cx="7678420" cy="923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Current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2017-06-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14T15:37:00:518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Current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America/Los_Angeles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2017-06-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14T03:07:00.518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1198" y="346659"/>
            <a:ext cx="3479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java.time.Period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0838" y="1413459"/>
            <a:ext cx="10971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Period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quantity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amount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terms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years,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months,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days.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9255" y="853439"/>
            <a:ext cx="3619500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65147" y="2237232"/>
            <a:ext cx="13126719" cy="595630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java.time.LocalDate;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java.time.Period;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PeriodExample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196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localDate1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LocalDate.of(2016,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06,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16);</a:t>
            </a:r>
            <a:endParaRPr sz="1600">
              <a:latin typeface="Courier New"/>
              <a:cs typeface="Courier New"/>
            </a:endParaRPr>
          </a:p>
          <a:p>
            <a:pPr marL="1919605" marR="508444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localDate2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LocalDate.of(2017,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10,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15);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Period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Period.between(localDate1,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localDate2);</a:t>
            </a:r>
            <a:endParaRPr sz="1600">
              <a:latin typeface="Courier New"/>
              <a:cs typeface="Courier New"/>
            </a:endParaRPr>
          </a:p>
          <a:p>
            <a:pPr marL="191960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System.out.println(“16-June-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2016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15-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September-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2017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:Years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("</a:t>
            </a:r>
            <a:endParaRPr sz="1600">
              <a:latin typeface="Courier New"/>
              <a:cs typeface="Courier New"/>
            </a:endParaRPr>
          </a:p>
          <a:p>
            <a:pPr marL="55778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period.getYears()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"),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Months("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period.getMonths()</a:t>
            </a:r>
            <a:endParaRPr sz="1600">
              <a:latin typeface="Courier New"/>
              <a:cs typeface="Courier New"/>
            </a:endParaRPr>
          </a:p>
          <a:p>
            <a:pPr marL="557784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"),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Days("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period.getDays()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")");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9711" y="7357871"/>
            <a:ext cx="7676515" cy="646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16-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June-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2016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15-September-2017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:Years</a:t>
            </a:r>
            <a:r>
              <a:rPr sz="18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(1),</a:t>
            </a:r>
            <a:r>
              <a:rPr sz="18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Months(2),</a:t>
            </a:r>
            <a:r>
              <a:rPr sz="18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Days(29)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4905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java.time.format.DateTimeFormatter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2691" y="853439"/>
            <a:ext cx="8072627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60575" y="1972055"/>
            <a:ext cx="13135610" cy="6703059"/>
            <a:chOff x="1560575" y="1972055"/>
            <a:chExt cx="13135610" cy="6703059"/>
          </a:xfrm>
        </p:grpSpPr>
        <p:sp>
          <p:nvSpPr>
            <p:cNvPr id="5" name="object 5"/>
            <p:cNvSpPr/>
            <p:nvPr/>
          </p:nvSpPr>
          <p:spPr>
            <a:xfrm>
              <a:off x="1565147" y="1976627"/>
              <a:ext cx="13126719" cy="6693534"/>
            </a:xfrm>
            <a:custGeom>
              <a:avLst/>
              <a:gdLst/>
              <a:ahLst/>
              <a:cxnLst/>
              <a:rect l="l" t="t" r="r" b="b"/>
              <a:pathLst>
                <a:path w="13126719" h="6693534">
                  <a:moveTo>
                    <a:pt x="13126212" y="0"/>
                  </a:moveTo>
                  <a:lnTo>
                    <a:pt x="0" y="0"/>
                  </a:lnTo>
                  <a:lnTo>
                    <a:pt x="0" y="6693408"/>
                  </a:lnTo>
                  <a:lnTo>
                    <a:pt x="13126212" y="6693408"/>
                  </a:lnTo>
                  <a:lnTo>
                    <a:pt x="131262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5147" y="1976627"/>
              <a:ext cx="13126719" cy="6693534"/>
            </a:xfrm>
            <a:custGeom>
              <a:avLst/>
              <a:gdLst/>
              <a:ahLst/>
              <a:cxnLst/>
              <a:rect l="l" t="t" r="r" b="b"/>
              <a:pathLst>
                <a:path w="13126719" h="6693534">
                  <a:moveTo>
                    <a:pt x="0" y="6693408"/>
                  </a:moveTo>
                  <a:lnTo>
                    <a:pt x="13126212" y="6693408"/>
                  </a:lnTo>
                  <a:lnTo>
                    <a:pt x="13126212" y="0"/>
                  </a:lnTo>
                  <a:lnTo>
                    <a:pt x="0" y="0"/>
                  </a:lnTo>
                  <a:lnTo>
                    <a:pt x="0" y="669340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43633" y="1148334"/>
            <a:ext cx="12672060" cy="4491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algn="ctr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8,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preferred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date/time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longer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maintained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java.util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package.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292735" algn="ctr">
              <a:lnSpc>
                <a:spcPct val="100000"/>
              </a:lnSpc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date/time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part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java.time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package.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java.time.ZonedDateTime;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java.time.format.DateTimeFormatter;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DateTimeFormatterExample</a:t>
            </a:r>
            <a:r>
              <a:rPr sz="16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DateTimeFormatter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dateTimeFormatter1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DateTimeFormatter.ofPattern("yyyy/MM/dd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HH:mm:ss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z");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DateTimeFormatter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dateTimeFormatter2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DateTimeFormatter.ofPattern("yyyy/MM/dd");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DateTimeFormatter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dateTimeFormatter3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DateTimeFormatter.ofPattern("dd/MMM/YYYY");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ZonedDateTime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zonedDateTime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ZonedDateTime.now();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53384" y="5783109"/>
          <a:ext cx="7599045" cy="959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7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22225" algn="ctr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formatter1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dateTimeFormatter1.format(zonedDateTime);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formatter2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dateTimeFormatter2.format(zonedDateTime);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formatter3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dateTimeFormatter3.format(zonedDateTime);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472434" y="6711467"/>
            <a:ext cx="3814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System.out.println(formatter1); System.out.println(formatter2); System.out.println(formatter3);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8033" y="7931302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633" y="829675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22052" y="7298435"/>
            <a:ext cx="4013200" cy="1201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2017/06/15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15:14:51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IST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2017/06/15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15/Jul/2017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Work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with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190" dirty="0">
                <a:solidFill>
                  <a:srgbClr val="FFFFFF"/>
                </a:solidFill>
              </a:rPr>
              <a:t>Selected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229" dirty="0">
                <a:solidFill>
                  <a:srgbClr val="FFFFFF"/>
                </a:solidFill>
              </a:rPr>
              <a:t>Classes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from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35" dirty="0">
                <a:solidFill>
                  <a:srgbClr val="FFFFFF"/>
                </a:solidFill>
              </a:rPr>
              <a:t>Java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85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6312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250" dirty="0">
                <a:solidFill>
                  <a:srgbClr val="404040"/>
                </a:solidFill>
                <a:latin typeface="Arial Black"/>
                <a:cs typeface="Arial Black"/>
              </a:rPr>
              <a:t>Declare</a:t>
            </a:r>
            <a:r>
              <a:rPr sz="28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00" dirty="0">
                <a:solidFill>
                  <a:srgbClr val="404040"/>
                </a:solidFill>
                <a:latin typeface="Arial Black"/>
                <a:cs typeface="Arial Black"/>
              </a:rPr>
              <a:t>Use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Arraylist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6667" y="346659"/>
            <a:ext cx="3051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Arraylist</a:t>
            </a:r>
            <a:r>
              <a:rPr spc="-180" dirty="0"/>
              <a:t> </a:t>
            </a:r>
            <a:r>
              <a:rPr spc="-17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448562"/>
            <a:ext cx="12204700" cy="6612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ArrayList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inherits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AbstractList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implements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List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interface.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dynamic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storing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elements.</a:t>
            </a:r>
            <a:endParaRPr sz="2200">
              <a:latin typeface="Arial MT"/>
              <a:cs typeface="Arial MT"/>
            </a:endParaRPr>
          </a:p>
          <a:p>
            <a:pPr marL="660400" marR="4144645" indent="-647700">
              <a:lnSpc>
                <a:spcPct val="241100"/>
              </a:lnSpc>
              <a:spcBef>
                <a:spcPts val="136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important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points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about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ArrayList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 are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follows: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maintains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insertion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order.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200">
              <a:latin typeface="Arial MT"/>
              <a:cs typeface="Arial MT"/>
            </a:endParaRPr>
          </a:p>
          <a:p>
            <a:pPr marL="6604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contain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duplicate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elements.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2200">
              <a:latin typeface="Arial MT"/>
              <a:cs typeface="Arial MT"/>
            </a:endParaRPr>
          </a:p>
          <a:p>
            <a:pPr marL="6604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random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because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index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basis.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200">
              <a:latin typeface="Arial MT"/>
              <a:cs typeface="Arial MT"/>
            </a:endParaRPr>
          </a:p>
          <a:p>
            <a:pPr marL="6604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synchronized.</a:t>
            </a:r>
            <a:endParaRPr sz="2200">
              <a:latin typeface="Arial MT"/>
              <a:cs typeface="Arial MT"/>
            </a:endParaRPr>
          </a:p>
          <a:p>
            <a:pPr marL="660400" marR="5080">
              <a:lnSpc>
                <a:spcPct val="150000"/>
              </a:lnSpc>
              <a:spcBef>
                <a:spcPts val="15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ArrayList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manipulation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slow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because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lot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shifting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needs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occur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any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element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is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removed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list.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3576" y="853439"/>
            <a:ext cx="319430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27403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406395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5567" y="3424428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1492" y="4276344"/>
            <a:ext cx="431292" cy="4312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1492" y="4911852"/>
            <a:ext cx="431292" cy="4312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1492" y="5634228"/>
            <a:ext cx="431292" cy="4312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1492" y="6416040"/>
            <a:ext cx="431292" cy="4312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1492" y="7101840"/>
            <a:ext cx="431292" cy="43129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0575" y="3069335"/>
            <a:ext cx="13135610" cy="5565775"/>
            <a:chOff x="1560575" y="3069335"/>
            <a:chExt cx="13135610" cy="5565775"/>
          </a:xfrm>
        </p:grpSpPr>
        <p:sp>
          <p:nvSpPr>
            <p:cNvPr id="3" name="object 3"/>
            <p:cNvSpPr/>
            <p:nvPr/>
          </p:nvSpPr>
          <p:spPr>
            <a:xfrm>
              <a:off x="1565147" y="3073907"/>
              <a:ext cx="13126719" cy="5556885"/>
            </a:xfrm>
            <a:custGeom>
              <a:avLst/>
              <a:gdLst/>
              <a:ahLst/>
              <a:cxnLst/>
              <a:rect l="l" t="t" r="r" b="b"/>
              <a:pathLst>
                <a:path w="13126719" h="5556884">
                  <a:moveTo>
                    <a:pt x="13126212" y="0"/>
                  </a:moveTo>
                  <a:lnTo>
                    <a:pt x="0" y="0"/>
                  </a:lnTo>
                  <a:lnTo>
                    <a:pt x="0" y="5556504"/>
                  </a:lnTo>
                  <a:lnTo>
                    <a:pt x="13126212" y="5556504"/>
                  </a:lnTo>
                  <a:lnTo>
                    <a:pt x="131262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5147" y="3073907"/>
              <a:ext cx="13126719" cy="5556885"/>
            </a:xfrm>
            <a:custGeom>
              <a:avLst/>
              <a:gdLst/>
              <a:ahLst/>
              <a:cxnLst/>
              <a:rect l="l" t="t" r="r" b="b"/>
              <a:pathLst>
                <a:path w="13126719" h="5556884">
                  <a:moveTo>
                    <a:pt x="0" y="5556504"/>
                  </a:moveTo>
                  <a:lnTo>
                    <a:pt x="13126212" y="5556504"/>
                  </a:lnTo>
                  <a:lnTo>
                    <a:pt x="13126212" y="0"/>
                  </a:lnTo>
                  <a:lnTo>
                    <a:pt x="0" y="0"/>
                  </a:lnTo>
                  <a:lnTo>
                    <a:pt x="0" y="555650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057642" y="4517542"/>
            <a:ext cx="3431540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//Creating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arraylist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//Adding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arraylist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7642" y="6103365"/>
            <a:ext cx="4164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//Traversing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through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Iterator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6333" y="3054248"/>
            <a:ext cx="599694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2646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java.util.*;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TestCollection1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43840" marR="5080" indent="-12192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ArrayList&lt;String&gt;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list=new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ArrayList&lt;String&gt;(); list.add(“John");</a:t>
            </a:r>
            <a:endParaRPr sz="16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list.add(“James");</a:t>
            </a:r>
            <a:endParaRPr sz="1600">
              <a:latin typeface="Courier New"/>
              <a:cs typeface="Courier New"/>
            </a:endParaRPr>
          </a:p>
          <a:p>
            <a:pPr marL="243840" marR="3304540">
              <a:lnSpc>
                <a:spcPct val="15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list.add(“Mathews"); list.add(“Nitin");</a:t>
            </a:r>
            <a:endParaRPr sz="1600">
              <a:latin typeface="Courier New"/>
              <a:cs typeface="Courier New"/>
            </a:endParaRPr>
          </a:p>
          <a:p>
            <a:pPr marL="243840" marR="220599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Iterator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itr=list.iterator(); while(itr.hasNext()){</a:t>
            </a:r>
            <a:endParaRPr sz="16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System.out.println(itr.next());</a:t>
            </a:r>
            <a:endParaRPr sz="16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88763" y="346659"/>
            <a:ext cx="6088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Class</a:t>
            </a:r>
            <a:r>
              <a:rPr spc="-185" dirty="0"/>
              <a:t> </a:t>
            </a:r>
            <a:r>
              <a:rPr spc="-114" dirty="0"/>
              <a:t>Declaration</a:t>
            </a:r>
            <a:r>
              <a:rPr spc="-195" dirty="0"/>
              <a:t> </a:t>
            </a:r>
            <a:r>
              <a:rPr spc="-95" dirty="0"/>
              <a:t>and</a:t>
            </a:r>
            <a:r>
              <a:rPr spc="-185" dirty="0"/>
              <a:t> </a:t>
            </a:r>
            <a:r>
              <a:rPr spc="-135" dirty="0"/>
              <a:t>Its</a:t>
            </a:r>
            <a:r>
              <a:rPr spc="-200" dirty="0"/>
              <a:t> </a:t>
            </a:r>
            <a:r>
              <a:rPr spc="-75" dirty="0"/>
              <a:t>Use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9420" y="1307718"/>
            <a:ext cx="12833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The java.util.ArrayList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resizable-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List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Arraylist.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5776" y="853439"/>
            <a:ext cx="6089904" cy="2743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65147" y="1834895"/>
            <a:ext cx="8018145" cy="11557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56565" marR="4745355" indent="-365760">
              <a:lnSpc>
                <a:spcPts val="2880"/>
              </a:lnSpc>
              <a:spcBef>
                <a:spcPts val="2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ArrayList&lt;E&gt;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AbstractList&lt;E&gt;</a:t>
            </a:r>
            <a:endParaRPr sz="16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7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implements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List&lt;E&gt;,</a:t>
            </a:r>
            <a:r>
              <a:rPr sz="16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RandomAccess,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Cloneable,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Serializable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58371" y="6964680"/>
            <a:ext cx="3008630" cy="14770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710" marR="194373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John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James Mathews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Nitin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>
                <a:solidFill>
                  <a:srgbClr val="FFFFFF"/>
                </a:solidFill>
              </a:rPr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7452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5—</a:t>
            </a:r>
            <a:r>
              <a:rPr sz="2800" spc="-250" dirty="0">
                <a:solidFill>
                  <a:srgbClr val="404040"/>
                </a:solidFill>
                <a:latin typeface="Arial Black"/>
                <a:cs typeface="Arial Black"/>
              </a:rPr>
              <a:t>Predicate</a:t>
            </a:r>
            <a:r>
              <a:rPr sz="28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with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 Black"/>
                <a:cs typeface="Arial Black"/>
              </a:rPr>
              <a:t>Lambda</a:t>
            </a:r>
            <a:r>
              <a:rPr sz="28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65" dirty="0">
                <a:solidFill>
                  <a:srgbClr val="404040"/>
                </a:solidFill>
                <a:latin typeface="Arial Black"/>
                <a:cs typeface="Arial Black"/>
              </a:rPr>
              <a:t>Expression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7325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Predicate</a:t>
            </a:r>
            <a:r>
              <a:rPr spc="-240" dirty="0"/>
              <a:t> </a:t>
            </a:r>
            <a:r>
              <a:rPr spc="-20" dirty="0"/>
              <a:t>with</a:t>
            </a:r>
            <a:r>
              <a:rPr spc="-215" dirty="0"/>
              <a:t> </a:t>
            </a:r>
            <a:r>
              <a:rPr spc="-130" dirty="0"/>
              <a:t>Lambda</a:t>
            </a:r>
            <a:r>
              <a:rPr spc="-215" dirty="0"/>
              <a:t> </a:t>
            </a:r>
            <a:r>
              <a:rPr spc="-135" dirty="0"/>
              <a:t>Expression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508" y="853439"/>
            <a:ext cx="7330440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36776" y="1426463"/>
            <a:ext cx="13237844" cy="7298690"/>
            <a:chOff x="1636776" y="1426463"/>
            <a:chExt cx="13237844" cy="7298690"/>
          </a:xfrm>
        </p:grpSpPr>
        <p:sp>
          <p:nvSpPr>
            <p:cNvPr id="5" name="object 5"/>
            <p:cNvSpPr/>
            <p:nvPr/>
          </p:nvSpPr>
          <p:spPr>
            <a:xfrm>
              <a:off x="1641348" y="1431035"/>
              <a:ext cx="13228319" cy="7289800"/>
            </a:xfrm>
            <a:custGeom>
              <a:avLst/>
              <a:gdLst/>
              <a:ahLst/>
              <a:cxnLst/>
              <a:rect l="l" t="t" r="r" b="b"/>
              <a:pathLst>
                <a:path w="13228319" h="7289800">
                  <a:moveTo>
                    <a:pt x="13228319" y="0"/>
                  </a:moveTo>
                  <a:lnTo>
                    <a:pt x="0" y="0"/>
                  </a:lnTo>
                  <a:lnTo>
                    <a:pt x="0" y="7289292"/>
                  </a:lnTo>
                  <a:lnTo>
                    <a:pt x="13228319" y="7289292"/>
                  </a:lnTo>
                  <a:lnTo>
                    <a:pt x="1322831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348" y="1431035"/>
              <a:ext cx="13228319" cy="7289800"/>
            </a:xfrm>
            <a:custGeom>
              <a:avLst/>
              <a:gdLst/>
              <a:ahLst/>
              <a:cxnLst/>
              <a:rect l="l" t="t" r="r" b="b"/>
              <a:pathLst>
                <a:path w="13228319" h="7289800">
                  <a:moveTo>
                    <a:pt x="0" y="7289292"/>
                  </a:moveTo>
                  <a:lnTo>
                    <a:pt x="13228319" y="7289292"/>
                  </a:lnTo>
                  <a:lnTo>
                    <a:pt x="13228319" y="0"/>
                  </a:lnTo>
                  <a:lnTo>
                    <a:pt x="0" y="0"/>
                  </a:lnTo>
                  <a:lnTo>
                    <a:pt x="0" y="728929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56079" y="1047369"/>
            <a:ext cx="5576570" cy="279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Database:</a:t>
            </a:r>
            <a:endParaRPr sz="2000">
              <a:latin typeface="Arial MT"/>
              <a:cs typeface="Arial MT"/>
            </a:endParaRPr>
          </a:p>
          <a:p>
            <a:pPr marL="76835" marR="2748280">
              <a:lnSpc>
                <a:spcPct val="150000"/>
              </a:lnSpc>
              <a:spcBef>
                <a:spcPts val="489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java.util.Arrays;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java.util.List;</a:t>
            </a:r>
            <a:endParaRPr sz="1500">
              <a:latin typeface="Courier New"/>
              <a:cs typeface="Courier New"/>
            </a:endParaRPr>
          </a:p>
          <a:p>
            <a:pPr marL="76835" marR="137668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java.util.function.Predicate;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java.util.stream.Collectors;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PredicateExample</a:t>
            </a:r>
            <a:endParaRPr sz="15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30091" y="3973858"/>
          <a:ext cx="3454400" cy="2271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R="17780" algn="ctr">
                        <a:lnSpc>
                          <a:spcPts val="1550"/>
                        </a:lnSpc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Child(3);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Child(2);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Child(7);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Child(10);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Child(6);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Child(9);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Child(8);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549141" y="6214952"/>
            <a:ext cx="7340600" cy="20840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List&lt;Child&gt;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childs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Arrays.asList(new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Child[]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child1,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child2,</a:t>
            </a:r>
            <a:endParaRPr sz="1500">
              <a:latin typeface="Courier New"/>
              <a:cs typeface="Courier New"/>
            </a:endParaRPr>
          </a:p>
          <a:p>
            <a:pPr marL="12700" marR="576580" indent="182880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child3,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child4,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child5,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child6,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child7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});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List&lt;Child&gt;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filtered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ChildPredicates.filterChilds(childs,</a:t>
            </a:r>
            <a:endParaRPr sz="1500">
              <a:latin typeface="Courier New"/>
              <a:cs typeface="Courier New"/>
            </a:endParaRPr>
          </a:p>
          <a:p>
            <a:pPr marL="12700" marR="1833245" indent="1828800">
              <a:lnSpc>
                <a:spcPct val="150000"/>
              </a:lnSpc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ChildPredicates.filterByAge(8));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(Child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filtered)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5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System.out.println(child.getAge());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0342" y="8387892"/>
            <a:ext cx="368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}}}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739" y="1426463"/>
            <a:ext cx="15799435" cy="7624445"/>
            <a:chOff x="194739" y="1426463"/>
            <a:chExt cx="15799435" cy="7624445"/>
          </a:xfrm>
        </p:grpSpPr>
        <p:sp>
          <p:nvSpPr>
            <p:cNvPr id="3" name="object 3"/>
            <p:cNvSpPr/>
            <p:nvPr/>
          </p:nvSpPr>
          <p:spPr>
            <a:xfrm>
              <a:off x="1641348" y="1431035"/>
              <a:ext cx="13228319" cy="7318375"/>
            </a:xfrm>
            <a:custGeom>
              <a:avLst/>
              <a:gdLst/>
              <a:ahLst/>
              <a:cxnLst/>
              <a:rect l="l" t="t" r="r" b="b"/>
              <a:pathLst>
                <a:path w="13228319" h="7318375">
                  <a:moveTo>
                    <a:pt x="13228319" y="0"/>
                  </a:moveTo>
                  <a:lnTo>
                    <a:pt x="0" y="0"/>
                  </a:lnTo>
                  <a:lnTo>
                    <a:pt x="0" y="7318248"/>
                  </a:lnTo>
                  <a:lnTo>
                    <a:pt x="13228319" y="7318248"/>
                  </a:lnTo>
                  <a:lnTo>
                    <a:pt x="1322831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1348" y="1431035"/>
              <a:ext cx="13228319" cy="7318375"/>
            </a:xfrm>
            <a:custGeom>
              <a:avLst/>
              <a:gdLst/>
              <a:ahLst/>
              <a:cxnLst/>
              <a:rect l="l" t="t" r="r" b="b"/>
              <a:pathLst>
                <a:path w="13228319" h="7318375">
                  <a:moveTo>
                    <a:pt x="0" y="7318248"/>
                  </a:moveTo>
                  <a:lnTo>
                    <a:pt x="13228319" y="7318248"/>
                  </a:lnTo>
                  <a:lnTo>
                    <a:pt x="13228319" y="0"/>
                  </a:lnTo>
                  <a:lnTo>
                    <a:pt x="0" y="0"/>
                  </a:lnTo>
                  <a:lnTo>
                    <a:pt x="0" y="73182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Predicate</a:t>
            </a:r>
            <a:r>
              <a:rPr spc="-220" dirty="0"/>
              <a:t> </a:t>
            </a:r>
            <a:r>
              <a:rPr spc="-20" dirty="0"/>
              <a:t>with</a:t>
            </a:r>
            <a:r>
              <a:rPr spc="-190" dirty="0"/>
              <a:t> </a:t>
            </a:r>
            <a:r>
              <a:rPr spc="-135" dirty="0"/>
              <a:t>Lambda</a:t>
            </a:r>
            <a:r>
              <a:rPr spc="-180" dirty="0"/>
              <a:t> </a:t>
            </a:r>
            <a:r>
              <a:rPr spc="-165" dirty="0"/>
              <a:t>Expression</a:t>
            </a:r>
            <a:r>
              <a:rPr spc="-195" dirty="0"/>
              <a:t> </a:t>
            </a:r>
            <a:r>
              <a:rPr spc="-75" dirty="0"/>
              <a:t>(Contd.)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7496" y="853439"/>
            <a:ext cx="9046464" cy="2743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56079" y="1047369"/>
            <a:ext cx="8091170" cy="759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get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Predicate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Expression:</a:t>
            </a:r>
            <a:endParaRPr sz="2000">
              <a:latin typeface="Arial MT"/>
              <a:cs typeface="Arial MT"/>
            </a:endParaRPr>
          </a:p>
          <a:p>
            <a:pPr marL="76835">
              <a:lnSpc>
                <a:spcPct val="100000"/>
              </a:lnSpc>
              <a:spcBef>
                <a:spcPts val="139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ChildPredicates</a:t>
            </a:r>
            <a:endParaRPr sz="15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905635" marR="2062480" indent="-91440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Predicate&lt;Child&gt;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filterByAge(int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x)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a.getAge()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x;</a:t>
            </a:r>
            <a:endParaRPr sz="15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5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List&lt;Child&gt;</a:t>
            </a:r>
            <a:r>
              <a:rPr sz="15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filterChilds(List&lt;Child&gt;</a:t>
            </a:r>
            <a:r>
              <a:rPr sz="15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childs,</a:t>
            </a:r>
            <a:endParaRPr sz="1500">
              <a:latin typeface="Courier New"/>
              <a:cs typeface="Courier New"/>
            </a:endParaRPr>
          </a:p>
          <a:p>
            <a:pPr marL="1905635" marR="1605280" indent="91440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Predicate&lt;Child&gt;</a:t>
            </a:r>
            <a:r>
              <a:rPr sz="15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predicate)</a:t>
            </a:r>
            <a:r>
              <a:rPr sz="15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childs.stream().filter(predicate)</a:t>
            </a:r>
            <a:endParaRPr sz="1500">
              <a:latin typeface="Courier New"/>
              <a:cs typeface="Courier New"/>
            </a:endParaRPr>
          </a:p>
          <a:p>
            <a:pPr marL="373443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.collect(Collectors.&lt;Child&gt;</a:t>
            </a:r>
            <a:r>
              <a:rPr sz="1500" spc="-1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toList());</a:t>
            </a:r>
            <a:endParaRPr sz="15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900"/>
              </a:spcBef>
            </a:pP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5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Child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age;</a:t>
            </a:r>
            <a:endParaRPr sz="15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Child(int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age)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90563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this.age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age;</a:t>
            </a:r>
            <a:endParaRPr sz="15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getAge()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90563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age;</a:t>
            </a:r>
            <a:endParaRPr sz="15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905635" marR="3776979" indent="-914400">
              <a:lnSpc>
                <a:spcPts val="2700"/>
              </a:lnSpc>
              <a:spcBef>
                <a:spcPts val="24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setAge(int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age)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this.age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age;</a:t>
            </a:r>
            <a:endParaRPr sz="15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665"/>
              </a:spcBef>
            </a:pP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0626" y="1595119"/>
            <a:ext cx="12839700" cy="165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immutable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cannot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modified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changed.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224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created,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cannot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changed;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however,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can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created.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6452" y="853439"/>
            <a:ext cx="1368552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95044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250948"/>
            <a:ext cx="635507" cy="6355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67911" y="3275076"/>
            <a:ext cx="8528685" cy="447802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Testimmutablestring{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</a:t>
            </a:r>
            <a:endParaRPr sz="16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s=“Abdul";</a:t>
            </a:r>
            <a:endParaRPr sz="1600">
              <a:latin typeface="Courier New"/>
              <a:cs typeface="Courier New"/>
            </a:endParaRPr>
          </a:p>
          <a:p>
            <a:pPr marL="90805" marR="615315" indent="365760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s.concat(“Kalam");//concat()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appends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end//</a:t>
            </a:r>
            <a:endParaRPr sz="16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System.out.println(s);//will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print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Abdul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because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are//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immutable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objects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96728" y="7106411"/>
            <a:ext cx="1999614" cy="646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Abdul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92115" y="1662176"/>
            <a:ext cx="10482580" cy="542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942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252525"/>
                </a:solidFill>
                <a:latin typeface="Arial MT"/>
                <a:cs typeface="Arial MT"/>
              </a:rPr>
              <a:t>StringBuilder</a:t>
            </a:r>
            <a:r>
              <a:rPr sz="2200" spc="1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objects</a:t>
            </a: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are</a:t>
            </a: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like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String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objects,</a:t>
            </a:r>
            <a:r>
              <a:rPr sz="2200" spc="8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except</a:t>
            </a:r>
            <a:r>
              <a:rPr sz="2200" spc="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252525"/>
                </a:solidFill>
                <a:latin typeface="Arial MT"/>
                <a:cs typeface="Arial MT"/>
              </a:rPr>
              <a:t>that</a:t>
            </a:r>
            <a:r>
              <a:rPr sz="2200" spc="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they</a:t>
            </a:r>
            <a:r>
              <a:rPr sz="2200" spc="8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can</a:t>
            </a: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be 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modified.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Internally,</a:t>
            </a:r>
            <a:r>
              <a:rPr sz="2200" spc="1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these</a:t>
            </a:r>
            <a:r>
              <a:rPr sz="2200" spc="1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objects</a:t>
            </a:r>
            <a:r>
              <a:rPr sz="2200" spc="1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are</a:t>
            </a:r>
            <a:r>
              <a:rPr sz="2200" spc="1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252525"/>
                </a:solidFill>
                <a:latin typeface="Arial MT"/>
                <a:cs typeface="Arial MT"/>
              </a:rPr>
              <a:t>treated</a:t>
            </a:r>
            <a:r>
              <a:rPr sz="2200" spc="1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like</a:t>
            </a:r>
            <a:r>
              <a:rPr sz="2200" spc="1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variable-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length</a:t>
            </a:r>
            <a:r>
              <a:rPr sz="2200" spc="18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arrays</a:t>
            </a:r>
            <a:r>
              <a:rPr sz="2200" spc="1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252525"/>
                </a:solidFill>
                <a:latin typeface="Arial MT"/>
                <a:cs typeface="Arial MT"/>
              </a:rPr>
              <a:t>that</a:t>
            </a:r>
            <a:r>
              <a:rPr sz="2200" spc="1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contain</a:t>
            </a:r>
            <a:r>
              <a:rPr sz="2200" spc="1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Arial MT"/>
                <a:cs typeface="Arial MT"/>
              </a:rPr>
              <a:t>a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sequence</a:t>
            </a:r>
            <a:r>
              <a:rPr sz="2200" spc="1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Arial MT"/>
                <a:cs typeface="Arial MT"/>
              </a:rPr>
              <a:t>characters.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basically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represents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values.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An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same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string.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52525"/>
                </a:solidFill>
                <a:latin typeface="Arial MT"/>
                <a:cs typeface="Arial MT"/>
              </a:rPr>
              <a:t>You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can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create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 and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252525"/>
                </a:solidFill>
                <a:latin typeface="Arial MT"/>
                <a:cs typeface="Arial MT"/>
              </a:rPr>
              <a:t>manipulate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Calendar</a:t>
            </a:r>
            <a:r>
              <a:rPr sz="2200" spc="9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Data</a:t>
            </a:r>
            <a:r>
              <a:rPr sz="2200" spc="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using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functions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200">
              <a:latin typeface="Arial MT"/>
              <a:cs typeface="Arial MT"/>
            </a:endParaRPr>
          </a:p>
          <a:p>
            <a:pPr marL="12700" marR="606425">
              <a:lnSpc>
                <a:spcPct val="100000"/>
              </a:lnSpc>
            </a:pPr>
            <a:r>
              <a:rPr sz="2200" spc="-145" dirty="0">
                <a:solidFill>
                  <a:srgbClr val="252525"/>
                </a:solidFill>
                <a:latin typeface="Arial MT"/>
                <a:cs typeface="Arial MT"/>
              </a:rPr>
              <a:t>Java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 ArrayList</a:t>
            </a:r>
            <a:r>
              <a:rPr sz="22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class</a:t>
            </a:r>
            <a:r>
              <a:rPr sz="2200" spc="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uses</a:t>
            </a:r>
            <a:r>
              <a:rPr sz="22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dynamic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array</a:t>
            </a:r>
            <a:r>
              <a:rPr sz="22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252525"/>
                </a:solidFill>
                <a:latin typeface="Arial MT"/>
                <a:cs typeface="Arial MT"/>
              </a:rPr>
              <a:t>for</a:t>
            </a:r>
            <a:r>
              <a:rPr sz="22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storing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elements.</a:t>
            </a:r>
            <a:r>
              <a:rPr sz="2200" spc="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252525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inherits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AbstractList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class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and</a:t>
            </a:r>
            <a:r>
              <a:rPr sz="2200" spc="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252525"/>
                </a:solidFill>
                <a:latin typeface="Arial MT"/>
                <a:cs typeface="Arial MT"/>
              </a:rPr>
              <a:t>implements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List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 interface.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Sample</a:t>
            </a:r>
            <a:r>
              <a:rPr sz="2200" spc="10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252525"/>
                </a:solidFill>
                <a:latin typeface="Arial MT"/>
                <a:cs typeface="Arial MT"/>
              </a:rPr>
              <a:t>program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252525"/>
                </a:solidFill>
                <a:latin typeface="Arial MT"/>
                <a:cs typeface="Arial MT"/>
              </a:rPr>
              <a:t>to</a:t>
            </a: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252525"/>
                </a:solidFill>
                <a:latin typeface="Arial MT"/>
                <a:cs typeface="Arial MT"/>
              </a:rPr>
              <a:t>predicate</a:t>
            </a:r>
            <a:r>
              <a:rPr sz="2200" spc="1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using</a:t>
            </a:r>
            <a:r>
              <a:rPr sz="2200" spc="10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Lambda</a:t>
            </a:r>
            <a:r>
              <a:rPr sz="2200" spc="8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1633450"/>
            <a:ext cx="408681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4277590"/>
            <a:ext cx="408681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3056866"/>
            <a:ext cx="408681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5411446"/>
            <a:ext cx="408681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6720562"/>
            <a:ext cx="408681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3294379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statements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about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java.lang.String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true?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7409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Anything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”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considered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3396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modifiable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11225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convert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calling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toString()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parent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5104744" cy="147510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209" baseline="1157" dirty="0">
                <a:solidFill>
                  <a:srgbClr val="3B9F37"/>
                </a:solidFill>
                <a:latin typeface="Arial Black"/>
                <a:cs typeface="Arial Black"/>
              </a:rPr>
              <a:t>a,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b,</a:t>
            </a:r>
            <a:r>
              <a:rPr sz="3600" spc="-225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0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ts val="2735"/>
              </a:lnSpc>
              <a:spcBef>
                <a:spcPts val="153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String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a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final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404040"/>
                </a:solidFill>
                <a:latin typeface="Arial Black"/>
                <a:cs typeface="Arial Black"/>
              </a:rPr>
              <a:t>class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anything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 Black"/>
                <a:cs typeface="Arial Black"/>
              </a:rPr>
              <a:t>we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write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within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“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“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considered </a:t>
            </a:r>
            <a:r>
              <a:rPr sz="2400" spc="-225" dirty="0">
                <a:solidFill>
                  <a:srgbClr val="404040"/>
                </a:solidFill>
                <a:latin typeface="Arial Black"/>
                <a:cs typeface="Arial Black"/>
              </a:rPr>
              <a:t>as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String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object.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We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Arial Black"/>
                <a:cs typeface="Arial Black"/>
              </a:rPr>
              <a:t>can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convert</a:t>
            </a:r>
            <a:endParaRPr sz="2400">
              <a:latin typeface="Arial Black"/>
              <a:cs typeface="Arial Black"/>
            </a:endParaRPr>
          </a:p>
          <a:p>
            <a:pPr marL="38735">
              <a:lnSpc>
                <a:spcPts val="2735"/>
              </a:lnSpc>
            </a:pP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any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String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by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calling </a:t>
            </a:r>
            <a:r>
              <a:rPr sz="2400" b="1" i="1" spc="-25" dirty="0">
                <a:solidFill>
                  <a:srgbClr val="404040"/>
                </a:solidFill>
                <a:latin typeface="Trebuchet MS"/>
                <a:cs typeface="Trebuchet MS"/>
              </a:rPr>
              <a:t>tostring()</a:t>
            </a:r>
            <a:r>
              <a:rPr sz="2400" b="1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parent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Object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class.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3294379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7409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Anything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”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considered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statements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about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java.lang.String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true?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3396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modifiable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11225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convert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calling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toString()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parent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45161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thread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safe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classes?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1717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StringBuilder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15957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StringBuffer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13106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LocalDate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8710295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209" baseline="1157" dirty="0">
                <a:solidFill>
                  <a:srgbClr val="3B9F37"/>
                </a:solidFill>
                <a:latin typeface="Arial Black"/>
                <a:cs typeface="Arial Black"/>
              </a:rPr>
              <a:t>a,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5" baseline="1157" dirty="0">
                <a:solidFill>
                  <a:srgbClr val="3B9F37"/>
                </a:solidFill>
                <a:latin typeface="Arial Black"/>
                <a:cs typeface="Arial Black"/>
              </a:rPr>
              <a:t>c,</a:t>
            </a:r>
            <a:r>
              <a:rPr sz="3600" spc="-225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b="1" i="1" spc="-40" dirty="0">
                <a:solidFill>
                  <a:srgbClr val="404040"/>
                </a:solidFill>
                <a:latin typeface="Trebuchet MS"/>
                <a:cs typeface="Trebuchet MS"/>
              </a:rPr>
              <a:t>String,</a:t>
            </a:r>
            <a:r>
              <a:rPr sz="24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25" dirty="0">
                <a:solidFill>
                  <a:srgbClr val="404040"/>
                </a:solidFill>
                <a:latin typeface="Trebuchet MS"/>
                <a:cs typeface="Trebuchet MS"/>
              </a:rPr>
              <a:t>StringBuffer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,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LocalDate</a:t>
            </a:r>
            <a:r>
              <a:rPr sz="24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thread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safe</a:t>
            </a:r>
            <a:r>
              <a:rPr sz="24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classes.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45161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thread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safe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classes?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1717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StringBuilder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15957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StringBuffer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13106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LocalDate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75385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List</a:t>
            </a:r>
            <a:r>
              <a:rPr spc="-225" dirty="0"/>
              <a:t> </a:t>
            </a:r>
            <a:r>
              <a:rPr spc="-10" dirty="0"/>
              <a:t>of</a:t>
            </a:r>
            <a:r>
              <a:rPr spc="-225" dirty="0"/>
              <a:t> </a:t>
            </a:r>
            <a:r>
              <a:rPr spc="-155" dirty="0"/>
              <a:t>Symbols</a:t>
            </a:r>
            <a:r>
              <a:rPr spc="-225" dirty="0"/>
              <a:t> </a:t>
            </a:r>
            <a:r>
              <a:rPr spc="-10" dirty="0"/>
              <a:t>in</a:t>
            </a:r>
            <a:r>
              <a:rPr spc="-225" dirty="0"/>
              <a:t> </a:t>
            </a:r>
            <a:r>
              <a:rPr spc="-120" dirty="0"/>
              <a:t>Regular</a:t>
            </a:r>
            <a:r>
              <a:rPr spc="-225" dirty="0"/>
              <a:t> </a:t>
            </a:r>
            <a:r>
              <a:rPr spc="-114" dirty="0"/>
              <a:t>Expression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4988" y="853439"/>
            <a:ext cx="8029956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5178" y="1128382"/>
            <a:ext cx="13645896" cy="7530083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2003" y="1125219"/>
          <a:ext cx="13728700" cy="752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Subexpression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Matches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635" algn="ctr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^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beginning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line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$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end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line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39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 marR="101600">
                        <a:lnSpc>
                          <a:spcPct val="15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any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8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character,</a:t>
                      </a:r>
                      <a:r>
                        <a:rPr sz="18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newline</a:t>
                      </a:r>
                      <a:r>
                        <a:rPr sz="18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(Using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option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allows</a:t>
                      </a:r>
                      <a:r>
                        <a:rPr sz="18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the 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newline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well)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[...]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1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any</a:t>
                      </a:r>
                      <a:r>
                        <a:rPr sz="18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8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1800" spc="1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brackets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[^...]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any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8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1800" spc="1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8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brackets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\A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Beginning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entire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  <a:spcBef>
                          <a:spcPts val="1340"/>
                        </a:spcBef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\z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End</a:t>
                      </a:r>
                      <a:r>
                        <a:rPr sz="18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entire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\Z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5176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End</a:t>
                      </a:r>
                      <a:r>
                        <a:rPr sz="18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entire</a:t>
                      </a:r>
                      <a:r>
                        <a:rPr sz="18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string,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</a:t>
                      </a:r>
                      <a:r>
                        <a:rPr sz="18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allowable</a:t>
                      </a:r>
                      <a:r>
                        <a:rPr sz="18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final</a:t>
                      </a:r>
                      <a:r>
                        <a:rPr sz="18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line</a:t>
                      </a:r>
                      <a:r>
                        <a:rPr sz="18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terminator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5176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more</a:t>
                      </a:r>
                      <a:r>
                        <a:rPr sz="18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occurrences</a:t>
                      </a:r>
                      <a:r>
                        <a:rPr sz="1800" spc="1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preceding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expression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  <a:spcBef>
                          <a:spcPts val="1340"/>
                        </a:spcBef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re+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more</a:t>
                      </a:r>
                      <a:r>
                        <a:rPr sz="18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previous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re?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occurrence</a:t>
                      </a:r>
                      <a:r>
                        <a:rPr sz="1800" spc="1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preceding</a:t>
                      </a:r>
                      <a:r>
                        <a:rPr sz="18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expression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re{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n}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5176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exactly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8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occurrences</a:t>
                      </a:r>
                      <a:r>
                        <a:rPr sz="18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preceding</a:t>
                      </a:r>
                      <a:r>
                        <a:rPr sz="18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expression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re{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n,}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more</a:t>
                      </a:r>
                      <a:r>
                        <a:rPr sz="18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occurrences</a:t>
                      </a:r>
                      <a:r>
                        <a:rPr sz="18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the</a:t>
                      </a:r>
                      <a:r>
                        <a:rPr sz="18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preceding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expression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re{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n,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m}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least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most</a:t>
                      </a:r>
                      <a:r>
                        <a:rPr sz="18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occurrences</a:t>
                      </a:r>
                      <a:r>
                        <a:rPr sz="18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preceding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expression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1345"/>
                        </a:spcBef>
                      </a:pPr>
                      <a:r>
                        <a:rPr sz="1800" spc="2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a|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81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either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81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List</a:t>
            </a:r>
            <a:r>
              <a:rPr spc="-210" dirty="0"/>
              <a:t> </a:t>
            </a:r>
            <a:r>
              <a:rPr spc="-10" dirty="0"/>
              <a:t>of</a:t>
            </a:r>
            <a:r>
              <a:rPr spc="-210" dirty="0"/>
              <a:t> </a:t>
            </a:r>
            <a:r>
              <a:rPr spc="-145" dirty="0"/>
              <a:t>Symbols</a:t>
            </a:r>
            <a:r>
              <a:rPr spc="-215" dirty="0"/>
              <a:t> </a:t>
            </a:r>
            <a:r>
              <a:rPr dirty="0"/>
              <a:t>in</a:t>
            </a:r>
            <a:r>
              <a:rPr spc="-210" dirty="0"/>
              <a:t> </a:t>
            </a:r>
            <a:r>
              <a:rPr spc="-130" dirty="0"/>
              <a:t>Regular</a:t>
            </a:r>
            <a:r>
              <a:rPr spc="-204" dirty="0"/>
              <a:t> </a:t>
            </a:r>
            <a:r>
              <a:rPr spc="-165" dirty="0"/>
              <a:t>Expression</a:t>
            </a:r>
            <a:r>
              <a:rPr spc="-210" dirty="0"/>
              <a:t> </a:t>
            </a:r>
            <a:r>
              <a:rPr spc="-5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4888" y="853439"/>
            <a:ext cx="9630156" cy="27432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0427" y="1295082"/>
          <a:ext cx="13731875" cy="7078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(re)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504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7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Groups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regular</a:t>
                      </a:r>
                      <a:r>
                        <a:rPr sz="18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expressions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5" dirty="0">
                          <a:latin typeface="Arial MT"/>
                          <a:cs typeface="Arial MT"/>
                        </a:rPr>
                        <a:t>remembers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5" dirty="0">
                          <a:latin typeface="Arial MT"/>
                          <a:cs typeface="Arial MT"/>
                        </a:rPr>
                        <a:t>matched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text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89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120" dirty="0">
                          <a:latin typeface="Arial MT"/>
                          <a:cs typeface="Arial MT"/>
                        </a:rPr>
                        <a:t>(?: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re)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7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Groups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regular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expressions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latin typeface="Arial MT"/>
                          <a:cs typeface="Arial MT"/>
                        </a:rPr>
                        <a:t>without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70" dirty="0">
                          <a:latin typeface="Arial MT"/>
                          <a:cs typeface="Arial MT"/>
                        </a:rPr>
                        <a:t>remembering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matched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text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89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635" algn="ctr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spc="-120" dirty="0">
                          <a:latin typeface="Arial MT"/>
                          <a:cs typeface="Arial MT"/>
                        </a:rPr>
                        <a:t>(?&gt;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re)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70" dirty="0">
                          <a:latin typeface="Arial MT"/>
                          <a:cs typeface="Arial MT"/>
                        </a:rPr>
                        <a:t>independent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pattern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latin typeface="Arial MT"/>
                          <a:cs typeface="Arial MT"/>
                        </a:rPr>
                        <a:t>without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backtracking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spc="95" dirty="0">
                          <a:latin typeface="Arial MT"/>
                          <a:cs typeface="Arial MT"/>
                        </a:rPr>
                        <a:t>\w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0" dirty="0">
                          <a:latin typeface="Arial MT"/>
                          <a:cs typeface="Arial MT"/>
                        </a:rPr>
                        <a:t>word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characters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spc="35" dirty="0">
                          <a:latin typeface="Arial MT"/>
                          <a:cs typeface="Arial MT"/>
                        </a:rPr>
                        <a:t>\W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non-</a:t>
                      </a:r>
                      <a:r>
                        <a:rPr sz="1800" spc="95" dirty="0">
                          <a:latin typeface="Arial MT"/>
                          <a:cs typeface="Arial MT"/>
                        </a:rPr>
                        <a:t>word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characters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spc="30" dirty="0">
                          <a:latin typeface="Arial MT"/>
                          <a:cs typeface="Arial MT"/>
                        </a:rPr>
                        <a:t>\s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whitespace.</a:t>
                      </a:r>
                      <a:r>
                        <a:rPr sz="180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Equivalent</a:t>
                      </a:r>
                      <a:r>
                        <a:rPr sz="180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14" dirty="0">
                          <a:latin typeface="Arial MT"/>
                          <a:cs typeface="Arial MT"/>
                        </a:rPr>
                        <a:t>[\t\n\r\f]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635" algn="ctr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\S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0" dirty="0">
                          <a:latin typeface="Arial MT"/>
                          <a:cs typeface="Arial MT"/>
                        </a:rPr>
                        <a:t>non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whitespace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635" algn="ctr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spc="100" dirty="0">
                          <a:latin typeface="Arial MT"/>
                          <a:cs typeface="Arial MT"/>
                        </a:rPr>
                        <a:t>\d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digits</a:t>
                      </a:r>
                      <a:r>
                        <a:rPr sz="180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[0-</a:t>
                      </a:r>
                      <a:r>
                        <a:rPr sz="1800" spc="35" dirty="0">
                          <a:latin typeface="Arial MT"/>
                          <a:cs typeface="Arial MT"/>
                        </a:rPr>
                        <a:t>9]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  <a:spcBef>
                          <a:spcPts val="1340"/>
                        </a:spcBef>
                      </a:pPr>
                      <a:r>
                        <a:rPr sz="1800" spc="50" dirty="0">
                          <a:latin typeface="Arial MT"/>
                          <a:cs typeface="Arial MT"/>
                        </a:rPr>
                        <a:t>\D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non-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digits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  <a:spcBef>
                          <a:spcPts val="134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\A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5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beginning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string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\Z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517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5" dirty="0">
                          <a:latin typeface="Arial MT"/>
                          <a:cs typeface="Arial MT"/>
                        </a:rPr>
                        <a:t>end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5" dirty="0"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(If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newline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exists,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matches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just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newline)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\z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5" dirty="0">
                          <a:latin typeface="Arial MT"/>
                          <a:cs typeface="Arial MT"/>
                        </a:rPr>
                        <a:t>end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string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\G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0" dirty="0">
                          <a:latin typeface="Arial MT"/>
                          <a:cs typeface="Arial MT"/>
                        </a:rPr>
                        <a:t>point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last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match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finished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spc="100" dirty="0">
                          <a:latin typeface="Arial MT"/>
                          <a:cs typeface="Arial MT"/>
                        </a:rPr>
                        <a:t>\n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60"/>
                        </a:lnSpc>
                        <a:spcBef>
                          <a:spcPts val="134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Back-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reference</a:t>
                      </a:r>
                      <a:r>
                        <a:rPr sz="180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capture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5" dirty="0">
                          <a:latin typeface="Arial MT"/>
                          <a:cs typeface="Arial MT"/>
                        </a:rPr>
                        <a:t>group</a:t>
                      </a:r>
                      <a:r>
                        <a:rPr sz="18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"n"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55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100" dirty="0">
                          <a:latin typeface="Arial MT"/>
                          <a:cs typeface="Arial MT"/>
                        </a:rPr>
                        <a:t>\b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0" dirty="0">
                          <a:latin typeface="Arial MT"/>
                          <a:cs typeface="Arial MT"/>
                        </a:rPr>
                        <a:t>word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5" dirty="0">
                          <a:latin typeface="Arial MT"/>
                          <a:cs typeface="Arial MT"/>
                        </a:rPr>
                        <a:t>boundaries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75" dirty="0">
                          <a:latin typeface="Arial MT"/>
                          <a:cs typeface="Arial MT"/>
                        </a:rPr>
                        <a:t>when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outside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brackets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7145">
                        <a:lnSpc>
                          <a:spcPts val="206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backspace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(0x08) </a:t>
                      </a:r>
                      <a:r>
                        <a:rPr sz="1800" spc="75" dirty="0">
                          <a:latin typeface="Arial MT"/>
                          <a:cs typeface="Arial MT"/>
                        </a:rPr>
                        <a:t>when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inside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brackets.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List</a:t>
            </a:r>
            <a:r>
              <a:rPr spc="-210" dirty="0"/>
              <a:t> </a:t>
            </a:r>
            <a:r>
              <a:rPr spc="-10" dirty="0"/>
              <a:t>of</a:t>
            </a:r>
            <a:r>
              <a:rPr spc="-210" dirty="0"/>
              <a:t> </a:t>
            </a:r>
            <a:r>
              <a:rPr spc="-145" dirty="0"/>
              <a:t>Symbols</a:t>
            </a:r>
            <a:r>
              <a:rPr spc="-215" dirty="0"/>
              <a:t> </a:t>
            </a:r>
            <a:r>
              <a:rPr dirty="0"/>
              <a:t>in</a:t>
            </a:r>
            <a:r>
              <a:rPr spc="-210" dirty="0"/>
              <a:t> </a:t>
            </a:r>
            <a:r>
              <a:rPr spc="-130" dirty="0"/>
              <a:t>Regular</a:t>
            </a:r>
            <a:r>
              <a:rPr spc="-204" dirty="0"/>
              <a:t> </a:t>
            </a:r>
            <a:r>
              <a:rPr spc="-165" dirty="0"/>
              <a:t>Expression</a:t>
            </a:r>
            <a:r>
              <a:rPr spc="-210" dirty="0"/>
              <a:t> </a:t>
            </a:r>
            <a:r>
              <a:rPr spc="-5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4888" y="853439"/>
            <a:ext cx="9630156" cy="27432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2763" y="1371282"/>
          <a:ext cx="13731875" cy="177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  <a:spcBef>
                          <a:spcPts val="1330"/>
                        </a:spcBef>
                      </a:pPr>
                      <a:r>
                        <a:rPr sz="1800" spc="35" dirty="0">
                          <a:latin typeface="Arial MT"/>
                          <a:cs typeface="Arial MT"/>
                        </a:rPr>
                        <a:t>\B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89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7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5" dirty="0">
                          <a:latin typeface="Arial MT"/>
                          <a:cs typeface="Arial MT"/>
                        </a:rPr>
                        <a:t>non-</a:t>
                      </a:r>
                      <a:r>
                        <a:rPr sz="1800" spc="90" dirty="0">
                          <a:latin typeface="Arial MT"/>
                          <a:cs typeface="Arial MT"/>
                        </a:rPr>
                        <a:t>word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boundaries.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89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635" algn="ctr">
                        <a:lnSpc>
                          <a:spcPts val="2070"/>
                        </a:lnSpc>
                        <a:spcBef>
                          <a:spcPts val="1330"/>
                        </a:spcBef>
                      </a:pPr>
                      <a:r>
                        <a:rPr sz="1800" spc="65" dirty="0">
                          <a:latin typeface="Arial MT"/>
                          <a:cs typeface="Arial MT"/>
                        </a:rPr>
                        <a:t>\n,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70" dirty="0">
                          <a:latin typeface="Arial MT"/>
                          <a:cs typeface="Arial MT"/>
                        </a:rPr>
                        <a:t>\t,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etc.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89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7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Matches</a:t>
                      </a:r>
                      <a:r>
                        <a:rPr sz="180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newlines,</a:t>
                      </a:r>
                      <a:r>
                        <a:rPr sz="1800" spc="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carriage</a:t>
                      </a:r>
                      <a:r>
                        <a:rPr sz="18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5" dirty="0">
                          <a:latin typeface="Arial MT"/>
                          <a:cs typeface="Arial MT"/>
                        </a:rPr>
                        <a:t>returns,</a:t>
                      </a:r>
                      <a:r>
                        <a:rPr sz="180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tabs,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etc.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89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spc="50" dirty="0">
                          <a:latin typeface="Arial MT"/>
                          <a:cs typeface="Arial MT"/>
                        </a:rPr>
                        <a:t>\Q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spc="-35" dirty="0">
                          <a:latin typeface="Arial MT"/>
                          <a:cs typeface="Arial MT"/>
                        </a:rPr>
                        <a:t>Escape</a:t>
                      </a:r>
                      <a:r>
                        <a:rPr sz="18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(quote)</a:t>
                      </a:r>
                      <a:r>
                        <a:rPr sz="18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8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characters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\E.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\E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70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Ends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75" dirty="0">
                          <a:latin typeface="Arial MT"/>
                          <a:cs typeface="Arial MT"/>
                        </a:rPr>
                        <a:t>quoting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begun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9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\Q.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2807" y="346659"/>
            <a:ext cx="38576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matches()</a:t>
            </a:r>
            <a:r>
              <a:rPr spc="-220" dirty="0"/>
              <a:t> </a:t>
            </a:r>
            <a:r>
              <a:rPr spc="-2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0626" y="1595119"/>
            <a:ext cx="12339320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matches()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checks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whether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matches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specified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regular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fits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specified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regular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true;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otherwise,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it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false.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791" y="853439"/>
            <a:ext cx="3566160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95044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503932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67911" y="3349752"/>
            <a:ext cx="8629015" cy="53086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MatchesExample{</a:t>
            </a:r>
            <a:endParaRPr sz="1400">
              <a:latin typeface="Courier New"/>
              <a:cs typeface="Courier New"/>
            </a:endParaRPr>
          </a:p>
          <a:p>
            <a:pPr marL="41084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args[]){</a:t>
            </a:r>
            <a:endParaRPr sz="1400">
              <a:latin typeface="Courier New"/>
              <a:cs typeface="Courier New"/>
            </a:endParaRPr>
          </a:p>
          <a:p>
            <a:pPr marL="836294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String("Java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Methods");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400">
              <a:latin typeface="Courier New"/>
              <a:cs typeface="Courier New"/>
            </a:endParaRPr>
          </a:p>
          <a:p>
            <a:pPr marL="836294" marR="1399540">
              <a:lnSpc>
                <a:spcPct val="1500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System.out.print("Regex:</a:t>
            </a:r>
            <a:r>
              <a:rPr sz="14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(.*)String(.*)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matches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string?</a:t>
            </a:r>
            <a:r>
              <a:rPr sz="14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);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System.out.println(str.matches("(.*)String(.*)"));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400">
              <a:latin typeface="Courier New"/>
              <a:cs typeface="Courier New"/>
            </a:endParaRPr>
          </a:p>
          <a:p>
            <a:pPr marL="836294" marR="1294765">
              <a:lnSpc>
                <a:spcPct val="1502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System.out.print("Regex: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(.*)Strings(.*)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matches</a:t>
            </a:r>
            <a:r>
              <a:rPr sz="14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string?</a:t>
            </a:r>
            <a:r>
              <a:rPr sz="14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4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);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System.out.println(str.matches("(.*)Strings(.*)"));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400">
              <a:latin typeface="Courier New"/>
              <a:cs typeface="Courier New"/>
            </a:endParaRPr>
          </a:p>
          <a:p>
            <a:pPr marL="836294" marR="1720214">
              <a:lnSpc>
                <a:spcPct val="1500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System.out.print("Regex: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(.*)Methods</a:t>
            </a:r>
            <a:r>
              <a:rPr sz="14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matches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string?</a:t>
            </a:r>
            <a:r>
              <a:rPr sz="14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4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);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System.out.println(str.matches("(.*)Methods"));</a:t>
            </a:r>
            <a:endParaRPr sz="1400">
              <a:latin typeface="Courier New"/>
              <a:cs typeface="Courier New"/>
            </a:endParaRPr>
          </a:p>
          <a:p>
            <a:pPr marL="41084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9500" y="7458456"/>
            <a:ext cx="5067300" cy="11995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9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 marR="545465">
              <a:lnSpc>
                <a:spcPct val="100000"/>
              </a:lnSpc>
            </a:pP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Regex:</a:t>
            </a:r>
            <a:r>
              <a:rPr sz="18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(.*)String(.*)</a:t>
            </a:r>
            <a:r>
              <a:rPr sz="1800" spc="1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matches</a:t>
            </a:r>
            <a:r>
              <a:rPr sz="18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string?</a:t>
            </a:r>
            <a:r>
              <a:rPr sz="18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true 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Regex:</a:t>
            </a:r>
            <a:r>
              <a:rPr sz="18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(.*)Strings(.*)</a:t>
            </a:r>
            <a:r>
              <a:rPr sz="18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matches</a:t>
            </a:r>
            <a:r>
              <a:rPr sz="18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string?</a:t>
            </a:r>
            <a:r>
              <a:rPr sz="18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false 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Regex: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(.*)Methods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matches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string?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true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4933</Words>
  <Application>Microsoft Macintosh PowerPoint</Application>
  <PresentationFormat>Custom</PresentationFormat>
  <Paragraphs>779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 Black</vt:lpstr>
      <vt:lpstr>Arial MT</vt:lpstr>
      <vt:lpstr>Calibri</vt:lpstr>
      <vt:lpstr>Courier New</vt:lpstr>
      <vt:lpstr>Times New Roman</vt:lpstr>
      <vt:lpstr>Trebuchet MS</vt:lpstr>
      <vt:lpstr>Office Theme</vt:lpstr>
      <vt:lpstr>PowerPoint Presentation</vt:lpstr>
      <vt:lpstr>Learning Objectives</vt:lpstr>
      <vt:lpstr>Work with Selected Classes from Java API</vt:lpstr>
      <vt:lpstr>String</vt:lpstr>
      <vt:lpstr>String</vt:lpstr>
      <vt:lpstr>List of Symbols in Regular Expression</vt:lpstr>
      <vt:lpstr>List of Symbols in Regular Expression (Contd.)</vt:lpstr>
      <vt:lpstr>List of Symbols in Regular Expression (Contd.)</vt:lpstr>
      <vt:lpstr>matches() Method</vt:lpstr>
      <vt:lpstr>CharSequence Interface</vt:lpstr>
      <vt:lpstr>compareTo() Method</vt:lpstr>
      <vt:lpstr>String—compareTo() Example</vt:lpstr>
      <vt:lpstr>concat() Method</vt:lpstr>
      <vt:lpstr>String—concat() Example</vt:lpstr>
      <vt:lpstr>equals() Method</vt:lpstr>
      <vt:lpstr>equals() Method Example</vt:lpstr>
      <vt:lpstr>split() Method</vt:lpstr>
      <vt:lpstr>substring() Method</vt:lpstr>
      <vt:lpstr>replace() Method</vt:lpstr>
      <vt:lpstr>PowerPoint Presentation</vt:lpstr>
      <vt:lpstr>StringBuilder Class</vt:lpstr>
      <vt:lpstr>StringBuilder Class</vt:lpstr>
      <vt:lpstr>StringBuilder Class Example</vt:lpstr>
      <vt:lpstr>StringBuilder Method</vt:lpstr>
      <vt:lpstr>Various StringBuilder Methods</vt:lpstr>
      <vt:lpstr>Various StringBuilder Methods (Contd.)</vt:lpstr>
      <vt:lpstr>Work with Selected Classes from Java API</vt:lpstr>
      <vt:lpstr>Working with StringBuffer</vt:lpstr>
      <vt:lpstr>Working with StringBuffer (Contd.)</vt:lpstr>
      <vt:lpstr>Compare StringBuilder and StringBuffer</vt:lpstr>
      <vt:lpstr>Compare StringBuilder and StringBuffer (Contd.)</vt:lpstr>
      <vt:lpstr>Compare StringBuilder and StringBuffer (Contd.)</vt:lpstr>
      <vt:lpstr>Work with Selected Classes from Java API</vt:lpstr>
      <vt:lpstr>Java.util.Date Class</vt:lpstr>
      <vt:lpstr>Java.util.Date Class Example</vt:lpstr>
      <vt:lpstr>Java SimpleDateFormat Class</vt:lpstr>
      <vt:lpstr>java.util.Calendar and GregorianCalendar</vt:lpstr>
      <vt:lpstr>Create and Manipulate Calendar Data</vt:lpstr>
      <vt:lpstr>java.time.LocalDate</vt:lpstr>
      <vt:lpstr>java.time.LocalTime</vt:lpstr>
      <vt:lpstr>java.time.LocalDateTime</vt:lpstr>
      <vt:lpstr>java.time.Period</vt:lpstr>
      <vt:lpstr>java.time.format.DateTimeFormatter</vt:lpstr>
      <vt:lpstr>Work with Selected Classes from Java API</vt:lpstr>
      <vt:lpstr>Arraylist Class</vt:lpstr>
      <vt:lpstr>Class Declaration and Its Use</vt:lpstr>
      <vt:lpstr>JDBC</vt:lpstr>
      <vt:lpstr>Predicate with Lambda Expression</vt:lpstr>
      <vt:lpstr>Predicate with Lambda Expression (Contd.)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2025-01-26T14:46:36Z</dcterms:created>
  <dcterms:modified xsi:type="dcterms:W3CDTF">2025-01-26T14:53:52Z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