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4"/>
  </p:normalViewPr>
  <p:slideViewPr>
    <p:cSldViewPr>
      <p:cViewPr varScale="1">
        <p:scale>
          <a:sx n="71" d="100"/>
          <a:sy n="71" d="100"/>
        </p:scale>
        <p:origin x="1320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6069D823-EAF7-EE4E-B10C-188FEE8F6FC5}"/>
    <pc:docChg chg="custSel modSld modMainMaster">
      <pc:chgData name="amarjeet singh" userId="d84e554384c88249" providerId="LiveId" clId="{6069D823-EAF7-EE4E-B10C-188FEE8F6FC5}" dt="2025-01-26T15:01:02.089" v="8" actId="478"/>
      <pc:docMkLst>
        <pc:docMk/>
      </pc:docMkLst>
      <pc:sldChg chg="delSp mod">
        <pc:chgData name="amarjeet singh" userId="d84e554384c88249" providerId="LiveId" clId="{6069D823-EAF7-EE4E-B10C-188FEE8F6FC5}" dt="2025-01-26T15:00:36.907" v="2" actId="478"/>
        <pc:sldMkLst>
          <pc:docMk/>
          <pc:sldMk cId="0" sldId="256"/>
        </pc:sldMkLst>
        <pc:spChg chg="del">
          <ac:chgData name="amarjeet singh" userId="d84e554384c88249" providerId="LiveId" clId="{6069D823-EAF7-EE4E-B10C-188FEE8F6FC5}" dt="2025-01-26T15:00:36.907" v="2" actId="478"/>
          <ac:spMkLst>
            <pc:docMk/>
            <pc:sldMk cId="0" sldId="256"/>
            <ac:spMk id="11" creationId="{00000000-0000-0000-0000-000000000000}"/>
          </ac:spMkLst>
        </pc:spChg>
        <pc:picChg chg="del">
          <ac:chgData name="amarjeet singh" userId="d84e554384c88249" providerId="LiveId" clId="{6069D823-EAF7-EE4E-B10C-188FEE8F6FC5}" dt="2025-01-26T15:00:32.136" v="1" actId="478"/>
          <ac:picMkLst>
            <pc:docMk/>
            <pc:sldMk cId="0" sldId="256"/>
            <ac:picMk id="24" creationId="{00000000-0000-0000-0000-000000000000}"/>
          </ac:picMkLst>
        </pc:picChg>
      </pc:sldChg>
      <pc:sldChg chg="delSp mod">
        <pc:chgData name="amarjeet singh" userId="d84e554384c88249" providerId="LiveId" clId="{6069D823-EAF7-EE4E-B10C-188FEE8F6FC5}" dt="2025-01-26T15:00:44.594" v="3" actId="478"/>
        <pc:sldMkLst>
          <pc:docMk/>
          <pc:sldMk cId="0" sldId="298"/>
        </pc:sldMkLst>
        <pc:grpChg chg="del">
          <ac:chgData name="amarjeet singh" userId="d84e554384c88249" providerId="LiveId" clId="{6069D823-EAF7-EE4E-B10C-188FEE8F6FC5}" dt="2025-01-26T15:00:44.594" v="3" actId="478"/>
          <ac:grpSpMkLst>
            <pc:docMk/>
            <pc:sldMk cId="0" sldId="298"/>
            <ac:grpSpMk id="9" creationId="{00000000-0000-0000-0000-000000000000}"/>
          </ac:grpSpMkLst>
        </pc:grpChg>
      </pc:sldChg>
      <pc:sldChg chg="delSp mod">
        <pc:chgData name="amarjeet singh" userId="d84e554384c88249" providerId="LiveId" clId="{6069D823-EAF7-EE4E-B10C-188FEE8F6FC5}" dt="2025-01-26T15:00:47.719" v="4" actId="478"/>
        <pc:sldMkLst>
          <pc:docMk/>
          <pc:sldMk cId="0" sldId="299"/>
        </pc:sldMkLst>
        <pc:picChg chg="del">
          <ac:chgData name="amarjeet singh" userId="d84e554384c88249" providerId="LiveId" clId="{6069D823-EAF7-EE4E-B10C-188FEE8F6FC5}" dt="2025-01-26T15:00:47.719" v="4" actId="478"/>
          <ac:picMkLst>
            <pc:docMk/>
            <pc:sldMk cId="0" sldId="299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6069D823-EAF7-EE4E-B10C-188FEE8F6FC5}" dt="2025-01-26T15:00:51.275" v="5" actId="478"/>
        <pc:sldMkLst>
          <pc:docMk/>
          <pc:sldMk cId="0" sldId="300"/>
        </pc:sldMkLst>
        <pc:grpChg chg="del">
          <ac:chgData name="amarjeet singh" userId="d84e554384c88249" providerId="LiveId" clId="{6069D823-EAF7-EE4E-B10C-188FEE8F6FC5}" dt="2025-01-26T15:00:51.275" v="5" actId="478"/>
          <ac:grpSpMkLst>
            <pc:docMk/>
            <pc:sldMk cId="0" sldId="300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6069D823-EAF7-EE4E-B10C-188FEE8F6FC5}" dt="2025-01-26T15:00:54.357" v="6" actId="478"/>
        <pc:sldMkLst>
          <pc:docMk/>
          <pc:sldMk cId="0" sldId="301"/>
        </pc:sldMkLst>
        <pc:picChg chg="del">
          <ac:chgData name="amarjeet singh" userId="d84e554384c88249" providerId="LiveId" clId="{6069D823-EAF7-EE4E-B10C-188FEE8F6FC5}" dt="2025-01-26T15:00:54.357" v="6" actId="478"/>
          <ac:picMkLst>
            <pc:docMk/>
            <pc:sldMk cId="0" sldId="301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6069D823-EAF7-EE4E-B10C-188FEE8F6FC5}" dt="2025-01-26T15:00:59.003" v="7" actId="478"/>
        <pc:sldMkLst>
          <pc:docMk/>
          <pc:sldMk cId="0" sldId="302"/>
        </pc:sldMkLst>
        <pc:grpChg chg="del">
          <ac:chgData name="amarjeet singh" userId="d84e554384c88249" providerId="LiveId" clId="{6069D823-EAF7-EE4E-B10C-188FEE8F6FC5}" dt="2025-01-26T15:00:59.003" v="7" actId="478"/>
          <ac:grpSpMkLst>
            <pc:docMk/>
            <pc:sldMk cId="0" sldId="302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6069D823-EAF7-EE4E-B10C-188FEE8F6FC5}" dt="2025-01-26T15:01:02.089" v="8" actId="478"/>
        <pc:sldMkLst>
          <pc:docMk/>
          <pc:sldMk cId="0" sldId="303"/>
        </pc:sldMkLst>
        <pc:grpChg chg="del">
          <ac:chgData name="amarjeet singh" userId="d84e554384c88249" providerId="LiveId" clId="{6069D823-EAF7-EE4E-B10C-188FEE8F6FC5}" dt="2025-01-26T15:01:02.089" v="8" actId="478"/>
          <ac:grpSpMkLst>
            <pc:docMk/>
            <pc:sldMk cId="0" sldId="303"/>
            <ac:grpSpMk id="10" creationId="{00000000-0000-0000-0000-000000000000}"/>
          </ac:grpSpMkLst>
        </pc:grpChg>
      </pc:sldChg>
      <pc:sldMasterChg chg="delSp mod">
        <pc:chgData name="amarjeet singh" userId="d84e554384c88249" providerId="LiveId" clId="{6069D823-EAF7-EE4E-B10C-188FEE8F6FC5}" dt="2025-01-26T15:00:26.536" v="0" actId="478"/>
        <pc:sldMasterMkLst>
          <pc:docMk/>
          <pc:sldMasterMk cId="0" sldId="2147483648"/>
        </pc:sldMasterMkLst>
        <pc:picChg chg="del">
          <ac:chgData name="amarjeet singh" userId="d84e554384c88249" providerId="LiveId" clId="{6069D823-EAF7-EE4E-B10C-188FEE8F6FC5}" dt="2025-01-26T15:00:26.536" v="0" actId="478"/>
          <ac:picMkLst>
            <pc:docMk/>
            <pc:sldMasterMk cId="0" sldId="2147483648"/>
            <ac:picMk id="16" creationId="{00000000-0000-0000-0000-000000000000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636" y="1639570"/>
            <a:ext cx="198628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035301" y="1695836"/>
            <a:ext cx="6109334" cy="482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9271" y="346659"/>
            <a:ext cx="86271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1516" y="1684020"/>
            <a:ext cx="13157200" cy="6212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4" name="object 4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79876" y="4178808"/>
            <a:ext cx="1668780" cy="1732914"/>
            <a:chOff x="3579876" y="4178808"/>
            <a:chExt cx="1668780" cy="1732914"/>
          </a:xfrm>
        </p:grpSpPr>
        <p:sp>
          <p:nvSpPr>
            <p:cNvPr id="13" name="object 13"/>
            <p:cNvSpPr/>
            <p:nvPr/>
          </p:nvSpPr>
          <p:spPr>
            <a:xfrm>
              <a:off x="3579876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4591812"/>
              <a:ext cx="1170431" cy="8702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44184" y="4178808"/>
            <a:ext cx="1668780" cy="1732914"/>
            <a:chOff x="6044184" y="4178808"/>
            <a:chExt cx="1668780" cy="1732914"/>
          </a:xfrm>
        </p:grpSpPr>
        <p:sp>
          <p:nvSpPr>
            <p:cNvPr id="16" name="object 16"/>
            <p:cNvSpPr/>
            <p:nvPr/>
          </p:nvSpPr>
          <p:spPr>
            <a:xfrm>
              <a:off x="6044184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052" y="4501896"/>
              <a:ext cx="733044" cy="108813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517635" y="4178808"/>
            <a:ext cx="1668780" cy="1732914"/>
            <a:chOff x="8517635" y="4178808"/>
            <a:chExt cx="1668780" cy="1732914"/>
          </a:xfrm>
        </p:grpSpPr>
        <p:sp>
          <p:nvSpPr>
            <p:cNvPr id="19" name="object 19"/>
            <p:cNvSpPr/>
            <p:nvPr/>
          </p:nvSpPr>
          <p:spPr>
            <a:xfrm>
              <a:off x="8517635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90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90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9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7195" y="4480560"/>
              <a:ext cx="1089659" cy="112928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15471" y="4178808"/>
            <a:ext cx="1668780" cy="1732914"/>
            <a:chOff x="11015471" y="4178808"/>
            <a:chExt cx="1668780" cy="1732914"/>
          </a:xfrm>
        </p:grpSpPr>
        <p:sp>
          <p:nvSpPr>
            <p:cNvPr id="22" name="object 22"/>
            <p:cNvSpPr/>
            <p:nvPr/>
          </p:nvSpPr>
          <p:spPr>
            <a:xfrm>
              <a:off x="11015471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1211" y="4512564"/>
              <a:ext cx="1258824" cy="10652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75126" y="3217291"/>
            <a:ext cx="5570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Lesson</a:t>
            </a:r>
            <a:r>
              <a:rPr sz="2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13—</a:t>
            </a:r>
            <a:r>
              <a:rPr sz="2800" spc="110" dirty="0">
                <a:solidFill>
                  <a:srgbClr val="404040"/>
                </a:solidFill>
                <a:latin typeface="Arial MT"/>
                <a:cs typeface="Arial MT"/>
              </a:rPr>
              <a:t>Introduction</a:t>
            </a:r>
            <a:r>
              <a:rPr sz="2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16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5126" y="2542158"/>
            <a:ext cx="1915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solidFill>
                  <a:srgbClr val="252525"/>
                </a:solidFill>
                <a:latin typeface="Arial Black"/>
                <a:cs typeface="Arial Black"/>
              </a:rPr>
              <a:t>Core</a:t>
            </a:r>
            <a:r>
              <a:rPr sz="3200" spc="-200" dirty="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sz="3200" spc="-440" dirty="0">
                <a:solidFill>
                  <a:srgbClr val="252525"/>
                </a:solidFill>
                <a:latin typeface="Arial Black"/>
                <a:cs typeface="Arial Black"/>
              </a:rPr>
              <a:t>Java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2967" y="1461262"/>
            <a:ext cx="1292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28188" y="2424683"/>
            <a:ext cx="10200640" cy="5564505"/>
            <a:chOff x="3028188" y="2424683"/>
            <a:chExt cx="10200640" cy="5564505"/>
          </a:xfrm>
        </p:grpSpPr>
        <p:sp>
          <p:nvSpPr>
            <p:cNvPr id="4" name="object 4"/>
            <p:cNvSpPr/>
            <p:nvPr/>
          </p:nvSpPr>
          <p:spPr>
            <a:xfrm>
              <a:off x="3032760" y="2429255"/>
              <a:ext cx="10191115" cy="5554980"/>
            </a:xfrm>
            <a:custGeom>
              <a:avLst/>
              <a:gdLst/>
              <a:ahLst/>
              <a:cxnLst/>
              <a:rect l="l" t="t" r="r" b="b"/>
              <a:pathLst>
                <a:path w="10191115" h="5554980">
                  <a:moveTo>
                    <a:pt x="10190988" y="0"/>
                  </a:moveTo>
                  <a:lnTo>
                    <a:pt x="0" y="0"/>
                  </a:lnTo>
                  <a:lnTo>
                    <a:pt x="0" y="5554980"/>
                  </a:lnTo>
                  <a:lnTo>
                    <a:pt x="10190988" y="5554980"/>
                  </a:lnTo>
                  <a:lnTo>
                    <a:pt x="101909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32760" y="2429255"/>
              <a:ext cx="10191115" cy="5554980"/>
            </a:xfrm>
            <a:custGeom>
              <a:avLst/>
              <a:gdLst/>
              <a:ahLst/>
              <a:cxnLst/>
              <a:rect l="l" t="t" r="r" b="b"/>
              <a:pathLst>
                <a:path w="10191115" h="5554980">
                  <a:moveTo>
                    <a:pt x="0" y="5554980"/>
                  </a:moveTo>
                  <a:lnTo>
                    <a:pt x="10190988" y="5554980"/>
                  </a:lnTo>
                  <a:lnTo>
                    <a:pt x="10190988" y="0"/>
                  </a:lnTo>
                  <a:lnTo>
                    <a:pt x="0" y="0"/>
                  </a:lnTo>
                  <a:lnTo>
                    <a:pt x="0" y="555498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11245" y="2408326"/>
            <a:ext cx="39331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385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1.interface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Sayable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2.{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743585" algn="l"/>
              </a:tabLst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3.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void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say();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4.}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5.public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MethodReference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2765" y="4237380"/>
            <a:ext cx="686689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5080" indent="-489584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saySomething(){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System.out.println("Hello,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this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method.");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6248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Referring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endParaRPr sz="1600">
              <a:latin typeface="Courier New"/>
              <a:cs typeface="Courier New"/>
            </a:endParaRPr>
          </a:p>
          <a:p>
            <a:pPr marL="6248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Sayable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sayable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MethodReference::saySomething;</a:t>
            </a:r>
            <a:endParaRPr sz="1600">
              <a:latin typeface="Courier New"/>
              <a:cs typeface="Courier New"/>
            </a:endParaRPr>
          </a:p>
          <a:p>
            <a:pPr marL="624840" marR="2936240">
              <a:lnSpc>
                <a:spcPts val="2880"/>
              </a:lnSpc>
              <a:spcBef>
                <a:spcPts val="259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Calling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interface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method sayable.say();</a:t>
            </a:r>
            <a:endParaRPr sz="160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  <a:spcBef>
                <a:spcPts val="70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1245" y="4237380"/>
            <a:ext cx="514350" cy="36836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6.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7.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8.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9.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10.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11.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12.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13.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14.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15.}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0558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Method</a:t>
            </a:r>
            <a:r>
              <a:rPr spc="-204" dirty="0"/>
              <a:t> </a:t>
            </a:r>
            <a:r>
              <a:rPr spc="-170" dirty="0"/>
              <a:t>Reference</a:t>
            </a:r>
            <a:r>
              <a:rPr spc="-210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7300" y="853439"/>
            <a:ext cx="6086856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81225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Functional</a:t>
            </a:r>
            <a:r>
              <a:rPr spc="-204" dirty="0"/>
              <a:t> </a:t>
            </a:r>
            <a:r>
              <a:rPr spc="-7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30536" y="2250672"/>
            <a:ext cx="4617720" cy="10325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Single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Abstract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0155" y="853439"/>
            <a:ext cx="4581144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35301" y="2267229"/>
            <a:ext cx="5918200" cy="255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contain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number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default,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methods,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but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abstract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30536" y="4268241"/>
            <a:ext cx="55048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Requires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helps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achieve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functional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approaches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coding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2302764"/>
            <a:ext cx="635507" cy="6355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4325111"/>
            <a:ext cx="635507" cy="6355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99576" y="2302764"/>
            <a:ext cx="633983" cy="6339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99576" y="4305300"/>
            <a:ext cx="633983" cy="6339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2967" y="1461262"/>
            <a:ext cx="1292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09444" y="2424683"/>
            <a:ext cx="11436350" cy="4825365"/>
            <a:chOff x="2409444" y="2424683"/>
            <a:chExt cx="11436350" cy="4825365"/>
          </a:xfrm>
        </p:grpSpPr>
        <p:sp>
          <p:nvSpPr>
            <p:cNvPr id="4" name="object 4"/>
            <p:cNvSpPr/>
            <p:nvPr/>
          </p:nvSpPr>
          <p:spPr>
            <a:xfrm>
              <a:off x="2414016" y="2429255"/>
              <a:ext cx="11427460" cy="4815840"/>
            </a:xfrm>
            <a:custGeom>
              <a:avLst/>
              <a:gdLst/>
              <a:ahLst/>
              <a:cxnLst/>
              <a:rect l="l" t="t" r="r" b="b"/>
              <a:pathLst>
                <a:path w="11427460" h="4815840">
                  <a:moveTo>
                    <a:pt x="11426951" y="0"/>
                  </a:moveTo>
                  <a:lnTo>
                    <a:pt x="0" y="0"/>
                  </a:lnTo>
                  <a:lnTo>
                    <a:pt x="0" y="4815840"/>
                  </a:lnTo>
                  <a:lnTo>
                    <a:pt x="11426951" y="4815840"/>
                  </a:lnTo>
                  <a:lnTo>
                    <a:pt x="1142695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14016" y="2429255"/>
              <a:ext cx="11427460" cy="4815840"/>
            </a:xfrm>
            <a:custGeom>
              <a:avLst/>
              <a:gdLst/>
              <a:ahLst/>
              <a:cxnLst/>
              <a:rect l="l" t="t" r="r" b="b"/>
              <a:pathLst>
                <a:path w="11427460" h="4815840">
                  <a:moveTo>
                    <a:pt x="0" y="4815840"/>
                  </a:moveTo>
                  <a:lnTo>
                    <a:pt x="11426951" y="4815840"/>
                  </a:lnTo>
                  <a:lnTo>
                    <a:pt x="11426951" y="0"/>
                  </a:lnTo>
                  <a:lnTo>
                    <a:pt x="0" y="0"/>
                  </a:lnTo>
                  <a:lnTo>
                    <a:pt x="0" y="481584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06345" y="2408326"/>
            <a:ext cx="929894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7230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1.interface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sayable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2.{</a:t>
            </a:r>
            <a:endParaRPr sz="1600">
              <a:latin typeface="Courier New"/>
              <a:cs typeface="Courier New"/>
            </a:endParaRPr>
          </a:p>
          <a:p>
            <a:pPr marR="5993130">
              <a:lnSpc>
                <a:spcPts val="2880"/>
              </a:lnSpc>
              <a:spcBef>
                <a:spcPts val="254"/>
              </a:spcBef>
              <a:tabLst>
                <a:tab pos="730885" algn="l"/>
              </a:tabLst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3.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void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say(String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msg);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4.}</a:t>
            </a:r>
            <a:endParaRPr sz="1600">
              <a:latin typeface="Courier New"/>
              <a:cs typeface="Courier New"/>
            </a:endParaRPr>
          </a:p>
          <a:p>
            <a:pPr marL="243204" indent="-243204">
              <a:lnSpc>
                <a:spcPct val="100000"/>
              </a:lnSpc>
              <a:spcBef>
                <a:spcPts val="705"/>
              </a:spcBef>
              <a:buSzPct val="93750"/>
              <a:buAutoNum type="arabicPeriod" startAt="5"/>
              <a:tabLst>
                <a:tab pos="243204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FunctionalInterfaceExample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implements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sayable{</a:t>
            </a:r>
            <a:endParaRPr sz="1600">
              <a:latin typeface="Courier New"/>
              <a:cs typeface="Courier New"/>
            </a:endParaRPr>
          </a:p>
          <a:p>
            <a:pPr marL="730885" indent="-730885">
              <a:lnSpc>
                <a:spcPct val="100000"/>
              </a:lnSpc>
              <a:spcBef>
                <a:spcPts val="960"/>
              </a:spcBef>
              <a:buSzPct val="93750"/>
              <a:buAutoNum type="arabicPeriod" startAt="5"/>
              <a:tabLst>
                <a:tab pos="730885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say(String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msg){</a:t>
            </a:r>
            <a:endParaRPr sz="1600">
              <a:latin typeface="Courier New"/>
              <a:cs typeface="Courier New"/>
            </a:endParaRPr>
          </a:p>
          <a:p>
            <a:pPr marL="1220470" indent="-1220470">
              <a:lnSpc>
                <a:spcPct val="100000"/>
              </a:lnSpc>
              <a:spcBef>
                <a:spcPts val="960"/>
              </a:spcBef>
              <a:buSzPct val="93750"/>
              <a:buAutoNum type="arabicPeriod" startAt="5"/>
              <a:tabLst>
                <a:tab pos="1220470" algn="l"/>
              </a:tabLst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System.out.println(msg);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  <a:tabLst>
                <a:tab pos="730885" algn="l"/>
              </a:tabLst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8.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730885" indent="-730885">
              <a:lnSpc>
                <a:spcPct val="100000"/>
              </a:lnSpc>
              <a:spcBef>
                <a:spcPts val="965"/>
              </a:spcBef>
              <a:buAutoNum type="arabicPeriod" startAt="9"/>
              <a:tabLst>
                <a:tab pos="730885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343660" indent="-1343660">
              <a:lnSpc>
                <a:spcPct val="100000"/>
              </a:lnSpc>
              <a:spcBef>
                <a:spcPts val="960"/>
              </a:spcBef>
              <a:buAutoNum type="arabicPeriod" startAt="9"/>
              <a:tabLst>
                <a:tab pos="1343660" algn="l"/>
              </a:tabLst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FunctionalInterfaceExamplefile=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FunctionalInterfaceExample();</a:t>
            </a:r>
            <a:endParaRPr sz="1600">
              <a:latin typeface="Courier New"/>
              <a:cs typeface="Courier New"/>
            </a:endParaRPr>
          </a:p>
          <a:p>
            <a:pPr marL="1343660" indent="-1343660">
              <a:lnSpc>
                <a:spcPct val="100000"/>
              </a:lnSpc>
              <a:spcBef>
                <a:spcPts val="960"/>
              </a:spcBef>
              <a:buAutoNum type="arabicPeriod" startAt="9"/>
              <a:tabLst>
                <a:tab pos="1343660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fie.say("Hello</a:t>
            </a:r>
            <a:r>
              <a:rPr sz="1600" spc="-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there");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  <a:tabLst>
                <a:tab pos="854710" algn="l"/>
              </a:tabLst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12.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13.}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07051" y="346659"/>
            <a:ext cx="60490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Functional</a:t>
            </a:r>
            <a:r>
              <a:rPr spc="-195" dirty="0"/>
              <a:t> </a:t>
            </a:r>
            <a:r>
              <a:rPr spc="-100" dirty="0"/>
              <a:t>Interface</a:t>
            </a:r>
            <a:r>
              <a:rPr spc="-195" dirty="0"/>
              <a:t> </a:t>
            </a:r>
            <a:r>
              <a:rPr spc="-80" dirty="0"/>
              <a:t>(Contd.)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1288" y="853439"/>
            <a:ext cx="6277356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578" y="346659"/>
            <a:ext cx="90500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Stream</a:t>
            </a:r>
            <a:r>
              <a:rPr spc="-195" dirty="0"/>
              <a:t> </a:t>
            </a:r>
            <a:r>
              <a:rPr spc="-95" dirty="0"/>
              <a:t>Application</a:t>
            </a:r>
            <a:r>
              <a:rPr spc="-180" dirty="0"/>
              <a:t> </a:t>
            </a:r>
            <a:r>
              <a:rPr spc="-100" dirty="0"/>
              <a:t>Programming</a:t>
            </a:r>
            <a:r>
              <a:rPr spc="-200" dirty="0"/>
              <a:t> </a:t>
            </a:r>
            <a:r>
              <a:rPr spc="-55" dirty="0"/>
              <a:t>Interface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3488" y="853439"/>
            <a:ext cx="91729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5301" y="1828951"/>
            <a:ext cx="109366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package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called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java.util.stream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(contains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classes,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interfaces,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enum</a:t>
            </a:r>
            <a:r>
              <a:rPr sz="2200" spc="65" dirty="0">
                <a:latin typeface="Arial MT"/>
                <a:cs typeface="Arial MT"/>
              </a:rPr>
              <a:t>)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functional-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style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operations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elements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863851"/>
            <a:ext cx="635507" cy="63550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22092" y="6560819"/>
            <a:ext cx="10182225" cy="1209040"/>
            <a:chOff x="3022092" y="6560819"/>
            <a:chExt cx="10182225" cy="1209040"/>
          </a:xfrm>
        </p:grpSpPr>
        <p:sp>
          <p:nvSpPr>
            <p:cNvPr id="7" name="object 7"/>
            <p:cNvSpPr/>
            <p:nvPr/>
          </p:nvSpPr>
          <p:spPr>
            <a:xfrm>
              <a:off x="3899916" y="6681215"/>
              <a:ext cx="9298305" cy="1043940"/>
            </a:xfrm>
            <a:custGeom>
              <a:avLst/>
              <a:gdLst/>
              <a:ahLst/>
              <a:cxnLst/>
              <a:rect l="l" t="t" r="r" b="b"/>
              <a:pathLst>
                <a:path w="9298305" h="1043940">
                  <a:moveTo>
                    <a:pt x="0" y="173989"/>
                  </a:moveTo>
                  <a:lnTo>
                    <a:pt x="6211" y="127720"/>
                  </a:lnTo>
                  <a:lnTo>
                    <a:pt x="23744" y="86153"/>
                  </a:lnTo>
                  <a:lnTo>
                    <a:pt x="50942" y="50942"/>
                  </a:lnTo>
                  <a:lnTo>
                    <a:pt x="86153" y="23744"/>
                  </a:lnTo>
                  <a:lnTo>
                    <a:pt x="127720" y="6211"/>
                  </a:lnTo>
                  <a:lnTo>
                    <a:pt x="173989" y="0"/>
                  </a:lnTo>
                  <a:lnTo>
                    <a:pt x="9123934" y="0"/>
                  </a:lnTo>
                  <a:lnTo>
                    <a:pt x="9170203" y="6211"/>
                  </a:lnTo>
                  <a:lnTo>
                    <a:pt x="9211770" y="23744"/>
                  </a:lnTo>
                  <a:lnTo>
                    <a:pt x="9246981" y="50942"/>
                  </a:lnTo>
                  <a:lnTo>
                    <a:pt x="9274179" y="86153"/>
                  </a:lnTo>
                  <a:lnTo>
                    <a:pt x="9291712" y="127720"/>
                  </a:lnTo>
                  <a:lnTo>
                    <a:pt x="9297924" y="173989"/>
                  </a:lnTo>
                  <a:lnTo>
                    <a:pt x="9297924" y="869949"/>
                  </a:lnTo>
                  <a:lnTo>
                    <a:pt x="9291712" y="916219"/>
                  </a:lnTo>
                  <a:lnTo>
                    <a:pt x="9274179" y="957786"/>
                  </a:lnTo>
                  <a:lnTo>
                    <a:pt x="9246981" y="992997"/>
                  </a:lnTo>
                  <a:lnTo>
                    <a:pt x="9211770" y="1020195"/>
                  </a:lnTo>
                  <a:lnTo>
                    <a:pt x="9170203" y="1037728"/>
                  </a:lnTo>
                  <a:lnTo>
                    <a:pt x="9123934" y="1043939"/>
                  </a:lnTo>
                  <a:lnTo>
                    <a:pt x="173989" y="1043939"/>
                  </a:lnTo>
                  <a:lnTo>
                    <a:pt x="127720" y="1037728"/>
                  </a:lnTo>
                  <a:lnTo>
                    <a:pt x="86153" y="1020195"/>
                  </a:lnTo>
                  <a:lnTo>
                    <a:pt x="50942" y="992997"/>
                  </a:lnTo>
                  <a:lnTo>
                    <a:pt x="23744" y="957786"/>
                  </a:lnTo>
                  <a:lnTo>
                    <a:pt x="6211" y="916219"/>
                  </a:lnTo>
                  <a:lnTo>
                    <a:pt x="0" y="869949"/>
                  </a:lnTo>
                  <a:lnTo>
                    <a:pt x="0" y="173989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2092" y="6560819"/>
              <a:ext cx="1225295" cy="120853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326763" y="6619392"/>
            <a:ext cx="83966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enum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enumerated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 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special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defines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collections</a:t>
            </a:r>
            <a:r>
              <a:rPr sz="2200" spc="1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constants.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constants,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method,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etc.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5301" y="3855211"/>
            <a:ext cx="4178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Execute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required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3721608"/>
            <a:ext cx="635507" cy="63550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35301" y="5315839"/>
            <a:ext cx="97040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Can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filter,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collect,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print,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convert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structure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4232" y="5183123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705" y="346659"/>
            <a:ext cx="10808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Stream</a:t>
            </a:r>
            <a:r>
              <a:rPr spc="-215" dirty="0"/>
              <a:t> </a:t>
            </a:r>
            <a:r>
              <a:rPr spc="-95" dirty="0"/>
              <a:t>Application</a:t>
            </a:r>
            <a:r>
              <a:rPr spc="-195" dirty="0"/>
              <a:t> </a:t>
            </a:r>
            <a:r>
              <a:rPr spc="-95" dirty="0"/>
              <a:t>Programming</a:t>
            </a:r>
            <a:r>
              <a:rPr spc="-215" dirty="0"/>
              <a:t> </a:t>
            </a:r>
            <a:r>
              <a:rPr spc="-100" dirty="0"/>
              <a:t>Interface</a:t>
            </a:r>
            <a:r>
              <a:rPr spc="-195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188" y="853439"/>
            <a:ext cx="109255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54622" y="1636267"/>
            <a:ext cx="3746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585858"/>
                </a:solidFill>
                <a:latin typeface="Arial MT"/>
                <a:cs typeface="Arial MT"/>
              </a:rPr>
              <a:t>Characteristics</a:t>
            </a:r>
            <a:r>
              <a:rPr sz="2200" spc="1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2200" spc="9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585858"/>
                </a:solidFill>
                <a:latin typeface="Arial MT"/>
                <a:cs typeface="Arial MT"/>
              </a:rPr>
              <a:t>Steam</a:t>
            </a:r>
            <a:r>
              <a:rPr sz="2200" spc="1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585858"/>
                </a:solidFill>
                <a:latin typeface="Arial MT"/>
                <a:cs typeface="Arial MT"/>
              </a:rPr>
              <a:t>API: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4225" y="2995567"/>
            <a:ext cx="686956" cy="6871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86329" y="3051174"/>
            <a:ext cx="3288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Does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store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elements</a:t>
            </a:r>
            <a:r>
              <a:rPr sz="2200" spc="3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6329" y="4913122"/>
            <a:ext cx="26320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Functional</a:t>
            </a:r>
            <a:r>
              <a:rPr sz="2200" spc="2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nature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855" y="4856988"/>
            <a:ext cx="685800" cy="69494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99778" y="3239516"/>
            <a:ext cx="45662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Evaluates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required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5961" y="2913271"/>
            <a:ext cx="686956" cy="68713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99778" y="4909185"/>
            <a:ext cx="48139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Elements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stream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visited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once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during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life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stream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45961" y="4856371"/>
            <a:ext cx="686956" cy="6871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739" y="1702307"/>
            <a:ext cx="15799435" cy="7348855"/>
            <a:chOff x="194739" y="1702307"/>
            <a:chExt cx="15799435" cy="7348855"/>
          </a:xfrm>
        </p:grpSpPr>
        <p:sp>
          <p:nvSpPr>
            <p:cNvPr id="3" name="object 3"/>
            <p:cNvSpPr/>
            <p:nvPr/>
          </p:nvSpPr>
          <p:spPr>
            <a:xfrm>
              <a:off x="1805940" y="1706879"/>
              <a:ext cx="12609830" cy="7062470"/>
            </a:xfrm>
            <a:custGeom>
              <a:avLst/>
              <a:gdLst/>
              <a:ahLst/>
              <a:cxnLst/>
              <a:rect l="l" t="t" r="r" b="b"/>
              <a:pathLst>
                <a:path w="12609830" h="7062470">
                  <a:moveTo>
                    <a:pt x="12609575" y="0"/>
                  </a:moveTo>
                  <a:lnTo>
                    <a:pt x="0" y="0"/>
                  </a:lnTo>
                  <a:lnTo>
                    <a:pt x="0" y="7062216"/>
                  </a:lnTo>
                  <a:lnTo>
                    <a:pt x="12609575" y="7062216"/>
                  </a:lnTo>
                  <a:lnTo>
                    <a:pt x="126095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05940" y="1706879"/>
              <a:ext cx="12609830" cy="7062470"/>
            </a:xfrm>
            <a:custGeom>
              <a:avLst/>
              <a:gdLst/>
              <a:ahLst/>
              <a:cxnLst/>
              <a:rect l="l" t="t" r="r" b="b"/>
              <a:pathLst>
                <a:path w="12609830" h="7062470">
                  <a:moveTo>
                    <a:pt x="0" y="7062216"/>
                  </a:moveTo>
                  <a:lnTo>
                    <a:pt x="12609575" y="7062216"/>
                  </a:lnTo>
                  <a:lnTo>
                    <a:pt x="12609575" y="0"/>
                  </a:lnTo>
                  <a:lnTo>
                    <a:pt x="0" y="0"/>
                  </a:lnTo>
                  <a:lnTo>
                    <a:pt x="0" y="7062216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86904" y="1260728"/>
            <a:ext cx="1292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45" y="1685696"/>
            <a:ext cx="40532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1.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JavaStreamExample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2.{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5945" y="2416962"/>
            <a:ext cx="7357745" cy="331851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List&lt;Product&gt;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productsList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ArrayList&lt;Product&gt;();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//Adding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Products</a:t>
            </a:r>
            <a:endParaRPr sz="1600">
              <a:latin typeface="Courier New"/>
              <a:cs typeface="Courier New"/>
            </a:endParaRPr>
          </a:p>
          <a:p>
            <a:pPr marL="501650" marR="635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productsList.add(new</a:t>
            </a:r>
            <a:r>
              <a:rPr sz="1600" spc="-1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Product(1,"HP</a:t>
            </a:r>
            <a:r>
              <a:rPr sz="1600" spc="-1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Laptop",25000f));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productsList.add(new</a:t>
            </a:r>
            <a:r>
              <a:rPr sz="1600" spc="-1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Product(2,"Dell</a:t>
            </a:r>
            <a:r>
              <a:rPr sz="1600" spc="-1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Laptop",30000f));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productsList.add(new</a:t>
            </a:r>
            <a:r>
              <a:rPr sz="1600" spc="-2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Product(3,"Lenevo</a:t>
            </a:r>
            <a:r>
              <a:rPr sz="1600" spc="-2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Laptop",28000f));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productsList.add(new</a:t>
            </a:r>
            <a:r>
              <a:rPr sz="1600" spc="-1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Product(4,"Sony</a:t>
            </a:r>
            <a:r>
              <a:rPr sz="1600" spc="-1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Laptop",28000f));</a:t>
            </a:r>
            <a:endParaRPr sz="1600">
              <a:latin typeface="Courier New"/>
              <a:cs typeface="Courier New"/>
            </a:endParaRPr>
          </a:p>
          <a:p>
            <a:pPr marL="624840" marR="508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productsList.add(new</a:t>
            </a:r>
            <a:r>
              <a:rPr sz="1600" spc="-1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Product(5,"Apple</a:t>
            </a:r>
            <a:r>
              <a:rPr sz="1600" spc="-1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Laptop",90000f));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List&lt;Float&gt;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productPriceList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ArrayList&lt;Float&gt;();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045" y="2416962"/>
            <a:ext cx="391160" cy="36842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3.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4.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5.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6.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7.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8.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9.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10.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11.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12.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8594" y="5832094"/>
            <a:ext cx="6867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99840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for(Product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productsList){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//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filtering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data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list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805939" y="6244881"/>
          <a:ext cx="11000105" cy="252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90805">
                        <a:lnSpc>
                          <a:spcPts val="1650"/>
                        </a:lnSpc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13.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05435">
                        <a:lnSpc>
                          <a:spcPts val="1650"/>
                        </a:lnSpc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if(product.price&lt;30000){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14.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productPriceList.add(product.price);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6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adding price</a:t>
                      </a:r>
                      <a:r>
                        <a:rPr sz="16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6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productPriceList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15.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16.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System.out.println(productPriceList);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600" spc="-6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displaying</a:t>
                      </a:r>
                      <a:r>
                        <a:rPr sz="1600" spc="-6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data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17.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18.}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27705" y="346659"/>
            <a:ext cx="10808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Stream</a:t>
            </a:r>
            <a:r>
              <a:rPr spc="-215" dirty="0"/>
              <a:t> </a:t>
            </a:r>
            <a:r>
              <a:rPr spc="-95" dirty="0"/>
              <a:t>Application</a:t>
            </a:r>
            <a:r>
              <a:rPr spc="-195" dirty="0"/>
              <a:t> </a:t>
            </a:r>
            <a:r>
              <a:rPr spc="-95" dirty="0"/>
              <a:t>Programming</a:t>
            </a:r>
            <a:r>
              <a:rPr spc="-215" dirty="0"/>
              <a:t> </a:t>
            </a:r>
            <a:r>
              <a:rPr spc="-100" dirty="0"/>
              <a:t>Interface</a:t>
            </a:r>
            <a:r>
              <a:rPr spc="-195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188" y="853439"/>
            <a:ext cx="10925556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2827" y="346659"/>
            <a:ext cx="3539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Default</a:t>
            </a:r>
            <a:r>
              <a:rPr spc="-204" dirty="0"/>
              <a:t> </a:t>
            </a:r>
            <a:r>
              <a:rPr spc="-45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2596" y="853439"/>
            <a:ext cx="3636263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5301" y="2156205"/>
            <a:ext cx="9484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Non-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abstract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defined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inside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tagged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2023872"/>
            <a:ext cx="635507" cy="63550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134867" y="3662171"/>
            <a:ext cx="10000615" cy="1028700"/>
            <a:chOff x="3134867" y="3662171"/>
            <a:chExt cx="10000615" cy="1028700"/>
          </a:xfrm>
        </p:grpSpPr>
        <p:sp>
          <p:nvSpPr>
            <p:cNvPr id="7" name="object 7"/>
            <p:cNvSpPr/>
            <p:nvPr/>
          </p:nvSpPr>
          <p:spPr>
            <a:xfrm>
              <a:off x="3829811" y="3881627"/>
              <a:ext cx="9299575" cy="715010"/>
            </a:xfrm>
            <a:custGeom>
              <a:avLst/>
              <a:gdLst/>
              <a:ahLst/>
              <a:cxnLst/>
              <a:rect l="l" t="t" r="r" b="b"/>
              <a:pathLst>
                <a:path w="9299575" h="715010">
                  <a:moveTo>
                    <a:pt x="0" y="119125"/>
                  </a:moveTo>
                  <a:lnTo>
                    <a:pt x="9362" y="72759"/>
                  </a:lnTo>
                  <a:lnTo>
                    <a:pt x="34893" y="34893"/>
                  </a:lnTo>
                  <a:lnTo>
                    <a:pt x="72759" y="9362"/>
                  </a:lnTo>
                  <a:lnTo>
                    <a:pt x="119125" y="0"/>
                  </a:lnTo>
                  <a:lnTo>
                    <a:pt x="9180322" y="0"/>
                  </a:lnTo>
                  <a:lnTo>
                    <a:pt x="9226688" y="9362"/>
                  </a:lnTo>
                  <a:lnTo>
                    <a:pt x="9264554" y="34893"/>
                  </a:lnTo>
                  <a:lnTo>
                    <a:pt x="9290085" y="72759"/>
                  </a:lnTo>
                  <a:lnTo>
                    <a:pt x="9299448" y="119125"/>
                  </a:lnTo>
                  <a:lnTo>
                    <a:pt x="9299448" y="595630"/>
                  </a:lnTo>
                  <a:lnTo>
                    <a:pt x="9290085" y="641996"/>
                  </a:lnTo>
                  <a:lnTo>
                    <a:pt x="9264554" y="679862"/>
                  </a:lnTo>
                  <a:lnTo>
                    <a:pt x="9226688" y="705393"/>
                  </a:lnTo>
                  <a:lnTo>
                    <a:pt x="9180322" y="714756"/>
                  </a:lnTo>
                  <a:lnTo>
                    <a:pt x="119125" y="714756"/>
                  </a:lnTo>
                  <a:lnTo>
                    <a:pt x="72759" y="705393"/>
                  </a:lnTo>
                  <a:lnTo>
                    <a:pt x="34893" y="679862"/>
                  </a:lnTo>
                  <a:lnTo>
                    <a:pt x="9362" y="641996"/>
                  </a:lnTo>
                  <a:lnTo>
                    <a:pt x="0" y="595630"/>
                  </a:lnTo>
                  <a:lnTo>
                    <a:pt x="0" y="119125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4867" y="3662171"/>
              <a:ext cx="1042416" cy="10287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237990" y="4080129"/>
            <a:ext cx="80156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8,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inside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interface.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513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Default</a:t>
            </a:r>
            <a:r>
              <a:rPr spc="-190" dirty="0"/>
              <a:t> </a:t>
            </a:r>
            <a:r>
              <a:rPr spc="-75" dirty="0"/>
              <a:t>Methods</a:t>
            </a:r>
            <a:r>
              <a:rPr spc="-210" dirty="0"/>
              <a:t> </a:t>
            </a:r>
            <a:r>
              <a:rPr spc="-9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8488" y="853439"/>
            <a:ext cx="5362956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01367" y="1973579"/>
            <a:ext cx="12618720" cy="6704330"/>
            <a:chOff x="1801367" y="1973579"/>
            <a:chExt cx="12618720" cy="6704330"/>
          </a:xfrm>
        </p:grpSpPr>
        <p:sp>
          <p:nvSpPr>
            <p:cNvPr id="5" name="object 5"/>
            <p:cNvSpPr/>
            <p:nvPr/>
          </p:nvSpPr>
          <p:spPr>
            <a:xfrm>
              <a:off x="1805939" y="1978151"/>
              <a:ext cx="12609830" cy="6695440"/>
            </a:xfrm>
            <a:custGeom>
              <a:avLst/>
              <a:gdLst/>
              <a:ahLst/>
              <a:cxnLst/>
              <a:rect l="l" t="t" r="r" b="b"/>
              <a:pathLst>
                <a:path w="12609830" h="6695440">
                  <a:moveTo>
                    <a:pt x="12609575" y="0"/>
                  </a:moveTo>
                  <a:lnTo>
                    <a:pt x="0" y="0"/>
                  </a:lnTo>
                  <a:lnTo>
                    <a:pt x="0" y="6694932"/>
                  </a:lnTo>
                  <a:lnTo>
                    <a:pt x="12609575" y="6694932"/>
                  </a:lnTo>
                  <a:lnTo>
                    <a:pt x="126095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5939" y="1978151"/>
              <a:ext cx="12609830" cy="6695440"/>
            </a:xfrm>
            <a:custGeom>
              <a:avLst/>
              <a:gdLst/>
              <a:ahLst/>
              <a:cxnLst/>
              <a:rect l="l" t="t" r="r" b="b"/>
              <a:pathLst>
                <a:path w="12609830" h="6695440">
                  <a:moveTo>
                    <a:pt x="0" y="6694932"/>
                  </a:moveTo>
                  <a:lnTo>
                    <a:pt x="12609575" y="6694932"/>
                  </a:lnTo>
                  <a:lnTo>
                    <a:pt x="12609575" y="0"/>
                  </a:lnTo>
                  <a:lnTo>
                    <a:pt x="0" y="0"/>
                  </a:lnTo>
                  <a:lnTo>
                    <a:pt x="0" y="6694932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84045" y="1958110"/>
            <a:ext cx="2345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1.interface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Sayable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2.{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8600" y="2446400"/>
            <a:ext cx="2101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Default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5945" y="2689631"/>
            <a:ext cx="8807450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default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say(){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System.out.println("Hello,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this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default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method");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6596380" algn="l"/>
              </a:tabLst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//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Abstract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sayMore(String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msg);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4045" y="2689631"/>
            <a:ext cx="391160" cy="18548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3.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4.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5.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6.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7.}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45" y="4641342"/>
            <a:ext cx="6010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8.public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DefaultMethods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implements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Sayable{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00133" y="5006797"/>
            <a:ext cx="38119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implementing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abstract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4045" y="4883889"/>
            <a:ext cx="391160" cy="222123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9.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10.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11.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12.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13.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14.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5945" y="4883889"/>
            <a:ext cx="5647690" cy="222123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sayMore(String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msg){</a:t>
            </a:r>
            <a:endParaRPr sz="1600">
              <a:latin typeface="Courier New"/>
              <a:cs typeface="Courier New"/>
            </a:endParaRPr>
          </a:p>
          <a:p>
            <a:pPr marL="62484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System.out.println(msg);</a:t>
            </a:r>
            <a:endParaRPr sz="160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24840" marR="5080" indent="-489584">
              <a:lnSpc>
                <a:spcPts val="2880"/>
              </a:lnSpc>
              <a:spcBef>
                <a:spcPts val="10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DefaultMethods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dm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DefaultMethods(); dm.say();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5480" y="6836409"/>
            <a:ext cx="3079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calling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default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71080" y="7202169"/>
            <a:ext cx="3201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calling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abstract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864995" y="7248817"/>
          <a:ext cx="4171315" cy="132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2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15.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650"/>
                        </a:lnSpc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dm.sayMore(“Example");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16.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17.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18.}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7465568" y="1194942"/>
            <a:ext cx="1292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32064" y="7871459"/>
            <a:ext cx="5626735" cy="508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82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r>
              <a:rPr sz="1800" spc="3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Hello,</a:t>
            </a:r>
            <a:r>
              <a:rPr sz="18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18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0749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Base64</a:t>
            </a:r>
            <a:r>
              <a:rPr spc="-215" dirty="0"/>
              <a:t> </a:t>
            </a:r>
            <a:r>
              <a:rPr spc="-225" dirty="0"/>
              <a:t>Encode</a:t>
            </a:r>
            <a:r>
              <a:rPr spc="-215" dirty="0"/>
              <a:t> </a:t>
            </a:r>
            <a:r>
              <a:rPr spc="-90" dirty="0"/>
              <a:t>and</a:t>
            </a:r>
            <a:r>
              <a:rPr spc="-200" dirty="0"/>
              <a:t> </a:t>
            </a:r>
            <a:r>
              <a:rPr spc="-145" dirty="0"/>
              <a:t>Decode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8176" y="853439"/>
            <a:ext cx="578510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5301" y="1730501"/>
            <a:ext cx="37007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Base64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deal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encryption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97152"/>
            <a:ext cx="635507" cy="63550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118360" y="7190231"/>
            <a:ext cx="12033885" cy="1209040"/>
            <a:chOff x="2118360" y="7190231"/>
            <a:chExt cx="12033885" cy="1209040"/>
          </a:xfrm>
        </p:grpSpPr>
        <p:sp>
          <p:nvSpPr>
            <p:cNvPr id="7" name="object 7"/>
            <p:cNvSpPr/>
            <p:nvPr/>
          </p:nvSpPr>
          <p:spPr>
            <a:xfrm>
              <a:off x="2996184" y="7310627"/>
              <a:ext cx="11149965" cy="1045844"/>
            </a:xfrm>
            <a:custGeom>
              <a:avLst/>
              <a:gdLst/>
              <a:ahLst/>
              <a:cxnLst/>
              <a:rect l="l" t="t" r="r" b="b"/>
              <a:pathLst>
                <a:path w="11149965" h="1045845">
                  <a:moveTo>
                    <a:pt x="0" y="174244"/>
                  </a:moveTo>
                  <a:lnTo>
                    <a:pt x="6221" y="127911"/>
                  </a:lnTo>
                  <a:lnTo>
                    <a:pt x="23781" y="86284"/>
                  </a:lnTo>
                  <a:lnTo>
                    <a:pt x="51022" y="51022"/>
                  </a:lnTo>
                  <a:lnTo>
                    <a:pt x="86284" y="23781"/>
                  </a:lnTo>
                  <a:lnTo>
                    <a:pt x="127911" y="6221"/>
                  </a:lnTo>
                  <a:lnTo>
                    <a:pt x="174244" y="0"/>
                  </a:lnTo>
                  <a:lnTo>
                    <a:pt x="10975340" y="0"/>
                  </a:lnTo>
                  <a:lnTo>
                    <a:pt x="11021672" y="6221"/>
                  </a:lnTo>
                  <a:lnTo>
                    <a:pt x="11063299" y="23781"/>
                  </a:lnTo>
                  <a:lnTo>
                    <a:pt x="11098561" y="51022"/>
                  </a:lnTo>
                  <a:lnTo>
                    <a:pt x="11125802" y="86284"/>
                  </a:lnTo>
                  <a:lnTo>
                    <a:pt x="11143362" y="127911"/>
                  </a:lnTo>
                  <a:lnTo>
                    <a:pt x="11149584" y="174244"/>
                  </a:lnTo>
                  <a:lnTo>
                    <a:pt x="11149584" y="871220"/>
                  </a:lnTo>
                  <a:lnTo>
                    <a:pt x="11143362" y="917539"/>
                  </a:lnTo>
                  <a:lnTo>
                    <a:pt x="11125802" y="959162"/>
                  </a:lnTo>
                  <a:lnTo>
                    <a:pt x="11098561" y="994427"/>
                  </a:lnTo>
                  <a:lnTo>
                    <a:pt x="11063299" y="1021673"/>
                  </a:lnTo>
                  <a:lnTo>
                    <a:pt x="11021672" y="1039239"/>
                  </a:lnTo>
                  <a:lnTo>
                    <a:pt x="10975340" y="1045464"/>
                  </a:lnTo>
                  <a:lnTo>
                    <a:pt x="174244" y="1045464"/>
                  </a:lnTo>
                  <a:lnTo>
                    <a:pt x="127911" y="1039239"/>
                  </a:lnTo>
                  <a:lnTo>
                    <a:pt x="86284" y="1021673"/>
                  </a:lnTo>
                  <a:lnTo>
                    <a:pt x="51022" y="994427"/>
                  </a:lnTo>
                  <a:lnTo>
                    <a:pt x="23781" y="959162"/>
                  </a:lnTo>
                  <a:lnTo>
                    <a:pt x="6221" y="917539"/>
                  </a:lnTo>
                  <a:lnTo>
                    <a:pt x="0" y="871220"/>
                  </a:lnTo>
                  <a:lnTo>
                    <a:pt x="0" y="174244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8360" y="7190231"/>
              <a:ext cx="1225296" cy="1208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35301" y="3016453"/>
            <a:ext cx="11076940" cy="526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three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encoders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decoders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encrypt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each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level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2200">
              <a:latin typeface="Arial MT"/>
              <a:cs typeface="Arial MT"/>
            </a:endParaRPr>
          </a:p>
          <a:p>
            <a:pPr marL="7874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Basic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Encoding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Decoding</a:t>
            </a:r>
            <a:endParaRPr sz="2200">
              <a:latin typeface="Arial MT"/>
              <a:cs typeface="Arial MT"/>
            </a:endParaRPr>
          </a:p>
          <a:p>
            <a:pPr marL="787400" marR="4377055">
              <a:lnSpc>
                <a:spcPct val="322300"/>
              </a:lnSpc>
              <a:spcBef>
                <a:spcPts val="155"/>
              </a:spcBef>
            </a:pPr>
            <a:r>
              <a:rPr sz="2200" spc="-105" dirty="0">
                <a:solidFill>
                  <a:srgbClr val="404040"/>
                </a:solidFill>
                <a:latin typeface="Arial MT"/>
                <a:cs typeface="Arial MT"/>
              </a:rPr>
              <a:t>URL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Filename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Encoding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Decoding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Multi-purpose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Internet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Mail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Extension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(MIME)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2200">
              <a:latin typeface="Arial MT"/>
              <a:cs typeface="Arial MT"/>
            </a:endParaRPr>
          </a:p>
          <a:p>
            <a:pPr marL="139954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Data can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encrypted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decrypted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provided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methods.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Import</a:t>
            </a:r>
            <a:endParaRPr sz="2200">
              <a:latin typeface="Arial MT"/>
              <a:cs typeface="Arial MT"/>
            </a:endParaRPr>
          </a:p>
          <a:p>
            <a:pPr marL="1399540">
              <a:lnSpc>
                <a:spcPct val="100000"/>
              </a:lnSpc>
              <a:spcBef>
                <a:spcPts val="132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java.util.Base64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your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source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file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methods.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2883407"/>
            <a:ext cx="635507" cy="63550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83307" y="3931920"/>
            <a:ext cx="469392" cy="4693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83307" y="4998720"/>
            <a:ext cx="469392" cy="46786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83307" y="6063996"/>
            <a:ext cx="469392" cy="46939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Base64</a:t>
            </a:r>
            <a:r>
              <a:rPr spc="-215" dirty="0"/>
              <a:t> </a:t>
            </a:r>
            <a:r>
              <a:rPr spc="-225" dirty="0"/>
              <a:t>Encode</a:t>
            </a:r>
            <a:r>
              <a:rPr spc="-210" dirty="0"/>
              <a:t> </a:t>
            </a:r>
            <a:r>
              <a:rPr spc="-90" dirty="0"/>
              <a:t>and</a:t>
            </a:r>
            <a:r>
              <a:rPr spc="-200" dirty="0"/>
              <a:t> </a:t>
            </a:r>
            <a:r>
              <a:rPr spc="-185" dirty="0"/>
              <a:t>Decode</a:t>
            </a:r>
            <a:r>
              <a:rPr spc="-235" dirty="0"/>
              <a:t> </a:t>
            </a:r>
            <a:r>
              <a:rPr spc="-8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4255" y="853439"/>
            <a:ext cx="7552944" cy="27432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905000" y="1423416"/>
            <a:ext cx="8458200" cy="516890"/>
          </a:xfrm>
          <a:custGeom>
            <a:avLst/>
            <a:gdLst/>
            <a:ahLst/>
            <a:cxnLst/>
            <a:rect l="l" t="t" r="r" b="b"/>
            <a:pathLst>
              <a:path w="8458200" h="516889">
                <a:moveTo>
                  <a:pt x="8378317" y="0"/>
                </a:moveTo>
                <a:lnTo>
                  <a:pt x="79882" y="0"/>
                </a:lnTo>
                <a:lnTo>
                  <a:pt x="48756" y="6266"/>
                </a:lnTo>
                <a:lnTo>
                  <a:pt x="23368" y="23367"/>
                </a:lnTo>
                <a:lnTo>
                  <a:pt x="6266" y="48756"/>
                </a:lnTo>
                <a:lnTo>
                  <a:pt x="0" y="79882"/>
                </a:lnTo>
                <a:lnTo>
                  <a:pt x="0" y="436752"/>
                </a:lnTo>
                <a:lnTo>
                  <a:pt x="6266" y="467879"/>
                </a:lnTo>
                <a:lnTo>
                  <a:pt x="23368" y="493267"/>
                </a:lnTo>
                <a:lnTo>
                  <a:pt x="48756" y="510369"/>
                </a:lnTo>
                <a:lnTo>
                  <a:pt x="79882" y="516635"/>
                </a:lnTo>
                <a:lnTo>
                  <a:pt x="8378317" y="516635"/>
                </a:lnTo>
                <a:lnTo>
                  <a:pt x="8409443" y="510369"/>
                </a:lnTo>
                <a:lnTo>
                  <a:pt x="8434832" y="493268"/>
                </a:lnTo>
                <a:lnTo>
                  <a:pt x="8451933" y="467879"/>
                </a:lnTo>
                <a:lnTo>
                  <a:pt x="8458200" y="436752"/>
                </a:lnTo>
                <a:lnTo>
                  <a:pt x="8458200" y="79882"/>
                </a:lnTo>
                <a:lnTo>
                  <a:pt x="8451933" y="48756"/>
                </a:lnTo>
                <a:lnTo>
                  <a:pt x="8434832" y="23368"/>
                </a:lnTo>
                <a:lnTo>
                  <a:pt x="8409443" y="6266"/>
                </a:lnTo>
                <a:lnTo>
                  <a:pt x="8378317" y="0"/>
                </a:lnTo>
                <a:close/>
              </a:path>
            </a:pathLst>
          </a:custGeom>
          <a:solidFill>
            <a:srgbClr val="9BB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3522" y="1468069"/>
            <a:ext cx="12965430" cy="2712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828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Basic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Encoding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Decoding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spcBef>
                <a:spcPts val="2430"/>
              </a:spcBef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Base64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alphabet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specified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by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35" dirty="0">
                <a:solidFill>
                  <a:srgbClr val="404040"/>
                </a:solidFill>
                <a:latin typeface="Arial MT"/>
                <a:cs typeface="Arial MT"/>
              </a:rPr>
              <a:t>RFC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4648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35" dirty="0">
                <a:solidFill>
                  <a:srgbClr val="404040"/>
                </a:solidFill>
                <a:latin typeface="Arial MT"/>
                <a:cs typeface="Arial MT"/>
              </a:rPr>
              <a:t>RFC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2045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encoding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decoding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operations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Encoder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does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add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line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separator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character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Decoder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rejects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characters</a:t>
            </a: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outside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base64</a:t>
            </a: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alphabet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3563" y="1459991"/>
            <a:ext cx="13795375" cy="3055620"/>
          </a:xfrm>
          <a:custGeom>
            <a:avLst/>
            <a:gdLst/>
            <a:ahLst/>
            <a:cxnLst/>
            <a:rect l="l" t="t" r="r" b="b"/>
            <a:pathLst>
              <a:path w="13795375" h="3055620">
                <a:moveTo>
                  <a:pt x="0" y="299592"/>
                </a:moveTo>
                <a:lnTo>
                  <a:pt x="3921" y="250992"/>
                </a:lnTo>
                <a:lnTo>
                  <a:pt x="15275" y="204890"/>
                </a:lnTo>
                <a:lnTo>
                  <a:pt x="33443" y="161903"/>
                </a:lnTo>
                <a:lnTo>
                  <a:pt x="57809" y="122648"/>
                </a:lnTo>
                <a:lnTo>
                  <a:pt x="87755" y="87741"/>
                </a:lnTo>
                <a:lnTo>
                  <a:pt x="122664" y="57798"/>
                </a:lnTo>
                <a:lnTo>
                  <a:pt x="161920" y="33436"/>
                </a:lnTo>
                <a:lnTo>
                  <a:pt x="204905" y="15271"/>
                </a:lnTo>
                <a:lnTo>
                  <a:pt x="251001" y="3920"/>
                </a:lnTo>
                <a:lnTo>
                  <a:pt x="299593" y="0"/>
                </a:lnTo>
                <a:lnTo>
                  <a:pt x="13495655" y="0"/>
                </a:lnTo>
                <a:lnTo>
                  <a:pt x="13544255" y="3920"/>
                </a:lnTo>
                <a:lnTo>
                  <a:pt x="13590357" y="15271"/>
                </a:lnTo>
                <a:lnTo>
                  <a:pt x="13633344" y="33436"/>
                </a:lnTo>
                <a:lnTo>
                  <a:pt x="13672599" y="57798"/>
                </a:lnTo>
                <a:lnTo>
                  <a:pt x="13707506" y="87741"/>
                </a:lnTo>
                <a:lnTo>
                  <a:pt x="13737449" y="122648"/>
                </a:lnTo>
                <a:lnTo>
                  <a:pt x="13761811" y="161903"/>
                </a:lnTo>
                <a:lnTo>
                  <a:pt x="13779976" y="204890"/>
                </a:lnTo>
                <a:lnTo>
                  <a:pt x="13791327" y="250992"/>
                </a:lnTo>
                <a:lnTo>
                  <a:pt x="13795248" y="299592"/>
                </a:lnTo>
                <a:lnTo>
                  <a:pt x="13795248" y="2756027"/>
                </a:lnTo>
                <a:lnTo>
                  <a:pt x="13791327" y="2804627"/>
                </a:lnTo>
                <a:lnTo>
                  <a:pt x="13779976" y="2850729"/>
                </a:lnTo>
                <a:lnTo>
                  <a:pt x="13761811" y="2893716"/>
                </a:lnTo>
                <a:lnTo>
                  <a:pt x="13737449" y="2932971"/>
                </a:lnTo>
                <a:lnTo>
                  <a:pt x="13707506" y="2967878"/>
                </a:lnTo>
                <a:lnTo>
                  <a:pt x="13672599" y="2997821"/>
                </a:lnTo>
                <a:lnTo>
                  <a:pt x="13633344" y="3022183"/>
                </a:lnTo>
                <a:lnTo>
                  <a:pt x="13590357" y="3040348"/>
                </a:lnTo>
                <a:lnTo>
                  <a:pt x="13544255" y="3051699"/>
                </a:lnTo>
                <a:lnTo>
                  <a:pt x="13495655" y="3055619"/>
                </a:lnTo>
                <a:lnTo>
                  <a:pt x="299593" y="3055619"/>
                </a:lnTo>
                <a:lnTo>
                  <a:pt x="251001" y="3051699"/>
                </a:lnTo>
                <a:lnTo>
                  <a:pt x="204905" y="3040348"/>
                </a:lnTo>
                <a:lnTo>
                  <a:pt x="161920" y="3022183"/>
                </a:lnTo>
                <a:lnTo>
                  <a:pt x="122664" y="2997821"/>
                </a:lnTo>
                <a:lnTo>
                  <a:pt x="87755" y="2967878"/>
                </a:lnTo>
                <a:lnTo>
                  <a:pt x="57809" y="2932971"/>
                </a:lnTo>
                <a:lnTo>
                  <a:pt x="33443" y="2893716"/>
                </a:lnTo>
                <a:lnTo>
                  <a:pt x="15275" y="2850729"/>
                </a:lnTo>
                <a:lnTo>
                  <a:pt x="3921" y="2804627"/>
                </a:lnTo>
                <a:lnTo>
                  <a:pt x="0" y="2756027"/>
                </a:lnTo>
                <a:lnTo>
                  <a:pt x="0" y="299592"/>
                </a:lnTo>
                <a:close/>
              </a:path>
            </a:pathLst>
          </a:custGeom>
          <a:ln w="12191">
            <a:solidFill>
              <a:srgbClr val="9BB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5036820"/>
            <a:ext cx="8458200" cy="516890"/>
          </a:xfrm>
          <a:custGeom>
            <a:avLst/>
            <a:gdLst/>
            <a:ahLst/>
            <a:cxnLst/>
            <a:rect l="l" t="t" r="r" b="b"/>
            <a:pathLst>
              <a:path w="8458200" h="516889">
                <a:moveTo>
                  <a:pt x="8378317" y="0"/>
                </a:moveTo>
                <a:lnTo>
                  <a:pt x="79882" y="0"/>
                </a:lnTo>
                <a:lnTo>
                  <a:pt x="48756" y="6266"/>
                </a:lnTo>
                <a:lnTo>
                  <a:pt x="23368" y="23368"/>
                </a:lnTo>
                <a:lnTo>
                  <a:pt x="6266" y="48756"/>
                </a:lnTo>
                <a:lnTo>
                  <a:pt x="0" y="79882"/>
                </a:lnTo>
                <a:lnTo>
                  <a:pt x="0" y="436752"/>
                </a:lnTo>
                <a:lnTo>
                  <a:pt x="6266" y="467879"/>
                </a:lnTo>
                <a:lnTo>
                  <a:pt x="23368" y="493267"/>
                </a:lnTo>
                <a:lnTo>
                  <a:pt x="48756" y="510369"/>
                </a:lnTo>
                <a:lnTo>
                  <a:pt x="79882" y="516635"/>
                </a:lnTo>
                <a:lnTo>
                  <a:pt x="8378317" y="516635"/>
                </a:lnTo>
                <a:lnTo>
                  <a:pt x="8409443" y="510369"/>
                </a:lnTo>
                <a:lnTo>
                  <a:pt x="8434832" y="493267"/>
                </a:lnTo>
                <a:lnTo>
                  <a:pt x="8451933" y="467879"/>
                </a:lnTo>
                <a:lnTo>
                  <a:pt x="8458200" y="436752"/>
                </a:lnTo>
                <a:lnTo>
                  <a:pt x="8458200" y="79882"/>
                </a:lnTo>
                <a:lnTo>
                  <a:pt x="8451933" y="48756"/>
                </a:lnTo>
                <a:lnTo>
                  <a:pt x="8434832" y="23368"/>
                </a:lnTo>
                <a:lnTo>
                  <a:pt x="8409443" y="6266"/>
                </a:lnTo>
                <a:lnTo>
                  <a:pt x="8378317" y="0"/>
                </a:lnTo>
                <a:close/>
              </a:path>
            </a:pathLst>
          </a:custGeom>
          <a:solidFill>
            <a:srgbClr val="9BB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3522" y="5082285"/>
            <a:ext cx="12597765" cy="217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071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FFFFFF"/>
                </a:solidFill>
                <a:latin typeface="Arial MT"/>
                <a:cs typeface="Arial MT"/>
              </a:rPr>
              <a:t>URL</a:t>
            </a:r>
            <a:r>
              <a:rPr sz="24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Filename</a:t>
            </a:r>
            <a:r>
              <a:rPr sz="24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Encoding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Decoding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Base64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alphabet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specified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35" dirty="0">
                <a:solidFill>
                  <a:srgbClr val="404040"/>
                </a:solidFill>
                <a:latin typeface="Arial MT"/>
                <a:cs typeface="Arial MT"/>
              </a:rPr>
              <a:t>RFC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4648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encoding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decoding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operations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Encoder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does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add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line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separator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character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Decoder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rejects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characters</a:t>
            </a: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outside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base64</a:t>
            </a: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alphabet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3563" y="5041391"/>
            <a:ext cx="13795375" cy="2522220"/>
          </a:xfrm>
          <a:custGeom>
            <a:avLst/>
            <a:gdLst/>
            <a:ahLst/>
            <a:cxnLst/>
            <a:rect l="l" t="t" r="r" b="b"/>
            <a:pathLst>
              <a:path w="13795375" h="2522220">
                <a:moveTo>
                  <a:pt x="0" y="247269"/>
                </a:moveTo>
                <a:lnTo>
                  <a:pt x="5024" y="197446"/>
                </a:lnTo>
                <a:lnTo>
                  <a:pt x="19435" y="151036"/>
                </a:lnTo>
                <a:lnTo>
                  <a:pt x="42236" y="109035"/>
                </a:lnTo>
                <a:lnTo>
                  <a:pt x="72432" y="72437"/>
                </a:lnTo>
                <a:lnTo>
                  <a:pt x="109029" y="42239"/>
                </a:lnTo>
                <a:lnTo>
                  <a:pt x="151031" y="19436"/>
                </a:lnTo>
                <a:lnTo>
                  <a:pt x="197442" y="5025"/>
                </a:lnTo>
                <a:lnTo>
                  <a:pt x="247269" y="0"/>
                </a:lnTo>
                <a:lnTo>
                  <a:pt x="13547979" y="0"/>
                </a:lnTo>
                <a:lnTo>
                  <a:pt x="13597801" y="5025"/>
                </a:lnTo>
                <a:lnTo>
                  <a:pt x="13644211" y="19436"/>
                </a:lnTo>
                <a:lnTo>
                  <a:pt x="13686212" y="42239"/>
                </a:lnTo>
                <a:lnTo>
                  <a:pt x="13722810" y="72437"/>
                </a:lnTo>
                <a:lnTo>
                  <a:pt x="13753008" y="109035"/>
                </a:lnTo>
                <a:lnTo>
                  <a:pt x="13775811" y="151036"/>
                </a:lnTo>
                <a:lnTo>
                  <a:pt x="13790222" y="197446"/>
                </a:lnTo>
                <a:lnTo>
                  <a:pt x="13795248" y="247269"/>
                </a:lnTo>
                <a:lnTo>
                  <a:pt x="13795248" y="2274951"/>
                </a:lnTo>
                <a:lnTo>
                  <a:pt x="13790222" y="2324773"/>
                </a:lnTo>
                <a:lnTo>
                  <a:pt x="13775811" y="2371183"/>
                </a:lnTo>
                <a:lnTo>
                  <a:pt x="13753008" y="2413184"/>
                </a:lnTo>
                <a:lnTo>
                  <a:pt x="13722810" y="2449782"/>
                </a:lnTo>
                <a:lnTo>
                  <a:pt x="13686212" y="2479980"/>
                </a:lnTo>
                <a:lnTo>
                  <a:pt x="13644211" y="2502783"/>
                </a:lnTo>
                <a:lnTo>
                  <a:pt x="13597801" y="2517194"/>
                </a:lnTo>
                <a:lnTo>
                  <a:pt x="13547979" y="2522220"/>
                </a:lnTo>
                <a:lnTo>
                  <a:pt x="247269" y="2522220"/>
                </a:lnTo>
                <a:lnTo>
                  <a:pt x="197442" y="2517194"/>
                </a:lnTo>
                <a:lnTo>
                  <a:pt x="151031" y="2502783"/>
                </a:lnTo>
                <a:lnTo>
                  <a:pt x="109029" y="2479980"/>
                </a:lnTo>
                <a:lnTo>
                  <a:pt x="72432" y="2449782"/>
                </a:lnTo>
                <a:lnTo>
                  <a:pt x="42236" y="2413184"/>
                </a:lnTo>
                <a:lnTo>
                  <a:pt x="19435" y="2371183"/>
                </a:lnTo>
                <a:lnTo>
                  <a:pt x="5024" y="2324773"/>
                </a:lnTo>
                <a:lnTo>
                  <a:pt x="0" y="2274951"/>
                </a:lnTo>
                <a:lnTo>
                  <a:pt x="0" y="247269"/>
                </a:lnTo>
                <a:close/>
              </a:path>
            </a:pathLst>
          </a:custGeom>
          <a:ln w="12192">
            <a:solidFill>
              <a:srgbClr val="9BB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689603"/>
            <a:ext cx="2359152" cy="2357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603" y="993922"/>
            <a:ext cx="4305300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022085" y="424052"/>
            <a:ext cx="42138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Learning</a:t>
            </a:r>
            <a:r>
              <a:rPr spc="-190" dirty="0"/>
              <a:t> </a:t>
            </a:r>
            <a:r>
              <a:rPr spc="-105" dirty="0"/>
              <a:t>Objectives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2984" y="2969998"/>
            <a:ext cx="407323" cy="39485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286503" y="2246452"/>
            <a:ext cx="6191885" cy="1069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lesson,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should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able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to: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200">
              <a:latin typeface="Arial MT"/>
              <a:cs typeface="Arial MT"/>
            </a:endParaRPr>
          </a:p>
          <a:p>
            <a:pPr marL="629285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Explain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key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Base64</a:t>
            </a:r>
            <a:r>
              <a:rPr spc="-215" dirty="0"/>
              <a:t> </a:t>
            </a:r>
            <a:r>
              <a:rPr spc="-225" dirty="0"/>
              <a:t>Encode</a:t>
            </a:r>
            <a:r>
              <a:rPr spc="-210" dirty="0"/>
              <a:t> </a:t>
            </a:r>
            <a:r>
              <a:rPr spc="-90" dirty="0"/>
              <a:t>and</a:t>
            </a:r>
            <a:r>
              <a:rPr spc="-200" dirty="0"/>
              <a:t> </a:t>
            </a:r>
            <a:r>
              <a:rPr spc="-185" dirty="0"/>
              <a:t>Decode</a:t>
            </a:r>
            <a:r>
              <a:rPr spc="-235" dirty="0"/>
              <a:t> </a:t>
            </a:r>
            <a:r>
              <a:rPr spc="-8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1500" y="853439"/>
            <a:ext cx="7458456" cy="27432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905000" y="1423416"/>
            <a:ext cx="8458200" cy="516890"/>
          </a:xfrm>
          <a:custGeom>
            <a:avLst/>
            <a:gdLst/>
            <a:ahLst/>
            <a:cxnLst/>
            <a:rect l="l" t="t" r="r" b="b"/>
            <a:pathLst>
              <a:path w="8458200" h="516889">
                <a:moveTo>
                  <a:pt x="8378317" y="0"/>
                </a:moveTo>
                <a:lnTo>
                  <a:pt x="79882" y="0"/>
                </a:lnTo>
                <a:lnTo>
                  <a:pt x="48756" y="6266"/>
                </a:lnTo>
                <a:lnTo>
                  <a:pt x="23368" y="23367"/>
                </a:lnTo>
                <a:lnTo>
                  <a:pt x="6266" y="48756"/>
                </a:lnTo>
                <a:lnTo>
                  <a:pt x="0" y="79882"/>
                </a:lnTo>
                <a:lnTo>
                  <a:pt x="0" y="436752"/>
                </a:lnTo>
                <a:lnTo>
                  <a:pt x="6266" y="467879"/>
                </a:lnTo>
                <a:lnTo>
                  <a:pt x="23368" y="493267"/>
                </a:lnTo>
                <a:lnTo>
                  <a:pt x="48756" y="510369"/>
                </a:lnTo>
                <a:lnTo>
                  <a:pt x="79882" y="516635"/>
                </a:lnTo>
                <a:lnTo>
                  <a:pt x="8378317" y="516635"/>
                </a:lnTo>
                <a:lnTo>
                  <a:pt x="8409443" y="510369"/>
                </a:lnTo>
                <a:lnTo>
                  <a:pt x="8434832" y="493268"/>
                </a:lnTo>
                <a:lnTo>
                  <a:pt x="8451933" y="467879"/>
                </a:lnTo>
                <a:lnTo>
                  <a:pt x="8458200" y="436752"/>
                </a:lnTo>
                <a:lnTo>
                  <a:pt x="8458200" y="79882"/>
                </a:lnTo>
                <a:lnTo>
                  <a:pt x="8451933" y="48756"/>
                </a:lnTo>
                <a:lnTo>
                  <a:pt x="8434832" y="23368"/>
                </a:lnTo>
                <a:lnTo>
                  <a:pt x="8409443" y="6266"/>
                </a:lnTo>
                <a:lnTo>
                  <a:pt x="8378317" y="0"/>
                </a:lnTo>
                <a:close/>
              </a:path>
            </a:pathLst>
          </a:custGeom>
          <a:solidFill>
            <a:srgbClr val="9BB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3522" y="1468069"/>
            <a:ext cx="11976100" cy="220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828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Basic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Encoding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Decoding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Base64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alphabet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 specified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35" dirty="0">
                <a:solidFill>
                  <a:srgbClr val="404040"/>
                </a:solidFill>
                <a:latin typeface="Arial MT"/>
                <a:cs typeface="Arial MT"/>
              </a:rPr>
              <a:t>RFC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2045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encoding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decoding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operations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line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separator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added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encoded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output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Rejects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line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separators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characters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found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base64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alphabet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3563" y="1459991"/>
            <a:ext cx="13795375" cy="3055620"/>
          </a:xfrm>
          <a:custGeom>
            <a:avLst/>
            <a:gdLst/>
            <a:ahLst/>
            <a:cxnLst/>
            <a:rect l="l" t="t" r="r" b="b"/>
            <a:pathLst>
              <a:path w="13795375" h="3055620">
                <a:moveTo>
                  <a:pt x="0" y="299592"/>
                </a:moveTo>
                <a:lnTo>
                  <a:pt x="3921" y="250992"/>
                </a:lnTo>
                <a:lnTo>
                  <a:pt x="15275" y="204890"/>
                </a:lnTo>
                <a:lnTo>
                  <a:pt x="33443" y="161903"/>
                </a:lnTo>
                <a:lnTo>
                  <a:pt x="57809" y="122648"/>
                </a:lnTo>
                <a:lnTo>
                  <a:pt x="87755" y="87741"/>
                </a:lnTo>
                <a:lnTo>
                  <a:pt x="122664" y="57798"/>
                </a:lnTo>
                <a:lnTo>
                  <a:pt x="161920" y="33436"/>
                </a:lnTo>
                <a:lnTo>
                  <a:pt x="204905" y="15271"/>
                </a:lnTo>
                <a:lnTo>
                  <a:pt x="251001" y="3920"/>
                </a:lnTo>
                <a:lnTo>
                  <a:pt x="299593" y="0"/>
                </a:lnTo>
                <a:lnTo>
                  <a:pt x="13495655" y="0"/>
                </a:lnTo>
                <a:lnTo>
                  <a:pt x="13544255" y="3920"/>
                </a:lnTo>
                <a:lnTo>
                  <a:pt x="13590357" y="15271"/>
                </a:lnTo>
                <a:lnTo>
                  <a:pt x="13633344" y="33436"/>
                </a:lnTo>
                <a:lnTo>
                  <a:pt x="13672599" y="57798"/>
                </a:lnTo>
                <a:lnTo>
                  <a:pt x="13707506" y="87741"/>
                </a:lnTo>
                <a:lnTo>
                  <a:pt x="13737449" y="122648"/>
                </a:lnTo>
                <a:lnTo>
                  <a:pt x="13761811" y="161903"/>
                </a:lnTo>
                <a:lnTo>
                  <a:pt x="13779976" y="204890"/>
                </a:lnTo>
                <a:lnTo>
                  <a:pt x="13791327" y="250992"/>
                </a:lnTo>
                <a:lnTo>
                  <a:pt x="13795248" y="299592"/>
                </a:lnTo>
                <a:lnTo>
                  <a:pt x="13795248" y="2756027"/>
                </a:lnTo>
                <a:lnTo>
                  <a:pt x="13791327" y="2804627"/>
                </a:lnTo>
                <a:lnTo>
                  <a:pt x="13779976" y="2850729"/>
                </a:lnTo>
                <a:lnTo>
                  <a:pt x="13761811" y="2893716"/>
                </a:lnTo>
                <a:lnTo>
                  <a:pt x="13737449" y="2932971"/>
                </a:lnTo>
                <a:lnTo>
                  <a:pt x="13707506" y="2967878"/>
                </a:lnTo>
                <a:lnTo>
                  <a:pt x="13672599" y="2997821"/>
                </a:lnTo>
                <a:lnTo>
                  <a:pt x="13633344" y="3022183"/>
                </a:lnTo>
                <a:lnTo>
                  <a:pt x="13590357" y="3040348"/>
                </a:lnTo>
                <a:lnTo>
                  <a:pt x="13544255" y="3051699"/>
                </a:lnTo>
                <a:lnTo>
                  <a:pt x="13495655" y="3055619"/>
                </a:lnTo>
                <a:lnTo>
                  <a:pt x="299593" y="3055619"/>
                </a:lnTo>
                <a:lnTo>
                  <a:pt x="251001" y="3051699"/>
                </a:lnTo>
                <a:lnTo>
                  <a:pt x="204905" y="3040348"/>
                </a:lnTo>
                <a:lnTo>
                  <a:pt x="161920" y="3022183"/>
                </a:lnTo>
                <a:lnTo>
                  <a:pt x="122664" y="2997821"/>
                </a:lnTo>
                <a:lnTo>
                  <a:pt x="87755" y="2967878"/>
                </a:lnTo>
                <a:lnTo>
                  <a:pt x="57809" y="2932971"/>
                </a:lnTo>
                <a:lnTo>
                  <a:pt x="33443" y="2893716"/>
                </a:lnTo>
                <a:lnTo>
                  <a:pt x="15275" y="2850729"/>
                </a:lnTo>
                <a:lnTo>
                  <a:pt x="3921" y="2804627"/>
                </a:lnTo>
                <a:lnTo>
                  <a:pt x="0" y="2756027"/>
                </a:lnTo>
                <a:lnTo>
                  <a:pt x="0" y="299592"/>
                </a:lnTo>
                <a:close/>
              </a:path>
            </a:pathLst>
          </a:custGeom>
          <a:ln w="12191">
            <a:solidFill>
              <a:srgbClr val="9BB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5667" y="1221334"/>
            <a:ext cx="1266825" cy="38036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2200" spc="-155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10221" y="1106233"/>
            <a:ext cx="14201140" cy="7442200"/>
            <a:chOff x="1010221" y="1106233"/>
            <a:chExt cx="14201140" cy="7442200"/>
          </a:xfrm>
        </p:grpSpPr>
        <p:sp>
          <p:nvSpPr>
            <p:cNvPr id="4" name="object 4"/>
            <p:cNvSpPr/>
            <p:nvPr/>
          </p:nvSpPr>
          <p:spPr>
            <a:xfrm>
              <a:off x="1014983" y="1110996"/>
              <a:ext cx="14191615" cy="7432675"/>
            </a:xfrm>
            <a:custGeom>
              <a:avLst/>
              <a:gdLst/>
              <a:ahLst/>
              <a:cxnLst/>
              <a:rect l="l" t="t" r="r" b="b"/>
              <a:pathLst>
                <a:path w="14191615" h="7432675">
                  <a:moveTo>
                    <a:pt x="14191488" y="0"/>
                  </a:moveTo>
                  <a:lnTo>
                    <a:pt x="0" y="0"/>
                  </a:lnTo>
                  <a:lnTo>
                    <a:pt x="0" y="7432548"/>
                  </a:lnTo>
                  <a:lnTo>
                    <a:pt x="14191488" y="7432548"/>
                  </a:lnTo>
                  <a:lnTo>
                    <a:pt x="141914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4983" y="1110996"/>
              <a:ext cx="14191615" cy="7432675"/>
            </a:xfrm>
            <a:custGeom>
              <a:avLst/>
              <a:gdLst/>
              <a:ahLst/>
              <a:cxnLst/>
              <a:rect l="l" t="t" r="r" b="b"/>
              <a:pathLst>
                <a:path w="14191615" h="7432675">
                  <a:moveTo>
                    <a:pt x="0" y="7432548"/>
                  </a:moveTo>
                  <a:lnTo>
                    <a:pt x="14191488" y="7432548"/>
                  </a:lnTo>
                  <a:lnTo>
                    <a:pt x="14191488" y="0"/>
                  </a:lnTo>
                  <a:lnTo>
                    <a:pt x="0" y="0"/>
                  </a:lnTo>
                  <a:lnTo>
                    <a:pt x="0" y="743254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93114" y="1212341"/>
            <a:ext cx="3321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1.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java.util.Base64;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7815" y="1821332"/>
            <a:ext cx="2838450" cy="11233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Getting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encoder</a:t>
            </a:r>
            <a:endParaRPr sz="16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Creating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byte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array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encoding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byte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array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3813" y="3407155"/>
            <a:ext cx="6383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System.out.println("Encoded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byte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array: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"+byteArr2);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3813" y="3650874"/>
            <a:ext cx="4918710" cy="75692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bytebyteArr3[]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newbyte[5];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intx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encoder.encode(byteArr,byteArr3);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72049" y="3650874"/>
            <a:ext cx="6506845" cy="75692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Make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sure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it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has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enough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size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store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copied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bytes</a:t>
            </a:r>
            <a:endParaRPr sz="16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Returns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number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bytes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written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5336" y="4382160"/>
            <a:ext cx="9440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System.out.println("Encoded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byte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array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written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another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array: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"+byteArr3);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System.out.println("Number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bytes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written: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"+x);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89228" y="5236210"/>
            <a:ext cx="2222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Encoding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4808" y="5968110"/>
            <a:ext cx="2226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Decoding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5336" y="5113680"/>
            <a:ext cx="6988809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encoder.encodeToString(“Sample".getBytes());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System.out.println("Encoded</a:t>
            </a:r>
            <a:r>
              <a:rPr sz="1600" spc="-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string: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"+str);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Base64.Decoder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decoder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Base64.getDecoder();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dStr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String(decoder.decode(str));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5336" y="6699631"/>
            <a:ext cx="5405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System.out.println("Decoded</a:t>
            </a:r>
            <a:r>
              <a:rPr sz="1600" spc="-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string: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"+dStr);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3114" y="1455571"/>
            <a:ext cx="6748145" cy="587883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99745" indent="-487045">
              <a:lnSpc>
                <a:spcPct val="100000"/>
              </a:lnSpc>
              <a:spcBef>
                <a:spcPts val="1060"/>
              </a:spcBef>
              <a:buAutoNum type="arabicPeriod" startAt="2"/>
              <a:tabLst>
                <a:tab pos="499745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publicclass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Base64BasicEncryptionExample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743585" indent="-730885">
              <a:lnSpc>
                <a:spcPct val="100000"/>
              </a:lnSpc>
              <a:spcBef>
                <a:spcPts val="960"/>
              </a:spcBef>
              <a:buAutoNum type="arabicPeriod" startAt="2"/>
              <a:tabLst>
                <a:tab pos="743585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publicstaticvoid</a:t>
            </a:r>
            <a:r>
              <a:rPr sz="16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33170" indent="-1220470">
              <a:lnSpc>
                <a:spcPct val="100000"/>
              </a:lnSpc>
              <a:spcBef>
                <a:spcPts val="960"/>
              </a:spcBef>
              <a:buAutoNum type="arabicPeriod" startAt="2"/>
              <a:tabLst>
                <a:tab pos="1233170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Base64.Encoder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encoder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Base64.getEncoder();</a:t>
            </a:r>
            <a:endParaRPr sz="1600">
              <a:latin typeface="Courier New"/>
              <a:cs typeface="Courier New"/>
            </a:endParaRPr>
          </a:p>
          <a:p>
            <a:pPr marL="1233170" indent="-1220470">
              <a:lnSpc>
                <a:spcPct val="100000"/>
              </a:lnSpc>
              <a:spcBef>
                <a:spcPts val="960"/>
              </a:spcBef>
              <a:buAutoNum type="arabicPeriod" startAt="2"/>
              <a:tabLst>
                <a:tab pos="1233170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bytebyteArr[]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{1,2};</a:t>
            </a:r>
            <a:endParaRPr sz="1600">
              <a:latin typeface="Courier New"/>
              <a:cs typeface="Courier New"/>
            </a:endParaRPr>
          </a:p>
          <a:p>
            <a:pPr marL="12700" marR="492759" indent="1220470">
              <a:lnSpc>
                <a:spcPct val="150000"/>
              </a:lnSpc>
              <a:buAutoNum type="arabicPeriod" startAt="2"/>
              <a:tabLst>
                <a:tab pos="1233170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bytebyteArr2[]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encoder.encode(byteArr);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7.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8.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9.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10.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11.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12.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13.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14.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15.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16.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17.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48052" y="706539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3114" y="7430846"/>
            <a:ext cx="5149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18.}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Base64</a:t>
            </a:r>
            <a:r>
              <a:rPr spc="-215" dirty="0"/>
              <a:t> </a:t>
            </a:r>
            <a:r>
              <a:rPr spc="-225" dirty="0"/>
              <a:t>Encode</a:t>
            </a:r>
            <a:r>
              <a:rPr spc="-210" dirty="0"/>
              <a:t> </a:t>
            </a:r>
            <a:r>
              <a:rPr spc="-90" dirty="0"/>
              <a:t>and</a:t>
            </a:r>
            <a:r>
              <a:rPr spc="-200" dirty="0"/>
              <a:t> </a:t>
            </a:r>
            <a:r>
              <a:rPr spc="-185" dirty="0"/>
              <a:t>Decode</a:t>
            </a:r>
            <a:r>
              <a:rPr spc="-235" dirty="0"/>
              <a:t> </a:t>
            </a:r>
            <a:r>
              <a:rPr spc="-80" dirty="0"/>
              <a:t>(Contd.)</a:t>
            </a: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7596" y="853439"/>
            <a:ext cx="7446264" cy="2743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339328" y="6615683"/>
            <a:ext cx="6718300" cy="1755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Encoded</a:t>
            </a:r>
            <a:r>
              <a:rPr sz="1800" spc="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byte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array: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[B@6bc7c054</a:t>
            </a:r>
            <a:endParaRPr sz="1800">
              <a:latin typeface="Arial MT"/>
              <a:cs typeface="Arial MT"/>
            </a:endParaRPr>
          </a:p>
          <a:p>
            <a:pPr marL="92075" marR="36385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Encoded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byte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array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90" dirty="0">
                <a:latin typeface="Arial MT"/>
                <a:cs typeface="Arial MT"/>
              </a:rPr>
              <a:t>written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105" dirty="0">
                <a:latin typeface="Arial MT"/>
                <a:cs typeface="Arial MT"/>
              </a:rPr>
              <a:t>to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75" dirty="0">
                <a:latin typeface="Arial MT"/>
                <a:cs typeface="Arial MT"/>
              </a:rPr>
              <a:t>another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array: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[B@232204a1 </a:t>
            </a:r>
            <a:r>
              <a:rPr sz="1800" spc="90" dirty="0">
                <a:latin typeface="Arial MT"/>
                <a:cs typeface="Arial MT"/>
              </a:rPr>
              <a:t>Number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9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bytes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75" dirty="0">
                <a:latin typeface="Arial MT"/>
                <a:cs typeface="Arial MT"/>
              </a:rPr>
              <a:t>written: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  <a:p>
            <a:pPr marL="92075" marR="272415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Encoded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string: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SmF2YVRwb2ludA== </a:t>
            </a:r>
            <a:r>
              <a:rPr sz="1800" dirty="0">
                <a:latin typeface="Arial MT"/>
                <a:cs typeface="Arial MT"/>
              </a:rPr>
              <a:t>Decoded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string: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Sample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4286" y="346659"/>
            <a:ext cx="3036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Optional</a:t>
            </a:r>
            <a:r>
              <a:rPr spc="-195" dirty="0"/>
              <a:t> 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8147" y="853439"/>
            <a:ext cx="3185159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5301" y="1977898"/>
            <a:ext cx="114674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new,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final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deals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NullPointerException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845564"/>
            <a:ext cx="635507" cy="63550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053840" y="5399532"/>
            <a:ext cx="8155305" cy="1039494"/>
            <a:chOff x="4053840" y="5399532"/>
            <a:chExt cx="8155305" cy="1039494"/>
          </a:xfrm>
        </p:grpSpPr>
        <p:sp>
          <p:nvSpPr>
            <p:cNvPr id="7" name="object 7"/>
            <p:cNvSpPr/>
            <p:nvPr/>
          </p:nvSpPr>
          <p:spPr>
            <a:xfrm>
              <a:off x="4759452" y="5539740"/>
              <a:ext cx="7443470" cy="751840"/>
            </a:xfrm>
            <a:custGeom>
              <a:avLst/>
              <a:gdLst/>
              <a:ahLst/>
              <a:cxnLst/>
              <a:rect l="l" t="t" r="r" b="b"/>
              <a:pathLst>
                <a:path w="7443470" h="751839">
                  <a:moveTo>
                    <a:pt x="0" y="125222"/>
                  </a:moveTo>
                  <a:lnTo>
                    <a:pt x="9832" y="76455"/>
                  </a:lnTo>
                  <a:lnTo>
                    <a:pt x="36655" y="36655"/>
                  </a:lnTo>
                  <a:lnTo>
                    <a:pt x="76455" y="9832"/>
                  </a:lnTo>
                  <a:lnTo>
                    <a:pt x="125222" y="0"/>
                  </a:lnTo>
                  <a:lnTo>
                    <a:pt x="7317994" y="0"/>
                  </a:lnTo>
                  <a:lnTo>
                    <a:pt x="7366760" y="9832"/>
                  </a:lnTo>
                  <a:lnTo>
                    <a:pt x="7406560" y="36655"/>
                  </a:lnTo>
                  <a:lnTo>
                    <a:pt x="7433383" y="76455"/>
                  </a:lnTo>
                  <a:lnTo>
                    <a:pt x="7443216" y="125222"/>
                  </a:lnTo>
                  <a:lnTo>
                    <a:pt x="7443216" y="626110"/>
                  </a:lnTo>
                  <a:lnTo>
                    <a:pt x="7433383" y="674876"/>
                  </a:lnTo>
                  <a:lnTo>
                    <a:pt x="7406560" y="714676"/>
                  </a:lnTo>
                  <a:lnTo>
                    <a:pt x="7366760" y="741499"/>
                  </a:lnTo>
                  <a:lnTo>
                    <a:pt x="7317994" y="751332"/>
                  </a:lnTo>
                  <a:lnTo>
                    <a:pt x="125222" y="751332"/>
                  </a:lnTo>
                  <a:lnTo>
                    <a:pt x="76455" y="741499"/>
                  </a:lnTo>
                  <a:lnTo>
                    <a:pt x="36655" y="714676"/>
                  </a:lnTo>
                  <a:lnTo>
                    <a:pt x="9832" y="674876"/>
                  </a:lnTo>
                  <a:lnTo>
                    <a:pt x="0" y="626110"/>
                  </a:lnTo>
                  <a:lnTo>
                    <a:pt x="0" y="125222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3840" y="5399532"/>
              <a:ext cx="1053084" cy="103936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85917" y="5760465"/>
            <a:ext cx="65468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must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import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java.util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package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5301" y="3569335"/>
            <a:ext cx="9521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check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presence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particular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3436620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2967" y="1227836"/>
            <a:ext cx="1292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4811" y="2077211"/>
            <a:ext cx="12407265" cy="5934710"/>
            <a:chOff x="1924811" y="2077211"/>
            <a:chExt cx="12407265" cy="5934710"/>
          </a:xfrm>
        </p:grpSpPr>
        <p:sp>
          <p:nvSpPr>
            <p:cNvPr id="4" name="object 4"/>
            <p:cNvSpPr/>
            <p:nvPr/>
          </p:nvSpPr>
          <p:spPr>
            <a:xfrm>
              <a:off x="1929383" y="2081783"/>
              <a:ext cx="12397740" cy="5925820"/>
            </a:xfrm>
            <a:custGeom>
              <a:avLst/>
              <a:gdLst/>
              <a:ahLst/>
              <a:cxnLst/>
              <a:rect l="l" t="t" r="r" b="b"/>
              <a:pathLst>
                <a:path w="12397740" h="5925820">
                  <a:moveTo>
                    <a:pt x="12397740" y="0"/>
                  </a:moveTo>
                  <a:lnTo>
                    <a:pt x="0" y="0"/>
                  </a:lnTo>
                  <a:lnTo>
                    <a:pt x="0" y="5925312"/>
                  </a:lnTo>
                  <a:lnTo>
                    <a:pt x="12397740" y="5925312"/>
                  </a:lnTo>
                  <a:lnTo>
                    <a:pt x="123977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9383" y="2081783"/>
              <a:ext cx="12397740" cy="5925820"/>
            </a:xfrm>
            <a:custGeom>
              <a:avLst/>
              <a:gdLst/>
              <a:ahLst/>
              <a:cxnLst/>
              <a:rect l="l" t="t" r="r" b="b"/>
              <a:pathLst>
                <a:path w="12397740" h="5925820">
                  <a:moveTo>
                    <a:pt x="0" y="5925312"/>
                  </a:moveTo>
                  <a:lnTo>
                    <a:pt x="12397740" y="5925312"/>
                  </a:lnTo>
                  <a:lnTo>
                    <a:pt x="12397740" y="0"/>
                  </a:lnTo>
                  <a:lnTo>
                    <a:pt x="0" y="0"/>
                  </a:lnTo>
                  <a:lnTo>
                    <a:pt x="0" y="5925312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21077" y="2061489"/>
            <a:ext cx="3916679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3204" indent="-243204">
              <a:lnSpc>
                <a:spcPct val="100000"/>
              </a:lnSpc>
              <a:spcBef>
                <a:spcPts val="1060"/>
              </a:spcBef>
              <a:buSzPct val="93750"/>
              <a:buAutoNum type="arabicPeriod"/>
              <a:tabLst>
                <a:tab pos="243204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java.util.Optional;</a:t>
            </a:r>
            <a:endParaRPr sz="1600">
              <a:latin typeface="Courier New"/>
              <a:cs typeface="Courier New"/>
            </a:endParaRPr>
          </a:p>
          <a:p>
            <a:pPr marL="243204" indent="-243204">
              <a:lnSpc>
                <a:spcPct val="100000"/>
              </a:lnSpc>
              <a:spcBef>
                <a:spcPts val="960"/>
              </a:spcBef>
              <a:buSzPct val="93750"/>
              <a:buAutoNum type="arabicPeriod"/>
              <a:tabLst>
                <a:tab pos="243204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OptionalExample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2598" y="2793497"/>
            <a:ext cx="5261610" cy="11226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8895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String[]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String[10];</a:t>
            </a:r>
            <a:endParaRPr sz="1600">
              <a:latin typeface="Courier New"/>
              <a:cs typeface="Courier New"/>
            </a:endParaRPr>
          </a:p>
          <a:p>
            <a:pPr marL="48895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str[5]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"JAVA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OPTIONAL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EXAMPLE";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12305" y="3647313"/>
            <a:ext cx="3674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Setting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value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5th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index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2182" y="3890543"/>
            <a:ext cx="10509250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0100"/>
              </a:lnSpc>
              <a:spcBef>
                <a:spcPts val="95"/>
              </a:spcBef>
              <a:tabLst>
                <a:tab pos="5126355" algn="l"/>
                <a:tab pos="5247640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Optional&lt;String&gt;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checkNull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Optional.ofNullable(str[5]); checkNull.ifPresent(System.out::println);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	//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printing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value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by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using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reference System.out.println(checkNull.get());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//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printing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value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by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using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get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method System.out.println(str[5].toLowerCase());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6042" y="5476494"/>
            <a:ext cx="134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1077" y="2793497"/>
            <a:ext cx="501650" cy="331787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5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3.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4.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5.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6.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7.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8.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9.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10.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11.}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685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Optional</a:t>
            </a:r>
            <a:r>
              <a:rPr spc="-200" dirty="0"/>
              <a:t> </a:t>
            </a:r>
            <a:r>
              <a:rPr spc="-240" dirty="0"/>
              <a:t>Class</a:t>
            </a:r>
            <a:r>
              <a:rPr spc="-180" dirty="0"/>
              <a:t> </a:t>
            </a:r>
            <a:r>
              <a:rPr spc="-85" dirty="0"/>
              <a:t>(Contd.)</a:t>
            </a: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9844" y="853439"/>
            <a:ext cx="5001767" cy="2743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872471" y="6355079"/>
            <a:ext cx="4174490" cy="11995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</a:pPr>
            <a:r>
              <a:rPr sz="1800" spc="-215" dirty="0">
                <a:latin typeface="Arial MT"/>
                <a:cs typeface="Arial MT"/>
              </a:rPr>
              <a:t>JAVA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OPTIONAL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5" dirty="0">
                <a:latin typeface="Arial MT"/>
                <a:cs typeface="Arial MT"/>
              </a:rPr>
              <a:t>CLASS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EXAMPLE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220" dirty="0">
                <a:latin typeface="Arial MT"/>
                <a:cs typeface="Arial MT"/>
              </a:rPr>
              <a:t>JAVA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OPTIONAL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50" dirty="0">
                <a:latin typeface="Arial MT"/>
                <a:cs typeface="Arial MT"/>
              </a:rPr>
              <a:t>CLASS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EXAMPLE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java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75" dirty="0">
                <a:latin typeface="Arial MT"/>
                <a:cs typeface="Arial MT"/>
              </a:rPr>
              <a:t>optional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class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example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3825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Collectors</a:t>
            </a:r>
            <a:r>
              <a:rPr spc="-195" dirty="0"/>
              <a:t> </a:t>
            </a:r>
            <a:r>
              <a:rPr spc="-180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2700" y="853439"/>
            <a:ext cx="3496055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5301" y="1977898"/>
            <a:ext cx="6647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new,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final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extends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845564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35301" y="3211073"/>
            <a:ext cx="12031345" cy="1031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reduction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operations,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gathering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elements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collections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and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summarizing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them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according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criteria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246120"/>
            <a:ext cx="635507" cy="6355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35301" y="5182056"/>
            <a:ext cx="6284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deal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elements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5049011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2967" y="1227836"/>
            <a:ext cx="1292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4811" y="1737360"/>
            <a:ext cx="12407265" cy="6704330"/>
            <a:chOff x="1924811" y="1737360"/>
            <a:chExt cx="12407265" cy="6704330"/>
          </a:xfrm>
        </p:grpSpPr>
        <p:sp>
          <p:nvSpPr>
            <p:cNvPr id="4" name="object 4"/>
            <p:cNvSpPr/>
            <p:nvPr/>
          </p:nvSpPr>
          <p:spPr>
            <a:xfrm>
              <a:off x="1929383" y="1741932"/>
              <a:ext cx="12397740" cy="6695440"/>
            </a:xfrm>
            <a:custGeom>
              <a:avLst/>
              <a:gdLst/>
              <a:ahLst/>
              <a:cxnLst/>
              <a:rect l="l" t="t" r="r" b="b"/>
              <a:pathLst>
                <a:path w="12397740" h="6695440">
                  <a:moveTo>
                    <a:pt x="12397740" y="0"/>
                  </a:moveTo>
                  <a:lnTo>
                    <a:pt x="0" y="0"/>
                  </a:lnTo>
                  <a:lnTo>
                    <a:pt x="0" y="6694932"/>
                  </a:lnTo>
                  <a:lnTo>
                    <a:pt x="12397740" y="6694932"/>
                  </a:lnTo>
                  <a:lnTo>
                    <a:pt x="123977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9383" y="1741932"/>
              <a:ext cx="12397740" cy="6695440"/>
            </a:xfrm>
            <a:custGeom>
              <a:avLst/>
              <a:gdLst/>
              <a:ahLst/>
              <a:cxnLst/>
              <a:rect l="l" t="t" r="r" b="b"/>
              <a:pathLst>
                <a:path w="12397740" h="6695440">
                  <a:moveTo>
                    <a:pt x="0" y="6694932"/>
                  </a:moveTo>
                  <a:lnTo>
                    <a:pt x="12397740" y="6694932"/>
                  </a:lnTo>
                  <a:lnTo>
                    <a:pt x="12397740" y="0"/>
                  </a:lnTo>
                  <a:lnTo>
                    <a:pt x="0" y="0"/>
                  </a:lnTo>
                  <a:lnTo>
                    <a:pt x="0" y="6694932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08377" y="1720447"/>
            <a:ext cx="3931920" cy="7581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065"/>
              </a:spcBef>
              <a:buSzPct val="93750"/>
              <a:buAutoNum type="arabicPeriod"/>
              <a:tabLst>
                <a:tab pos="255904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CollectorsExample</a:t>
            </a:r>
            <a:endParaRPr sz="1600">
              <a:latin typeface="Courier New"/>
              <a:cs typeface="Courier New"/>
            </a:endParaRPr>
          </a:p>
          <a:p>
            <a:pPr marL="255904" indent="-243204">
              <a:lnSpc>
                <a:spcPct val="100000"/>
              </a:lnSpc>
              <a:spcBef>
                <a:spcPts val="965"/>
              </a:spcBef>
              <a:buSzPct val="93750"/>
              <a:buAutoNum type="arabicPeriod"/>
              <a:tabLst>
                <a:tab pos="255904" algn="l"/>
              </a:tabLst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9898" y="2453157"/>
            <a:ext cx="7355840" cy="36836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List&lt;Product&gt;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productsList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ArrayList&lt;Product&gt;();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//Adding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Products</a:t>
            </a:r>
            <a:endParaRPr sz="1600">
              <a:latin typeface="Courier New"/>
              <a:cs typeface="Courier New"/>
            </a:endParaRPr>
          </a:p>
          <a:p>
            <a:pPr marL="501650" marR="1079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productsList.add(new</a:t>
            </a:r>
            <a:r>
              <a:rPr sz="1600" spc="-1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Product(1,"HP</a:t>
            </a:r>
            <a:r>
              <a:rPr sz="1600" spc="-1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Laptop",20000f));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productsList.add(new</a:t>
            </a:r>
            <a:r>
              <a:rPr sz="1600" spc="-1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Product(2,"Dell</a:t>
            </a:r>
            <a:r>
              <a:rPr sz="1600" spc="-1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Laptop",35000f));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productsList.add(new</a:t>
            </a:r>
            <a:r>
              <a:rPr sz="1600" spc="-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Product(3,"Lenevo</a:t>
            </a:r>
            <a:r>
              <a:rPr sz="1600" spc="-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Laptop",30000f));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productsList.add(new</a:t>
            </a:r>
            <a:r>
              <a:rPr sz="1600" spc="-1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Product(4,"Sony</a:t>
            </a:r>
            <a:r>
              <a:rPr sz="1600" spc="-1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Laptop",30000f));</a:t>
            </a:r>
            <a:endParaRPr sz="1600">
              <a:latin typeface="Courier New"/>
              <a:cs typeface="Courier New"/>
            </a:endParaRPr>
          </a:p>
          <a:p>
            <a:pPr marL="6254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productsList.add(new</a:t>
            </a:r>
            <a:r>
              <a:rPr sz="1600" spc="-20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Product(5,"Apple</a:t>
            </a:r>
            <a:r>
              <a:rPr sz="1600" spc="-2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Laptop",60000f));</a:t>
            </a:r>
            <a:endParaRPr sz="1600">
              <a:latin typeface="Courier New"/>
              <a:cs typeface="Courier New"/>
            </a:endParaRPr>
          </a:p>
          <a:p>
            <a:pPr marL="1602105" marR="3060065" indent="-977265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List&lt;Float&gt;</a:t>
            </a:r>
            <a:r>
              <a:rPr sz="1600" spc="-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productPriceList</a:t>
            </a:r>
            <a:r>
              <a:rPr sz="1600" spc="-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productsList.stream()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02584" y="6111392"/>
            <a:ext cx="258762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fetching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price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collecting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list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2927" y="6111392"/>
            <a:ext cx="6130290" cy="11233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55545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.map(x-&gt;x.price)</a:t>
            </a:r>
            <a:endParaRPr sz="1600">
              <a:latin typeface="Courier New"/>
              <a:cs typeface="Courier New"/>
            </a:endParaRPr>
          </a:p>
          <a:p>
            <a:pPr marL="12700" marR="5080" indent="2442845">
              <a:lnSpc>
                <a:spcPts val="2880"/>
              </a:lnSpc>
              <a:spcBef>
                <a:spcPts val="10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.collect(Collectors.toList()); System.out.println(productPriceList);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3342" y="7331455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8377" y="2453157"/>
            <a:ext cx="514350" cy="55130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3.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4.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5.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6.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7.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8.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9.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10.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11.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12.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13.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14.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15.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16.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17.}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8181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Collectors</a:t>
            </a:r>
            <a:r>
              <a:rPr spc="-195" dirty="0"/>
              <a:t> </a:t>
            </a:r>
            <a:r>
              <a:rPr spc="-240" dirty="0"/>
              <a:t>Class</a:t>
            </a:r>
            <a:r>
              <a:rPr spc="-180" dirty="0"/>
              <a:t> </a:t>
            </a:r>
            <a:r>
              <a:rPr spc="-75" dirty="0"/>
              <a:t>(Contd.)</a:t>
            </a: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0" y="853439"/>
            <a:ext cx="5172456" cy="2743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973056" y="7053071"/>
            <a:ext cx="4174490" cy="12941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6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5"/>
              </a:spcBef>
            </a:pPr>
            <a:r>
              <a:rPr sz="1800" spc="-10" dirty="0"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[20000.0,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35000.0,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30000.0,</a:t>
            </a:r>
            <a:r>
              <a:rPr sz="1800" spc="-10" dirty="0">
                <a:latin typeface="Arial MT"/>
                <a:cs typeface="Arial MT"/>
              </a:rPr>
              <a:t> 30000.0,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Arial MT"/>
                <a:cs typeface="Arial MT"/>
              </a:rPr>
              <a:t>60000.0]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4059" y="346659"/>
            <a:ext cx="3637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forEach()</a:t>
            </a:r>
            <a:r>
              <a:rPr spc="-210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9255" y="853439"/>
            <a:ext cx="374294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5301" y="1977898"/>
            <a:ext cx="117570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defined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Iterable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iterate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elements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845564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35301" y="3378835"/>
            <a:ext cx="6993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Takes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single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parameter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functional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246120"/>
            <a:ext cx="635507" cy="63550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113788" y="4844796"/>
            <a:ext cx="12033885" cy="1209040"/>
            <a:chOff x="2113788" y="4844796"/>
            <a:chExt cx="12033885" cy="1209040"/>
          </a:xfrm>
        </p:grpSpPr>
        <p:sp>
          <p:nvSpPr>
            <p:cNvPr id="9" name="object 9"/>
            <p:cNvSpPr/>
            <p:nvPr/>
          </p:nvSpPr>
          <p:spPr>
            <a:xfrm>
              <a:off x="2991612" y="4965192"/>
              <a:ext cx="11149965" cy="1045844"/>
            </a:xfrm>
            <a:custGeom>
              <a:avLst/>
              <a:gdLst/>
              <a:ahLst/>
              <a:cxnLst/>
              <a:rect l="l" t="t" r="r" b="b"/>
              <a:pathLst>
                <a:path w="11149965" h="1045845">
                  <a:moveTo>
                    <a:pt x="0" y="174244"/>
                  </a:moveTo>
                  <a:lnTo>
                    <a:pt x="6221" y="127911"/>
                  </a:lnTo>
                  <a:lnTo>
                    <a:pt x="23781" y="86284"/>
                  </a:lnTo>
                  <a:lnTo>
                    <a:pt x="51022" y="51022"/>
                  </a:lnTo>
                  <a:lnTo>
                    <a:pt x="86284" y="23781"/>
                  </a:lnTo>
                  <a:lnTo>
                    <a:pt x="127911" y="6221"/>
                  </a:lnTo>
                  <a:lnTo>
                    <a:pt x="174244" y="0"/>
                  </a:lnTo>
                  <a:lnTo>
                    <a:pt x="10975340" y="0"/>
                  </a:lnTo>
                  <a:lnTo>
                    <a:pt x="11021672" y="6221"/>
                  </a:lnTo>
                  <a:lnTo>
                    <a:pt x="11063299" y="23781"/>
                  </a:lnTo>
                  <a:lnTo>
                    <a:pt x="11098561" y="51022"/>
                  </a:lnTo>
                  <a:lnTo>
                    <a:pt x="11125802" y="86284"/>
                  </a:lnTo>
                  <a:lnTo>
                    <a:pt x="11143362" y="127911"/>
                  </a:lnTo>
                  <a:lnTo>
                    <a:pt x="11149584" y="174244"/>
                  </a:lnTo>
                  <a:lnTo>
                    <a:pt x="11149584" y="871220"/>
                  </a:lnTo>
                  <a:lnTo>
                    <a:pt x="11143362" y="917552"/>
                  </a:lnTo>
                  <a:lnTo>
                    <a:pt x="11125802" y="959179"/>
                  </a:lnTo>
                  <a:lnTo>
                    <a:pt x="11098561" y="994441"/>
                  </a:lnTo>
                  <a:lnTo>
                    <a:pt x="11063299" y="1021682"/>
                  </a:lnTo>
                  <a:lnTo>
                    <a:pt x="11021672" y="1039242"/>
                  </a:lnTo>
                  <a:lnTo>
                    <a:pt x="10975340" y="1045464"/>
                  </a:lnTo>
                  <a:lnTo>
                    <a:pt x="174244" y="1045464"/>
                  </a:lnTo>
                  <a:lnTo>
                    <a:pt x="127911" y="1039242"/>
                  </a:lnTo>
                  <a:lnTo>
                    <a:pt x="86284" y="1021682"/>
                  </a:lnTo>
                  <a:lnTo>
                    <a:pt x="51022" y="994441"/>
                  </a:lnTo>
                  <a:lnTo>
                    <a:pt x="23781" y="959179"/>
                  </a:lnTo>
                  <a:lnTo>
                    <a:pt x="6221" y="917552"/>
                  </a:lnTo>
                  <a:lnTo>
                    <a:pt x="0" y="871220"/>
                  </a:lnTo>
                  <a:lnTo>
                    <a:pt x="0" y="174244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3788" y="4844796"/>
              <a:ext cx="1225296" cy="12085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418713" y="4903856"/>
            <a:ext cx="10354945" cy="1031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Since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takes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single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parameter,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pass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argument.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1191" y="1227836"/>
            <a:ext cx="1292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9383" y="1748027"/>
            <a:ext cx="12405360" cy="5965190"/>
            <a:chOff x="1929383" y="1748027"/>
            <a:chExt cx="12405360" cy="5965190"/>
          </a:xfrm>
        </p:grpSpPr>
        <p:sp>
          <p:nvSpPr>
            <p:cNvPr id="4" name="object 4"/>
            <p:cNvSpPr/>
            <p:nvPr/>
          </p:nvSpPr>
          <p:spPr>
            <a:xfrm>
              <a:off x="1933955" y="1752599"/>
              <a:ext cx="12396470" cy="5956300"/>
            </a:xfrm>
            <a:custGeom>
              <a:avLst/>
              <a:gdLst/>
              <a:ahLst/>
              <a:cxnLst/>
              <a:rect l="l" t="t" r="r" b="b"/>
              <a:pathLst>
                <a:path w="12396469" h="5956300">
                  <a:moveTo>
                    <a:pt x="12396216" y="0"/>
                  </a:moveTo>
                  <a:lnTo>
                    <a:pt x="0" y="0"/>
                  </a:lnTo>
                  <a:lnTo>
                    <a:pt x="0" y="5955792"/>
                  </a:lnTo>
                  <a:lnTo>
                    <a:pt x="12396216" y="5955792"/>
                  </a:lnTo>
                  <a:lnTo>
                    <a:pt x="123962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33955" y="1752599"/>
              <a:ext cx="12396470" cy="5956300"/>
            </a:xfrm>
            <a:custGeom>
              <a:avLst/>
              <a:gdLst/>
              <a:ahLst/>
              <a:cxnLst/>
              <a:rect l="l" t="t" r="r" b="b"/>
              <a:pathLst>
                <a:path w="12396469" h="5956300">
                  <a:moveTo>
                    <a:pt x="0" y="5955792"/>
                  </a:moveTo>
                  <a:lnTo>
                    <a:pt x="12396216" y="5955792"/>
                  </a:lnTo>
                  <a:lnTo>
                    <a:pt x="12396216" y="0"/>
                  </a:lnTo>
                  <a:lnTo>
                    <a:pt x="0" y="0"/>
                  </a:lnTo>
                  <a:lnTo>
                    <a:pt x="0" y="5955792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25395" y="1731416"/>
            <a:ext cx="3794760" cy="11233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3204" indent="-243204">
              <a:lnSpc>
                <a:spcPct val="100000"/>
              </a:lnSpc>
              <a:spcBef>
                <a:spcPts val="1060"/>
              </a:spcBef>
              <a:buSzPct val="93750"/>
              <a:buAutoNum type="arabicPeriod"/>
              <a:tabLst>
                <a:tab pos="243204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java.util.ArrayList;</a:t>
            </a:r>
            <a:endParaRPr sz="1600">
              <a:latin typeface="Courier New"/>
              <a:cs typeface="Courier New"/>
            </a:endParaRPr>
          </a:p>
          <a:p>
            <a:pPr marL="243204" indent="-243204">
              <a:lnSpc>
                <a:spcPct val="100000"/>
              </a:lnSpc>
              <a:spcBef>
                <a:spcPts val="965"/>
              </a:spcBef>
              <a:buSzPct val="93750"/>
              <a:buAutoNum type="arabicPeriod"/>
              <a:tabLst>
                <a:tab pos="243204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java.util.List;</a:t>
            </a:r>
            <a:endParaRPr sz="1600">
              <a:latin typeface="Courier New"/>
              <a:cs typeface="Courier New"/>
            </a:endParaRPr>
          </a:p>
          <a:p>
            <a:pPr marL="243204" indent="-243204">
              <a:lnSpc>
                <a:spcPct val="100000"/>
              </a:lnSpc>
              <a:spcBef>
                <a:spcPts val="960"/>
              </a:spcBef>
              <a:buSzPct val="93750"/>
              <a:buAutoNum type="arabicPeriod"/>
              <a:tabLst>
                <a:tab pos="243204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ForEachExample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6916" y="2829204"/>
            <a:ext cx="10031730" cy="25863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8895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List&lt;String&gt;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gamesList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ArrayList&lt;String&gt;();</a:t>
            </a:r>
            <a:endParaRPr sz="1600">
              <a:latin typeface="Courier New"/>
              <a:cs typeface="Courier New"/>
            </a:endParaRPr>
          </a:p>
          <a:p>
            <a:pPr marL="48895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gamesList.add("Football");</a:t>
            </a:r>
            <a:endParaRPr sz="1600">
              <a:latin typeface="Courier New"/>
              <a:cs typeface="Courier New"/>
            </a:endParaRPr>
          </a:p>
          <a:p>
            <a:pPr marL="488950" marR="6483350">
              <a:lnSpc>
                <a:spcPct val="15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gamesList.add("Cricket"); gamesList.add("Chess");</a:t>
            </a:r>
            <a:endParaRPr sz="1600">
              <a:latin typeface="Courier New"/>
              <a:cs typeface="Courier New"/>
            </a:endParaRPr>
          </a:p>
          <a:p>
            <a:pPr marL="612140" marR="5080" indent="-1905">
              <a:lnSpc>
                <a:spcPct val="15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System.out.println("-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-Iterating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by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passing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lambda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expression--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");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gamesList.forEach(games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sz="1600" spc="-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System.out.println(games));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0360" y="5878448"/>
            <a:ext cx="134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5395" y="2829204"/>
            <a:ext cx="501650" cy="36836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4.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5.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6.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7.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8.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9.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10.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11.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12.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13.}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26235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forEach()</a:t>
            </a:r>
            <a:r>
              <a:rPr spc="-215" dirty="0"/>
              <a:t> </a:t>
            </a:r>
            <a:r>
              <a:rPr spc="-50" dirty="0"/>
              <a:t>Method</a:t>
            </a:r>
            <a:r>
              <a:rPr spc="-215" dirty="0"/>
              <a:t> </a:t>
            </a:r>
            <a:r>
              <a:rPr spc="-85" dirty="0"/>
              <a:t>(Contd.)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196" y="853439"/>
            <a:ext cx="5465063" cy="2743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779764" y="5721096"/>
            <a:ext cx="5278120" cy="17545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35" dirty="0">
                <a:latin typeface="Arial MT"/>
                <a:cs typeface="Arial MT"/>
              </a:rPr>
              <a:t>-------</a:t>
            </a:r>
            <a:r>
              <a:rPr sz="1800" spc="50" dirty="0">
                <a:latin typeface="Arial MT"/>
                <a:cs typeface="Arial MT"/>
              </a:rPr>
              <a:t>Iterating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passing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lambda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expression-</a:t>
            </a:r>
            <a:r>
              <a:rPr sz="1800" spc="-35" dirty="0">
                <a:latin typeface="Arial MT"/>
                <a:cs typeface="Arial MT"/>
              </a:rPr>
              <a:t>---</a:t>
            </a:r>
            <a:r>
              <a:rPr sz="1800" spc="-50" dirty="0"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35" dirty="0">
                <a:latin typeface="Arial MT"/>
                <a:cs typeface="Arial MT"/>
              </a:rPr>
              <a:t>---</a:t>
            </a:r>
            <a:r>
              <a:rPr sz="1800" spc="-50" dirty="0"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92075" marR="431863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Football Cricket Chess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61845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Parallel</a:t>
            </a:r>
            <a:r>
              <a:rPr spc="-210" dirty="0"/>
              <a:t> </a:t>
            </a:r>
            <a:r>
              <a:rPr spc="-50" dirty="0"/>
              <a:t>Array</a:t>
            </a:r>
            <a:r>
              <a:rPr spc="-235" dirty="0"/>
              <a:t> </a:t>
            </a:r>
            <a:r>
              <a:rPr spc="-75" dirty="0"/>
              <a:t>Sorting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2535" y="853439"/>
            <a:ext cx="4594860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5301" y="1977898"/>
            <a:ext cx="8854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been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added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java.util.Arrays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845564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35301" y="3321811"/>
            <a:ext cx="11560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50" dirty="0">
                <a:solidFill>
                  <a:srgbClr val="404040"/>
                </a:solidFill>
                <a:latin typeface="Arial MT"/>
                <a:cs typeface="Arial MT"/>
              </a:rPr>
              <a:t>JSR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166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Fork/Join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parallelism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common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pool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sorting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elements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188207"/>
            <a:ext cx="635507" cy="6355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35301" y="4668139"/>
            <a:ext cx="44437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called</a:t>
            </a:r>
            <a:r>
              <a:rPr sz="2200" spc="20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“parallelSort()”</a:t>
            </a:r>
            <a:r>
              <a:rPr sz="2200" spc="2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535423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0467" y="1900427"/>
            <a:ext cx="12405360" cy="6334125"/>
            <a:chOff x="2220467" y="1900427"/>
            <a:chExt cx="12405360" cy="6334125"/>
          </a:xfrm>
        </p:grpSpPr>
        <p:sp>
          <p:nvSpPr>
            <p:cNvPr id="3" name="object 3"/>
            <p:cNvSpPr/>
            <p:nvPr/>
          </p:nvSpPr>
          <p:spPr>
            <a:xfrm>
              <a:off x="2225039" y="1904999"/>
              <a:ext cx="12396470" cy="6324600"/>
            </a:xfrm>
            <a:custGeom>
              <a:avLst/>
              <a:gdLst/>
              <a:ahLst/>
              <a:cxnLst/>
              <a:rect l="l" t="t" r="r" b="b"/>
              <a:pathLst>
                <a:path w="12396469" h="6324600">
                  <a:moveTo>
                    <a:pt x="12396216" y="0"/>
                  </a:moveTo>
                  <a:lnTo>
                    <a:pt x="0" y="0"/>
                  </a:lnTo>
                  <a:lnTo>
                    <a:pt x="0" y="6324600"/>
                  </a:lnTo>
                  <a:lnTo>
                    <a:pt x="12396216" y="6324600"/>
                  </a:lnTo>
                  <a:lnTo>
                    <a:pt x="123962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5039" y="1904999"/>
              <a:ext cx="12396470" cy="6324600"/>
            </a:xfrm>
            <a:custGeom>
              <a:avLst/>
              <a:gdLst/>
              <a:ahLst/>
              <a:cxnLst/>
              <a:rect l="l" t="t" r="r" b="b"/>
              <a:pathLst>
                <a:path w="12396469" h="6324600">
                  <a:moveTo>
                    <a:pt x="0" y="6324600"/>
                  </a:moveTo>
                  <a:lnTo>
                    <a:pt x="12396216" y="6324600"/>
                  </a:lnTo>
                  <a:lnTo>
                    <a:pt x="12396216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03526" y="1227836"/>
            <a:ext cx="6739890" cy="1413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200" spc="-35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2200">
              <a:latin typeface="Arial Black"/>
              <a:cs typeface="Arial Black"/>
            </a:endParaRPr>
          </a:p>
          <a:p>
            <a:pPr marL="255904" indent="-243204">
              <a:lnSpc>
                <a:spcPct val="100000"/>
              </a:lnSpc>
              <a:buSzPct val="93750"/>
              <a:buAutoNum type="arabicPeriod"/>
              <a:tabLst>
                <a:tab pos="255904" algn="l"/>
              </a:tabLst>
            </a:pPr>
            <a:r>
              <a:rPr sz="1600" dirty="0">
                <a:latin typeface="Courier New"/>
                <a:cs typeface="Courier New"/>
              </a:rPr>
              <a:t>import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java.util.Arrays;</a:t>
            </a:r>
            <a:endParaRPr sz="1600">
              <a:latin typeface="Courier New"/>
              <a:cs typeface="Courier New"/>
            </a:endParaRPr>
          </a:p>
          <a:p>
            <a:pPr marL="255904" indent="-243204">
              <a:lnSpc>
                <a:spcPct val="100000"/>
              </a:lnSpc>
              <a:spcBef>
                <a:spcPts val="960"/>
              </a:spcBef>
              <a:buSzPct val="93750"/>
              <a:buAutoNum type="arabicPeriod"/>
              <a:tabLst>
                <a:tab pos="255904" algn="l"/>
              </a:tabLst>
            </a:pPr>
            <a:r>
              <a:rPr sz="1600" dirty="0">
                <a:latin typeface="Courier New"/>
                <a:cs typeface="Courier New"/>
              </a:rPr>
              <a:t>public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class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ParallelArraySorting</a:t>
            </a:r>
            <a:r>
              <a:rPr sz="1600" spc="-11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3005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Parallel</a:t>
            </a:r>
            <a:r>
              <a:rPr spc="-200" dirty="0"/>
              <a:t> </a:t>
            </a:r>
            <a:r>
              <a:rPr spc="-50" dirty="0"/>
              <a:t>Array</a:t>
            </a:r>
            <a:r>
              <a:rPr spc="-229" dirty="0"/>
              <a:t> </a:t>
            </a:r>
            <a:r>
              <a:rPr spc="-95" dirty="0"/>
              <a:t>Sorting</a:t>
            </a:r>
            <a:r>
              <a:rPr spc="-225" dirty="0"/>
              <a:t> </a:t>
            </a:r>
            <a:r>
              <a:rPr spc="-90" dirty="0"/>
              <a:t>(Contd.)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3376" y="853439"/>
            <a:ext cx="6394704" cy="27432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259823" y="6463284"/>
            <a:ext cx="5276215" cy="1710055"/>
          </a:xfrm>
          <a:custGeom>
            <a:avLst/>
            <a:gdLst/>
            <a:ahLst/>
            <a:cxnLst/>
            <a:rect l="l" t="t" r="r" b="b"/>
            <a:pathLst>
              <a:path w="5276215" h="1710054">
                <a:moveTo>
                  <a:pt x="5276087" y="0"/>
                </a:moveTo>
                <a:lnTo>
                  <a:pt x="0" y="0"/>
                </a:lnTo>
                <a:lnTo>
                  <a:pt x="0" y="1709927"/>
                </a:lnTo>
                <a:lnTo>
                  <a:pt x="5276087" y="1709927"/>
                </a:lnTo>
                <a:lnTo>
                  <a:pt x="52760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84476" y="2784767"/>
          <a:ext cx="12327890" cy="5386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15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3.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165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16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static</a:t>
                      </a:r>
                      <a:r>
                        <a:rPr sz="16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6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main(String[]</a:t>
                      </a:r>
                      <a:r>
                        <a:rPr sz="16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args)</a:t>
                      </a:r>
                      <a:r>
                        <a:rPr sz="16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4.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Creating</a:t>
                      </a:r>
                      <a:r>
                        <a:rPr sz="16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an</a:t>
                      </a:r>
                      <a:r>
                        <a:rPr sz="16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integer</a:t>
                      </a:r>
                      <a:r>
                        <a:rPr sz="16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array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5.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488251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int[]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arr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{5,8,1,0,6,9};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//</a:t>
                      </a:r>
                      <a:r>
                        <a:rPr sz="16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Iterating</a:t>
                      </a:r>
                      <a:r>
                        <a:rPr sz="16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elements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6.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(int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arr)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7.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99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System.out.print(i+"</a:t>
                      </a:r>
                      <a:r>
                        <a:rPr sz="1600" spc="-20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");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8.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9.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32155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4637405" algn="l"/>
                        </a:tabLst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Arrays.parallelSort(arr);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//</a:t>
                      </a:r>
                      <a:r>
                        <a:rPr sz="16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Sorting</a:t>
                      </a:r>
                      <a:r>
                        <a:rPr sz="16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16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elements</a:t>
                      </a:r>
                      <a:r>
                        <a:rPr sz="16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parallel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10.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33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System.out.println("\nArray</a:t>
                      </a:r>
                      <a:r>
                        <a:rPr sz="1600" spc="-1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elements</a:t>
                      </a:r>
                      <a:r>
                        <a:rPr sz="1600" spc="-1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after</a:t>
                      </a:r>
                      <a:r>
                        <a:rPr sz="1600" spc="-1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sorting");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11.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534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(int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arr)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12.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23010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451993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System.out.print(i+"</a:t>
                      </a:r>
                      <a:r>
                        <a:rPr sz="1600" spc="-2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");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//</a:t>
                      </a:r>
                      <a:r>
                        <a:rPr sz="16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Iterating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elements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5720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13.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14.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15.}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33425">
                        <a:lnSpc>
                          <a:spcPts val="14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424930">
                        <a:lnSpc>
                          <a:spcPts val="1560"/>
                        </a:lnSpc>
                      </a:pPr>
                      <a:r>
                        <a:rPr sz="1800" spc="-10" dirty="0">
                          <a:latin typeface="Arial Black"/>
                          <a:cs typeface="Arial Black"/>
                        </a:rPr>
                        <a:t>Output:</a:t>
                      </a:r>
                      <a:endParaRPr sz="1800">
                        <a:latin typeface="Arial Black"/>
                        <a:cs typeface="Arial Black"/>
                      </a:endParaRPr>
                    </a:p>
                    <a:p>
                      <a:pPr marL="244475">
                        <a:lnSpc>
                          <a:spcPts val="15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424930">
                        <a:lnSpc>
                          <a:spcPts val="209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6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642493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Array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0" dirty="0">
                          <a:latin typeface="Arial MT"/>
                          <a:cs typeface="Arial MT"/>
                        </a:rPr>
                        <a:t>elements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5" dirty="0">
                          <a:latin typeface="Arial MT"/>
                          <a:cs typeface="Arial MT"/>
                        </a:rPr>
                        <a:t>after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0" dirty="0">
                          <a:latin typeface="Arial MT"/>
                          <a:cs typeface="Arial MT"/>
                        </a:rPr>
                        <a:t>sorting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3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31711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6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540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56635" cy="9144000"/>
            <a:chOff x="0" y="0"/>
            <a:chExt cx="16256635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46275"/>
              <a:ext cx="7141464" cy="45918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0" y="1426463"/>
              <a:ext cx="7141464" cy="45918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6400" y="1446275"/>
              <a:ext cx="3124200" cy="45918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94274"/>
              <a:ext cx="7141464" cy="45918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0" y="4474462"/>
              <a:ext cx="7141464" cy="45918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6400" y="4494274"/>
              <a:ext cx="3124200" cy="45918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6256508" cy="32583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3238500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3039" y="3238500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64880" y="3238500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70007" y="3238500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39400" y="3238500"/>
              <a:ext cx="166370" cy="131445"/>
            </a:xfrm>
            <a:custGeom>
              <a:avLst/>
              <a:gdLst/>
              <a:ahLst/>
              <a:cxnLst/>
              <a:rect l="l" t="t" r="r" b="b"/>
              <a:pathLst>
                <a:path w="166370" h="131445">
                  <a:moveTo>
                    <a:pt x="166116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6116" y="131063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05516" y="3238500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75819" y="3238500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6256508" cy="9143998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05636" y="2354072"/>
            <a:ext cx="5299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1—</a:t>
            </a:r>
            <a:r>
              <a:rPr sz="2800" spc="-380" dirty="0">
                <a:solidFill>
                  <a:srgbClr val="404040"/>
                </a:solidFill>
                <a:latin typeface="Arial Black"/>
                <a:cs typeface="Arial Black"/>
              </a:rPr>
              <a:t>Key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40" dirty="0">
                <a:solidFill>
                  <a:srgbClr val="404040"/>
                </a:solidFill>
                <a:latin typeface="Arial Black"/>
                <a:cs typeface="Arial Black"/>
              </a:rPr>
              <a:t>Features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44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30" dirty="0">
                <a:solidFill>
                  <a:srgbClr val="404040"/>
                </a:solidFill>
                <a:latin typeface="Arial Black"/>
                <a:cs typeface="Arial Black"/>
              </a:rPr>
              <a:t>8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07665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Java</a:t>
            </a:r>
            <a:r>
              <a:rPr spc="-229" dirty="0"/>
              <a:t> </a:t>
            </a:r>
            <a:r>
              <a:rPr spc="-40" dirty="0"/>
              <a:t>Nashorn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6540" y="853439"/>
            <a:ext cx="3006852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5301" y="2111501"/>
            <a:ext cx="24936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JavaScript</a:t>
            </a:r>
            <a:r>
              <a:rPr sz="2200" spc="-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engine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978151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35301" y="3512311"/>
            <a:ext cx="12531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0876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command-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line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tool,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jjs</a:t>
            </a:r>
            <a:r>
              <a:rPr sz="2200" spc="-120" dirty="0">
                <a:solidFill>
                  <a:srgbClr val="404040"/>
                </a:solidFill>
                <a:latin typeface="Arial MT"/>
                <a:cs typeface="Arial MT"/>
              </a:rPr>
              <a:t>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allows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execute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JavaScript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dynamically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JVM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378708"/>
            <a:ext cx="635507" cy="63550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113788" y="5073396"/>
            <a:ext cx="12033885" cy="1209040"/>
            <a:chOff x="2113788" y="5073396"/>
            <a:chExt cx="12033885" cy="1209040"/>
          </a:xfrm>
        </p:grpSpPr>
        <p:sp>
          <p:nvSpPr>
            <p:cNvPr id="9" name="object 9"/>
            <p:cNvSpPr/>
            <p:nvPr/>
          </p:nvSpPr>
          <p:spPr>
            <a:xfrm>
              <a:off x="2991612" y="5193792"/>
              <a:ext cx="11149965" cy="1045844"/>
            </a:xfrm>
            <a:custGeom>
              <a:avLst/>
              <a:gdLst/>
              <a:ahLst/>
              <a:cxnLst/>
              <a:rect l="l" t="t" r="r" b="b"/>
              <a:pathLst>
                <a:path w="11149965" h="1045845">
                  <a:moveTo>
                    <a:pt x="0" y="174244"/>
                  </a:moveTo>
                  <a:lnTo>
                    <a:pt x="6221" y="127911"/>
                  </a:lnTo>
                  <a:lnTo>
                    <a:pt x="23781" y="86284"/>
                  </a:lnTo>
                  <a:lnTo>
                    <a:pt x="51022" y="51022"/>
                  </a:lnTo>
                  <a:lnTo>
                    <a:pt x="86284" y="23781"/>
                  </a:lnTo>
                  <a:lnTo>
                    <a:pt x="127911" y="6221"/>
                  </a:lnTo>
                  <a:lnTo>
                    <a:pt x="174244" y="0"/>
                  </a:lnTo>
                  <a:lnTo>
                    <a:pt x="10975340" y="0"/>
                  </a:lnTo>
                  <a:lnTo>
                    <a:pt x="11021672" y="6221"/>
                  </a:lnTo>
                  <a:lnTo>
                    <a:pt x="11063299" y="23781"/>
                  </a:lnTo>
                  <a:lnTo>
                    <a:pt x="11098561" y="51022"/>
                  </a:lnTo>
                  <a:lnTo>
                    <a:pt x="11125802" y="86284"/>
                  </a:lnTo>
                  <a:lnTo>
                    <a:pt x="11143362" y="127911"/>
                  </a:lnTo>
                  <a:lnTo>
                    <a:pt x="11149584" y="174244"/>
                  </a:lnTo>
                  <a:lnTo>
                    <a:pt x="11149584" y="871220"/>
                  </a:lnTo>
                  <a:lnTo>
                    <a:pt x="11143362" y="917552"/>
                  </a:lnTo>
                  <a:lnTo>
                    <a:pt x="11125802" y="959179"/>
                  </a:lnTo>
                  <a:lnTo>
                    <a:pt x="11098561" y="994441"/>
                  </a:lnTo>
                  <a:lnTo>
                    <a:pt x="11063299" y="1021682"/>
                  </a:lnTo>
                  <a:lnTo>
                    <a:pt x="11021672" y="1039242"/>
                  </a:lnTo>
                  <a:lnTo>
                    <a:pt x="10975340" y="1045464"/>
                  </a:lnTo>
                  <a:lnTo>
                    <a:pt x="174244" y="1045464"/>
                  </a:lnTo>
                  <a:lnTo>
                    <a:pt x="127911" y="1039242"/>
                  </a:lnTo>
                  <a:lnTo>
                    <a:pt x="86284" y="1021682"/>
                  </a:lnTo>
                  <a:lnTo>
                    <a:pt x="51022" y="994441"/>
                  </a:lnTo>
                  <a:lnTo>
                    <a:pt x="23781" y="959179"/>
                  </a:lnTo>
                  <a:lnTo>
                    <a:pt x="6221" y="917552"/>
                  </a:lnTo>
                  <a:lnTo>
                    <a:pt x="0" y="871220"/>
                  </a:lnTo>
                  <a:lnTo>
                    <a:pt x="0" y="174244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3788" y="5073396"/>
              <a:ext cx="1225296" cy="12085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342513" y="5131587"/>
            <a:ext cx="9173845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JavaScript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executed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jjs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command-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line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tool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by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embedding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Nashorn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source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code.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2475" y="346659"/>
            <a:ext cx="45999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Java</a:t>
            </a:r>
            <a:r>
              <a:rPr spc="-240" dirty="0"/>
              <a:t> </a:t>
            </a:r>
            <a:r>
              <a:rPr spc="-65" dirty="0"/>
              <a:t>Nashorn</a:t>
            </a:r>
            <a:r>
              <a:rPr spc="-204" dirty="0"/>
              <a:t> </a:t>
            </a:r>
            <a:r>
              <a:rPr spc="-8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3955" y="853439"/>
            <a:ext cx="4733544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924811" y="1914144"/>
            <a:ext cx="12407265" cy="4117975"/>
            <a:chOff x="1924811" y="1914144"/>
            <a:chExt cx="12407265" cy="4117975"/>
          </a:xfrm>
        </p:grpSpPr>
        <p:sp>
          <p:nvSpPr>
            <p:cNvPr id="5" name="object 5"/>
            <p:cNvSpPr/>
            <p:nvPr/>
          </p:nvSpPr>
          <p:spPr>
            <a:xfrm>
              <a:off x="1929383" y="1918716"/>
              <a:ext cx="12397740" cy="4109085"/>
            </a:xfrm>
            <a:custGeom>
              <a:avLst/>
              <a:gdLst/>
              <a:ahLst/>
              <a:cxnLst/>
              <a:rect l="l" t="t" r="r" b="b"/>
              <a:pathLst>
                <a:path w="12397740" h="4109085">
                  <a:moveTo>
                    <a:pt x="12397740" y="0"/>
                  </a:moveTo>
                  <a:lnTo>
                    <a:pt x="0" y="0"/>
                  </a:lnTo>
                  <a:lnTo>
                    <a:pt x="0" y="4108704"/>
                  </a:lnTo>
                  <a:lnTo>
                    <a:pt x="12397740" y="4108704"/>
                  </a:lnTo>
                  <a:lnTo>
                    <a:pt x="123977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29383" y="1918716"/>
              <a:ext cx="12397740" cy="4109085"/>
            </a:xfrm>
            <a:custGeom>
              <a:avLst/>
              <a:gdLst/>
              <a:ahLst/>
              <a:cxnLst/>
              <a:rect l="l" t="t" r="r" b="b"/>
              <a:pathLst>
                <a:path w="12397740" h="4109085">
                  <a:moveTo>
                    <a:pt x="0" y="4108704"/>
                  </a:moveTo>
                  <a:lnTo>
                    <a:pt x="12397740" y="4108704"/>
                  </a:lnTo>
                  <a:lnTo>
                    <a:pt x="12397740" y="0"/>
                  </a:lnTo>
                  <a:lnTo>
                    <a:pt x="0" y="0"/>
                  </a:lnTo>
                  <a:lnTo>
                    <a:pt x="0" y="4108704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21077" y="1897865"/>
            <a:ext cx="3794760" cy="112395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43204" indent="-243204">
              <a:lnSpc>
                <a:spcPct val="100000"/>
              </a:lnSpc>
              <a:spcBef>
                <a:spcPts val="1065"/>
              </a:spcBef>
              <a:buSzPct val="93750"/>
              <a:buAutoNum type="arabicPeriod"/>
              <a:tabLst>
                <a:tab pos="243204" algn="l"/>
              </a:tabLst>
            </a:pPr>
            <a:r>
              <a:rPr sz="1600" dirty="0">
                <a:latin typeface="Courier New"/>
                <a:cs typeface="Courier New"/>
              </a:rPr>
              <a:t>import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javax.script.*;</a:t>
            </a:r>
            <a:endParaRPr sz="1600">
              <a:latin typeface="Courier New"/>
              <a:cs typeface="Courier New"/>
            </a:endParaRPr>
          </a:p>
          <a:p>
            <a:pPr marL="243204" indent="-243204">
              <a:lnSpc>
                <a:spcPct val="100000"/>
              </a:lnSpc>
              <a:spcBef>
                <a:spcPts val="965"/>
              </a:spcBef>
              <a:buSzPct val="93750"/>
              <a:buAutoNum type="arabicPeriod"/>
              <a:tabLst>
                <a:tab pos="243204" algn="l"/>
              </a:tabLst>
            </a:pPr>
            <a:r>
              <a:rPr sz="1600" dirty="0">
                <a:latin typeface="Courier New"/>
                <a:cs typeface="Courier New"/>
              </a:rPr>
              <a:t>import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java.io.*;</a:t>
            </a:r>
            <a:endParaRPr sz="1600">
              <a:latin typeface="Courier New"/>
              <a:cs typeface="Courier New"/>
            </a:endParaRPr>
          </a:p>
          <a:p>
            <a:pPr marL="243204" indent="-243204">
              <a:lnSpc>
                <a:spcPct val="100000"/>
              </a:lnSpc>
              <a:spcBef>
                <a:spcPts val="960"/>
              </a:spcBef>
              <a:buSzPct val="93750"/>
              <a:buAutoNum type="arabicPeriod"/>
              <a:tabLst>
                <a:tab pos="243204" algn="l"/>
              </a:tabLst>
            </a:pPr>
            <a:r>
              <a:rPr sz="1600" dirty="0">
                <a:latin typeface="Courier New"/>
                <a:cs typeface="Courier New"/>
              </a:rPr>
              <a:t>public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class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NashornExample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2598" y="2996336"/>
            <a:ext cx="1136586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  <a:tabLst>
                <a:tab pos="7200900" algn="l"/>
              </a:tabLst>
            </a:pPr>
            <a:r>
              <a:rPr sz="1600" dirty="0">
                <a:latin typeface="Courier New"/>
                <a:cs typeface="Courier New"/>
              </a:rPr>
              <a:t>public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static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void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main(String[]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args)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throws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Exception{</a:t>
            </a:r>
            <a:r>
              <a:rPr sz="1600" dirty="0">
                <a:latin typeface="Courier New"/>
                <a:cs typeface="Courier New"/>
              </a:rPr>
              <a:t>	//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Creating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script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engine</a:t>
            </a:r>
            <a:endParaRPr sz="1600">
              <a:latin typeface="Courier New"/>
              <a:cs typeface="Courier New"/>
            </a:endParaRPr>
          </a:p>
          <a:p>
            <a:pPr marL="48895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Courier New"/>
                <a:cs typeface="Courier New"/>
              </a:rPr>
              <a:t>ScriptEngine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ee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new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ScriptEngineManager().getEngineByName(“Nashorn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is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JavaScript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engine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2182" y="4216400"/>
            <a:ext cx="4772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ourier New"/>
                <a:cs typeface="Courier New"/>
              </a:rPr>
              <a:t>ee.eval(new</a:t>
            </a:r>
            <a:r>
              <a:rPr sz="1600" spc="-1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FileReader("js/hello.js"));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54937" y="4216400"/>
            <a:ext cx="2820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ourier New"/>
                <a:cs typeface="Courier New"/>
              </a:rPr>
              <a:t>//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Reading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Nashorn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file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2598" y="4582160"/>
            <a:ext cx="134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1077" y="2996336"/>
            <a:ext cx="378460" cy="22205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</a:pPr>
            <a:r>
              <a:rPr sz="1600" spc="-25" dirty="0">
                <a:latin typeface="Courier New"/>
                <a:cs typeface="Courier New"/>
              </a:rPr>
              <a:t>4.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latin typeface="Courier New"/>
                <a:cs typeface="Courier New"/>
              </a:rPr>
              <a:t>5.</a:t>
            </a:r>
            <a:endParaRPr sz="1600">
              <a:latin typeface="Courier New"/>
              <a:cs typeface="Courier New"/>
            </a:endParaRPr>
          </a:p>
          <a:p>
            <a:pPr marR="5080">
              <a:lnSpc>
                <a:spcPct val="150000"/>
              </a:lnSpc>
            </a:pPr>
            <a:r>
              <a:rPr sz="1600" spc="-25" dirty="0">
                <a:latin typeface="Courier New"/>
                <a:cs typeface="Courier New"/>
              </a:rPr>
              <a:t>"); 6.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latin typeface="Courier New"/>
                <a:cs typeface="Courier New"/>
              </a:rPr>
              <a:t>7.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latin typeface="Courier New"/>
                <a:cs typeface="Courier New"/>
              </a:rPr>
              <a:t>8.}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65107" y="4849367"/>
            <a:ext cx="5276215" cy="9239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0"/>
              </a:spcBef>
            </a:pPr>
            <a:r>
              <a:rPr sz="1800" spc="-10" dirty="0"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Arial MT"/>
                <a:cs typeface="Arial MT"/>
              </a:rPr>
              <a:t>Hello </a:t>
            </a:r>
            <a:r>
              <a:rPr sz="1800" spc="55" dirty="0">
                <a:latin typeface="Arial MT"/>
                <a:cs typeface="Arial MT"/>
              </a:rPr>
              <a:t>Nashorn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JavaScript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engine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82967" y="1227836"/>
            <a:ext cx="1292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3444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Type</a:t>
            </a:r>
            <a:r>
              <a:rPr spc="-225" dirty="0"/>
              <a:t> </a:t>
            </a:r>
            <a:r>
              <a:rPr spc="-95" dirty="0"/>
              <a:t>and</a:t>
            </a:r>
            <a:r>
              <a:rPr spc="-204" dirty="0"/>
              <a:t> </a:t>
            </a:r>
            <a:r>
              <a:rPr spc="-125" dirty="0"/>
              <a:t>Repeating</a:t>
            </a:r>
            <a:r>
              <a:rPr spc="-215" dirty="0"/>
              <a:t> </a:t>
            </a:r>
            <a:r>
              <a:rPr spc="-40" dirty="0"/>
              <a:t>Annotations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9244" y="853439"/>
            <a:ext cx="6982968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254252"/>
            <a:ext cx="635507" cy="63550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118360" y="2348483"/>
            <a:ext cx="12033885" cy="1210310"/>
            <a:chOff x="2118360" y="2348483"/>
            <a:chExt cx="12033885" cy="1210310"/>
          </a:xfrm>
        </p:grpSpPr>
        <p:sp>
          <p:nvSpPr>
            <p:cNvPr id="6" name="object 6"/>
            <p:cNvSpPr/>
            <p:nvPr/>
          </p:nvSpPr>
          <p:spPr>
            <a:xfrm>
              <a:off x="2996184" y="2468879"/>
              <a:ext cx="11149965" cy="1045844"/>
            </a:xfrm>
            <a:custGeom>
              <a:avLst/>
              <a:gdLst/>
              <a:ahLst/>
              <a:cxnLst/>
              <a:rect l="l" t="t" r="r" b="b"/>
              <a:pathLst>
                <a:path w="11149965" h="1045845">
                  <a:moveTo>
                    <a:pt x="0" y="174244"/>
                  </a:moveTo>
                  <a:lnTo>
                    <a:pt x="6221" y="127911"/>
                  </a:lnTo>
                  <a:lnTo>
                    <a:pt x="23781" y="86284"/>
                  </a:lnTo>
                  <a:lnTo>
                    <a:pt x="51022" y="51022"/>
                  </a:lnTo>
                  <a:lnTo>
                    <a:pt x="86284" y="23781"/>
                  </a:lnTo>
                  <a:lnTo>
                    <a:pt x="127911" y="6221"/>
                  </a:lnTo>
                  <a:lnTo>
                    <a:pt x="174244" y="0"/>
                  </a:lnTo>
                  <a:lnTo>
                    <a:pt x="10975340" y="0"/>
                  </a:lnTo>
                  <a:lnTo>
                    <a:pt x="11021672" y="6221"/>
                  </a:lnTo>
                  <a:lnTo>
                    <a:pt x="11063299" y="23781"/>
                  </a:lnTo>
                  <a:lnTo>
                    <a:pt x="11098561" y="51022"/>
                  </a:lnTo>
                  <a:lnTo>
                    <a:pt x="11125802" y="86284"/>
                  </a:lnTo>
                  <a:lnTo>
                    <a:pt x="11143362" y="127911"/>
                  </a:lnTo>
                  <a:lnTo>
                    <a:pt x="11149584" y="174244"/>
                  </a:lnTo>
                  <a:lnTo>
                    <a:pt x="11149584" y="871220"/>
                  </a:lnTo>
                  <a:lnTo>
                    <a:pt x="11143362" y="917552"/>
                  </a:lnTo>
                  <a:lnTo>
                    <a:pt x="11125802" y="959179"/>
                  </a:lnTo>
                  <a:lnTo>
                    <a:pt x="11098561" y="994441"/>
                  </a:lnTo>
                  <a:lnTo>
                    <a:pt x="11063299" y="1021682"/>
                  </a:lnTo>
                  <a:lnTo>
                    <a:pt x="11021672" y="1039242"/>
                  </a:lnTo>
                  <a:lnTo>
                    <a:pt x="10975340" y="1045464"/>
                  </a:lnTo>
                  <a:lnTo>
                    <a:pt x="174244" y="1045464"/>
                  </a:lnTo>
                  <a:lnTo>
                    <a:pt x="127911" y="1039242"/>
                  </a:lnTo>
                  <a:lnTo>
                    <a:pt x="86284" y="1021682"/>
                  </a:lnTo>
                  <a:lnTo>
                    <a:pt x="51022" y="994441"/>
                  </a:lnTo>
                  <a:lnTo>
                    <a:pt x="23781" y="959179"/>
                  </a:lnTo>
                  <a:lnTo>
                    <a:pt x="6221" y="917552"/>
                  </a:lnTo>
                  <a:lnTo>
                    <a:pt x="0" y="871220"/>
                  </a:lnTo>
                  <a:lnTo>
                    <a:pt x="0" y="174244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8360" y="2348483"/>
              <a:ext cx="1225296" cy="121005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35301" y="1386916"/>
            <a:ext cx="11207750" cy="205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included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annotations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topic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2200">
              <a:latin typeface="Arial MT"/>
              <a:cs typeface="Arial MT"/>
            </a:endParaRPr>
          </a:p>
          <a:p>
            <a:pPr marL="132334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Earlier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could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apply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annotations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declarations.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After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release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endParaRPr sz="2200">
              <a:latin typeface="Arial MT"/>
              <a:cs typeface="Arial MT"/>
            </a:endParaRPr>
          </a:p>
          <a:p>
            <a:pPr marL="1323340">
              <a:lnSpc>
                <a:spcPct val="100000"/>
              </a:lnSpc>
              <a:spcBef>
                <a:spcPts val="1320"/>
              </a:spcBef>
            </a:pP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4" dirty="0">
                <a:solidFill>
                  <a:srgbClr val="404040"/>
                </a:solidFill>
                <a:latin typeface="Arial MT"/>
                <a:cs typeface="Arial MT"/>
              </a:rPr>
              <a:t>SE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8,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annotations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applied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use.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1698" y="4216654"/>
            <a:ext cx="10195560" cy="297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z="2200" spc="-60" dirty="0">
                <a:solidFill>
                  <a:srgbClr val="404040"/>
                </a:solidFill>
                <a:latin typeface="Arial Black"/>
                <a:cs typeface="Arial Black"/>
              </a:rPr>
              <a:t>Examples:</a:t>
            </a:r>
            <a:endParaRPr sz="2200">
              <a:latin typeface="Arial Black"/>
              <a:cs typeface="Arial Black"/>
            </a:endParaRPr>
          </a:p>
          <a:p>
            <a:pPr marL="353695" indent="-340995">
              <a:lnSpc>
                <a:spcPct val="100000"/>
              </a:lnSpc>
              <a:spcBef>
                <a:spcPts val="2235"/>
              </a:spcBef>
              <a:buAutoNum type="arabicPeriod"/>
              <a:tabLst>
                <a:tab pos="353695" algn="l"/>
              </a:tabLst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@NonNull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List&lt;String&gt;</a:t>
            </a:r>
            <a:endParaRPr sz="180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3695" algn="l"/>
              </a:tabLst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List&lt;@NonNull</a:t>
            </a:r>
            <a:r>
              <a:rPr sz="18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String&gt;</a:t>
            </a:r>
            <a:r>
              <a:rPr sz="18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str</a:t>
            </a:r>
            <a:endParaRPr sz="180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3695" algn="l"/>
              </a:tabLst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Arrays&lt;@NonNegative</a:t>
            </a:r>
            <a:r>
              <a:rPr sz="1800" spc="-1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Integer&gt;</a:t>
            </a:r>
            <a:r>
              <a:rPr sz="1800" spc="-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sort</a:t>
            </a:r>
            <a:endParaRPr sz="180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3695" algn="l"/>
              </a:tabLst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@Encrypted</a:t>
            </a:r>
            <a:r>
              <a:rPr sz="18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File</a:t>
            </a:r>
            <a:endParaRPr sz="180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3695" algn="l"/>
              </a:tabLst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@Open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Connection</a:t>
            </a:r>
            <a:endParaRPr sz="180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3695" algn="l"/>
              </a:tabLst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divideInteger(int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a,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b)</a:t>
            </a:r>
            <a:r>
              <a:rPr sz="18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throws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@ZeroDivisor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ArithmeticException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99616" y="1684020"/>
          <a:ext cx="13157200" cy="621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5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400" spc="-22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Types</a:t>
                      </a:r>
                      <a:r>
                        <a:rPr sz="2400" spc="-17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7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of</a:t>
                      </a:r>
                      <a:r>
                        <a:rPr sz="2400" spc="-14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Annotations: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A9D18E"/>
                      </a:solidFill>
                      <a:prstDash val="solid"/>
                    </a:lnL>
                    <a:lnR w="12700">
                      <a:solidFill>
                        <a:srgbClr val="A9D18E"/>
                      </a:solidFill>
                      <a:prstDash val="solid"/>
                    </a:lnR>
                    <a:lnT w="12700">
                      <a:solidFill>
                        <a:srgbClr val="A9D18E"/>
                      </a:solidFill>
                      <a:prstDash val="solid"/>
                    </a:lnT>
                    <a:lnB w="28575">
                      <a:solidFill>
                        <a:srgbClr val="A9D18E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Repeatable</a:t>
                      </a:r>
                      <a:r>
                        <a:rPr sz="22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Annotation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A9D18E"/>
                      </a:solidFill>
                      <a:prstDash val="solid"/>
                    </a:lnL>
                    <a:lnR w="12700">
                      <a:solidFill>
                        <a:srgbClr val="A9D18E"/>
                      </a:solidFill>
                      <a:prstDash val="solid"/>
                    </a:lnR>
                    <a:lnT w="28575">
                      <a:solidFill>
                        <a:srgbClr val="A9D18E"/>
                      </a:solidFill>
                      <a:prstDash val="solid"/>
                    </a:lnT>
                    <a:lnB w="28575">
                      <a:solidFill>
                        <a:srgbClr val="A9D18E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96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Containing</a:t>
                      </a:r>
                      <a:r>
                        <a:rPr sz="2200" spc="2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Annotation</a:t>
                      </a:r>
                      <a:r>
                        <a:rPr sz="2200" spc="1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A9D18E"/>
                      </a:solidFill>
                      <a:prstDash val="solid"/>
                    </a:lnL>
                    <a:lnR w="12700">
                      <a:solidFill>
                        <a:srgbClr val="A9D18E"/>
                      </a:solidFill>
                      <a:prstDash val="solid"/>
                    </a:lnR>
                    <a:lnT w="28575">
                      <a:solidFill>
                        <a:srgbClr val="A9D18E"/>
                      </a:solidFill>
                      <a:prstDash val="solid"/>
                    </a:lnT>
                    <a:lnB w="12700">
                      <a:solidFill>
                        <a:srgbClr val="A9D18E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Type</a:t>
            </a:r>
            <a:r>
              <a:rPr spc="-210" dirty="0"/>
              <a:t> </a:t>
            </a:r>
            <a:r>
              <a:rPr spc="-95" dirty="0"/>
              <a:t>and</a:t>
            </a:r>
            <a:r>
              <a:rPr spc="-190" dirty="0"/>
              <a:t> </a:t>
            </a:r>
            <a:r>
              <a:rPr spc="-125" dirty="0"/>
              <a:t>Repeating</a:t>
            </a:r>
            <a:r>
              <a:rPr spc="-204" dirty="0"/>
              <a:t> </a:t>
            </a:r>
            <a:r>
              <a:rPr spc="-70" dirty="0"/>
              <a:t>Annotations</a:t>
            </a:r>
            <a:r>
              <a:rPr spc="-204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755" y="853439"/>
            <a:ext cx="8695944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Type</a:t>
            </a:r>
            <a:r>
              <a:rPr spc="-210" dirty="0"/>
              <a:t> </a:t>
            </a:r>
            <a:r>
              <a:rPr spc="-95" dirty="0"/>
              <a:t>and</a:t>
            </a:r>
            <a:r>
              <a:rPr spc="-190" dirty="0"/>
              <a:t> </a:t>
            </a:r>
            <a:r>
              <a:rPr spc="-125" dirty="0"/>
              <a:t>Repeating</a:t>
            </a:r>
            <a:r>
              <a:rPr spc="-204" dirty="0"/>
              <a:t> </a:t>
            </a:r>
            <a:r>
              <a:rPr spc="-70" dirty="0"/>
              <a:t>Annotations</a:t>
            </a:r>
            <a:r>
              <a:rPr spc="-204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755" y="853439"/>
            <a:ext cx="8695944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05711" y="3186683"/>
            <a:ext cx="13068300" cy="3985260"/>
            <a:chOff x="1505711" y="3186683"/>
            <a:chExt cx="13068300" cy="3985260"/>
          </a:xfrm>
        </p:grpSpPr>
        <p:sp>
          <p:nvSpPr>
            <p:cNvPr id="5" name="object 5"/>
            <p:cNvSpPr/>
            <p:nvPr/>
          </p:nvSpPr>
          <p:spPr>
            <a:xfrm>
              <a:off x="1505711" y="3186683"/>
              <a:ext cx="13068300" cy="3985260"/>
            </a:xfrm>
            <a:custGeom>
              <a:avLst/>
              <a:gdLst/>
              <a:ahLst/>
              <a:cxnLst/>
              <a:rect l="l" t="t" r="r" b="b"/>
              <a:pathLst>
                <a:path w="13068300" h="3985259">
                  <a:moveTo>
                    <a:pt x="13068300" y="0"/>
                  </a:moveTo>
                  <a:lnTo>
                    <a:pt x="0" y="0"/>
                  </a:lnTo>
                  <a:lnTo>
                    <a:pt x="0" y="3985260"/>
                  </a:lnTo>
                  <a:lnTo>
                    <a:pt x="13068300" y="3985260"/>
                  </a:lnTo>
                  <a:lnTo>
                    <a:pt x="13068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6691" y="5087111"/>
              <a:ext cx="4735195" cy="1892935"/>
            </a:xfrm>
            <a:custGeom>
              <a:avLst/>
              <a:gdLst/>
              <a:ahLst/>
              <a:cxnLst/>
              <a:rect l="l" t="t" r="r" b="b"/>
              <a:pathLst>
                <a:path w="4735195" h="1892934">
                  <a:moveTo>
                    <a:pt x="4735067" y="0"/>
                  </a:moveTo>
                  <a:lnTo>
                    <a:pt x="0" y="0"/>
                  </a:lnTo>
                  <a:lnTo>
                    <a:pt x="0" y="1892808"/>
                  </a:lnTo>
                  <a:lnTo>
                    <a:pt x="4735067" y="1892808"/>
                  </a:lnTo>
                  <a:lnTo>
                    <a:pt x="47350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6691" y="5087111"/>
              <a:ext cx="4735195" cy="1892935"/>
            </a:xfrm>
            <a:custGeom>
              <a:avLst/>
              <a:gdLst/>
              <a:ahLst/>
              <a:cxnLst/>
              <a:rect l="l" t="t" r="r" b="b"/>
              <a:pathLst>
                <a:path w="4735195" h="1892934">
                  <a:moveTo>
                    <a:pt x="0" y="1892808"/>
                  </a:moveTo>
                  <a:lnTo>
                    <a:pt x="4735067" y="1892808"/>
                  </a:lnTo>
                  <a:lnTo>
                    <a:pt x="4735067" y="0"/>
                  </a:lnTo>
                  <a:lnTo>
                    <a:pt x="0" y="0"/>
                  </a:lnTo>
                  <a:lnTo>
                    <a:pt x="0" y="189280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99616" y="1684020"/>
          <a:ext cx="13157200" cy="621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5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400" spc="-22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Types</a:t>
                      </a:r>
                      <a:r>
                        <a:rPr sz="2400" spc="-17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7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of</a:t>
                      </a:r>
                      <a:r>
                        <a:rPr sz="2400" spc="-14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Annotations: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A9D18E"/>
                      </a:solidFill>
                      <a:prstDash val="solid"/>
                    </a:lnL>
                    <a:lnR w="12700">
                      <a:solidFill>
                        <a:srgbClr val="A9D18E"/>
                      </a:solidFill>
                      <a:prstDash val="solid"/>
                    </a:lnR>
                    <a:lnT w="12700">
                      <a:solidFill>
                        <a:srgbClr val="A9D18E"/>
                      </a:solidFill>
                      <a:prstDash val="solid"/>
                    </a:lnT>
                    <a:lnB w="28575">
                      <a:solidFill>
                        <a:srgbClr val="A9D18E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Repeatable</a:t>
                      </a:r>
                      <a:r>
                        <a:rPr sz="22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Annotation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A9D18E"/>
                      </a:solidFill>
                      <a:prstDash val="solid"/>
                    </a:lnL>
                    <a:lnR w="12700">
                      <a:solidFill>
                        <a:srgbClr val="A9D18E"/>
                      </a:solidFill>
                      <a:prstDash val="solid"/>
                    </a:lnR>
                    <a:lnT w="28575">
                      <a:solidFill>
                        <a:srgbClr val="A9D18E"/>
                      </a:solidFill>
                      <a:prstDash val="solid"/>
                    </a:lnT>
                    <a:lnB w="12700">
                      <a:solidFill>
                        <a:srgbClr val="A9D18E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7325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315"/>
                        </a:spcBef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Repeatable</a:t>
                      </a:r>
                      <a:r>
                        <a:rPr sz="22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annotation</a:t>
                      </a:r>
                      <a:r>
                        <a:rPr sz="22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r>
                        <a:rPr sz="22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must</a:t>
                      </a:r>
                      <a:r>
                        <a:rPr sz="22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22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declared</a:t>
                      </a:r>
                      <a:r>
                        <a:rPr sz="22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22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2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@Repeatable</a:t>
                      </a:r>
                      <a:r>
                        <a:rPr sz="22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meta-annotation.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following</a:t>
                      </a:r>
                      <a:r>
                        <a:rPr sz="22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example,</a:t>
                      </a:r>
                      <a:r>
                        <a:rPr sz="22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we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have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defined</a:t>
                      </a:r>
                      <a:r>
                        <a:rPr sz="22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custom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@Game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repeatable</a:t>
                      </a:r>
                      <a:r>
                        <a:rPr sz="22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annotation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type.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56260" indent="-243204">
                        <a:lnSpc>
                          <a:spcPct val="100000"/>
                        </a:lnSpc>
                        <a:buSzPct val="93750"/>
                        <a:buAutoNum type="arabicPeriod"/>
                        <a:tabLst>
                          <a:tab pos="556260" algn="l"/>
                        </a:tabLst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@Repeatable(Games.</a:t>
                      </a: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56260" indent="-243204">
                        <a:lnSpc>
                          <a:spcPct val="100000"/>
                        </a:lnSpc>
                        <a:spcBef>
                          <a:spcPts val="960"/>
                        </a:spcBef>
                        <a:buSzPct val="93750"/>
                        <a:buAutoNum type="arabicPeriod"/>
                        <a:tabLst>
                          <a:tab pos="556260" algn="l"/>
                        </a:tabLst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@interfaceGame{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043940" indent="-730885">
                        <a:lnSpc>
                          <a:spcPct val="100000"/>
                        </a:lnSpc>
                        <a:spcBef>
                          <a:spcPts val="960"/>
                        </a:spcBef>
                        <a:buSzPct val="93750"/>
                        <a:buAutoNum type="arabicPeriod"/>
                        <a:tabLst>
                          <a:tab pos="1043940" algn="l"/>
                        </a:tabLst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name();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043940" indent="-730885">
                        <a:lnSpc>
                          <a:spcPct val="100000"/>
                        </a:lnSpc>
                        <a:spcBef>
                          <a:spcPts val="960"/>
                        </a:spcBef>
                        <a:buSzPct val="93750"/>
                        <a:buAutoNum type="arabicPeriod"/>
                        <a:tabLst>
                          <a:tab pos="1043940" algn="l"/>
                        </a:tabLst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day();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305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5.}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94005" marB="0">
                    <a:lnL w="12700">
                      <a:solidFill>
                        <a:srgbClr val="A9D18E"/>
                      </a:solidFill>
                      <a:prstDash val="solid"/>
                    </a:lnL>
                    <a:lnR w="12700">
                      <a:solidFill>
                        <a:srgbClr val="A9D18E"/>
                      </a:solidFill>
                      <a:prstDash val="solid"/>
                    </a:lnR>
                    <a:lnT w="12700">
                      <a:solidFill>
                        <a:srgbClr val="A9D18E"/>
                      </a:solidFill>
                      <a:prstDash val="solid"/>
                    </a:lnT>
                    <a:lnB w="12700">
                      <a:solidFill>
                        <a:srgbClr val="A9D18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Containing</a:t>
                      </a:r>
                      <a:r>
                        <a:rPr sz="2200" spc="2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Annotation</a:t>
                      </a:r>
                      <a:r>
                        <a:rPr sz="2200" spc="1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A9D18E"/>
                      </a:solidFill>
                      <a:prstDash val="solid"/>
                    </a:lnL>
                    <a:lnR w="12700">
                      <a:solidFill>
                        <a:srgbClr val="A9D18E"/>
                      </a:solidFill>
                      <a:prstDash val="solid"/>
                    </a:lnR>
                    <a:lnT w="12700">
                      <a:solidFill>
                        <a:srgbClr val="A9D18E"/>
                      </a:solidFill>
                      <a:prstDash val="solid"/>
                    </a:lnT>
                    <a:solidFill>
                      <a:srgbClr val="FFFFFF">
                        <a:alpha val="7097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371600" y="7210043"/>
            <a:ext cx="13335000" cy="862965"/>
          </a:xfrm>
          <a:custGeom>
            <a:avLst/>
            <a:gdLst/>
            <a:ahLst/>
            <a:cxnLst/>
            <a:rect l="l" t="t" r="r" b="b"/>
            <a:pathLst>
              <a:path w="13335000" h="862965">
                <a:moveTo>
                  <a:pt x="13335000" y="0"/>
                </a:moveTo>
                <a:lnTo>
                  <a:pt x="0" y="0"/>
                </a:lnTo>
                <a:lnTo>
                  <a:pt x="0" y="862583"/>
                </a:lnTo>
                <a:lnTo>
                  <a:pt x="13335000" y="862583"/>
                </a:lnTo>
                <a:lnTo>
                  <a:pt x="1333500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Type</a:t>
            </a:r>
            <a:r>
              <a:rPr spc="-210" dirty="0"/>
              <a:t> </a:t>
            </a:r>
            <a:r>
              <a:rPr spc="-95" dirty="0"/>
              <a:t>and</a:t>
            </a:r>
            <a:r>
              <a:rPr spc="-190" dirty="0"/>
              <a:t> </a:t>
            </a:r>
            <a:r>
              <a:rPr spc="-125" dirty="0"/>
              <a:t>Repeating</a:t>
            </a:r>
            <a:r>
              <a:rPr spc="-204" dirty="0"/>
              <a:t> </a:t>
            </a:r>
            <a:r>
              <a:rPr spc="-70" dirty="0"/>
              <a:t>Annotations</a:t>
            </a:r>
            <a:r>
              <a:rPr spc="-204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755" y="853439"/>
            <a:ext cx="8695944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24000" y="3930396"/>
            <a:ext cx="13068300" cy="4204970"/>
            <a:chOff x="1524000" y="3930396"/>
            <a:chExt cx="13068300" cy="4204970"/>
          </a:xfrm>
        </p:grpSpPr>
        <p:sp>
          <p:nvSpPr>
            <p:cNvPr id="5" name="object 5"/>
            <p:cNvSpPr/>
            <p:nvPr/>
          </p:nvSpPr>
          <p:spPr>
            <a:xfrm>
              <a:off x="1524000" y="3930396"/>
              <a:ext cx="13068300" cy="4204970"/>
            </a:xfrm>
            <a:custGeom>
              <a:avLst/>
              <a:gdLst/>
              <a:ahLst/>
              <a:cxnLst/>
              <a:rect l="l" t="t" r="r" b="b"/>
              <a:pathLst>
                <a:path w="13068300" h="4204970">
                  <a:moveTo>
                    <a:pt x="13068300" y="0"/>
                  </a:moveTo>
                  <a:lnTo>
                    <a:pt x="0" y="0"/>
                  </a:lnTo>
                  <a:lnTo>
                    <a:pt x="0" y="4204716"/>
                  </a:lnTo>
                  <a:lnTo>
                    <a:pt x="13068300" y="4204716"/>
                  </a:lnTo>
                  <a:lnTo>
                    <a:pt x="13068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6504" y="6822948"/>
              <a:ext cx="4733925" cy="1153795"/>
            </a:xfrm>
            <a:custGeom>
              <a:avLst/>
              <a:gdLst/>
              <a:ahLst/>
              <a:cxnLst/>
              <a:rect l="l" t="t" r="r" b="b"/>
              <a:pathLst>
                <a:path w="4733925" h="1153795">
                  <a:moveTo>
                    <a:pt x="4733544" y="0"/>
                  </a:moveTo>
                  <a:lnTo>
                    <a:pt x="0" y="0"/>
                  </a:lnTo>
                  <a:lnTo>
                    <a:pt x="0" y="1153667"/>
                  </a:lnTo>
                  <a:lnTo>
                    <a:pt x="4733544" y="1153667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6504" y="6822948"/>
              <a:ext cx="4733925" cy="1153795"/>
            </a:xfrm>
            <a:custGeom>
              <a:avLst/>
              <a:gdLst/>
              <a:ahLst/>
              <a:cxnLst/>
              <a:rect l="l" t="t" r="r" b="b"/>
              <a:pathLst>
                <a:path w="4733925" h="1153795">
                  <a:moveTo>
                    <a:pt x="0" y="1153667"/>
                  </a:moveTo>
                  <a:lnTo>
                    <a:pt x="4733544" y="1153667"/>
                  </a:lnTo>
                  <a:lnTo>
                    <a:pt x="4733544" y="0"/>
                  </a:lnTo>
                  <a:lnTo>
                    <a:pt x="0" y="0"/>
                  </a:lnTo>
                  <a:lnTo>
                    <a:pt x="0" y="1153667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17903" y="1684020"/>
          <a:ext cx="13157200" cy="6443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5965"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400" spc="-22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Types</a:t>
                      </a:r>
                      <a:r>
                        <a:rPr sz="2400" spc="-17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7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of</a:t>
                      </a:r>
                      <a:r>
                        <a:rPr sz="2400" spc="-14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Annotations: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A9D18E"/>
                      </a:solidFill>
                      <a:prstDash val="solid"/>
                    </a:lnL>
                    <a:lnR w="12700">
                      <a:solidFill>
                        <a:srgbClr val="A9D18E"/>
                      </a:solidFill>
                      <a:prstDash val="solid"/>
                    </a:lnR>
                    <a:lnT w="12700">
                      <a:solidFill>
                        <a:srgbClr val="A9D18E"/>
                      </a:solidFill>
                      <a:prstDash val="solid"/>
                    </a:lnT>
                    <a:lnB w="28575">
                      <a:solidFill>
                        <a:srgbClr val="A9D18E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Repeatable</a:t>
                      </a:r>
                      <a:r>
                        <a:rPr sz="22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Annotation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17804" marB="0">
                    <a:lnT w="28575">
                      <a:solidFill>
                        <a:srgbClr val="A9D18E"/>
                      </a:solidFill>
                      <a:prstDash val="solid"/>
                    </a:lnT>
                    <a:lnB w="28575">
                      <a:solidFill>
                        <a:srgbClr val="A9D18E"/>
                      </a:solidFill>
                      <a:prstDash val="solid"/>
                    </a:lnB>
                    <a:solidFill>
                      <a:srgbClr val="FFFFFF">
                        <a:alpha val="7097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Containing</a:t>
                      </a:r>
                      <a:r>
                        <a:rPr sz="2200" spc="2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Annotation</a:t>
                      </a:r>
                      <a:r>
                        <a:rPr sz="2200" spc="1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18440" marB="0">
                    <a:lnT w="28575">
                      <a:solidFill>
                        <a:srgbClr val="A9D18E"/>
                      </a:solidFill>
                      <a:prstDash val="solid"/>
                    </a:lnT>
                    <a:lnB w="12700">
                      <a:solidFill>
                        <a:srgbClr val="A9D18E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305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Containing</a:t>
                      </a:r>
                      <a:r>
                        <a:rPr sz="22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annotation</a:t>
                      </a:r>
                      <a:r>
                        <a:rPr sz="22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r>
                        <a:rPr sz="22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must</a:t>
                      </a:r>
                      <a:r>
                        <a:rPr sz="22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have</a:t>
                      </a:r>
                      <a:r>
                        <a:rPr sz="22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2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value</a:t>
                      </a:r>
                      <a:r>
                        <a:rPr sz="22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element</a:t>
                      </a:r>
                      <a:r>
                        <a:rPr sz="22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22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22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array</a:t>
                      </a:r>
                      <a:r>
                        <a:rPr sz="22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type.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component</a:t>
                      </a:r>
                      <a:r>
                        <a:rPr sz="22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array </a:t>
                      </a:r>
                      <a:r>
                        <a:rPr sz="22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must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repeatable</a:t>
                      </a:r>
                      <a:r>
                        <a:rPr sz="22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annotation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type.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82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22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following</a:t>
                      </a:r>
                      <a:r>
                        <a:rPr sz="22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example,</a:t>
                      </a:r>
                      <a:r>
                        <a:rPr sz="22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we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declaring</a:t>
                      </a:r>
                      <a:r>
                        <a:rPr sz="22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Games</a:t>
                      </a:r>
                      <a:r>
                        <a:rPr sz="22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containing</a:t>
                      </a:r>
                      <a:r>
                        <a:rPr sz="22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annotation</a:t>
                      </a:r>
                      <a:r>
                        <a:rPr sz="22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type: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56895" indent="-243204">
                        <a:lnSpc>
                          <a:spcPct val="100000"/>
                        </a:lnSpc>
                        <a:buSzPct val="93750"/>
                        <a:buAutoNum type="arabicPeriod"/>
                        <a:tabLst>
                          <a:tab pos="556895" algn="l"/>
                        </a:tabLst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@interfaceGames{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045210" indent="-731520">
                        <a:lnSpc>
                          <a:spcPct val="100000"/>
                        </a:lnSpc>
                        <a:spcBef>
                          <a:spcPts val="965"/>
                        </a:spcBef>
                        <a:buSzPct val="93750"/>
                        <a:buAutoNum type="arabicPeriod"/>
                        <a:tabLst>
                          <a:tab pos="1045210" algn="l"/>
                        </a:tabLst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Game[]</a:t>
                      </a:r>
                      <a:r>
                        <a:rPr sz="1600" spc="-5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value();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3.}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95275" marB="0">
                    <a:lnL w="12700">
                      <a:solidFill>
                        <a:srgbClr val="A9D18E"/>
                      </a:solidFill>
                      <a:prstDash val="solid"/>
                    </a:lnL>
                    <a:lnR w="12700">
                      <a:solidFill>
                        <a:srgbClr val="A9D18E"/>
                      </a:solidFill>
                      <a:prstDash val="solid"/>
                    </a:lnR>
                    <a:lnT w="12700">
                      <a:solidFill>
                        <a:srgbClr val="A9D18E"/>
                      </a:solidFill>
                      <a:prstDash val="solid"/>
                    </a:lnT>
                    <a:lnB w="12700">
                      <a:solidFill>
                        <a:srgbClr val="A9D18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464563" y="2430779"/>
            <a:ext cx="13335000" cy="731520"/>
          </a:xfrm>
          <a:custGeom>
            <a:avLst/>
            <a:gdLst/>
            <a:ahLst/>
            <a:cxnLst/>
            <a:rect l="l" t="t" r="r" b="b"/>
            <a:pathLst>
              <a:path w="13335000" h="731519">
                <a:moveTo>
                  <a:pt x="13335000" y="0"/>
                </a:moveTo>
                <a:lnTo>
                  <a:pt x="0" y="0"/>
                </a:lnTo>
                <a:lnTo>
                  <a:pt x="0" y="731520"/>
                </a:lnTo>
                <a:lnTo>
                  <a:pt x="13335000" y="731520"/>
                </a:lnTo>
                <a:lnTo>
                  <a:pt x="1333500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IO</a:t>
            </a:r>
            <a:r>
              <a:rPr spc="-220" dirty="0"/>
              <a:t> </a:t>
            </a:r>
            <a:r>
              <a:rPr spc="-130" dirty="0"/>
              <a:t>Enhancements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9444" y="853439"/>
            <a:ext cx="3782567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16963"/>
            <a:ext cx="635507" cy="635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017520"/>
            <a:ext cx="635507" cy="6355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6816" y="3855720"/>
            <a:ext cx="467868" cy="4693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6816" y="5756147"/>
            <a:ext cx="467868" cy="4693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35301" y="1581536"/>
            <a:ext cx="11551920" cy="605663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Several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improvements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standard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(java.nio.charset.Charset)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and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extended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charset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(character</a:t>
            </a:r>
            <a:r>
              <a:rPr sz="2200" spc="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set)</a:t>
            </a:r>
            <a:r>
              <a:rPr sz="2200" spc="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implementations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include: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2200">
              <a:latin typeface="Arial MT"/>
              <a:cs typeface="Arial MT"/>
            </a:endParaRPr>
          </a:p>
          <a:p>
            <a:pPr marL="7366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/dev/poll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SelectorProvider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which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continues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endParaRPr sz="2200">
              <a:latin typeface="Arial MT"/>
              <a:cs typeface="Arial MT"/>
            </a:endParaRPr>
          </a:p>
          <a:p>
            <a:pPr marL="736600" marR="5080">
              <a:lnSpc>
                <a:spcPts val="3960"/>
              </a:lnSpc>
              <a:spcBef>
                <a:spcPts val="35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Solaris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event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port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mechanism,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property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java.nio.channels.spi.Selector</a:t>
            </a:r>
            <a:r>
              <a:rPr sz="2200" spc="3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200" spc="2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200" spc="2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sun.nio.ch.EventPortSelectorProvider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2200">
              <a:latin typeface="Arial MT"/>
              <a:cs typeface="Arial MT"/>
            </a:endParaRPr>
          </a:p>
          <a:p>
            <a:pPr marL="7366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Decrease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size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&lt;JDK_HOME&gt;/jre/lib/charsets.jar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file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95"/>
              </a:spcBef>
            </a:pPr>
            <a:endParaRPr sz="2200">
              <a:latin typeface="Arial MT"/>
              <a:cs typeface="Arial MT"/>
            </a:endParaRPr>
          </a:p>
          <a:p>
            <a:pPr marL="736600">
              <a:lnSpc>
                <a:spcPct val="100000"/>
              </a:lnSpc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improvement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java.lang.String(byte[],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*)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constructor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736600">
              <a:lnSpc>
                <a:spcPct val="100000"/>
              </a:lnSpc>
              <a:spcBef>
                <a:spcPts val="132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java.lang.String.getBytes()</a:t>
            </a:r>
            <a:r>
              <a:rPr sz="2200" spc="2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6816" y="6641592"/>
            <a:ext cx="467868" cy="46939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Concurrency</a:t>
            </a:r>
            <a:r>
              <a:rPr spc="-210" dirty="0"/>
              <a:t> </a:t>
            </a:r>
            <a:r>
              <a:rPr spc="-120" dirty="0"/>
              <a:t>Enhancements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1015" y="853439"/>
            <a:ext cx="6059424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312163"/>
            <a:ext cx="635507" cy="635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407920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6816" y="3456432"/>
            <a:ext cx="467868" cy="4693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35301" y="1444498"/>
            <a:ext cx="13009244" cy="40913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java.util.concurrent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java.util.concurrent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package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four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2200">
              <a:latin typeface="Arial MT"/>
              <a:cs typeface="Arial MT"/>
            </a:endParaRPr>
          </a:p>
          <a:p>
            <a:pPr marL="736600" marR="475615">
              <a:lnSpc>
                <a:spcPct val="150000"/>
              </a:lnSpc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CompletableFuture.AsynchronousCompletionTask: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marker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identifying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asynchronous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tasks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produced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async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endParaRPr sz="2200">
              <a:latin typeface="Arial MT"/>
              <a:cs typeface="Arial MT"/>
            </a:endParaRPr>
          </a:p>
          <a:p>
            <a:pPr marL="736600" marR="5080">
              <a:lnSpc>
                <a:spcPct val="150000"/>
              </a:lnSpc>
              <a:spcBef>
                <a:spcPts val="1664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CompletionStage&lt;T&gt;: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stage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possibly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asynchronous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computation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performs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action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computes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another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CompletionStage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completed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6816" y="4654296"/>
            <a:ext cx="467868" cy="46939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292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Concurrency</a:t>
            </a:r>
            <a:r>
              <a:rPr spc="-200" dirty="0"/>
              <a:t> </a:t>
            </a:r>
            <a:r>
              <a:rPr spc="-140" dirty="0"/>
              <a:t>Enhancements</a:t>
            </a:r>
            <a:r>
              <a:rPr spc="-195" dirty="0"/>
              <a:t> </a:t>
            </a:r>
            <a:r>
              <a:rPr spc="-8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3296" y="853439"/>
            <a:ext cx="767486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59201" y="1606066"/>
            <a:ext cx="12624435" cy="580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CompletableFuture&lt;T&gt;:</a:t>
            </a:r>
            <a:r>
              <a:rPr sz="2200" spc="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Future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explicitly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completed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(setting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status)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may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CompletionStage,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supporting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dependent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functions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actions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that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triggered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upon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completion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200">
              <a:latin typeface="Arial MT"/>
              <a:cs typeface="Arial MT"/>
            </a:endParaRPr>
          </a:p>
          <a:p>
            <a:pPr marL="12700" marR="131445">
              <a:lnSpc>
                <a:spcPct val="150000"/>
              </a:lnSpc>
            </a:pP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ConcurrentHashMap.KeySetView&lt;K,V&gt;: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view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ConcurrentHashMap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keys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in which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additions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optionally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enabled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mapping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common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2200">
              <a:latin typeface="Arial MT"/>
              <a:cs typeface="Arial MT"/>
            </a:endParaRPr>
          </a:p>
          <a:p>
            <a:pPr marL="12700" marR="45085">
              <a:lnSpc>
                <a:spcPct val="150100"/>
              </a:lnSpc>
            </a:pP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CountedCompleter&lt;T&gt;: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ForkJoinTask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completion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action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performed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triggered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pending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actions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2200">
              <a:latin typeface="Arial MT"/>
              <a:cs typeface="Arial MT"/>
            </a:endParaRPr>
          </a:p>
          <a:p>
            <a:pPr marL="12700" marR="1670050">
              <a:lnSpc>
                <a:spcPct val="150100"/>
              </a:lnSpc>
            </a:pP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CompletionException: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thrown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when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is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encountered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course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completing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result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task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6816" y="1641348"/>
            <a:ext cx="467868" cy="4693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6816" y="3573779"/>
            <a:ext cx="467868" cy="4693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6816" y="4965191"/>
            <a:ext cx="467868" cy="4693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6816" y="6412991"/>
            <a:ext cx="467868" cy="46939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292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Concurrency</a:t>
            </a:r>
            <a:r>
              <a:rPr spc="-200" dirty="0"/>
              <a:t> </a:t>
            </a:r>
            <a:r>
              <a:rPr spc="-140" dirty="0"/>
              <a:t>Enhancements</a:t>
            </a:r>
            <a:r>
              <a:rPr spc="-195" dirty="0"/>
              <a:t> </a:t>
            </a:r>
            <a:r>
              <a:rPr spc="-8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3296" y="853439"/>
            <a:ext cx="7674864" cy="27432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83563" y="1423416"/>
            <a:ext cx="9279890" cy="516890"/>
          </a:xfrm>
          <a:custGeom>
            <a:avLst/>
            <a:gdLst/>
            <a:ahLst/>
            <a:cxnLst/>
            <a:rect l="l" t="t" r="r" b="b"/>
            <a:pathLst>
              <a:path w="9279890" h="516889">
                <a:moveTo>
                  <a:pt x="9199753" y="0"/>
                </a:moveTo>
                <a:lnTo>
                  <a:pt x="79832" y="0"/>
                </a:lnTo>
                <a:lnTo>
                  <a:pt x="48756" y="6266"/>
                </a:lnTo>
                <a:lnTo>
                  <a:pt x="23380" y="23367"/>
                </a:lnTo>
                <a:lnTo>
                  <a:pt x="6273" y="48756"/>
                </a:lnTo>
                <a:lnTo>
                  <a:pt x="0" y="79882"/>
                </a:lnTo>
                <a:lnTo>
                  <a:pt x="0" y="436752"/>
                </a:lnTo>
                <a:lnTo>
                  <a:pt x="6273" y="467879"/>
                </a:lnTo>
                <a:lnTo>
                  <a:pt x="23380" y="493267"/>
                </a:lnTo>
                <a:lnTo>
                  <a:pt x="48756" y="510369"/>
                </a:lnTo>
                <a:lnTo>
                  <a:pt x="79832" y="516635"/>
                </a:lnTo>
                <a:lnTo>
                  <a:pt x="9199753" y="516635"/>
                </a:lnTo>
                <a:lnTo>
                  <a:pt x="9230879" y="510369"/>
                </a:lnTo>
                <a:lnTo>
                  <a:pt x="9256267" y="493268"/>
                </a:lnTo>
                <a:lnTo>
                  <a:pt x="9273369" y="467879"/>
                </a:lnTo>
                <a:lnTo>
                  <a:pt x="9279636" y="436752"/>
                </a:lnTo>
                <a:lnTo>
                  <a:pt x="9279636" y="79882"/>
                </a:lnTo>
                <a:lnTo>
                  <a:pt x="9273369" y="48756"/>
                </a:lnTo>
                <a:lnTo>
                  <a:pt x="9256268" y="23368"/>
                </a:lnTo>
                <a:lnTo>
                  <a:pt x="9230879" y="6266"/>
                </a:lnTo>
                <a:lnTo>
                  <a:pt x="9199753" y="0"/>
                </a:lnTo>
                <a:close/>
              </a:path>
            </a:pathLst>
          </a:custGeom>
          <a:solidFill>
            <a:srgbClr val="9BB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739" y="1501597"/>
            <a:ext cx="14229080" cy="2959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78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2000" spc="4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r>
              <a:rPr sz="2000" spc="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4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java.util.concurrent.ConcurrentHashMap: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Collections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Framework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has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undergone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major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revision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8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add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aggregate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operations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newly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added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streams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facility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expressions.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result,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ConcurrentHashMap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introduces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over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30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new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methods.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forEach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(forEach,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forEachKey,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forEachValue,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forEachEntry),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search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(search,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searchKeys,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searchValues,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searchEntries),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 large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number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reduction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(reduce,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reduceToDouble,</a:t>
            </a:r>
            <a:r>
              <a:rPr sz="2000" spc="4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reduceToLong).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1459991"/>
            <a:ext cx="15107919" cy="3208020"/>
          </a:xfrm>
          <a:custGeom>
            <a:avLst/>
            <a:gdLst/>
            <a:ahLst/>
            <a:cxnLst/>
            <a:rect l="l" t="t" r="r" b="b"/>
            <a:pathLst>
              <a:path w="15107919" h="3208020">
                <a:moveTo>
                  <a:pt x="0" y="314578"/>
                </a:moveTo>
                <a:lnTo>
                  <a:pt x="3410" y="268093"/>
                </a:lnTo>
                <a:lnTo>
                  <a:pt x="13318" y="223724"/>
                </a:lnTo>
                <a:lnTo>
                  <a:pt x="29237" y="181960"/>
                </a:lnTo>
                <a:lnTo>
                  <a:pt x="50680" y="143287"/>
                </a:lnTo>
                <a:lnTo>
                  <a:pt x="77160" y="108192"/>
                </a:lnTo>
                <a:lnTo>
                  <a:pt x="108190" y="77161"/>
                </a:lnTo>
                <a:lnTo>
                  <a:pt x="143284" y="50680"/>
                </a:lnTo>
                <a:lnTo>
                  <a:pt x="181956" y="29237"/>
                </a:lnTo>
                <a:lnTo>
                  <a:pt x="223717" y="13319"/>
                </a:lnTo>
                <a:lnTo>
                  <a:pt x="268083" y="3410"/>
                </a:lnTo>
                <a:lnTo>
                  <a:pt x="314566" y="0"/>
                </a:lnTo>
                <a:lnTo>
                  <a:pt x="14792833" y="0"/>
                </a:lnTo>
                <a:lnTo>
                  <a:pt x="14839318" y="3410"/>
                </a:lnTo>
                <a:lnTo>
                  <a:pt x="14883687" y="13319"/>
                </a:lnTo>
                <a:lnTo>
                  <a:pt x="14925451" y="29237"/>
                </a:lnTo>
                <a:lnTo>
                  <a:pt x="14964124" y="50680"/>
                </a:lnTo>
                <a:lnTo>
                  <a:pt x="14999219" y="77161"/>
                </a:lnTo>
                <a:lnTo>
                  <a:pt x="15030250" y="108192"/>
                </a:lnTo>
                <a:lnTo>
                  <a:pt x="15056731" y="143287"/>
                </a:lnTo>
                <a:lnTo>
                  <a:pt x="15078174" y="181960"/>
                </a:lnTo>
                <a:lnTo>
                  <a:pt x="15094092" y="223724"/>
                </a:lnTo>
                <a:lnTo>
                  <a:pt x="15104001" y="268093"/>
                </a:lnTo>
                <a:lnTo>
                  <a:pt x="15107412" y="314578"/>
                </a:lnTo>
                <a:lnTo>
                  <a:pt x="15107412" y="2893441"/>
                </a:lnTo>
                <a:lnTo>
                  <a:pt x="15104001" y="2939926"/>
                </a:lnTo>
                <a:lnTo>
                  <a:pt x="15094092" y="2984295"/>
                </a:lnTo>
                <a:lnTo>
                  <a:pt x="15078174" y="3026059"/>
                </a:lnTo>
                <a:lnTo>
                  <a:pt x="15056731" y="3064732"/>
                </a:lnTo>
                <a:lnTo>
                  <a:pt x="15030250" y="3099827"/>
                </a:lnTo>
                <a:lnTo>
                  <a:pt x="14999219" y="3130858"/>
                </a:lnTo>
                <a:lnTo>
                  <a:pt x="14964124" y="3157339"/>
                </a:lnTo>
                <a:lnTo>
                  <a:pt x="14925451" y="3178782"/>
                </a:lnTo>
                <a:lnTo>
                  <a:pt x="14883687" y="3194700"/>
                </a:lnTo>
                <a:lnTo>
                  <a:pt x="14839318" y="3204609"/>
                </a:lnTo>
                <a:lnTo>
                  <a:pt x="14792833" y="3208019"/>
                </a:lnTo>
                <a:lnTo>
                  <a:pt x="314566" y="3208019"/>
                </a:lnTo>
                <a:lnTo>
                  <a:pt x="268083" y="3204609"/>
                </a:lnTo>
                <a:lnTo>
                  <a:pt x="223717" y="3194700"/>
                </a:lnTo>
                <a:lnTo>
                  <a:pt x="181956" y="3178782"/>
                </a:lnTo>
                <a:lnTo>
                  <a:pt x="143284" y="3157339"/>
                </a:lnTo>
                <a:lnTo>
                  <a:pt x="108190" y="3130858"/>
                </a:lnTo>
                <a:lnTo>
                  <a:pt x="77160" y="3099827"/>
                </a:lnTo>
                <a:lnTo>
                  <a:pt x="50680" y="3064732"/>
                </a:lnTo>
                <a:lnTo>
                  <a:pt x="29237" y="3026059"/>
                </a:lnTo>
                <a:lnTo>
                  <a:pt x="13318" y="2984295"/>
                </a:lnTo>
                <a:lnTo>
                  <a:pt x="3410" y="2939926"/>
                </a:lnTo>
                <a:lnTo>
                  <a:pt x="0" y="2893441"/>
                </a:lnTo>
                <a:lnTo>
                  <a:pt x="0" y="314578"/>
                </a:lnTo>
                <a:close/>
              </a:path>
            </a:pathLst>
          </a:custGeom>
          <a:ln w="12192">
            <a:solidFill>
              <a:srgbClr val="9BB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3563" y="5192267"/>
            <a:ext cx="9279890" cy="516890"/>
          </a:xfrm>
          <a:custGeom>
            <a:avLst/>
            <a:gdLst/>
            <a:ahLst/>
            <a:cxnLst/>
            <a:rect l="l" t="t" r="r" b="b"/>
            <a:pathLst>
              <a:path w="9279890" h="516889">
                <a:moveTo>
                  <a:pt x="9199753" y="0"/>
                </a:moveTo>
                <a:lnTo>
                  <a:pt x="79832" y="0"/>
                </a:lnTo>
                <a:lnTo>
                  <a:pt x="48756" y="6266"/>
                </a:lnTo>
                <a:lnTo>
                  <a:pt x="23380" y="23368"/>
                </a:lnTo>
                <a:lnTo>
                  <a:pt x="6273" y="48756"/>
                </a:lnTo>
                <a:lnTo>
                  <a:pt x="0" y="79883"/>
                </a:lnTo>
                <a:lnTo>
                  <a:pt x="0" y="436753"/>
                </a:lnTo>
                <a:lnTo>
                  <a:pt x="6273" y="467879"/>
                </a:lnTo>
                <a:lnTo>
                  <a:pt x="23380" y="493267"/>
                </a:lnTo>
                <a:lnTo>
                  <a:pt x="48756" y="510369"/>
                </a:lnTo>
                <a:lnTo>
                  <a:pt x="79832" y="516636"/>
                </a:lnTo>
                <a:lnTo>
                  <a:pt x="9199753" y="516636"/>
                </a:lnTo>
                <a:lnTo>
                  <a:pt x="9230879" y="510369"/>
                </a:lnTo>
                <a:lnTo>
                  <a:pt x="9256267" y="493267"/>
                </a:lnTo>
                <a:lnTo>
                  <a:pt x="9273369" y="467879"/>
                </a:lnTo>
                <a:lnTo>
                  <a:pt x="9279636" y="436753"/>
                </a:lnTo>
                <a:lnTo>
                  <a:pt x="9279636" y="79883"/>
                </a:lnTo>
                <a:lnTo>
                  <a:pt x="9273369" y="48756"/>
                </a:lnTo>
                <a:lnTo>
                  <a:pt x="9256268" y="23368"/>
                </a:lnTo>
                <a:lnTo>
                  <a:pt x="9230879" y="6266"/>
                </a:lnTo>
                <a:lnTo>
                  <a:pt x="9199753" y="0"/>
                </a:lnTo>
                <a:close/>
              </a:path>
            </a:pathLst>
          </a:custGeom>
          <a:solidFill>
            <a:srgbClr val="9BB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739" y="5271261"/>
            <a:ext cx="14150975" cy="2958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379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classes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java.util.concurrent.atomic: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Maintaining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single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count,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sum,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etc.,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updated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possibly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many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threads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common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scalability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problem.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release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introduces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scalable,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updatable,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Arial MT"/>
                <a:cs typeface="Arial MT"/>
              </a:rPr>
              <a:t>support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small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(DoubleAccumulator,</a:t>
            </a:r>
            <a:r>
              <a:rPr sz="20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DoubleAdder,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LongAccumulator,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LongAdder)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internally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employ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 contention-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reduction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provide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huge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throughput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improvements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compared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Atomic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variables.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made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possible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relaxing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atomicity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guarantees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way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acceptable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Arial MT"/>
                <a:cs typeface="Arial MT"/>
              </a:rPr>
              <a:t>most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applications.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400" y="5228844"/>
            <a:ext cx="15107919" cy="3211195"/>
          </a:xfrm>
          <a:custGeom>
            <a:avLst/>
            <a:gdLst/>
            <a:ahLst/>
            <a:cxnLst/>
            <a:rect l="l" t="t" r="r" b="b"/>
            <a:pathLst>
              <a:path w="15107919" h="3211195">
                <a:moveTo>
                  <a:pt x="0" y="314832"/>
                </a:moveTo>
                <a:lnTo>
                  <a:pt x="3413" y="268312"/>
                </a:lnTo>
                <a:lnTo>
                  <a:pt x="13331" y="223910"/>
                </a:lnTo>
                <a:lnTo>
                  <a:pt x="29264" y="182113"/>
                </a:lnTo>
                <a:lnTo>
                  <a:pt x="50727" y="143409"/>
                </a:lnTo>
                <a:lnTo>
                  <a:pt x="77231" y="108285"/>
                </a:lnTo>
                <a:lnTo>
                  <a:pt x="108291" y="77228"/>
                </a:lnTo>
                <a:lnTo>
                  <a:pt x="143419" y="50725"/>
                </a:lnTo>
                <a:lnTo>
                  <a:pt x="182128" y="29263"/>
                </a:lnTo>
                <a:lnTo>
                  <a:pt x="223931" y="13330"/>
                </a:lnTo>
                <a:lnTo>
                  <a:pt x="268341" y="3413"/>
                </a:lnTo>
                <a:lnTo>
                  <a:pt x="314871" y="0"/>
                </a:lnTo>
                <a:lnTo>
                  <a:pt x="14792579" y="0"/>
                </a:lnTo>
                <a:lnTo>
                  <a:pt x="14839099" y="3413"/>
                </a:lnTo>
                <a:lnTo>
                  <a:pt x="14883501" y="13330"/>
                </a:lnTo>
                <a:lnTo>
                  <a:pt x="14925298" y="29263"/>
                </a:lnTo>
                <a:lnTo>
                  <a:pt x="14964002" y="50725"/>
                </a:lnTo>
                <a:lnTo>
                  <a:pt x="14999126" y="77228"/>
                </a:lnTo>
                <a:lnTo>
                  <a:pt x="15030183" y="108285"/>
                </a:lnTo>
                <a:lnTo>
                  <a:pt x="15056686" y="143409"/>
                </a:lnTo>
                <a:lnTo>
                  <a:pt x="15078148" y="182113"/>
                </a:lnTo>
                <a:lnTo>
                  <a:pt x="15094081" y="223910"/>
                </a:lnTo>
                <a:lnTo>
                  <a:pt x="15103998" y="268312"/>
                </a:lnTo>
                <a:lnTo>
                  <a:pt x="15107412" y="314832"/>
                </a:lnTo>
                <a:lnTo>
                  <a:pt x="15107412" y="2896196"/>
                </a:lnTo>
                <a:lnTo>
                  <a:pt x="15103998" y="2942726"/>
                </a:lnTo>
                <a:lnTo>
                  <a:pt x="15094081" y="2987136"/>
                </a:lnTo>
                <a:lnTo>
                  <a:pt x="15078148" y="3028939"/>
                </a:lnTo>
                <a:lnTo>
                  <a:pt x="15056686" y="3067648"/>
                </a:lnTo>
                <a:lnTo>
                  <a:pt x="15030183" y="3102776"/>
                </a:lnTo>
                <a:lnTo>
                  <a:pt x="14999126" y="3133836"/>
                </a:lnTo>
                <a:lnTo>
                  <a:pt x="14964002" y="3160340"/>
                </a:lnTo>
                <a:lnTo>
                  <a:pt x="14925298" y="3181803"/>
                </a:lnTo>
                <a:lnTo>
                  <a:pt x="14883501" y="3197736"/>
                </a:lnTo>
                <a:lnTo>
                  <a:pt x="14839099" y="3207654"/>
                </a:lnTo>
                <a:lnTo>
                  <a:pt x="14792579" y="3211067"/>
                </a:lnTo>
                <a:lnTo>
                  <a:pt x="314871" y="3211067"/>
                </a:lnTo>
                <a:lnTo>
                  <a:pt x="268341" y="3207654"/>
                </a:lnTo>
                <a:lnTo>
                  <a:pt x="223931" y="3197736"/>
                </a:lnTo>
                <a:lnTo>
                  <a:pt x="182128" y="3181803"/>
                </a:lnTo>
                <a:lnTo>
                  <a:pt x="143419" y="3160340"/>
                </a:lnTo>
                <a:lnTo>
                  <a:pt x="108291" y="3133836"/>
                </a:lnTo>
                <a:lnTo>
                  <a:pt x="77231" y="3102776"/>
                </a:lnTo>
                <a:lnTo>
                  <a:pt x="50727" y="3067648"/>
                </a:lnTo>
                <a:lnTo>
                  <a:pt x="29264" y="3028939"/>
                </a:lnTo>
                <a:lnTo>
                  <a:pt x="13331" y="2987136"/>
                </a:lnTo>
                <a:lnTo>
                  <a:pt x="3413" y="2942726"/>
                </a:lnTo>
                <a:lnTo>
                  <a:pt x="0" y="2896196"/>
                </a:lnTo>
                <a:lnTo>
                  <a:pt x="0" y="314832"/>
                </a:lnTo>
                <a:close/>
              </a:path>
            </a:pathLst>
          </a:custGeom>
          <a:ln w="12191">
            <a:solidFill>
              <a:srgbClr val="9BB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6125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Key</a:t>
            </a:r>
            <a:r>
              <a:rPr spc="-220" dirty="0"/>
              <a:t> </a:t>
            </a:r>
            <a:r>
              <a:rPr spc="-145" dirty="0"/>
              <a:t>Features</a:t>
            </a:r>
            <a:r>
              <a:rPr spc="-220" dirty="0"/>
              <a:t> </a:t>
            </a:r>
            <a:r>
              <a:rPr spc="-10" dirty="0"/>
              <a:t>of</a:t>
            </a:r>
            <a:r>
              <a:rPr spc="-220" dirty="0"/>
              <a:t> </a:t>
            </a:r>
            <a:r>
              <a:rPr spc="-340" dirty="0"/>
              <a:t>Java</a:t>
            </a:r>
            <a:r>
              <a:rPr spc="-220" dirty="0"/>
              <a:t> </a:t>
            </a:r>
            <a:r>
              <a:rPr spc="-330" dirty="0"/>
              <a:t>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3476" y="853439"/>
            <a:ext cx="479450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6350" y="1654301"/>
            <a:ext cx="88087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 key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discussed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lesson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include: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3525" y="2285625"/>
            <a:ext cx="4681220" cy="505523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15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2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Expressions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References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Functional</a:t>
            </a:r>
            <a:r>
              <a:rPr sz="2200" spc="4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Stream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(API)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Base64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Encode</a:t>
            </a: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Decode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Optional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Collectors</a:t>
            </a:r>
            <a:r>
              <a:rPr sz="2200" spc="2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forEach()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8589" y="2285625"/>
            <a:ext cx="4595495" cy="304355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15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Parallel</a:t>
            </a:r>
            <a:r>
              <a:rPr sz="2200" spc="1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Sorting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Nashorn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Repeating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Annotations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IO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Enhancements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Concurrency</a:t>
            </a:r>
            <a:r>
              <a:rPr sz="2200" spc="3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Enhancements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-195" dirty="0">
                <a:solidFill>
                  <a:srgbClr val="404040"/>
                </a:solidFill>
                <a:latin typeface="Arial MT"/>
                <a:cs typeface="Arial MT"/>
              </a:rPr>
              <a:t>JDBC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Enhancements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292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Concurrency</a:t>
            </a:r>
            <a:r>
              <a:rPr spc="-200" dirty="0"/>
              <a:t> </a:t>
            </a:r>
            <a:r>
              <a:rPr spc="-140" dirty="0"/>
              <a:t>Enhancements</a:t>
            </a:r>
            <a:r>
              <a:rPr spc="-195" dirty="0"/>
              <a:t> </a:t>
            </a:r>
            <a:r>
              <a:rPr spc="-8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3296" y="853439"/>
            <a:ext cx="7674864" cy="27432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83563" y="1423416"/>
            <a:ext cx="9279890" cy="516890"/>
          </a:xfrm>
          <a:custGeom>
            <a:avLst/>
            <a:gdLst/>
            <a:ahLst/>
            <a:cxnLst/>
            <a:rect l="l" t="t" r="r" b="b"/>
            <a:pathLst>
              <a:path w="9279890" h="516889">
                <a:moveTo>
                  <a:pt x="9199753" y="0"/>
                </a:moveTo>
                <a:lnTo>
                  <a:pt x="79832" y="0"/>
                </a:lnTo>
                <a:lnTo>
                  <a:pt x="48756" y="6266"/>
                </a:lnTo>
                <a:lnTo>
                  <a:pt x="23380" y="23367"/>
                </a:lnTo>
                <a:lnTo>
                  <a:pt x="6273" y="48756"/>
                </a:lnTo>
                <a:lnTo>
                  <a:pt x="0" y="79882"/>
                </a:lnTo>
                <a:lnTo>
                  <a:pt x="0" y="436752"/>
                </a:lnTo>
                <a:lnTo>
                  <a:pt x="6273" y="467879"/>
                </a:lnTo>
                <a:lnTo>
                  <a:pt x="23380" y="493267"/>
                </a:lnTo>
                <a:lnTo>
                  <a:pt x="48756" y="510369"/>
                </a:lnTo>
                <a:lnTo>
                  <a:pt x="79832" y="516635"/>
                </a:lnTo>
                <a:lnTo>
                  <a:pt x="9199753" y="516635"/>
                </a:lnTo>
                <a:lnTo>
                  <a:pt x="9230879" y="510369"/>
                </a:lnTo>
                <a:lnTo>
                  <a:pt x="9256267" y="493268"/>
                </a:lnTo>
                <a:lnTo>
                  <a:pt x="9273369" y="467879"/>
                </a:lnTo>
                <a:lnTo>
                  <a:pt x="9279636" y="436752"/>
                </a:lnTo>
                <a:lnTo>
                  <a:pt x="9279636" y="79882"/>
                </a:lnTo>
                <a:lnTo>
                  <a:pt x="9273369" y="48756"/>
                </a:lnTo>
                <a:lnTo>
                  <a:pt x="9256268" y="23368"/>
                </a:lnTo>
                <a:lnTo>
                  <a:pt x="9230879" y="6266"/>
                </a:lnTo>
                <a:lnTo>
                  <a:pt x="9199753" y="0"/>
                </a:lnTo>
                <a:close/>
              </a:path>
            </a:pathLst>
          </a:custGeom>
          <a:solidFill>
            <a:srgbClr val="9BB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739" y="1501597"/>
            <a:ext cx="14038580" cy="2959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4689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20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r>
              <a:rPr sz="20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java.util.concurrent.ForkJoinPool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commonPool()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is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now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available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appropriate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Arial MT"/>
                <a:cs typeface="Arial MT"/>
              </a:rPr>
              <a:t>most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applications.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common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pool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by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ForkJoinTask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explicitly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Arial MT"/>
                <a:cs typeface="Arial MT"/>
              </a:rPr>
              <a:t>submitted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specified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pool.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common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pool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normally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reduces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resource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usage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(its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threads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are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slowly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reclaimed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during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periods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non-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use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reinstated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upon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subsequent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use).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(getCommonPoolParallelism()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commonPool())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been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added.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targeted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parallelism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level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common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pool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common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pool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instance,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respectively.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1459991"/>
            <a:ext cx="15107919" cy="3208020"/>
          </a:xfrm>
          <a:custGeom>
            <a:avLst/>
            <a:gdLst/>
            <a:ahLst/>
            <a:cxnLst/>
            <a:rect l="l" t="t" r="r" b="b"/>
            <a:pathLst>
              <a:path w="15107919" h="3208020">
                <a:moveTo>
                  <a:pt x="0" y="314578"/>
                </a:moveTo>
                <a:lnTo>
                  <a:pt x="3410" y="268093"/>
                </a:lnTo>
                <a:lnTo>
                  <a:pt x="13318" y="223724"/>
                </a:lnTo>
                <a:lnTo>
                  <a:pt x="29237" y="181960"/>
                </a:lnTo>
                <a:lnTo>
                  <a:pt x="50680" y="143287"/>
                </a:lnTo>
                <a:lnTo>
                  <a:pt x="77160" y="108192"/>
                </a:lnTo>
                <a:lnTo>
                  <a:pt x="108190" y="77161"/>
                </a:lnTo>
                <a:lnTo>
                  <a:pt x="143284" y="50680"/>
                </a:lnTo>
                <a:lnTo>
                  <a:pt x="181956" y="29237"/>
                </a:lnTo>
                <a:lnTo>
                  <a:pt x="223717" y="13319"/>
                </a:lnTo>
                <a:lnTo>
                  <a:pt x="268083" y="3410"/>
                </a:lnTo>
                <a:lnTo>
                  <a:pt x="314566" y="0"/>
                </a:lnTo>
                <a:lnTo>
                  <a:pt x="14792833" y="0"/>
                </a:lnTo>
                <a:lnTo>
                  <a:pt x="14839318" y="3410"/>
                </a:lnTo>
                <a:lnTo>
                  <a:pt x="14883687" y="13319"/>
                </a:lnTo>
                <a:lnTo>
                  <a:pt x="14925451" y="29237"/>
                </a:lnTo>
                <a:lnTo>
                  <a:pt x="14964124" y="50680"/>
                </a:lnTo>
                <a:lnTo>
                  <a:pt x="14999219" y="77161"/>
                </a:lnTo>
                <a:lnTo>
                  <a:pt x="15030250" y="108192"/>
                </a:lnTo>
                <a:lnTo>
                  <a:pt x="15056731" y="143287"/>
                </a:lnTo>
                <a:lnTo>
                  <a:pt x="15078174" y="181960"/>
                </a:lnTo>
                <a:lnTo>
                  <a:pt x="15094092" y="223724"/>
                </a:lnTo>
                <a:lnTo>
                  <a:pt x="15104001" y="268093"/>
                </a:lnTo>
                <a:lnTo>
                  <a:pt x="15107412" y="314578"/>
                </a:lnTo>
                <a:lnTo>
                  <a:pt x="15107412" y="2893441"/>
                </a:lnTo>
                <a:lnTo>
                  <a:pt x="15104001" y="2939926"/>
                </a:lnTo>
                <a:lnTo>
                  <a:pt x="15094092" y="2984295"/>
                </a:lnTo>
                <a:lnTo>
                  <a:pt x="15078174" y="3026059"/>
                </a:lnTo>
                <a:lnTo>
                  <a:pt x="15056731" y="3064732"/>
                </a:lnTo>
                <a:lnTo>
                  <a:pt x="15030250" y="3099827"/>
                </a:lnTo>
                <a:lnTo>
                  <a:pt x="14999219" y="3130858"/>
                </a:lnTo>
                <a:lnTo>
                  <a:pt x="14964124" y="3157339"/>
                </a:lnTo>
                <a:lnTo>
                  <a:pt x="14925451" y="3178782"/>
                </a:lnTo>
                <a:lnTo>
                  <a:pt x="14883687" y="3194700"/>
                </a:lnTo>
                <a:lnTo>
                  <a:pt x="14839318" y="3204609"/>
                </a:lnTo>
                <a:lnTo>
                  <a:pt x="14792833" y="3208019"/>
                </a:lnTo>
                <a:lnTo>
                  <a:pt x="314566" y="3208019"/>
                </a:lnTo>
                <a:lnTo>
                  <a:pt x="268083" y="3204609"/>
                </a:lnTo>
                <a:lnTo>
                  <a:pt x="223717" y="3194700"/>
                </a:lnTo>
                <a:lnTo>
                  <a:pt x="181956" y="3178782"/>
                </a:lnTo>
                <a:lnTo>
                  <a:pt x="143284" y="3157339"/>
                </a:lnTo>
                <a:lnTo>
                  <a:pt x="108190" y="3130858"/>
                </a:lnTo>
                <a:lnTo>
                  <a:pt x="77160" y="3099827"/>
                </a:lnTo>
                <a:lnTo>
                  <a:pt x="50680" y="3064732"/>
                </a:lnTo>
                <a:lnTo>
                  <a:pt x="29237" y="3026059"/>
                </a:lnTo>
                <a:lnTo>
                  <a:pt x="13318" y="2984295"/>
                </a:lnTo>
                <a:lnTo>
                  <a:pt x="3410" y="2939926"/>
                </a:lnTo>
                <a:lnTo>
                  <a:pt x="0" y="2893441"/>
                </a:lnTo>
                <a:lnTo>
                  <a:pt x="0" y="314578"/>
                </a:lnTo>
                <a:close/>
              </a:path>
            </a:pathLst>
          </a:custGeom>
          <a:ln w="12192">
            <a:solidFill>
              <a:srgbClr val="9BB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3563" y="5192267"/>
            <a:ext cx="9279890" cy="516890"/>
          </a:xfrm>
          <a:custGeom>
            <a:avLst/>
            <a:gdLst/>
            <a:ahLst/>
            <a:cxnLst/>
            <a:rect l="l" t="t" r="r" b="b"/>
            <a:pathLst>
              <a:path w="9279890" h="516889">
                <a:moveTo>
                  <a:pt x="9199753" y="0"/>
                </a:moveTo>
                <a:lnTo>
                  <a:pt x="79832" y="0"/>
                </a:lnTo>
                <a:lnTo>
                  <a:pt x="48756" y="6266"/>
                </a:lnTo>
                <a:lnTo>
                  <a:pt x="23380" y="23368"/>
                </a:lnTo>
                <a:lnTo>
                  <a:pt x="6273" y="48756"/>
                </a:lnTo>
                <a:lnTo>
                  <a:pt x="0" y="79883"/>
                </a:lnTo>
                <a:lnTo>
                  <a:pt x="0" y="436753"/>
                </a:lnTo>
                <a:lnTo>
                  <a:pt x="6273" y="467879"/>
                </a:lnTo>
                <a:lnTo>
                  <a:pt x="23380" y="493267"/>
                </a:lnTo>
                <a:lnTo>
                  <a:pt x="48756" y="510369"/>
                </a:lnTo>
                <a:lnTo>
                  <a:pt x="79832" y="516636"/>
                </a:lnTo>
                <a:lnTo>
                  <a:pt x="9199753" y="516636"/>
                </a:lnTo>
                <a:lnTo>
                  <a:pt x="9230879" y="510369"/>
                </a:lnTo>
                <a:lnTo>
                  <a:pt x="9256267" y="493267"/>
                </a:lnTo>
                <a:lnTo>
                  <a:pt x="9273369" y="467879"/>
                </a:lnTo>
                <a:lnTo>
                  <a:pt x="9279636" y="436753"/>
                </a:lnTo>
                <a:lnTo>
                  <a:pt x="9279636" y="79883"/>
                </a:lnTo>
                <a:lnTo>
                  <a:pt x="9273369" y="48756"/>
                </a:lnTo>
                <a:lnTo>
                  <a:pt x="9256268" y="23368"/>
                </a:lnTo>
                <a:lnTo>
                  <a:pt x="9230879" y="6266"/>
                </a:lnTo>
                <a:lnTo>
                  <a:pt x="9199753" y="0"/>
                </a:lnTo>
                <a:close/>
              </a:path>
            </a:pathLst>
          </a:custGeom>
          <a:solidFill>
            <a:srgbClr val="9BB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739" y="5271261"/>
            <a:ext cx="14008735" cy="2043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4689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2000" spc="4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sz="2000" spc="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java.util.concurrent.locks.StampedLock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StampedLock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adds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capability-based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lock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three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modes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controlling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Arial MT"/>
                <a:cs typeface="Arial MT"/>
              </a:rPr>
              <a:t>read/write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(writing,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reading,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optimistic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reading).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supports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conditionally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conversions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across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three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modes.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400" y="5228844"/>
            <a:ext cx="15107919" cy="2411095"/>
          </a:xfrm>
          <a:custGeom>
            <a:avLst/>
            <a:gdLst/>
            <a:ahLst/>
            <a:cxnLst/>
            <a:rect l="l" t="t" r="r" b="b"/>
            <a:pathLst>
              <a:path w="15107919" h="2411095">
                <a:moveTo>
                  <a:pt x="0" y="236473"/>
                </a:moveTo>
                <a:lnTo>
                  <a:pt x="4803" y="188792"/>
                </a:lnTo>
                <a:lnTo>
                  <a:pt x="18579" y="144393"/>
                </a:lnTo>
                <a:lnTo>
                  <a:pt x="40378" y="104223"/>
                </a:lnTo>
                <a:lnTo>
                  <a:pt x="69248" y="69230"/>
                </a:lnTo>
                <a:lnTo>
                  <a:pt x="104238" y="40364"/>
                </a:lnTo>
                <a:lnTo>
                  <a:pt x="144398" y="18571"/>
                </a:lnTo>
                <a:lnTo>
                  <a:pt x="188776" y="4800"/>
                </a:lnTo>
                <a:lnTo>
                  <a:pt x="236423" y="0"/>
                </a:lnTo>
                <a:lnTo>
                  <a:pt x="14870938" y="0"/>
                </a:lnTo>
                <a:lnTo>
                  <a:pt x="14918619" y="4800"/>
                </a:lnTo>
                <a:lnTo>
                  <a:pt x="14963018" y="18571"/>
                </a:lnTo>
                <a:lnTo>
                  <a:pt x="15003188" y="40364"/>
                </a:lnTo>
                <a:lnTo>
                  <a:pt x="15038181" y="69230"/>
                </a:lnTo>
                <a:lnTo>
                  <a:pt x="15067047" y="104223"/>
                </a:lnTo>
                <a:lnTo>
                  <a:pt x="15088840" y="144393"/>
                </a:lnTo>
                <a:lnTo>
                  <a:pt x="15102611" y="188792"/>
                </a:lnTo>
                <a:lnTo>
                  <a:pt x="15107412" y="236473"/>
                </a:lnTo>
                <a:lnTo>
                  <a:pt x="15107412" y="2174493"/>
                </a:lnTo>
                <a:lnTo>
                  <a:pt x="15102611" y="2222175"/>
                </a:lnTo>
                <a:lnTo>
                  <a:pt x="15088840" y="2266574"/>
                </a:lnTo>
                <a:lnTo>
                  <a:pt x="15067047" y="2306744"/>
                </a:lnTo>
                <a:lnTo>
                  <a:pt x="15038181" y="2341737"/>
                </a:lnTo>
                <a:lnTo>
                  <a:pt x="15003188" y="2370603"/>
                </a:lnTo>
                <a:lnTo>
                  <a:pt x="14963018" y="2392396"/>
                </a:lnTo>
                <a:lnTo>
                  <a:pt x="14918619" y="2406167"/>
                </a:lnTo>
                <a:lnTo>
                  <a:pt x="14870938" y="2410967"/>
                </a:lnTo>
                <a:lnTo>
                  <a:pt x="236423" y="2410967"/>
                </a:lnTo>
                <a:lnTo>
                  <a:pt x="188776" y="2406167"/>
                </a:lnTo>
                <a:lnTo>
                  <a:pt x="144398" y="2392396"/>
                </a:lnTo>
                <a:lnTo>
                  <a:pt x="104238" y="2370603"/>
                </a:lnTo>
                <a:lnTo>
                  <a:pt x="69248" y="2341737"/>
                </a:lnTo>
                <a:lnTo>
                  <a:pt x="40378" y="2306744"/>
                </a:lnTo>
                <a:lnTo>
                  <a:pt x="18579" y="2266574"/>
                </a:lnTo>
                <a:lnTo>
                  <a:pt x="4803" y="2222175"/>
                </a:lnTo>
                <a:lnTo>
                  <a:pt x="0" y="2174493"/>
                </a:lnTo>
                <a:lnTo>
                  <a:pt x="0" y="236473"/>
                </a:lnTo>
                <a:close/>
              </a:path>
            </a:pathLst>
          </a:custGeom>
          <a:ln w="12192">
            <a:solidFill>
              <a:srgbClr val="9BB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19325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JDBC</a:t>
            </a:r>
            <a:r>
              <a:rPr spc="-250" dirty="0"/>
              <a:t> </a:t>
            </a:r>
            <a:r>
              <a:rPr spc="-130" dirty="0"/>
              <a:t>Enhancements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1115" y="853439"/>
            <a:ext cx="4459224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921764"/>
            <a:ext cx="635507" cy="635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276600"/>
            <a:ext cx="635507" cy="6355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727447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5755" y="6635495"/>
            <a:ext cx="633983" cy="63398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92198" y="2054098"/>
            <a:ext cx="43294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Addition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4" dirty="0">
                <a:solidFill>
                  <a:srgbClr val="404040"/>
                </a:solidFill>
                <a:latin typeface="Arial MT"/>
                <a:cs typeface="Arial MT"/>
              </a:rPr>
              <a:t>REF_CURSOR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support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2198" y="3409950"/>
            <a:ext cx="5431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Addition</a:t>
            </a: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java.sql.DriverAction</a:t>
            </a:r>
            <a:r>
              <a:rPr sz="2200" spc="1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2198" y="4691358"/>
            <a:ext cx="5586095" cy="243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5"/>
              </a:spcBef>
            </a:pP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Addition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security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check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on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deregisterDriver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DriverManager Class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3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Addition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java.sql.SQLType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7511" y="1921764"/>
            <a:ext cx="635507" cy="63550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87511" y="3276600"/>
            <a:ext cx="635507" cy="6355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87511" y="4632959"/>
            <a:ext cx="635507" cy="63550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89035" y="6463284"/>
            <a:ext cx="633983" cy="6339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285223" y="2054098"/>
            <a:ext cx="51708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Addition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java.sql.JDBCType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Enum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85223" y="3409950"/>
            <a:ext cx="4785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Add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Support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large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update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counts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85223" y="4765294"/>
            <a:ext cx="44132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Changes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existing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85223" y="6428892"/>
            <a:ext cx="58375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Rowset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1.2: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Lists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enhancements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 MT"/>
                <a:cs typeface="Arial MT"/>
              </a:rPr>
              <a:t>JDBC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RowSet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2743200"/>
            <a:ext cx="2599944" cy="4642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993922"/>
            <a:ext cx="3358896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Key</a:t>
            </a:r>
            <a:r>
              <a:rPr spc="-210" dirty="0"/>
              <a:t> </a:t>
            </a:r>
            <a:r>
              <a:rPr spc="-185" dirty="0"/>
              <a:t>Takeaways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992115" y="1463166"/>
            <a:ext cx="9760585" cy="6811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important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70" dirty="0">
                <a:solidFill>
                  <a:srgbClr val="404040"/>
                </a:solidFill>
                <a:latin typeface="Arial MT"/>
                <a:cs typeface="Arial MT"/>
              </a:rPr>
              <a:t>SE8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developers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functional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style.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100" dirty="0">
                <a:solidFill>
                  <a:srgbClr val="252525"/>
                </a:solidFill>
                <a:latin typeface="Arial MT"/>
                <a:cs typeface="Arial MT"/>
              </a:rPr>
              <a:t>Method</a:t>
            </a:r>
            <a:r>
              <a:rPr sz="2200" spc="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reference</a:t>
            </a:r>
            <a:r>
              <a:rPr sz="2200" spc="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252525"/>
                </a:solidFill>
                <a:latin typeface="Arial MT"/>
                <a:cs typeface="Arial MT"/>
              </a:rPr>
              <a:t>feature</a:t>
            </a:r>
            <a:r>
              <a:rPr sz="2200" spc="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is</a:t>
            </a:r>
            <a:r>
              <a:rPr sz="2200" spc="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used</a:t>
            </a:r>
            <a:r>
              <a:rPr sz="2200" spc="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252525"/>
                </a:solidFill>
                <a:latin typeface="Arial MT"/>
                <a:cs typeface="Arial MT"/>
              </a:rPr>
              <a:t>to</a:t>
            </a:r>
            <a:r>
              <a:rPr sz="2200" spc="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252525"/>
                </a:solidFill>
                <a:latin typeface="Arial MT"/>
                <a:cs typeface="Arial MT"/>
              </a:rPr>
              <a:t>refer</a:t>
            </a:r>
            <a:r>
              <a:rPr sz="2200" spc="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252525"/>
                </a:solidFill>
                <a:latin typeface="Arial MT"/>
                <a:cs typeface="Arial MT"/>
              </a:rPr>
              <a:t>method</a:t>
            </a:r>
            <a:r>
              <a:rPr sz="2200" spc="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252525"/>
                </a:solidFill>
                <a:latin typeface="Arial MT"/>
                <a:cs typeface="Arial MT"/>
              </a:rPr>
              <a:t>functional</a:t>
            </a:r>
            <a:r>
              <a:rPr sz="2200" spc="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252525"/>
                </a:solidFill>
                <a:latin typeface="Arial MT"/>
                <a:cs typeface="Arial MT"/>
              </a:rPr>
              <a:t>interface.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200">
              <a:latin typeface="Arial MT"/>
              <a:cs typeface="Arial MT"/>
            </a:endParaRPr>
          </a:p>
          <a:p>
            <a:pPr marL="12700" marR="338455">
              <a:lnSpc>
                <a:spcPct val="100000"/>
              </a:lnSpc>
            </a:pP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Functional</a:t>
            </a:r>
            <a:r>
              <a:rPr sz="2200" spc="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Arial MT"/>
                <a:cs typeface="Arial MT"/>
              </a:rPr>
              <a:t>interface</a:t>
            </a:r>
            <a:r>
              <a:rPr sz="2200" spc="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is</a:t>
            </a:r>
            <a:r>
              <a:rPr sz="2200" spc="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an</a:t>
            </a:r>
            <a:r>
              <a:rPr sz="2200" spc="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Arial MT"/>
                <a:cs typeface="Arial MT"/>
              </a:rPr>
              <a:t>interface</a:t>
            </a:r>
            <a:r>
              <a:rPr sz="2200" spc="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252525"/>
                </a:solidFill>
                <a:latin typeface="Arial MT"/>
                <a:cs typeface="Arial MT"/>
              </a:rPr>
              <a:t>that</a:t>
            </a:r>
            <a:r>
              <a:rPr sz="22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can</a:t>
            </a:r>
            <a:r>
              <a:rPr sz="2200" spc="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252525"/>
                </a:solidFill>
                <a:latin typeface="Arial MT"/>
                <a:cs typeface="Arial MT"/>
              </a:rPr>
              <a:t>contain</a:t>
            </a:r>
            <a:r>
              <a:rPr sz="2200" spc="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a</a:t>
            </a:r>
            <a:r>
              <a:rPr sz="2200" spc="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252525"/>
                </a:solidFill>
                <a:latin typeface="Arial MT"/>
                <a:cs typeface="Arial MT"/>
              </a:rPr>
              <a:t>number</a:t>
            </a:r>
            <a:r>
              <a:rPr sz="2200" spc="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252525"/>
                </a:solidFill>
                <a:latin typeface="Arial MT"/>
                <a:cs typeface="Arial MT"/>
              </a:rPr>
              <a:t>default,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static</a:t>
            </a:r>
            <a:r>
              <a:rPr sz="2200" spc="7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Arial MT"/>
                <a:cs typeface="Arial MT"/>
              </a:rPr>
              <a:t>methods,</a:t>
            </a:r>
            <a:r>
              <a:rPr sz="2200" spc="7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252525"/>
                </a:solidFill>
                <a:latin typeface="Arial MT"/>
                <a:cs typeface="Arial MT"/>
              </a:rPr>
              <a:t>but</a:t>
            </a:r>
            <a:r>
              <a:rPr sz="2200" spc="8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252525"/>
                </a:solidFill>
                <a:latin typeface="Arial MT"/>
                <a:cs typeface="Arial MT"/>
              </a:rPr>
              <a:t>only one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abstract</a:t>
            </a:r>
            <a:r>
              <a:rPr sz="2200" spc="9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252525"/>
                </a:solidFill>
                <a:latin typeface="Arial MT"/>
                <a:cs typeface="Arial MT"/>
              </a:rPr>
              <a:t>method.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2200">
              <a:latin typeface="Arial MT"/>
              <a:cs typeface="Arial MT"/>
            </a:endParaRPr>
          </a:p>
          <a:p>
            <a:pPr marL="12700" marR="926465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Stream </a:t>
            </a:r>
            <a:r>
              <a:rPr sz="2400" spc="75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Arial MT"/>
                <a:cs typeface="Arial MT"/>
              </a:rPr>
              <a:t>new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package</a:t>
            </a:r>
            <a:r>
              <a:rPr sz="24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4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called</a:t>
            </a:r>
            <a:r>
              <a:rPr sz="24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java.util.stream</a:t>
            </a:r>
            <a:r>
              <a:rPr sz="24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2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24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functional-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style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Arial MT"/>
                <a:cs typeface="Arial MT"/>
              </a:rPr>
              <a:t>operations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2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Arial MT"/>
                <a:cs typeface="Arial MT"/>
              </a:rPr>
              <a:t>elements.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200" spc="65" dirty="0">
                <a:solidFill>
                  <a:srgbClr val="252525"/>
                </a:solidFill>
                <a:latin typeface="Arial MT"/>
                <a:cs typeface="Arial MT"/>
              </a:rPr>
              <a:t>Default</a:t>
            </a:r>
            <a:r>
              <a:rPr sz="2200" spc="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252525"/>
                </a:solidFill>
                <a:latin typeface="Arial MT"/>
                <a:cs typeface="Arial MT"/>
              </a:rPr>
              <a:t>method</a:t>
            </a:r>
            <a:r>
              <a:rPr sz="2200" spc="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is</a:t>
            </a:r>
            <a:r>
              <a:rPr sz="2200" spc="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a</a:t>
            </a:r>
            <a:r>
              <a:rPr sz="2200" spc="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252525"/>
                </a:solidFill>
                <a:latin typeface="Arial MT"/>
                <a:cs typeface="Arial MT"/>
              </a:rPr>
              <a:t>non-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abstract</a:t>
            </a:r>
            <a:r>
              <a:rPr sz="2200" spc="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252525"/>
                </a:solidFill>
                <a:latin typeface="Arial MT"/>
                <a:cs typeface="Arial MT"/>
              </a:rPr>
              <a:t>methods</a:t>
            </a:r>
            <a:r>
              <a:rPr sz="2200" spc="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252525"/>
                </a:solidFill>
                <a:latin typeface="Arial MT"/>
                <a:cs typeface="Arial MT"/>
              </a:rPr>
              <a:t>defined</a:t>
            </a:r>
            <a:r>
              <a:rPr sz="2200" spc="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inside</a:t>
            </a:r>
            <a:r>
              <a:rPr sz="2200" spc="8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Arial MT"/>
                <a:cs typeface="Arial MT"/>
              </a:rPr>
              <a:t>interface</a:t>
            </a:r>
            <a:r>
              <a:rPr sz="2200" spc="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252525"/>
                </a:solidFill>
                <a:latin typeface="Arial MT"/>
                <a:cs typeface="Arial MT"/>
              </a:rPr>
              <a:t>and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tagged</a:t>
            </a:r>
            <a:r>
              <a:rPr sz="2200" spc="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as</a:t>
            </a:r>
            <a:r>
              <a:rPr sz="2200" spc="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252525"/>
                </a:solidFill>
                <a:latin typeface="Arial MT"/>
                <a:cs typeface="Arial MT"/>
              </a:rPr>
              <a:t>default.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2200">
              <a:latin typeface="Arial MT"/>
              <a:cs typeface="Arial MT"/>
            </a:endParaRPr>
          </a:p>
          <a:p>
            <a:pPr marL="40005">
              <a:lnSpc>
                <a:spcPct val="100000"/>
              </a:lnSpc>
            </a:pPr>
            <a:r>
              <a:rPr sz="2200" spc="70" dirty="0">
                <a:solidFill>
                  <a:srgbClr val="252525"/>
                </a:solidFill>
                <a:latin typeface="Arial MT"/>
                <a:cs typeface="Arial MT"/>
              </a:rPr>
              <a:t>Optional</a:t>
            </a:r>
            <a:r>
              <a:rPr sz="22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Arial MT"/>
                <a:cs typeface="Arial MT"/>
              </a:rPr>
              <a:t>class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is</a:t>
            </a:r>
            <a:r>
              <a:rPr sz="22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a</a:t>
            </a:r>
            <a:r>
              <a:rPr sz="22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new,</a:t>
            </a:r>
            <a:r>
              <a:rPr sz="22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252525"/>
                </a:solidFill>
                <a:latin typeface="Arial MT"/>
                <a:cs typeface="Arial MT"/>
              </a:rPr>
              <a:t>public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252525"/>
                </a:solidFill>
                <a:latin typeface="Arial MT"/>
                <a:cs typeface="Arial MT"/>
              </a:rPr>
              <a:t>final</a:t>
            </a:r>
            <a:r>
              <a:rPr sz="2200" spc="-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Arial MT"/>
                <a:cs typeface="Arial MT"/>
              </a:rPr>
              <a:t>class</a:t>
            </a:r>
            <a:r>
              <a:rPr sz="22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252525"/>
                </a:solidFill>
                <a:latin typeface="Arial MT"/>
                <a:cs typeface="Arial MT"/>
              </a:rPr>
              <a:t>in</a:t>
            </a:r>
            <a:r>
              <a:rPr sz="22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252525"/>
                </a:solidFill>
                <a:latin typeface="Arial MT"/>
                <a:cs typeface="Arial MT"/>
              </a:rPr>
              <a:t>Java</a:t>
            </a:r>
            <a:r>
              <a:rPr sz="22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8</a:t>
            </a:r>
            <a:r>
              <a:rPr sz="2200" spc="-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252525"/>
                </a:solidFill>
                <a:latin typeface="Arial MT"/>
                <a:cs typeface="Arial MT"/>
              </a:rPr>
              <a:t>that</a:t>
            </a:r>
            <a:r>
              <a:rPr sz="22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deals</a:t>
            </a:r>
            <a:r>
              <a:rPr sz="22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252525"/>
                </a:solidFill>
                <a:latin typeface="Arial MT"/>
                <a:cs typeface="Arial MT"/>
              </a:rPr>
              <a:t>with</a:t>
            </a:r>
            <a:endParaRPr sz="2200">
              <a:latin typeface="Arial MT"/>
              <a:cs typeface="Arial MT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2200" spc="45" dirty="0">
                <a:solidFill>
                  <a:srgbClr val="252525"/>
                </a:solidFill>
                <a:latin typeface="Arial MT"/>
                <a:cs typeface="Arial MT"/>
              </a:rPr>
              <a:t>NullPointerException</a:t>
            </a:r>
            <a:r>
              <a:rPr sz="2200" spc="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252525"/>
                </a:solidFill>
                <a:latin typeface="Arial MT"/>
                <a:cs typeface="Arial MT"/>
              </a:rPr>
              <a:t>in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252525"/>
                </a:solidFill>
                <a:latin typeface="Arial MT"/>
                <a:cs typeface="Arial MT"/>
              </a:rPr>
              <a:t>Java</a:t>
            </a:r>
            <a:r>
              <a:rPr sz="22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252525"/>
                </a:solidFill>
                <a:latin typeface="Arial MT"/>
                <a:cs typeface="Arial MT"/>
              </a:rPr>
              <a:t>application.</a:t>
            </a:r>
            <a:endParaRPr sz="2200">
              <a:latin typeface="Arial MT"/>
              <a:cs typeface="Arial MT"/>
            </a:endParaRPr>
          </a:p>
          <a:p>
            <a:pPr marL="99695">
              <a:lnSpc>
                <a:spcPct val="100000"/>
              </a:lnSpc>
              <a:spcBef>
                <a:spcPts val="2480"/>
              </a:spcBef>
            </a:pP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Collectors</a:t>
            </a:r>
            <a:r>
              <a:rPr sz="22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class</a:t>
            </a:r>
            <a:r>
              <a:rPr sz="22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is</a:t>
            </a:r>
            <a:r>
              <a:rPr sz="22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a</a:t>
            </a:r>
            <a:r>
              <a:rPr sz="22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252525"/>
                </a:solidFill>
                <a:latin typeface="Arial MT"/>
                <a:cs typeface="Arial MT"/>
              </a:rPr>
              <a:t>new</a:t>
            </a:r>
            <a:r>
              <a:rPr sz="22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252525"/>
                </a:solidFill>
                <a:latin typeface="Arial MT"/>
                <a:cs typeface="Arial MT"/>
              </a:rPr>
              <a:t>final</a:t>
            </a:r>
            <a:r>
              <a:rPr sz="22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class</a:t>
            </a:r>
            <a:r>
              <a:rPr sz="22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252525"/>
                </a:solidFill>
                <a:latin typeface="Arial MT"/>
                <a:cs typeface="Arial MT"/>
              </a:rPr>
              <a:t>that</a:t>
            </a:r>
            <a:r>
              <a:rPr sz="22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252525"/>
                </a:solidFill>
                <a:latin typeface="Arial MT"/>
                <a:cs typeface="Arial MT"/>
              </a:rPr>
              <a:t>extends</a:t>
            </a:r>
            <a:r>
              <a:rPr sz="22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252525"/>
                </a:solidFill>
                <a:latin typeface="Arial MT"/>
                <a:cs typeface="Arial MT"/>
              </a:rPr>
              <a:t>object</a:t>
            </a:r>
            <a:r>
              <a:rPr sz="22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4761" y="1476229"/>
            <a:ext cx="385599" cy="37379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4761" y="3227305"/>
            <a:ext cx="385599" cy="37379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4761" y="2512549"/>
            <a:ext cx="385599" cy="37379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1561" y="5846950"/>
            <a:ext cx="384241" cy="37247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1561" y="4370305"/>
            <a:ext cx="384241" cy="37379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1525" y="6939769"/>
            <a:ext cx="385599" cy="37379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1561" y="7925797"/>
            <a:ext cx="384241" cy="37379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2092451"/>
            <a:ext cx="11468100" cy="391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7944" y="3550361"/>
            <a:ext cx="1778635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b="1" spc="-20" dirty="0">
                <a:solidFill>
                  <a:srgbClr val="FFFFFF"/>
                </a:solidFill>
                <a:latin typeface="Calibri"/>
                <a:cs typeface="Calibri"/>
              </a:rPr>
              <a:t>Quiz</a:t>
            </a:r>
            <a:endParaRPr sz="7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26346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31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8,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interfaces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Arial Black"/>
                <a:cs typeface="Arial Black"/>
              </a:rPr>
              <a:t>can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have: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3455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Non-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2464" y="4738878"/>
            <a:ext cx="35661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body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99557"/>
            <a:ext cx="3519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Private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body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11746865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240" baseline="1157" dirty="0">
                <a:solidFill>
                  <a:srgbClr val="3B9F37"/>
                </a:solidFill>
                <a:latin typeface="Arial Black"/>
                <a:cs typeface="Arial Black"/>
              </a:rPr>
              <a:t>a</a:t>
            </a:r>
            <a:r>
              <a:rPr sz="3600" spc="-254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7" baseline="1157" dirty="0">
                <a:solidFill>
                  <a:srgbClr val="3B9F37"/>
                </a:solidFill>
                <a:latin typeface="Arial Black"/>
                <a:cs typeface="Arial Black"/>
              </a:rPr>
              <a:t>and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c.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31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8,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interfaces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Arial Black"/>
                <a:cs typeface="Arial Black"/>
              </a:rPr>
              <a:t>can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have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static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methods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default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methods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with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body.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26346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8682" y="3882009"/>
            <a:ext cx="3455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Non-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31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8,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interfaces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Arial Black"/>
                <a:cs typeface="Arial Black"/>
              </a:rPr>
              <a:t>can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have: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2464" y="4738878"/>
            <a:ext cx="35661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body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3519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Private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body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105600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&amp;=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following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new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operators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 Black"/>
                <a:cs typeface="Arial Black"/>
              </a:rPr>
              <a:t>or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expressions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added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310" dirty="0">
                <a:solidFill>
                  <a:srgbClr val="404040"/>
                </a:solidFill>
                <a:latin typeface="Arial Black"/>
                <a:cs typeface="Arial Black"/>
              </a:rPr>
              <a:t>8?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2749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&gt;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2651" y="4738878"/>
            <a:ext cx="1752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::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99557"/>
            <a:ext cx="339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*=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9434830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120" baseline="1157" dirty="0">
                <a:solidFill>
                  <a:srgbClr val="3B9F37"/>
                </a:solidFill>
                <a:latin typeface="Arial Black"/>
                <a:cs typeface="Arial Black"/>
              </a:rPr>
              <a:t>b</a:t>
            </a:r>
            <a:r>
              <a:rPr sz="3600" spc="-254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7" baseline="1157" dirty="0">
                <a:solidFill>
                  <a:srgbClr val="3B9F37"/>
                </a:solidFill>
                <a:latin typeface="Arial Black"/>
                <a:cs typeface="Arial Black"/>
              </a:rPr>
              <a:t>and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c.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New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operators</a:t>
            </a:r>
            <a:r>
              <a:rPr sz="24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 Black"/>
                <a:cs typeface="Arial Black"/>
              </a:rPr>
              <a:t>or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expressions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added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404040"/>
                </a:solidFill>
                <a:latin typeface="Arial Black"/>
                <a:cs typeface="Arial Black"/>
              </a:rPr>
              <a:t>8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“-</a:t>
            </a:r>
            <a:r>
              <a:rPr sz="2400" spc="-190" dirty="0">
                <a:solidFill>
                  <a:srgbClr val="404040"/>
                </a:solidFill>
                <a:latin typeface="Arial Black"/>
                <a:cs typeface="Arial Black"/>
              </a:rPr>
              <a:t>&gt;”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“::”.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105600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&amp;=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following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new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operators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 Black"/>
                <a:cs typeface="Arial Black"/>
              </a:rPr>
              <a:t>or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expressions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added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310" dirty="0">
                <a:solidFill>
                  <a:srgbClr val="404040"/>
                </a:solidFill>
                <a:latin typeface="Arial Black"/>
                <a:cs typeface="Arial Black"/>
              </a:rPr>
              <a:t>8?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8682" y="3882009"/>
            <a:ext cx="2749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&gt;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22651" y="4738878"/>
            <a:ext cx="1752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::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339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*=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3" name="object 3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64477" y="3781501"/>
            <a:ext cx="4806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95" dirty="0">
                <a:solidFill>
                  <a:srgbClr val="252525"/>
                </a:solidFill>
              </a:rPr>
              <a:t>Thank</a:t>
            </a:r>
            <a:r>
              <a:rPr sz="7200" spc="-525" dirty="0">
                <a:solidFill>
                  <a:srgbClr val="252525"/>
                </a:solidFill>
              </a:rPr>
              <a:t> </a:t>
            </a:r>
            <a:r>
              <a:rPr sz="7200" spc="-685" dirty="0">
                <a:solidFill>
                  <a:srgbClr val="252525"/>
                </a:solidFill>
              </a:rPr>
              <a:t>You</a:t>
            </a:r>
            <a:endParaRPr sz="7200"/>
          </a:p>
        </p:txBody>
      </p:sp>
      <p:grpSp>
        <p:nvGrpSpPr>
          <p:cNvPr id="14" name="object 14"/>
          <p:cNvGrpSpPr/>
          <p:nvPr/>
        </p:nvGrpSpPr>
        <p:grpSpPr>
          <a:xfrm>
            <a:off x="2493264" y="2493264"/>
            <a:ext cx="3550920" cy="3683635"/>
            <a:chOff x="2493264" y="2493264"/>
            <a:chExt cx="3550920" cy="3683635"/>
          </a:xfrm>
        </p:grpSpPr>
        <p:sp>
          <p:nvSpPr>
            <p:cNvPr id="15" name="object 15"/>
            <p:cNvSpPr/>
            <p:nvPr/>
          </p:nvSpPr>
          <p:spPr>
            <a:xfrm>
              <a:off x="2493264" y="2493264"/>
              <a:ext cx="3550920" cy="3683635"/>
            </a:xfrm>
            <a:custGeom>
              <a:avLst/>
              <a:gdLst/>
              <a:ahLst/>
              <a:cxnLst/>
              <a:rect l="l" t="t" r="r" b="b"/>
              <a:pathLst>
                <a:path w="3550920" h="3683635">
                  <a:moveTo>
                    <a:pt x="1775460" y="0"/>
                  </a:moveTo>
                  <a:lnTo>
                    <a:pt x="1728160" y="640"/>
                  </a:lnTo>
                  <a:lnTo>
                    <a:pt x="1681166" y="2553"/>
                  </a:lnTo>
                  <a:lnTo>
                    <a:pt x="1634492" y="5720"/>
                  </a:lnTo>
                  <a:lnTo>
                    <a:pt x="1588154" y="10127"/>
                  </a:lnTo>
                  <a:lnTo>
                    <a:pt x="1542168" y="15757"/>
                  </a:lnTo>
                  <a:lnTo>
                    <a:pt x="1496548" y="22595"/>
                  </a:lnTo>
                  <a:lnTo>
                    <a:pt x="1451309" y="30624"/>
                  </a:lnTo>
                  <a:lnTo>
                    <a:pt x="1406468" y="39829"/>
                  </a:lnTo>
                  <a:lnTo>
                    <a:pt x="1362039" y="50194"/>
                  </a:lnTo>
                  <a:lnTo>
                    <a:pt x="1318039" y="61703"/>
                  </a:lnTo>
                  <a:lnTo>
                    <a:pt x="1274481" y="74340"/>
                  </a:lnTo>
                  <a:lnTo>
                    <a:pt x="1231382" y="88089"/>
                  </a:lnTo>
                  <a:lnTo>
                    <a:pt x="1188757" y="102934"/>
                  </a:lnTo>
                  <a:lnTo>
                    <a:pt x="1146620" y="118859"/>
                  </a:lnTo>
                  <a:lnTo>
                    <a:pt x="1104989" y="135849"/>
                  </a:lnTo>
                  <a:lnTo>
                    <a:pt x="1063877" y="153887"/>
                  </a:lnTo>
                  <a:lnTo>
                    <a:pt x="1023301" y="172958"/>
                  </a:lnTo>
                  <a:lnTo>
                    <a:pt x="983275" y="193045"/>
                  </a:lnTo>
                  <a:lnTo>
                    <a:pt x="943815" y="214133"/>
                  </a:lnTo>
                  <a:lnTo>
                    <a:pt x="904936" y="236205"/>
                  </a:lnTo>
                  <a:lnTo>
                    <a:pt x="866654" y="259247"/>
                  </a:lnTo>
                  <a:lnTo>
                    <a:pt x="828984" y="283241"/>
                  </a:lnTo>
                  <a:lnTo>
                    <a:pt x="791941" y="308173"/>
                  </a:lnTo>
                  <a:lnTo>
                    <a:pt x="755540" y="334025"/>
                  </a:lnTo>
                  <a:lnTo>
                    <a:pt x="719797" y="360783"/>
                  </a:lnTo>
                  <a:lnTo>
                    <a:pt x="684728" y="388430"/>
                  </a:lnTo>
                  <a:lnTo>
                    <a:pt x="650347" y="416950"/>
                  </a:lnTo>
                  <a:lnTo>
                    <a:pt x="616671" y="446328"/>
                  </a:lnTo>
                  <a:lnTo>
                    <a:pt x="583713" y="476548"/>
                  </a:lnTo>
                  <a:lnTo>
                    <a:pt x="551490" y="507593"/>
                  </a:lnTo>
                  <a:lnTo>
                    <a:pt x="520017" y="539448"/>
                  </a:lnTo>
                  <a:lnTo>
                    <a:pt x="489309" y="572097"/>
                  </a:lnTo>
                  <a:lnTo>
                    <a:pt x="459382" y="605523"/>
                  </a:lnTo>
                  <a:lnTo>
                    <a:pt x="430251" y="639712"/>
                  </a:lnTo>
                  <a:lnTo>
                    <a:pt x="401931" y="674646"/>
                  </a:lnTo>
                  <a:lnTo>
                    <a:pt x="374437" y="710311"/>
                  </a:lnTo>
                  <a:lnTo>
                    <a:pt x="347786" y="746690"/>
                  </a:lnTo>
                  <a:lnTo>
                    <a:pt x="321992" y="783768"/>
                  </a:lnTo>
                  <a:lnTo>
                    <a:pt x="297070" y="821527"/>
                  </a:lnTo>
                  <a:lnTo>
                    <a:pt x="273037" y="859954"/>
                  </a:lnTo>
                  <a:lnTo>
                    <a:pt x="249907" y="899031"/>
                  </a:lnTo>
                  <a:lnTo>
                    <a:pt x="227695" y="938742"/>
                  </a:lnTo>
                  <a:lnTo>
                    <a:pt x="206418" y="979073"/>
                  </a:lnTo>
                  <a:lnTo>
                    <a:pt x="186090" y="1020006"/>
                  </a:lnTo>
                  <a:lnTo>
                    <a:pt x="166726" y="1061526"/>
                  </a:lnTo>
                  <a:lnTo>
                    <a:pt x="148342" y="1103617"/>
                  </a:lnTo>
                  <a:lnTo>
                    <a:pt x="130954" y="1146264"/>
                  </a:lnTo>
                  <a:lnTo>
                    <a:pt x="114577" y="1189449"/>
                  </a:lnTo>
                  <a:lnTo>
                    <a:pt x="99225" y="1233158"/>
                  </a:lnTo>
                  <a:lnTo>
                    <a:pt x="84915" y="1277375"/>
                  </a:lnTo>
                  <a:lnTo>
                    <a:pt x="71661" y="1322082"/>
                  </a:lnTo>
                  <a:lnTo>
                    <a:pt x="59480" y="1367266"/>
                  </a:lnTo>
                  <a:lnTo>
                    <a:pt x="48385" y="1412909"/>
                  </a:lnTo>
                  <a:lnTo>
                    <a:pt x="38394" y="1458995"/>
                  </a:lnTo>
                  <a:lnTo>
                    <a:pt x="29521" y="1505510"/>
                  </a:lnTo>
                  <a:lnTo>
                    <a:pt x="21780" y="1552436"/>
                  </a:lnTo>
                  <a:lnTo>
                    <a:pt x="15189" y="1599759"/>
                  </a:lnTo>
                  <a:lnTo>
                    <a:pt x="9762" y="1647461"/>
                  </a:lnTo>
                  <a:lnTo>
                    <a:pt x="5514" y="1695528"/>
                  </a:lnTo>
                  <a:lnTo>
                    <a:pt x="2461" y="1743943"/>
                  </a:lnTo>
                  <a:lnTo>
                    <a:pt x="617" y="1792690"/>
                  </a:lnTo>
                  <a:lnTo>
                    <a:pt x="0" y="1841753"/>
                  </a:lnTo>
                  <a:lnTo>
                    <a:pt x="617" y="1890817"/>
                  </a:lnTo>
                  <a:lnTo>
                    <a:pt x="2461" y="1939564"/>
                  </a:lnTo>
                  <a:lnTo>
                    <a:pt x="5514" y="1987979"/>
                  </a:lnTo>
                  <a:lnTo>
                    <a:pt x="9762" y="2036046"/>
                  </a:lnTo>
                  <a:lnTo>
                    <a:pt x="15189" y="2083748"/>
                  </a:lnTo>
                  <a:lnTo>
                    <a:pt x="21780" y="2131071"/>
                  </a:lnTo>
                  <a:lnTo>
                    <a:pt x="29521" y="2177997"/>
                  </a:lnTo>
                  <a:lnTo>
                    <a:pt x="38394" y="2224512"/>
                  </a:lnTo>
                  <a:lnTo>
                    <a:pt x="48385" y="2270598"/>
                  </a:lnTo>
                  <a:lnTo>
                    <a:pt x="59480" y="2316241"/>
                  </a:lnTo>
                  <a:lnTo>
                    <a:pt x="71661" y="2361425"/>
                  </a:lnTo>
                  <a:lnTo>
                    <a:pt x="84915" y="2406132"/>
                  </a:lnTo>
                  <a:lnTo>
                    <a:pt x="99225" y="2450349"/>
                  </a:lnTo>
                  <a:lnTo>
                    <a:pt x="114577" y="2494058"/>
                  </a:lnTo>
                  <a:lnTo>
                    <a:pt x="130954" y="2537243"/>
                  </a:lnTo>
                  <a:lnTo>
                    <a:pt x="148342" y="2579890"/>
                  </a:lnTo>
                  <a:lnTo>
                    <a:pt x="166726" y="2621981"/>
                  </a:lnTo>
                  <a:lnTo>
                    <a:pt x="186090" y="2663501"/>
                  </a:lnTo>
                  <a:lnTo>
                    <a:pt x="206418" y="2704434"/>
                  </a:lnTo>
                  <a:lnTo>
                    <a:pt x="227695" y="2744765"/>
                  </a:lnTo>
                  <a:lnTo>
                    <a:pt x="249907" y="2784476"/>
                  </a:lnTo>
                  <a:lnTo>
                    <a:pt x="273037" y="2823553"/>
                  </a:lnTo>
                  <a:lnTo>
                    <a:pt x="297070" y="2861980"/>
                  </a:lnTo>
                  <a:lnTo>
                    <a:pt x="321992" y="2899739"/>
                  </a:lnTo>
                  <a:lnTo>
                    <a:pt x="347786" y="2936817"/>
                  </a:lnTo>
                  <a:lnTo>
                    <a:pt x="374437" y="2973196"/>
                  </a:lnTo>
                  <a:lnTo>
                    <a:pt x="401931" y="3008861"/>
                  </a:lnTo>
                  <a:lnTo>
                    <a:pt x="430251" y="3043795"/>
                  </a:lnTo>
                  <a:lnTo>
                    <a:pt x="459382" y="3077984"/>
                  </a:lnTo>
                  <a:lnTo>
                    <a:pt x="489309" y="3111410"/>
                  </a:lnTo>
                  <a:lnTo>
                    <a:pt x="520017" y="3144059"/>
                  </a:lnTo>
                  <a:lnTo>
                    <a:pt x="551490" y="3175914"/>
                  </a:lnTo>
                  <a:lnTo>
                    <a:pt x="583713" y="3206959"/>
                  </a:lnTo>
                  <a:lnTo>
                    <a:pt x="616671" y="3237179"/>
                  </a:lnTo>
                  <a:lnTo>
                    <a:pt x="650347" y="3266557"/>
                  </a:lnTo>
                  <a:lnTo>
                    <a:pt x="684728" y="3295077"/>
                  </a:lnTo>
                  <a:lnTo>
                    <a:pt x="719797" y="3322724"/>
                  </a:lnTo>
                  <a:lnTo>
                    <a:pt x="755540" y="3349482"/>
                  </a:lnTo>
                  <a:lnTo>
                    <a:pt x="791941" y="3375334"/>
                  </a:lnTo>
                  <a:lnTo>
                    <a:pt x="828984" y="3400266"/>
                  </a:lnTo>
                  <a:lnTo>
                    <a:pt x="866654" y="3424260"/>
                  </a:lnTo>
                  <a:lnTo>
                    <a:pt x="904936" y="3447302"/>
                  </a:lnTo>
                  <a:lnTo>
                    <a:pt x="943815" y="3469374"/>
                  </a:lnTo>
                  <a:lnTo>
                    <a:pt x="983275" y="3490462"/>
                  </a:lnTo>
                  <a:lnTo>
                    <a:pt x="1023301" y="3510549"/>
                  </a:lnTo>
                  <a:lnTo>
                    <a:pt x="1063877" y="3529620"/>
                  </a:lnTo>
                  <a:lnTo>
                    <a:pt x="1104989" y="3547658"/>
                  </a:lnTo>
                  <a:lnTo>
                    <a:pt x="1146620" y="3564648"/>
                  </a:lnTo>
                  <a:lnTo>
                    <a:pt x="1188757" y="3580573"/>
                  </a:lnTo>
                  <a:lnTo>
                    <a:pt x="1231382" y="3595418"/>
                  </a:lnTo>
                  <a:lnTo>
                    <a:pt x="1274481" y="3609167"/>
                  </a:lnTo>
                  <a:lnTo>
                    <a:pt x="1318039" y="3621804"/>
                  </a:lnTo>
                  <a:lnTo>
                    <a:pt x="1362039" y="3633313"/>
                  </a:lnTo>
                  <a:lnTo>
                    <a:pt x="1406468" y="3643678"/>
                  </a:lnTo>
                  <a:lnTo>
                    <a:pt x="1451309" y="3652883"/>
                  </a:lnTo>
                  <a:lnTo>
                    <a:pt x="1496548" y="3660912"/>
                  </a:lnTo>
                  <a:lnTo>
                    <a:pt x="1542168" y="3667750"/>
                  </a:lnTo>
                  <a:lnTo>
                    <a:pt x="1588154" y="3673380"/>
                  </a:lnTo>
                  <a:lnTo>
                    <a:pt x="1634492" y="3677787"/>
                  </a:lnTo>
                  <a:lnTo>
                    <a:pt x="1681166" y="3680954"/>
                  </a:lnTo>
                  <a:lnTo>
                    <a:pt x="1728160" y="3682867"/>
                  </a:lnTo>
                  <a:lnTo>
                    <a:pt x="1775460" y="3683507"/>
                  </a:lnTo>
                  <a:lnTo>
                    <a:pt x="1822759" y="3682867"/>
                  </a:lnTo>
                  <a:lnTo>
                    <a:pt x="1869753" y="3680954"/>
                  </a:lnTo>
                  <a:lnTo>
                    <a:pt x="1916427" y="3677787"/>
                  </a:lnTo>
                  <a:lnTo>
                    <a:pt x="1962765" y="3673380"/>
                  </a:lnTo>
                  <a:lnTo>
                    <a:pt x="2008751" y="3667750"/>
                  </a:lnTo>
                  <a:lnTo>
                    <a:pt x="2054371" y="3660912"/>
                  </a:lnTo>
                  <a:lnTo>
                    <a:pt x="2099610" y="3652883"/>
                  </a:lnTo>
                  <a:lnTo>
                    <a:pt x="2144451" y="3643678"/>
                  </a:lnTo>
                  <a:lnTo>
                    <a:pt x="2188880" y="3633313"/>
                  </a:lnTo>
                  <a:lnTo>
                    <a:pt x="2232880" y="3621804"/>
                  </a:lnTo>
                  <a:lnTo>
                    <a:pt x="2276438" y="3609167"/>
                  </a:lnTo>
                  <a:lnTo>
                    <a:pt x="2319537" y="3595418"/>
                  </a:lnTo>
                  <a:lnTo>
                    <a:pt x="2362162" y="3580573"/>
                  </a:lnTo>
                  <a:lnTo>
                    <a:pt x="2404299" y="3564648"/>
                  </a:lnTo>
                  <a:lnTo>
                    <a:pt x="2445930" y="3547658"/>
                  </a:lnTo>
                  <a:lnTo>
                    <a:pt x="2487042" y="3529620"/>
                  </a:lnTo>
                  <a:lnTo>
                    <a:pt x="2527618" y="3510549"/>
                  </a:lnTo>
                  <a:lnTo>
                    <a:pt x="2567644" y="3490462"/>
                  </a:lnTo>
                  <a:lnTo>
                    <a:pt x="2607104" y="3469374"/>
                  </a:lnTo>
                  <a:lnTo>
                    <a:pt x="2645983" y="3447302"/>
                  </a:lnTo>
                  <a:lnTo>
                    <a:pt x="2684265" y="3424260"/>
                  </a:lnTo>
                  <a:lnTo>
                    <a:pt x="2721935" y="3400266"/>
                  </a:lnTo>
                  <a:lnTo>
                    <a:pt x="2758978" y="3375334"/>
                  </a:lnTo>
                  <a:lnTo>
                    <a:pt x="2795379" y="3349482"/>
                  </a:lnTo>
                  <a:lnTo>
                    <a:pt x="2831122" y="3322724"/>
                  </a:lnTo>
                  <a:lnTo>
                    <a:pt x="2866191" y="3295077"/>
                  </a:lnTo>
                  <a:lnTo>
                    <a:pt x="2900572" y="3266557"/>
                  </a:lnTo>
                  <a:lnTo>
                    <a:pt x="2934248" y="3237179"/>
                  </a:lnTo>
                  <a:lnTo>
                    <a:pt x="2967206" y="3206959"/>
                  </a:lnTo>
                  <a:lnTo>
                    <a:pt x="2999429" y="3175914"/>
                  </a:lnTo>
                  <a:lnTo>
                    <a:pt x="3030902" y="3144059"/>
                  </a:lnTo>
                  <a:lnTo>
                    <a:pt x="3061610" y="3111410"/>
                  </a:lnTo>
                  <a:lnTo>
                    <a:pt x="3091537" y="3077984"/>
                  </a:lnTo>
                  <a:lnTo>
                    <a:pt x="3120668" y="3043795"/>
                  </a:lnTo>
                  <a:lnTo>
                    <a:pt x="3148988" y="3008861"/>
                  </a:lnTo>
                  <a:lnTo>
                    <a:pt x="3176482" y="2973196"/>
                  </a:lnTo>
                  <a:lnTo>
                    <a:pt x="3203133" y="2936817"/>
                  </a:lnTo>
                  <a:lnTo>
                    <a:pt x="3228927" y="2899739"/>
                  </a:lnTo>
                  <a:lnTo>
                    <a:pt x="3253849" y="2861980"/>
                  </a:lnTo>
                  <a:lnTo>
                    <a:pt x="3277882" y="2823553"/>
                  </a:lnTo>
                  <a:lnTo>
                    <a:pt x="3301012" y="2784476"/>
                  </a:lnTo>
                  <a:lnTo>
                    <a:pt x="3323224" y="2744765"/>
                  </a:lnTo>
                  <a:lnTo>
                    <a:pt x="3344501" y="2704434"/>
                  </a:lnTo>
                  <a:lnTo>
                    <a:pt x="3364829" y="2663501"/>
                  </a:lnTo>
                  <a:lnTo>
                    <a:pt x="3384193" y="2621981"/>
                  </a:lnTo>
                  <a:lnTo>
                    <a:pt x="3402577" y="2579890"/>
                  </a:lnTo>
                  <a:lnTo>
                    <a:pt x="3419965" y="2537243"/>
                  </a:lnTo>
                  <a:lnTo>
                    <a:pt x="3436342" y="2494058"/>
                  </a:lnTo>
                  <a:lnTo>
                    <a:pt x="3451694" y="2450349"/>
                  </a:lnTo>
                  <a:lnTo>
                    <a:pt x="3466004" y="2406132"/>
                  </a:lnTo>
                  <a:lnTo>
                    <a:pt x="3479258" y="2361425"/>
                  </a:lnTo>
                  <a:lnTo>
                    <a:pt x="3491439" y="2316241"/>
                  </a:lnTo>
                  <a:lnTo>
                    <a:pt x="3502534" y="2270598"/>
                  </a:lnTo>
                  <a:lnTo>
                    <a:pt x="3512525" y="2224512"/>
                  </a:lnTo>
                  <a:lnTo>
                    <a:pt x="3521398" y="2177997"/>
                  </a:lnTo>
                  <a:lnTo>
                    <a:pt x="3529139" y="2131071"/>
                  </a:lnTo>
                  <a:lnTo>
                    <a:pt x="3535730" y="2083748"/>
                  </a:lnTo>
                  <a:lnTo>
                    <a:pt x="3541157" y="2036046"/>
                  </a:lnTo>
                  <a:lnTo>
                    <a:pt x="3545405" y="1987979"/>
                  </a:lnTo>
                  <a:lnTo>
                    <a:pt x="3548458" y="1939564"/>
                  </a:lnTo>
                  <a:lnTo>
                    <a:pt x="3550302" y="1890817"/>
                  </a:lnTo>
                  <a:lnTo>
                    <a:pt x="3550920" y="1841753"/>
                  </a:lnTo>
                  <a:lnTo>
                    <a:pt x="3550302" y="1792690"/>
                  </a:lnTo>
                  <a:lnTo>
                    <a:pt x="3548458" y="1743943"/>
                  </a:lnTo>
                  <a:lnTo>
                    <a:pt x="3545405" y="1695528"/>
                  </a:lnTo>
                  <a:lnTo>
                    <a:pt x="3541157" y="1647461"/>
                  </a:lnTo>
                  <a:lnTo>
                    <a:pt x="3535730" y="1599759"/>
                  </a:lnTo>
                  <a:lnTo>
                    <a:pt x="3529139" y="1552436"/>
                  </a:lnTo>
                  <a:lnTo>
                    <a:pt x="3521398" y="1505510"/>
                  </a:lnTo>
                  <a:lnTo>
                    <a:pt x="3512525" y="1458995"/>
                  </a:lnTo>
                  <a:lnTo>
                    <a:pt x="3502534" y="1412909"/>
                  </a:lnTo>
                  <a:lnTo>
                    <a:pt x="3491439" y="1367266"/>
                  </a:lnTo>
                  <a:lnTo>
                    <a:pt x="3479258" y="1322082"/>
                  </a:lnTo>
                  <a:lnTo>
                    <a:pt x="3466004" y="1277375"/>
                  </a:lnTo>
                  <a:lnTo>
                    <a:pt x="3451694" y="1233158"/>
                  </a:lnTo>
                  <a:lnTo>
                    <a:pt x="3436342" y="1189449"/>
                  </a:lnTo>
                  <a:lnTo>
                    <a:pt x="3419965" y="1146264"/>
                  </a:lnTo>
                  <a:lnTo>
                    <a:pt x="3402577" y="1103617"/>
                  </a:lnTo>
                  <a:lnTo>
                    <a:pt x="3384193" y="1061526"/>
                  </a:lnTo>
                  <a:lnTo>
                    <a:pt x="3364829" y="1020006"/>
                  </a:lnTo>
                  <a:lnTo>
                    <a:pt x="3344501" y="979073"/>
                  </a:lnTo>
                  <a:lnTo>
                    <a:pt x="3323224" y="938742"/>
                  </a:lnTo>
                  <a:lnTo>
                    <a:pt x="3301012" y="899031"/>
                  </a:lnTo>
                  <a:lnTo>
                    <a:pt x="3277882" y="859954"/>
                  </a:lnTo>
                  <a:lnTo>
                    <a:pt x="3253849" y="821527"/>
                  </a:lnTo>
                  <a:lnTo>
                    <a:pt x="3228927" y="783768"/>
                  </a:lnTo>
                  <a:lnTo>
                    <a:pt x="3203133" y="746690"/>
                  </a:lnTo>
                  <a:lnTo>
                    <a:pt x="3176482" y="710311"/>
                  </a:lnTo>
                  <a:lnTo>
                    <a:pt x="3148988" y="674646"/>
                  </a:lnTo>
                  <a:lnTo>
                    <a:pt x="3120668" y="639712"/>
                  </a:lnTo>
                  <a:lnTo>
                    <a:pt x="3091537" y="605523"/>
                  </a:lnTo>
                  <a:lnTo>
                    <a:pt x="3061610" y="572097"/>
                  </a:lnTo>
                  <a:lnTo>
                    <a:pt x="3030902" y="539448"/>
                  </a:lnTo>
                  <a:lnTo>
                    <a:pt x="2999429" y="507593"/>
                  </a:lnTo>
                  <a:lnTo>
                    <a:pt x="2967206" y="476548"/>
                  </a:lnTo>
                  <a:lnTo>
                    <a:pt x="2934248" y="446328"/>
                  </a:lnTo>
                  <a:lnTo>
                    <a:pt x="2900572" y="416950"/>
                  </a:lnTo>
                  <a:lnTo>
                    <a:pt x="2866191" y="388430"/>
                  </a:lnTo>
                  <a:lnTo>
                    <a:pt x="2831122" y="360783"/>
                  </a:lnTo>
                  <a:lnTo>
                    <a:pt x="2795379" y="334025"/>
                  </a:lnTo>
                  <a:lnTo>
                    <a:pt x="2758978" y="308173"/>
                  </a:lnTo>
                  <a:lnTo>
                    <a:pt x="2721935" y="283241"/>
                  </a:lnTo>
                  <a:lnTo>
                    <a:pt x="2684265" y="259247"/>
                  </a:lnTo>
                  <a:lnTo>
                    <a:pt x="2645983" y="236205"/>
                  </a:lnTo>
                  <a:lnTo>
                    <a:pt x="2607104" y="214133"/>
                  </a:lnTo>
                  <a:lnTo>
                    <a:pt x="2567644" y="193045"/>
                  </a:lnTo>
                  <a:lnTo>
                    <a:pt x="2527618" y="172958"/>
                  </a:lnTo>
                  <a:lnTo>
                    <a:pt x="2487042" y="153887"/>
                  </a:lnTo>
                  <a:lnTo>
                    <a:pt x="2445930" y="135849"/>
                  </a:lnTo>
                  <a:lnTo>
                    <a:pt x="2404299" y="118859"/>
                  </a:lnTo>
                  <a:lnTo>
                    <a:pt x="2362162" y="102934"/>
                  </a:lnTo>
                  <a:lnTo>
                    <a:pt x="2319537" y="88089"/>
                  </a:lnTo>
                  <a:lnTo>
                    <a:pt x="2276438" y="74340"/>
                  </a:lnTo>
                  <a:lnTo>
                    <a:pt x="2232880" y="61703"/>
                  </a:lnTo>
                  <a:lnTo>
                    <a:pt x="2188880" y="50194"/>
                  </a:lnTo>
                  <a:lnTo>
                    <a:pt x="2144451" y="39829"/>
                  </a:lnTo>
                  <a:lnTo>
                    <a:pt x="2099610" y="30624"/>
                  </a:lnTo>
                  <a:lnTo>
                    <a:pt x="2054371" y="22595"/>
                  </a:lnTo>
                  <a:lnTo>
                    <a:pt x="2008751" y="15757"/>
                  </a:lnTo>
                  <a:lnTo>
                    <a:pt x="1962765" y="10127"/>
                  </a:lnTo>
                  <a:lnTo>
                    <a:pt x="1916427" y="5720"/>
                  </a:lnTo>
                  <a:lnTo>
                    <a:pt x="1869753" y="2553"/>
                  </a:lnTo>
                  <a:lnTo>
                    <a:pt x="1822759" y="64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8084" y="3424428"/>
              <a:ext cx="2718816" cy="1833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473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Lambda</a:t>
            </a:r>
            <a:r>
              <a:rPr spc="-170" dirty="0"/>
              <a:t> </a:t>
            </a:r>
            <a:r>
              <a:rPr spc="-145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30536" y="1679854"/>
            <a:ext cx="58172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Implements</a:t>
            </a:r>
            <a:r>
              <a:rPr sz="2200" spc="1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Functional</a:t>
            </a:r>
            <a:r>
              <a:rPr sz="2200" spc="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(an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abstract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method)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4455" y="853439"/>
            <a:ext cx="4352544" cy="2743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/>
              <a:t>An</a:t>
            </a:r>
            <a:r>
              <a:rPr spc="-30" dirty="0"/>
              <a:t> </a:t>
            </a:r>
            <a:r>
              <a:rPr spc="114" dirty="0"/>
              <a:t>important</a:t>
            </a:r>
            <a:r>
              <a:rPr spc="-10" dirty="0"/>
              <a:t> </a:t>
            </a:r>
            <a:r>
              <a:rPr spc="70" dirty="0"/>
              <a:t>feature</a:t>
            </a:r>
            <a:r>
              <a:rPr spc="-5" dirty="0"/>
              <a:t> </a:t>
            </a:r>
            <a:r>
              <a:rPr spc="110" dirty="0"/>
              <a:t>of</a:t>
            </a:r>
            <a:r>
              <a:rPr spc="-20" dirty="0"/>
              <a:t> </a:t>
            </a:r>
            <a:r>
              <a:rPr spc="-145" dirty="0"/>
              <a:t>Java</a:t>
            </a:r>
            <a:r>
              <a:rPr spc="-20" dirty="0"/>
              <a:t> </a:t>
            </a:r>
            <a:r>
              <a:rPr spc="-170" dirty="0"/>
              <a:t>SE8</a:t>
            </a:r>
            <a:r>
              <a:rPr spc="-10" dirty="0"/>
              <a:t> </a:t>
            </a:r>
            <a:r>
              <a:rPr spc="105" dirty="0"/>
              <a:t>that</a:t>
            </a:r>
            <a:r>
              <a:rPr spc="-20" dirty="0"/>
              <a:t> </a:t>
            </a:r>
            <a:r>
              <a:rPr spc="-10" dirty="0"/>
              <a:t>allows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/>
              <a:t>developers</a:t>
            </a:r>
            <a:r>
              <a:rPr spc="80" dirty="0"/>
              <a:t> </a:t>
            </a:r>
            <a:r>
              <a:rPr spc="125" dirty="0"/>
              <a:t>to</a:t>
            </a:r>
            <a:r>
              <a:rPr spc="50" dirty="0"/>
              <a:t> </a:t>
            </a:r>
            <a:r>
              <a:rPr spc="95" dirty="0"/>
              <a:t>write</a:t>
            </a:r>
            <a:r>
              <a:rPr spc="70" dirty="0"/>
              <a:t> </a:t>
            </a:r>
            <a:r>
              <a:rPr dirty="0"/>
              <a:t>code</a:t>
            </a:r>
            <a:r>
              <a:rPr spc="55" dirty="0"/>
              <a:t> </a:t>
            </a:r>
            <a:r>
              <a:rPr spc="90" dirty="0"/>
              <a:t>in</a:t>
            </a:r>
            <a:r>
              <a:rPr spc="75" dirty="0"/>
              <a:t> </a:t>
            </a:r>
            <a:r>
              <a:rPr spc="85" dirty="0"/>
              <a:t>the</a:t>
            </a:r>
            <a:r>
              <a:rPr spc="55" dirty="0"/>
              <a:t> </a:t>
            </a:r>
            <a:r>
              <a:rPr spc="80" dirty="0"/>
              <a:t>functional</a:t>
            </a:r>
            <a:r>
              <a:rPr spc="85" dirty="0"/>
              <a:t> </a:t>
            </a:r>
            <a:r>
              <a:rPr spc="-10" dirty="0"/>
              <a:t>style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pc="-10" dirty="0"/>
          </a:p>
          <a:p>
            <a:pPr marL="12700" marR="755015">
              <a:lnSpc>
                <a:spcPct val="150100"/>
              </a:lnSpc>
            </a:pPr>
            <a:r>
              <a:rPr dirty="0"/>
              <a:t>Provides</a:t>
            </a:r>
            <a:r>
              <a:rPr spc="35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clear</a:t>
            </a:r>
            <a:r>
              <a:rPr spc="60" dirty="0"/>
              <a:t> </a:t>
            </a:r>
            <a:r>
              <a:rPr spc="70" dirty="0"/>
              <a:t>and</a:t>
            </a:r>
            <a:r>
              <a:rPr spc="35" dirty="0"/>
              <a:t> </a:t>
            </a:r>
            <a:r>
              <a:rPr dirty="0"/>
              <a:t>concise</a:t>
            </a:r>
            <a:r>
              <a:rPr spc="60" dirty="0"/>
              <a:t> </a:t>
            </a:r>
            <a:r>
              <a:rPr spc="110" dirty="0"/>
              <a:t>method</a:t>
            </a:r>
            <a:r>
              <a:rPr spc="35" dirty="0"/>
              <a:t> </a:t>
            </a:r>
            <a:r>
              <a:rPr spc="100" dirty="0"/>
              <a:t>to </a:t>
            </a:r>
            <a:r>
              <a:rPr spc="95" dirty="0"/>
              <a:t>implement</a:t>
            </a:r>
            <a:r>
              <a:rPr spc="75" dirty="0"/>
              <a:t> </a:t>
            </a:r>
            <a:r>
              <a:rPr dirty="0"/>
              <a:t>Single</a:t>
            </a:r>
            <a:r>
              <a:rPr spc="85" dirty="0"/>
              <a:t> </a:t>
            </a:r>
            <a:r>
              <a:rPr dirty="0"/>
              <a:t>Abstract</a:t>
            </a:r>
            <a:r>
              <a:rPr spc="30" dirty="0"/>
              <a:t> </a:t>
            </a:r>
            <a:r>
              <a:rPr spc="110" dirty="0"/>
              <a:t>Method</a:t>
            </a:r>
            <a:r>
              <a:rPr spc="30" dirty="0"/>
              <a:t> </a:t>
            </a:r>
            <a:r>
              <a:rPr spc="-40" dirty="0"/>
              <a:t>(SAM) </a:t>
            </a:r>
            <a:r>
              <a:rPr spc="60" dirty="0"/>
              <a:t>interface </a:t>
            </a:r>
            <a:r>
              <a:rPr spc="55" dirty="0"/>
              <a:t>by</a:t>
            </a:r>
            <a:r>
              <a:rPr spc="50" dirty="0"/>
              <a:t> </a:t>
            </a:r>
            <a:r>
              <a:rPr dirty="0"/>
              <a:t>using</a:t>
            </a:r>
            <a:r>
              <a:rPr spc="75" dirty="0"/>
              <a:t> </a:t>
            </a:r>
            <a:r>
              <a:rPr dirty="0"/>
              <a:t>an</a:t>
            </a:r>
            <a:r>
              <a:rPr spc="40" dirty="0"/>
              <a:t> </a:t>
            </a:r>
            <a:r>
              <a:rPr spc="-10" dirty="0"/>
              <a:t>expression</a:t>
            </a:r>
          </a:p>
          <a:p>
            <a:pPr>
              <a:lnSpc>
                <a:spcPct val="100000"/>
              </a:lnSpc>
              <a:spcBef>
                <a:spcPts val="2215"/>
              </a:spcBef>
            </a:pPr>
            <a:endParaRPr spc="-10" dirty="0"/>
          </a:p>
          <a:p>
            <a:pPr marL="12700" marR="394970">
              <a:lnSpc>
                <a:spcPct val="150000"/>
              </a:lnSpc>
            </a:pPr>
            <a:r>
              <a:rPr dirty="0"/>
              <a:t>Useful</a:t>
            </a:r>
            <a:r>
              <a:rPr spc="95" dirty="0"/>
              <a:t> </a:t>
            </a:r>
            <a:r>
              <a:rPr spc="90" dirty="0"/>
              <a:t>in</a:t>
            </a:r>
            <a:r>
              <a:rPr spc="65" dirty="0"/>
              <a:t> </a:t>
            </a:r>
            <a:r>
              <a:rPr spc="50" dirty="0"/>
              <a:t>collection</a:t>
            </a:r>
            <a:r>
              <a:rPr spc="95" dirty="0"/>
              <a:t> </a:t>
            </a:r>
            <a:r>
              <a:rPr spc="65" dirty="0"/>
              <a:t>library—</a:t>
            </a:r>
            <a:r>
              <a:rPr dirty="0"/>
              <a:t>helps</a:t>
            </a:r>
            <a:r>
              <a:rPr spc="114" dirty="0"/>
              <a:t> </a:t>
            </a:r>
            <a:r>
              <a:rPr spc="125" dirty="0"/>
              <a:t>to</a:t>
            </a:r>
            <a:r>
              <a:rPr spc="60" dirty="0"/>
              <a:t> </a:t>
            </a:r>
            <a:r>
              <a:rPr spc="40" dirty="0"/>
              <a:t>iterate, </a:t>
            </a:r>
            <a:r>
              <a:rPr spc="65" dirty="0"/>
              <a:t>filter,</a:t>
            </a:r>
            <a:r>
              <a:rPr spc="5" dirty="0"/>
              <a:t> </a:t>
            </a:r>
            <a:r>
              <a:rPr spc="70" dirty="0"/>
              <a:t>and</a:t>
            </a:r>
            <a:r>
              <a:rPr spc="-15" dirty="0"/>
              <a:t> </a:t>
            </a:r>
            <a:r>
              <a:rPr spc="60" dirty="0"/>
              <a:t>extract</a:t>
            </a:r>
            <a:r>
              <a:rPr spc="-25" dirty="0"/>
              <a:t> </a:t>
            </a:r>
            <a:r>
              <a:rPr spc="35" dirty="0"/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30536" y="3559810"/>
            <a:ext cx="26822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Requires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coding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731264"/>
            <a:ext cx="635507" cy="6355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410711"/>
            <a:ext cx="635507" cy="6355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5521452"/>
            <a:ext cx="635507" cy="6355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99576" y="1731264"/>
            <a:ext cx="633983" cy="6339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99576" y="3410711"/>
            <a:ext cx="633983" cy="6339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2207" y="346659"/>
            <a:ext cx="5841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Lambda</a:t>
            </a:r>
            <a:r>
              <a:rPr spc="-170" dirty="0"/>
              <a:t> </a:t>
            </a:r>
            <a:r>
              <a:rPr spc="-165" dirty="0"/>
              <a:t>Expression</a:t>
            </a:r>
            <a:r>
              <a:rPr spc="-180" dirty="0"/>
              <a:t> </a:t>
            </a:r>
            <a:r>
              <a:rPr spc="-8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7300" y="853439"/>
            <a:ext cx="60868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28640" y="1480565"/>
            <a:ext cx="5996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three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components: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42497" y="4542853"/>
            <a:ext cx="5890895" cy="1165225"/>
            <a:chOff x="4742497" y="4542853"/>
            <a:chExt cx="5890895" cy="1165225"/>
          </a:xfrm>
        </p:grpSpPr>
        <p:sp>
          <p:nvSpPr>
            <p:cNvPr id="6" name="object 6"/>
            <p:cNvSpPr/>
            <p:nvPr/>
          </p:nvSpPr>
          <p:spPr>
            <a:xfrm>
              <a:off x="4747259" y="4547615"/>
              <a:ext cx="5881370" cy="1155700"/>
            </a:xfrm>
            <a:custGeom>
              <a:avLst/>
              <a:gdLst/>
              <a:ahLst/>
              <a:cxnLst/>
              <a:rect l="l" t="t" r="r" b="b"/>
              <a:pathLst>
                <a:path w="5881370" h="1155700">
                  <a:moveTo>
                    <a:pt x="5881116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5881116" y="1155191"/>
                  </a:lnTo>
                  <a:lnTo>
                    <a:pt x="58811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7259" y="4547615"/>
              <a:ext cx="5881370" cy="1155700"/>
            </a:xfrm>
            <a:custGeom>
              <a:avLst/>
              <a:gdLst/>
              <a:ahLst/>
              <a:cxnLst/>
              <a:rect l="l" t="t" r="r" b="b"/>
              <a:pathLst>
                <a:path w="5881370" h="1155700">
                  <a:moveTo>
                    <a:pt x="0" y="1155191"/>
                  </a:moveTo>
                  <a:lnTo>
                    <a:pt x="5881116" y="1155191"/>
                  </a:lnTo>
                  <a:lnTo>
                    <a:pt x="5881116" y="0"/>
                  </a:lnTo>
                  <a:lnTo>
                    <a:pt x="0" y="0"/>
                  </a:lnTo>
                  <a:lnTo>
                    <a:pt x="0" y="1155191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93816" y="4911090"/>
            <a:ext cx="458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(argument-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list)</a:t>
            </a:r>
            <a:r>
              <a:rPr sz="2400" spc="-3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-</a:t>
            </a:r>
            <a:r>
              <a:rPr sz="2400" dirty="0">
                <a:solidFill>
                  <a:srgbClr val="585858"/>
                </a:solidFill>
                <a:latin typeface="Courier New"/>
                <a:cs typeface="Courier New"/>
              </a:rPr>
              <a:t>&gt;</a:t>
            </a:r>
            <a:r>
              <a:rPr sz="2400" spc="1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Courier New"/>
                <a:cs typeface="Courier New"/>
              </a:rPr>
              <a:t>{body}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4517" y="2852165"/>
            <a:ext cx="2122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585858"/>
                </a:solidFill>
                <a:latin typeface="Arial Black"/>
                <a:cs typeface="Arial Black"/>
              </a:rPr>
              <a:t>Argument-</a:t>
            </a:r>
            <a:r>
              <a:rPr sz="2400" spc="-75" dirty="0">
                <a:solidFill>
                  <a:srgbClr val="585858"/>
                </a:solidFill>
                <a:latin typeface="Arial Black"/>
                <a:cs typeface="Arial Black"/>
              </a:rPr>
              <a:t>list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86853" y="6813295"/>
            <a:ext cx="19329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585858"/>
                </a:solidFill>
                <a:latin typeface="Arial Black"/>
                <a:cs typeface="Arial Black"/>
              </a:rPr>
              <a:t>Arrow-</a:t>
            </a:r>
            <a:r>
              <a:rPr sz="2400" spc="-85" dirty="0">
                <a:solidFill>
                  <a:srgbClr val="585858"/>
                </a:solidFill>
                <a:latin typeface="Arial Black"/>
                <a:cs typeface="Arial Black"/>
              </a:rPr>
              <a:t>token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0256" y="2961513"/>
            <a:ext cx="785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585858"/>
                </a:solidFill>
                <a:latin typeface="Arial Black"/>
                <a:cs typeface="Arial Black"/>
              </a:rPr>
              <a:t>Body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09744" y="2790444"/>
            <a:ext cx="5718175" cy="4541520"/>
            <a:chOff x="4809744" y="2790444"/>
            <a:chExt cx="5718175" cy="4541520"/>
          </a:xfrm>
        </p:grpSpPr>
        <p:sp>
          <p:nvSpPr>
            <p:cNvPr id="13" name="object 13"/>
            <p:cNvSpPr/>
            <p:nvPr/>
          </p:nvSpPr>
          <p:spPr>
            <a:xfrm>
              <a:off x="6477761" y="3295650"/>
              <a:ext cx="3077210" cy="3493770"/>
            </a:xfrm>
            <a:custGeom>
              <a:avLst/>
              <a:gdLst/>
              <a:ahLst/>
              <a:cxnLst/>
              <a:rect l="l" t="t" r="r" b="b"/>
              <a:pathLst>
                <a:path w="3077209" h="3493770">
                  <a:moveTo>
                    <a:pt x="0" y="1601724"/>
                  </a:moveTo>
                  <a:lnTo>
                    <a:pt x="0" y="0"/>
                  </a:lnTo>
                </a:path>
                <a:path w="3077209" h="3493770">
                  <a:moveTo>
                    <a:pt x="2122932" y="3493770"/>
                  </a:moveTo>
                  <a:lnTo>
                    <a:pt x="2122932" y="2058924"/>
                  </a:lnTo>
                </a:path>
                <a:path w="3077209" h="3493770">
                  <a:moveTo>
                    <a:pt x="3076956" y="1568958"/>
                  </a:moveTo>
                  <a:lnTo>
                    <a:pt x="3076956" y="134112"/>
                  </a:lnTo>
                </a:path>
              </a:pathLst>
            </a:custGeom>
            <a:ln w="32004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2792" y="2793492"/>
              <a:ext cx="5712460" cy="4535805"/>
            </a:xfrm>
            <a:custGeom>
              <a:avLst/>
              <a:gdLst/>
              <a:ahLst/>
              <a:cxnLst/>
              <a:rect l="l" t="t" r="r" b="b"/>
              <a:pathLst>
                <a:path w="5712459" h="4535805">
                  <a:moveTo>
                    <a:pt x="569976" y="541020"/>
                  </a:moveTo>
                  <a:lnTo>
                    <a:pt x="494229" y="539408"/>
                  </a:lnTo>
                  <a:lnTo>
                    <a:pt x="426155" y="534862"/>
                  </a:lnTo>
                  <a:lnTo>
                    <a:pt x="368474" y="527812"/>
                  </a:lnTo>
                  <a:lnTo>
                    <a:pt x="323906" y="518686"/>
                  </a:lnTo>
                  <a:lnTo>
                    <a:pt x="284988" y="495935"/>
                  </a:lnTo>
                  <a:lnTo>
                    <a:pt x="284988" y="311023"/>
                  </a:lnTo>
                  <a:lnTo>
                    <a:pt x="274805" y="299040"/>
                  </a:lnTo>
                  <a:lnTo>
                    <a:pt x="201501" y="279146"/>
                  </a:lnTo>
                  <a:lnTo>
                    <a:pt x="143820" y="272095"/>
                  </a:lnTo>
                  <a:lnTo>
                    <a:pt x="75746" y="267549"/>
                  </a:lnTo>
                  <a:lnTo>
                    <a:pt x="0" y="265938"/>
                  </a:lnTo>
                  <a:lnTo>
                    <a:pt x="75746" y="264326"/>
                  </a:lnTo>
                  <a:lnTo>
                    <a:pt x="143820" y="259780"/>
                  </a:lnTo>
                  <a:lnTo>
                    <a:pt x="201501" y="252730"/>
                  </a:lnTo>
                  <a:lnTo>
                    <a:pt x="246069" y="243604"/>
                  </a:lnTo>
                  <a:lnTo>
                    <a:pt x="284988" y="220853"/>
                  </a:lnTo>
                  <a:lnTo>
                    <a:pt x="284988" y="45085"/>
                  </a:lnTo>
                  <a:lnTo>
                    <a:pt x="295170" y="33102"/>
                  </a:lnTo>
                  <a:lnTo>
                    <a:pt x="323906" y="22333"/>
                  </a:lnTo>
                  <a:lnTo>
                    <a:pt x="368474" y="13208"/>
                  </a:lnTo>
                  <a:lnTo>
                    <a:pt x="426155" y="6157"/>
                  </a:lnTo>
                  <a:lnTo>
                    <a:pt x="494229" y="1611"/>
                  </a:lnTo>
                  <a:lnTo>
                    <a:pt x="569976" y="0"/>
                  </a:lnTo>
                </a:path>
                <a:path w="5712459" h="4535805">
                  <a:moveTo>
                    <a:pt x="5216652" y="27432"/>
                  </a:moveTo>
                  <a:lnTo>
                    <a:pt x="5294930" y="29542"/>
                  </a:lnTo>
                  <a:lnTo>
                    <a:pt x="5362913" y="35413"/>
                  </a:lnTo>
                  <a:lnTo>
                    <a:pt x="5416521" y="44357"/>
                  </a:lnTo>
                  <a:lnTo>
                    <a:pt x="5464302" y="68707"/>
                  </a:lnTo>
                  <a:lnTo>
                    <a:pt x="5464302" y="304673"/>
                  </a:lnTo>
                  <a:lnTo>
                    <a:pt x="5476926" y="317695"/>
                  </a:lnTo>
                  <a:lnTo>
                    <a:pt x="5512082" y="329022"/>
                  </a:lnTo>
                  <a:lnTo>
                    <a:pt x="5565690" y="337966"/>
                  </a:lnTo>
                  <a:lnTo>
                    <a:pt x="5633673" y="343837"/>
                  </a:lnTo>
                  <a:lnTo>
                    <a:pt x="5711952" y="345948"/>
                  </a:lnTo>
                  <a:lnTo>
                    <a:pt x="5633673" y="348046"/>
                  </a:lnTo>
                  <a:lnTo>
                    <a:pt x="5565690" y="353893"/>
                  </a:lnTo>
                  <a:lnTo>
                    <a:pt x="5512082" y="362818"/>
                  </a:lnTo>
                  <a:lnTo>
                    <a:pt x="5476926" y="374152"/>
                  </a:lnTo>
                  <a:lnTo>
                    <a:pt x="5464302" y="387223"/>
                  </a:lnTo>
                  <a:lnTo>
                    <a:pt x="5464302" y="623188"/>
                  </a:lnTo>
                  <a:lnTo>
                    <a:pt x="5451677" y="636211"/>
                  </a:lnTo>
                  <a:lnTo>
                    <a:pt x="5416521" y="647538"/>
                  </a:lnTo>
                  <a:lnTo>
                    <a:pt x="5362913" y="656482"/>
                  </a:lnTo>
                  <a:lnTo>
                    <a:pt x="5294930" y="662353"/>
                  </a:lnTo>
                  <a:lnTo>
                    <a:pt x="5216652" y="664463"/>
                  </a:lnTo>
                </a:path>
                <a:path w="5712459" h="4535805">
                  <a:moveTo>
                    <a:pt x="2694432" y="4535424"/>
                  </a:moveTo>
                  <a:lnTo>
                    <a:pt x="2618685" y="4533822"/>
                  </a:lnTo>
                  <a:lnTo>
                    <a:pt x="2550611" y="4529299"/>
                  </a:lnTo>
                  <a:lnTo>
                    <a:pt x="2492930" y="4522279"/>
                  </a:lnTo>
                  <a:lnTo>
                    <a:pt x="2448362" y="4513184"/>
                  </a:lnTo>
                  <a:lnTo>
                    <a:pt x="2409443" y="4490466"/>
                  </a:lnTo>
                  <a:lnTo>
                    <a:pt x="2409443" y="4306062"/>
                  </a:lnTo>
                  <a:lnTo>
                    <a:pt x="2399261" y="4294132"/>
                  </a:lnTo>
                  <a:lnTo>
                    <a:pt x="2325957" y="4274296"/>
                  </a:lnTo>
                  <a:lnTo>
                    <a:pt x="2268276" y="4267256"/>
                  </a:lnTo>
                  <a:lnTo>
                    <a:pt x="2200202" y="4262714"/>
                  </a:lnTo>
                  <a:lnTo>
                    <a:pt x="2124456" y="4261104"/>
                  </a:lnTo>
                  <a:lnTo>
                    <a:pt x="2200202" y="4259502"/>
                  </a:lnTo>
                  <a:lnTo>
                    <a:pt x="2268276" y="4254979"/>
                  </a:lnTo>
                  <a:lnTo>
                    <a:pt x="2325957" y="4247959"/>
                  </a:lnTo>
                  <a:lnTo>
                    <a:pt x="2370525" y="4238864"/>
                  </a:lnTo>
                  <a:lnTo>
                    <a:pt x="2409443" y="4216146"/>
                  </a:lnTo>
                  <a:lnTo>
                    <a:pt x="2409443" y="4040886"/>
                  </a:lnTo>
                  <a:lnTo>
                    <a:pt x="2419626" y="4028912"/>
                  </a:lnTo>
                  <a:lnTo>
                    <a:pt x="2448362" y="4018167"/>
                  </a:lnTo>
                  <a:lnTo>
                    <a:pt x="2492930" y="4009072"/>
                  </a:lnTo>
                  <a:lnTo>
                    <a:pt x="2550611" y="4002052"/>
                  </a:lnTo>
                  <a:lnTo>
                    <a:pt x="2618685" y="3997529"/>
                  </a:lnTo>
                  <a:lnTo>
                    <a:pt x="2694432" y="3995928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82114" y="2669794"/>
            <a:ext cx="22542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May </a:t>
            </a:r>
            <a:r>
              <a:rPr sz="2000" spc="120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20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Arial MT"/>
                <a:cs typeface="Arial MT"/>
              </a:rPr>
              <a:t>may</a:t>
            </a:r>
            <a:r>
              <a:rPr sz="20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114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20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endParaRPr sz="2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2000" spc="75" dirty="0">
                <a:solidFill>
                  <a:srgbClr val="585858"/>
                </a:solidFill>
                <a:latin typeface="Arial MT"/>
                <a:cs typeface="Arial MT"/>
              </a:rPr>
              <a:t>empty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08005" y="2779268"/>
            <a:ext cx="40760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Contains</a:t>
            </a:r>
            <a:r>
              <a:rPr sz="2000" spc="2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expressions</a:t>
            </a:r>
            <a:r>
              <a:rPr sz="2000" spc="2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Arial MT"/>
                <a:cs typeface="Arial MT"/>
              </a:rPr>
              <a:t>and </a:t>
            </a:r>
            <a:r>
              <a:rPr sz="2000" spc="60" dirty="0">
                <a:solidFill>
                  <a:srgbClr val="585858"/>
                </a:solidFill>
                <a:latin typeface="Arial MT"/>
                <a:cs typeface="Arial MT"/>
              </a:rPr>
              <a:t>statements</a:t>
            </a:r>
            <a:r>
              <a:rPr sz="20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sz="2000" spc="-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585858"/>
                </a:solidFill>
                <a:latin typeface="Arial MT"/>
                <a:cs typeface="Arial MT"/>
              </a:rPr>
              <a:t>lambda</a:t>
            </a:r>
            <a:r>
              <a:rPr sz="20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 MT"/>
                <a:cs typeface="Arial MT"/>
              </a:rPr>
              <a:t>expression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51986" y="6703568"/>
            <a:ext cx="32594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0510" algn="l"/>
              </a:tabLst>
            </a:pP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Used</a:t>
            </a:r>
            <a:r>
              <a:rPr sz="20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585858"/>
                </a:solidFill>
                <a:latin typeface="Arial MT"/>
                <a:cs typeface="Arial MT"/>
              </a:rPr>
              <a:t>link</a:t>
            </a:r>
            <a:r>
              <a:rPr sz="2000" dirty="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2000" spc="55" dirty="0">
                <a:solidFill>
                  <a:srgbClr val="585858"/>
                </a:solidFill>
                <a:latin typeface="Arial MT"/>
                <a:cs typeface="Arial MT"/>
              </a:rPr>
              <a:t>arguments-</a:t>
            </a:r>
            <a:r>
              <a:rPr sz="2000" spc="30" dirty="0">
                <a:solidFill>
                  <a:srgbClr val="585858"/>
                </a:solidFill>
                <a:latin typeface="Arial MT"/>
                <a:cs typeface="Arial MT"/>
              </a:rPr>
              <a:t>list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2234" y="7008368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20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585858"/>
                </a:solidFill>
                <a:latin typeface="Arial MT"/>
                <a:cs typeface="Arial MT"/>
              </a:rPr>
              <a:t>body</a:t>
            </a:r>
            <a:r>
              <a:rPr sz="20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 MT"/>
                <a:cs typeface="Arial MT"/>
              </a:rPr>
              <a:t>expression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2967" y="1461262"/>
            <a:ext cx="1292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28188" y="2424683"/>
            <a:ext cx="10200640" cy="5564505"/>
            <a:chOff x="3028188" y="2424683"/>
            <a:chExt cx="10200640" cy="5564505"/>
          </a:xfrm>
        </p:grpSpPr>
        <p:sp>
          <p:nvSpPr>
            <p:cNvPr id="4" name="object 4"/>
            <p:cNvSpPr/>
            <p:nvPr/>
          </p:nvSpPr>
          <p:spPr>
            <a:xfrm>
              <a:off x="3032760" y="2429255"/>
              <a:ext cx="10191115" cy="5554980"/>
            </a:xfrm>
            <a:custGeom>
              <a:avLst/>
              <a:gdLst/>
              <a:ahLst/>
              <a:cxnLst/>
              <a:rect l="l" t="t" r="r" b="b"/>
              <a:pathLst>
                <a:path w="10191115" h="5554980">
                  <a:moveTo>
                    <a:pt x="10190988" y="0"/>
                  </a:moveTo>
                  <a:lnTo>
                    <a:pt x="0" y="0"/>
                  </a:lnTo>
                  <a:lnTo>
                    <a:pt x="0" y="5554980"/>
                  </a:lnTo>
                  <a:lnTo>
                    <a:pt x="10190988" y="5554980"/>
                  </a:lnTo>
                  <a:lnTo>
                    <a:pt x="101909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32760" y="2429255"/>
              <a:ext cx="10191115" cy="5554980"/>
            </a:xfrm>
            <a:custGeom>
              <a:avLst/>
              <a:gdLst/>
              <a:ahLst/>
              <a:cxnLst/>
              <a:rect l="l" t="t" r="r" b="b"/>
              <a:pathLst>
                <a:path w="10191115" h="5554980">
                  <a:moveTo>
                    <a:pt x="0" y="5554980"/>
                  </a:moveTo>
                  <a:lnTo>
                    <a:pt x="10190988" y="5554980"/>
                  </a:lnTo>
                  <a:lnTo>
                    <a:pt x="10190988" y="0"/>
                  </a:lnTo>
                  <a:lnTo>
                    <a:pt x="0" y="0"/>
                  </a:lnTo>
                  <a:lnTo>
                    <a:pt x="0" y="555498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85665" y="3262376"/>
            <a:ext cx="2347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public</a:t>
            </a:r>
            <a:r>
              <a:rPr sz="1600" spc="-3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urier New"/>
                <a:cs typeface="Courier New"/>
              </a:rPr>
              <a:t>draw();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1245" y="2408326"/>
            <a:ext cx="5744210" cy="25863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476884" algn="l"/>
              </a:tabLst>
            </a:pPr>
            <a:r>
              <a:rPr sz="1600" spc="-25" dirty="0">
                <a:solidFill>
                  <a:srgbClr val="585858"/>
                </a:solidFill>
                <a:latin typeface="Courier New"/>
                <a:cs typeface="Courier New"/>
              </a:rPr>
              <a:t>1.</a:t>
            </a: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	interface</a:t>
            </a:r>
            <a:r>
              <a:rPr sz="1600" spc="-9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urier New"/>
                <a:cs typeface="Courier New"/>
              </a:rPr>
              <a:t>Drawable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2.</a:t>
            </a:r>
            <a:r>
              <a:rPr sz="1600" spc="-20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585858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585858"/>
                </a:solidFill>
                <a:latin typeface="Courier New"/>
                <a:cs typeface="Courier New"/>
              </a:rPr>
              <a:t>3.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476884" algn="l"/>
              </a:tabLst>
            </a:pPr>
            <a:r>
              <a:rPr sz="1600" spc="-25" dirty="0">
                <a:solidFill>
                  <a:srgbClr val="585858"/>
                </a:solidFill>
                <a:latin typeface="Courier New"/>
                <a:cs typeface="Courier New"/>
              </a:rPr>
              <a:t>4.</a:t>
            </a: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	</a:t>
            </a:r>
            <a:r>
              <a:rPr sz="1600" spc="-50" dirty="0">
                <a:solidFill>
                  <a:srgbClr val="585858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98805" indent="-586105">
              <a:lnSpc>
                <a:spcPct val="100000"/>
              </a:lnSpc>
              <a:spcBef>
                <a:spcPts val="960"/>
              </a:spcBef>
              <a:buAutoNum type="arabicPeriod" startAt="5"/>
              <a:tabLst>
                <a:tab pos="598805" algn="l"/>
              </a:tabLst>
            </a:pP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public</a:t>
            </a:r>
            <a:r>
              <a:rPr sz="1600" spc="-11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class</a:t>
            </a:r>
            <a:r>
              <a:rPr sz="1600" spc="-10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LambdaExpressionExample</a:t>
            </a:r>
            <a:r>
              <a:rPr sz="1600" spc="-9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585858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42644" indent="-829944">
              <a:lnSpc>
                <a:spcPct val="100000"/>
              </a:lnSpc>
              <a:spcBef>
                <a:spcPts val="960"/>
              </a:spcBef>
              <a:buAutoNum type="arabicPeriod" startAt="5"/>
              <a:tabLst>
                <a:tab pos="842644" algn="l"/>
              </a:tabLst>
            </a:pP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main(String[]</a:t>
            </a:r>
            <a:r>
              <a:rPr sz="1600" spc="-4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args)</a:t>
            </a:r>
            <a:r>
              <a:rPr sz="1600" spc="-50" dirty="0">
                <a:solidFill>
                  <a:srgbClr val="585858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1332230" indent="-1319530">
              <a:lnSpc>
                <a:spcPct val="100000"/>
              </a:lnSpc>
              <a:spcBef>
                <a:spcPts val="960"/>
              </a:spcBef>
              <a:buAutoNum type="arabicPeriod" startAt="5"/>
              <a:tabLst>
                <a:tab pos="1332230" algn="l"/>
              </a:tabLst>
            </a:pP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int</a:t>
            </a:r>
            <a:r>
              <a:rPr sz="1600" spc="-2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urier New"/>
                <a:cs typeface="Courier New"/>
              </a:rPr>
              <a:t>width=10;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1245" y="5457571"/>
            <a:ext cx="1955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8.</a:t>
            </a:r>
            <a:r>
              <a:rPr sz="1600" spc="-21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//with</a:t>
            </a:r>
            <a:r>
              <a:rPr sz="1600" spc="-3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urier New"/>
                <a:cs typeface="Courier New"/>
              </a:rPr>
              <a:t>lambda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1029" y="5700801"/>
            <a:ext cx="50603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 marR="5080" indent="-513715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Drawable</a:t>
            </a:r>
            <a:r>
              <a:rPr sz="1600" spc="-6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urier New"/>
                <a:cs typeface="Courier New"/>
              </a:rPr>
              <a:t>d2=()-</a:t>
            </a:r>
            <a:r>
              <a:rPr sz="1600" spc="-25" dirty="0">
                <a:solidFill>
                  <a:srgbClr val="585858"/>
                </a:solidFill>
                <a:latin typeface="Courier New"/>
                <a:cs typeface="Courier New"/>
              </a:rPr>
              <a:t>&gt;{ </a:t>
            </a: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System.out.println("Drawing</a:t>
            </a:r>
            <a:r>
              <a:rPr sz="1600" spc="-22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urier New"/>
                <a:cs typeface="Courier New"/>
              </a:rPr>
              <a:t>"+width);</a:t>
            </a:r>
            <a:endParaRPr sz="1600">
              <a:latin typeface="Courier New"/>
              <a:cs typeface="Courier New"/>
            </a:endParaRPr>
          </a:p>
          <a:p>
            <a:pPr marL="3683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585858"/>
                </a:solidFill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  <a:p>
            <a:pPr marL="3683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585858"/>
                </a:solidFill>
                <a:latin typeface="Courier New"/>
                <a:cs typeface="Courier New"/>
              </a:rPr>
              <a:t>d2.draw();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6209" y="7286625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585858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1245" y="5700801"/>
            <a:ext cx="636270" cy="22205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25" dirty="0">
                <a:solidFill>
                  <a:srgbClr val="585858"/>
                </a:solidFill>
                <a:latin typeface="Courier New"/>
                <a:cs typeface="Courier New"/>
              </a:rPr>
              <a:t>9.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585858"/>
                </a:solidFill>
                <a:latin typeface="Courier New"/>
                <a:cs typeface="Courier New"/>
              </a:rPr>
              <a:t>10.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585858"/>
                </a:solidFill>
                <a:latin typeface="Courier New"/>
                <a:cs typeface="Courier New"/>
              </a:rPr>
              <a:t>11.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585858"/>
                </a:solidFill>
                <a:latin typeface="Courier New"/>
                <a:cs typeface="Courier New"/>
              </a:rPr>
              <a:t>12.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585858"/>
                </a:solidFill>
                <a:latin typeface="Courier New"/>
                <a:cs typeface="Courier New"/>
              </a:rPr>
              <a:t>13.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585858"/>
                </a:solidFill>
                <a:latin typeface="Courier New"/>
                <a:cs typeface="Courier New"/>
              </a:rPr>
              <a:t>14.</a:t>
            </a:r>
            <a:r>
              <a:rPr sz="1600" spc="-2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585858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12207" y="346659"/>
            <a:ext cx="5841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Lambda</a:t>
            </a:r>
            <a:r>
              <a:rPr spc="-170" dirty="0"/>
              <a:t> </a:t>
            </a:r>
            <a:r>
              <a:rPr spc="-165" dirty="0"/>
              <a:t>Expression</a:t>
            </a:r>
            <a:r>
              <a:rPr spc="-180" dirty="0"/>
              <a:t> </a:t>
            </a:r>
            <a:r>
              <a:rPr spc="-85" dirty="0"/>
              <a:t>(Contd.)</a:t>
            </a: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7300" y="853439"/>
            <a:ext cx="6086856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0117" y="2434208"/>
            <a:ext cx="88734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22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585858"/>
                </a:solidFill>
                <a:latin typeface="Arial MT"/>
                <a:cs typeface="Arial MT"/>
              </a:rPr>
              <a:t>new</a:t>
            </a:r>
            <a:r>
              <a:rPr sz="22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585858"/>
                </a:solidFill>
                <a:latin typeface="Arial MT"/>
                <a:cs typeface="Arial MT"/>
              </a:rPr>
              <a:t>feature</a:t>
            </a:r>
            <a:r>
              <a:rPr sz="22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22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585858"/>
                </a:solidFill>
                <a:latin typeface="Arial MT"/>
                <a:cs typeface="Arial MT"/>
              </a:rPr>
              <a:t>Java</a:t>
            </a:r>
            <a:r>
              <a:rPr sz="22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585858"/>
                </a:solidFill>
                <a:latin typeface="Arial MT"/>
                <a:cs typeface="Arial MT"/>
              </a:rPr>
              <a:t>8,</a:t>
            </a:r>
            <a:r>
              <a:rPr sz="22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585858"/>
                </a:solidFill>
                <a:latin typeface="Arial MT"/>
                <a:cs typeface="Arial MT"/>
              </a:rPr>
              <a:t>used</a:t>
            </a:r>
            <a:r>
              <a:rPr sz="22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585858"/>
                </a:solidFill>
                <a:latin typeface="Arial MT"/>
                <a:cs typeface="Arial MT"/>
              </a:rPr>
              <a:t>refer</a:t>
            </a:r>
            <a:r>
              <a:rPr sz="22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585858"/>
                </a:solidFill>
                <a:latin typeface="Arial MT"/>
                <a:cs typeface="Arial MT"/>
              </a:rPr>
              <a:t>method</a:t>
            </a:r>
            <a:r>
              <a:rPr sz="22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22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585858"/>
                </a:solidFill>
                <a:latin typeface="Arial MT"/>
                <a:cs typeface="Arial MT"/>
              </a:rPr>
              <a:t>functional</a:t>
            </a:r>
            <a:r>
              <a:rPr sz="22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585858"/>
                </a:solidFill>
                <a:latin typeface="Arial MT"/>
                <a:cs typeface="Arial MT"/>
              </a:rPr>
              <a:t>interface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506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Method</a:t>
            </a:r>
            <a:r>
              <a:rPr spc="-235" dirty="0"/>
              <a:t> </a:t>
            </a:r>
            <a:r>
              <a:rPr spc="-130" dirty="0"/>
              <a:t>Reference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0655" y="853439"/>
            <a:ext cx="4200144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1432" y="2301239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1432" y="3715511"/>
            <a:ext cx="635507" cy="635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60117" y="3847846"/>
            <a:ext cx="6226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22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585858"/>
                </a:solidFill>
                <a:latin typeface="Arial MT"/>
                <a:cs typeface="Arial MT"/>
              </a:rPr>
              <a:t>compact</a:t>
            </a:r>
            <a:r>
              <a:rPr sz="22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22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585858"/>
                </a:solidFill>
                <a:latin typeface="Arial MT"/>
                <a:cs typeface="Arial MT"/>
              </a:rPr>
              <a:t>easy</a:t>
            </a:r>
            <a:r>
              <a:rPr sz="22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145" dirty="0">
                <a:solidFill>
                  <a:srgbClr val="585858"/>
                </a:solidFill>
                <a:latin typeface="Arial MT"/>
                <a:cs typeface="Arial MT"/>
              </a:rPr>
              <a:t>form</a:t>
            </a:r>
            <a:r>
              <a:rPr sz="22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22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585858"/>
                </a:solidFill>
                <a:latin typeface="Arial MT"/>
                <a:cs typeface="Arial MT"/>
              </a:rPr>
              <a:t>lambda</a:t>
            </a:r>
            <a:r>
              <a:rPr sz="22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 MT"/>
                <a:cs typeface="Arial MT"/>
              </a:rPr>
              <a:t>expression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86939" y="5074920"/>
            <a:ext cx="10770235" cy="1209040"/>
            <a:chOff x="2186939" y="5074920"/>
            <a:chExt cx="10770235" cy="1209040"/>
          </a:xfrm>
        </p:grpSpPr>
        <p:sp>
          <p:nvSpPr>
            <p:cNvPr id="9" name="object 9"/>
            <p:cNvSpPr/>
            <p:nvPr/>
          </p:nvSpPr>
          <p:spPr>
            <a:xfrm>
              <a:off x="3064763" y="5195316"/>
              <a:ext cx="9886315" cy="1043940"/>
            </a:xfrm>
            <a:custGeom>
              <a:avLst/>
              <a:gdLst/>
              <a:ahLst/>
              <a:cxnLst/>
              <a:rect l="l" t="t" r="r" b="b"/>
              <a:pathLst>
                <a:path w="9886315" h="1043939">
                  <a:moveTo>
                    <a:pt x="0" y="173989"/>
                  </a:moveTo>
                  <a:lnTo>
                    <a:pt x="6211" y="127720"/>
                  </a:lnTo>
                  <a:lnTo>
                    <a:pt x="23744" y="86153"/>
                  </a:lnTo>
                  <a:lnTo>
                    <a:pt x="50942" y="50942"/>
                  </a:lnTo>
                  <a:lnTo>
                    <a:pt x="86153" y="23744"/>
                  </a:lnTo>
                  <a:lnTo>
                    <a:pt x="127720" y="6211"/>
                  </a:lnTo>
                  <a:lnTo>
                    <a:pt x="173990" y="0"/>
                  </a:lnTo>
                  <a:lnTo>
                    <a:pt x="9712198" y="0"/>
                  </a:lnTo>
                  <a:lnTo>
                    <a:pt x="9758467" y="6211"/>
                  </a:lnTo>
                  <a:lnTo>
                    <a:pt x="9800034" y="23744"/>
                  </a:lnTo>
                  <a:lnTo>
                    <a:pt x="9835245" y="50942"/>
                  </a:lnTo>
                  <a:lnTo>
                    <a:pt x="9862443" y="86153"/>
                  </a:lnTo>
                  <a:lnTo>
                    <a:pt x="9879976" y="127720"/>
                  </a:lnTo>
                  <a:lnTo>
                    <a:pt x="9886188" y="173989"/>
                  </a:lnTo>
                  <a:lnTo>
                    <a:pt x="9886188" y="869950"/>
                  </a:lnTo>
                  <a:lnTo>
                    <a:pt x="9879976" y="916219"/>
                  </a:lnTo>
                  <a:lnTo>
                    <a:pt x="9862443" y="957786"/>
                  </a:lnTo>
                  <a:lnTo>
                    <a:pt x="9835245" y="992997"/>
                  </a:lnTo>
                  <a:lnTo>
                    <a:pt x="9800034" y="1020195"/>
                  </a:lnTo>
                  <a:lnTo>
                    <a:pt x="9758467" y="1037728"/>
                  </a:lnTo>
                  <a:lnTo>
                    <a:pt x="9712198" y="1043940"/>
                  </a:lnTo>
                  <a:lnTo>
                    <a:pt x="173990" y="1043940"/>
                  </a:lnTo>
                  <a:lnTo>
                    <a:pt x="127720" y="1037728"/>
                  </a:lnTo>
                  <a:lnTo>
                    <a:pt x="86153" y="1020195"/>
                  </a:lnTo>
                  <a:lnTo>
                    <a:pt x="50942" y="992997"/>
                  </a:lnTo>
                  <a:lnTo>
                    <a:pt x="23744" y="957786"/>
                  </a:lnTo>
                  <a:lnTo>
                    <a:pt x="6211" y="916219"/>
                  </a:lnTo>
                  <a:lnTo>
                    <a:pt x="0" y="869950"/>
                  </a:lnTo>
                  <a:lnTo>
                    <a:pt x="0" y="173989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6939" y="5074920"/>
              <a:ext cx="1225296" cy="12085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491610" y="5133238"/>
            <a:ext cx="86906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Each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refer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method,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can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replace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your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reference.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0558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Method</a:t>
            </a:r>
            <a:r>
              <a:rPr spc="-204" dirty="0"/>
              <a:t> </a:t>
            </a:r>
            <a:r>
              <a:rPr spc="-170" dirty="0"/>
              <a:t>Reference</a:t>
            </a:r>
            <a:r>
              <a:rPr spc="-210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7300" y="853439"/>
            <a:ext cx="60868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05171" y="1403426"/>
            <a:ext cx="56451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585858"/>
                </a:solidFill>
                <a:latin typeface="Arial MT"/>
                <a:cs typeface="Arial MT"/>
              </a:rPr>
              <a:t>There</a:t>
            </a:r>
            <a:r>
              <a:rPr sz="2200" spc="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sz="22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585858"/>
                </a:solidFill>
                <a:latin typeface="Arial MT"/>
                <a:cs typeface="Arial MT"/>
              </a:rPr>
              <a:t>four</a:t>
            </a:r>
            <a:r>
              <a:rPr sz="22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585858"/>
                </a:solidFill>
                <a:latin typeface="Arial MT"/>
                <a:cs typeface="Arial MT"/>
              </a:rPr>
              <a:t>types</a:t>
            </a:r>
            <a:r>
              <a:rPr sz="2200" spc="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22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585858"/>
                </a:solidFill>
                <a:latin typeface="Arial MT"/>
                <a:cs typeface="Arial MT"/>
              </a:rPr>
              <a:t>method</a:t>
            </a:r>
            <a:r>
              <a:rPr sz="2200" spc="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 MT"/>
                <a:cs typeface="Arial MT"/>
              </a:rPr>
              <a:t>references: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4225" y="2995567"/>
            <a:ext cx="686956" cy="6871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86329" y="3051174"/>
            <a:ext cx="37661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6329" y="4745482"/>
            <a:ext cx="43389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instance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particular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855" y="4856988"/>
            <a:ext cx="685800" cy="69494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99778" y="3071875"/>
            <a:ext cx="49612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instance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arbitrary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particular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5961" y="2913271"/>
            <a:ext cx="686956" cy="68713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99778" y="4835398"/>
            <a:ext cx="3480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constructor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45961" y="4856371"/>
            <a:ext cx="686956" cy="687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3696</Words>
  <Application>Microsoft Macintosh PowerPoint</Application>
  <PresentationFormat>Custom</PresentationFormat>
  <Paragraphs>579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 Black</vt:lpstr>
      <vt:lpstr>Arial MT</vt:lpstr>
      <vt:lpstr>Calibri</vt:lpstr>
      <vt:lpstr>Courier New</vt:lpstr>
      <vt:lpstr>Times New Roman</vt:lpstr>
      <vt:lpstr>Office Theme</vt:lpstr>
      <vt:lpstr>PowerPoint Presentation</vt:lpstr>
      <vt:lpstr>Learning Objectives</vt:lpstr>
      <vt:lpstr>Core Java</vt:lpstr>
      <vt:lpstr>Key Features of Java 8</vt:lpstr>
      <vt:lpstr>Lambda Expression</vt:lpstr>
      <vt:lpstr>Lambda Expression (Contd.)</vt:lpstr>
      <vt:lpstr>Lambda Expression (Contd.)</vt:lpstr>
      <vt:lpstr>Method Reference</vt:lpstr>
      <vt:lpstr>Method Reference (Contd.)</vt:lpstr>
      <vt:lpstr>Method Reference (Contd.)</vt:lpstr>
      <vt:lpstr>Functional Interface</vt:lpstr>
      <vt:lpstr>Functional Interface (Contd.)</vt:lpstr>
      <vt:lpstr>Stream Application Programming Interface</vt:lpstr>
      <vt:lpstr>Stream Application Programming Interface (Contd.)</vt:lpstr>
      <vt:lpstr>Stream Application Programming Interface (Contd.)</vt:lpstr>
      <vt:lpstr>Default Methods</vt:lpstr>
      <vt:lpstr>Default Methods (Contd.)</vt:lpstr>
      <vt:lpstr>Base64 Encode and Decode</vt:lpstr>
      <vt:lpstr>Base64 Encode and Decode (Contd.)</vt:lpstr>
      <vt:lpstr>Base64 Encode and Decode (Contd.)</vt:lpstr>
      <vt:lpstr>Base64 Encode and Decode (Contd.)</vt:lpstr>
      <vt:lpstr>Optional Class</vt:lpstr>
      <vt:lpstr>Optional Class (Contd.)</vt:lpstr>
      <vt:lpstr>Collectors Class</vt:lpstr>
      <vt:lpstr>Collectors Class (Contd.)</vt:lpstr>
      <vt:lpstr>forEach() Method</vt:lpstr>
      <vt:lpstr>forEach() Method (Contd.)</vt:lpstr>
      <vt:lpstr>Parallel Array Sorting</vt:lpstr>
      <vt:lpstr>Parallel Array Sorting (Contd.)</vt:lpstr>
      <vt:lpstr>Java Nashorn</vt:lpstr>
      <vt:lpstr>Java Nashorn (Contd.)</vt:lpstr>
      <vt:lpstr>Type and Repeating Annotations</vt:lpstr>
      <vt:lpstr>Type and Repeating Annotations (Contd.)</vt:lpstr>
      <vt:lpstr>Type and Repeating Annotations (Contd.)</vt:lpstr>
      <vt:lpstr>Type and Repeating Annotations (Contd.)</vt:lpstr>
      <vt:lpstr>IO Enhancements</vt:lpstr>
      <vt:lpstr>Concurrency Enhancements</vt:lpstr>
      <vt:lpstr>Concurrency Enhancements (Contd.)</vt:lpstr>
      <vt:lpstr>Concurrency Enhancements (Contd.)</vt:lpstr>
      <vt:lpstr>Concurrency Enhancements (Contd.)</vt:lpstr>
      <vt:lpstr>JDBC Enhancements</vt:lpstr>
      <vt:lpstr>Key Takeaways</vt:lpstr>
      <vt:lpstr>Quiz</vt:lpstr>
      <vt:lpstr>QUIZ 1</vt:lpstr>
      <vt:lpstr>QUIZ 1</vt:lpstr>
      <vt:lpstr>QUIZ 2</vt:lpstr>
      <vt:lpstr>QUIZ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</cp:revision>
  <dcterms:created xsi:type="dcterms:W3CDTF">2025-01-26T14:59:49Z</dcterms:created>
  <dcterms:modified xsi:type="dcterms:W3CDTF">2025-01-26T15:01:07Z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2025-01-26T00:00:00Z</vt:filetime>
  </property>
  <property fmtid="{D5CDD505-2E9C-101B-9397-08002B2CF9AE}" pid="5" name="Producer">
    <vt:lpwstr>Microsoft® PowerPoint® 2016</vt:lpwstr>
  </property>
</Properties>
</file>