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1E9D892E-1780-ED4B-A04A-DE57308EFAC9}"/>
    <pc:docChg chg="custSel modSld modMainMaster">
      <pc:chgData name="amarjeet singh" userId="d84e554384c88249" providerId="LiveId" clId="{1E9D892E-1780-ED4B-A04A-DE57308EFAC9}" dt="2025-01-26T15:02:50.123" v="9" actId="478"/>
      <pc:docMkLst>
        <pc:docMk/>
      </pc:docMkLst>
      <pc:sldChg chg="delSp mod">
        <pc:chgData name="amarjeet singh" userId="d84e554384c88249" providerId="LiveId" clId="{1E9D892E-1780-ED4B-A04A-DE57308EFAC9}" dt="2025-01-26T15:02:26.539" v="3" actId="478"/>
        <pc:sldMkLst>
          <pc:docMk/>
          <pc:sldMk cId="0" sldId="256"/>
        </pc:sldMkLst>
        <pc:spChg chg="del">
          <ac:chgData name="amarjeet singh" userId="d84e554384c88249" providerId="LiveId" clId="{1E9D892E-1780-ED4B-A04A-DE57308EFAC9}" dt="2025-01-26T15:02:26.539" v="3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1E9D892E-1780-ED4B-A04A-DE57308EFAC9}" dt="2025-01-26T15:02:22.464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1E9D892E-1780-ED4B-A04A-DE57308EFAC9}" dt="2025-01-26T15:02:33.760" v="4" actId="478"/>
        <pc:sldMkLst>
          <pc:docMk/>
          <pc:sldMk cId="0" sldId="279"/>
        </pc:sldMkLst>
        <pc:grpChg chg="del">
          <ac:chgData name="amarjeet singh" userId="d84e554384c88249" providerId="LiveId" clId="{1E9D892E-1780-ED4B-A04A-DE57308EFAC9}" dt="2025-01-26T15:02:33.760" v="4" actId="478"/>
          <ac:grpSpMkLst>
            <pc:docMk/>
            <pc:sldMk cId="0" sldId="279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1E9D892E-1780-ED4B-A04A-DE57308EFAC9}" dt="2025-01-26T15:02:36.853" v="5" actId="478"/>
        <pc:sldMkLst>
          <pc:docMk/>
          <pc:sldMk cId="0" sldId="280"/>
        </pc:sldMkLst>
        <pc:picChg chg="del">
          <ac:chgData name="amarjeet singh" userId="d84e554384c88249" providerId="LiveId" clId="{1E9D892E-1780-ED4B-A04A-DE57308EFAC9}" dt="2025-01-26T15:02:36.853" v="5" actId="478"/>
          <ac:picMkLst>
            <pc:docMk/>
            <pc:sldMk cId="0" sldId="280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1E9D892E-1780-ED4B-A04A-DE57308EFAC9}" dt="2025-01-26T15:02:39.640" v="6" actId="478"/>
        <pc:sldMkLst>
          <pc:docMk/>
          <pc:sldMk cId="0" sldId="281"/>
        </pc:sldMkLst>
        <pc:grpChg chg="del">
          <ac:chgData name="amarjeet singh" userId="d84e554384c88249" providerId="LiveId" clId="{1E9D892E-1780-ED4B-A04A-DE57308EFAC9}" dt="2025-01-26T15:02:39.640" v="6" actId="478"/>
          <ac:grpSpMkLst>
            <pc:docMk/>
            <pc:sldMk cId="0" sldId="281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1E9D892E-1780-ED4B-A04A-DE57308EFAC9}" dt="2025-01-26T15:02:43.138" v="7" actId="478"/>
        <pc:sldMkLst>
          <pc:docMk/>
          <pc:sldMk cId="0" sldId="282"/>
        </pc:sldMkLst>
        <pc:picChg chg="del">
          <ac:chgData name="amarjeet singh" userId="d84e554384c88249" providerId="LiveId" clId="{1E9D892E-1780-ED4B-A04A-DE57308EFAC9}" dt="2025-01-26T15:02:43.138" v="7" actId="478"/>
          <ac:picMkLst>
            <pc:docMk/>
            <pc:sldMk cId="0" sldId="282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1E9D892E-1780-ED4B-A04A-DE57308EFAC9}" dt="2025-01-26T15:02:46.061" v="8" actId="478"/>
        <pc:sldMkLst>
          <pc:docMk/>
          <pc:sldMk cId="0" sldId="283"/>
        </pc:sldMkLst>
        <pc:grpChg chg="del">
          <ac:chgData name="amarjeet singh" userId="d84e554384c88249" providerId="LiveId" clId="{1E9D892E-1780-ED4B-A04A-DE57308EFAC9}" dt="2025-01-26T15:02:46.061" v="8" actId="478"/>
          <ac:grpSpMkLst>
            <pc:docMk/>
            <pc:sldMk cId="0" sldId="283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1E9D892E-1780-ED4B-A04A-DE57308EFAC9}" dt="2025-01-26T15:02:50.123" v="9" actId="478"/>
        <pc:sldMkLst>
          <pc:docMk/>
          <pc:sldMk cId="0" sldId="284"/>
        </pc:sldMkLst>
        <pc:grpChg chg="del">
          <ac:chgData name="amarjeet singh" userId="d84e554384c88249" providerId="LiveId" clId="{1E9D892E-1780-ED4B-A04A-DE57308EFAC9}" dt="2025-01-26T15:02:50.123" v="9" actId="478"/>
          <ac:grpSpMkLst>
            <pc:docMk/>
            <pc:sldMk cId="0" sldId="284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1E9D892E-1780-ED4B-A04A-DE57308EFAC9}" dt="2025-01-26T15:02:18.316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1E9D892E-1780-ED4B-A04A-DE57308EFAC9}" dt="2025-01-26T15:02:15.301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1E9D892E-1780-ED4B-A04A-DE57308EFAC9}" dt="2025-01-26T15:02:18.316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1E9D892E-1780-ED4B-A04A-DE57308EFAC9}" dt="2025-01-26T15:02:18.316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408114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7348" y="346659"/>
            <a:ext cx="14290675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6503" y="2123948"/>
            <a:ext cx="11123294" cy="547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527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14—</a:t>
            </a:r>
            <a:r>
              <a:rPr sz="2800" spc="6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</a:rPr>
              <a:t>Lambda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182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Functional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Interfaces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0474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Functional</a:t>
            </a:r>
            <a:r>
              <a:rPr spc="-204" dirty="0"/>
              <a:t> </a:t>
            </a:r>
            <a:r>
              <a:rPr spc="-9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742313"/>
            <a:ext cx="12625705" cy="215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interfaces,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similar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Comparable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interface’s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Trebuchet MS"/>
                <a:cs typeface="Trebuchet MS"/>
              </a:rPr>
              <a:t>compareTo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Runnable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interface,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run()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method;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Comparator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compare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(arg1,arg2)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termed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0155" y="853439"/>
            <a:ext cx="458114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4817" y="4714748"/>
            <a:ext cx="12557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added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many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improvise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separation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functionality: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Consumer&lt;T&gt;,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Function&lt;T,R&gt;,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Predicate&lt;T&gt;,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Supplier&lt;T&gt;,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IntToLongFunction,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etc.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4817" y="6488048"/>
            <a:ext cx="11887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(such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ones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mentioned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above)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easily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represented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implemented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70304"/>
            <a:ext cx="635507" cy="635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115055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614671"/>
            <a:ext cx="635507" cy="6355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6388608"/>
            <a:ext cx="633983" cy="6339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4817" y="1899919"/>
            <a:ext cx="12813030" cy="180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annotation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@FunctionalInterface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above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own functional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makes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sure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200">
              <a:latin typeface="Arial MT"/>
              <a:cs typeface="Arial MT"/>
            </a:endParaRPr>
          </a:p>
          <a:p>
            <a:pPr marL="75946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(SAM)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232" y="1828800"/>
            <a:ext cx="635507" cy="6355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188" y="3293364"/>
            <a:ext cx="461772" cy="4602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2399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Functional</a:t>
            </a:r>
            <a:r>
              <a:rPr spc="-204" dirty="0"/>
              <a:t> </a:t>
            </a:r>
            <a:r>
              <a:rPr spc="-114" dirty="0"/>
              <a:t>Interfaces</a:t>
            </a:r>
            <a:r>
              <a:rPr spc="-19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5944" y="853439"/>
            <a:ext cx="6449567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2399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Functional</a:t>
            </a:r>
            <a:r>
              <a:rPr spc="-204" dirty="0"/>
              <a:t> </a:t>
            </a:r>
            <a:r>
              <a:rPr spc="-114" dirty="0"/>
              <a:t>Interfaces</a:t>
            </a:r>
            <a:r>
              <a:rPr spc="-19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5944" y="853439"/>
            <a:ext cx="644956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8294" y="1106068"/>
            <a:ext cx="12421870" cy="136906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-20" dirty="0">
                <a:latin typeface="Arial Black"/>
                <a:cs typeface="Arial Black"/>
              </a:rPr>
              <a:t>Example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33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annotation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body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makes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call.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267" y="2787395"/>
            <a:ext cx="12418060" cy="558736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@FunctionInterface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MyFunctionalInterface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04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abstract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doSomeWork();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8485" marR="6942455" indent="-48768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FunctionalInterfaceDemo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1191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carryOutTheWork()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System.out.print(“Carry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out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some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work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lambda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expression”));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carryOutTheWork(MyFunctionalInterface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mi)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mi.doSomeWork();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5900" y="7243571"/>
            <a:ext cx="5264150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Carry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Arial MT"/>
                <a:cs typeface="Arial MT"/>
              </a:rPr>
              <a:t>out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Arial MT"/>
                <a:cs typeface="Arial MT"/>
              </a:rPr>
              <a:t>work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expression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2399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Functional</a:t>
            </a:r>
            <a:r>
              <a:rPr spc="-204" dirty="0"/>
              <a:t> </a:t>
            </a:r>
            <a:r>
              <a:rPr spc="-114" dirty="0"/>
              <a:t>Interfaces</a:t>
            </a:r>
            <a:r>
              <a:rPr spc="-195" dirty="0"/>
              <a:t> </a:t>
            </a:r>
            <a:r>
              <a:rPr spc="-8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3051" y="1304036"/>
            <a:ext cx="12842875" cy="152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implementation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Predicate&lt;T&gt;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interface,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test()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helps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passed.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List&lt;String&gt;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use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200" spc="-20" dirty="0">
                <a:latin typeface="Arial Black"/>
                <a:cs typeface="Arial Black"/>
              </a:rPr>
              <a:t>Example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5944" y="853439"/>
            <a:ext cx="6449567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4311" y="2933700"/>
            <a:ext cx="12816840" cy="583565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FunctionalDemos2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(String[]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args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400">
              <a:latin typeface="Courier New"/>
              <a:cs typeface="Courier New"/>
            </a:endParaRPr>
          </a:p>
          <a:p>
            <a:pPr marL="942975" marR="1866900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List&lt;String&gt;</a:t>
            </a:r>
            <a:r>
              <a:rPr sz="1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nameList=Arrays.asList(Sachin”,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“Samuels”,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“Zaheer”,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“Dhoni”,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“Virat”,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“Shewag”); System.out.printIn(“Printing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all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starting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with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S”);</a:t>
            </a:r>
            <a:endParaRPr sz="1400">
              <a:latin typeface="Courier New"/>
              <a:cs typeface="Courier New"/>
            </a:endParaRPr>
          </a:p>
          <a:p>
            <a:pPr marL="942975" marR="5588635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checkString(nameList,</a:t>
            </a:r>
            <a:r>
              <a:rPr sz="14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(name-&gt;name.startsWith(“S”))); System.out.printIn(“Printing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all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ending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with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I”);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checkString(nameList,</a:t>
            </a:r>
            <a:r>
              <a:rPr sz="14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(name-&gt;name.endsWith(“”)));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11480" marR="4845050" indent="-320040">
              <a:lnSpc>
                <a:spcPct val="150000"/>
              </a:lnSpc>
              <a:spcBef>
                <a:spcPts val="5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4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checkString(List&lt;String&gt;</a:t>
            </a:r>
            <a:r>
              <a:rPr sz="14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nameList,Predicate&lt;String&gt;</a:t>
            </a:r>
            <a:r>
              <a:rPr sz="14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p){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for(Sring</a:t>
            </a:r>
            <a:r>
              <a:rPr sz="1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s:nameList){</a:t>
            </a:r>
            <a:endParaRPr sz="1400">
              <a:latin typeface="Courier New"/>
              <a:cs typeface="Courier New"/>
            </a:endParaRPr>
          </a:p>
          <a:p>
            <a:pPr marL="836294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if(p.test(s)){</a:t>
            </a:r>
            <a:endParaRPr sz="1400">
              <a:latin typeface="Courier New"/>
              <a:cs typeface="Courier New"/>
            </a:endParaRPr>
          </a:p>
          <a:p>
            <a:pPr marL="115697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System.out.print(s+”</a:t>
            </a:r>
            <a:r>
              <a:rPr sz="1400" spc="-1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“);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System.out.printIn();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7652" y="6423659"/>
            <a:ext cx="4814570" cy="2170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1440" marR="827405">
              <a:lnSpc>
                <a:spcPct val="150000"/>
              </a:lnSpc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Printing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names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starting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S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Sachin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Samuels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Shewag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Printing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names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ending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Dhoni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803" y="1205483"/>
            <a:ext cx="635508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</a:rPr>
              <a:t>Lambda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716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8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65" dirty="0">
                <a:solidFill>
                  <a:srgbClr val="404040"/>
                </a:solidFill>
                <a:latin typeface="Arial Black"/>
                <a:cs typeface="Arial Black"/>
              </a:rPr>
              <a:t>Reference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1716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35" dirty="0"/>
              <a:t> </a:t>
            </a:r>
            <a:r>
              <a:rPr spc="-130" dirty="0"/>
              <a:t>Reference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135" y="853439"/>
            <a:ext cx="41376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7676" y="1629537"/>
            <a:ext cx="12794615" cy="119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operator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(::)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shorthand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expression.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easily.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simpler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lambda.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Syntax: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7676" y="3986276"/>
            <a:ext cx="13096240" cy="359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operator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methods;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replace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single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operator,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implemented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it.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2200">
              <a:latin typeface="Arial MT"/>
              <a:cs typeface="Arial MT"/>
            </a:endParaRPr>
          </a:p>
          <a:p>
            <a:pPr marL="12700" marR="8318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(::),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existing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and constructors.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52955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941064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5361432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7004304"/>
            <a:ext cx="633983" cy="6324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34539" y="2926079"/>
            <a:ext cx="3279775" cy="416559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::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259" y="346659"/>
            <a:ext cx="5768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04" dirty="0"/>
              <a:t> </a:t>
            </a:r>
            <a:r>
              <a:rPr spc="-170" dirty="0"/>
              <a:t>Reference</a:t>
            </a:r>
            <a:r>
              <a:rPr spc="-210" dirty="0"/>
              <a:t> </a:t>
            </a:r>
            <a:r>
              <a:rPr spc="-1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3941" y="1276858"/>
            <a:ext cx="128117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invoke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particular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5315" y="853439"/>
            <a:ext cx="583082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5835" y="2217420"/>
            <a:ext cx="12816840" cy="618617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805" marR="9951085">
              <a:lnSpc>
                <a:spcPts val="2520"/>
              </a:lnSpc>
              <a:spcBef>
                <a:spcPts val="204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java.util.Arrays;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MethodRefDemo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62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10209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(String[]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args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400">
              <a:latin typeface="Courier New"/>
              <a:cs typeface="Courier New"/>
            </a:endParaRPr>
          </a:p>
          <a:p>
            <a:pPr marL="942975" marR="1442085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String[]</a:t>
            </a:r>
            <a:r>
              <a:rPr sz="1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“Barbara”,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“James”,</a:t>
            </a:r>
            <a:r>
              <a:rPr sz="1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“Mary”,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“John”,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“Patricia”,</a:t>
            </a:r>
            <a:r>
              <a:rPr sz="1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“Robert”,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“Michael”,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“Linda”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};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System.out.printIn(“Before</a:t>
            </a:r>
            <a:r>
              <a:rPr sz="1400" spc="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Sorting”);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System.out.printIn(“Arrays.toSring(names));</a:t>
            </a:r>
            <a:endParaRPr sz="1400">
              <a:latin typeface="Courier New"/>
              <a:cs typeface="Courier New"/>
            </a:endParaRPr>
          </a:p>
          <a:p>
            <a:pPr marL="942975" marR="5270500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sorting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by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ignoring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case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reference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call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Arrays.sort(names,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::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compareToIgnoreCase);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System.out.printIn(“After</a:t>
            </a:r>
            <a:r>
              <a:rPr sz="1400" spc="-20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Sorting”); System.out.printIn(Arrays.toStringe(names));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845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2488" y="6044184"/>
            <a:ext cx="7411720" cy="2170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1800" spc="2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Sorting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[Barbara,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James,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Mary,</a:t>
            </a:r>
            <a:r>
              <a:rPr sz="18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John,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Patricia,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Robert,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Michael,</a:t>
            </a: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Linda]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Sorting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[Barbara,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James,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John,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Linda,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Mary,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Michael,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Patricia,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Robert]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9280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10" dirty="0"/>
              <a:t> </a:t>
            </a:r>
            <a:r>
              <a:rPr spc="-170" dirty="0"/>
              <a:t>Reference</a:t>
            </a:r>
            <a:r>
              <a:rPr spc="-215" dirty="0"/>
              <a:t> </a:t>
            </a:r>
            <a:r>
              <a:rPr spc="-165" dirty="0"/>
              <a:t>Example</a:t>
            </a:r>
            <a:r>
              <a:rPr spc="-190" dirty="0"/>
              <a:t> </a:t>
            </a:r>
            <a:r>
              <a:rPr spc="-6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592" y="1144269"/>
            <a:ext cx="13514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invoke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1876" y="853439"/>
            <a:ext cx="753770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63851" y="1685544"/>
            <a:ext cx="10099675" cy="683387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 marR="5319395">
              <a:lnSpc>
                <a:spcPts val="2520"/>
              </a:lnSpc>
              <a:spcBef>
                <a:spcPts val="21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java.util.function.IntBinaryOperator;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MethodRefDemo2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(String[]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args</a:t>
            </a:r>
            <a:r>
              <a:rPr sz="1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4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MethodRefDemo2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m2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MethodRefDemo2();</a:t>
            </a:r>
            <a:endParaRPr sz="1400">
              <a:latin typeface="Courier New"/>
              <a:cs typeface="Courier New"/>
            </a:endParaRPr>
          </a:p>
          <a:p>
            <a:pPr marL="942975" marR="3829685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//Calling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reference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operator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m2.operation(MethodRefDemo2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::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multiply,</a:t>
            </a:r>
            <a:r>
              <a:rPr sz="14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22,</a:t>
            </a:r>
            <a:r>
              <a:rPr sz="1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22);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//Calling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non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reference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operator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m2.operation(m2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::add,</a:t>
            </a:r>
            <a:r>
              <a:rPr sz="1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150,</a:t>
            </a:r>
            <a:r>
              <a:rPr sz="14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25);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42975" marR="4680585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multiply(int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x,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y)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*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y;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add(int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x,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y){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4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x+y;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42975" marR="2234565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operation(IntBinaryOperator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operator,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a,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b)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System.out.printIn(operator.applyAsInt(a,</a:t>
            </a:r>
            <a:r>
              <a:rPr sz="1400" spc="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b));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835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844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4871" y="6976871"/>
            <a:ext cx="1682750" cy="1339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71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484</a:t>
            </a:r>
            <a:endParaRPr sz="18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175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10" dirty="0"/>
              <a:t> </a:t>
            </a:r>
            <a:r>
              <a:rPr spc="-170" dirty="0"/>
              <a:t>Reference</a:t>
            </a:r>
            <a:r>
              <a:rPr spc="-215" dirty="0"/>
              <a:t> </a:t>
            </a:r>
            <a:r>
              <a:rPr spc="-145" dirty="0"/>
              <a:t>Example—</a:t>
            </a:r>
            <a:r>
              <a:rPr spc="-130" dirty="0"/>
              <a:t>Lambda</a:t>
            </a:r>
            <a:r>
              <a:rPr spc="-195" dirty="0"/>
              <a:t> </a:t>
            </a:r>
            <a:r>
              <a:rPr spc="-245" dirty="0"/>
              <a:t>Vs.</a:t>
            </a:r>
            <a:r>
              <a:rPr spc="-185" dirty="0"/>
              <a:t> </a:t>
            </a:r>
            <a:r>
              <a:rPr spc="-50" dirty="0"/>
              <a:t>Method</a:t>
            </a:r>
            <a:r>
              <a:rPr spc="-190" dirty="0"/>
              <a:t> </a:t>
            </a:r>
            <a:r>
              <a:rPr spc="-80" dirty="0"/>
              <a:t>Reference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853439"/>
            <a:ext cx="126400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8479" y="2106167"/>
            <a:ext cx="10099675" cy="518668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Numbers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findNumbers()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List&lt;Integer&gt;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Arrays.asList(12,5,45,18,33,24,40);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anonymous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endParaRPr sz="1600">
              <a:latin typeface="Courier New"/>
              <a:cs typeface="Courier New"/>
            </a:endParaRPr>
          </a:p>
          <a:p>
            <a:pPr marL="335280" marR="3282315" indent="-2438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findNumbers(list,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BiPredicate&lt;Integer,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Integer&gt;()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test(Integer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i1,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i2)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Numbers.isMoreThanFifty(i1,</a:t>
            </a:r>
            <a:r>
              <a:rPr sz="16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i2);</a:t>
            </a:r>
            <a:endParaRPr sz="1600">
              <a:latin typeface="Courier New"/>
              <a:cs typeface="Courier New"/>
            </a:endParaRPr>
          </a:p>
          <a:p>
            <a:pPr marR="9634855" algn="r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9634855" algn="r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lambda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expression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findNumbers(list,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(i1,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i2)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Numbers.isMoreThanFifty(i1,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i2));</a:t>
            </a:r>
            <a:endParaRPr sz="1600">
              <a:latin typeface="Courier New"/>
              <a:cs typeface="Courier New"/>
            </a:endParaRPr>
          </a:p>
          <a:p>
            <a:pPr marL="90805" marR="462534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reference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findNumbers(list,</a:t>
            </a:r>
            <a:r>
              <a:rPr sz="1600" spc="-1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Numbers::isMoreThanFifty);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50469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2998954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067278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159730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7168619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5676" y="5076166"/>
            <a:ext cx="407323" cy="39485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At</a:t>
            </a:r>
            <a:r>
              <a:rPr spc="-15" dirty="0"/>
              <a:t> </a:t>
            </a:r>
            <a:r>
              <a:rPr spc="85" dirty="0"/>
              <a:t>the</a:t>
            </a:r>
            <a:r>
              <a:rPr dirty="0"/>
              <a:t> </a:t>
            </a:r>
            <a:r>
              <a:rPr spc="70" dirty="0"/>
              <a:t>end</a:t>
            </a:r>
            <a:r>
              <a:rPr dirty="0"/>
              <a:t> </a:t>
            </a:r>
            <a:r>
              <a:rPr spc="110" dirty="0"/>
              <a:t>of</a:t>
            </a:r>
            <a:r>
              <a:rPr dirty="0"/>
              <a:t> </a:t>
            </a:r>
            <a:r>
              <a:rPr spc="60" dirty="0"/>
              <a:t>this</a:t>
            </a:r>
            <a:r>
              <a:rPr spc="10" dirty="0"/>
              <a:t> </a:t>
            </a:r>
            <a:r>
              <a:rPr dirty="0"/>
              <a:t>lesson, </a:t>
            </a:r>
            <a:r>
              <a:rPr spc="70" dirty="0"/>
              <a:t>you</a:t>
            </a:r>
            <a:r>
              <a:rPr spc="5" dirty="0"/>
              <a:t> </a:t>
            </a:r>
            <a:r>
              <a:rPr spc="70" dirty="0"/>
              <a:t>should</a:t>
            </a:r>
            <a:r>
              <a:rPr spc="15" dirty="0"/>
              <a:t> </a:t>
            </a:r>
            <a:r>
              <a:rPr spc="55" dirty="0"/>
              <a:t>be</a:t>
            </a:r>
            <a:r>
              <a:rPr spc="-5" dirty="0"/>
              <a:t> </a:t>
            </a:r>
            <a:r>
              <a:rPr dirty="0"/>
              <a:t>able</a:t>
            </a:r>
            <a:r>
              <a:rPr spc="15" dirty="0"/>
              <a:t> </a:t>
            </a:r>
            <a:r>
              <a:rPr spc="50" dirty="0"/>
              <a:t>to:</a:t>
            </a:r>
          </a:p>
          <a:p>
            <a:pPr>
              <a:lnSpc>
                <a:spcPct val="100000"/>
              </a:lnSpc>
              <a:spcBef>
                <a:spcPts val="2090"/>
              </a:spcBef>
            </a:pPr>
            <a:endParaRPr spc="50" dirty="0"/>
          </a:p>
          <a:p>
            <a:pPr marL="819785">
              <a:lnSpc>
                <a:spcPct val="100000"/>
              </a:lnSpc>
            </a:pPr>
            <a:r>
              <a:rPr dirty="0"/>
              <a:t>Define</a:t>
            </a:r>
            <a:r>
              <a:rPr spc="285" dirty="0"/>
              <a:t> </a:t>
            </a:r>
            <a:r>
              <a:rPr dirty="0"/>
              <a:t>Lambda</a:t>
            </a:r>
            <a:r>
              <a:rPr spc="280" dirty="0"/>
              <a:t> </a:t>
            </a:r>
            <a:r>
              <a:rPr spc="-10" dirty="0"/>
              <a:t>Expression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pc="-10" dirty="0"/>
          </a:p>
          <a:p>
            <a:pPr marL="829310">
              <a:lnSpc>
                <a:spcPct val="100000"/>
              </a:lnSpc>
            </a:pPr>
            <a:r>
              <a:rPr spc="65" dirty="0"/>
              <a:t>Understand</a:t>
            </a:r>
            <a:r>
              <a:rPr spc="30" dirty="0"/>
              <a:t> </a:t>
            </a:r>
            <a:r>
              <a:rPr spc="85" dirty="0"/>
              <a:t>the</a:t>
            </a:r>
            <a:r>
              <a:rPr dirty="0"/>
              <a:t> steps </a:t>
            </a:r>
            <a:r>
              <a:rPr spc="50" dirty="0"/>
              <a:t>involved</a:t>
            </a:r>
            <a:r>
              <a:rPr spc="10" dirty="0"/>
              <a:t> </a:t>
            </a:r>
            <a:r>
              <a:rPr spc="90" dirty="0"/>
              <a:t>in</a:t>
            </a:r>
            <a:r>
              <a:rPr spc="15" dirty="0"/>
              <a:t> </a:t>
            </a:r>
            <a:r>
              <a:rPr spc="90" dirty="0"/>
              <a:t>writing</a:t>
            </a:r>
            <a:r>
              <a:rPr spc="20" dirty="0"/>
              <a:t> </a:t>
            </a:r>
            <a:r>
              <a:rPr spc="80" dirty="0"/>
              <a:t>default</a:t>
            </a:r>
            <a:r>
              <a:rPr spc="30" dirty="0"/>
              <a:t> </a:t>
            </a:r>
            <a:r>
              <a:rPr spc="80" dirty="0"/>
              <a:t>methods</a:t>
            </a:r>
          </a:p>
          <a:p>
            <a:pPr>
              <a:lnSpc>
                <a:spcPct val="100000"/>
              </a:lnSpc>
            </a:pPr>
            <a:endParaRPr spc="80" dirty="0"/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pc="80" dirty="0"/>
          </a:p>
          <a:p>
            <a:pPr marL="841375">
              <a:lnSpc>
                <a:spcPct val="100000"/>
              </a:lnSpc>
            </a:pPr>
            <a:r>
              <a:rPr dirty="0"/>
              <a:t>Use</a:t>
            </a:r>
            <a:r>
              <a:rPr spc="40" dirty="0"/>
              <a:t> </a:t>
            </a:r>
            <a:r>
              <a:rPr spc="75" dirty="0"/>
              <a:t>lambda </a:t>
            </a:r>
            <a:r>
              <a:rPr dirty="0"/>
              <a:t>expression</a:t>
            </a:r>
            <a:r>
              <a:rPr spc="65" dirty="0"/>
              <a:t> </a:t>
            </a:r>
            <a:r>
              <a:rPr spc="90" dirty="0"/>
              <a:t>in</a:t>
            </a:r>
            <a:r>
              <a:rPr spc="35" dirty="0"/>
              <a:t> </a:t>
            </a:r>
            <a:r>
              <a:rPr spc="80" dirty="0"/>
              <a:t>functional</a:t>
            </a:r>
            <a:r>
              <a:rPr spc="70" dirty="0"/>
              <a:t> </a:t>
            </a:r>
            <a:r>
              <a:rPr spc="-10" dirty="0"/>
              <a:t>interfaces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pc="-10" dirty="0"/>
          </a:p>
          <a:p>
            <a:pPr marL="829310">
              <a:lnSpc>
                <a:spcPct val="100000"/>
              </a:lnSpc>
            </a:pPr>
            <a:r>
              <a:rPr spc="65" dirty="0"/>
              <a:t>Understand</a:t>
            </a:r>
            <a:r>
              <a:rPr spc="25" dirty="0"/>
              <a:t> </a:t>
            </a:r>
            <a:r>
              <a:rPr spc="100" dirty="0"/>
              <a:t>Method</a:t>
            </a:r>
            <a:r>
              <a:rPr spc="-15" dirty="0"/>
              <a:t> </a:t>
            </a:r>
            <a:r>
              <a:rPr dirty="0"/>
              <a:t>Call</a:t>
            </a:r>
            <a:r>
              <a:rPr spc="20" dirty="0"/>
              <a:t> </a:t>
            </a:r>
            <a:r>
              <a:rPr dirty="0"/>
              <a:t>using</a:t>
            </a:r>
            <a:r>
              <a:rPr spc="10" dirty="0"/>
              <a:t> </a:t>
            </a:r>
            <a:r>
              <a:rPr spc="100" dirty="0"/>
              <a:t>Method</a:t>
            </a:r>
            <a:r>
              <a:rPr dirty="0"/>
              <a:t> Reference</a:t>
            </a:r>
            <a:r>
              <a:rPr spc="15" dirty="0"/>
              <a:t> </a:t>
            </a:r>
            <a:r>
              <a:rPr spc="-45" dirty="0"/>
              <a:t>(::)</a:t>
            </a:r>
            <a:r>
              <a:rPr spc="5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spc="50" dirty="0"/>
              <a:t>Lambda</a:t>
            </a:r>
            <a:r>
              <a:rPr spc="-5" dirty="0"/>
              <a:t> </a:t>
            </a:r>
            <a:r>
              <a:rPr dirty="0"/>
              <a:t>Expression</a:t>
            </a:r>
            <a:r>
              <a:rPr spc="20" dirty="0"/>
              <a:t> </a:t>
            </a:r>
            <a:r>
              <a:rPr spc="-55" dirty="0"/>
              <a:t>(-</a:t>
            </a:r>
            <a:r>
              <a:rPr spc="-25" dirty="0"/>
              <a:t>&gt;)</a:t>
            </a:r>
          </a:p>
          <a:p>
            <a:pPr>
              <a:lnSpc>
                <a:spcPct val="100000"/>
              </a:lnSpc>
            </a:pPr>
            <a:endParaRPr spc="-25" dirty="0"/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pc="-25" dirty="0"/>
          </a:p>
          <a:p>
            <a:pPr marL="829310">
              <a:lnSpc>
                <a:spcPct val="100000"/>
              </a:lnSpc>
            </a:pPr>
            <a:r>
              <a:rPr dirty="0"/>
              <a:t>Use</a:t>
            </a:r>
            <a:r>
              <a:rPr spc="5" dirty="0"/>
              <a:t> </a:t>
            </a:r>
            <a:r>
              <a:rPr spc="50" dirty="0"/>
              <a:t>Lambda</a:t>
            </a:r>
            <a:r>
              <a:rPr spc="15" dirty="0"/>
              <a:t> </a:t>
            </a:r>
            <a:r>
              <a:rPr dirty="0"/>
              <a:t>Expression</a:t>
            </a:r>
            <a:r>
              <a:rPr spc="20" dirty="0"/>
              <a:t> </a:t>
            </a:r>
            <a:r>
              <a:rPr spc="90" dirty="0"/>
              <a:t>in</a:t>
            </a:r>
            <a:r>
              <a:rPr spc="-5" dirty="0"/>
              <a:t> </a:t>
            </a:r>
            <a:r>
              <a:rPr spc="-10" dirty="0"/>
              <a:t>Streams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04" dirty="0"/>
              <a:t> </a:t>
            </a:r>
            <a:r>
              <a:rPr spc="-170" dirty="0"/>
              <a:t>Reference</a:t>
            </a:r>
            <a:r>
              <a:rPr spc="-210" dirty="0"/>
              <a:t> </a:t>
            </a:r>
            <a:r>
              <a:rPr spc="-145" dirty="0"/>
              <a:t>Example—</a:t>
            </a:r>
            <a:r>
              <a:rPr spc="-130" dirty="0"/>
              <a:t>Lambda</a:t>
            </a:r>
            <a:r>
              <a:rPr spc="-185" dirty="0"/>
              <a:t> </a:t>
            </a:r>
            <a:r>
              <a:rPr spc="-245" dirty="0"/>
              <a:t>Vs.</a:t>
            </a:r>
            <a:r>
              <a:rPr spc="-180" dirty="0"/>
              <a:t> </a:t>
            </a:r>
            <a:r>
              <a:rPr spc="-50" dirty="0"/>
              <a:t>Method</a:t>
            </a:r>
            <a:r>
              <a:rPr spc="-185" dirty="0"/>
              <a:t> </a:t>
            </a:r>
            <a:r>
              <a:rPr spc="-170" dirty="0"/>
              <a:t>Reference</a:t>
            </a:r>
            <a:r>
              <a:rPr spc="-220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592" y="1830146"/>
            <a:ext cx="134143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expression,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invoke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method;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operator,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just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refer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975" y="853439"/>
            <a:ext cx="1431950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42592" y="3673602"/>
            <a:ext cx="130175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(::),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existing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and constructors.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43455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570732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</a:rPr>
              <a:t>Lambda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7760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245" dirty="0">
                <a:solidFill>
                  <a:srgbClr val="404040"/>
                </a:solidFill>
                <a:latin typeface="Arial Black"/>
                <a:cs typeface="Arial Black"/>
              </a:rPr>
              <a:t>Stream</a:t>
            </a:r>
            <a:r>
              <a:rPr sz="28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54" dirty="0">
                <a:solidFill>
                  <a:srgbClr val="404040"/>
                </a:solidFill>
                <a:latin typeface="Arial Black"/>
                <a:cs typeface="Arial Black"/>
              </a:rPr>
              <a:t>vs.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65" dirty="0">
                <a:solidFill>
                  <a:srgbClr val="404040"/>
                </a:solidFill>
                <a:latin typeface="Arial Black"/>
                <a:cs typeface="Arial Black"/>
              </a:rPr>
              <a:t>Expression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1129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Stream</a:t>
            </a:r>
            <a:r>
              <a:rPr spc="-220" dirty="0"/>
              <a:t> </a:t>
            </a:r>
            <a:r>
              <a:rPr spc="-145" dirty="0"/>
              <a:t>vs.</a:t>
            </a:r>
            <a:r>
              <a:rPr spc="-195" dirty="0"/>
              <a:t> </a:t>
            </a:r>
            <a:r>
              <a:rPr spc="-130" dirty="0"/>
              <a:t>Lambda</a:t>
            </a:r>
            <a:r>
              <a:rPr spc="-200" dirty="0"/>
              <a:t> </a:t>
            </a:r>
            <a:r>
              <a:rPr spc="-135" dirty="0"/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2094" y="1388490"/>
            <a:ext cx="12278995" cy="6640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under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java.util.stream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makes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coding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simpler.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2200">
              <a:latin typeface="Arial MT"/>
              <a:cs typeface="Arial MT"/>
            </a:endParaRPr>
          </a:p>
          <a:p>
            <a:pPr marL="12700" marR="126364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Streams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categorize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primitives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functionalities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logical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categorized</a:t>
            </a:r>
            <a:r>
              <a:rPr sz="2200" spc="3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primitives.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represents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2200">
              <a:latin typeface="Arial MT"/>
              <a:cs typeface="Arial MT"/>
            </a:endParaRPr>
          </a:p>
          <a:p>
            <a:pPr marL="12700" marR="2413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allow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easily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regular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calculations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manipulations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simplest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way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arrays,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files,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collections,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various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sources.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Stream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filtering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mapping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especially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collections.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40" y="853439"/>
            <a:ext cx="6664452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260347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401823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598164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232" y="4756403"/>
            <a:ext cx="633983" cy="6339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4232" y="6109715"/>
            <a:ext cx="633983" cy="6339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4232" y="7490459"/>
            <a:ext cx="633983" cy="6339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92115" y="1585112"/>
            <a:ext cx="10622915" cy="647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785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biggest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8.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functional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this.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2485"/>
              </a:spcBef>
            </a:pP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annotation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@FunctionalInterface</a:t>
            </a:r>
            <a:r>
              <a:rPr sz="2200" spc="1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in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252525"/>
                </a:solidFill>
                <a:latin typeface="Arial MT"/>
                <a:cs typeface="Arial MT"/>
              </a:rPr>
              <a:t>Java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8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can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be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given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above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interface</a:t>
            </a:r>
            <a:r>
              <a:rPr sz="2200" spc="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252525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create</a:t>
            </a:r>
            <a:r>
              <a:rPr sz="2200" spc="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your</a:t>
            </a:r>
            <a:r>
              <a:rPr sz="22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252525"/>
                </a:solidFill>
                <a:latin typeface="Arial MT"/>
                <a:cs typeface="Arial MT"/>
              </a:rPr>
              <a:t>own</a:t>
            </a:r>
            <a:r>
              <a:rPr sz="22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252525"/>
                </a:solidFill>
                <a:latin typeface="Arial MT"/>
                <a:cs typeface="Arial MT"/>
              </a:rPr>
              <a:t>functional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2200">
              <a:latin typeface="Arial MT"/>
              <a:cs typeface="Arial MT"/>
            </a:endParaRPr>
          </a:p>
          <a:p>
            <a:pPr marL="12700" marR="2349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implementation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Predicate&lt;T&gt;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interface,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has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test()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helps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passed.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operator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(::)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shorthand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expression.It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executes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easily.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simpler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lambda.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operator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methods;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replace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200">
              <a:latin typeface="Arial MT"/>
              <a:cs typeface="Arial MT"/>
            </a:endParaRPr>
          </a:p>
          <a:p>
            <a:pPr marL="12700" marR="96075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stream</a:t>
            </a:r>
            <a:r>
              <a:rPr sz="22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Arial MT"/>
                <a:cs typeface="Arial MT"/>
              </a:rPr>
              <a:t>API</a:t>
            </a:r>
            <a:r>
              <a:rPr sz="22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provides</a:t>
            </a:r>
            <a:r>
              <a:rPr sz="2200" spc="-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simplest</a:t>
            </a:r>
            <a:r>
              <a:rPr sz="2200" spc="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way</a:t>
            </a:r>
            <a:r>
              <a:rPr sz="22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Arial MT"/>
                <a:cs typeface="Arial MT"/>
              </a:rPr>
              <a:t>access</a:t>
            </a: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data</a:t>
            </a:r>
            <a:r>
              <a:rPr sz="22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252525"/>
                </a:solidFill>
                <a:latin typeface="Arial MT"/>
                <a:cs typeface="Arial MT"/>
              </a:rPr>
              <a:t>from</a:t>
            </a:r>
            <a:r>
              <a:rPr sz="22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arrays,</a:t>
            </a:r>
            <a:r>
              <a:rPr sz="22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files, </a:t>
            </a:r>
            <a:r>
              <a:rPr sz="2200" dirty="0">
                <a:solidFill>
                  <a:srgbClr val="252525"/>
                </a:solidFill>
                <a:latin typeface="Arial MT"/>
                <a:cs typeface="Arial MT"/>
              </a:rPr>
              <a:t>collections,</a:t>
            </a:r>
            <a:r>
              <a:rPr sz="2200" spc="8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Arial MT"/>
                <a:cs typeface="Arial MT"/>
              </a:rPr>
              <a:t>various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252525"/>
                </a:solidFill>
                <a:latin typeface="Arial MT"/>
                <a:cs typeface="Arial MT"/>
              </a:rPr>
              <a:t>other</a:t>
            </a:r>
            <a:r>
              <a:rPr sz="2200" spc="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252525"/>
                </a:solidFill>
                <a:latin typeface="Arial MT"/>
                <a:cs typeface="Arial MT"/>
              </a:rPr>
              <a:t>data</a:t>
            </a:r>
            <a:r>
              <a:rPr sz="2200" spc="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Arial MT"/>
                <a:cs typeface="Arial MT"/>
              </a:rPr>
              <a:t>sources.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1834618"/>
            <a:ext cx="408681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2953234"/>
            <a:ext cx="408681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4010890"/>
            <a:ext cx="408681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5141698"/>
            <a:ext cx="408681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6261839"/>
            <a:ext cx="408681" cy="3948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7391123"/>
            <a:ext cx="408681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57702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It’s 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true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about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Functional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Interface?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63430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It’s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SAM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(single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11039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@FunctionalInterface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annotation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own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6606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2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2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229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many</a:t>
            </a:r>
            <a:r>
              <a:rPr sz="2200" spc="2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229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321118"/>
            <a:ext cx="15009494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120" baseline="1157" dirty="0">
                <a:solidFill>
                  <a:srgbClr val="3B9F37"/>
                </a:solidFill>
                <a:latin typeface="Arial Black"/>
                <a:cs typeface="Arial Black"/>
              </a:rPr>
              <a:t>b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endParaRPr sz="3600" baseline="1157">
              <a:latin typeface="Arial Black"/>
              <a:cs typeface="Arial Black"/>
            </a:endParaRPr>
          </a:p>
          <a:p>
            <a:pPr marL="38735" marR="5080">
              <a:lnSpc>
                <a:spcPts val="2380"/>
              </a:lnSpc>
              <a:spcBef>
                <a:spcPts val="1870"/>
              </a:spcBef>
            </a:pPr>
            <a:r>
              <a:rPr sz="2200" spc="-210" dirty="0">
                <a:solidFill>
                  <a:srgbClr val="404040"/>
                </a:solidFill>
                <a:latin typeface="Arial Black"/>
                <a:cs typeface="Arial Black"/>
              </a:rPr>
              <a:t>Since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Functional</a:t>
            </a: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Interfaces 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specify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only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one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abstract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method,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they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sometimes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known</a:t>
            </a:r>
            <a:r>
              <a:rPr sz="2200" spc="-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20" dirty="0">
                <a:solidFill>
                  <a:srgbClr val="404040"/>
                </a:solidFill>
                <a:latin typeface="Arial Black"/>
                <a:cs typeface="Arial Black"/>
              </a:rPr>
              <a:t>as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70" dirty="0">
                <a:solidFill>
                  <a:srgbClr val="404040"/>
                </a:solidFill>
                <a:latin typeface="Arial Black"/>
                <a:cs typeface="Arial Black"/>
              </a:rPr>
              <a:t>Single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Arial Black"/>
                <a:cs typeface="Arial Black"/>
              </a:rPr>
              <a:t>Abstract 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type.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 Black"/>
                <a:cs typeface="Arial Black"/>
              </a:rPr>
              <a:t>We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can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 Black"/>
                <a:cs typeface="Arial Black"/>
              </a:rPr>
              <a:t>use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@FunctionalInterface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annotation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 create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Arial Black"/>
                <a:cs typeface="Arial Black"/>
              </a:rPr>
              <a:t>our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own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Arial Black"/>
                <a:cs typeface="Arial Black"/>
              </a:rPr>
              <a:t>functional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interface.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57702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It’s 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6376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It’s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SAM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(Single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true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about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Functional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Interface?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11036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@FunctionalInterface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annotation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own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6606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2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200" spc="2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229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many</a:t>
            </a:r>
            <a:r>
              <a:rPr sz="2200" spc="2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r>
              <a:rPr sz="2200" spc="229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41471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Reducing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boiler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plate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expressions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will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help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in: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6264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Replacing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anonymous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9491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Writing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body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even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type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2038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above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4686915" cy="147510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 marR="5080">
              <a:lnSpc>
                <a:spcPts val="2590"/>
              </a:lnSpc>
              <a:spcBef>
                <a:spcPts val="1855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expressions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will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help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reducing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boiler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plate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code,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replacing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anonymous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and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interfaces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writing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expression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or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body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without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even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giving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return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type.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41471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Reducing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boiler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plate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expressions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will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help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in: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6264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Replacing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anonymous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9491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Writing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body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even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type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2038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above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</a:rPr>
              <a:t>Lambda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421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What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65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85" dirty="0">
                <a:solidFill>
                  <a:srgbClr val="404040"/>
                </a:solidFill>
                <a:latin typeface="Arial Black"/>
                <a:cs typeface="Arial Black"/>
              </a:rPr>
              <a:t>Expression?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1683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Lambda</a:t>
            </a:r>
            <a:r>
              <a:rPr spc="-170" dirty="0"/>
              <a:t> </a:t>
            </a:r>
            <a:r>
              <a:rPr spc="-145" dirty="0"/>
              <a:t>Expression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496" y="853439"/>
            <a:ext cx="447446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17217" y="6878828"/>
            <a:ext cx="8072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helps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develop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flexible,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generic,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reusable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APIs.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74291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253740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6729983"/>
            <a:ext cx="635507" cy="635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111" y="4451603"/>
            <a:ext cx="434339" cy="4343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17217" y="1515343"/>
            <a:ext cx="12014835" cy="41821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biggest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add-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8.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this.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can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build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anonymous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functions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let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arguments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simple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way.</a:t>
            </a:r>
            <a:endParaRPr sz="2200">
              <a:latin typeface="Arial MT"/>
              <a:cs typeface="Arial MT"/>
            </a:endParaRPr>
          </a:p>
          <a:p>
            <a:pPr marL="669925">
              <a:lnSpc>
                <a:spcPct val="100000"/>
              </a:lnSpc>
              <a:spcBef>
                <a:spcPts val="238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reduces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usage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boiler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plate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code.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200">
              <a:latin typeface="Arial MT"/>
              <a:cs typeface="Arial MT"/>
            </a:endParaRPr>
          </a:p>
          <a:p>
            <a:pPr marL="669925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won’t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visibility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type,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makes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programmers’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life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easier.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111" y="5259323"/>
            <a:ext cx="434339" cy="434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207" y="346659"/>
            <a:ext cx="5841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Lambda</a:t>
            </a:r>
            <a:r>
              <a:rPr spc="-170" dirty="0"/>
              <a:t> </a:t>
            </a:r>
            <a:r>
              <a:rPr spc="-165" dirty="0"/>
              <a:t>Expression</a:t>
            </a:r>
            <a:r>
              <a:rPr spc="-180" dirty="0"/>
              <a:t> </a:t>
            </a:r>
            <a:r>
              <a:rPr spc="-8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7217" y="1713738"/>
            <a:ext cx="503237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symbol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Syntax: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5" y="853439"/>
            <a:ext cx="605942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74291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4329684"/>
            <a:ext cx="635507" cy="63550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034539" y="3099816"/>
            <a:ext cx="8491855" cy="763905"/>
            <a:chOff x="2034539" y="3099816"/>
            <a:chExt cx="8491855" cy="763905"/>
          </a:xfrm>
        </p:grpSpPr>
        <p:sp>
          <p:nvSpPr>
            <p:cNvPr id="8" name="object 8"/>
            <p:cNvSpPr/>
            <p:nvPr/>
          </p:nvSpPr>
          <p:spPr>
            <a:xfrm>
              <a:off x="2039111" y="3104388"/>
              <a:ext cx="8482965" cy="754380"/>
            </a:xfrm>
            <a:custGeom>
              <a:avLst/>
              <a:gdLst/>
              <a:ahLst/>
              <a:cxnLst/>
              <a:rect l="l" t="t" r="r" b="b"/>
              <a:pathLst>
                <a:path w="8482965" h="754379">
                  <a:moveTo>
                    <a:pt x="8482584" y="0"/>
                  </a:moveTo>
                  <a:lnTo>
                    <a:pt x="0" y="0"/>
                  </a:lnTo>
                  <a:lnTo>
                    <a:pt x="0" y="754379"/>
                  </a:lnTo>
                  <a:lnTo>
                    <a:pt x="8482584" y="754379"/>
                  </a:lnTo>
                  <a:lnTo>
                    <a:pt x="84825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9111" y="3104388"/>
              <a:ext cx="8482965" cy="754380"/>
            </a:xfrm>
            <a:custGeom>
              <a:avLst/>
              <a:gdLst/>
              <a:ahLst/>
              <a:cxnLst/>
              <a:rect l="l" t="t" r="r" b="b"/>
              <a:pathLst>
                <a:path w="8482965" h="754379">
                  <a:moveTo>
                    <a:pt x="0" y="754379"/>
                  </a:moveTo>
                  <a:lnTo>
                    <a:pt x="8482584" y="754379"/>
                  </a:lnTo>
                  <a:lnTo>
                    <a:pt x="8482584" y="0"/>
                  </a:lnTo>
                  <a:lnTo>
                    <a:pt x="0" y="0"/>
                  </a:lnTo>
                  <a:lnTo>
                    <a:pt x="0" y="754379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44317" y="3206242"/>
            <a:ext cx="5108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708400" algn="l"/>
                <a:tab pos="4607560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variable/parameter/object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body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5004" y="3206242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4164" y="3206242"/>
            <a:ext cx="746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9779" y="5649467"/>
            <a:ext cx="390144" cy="3901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117217" y="3572002"/>
            <a:ext cx="12488545" cy="245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(arg1,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arg2,arg3,…..argn)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-&gt;{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body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mention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variable/parameter/object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left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side.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200">
              <a:latin typeface="Arial MT"/>
              <a:cs typeface="Arial MT"/>
            </a:endParaRPr>
          </a:p>
          <a:p>
            <a:pPr marL="59118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predicts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expression.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195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Lambda</a:t>
            </a:r>
            <a:r>
              <a:rPr spc="-170" dirty="0"/>
              <a:t> </a:t>
            </a:r>
            <a:r>
              <a:rPr spc="-165" dirty="0"/>
              <a:t>Expression</a:t>
            </a:r>
            <a:r>
              <a:rPr spc="-180" dirty="0"/>
              <a:t> </a:t>
            </a:r>
            <a:r>
              <a:rPr spc="-13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5" y="853439"/>
            <a:ext cx="605942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45691"/>
            <a:ext cx="635507" cy="6355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83892" y="2887979"/>
            <a:ext cx="12122150" cy="5596255"/>
            <a:chOff x="2183892" y="2887979"/>
            <a:chExt cx="12122150" cy="5596255"/>
          </a:xfrm>
        </p:grpSpPr>
        <p:sp>
          <p:nvSpPr>
            <p:cNvPr id="6" name="object 6"/>
            <p:cNvSpPr/>
            <p:nvPr/>
          </p:nvSpPr>
          <p:spPr>
            <a:xfrm>
              <a:off x="2188464" y="2892551"/>
              <a:ext cx="12113260" cy="5587365"/>
            </a:xfrm>
            <a:custGeom>
              <a:avLst/>
              <a:gdLst/>
              <a:ahLst/>
              <a:cxnLst/>
              <a:rect l="l" t="t" r="r" b="b"/>
              <a:pathLst>
                <a:path w="12113260" h="5587365">
                  <a:moveTo>
                    <a:pt x="12112752" y="0"/>
                  </a:moveTo>
                  <a:lnTo>
                    <a:pt x="0" y="0"/>
                  </a:lnTo>
                  <a:lnTo>
                    <a:pt x="0" y="5586984"/>
                  </a:lnTo>
                  <a:lnTo>
                    <a:pt x="12112752" y="5586984"/>
                  </a:lnTo>
                  <a:lnTo>
                    <a:pt x="121127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8464" y="2892551"/>
              <a:ext cx="12113260" cy="5587365"/>
            </a:xfrm>
            <a:custGeom>
              <a:avLst/>
              <a:gdLst/>
              <a:ahLst/>
              <a:cxnLst/>
              <a:rect l="l" t="t" r="r" b="b"/>
              <a:pathLst>
                <a:path w="12113260" h="5587365">
                  <a:moveTo>
                    <a:pt x="0" y="5586984"/>
                  </a:moveTo>
                  <a:lnTo>
                    <a:pt x="12112752" y="5586984"/>
                  </a:lnTo>
                  <a:lnTo>
                    <a:pt x="12112752" y="0"/>
                  </a:lnTo>
                  <a:lnTo>
                    <a:pt x="0" y="0"/>
                  </a:lnTo>
                  <a:lnTo>
                    <a:pt x="0" y="558698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36394" y="1241576"/>
            <a:ext cx="12467590" cy="385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following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example,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line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7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inline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specifying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arg1.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automatically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gets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arg1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out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 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modular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programming.</a:t>
            </a:r>
            <a:endParaRPr sz="2200">
              <a:latin typeface="Arial MT"/>
              <a:cs typeface="Arial MT"/>
            </a:endParaRPr>
          </a:p>
          <a:p>
            <a:pPr marL="486409" indent="-342265">
              <a:lnSpc>
                <a:spcPct val="100000"/>
              </a:lnSpc>
              <a:spcBef>
                <a:spcPts val="1925"/>
              </a:spcBef>
              <a:buAutoNum type="arabicPeriod"/>
              <a:tabLst>
                <a:tab pos="486409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TestLambda</a:t>
            </a:r>
            <a:endParaRPr sz="1600">
              <a:latin typeface="Courier New"/>
              <a:cs typeface="Courier New"/>
            </a:endParaRPr>
          </a:p>
          <a:p>
            <a:pPr marL="486409" indent="-342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86409" algn="l"/>
              </a:tabLst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96645" indent="-9525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09664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sayHello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message);</a:t>
            </a:r>
            <a:endParaRPr sz="1600">
              <a:latin typeface="Courier New"/>
              <a:cs typeface="Courier New"/>
            </a:endParaRPr>
          </a:p>
          <a:p>
            <a:pPr marL="14414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4.</a:t>
            </a:r>
            <a:r>
              <a:rPr sz="1600" spc="-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86409" indent="-342265">
              <a:lnSpc>
                <a:spcPct val="100000"/>
              </a:lnSpc>
              <a:spcBef>
                <a:spcPts val="960"/>
              </a:spcBef>
              <a:buAutoNum type="arabicPeriod" startAt="5"/>
              <a:tabLst>
                <a:tab pos="486409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86409" indent="-342265">
              <a:lnSpc>
                <a:spcPct val="100000"/>
              </a:lnSpc>
              <a:spcBef>
                <a:spcPts val="960"/>
              </a:spcBef>
              <a:buAutoNum type="arabicPeriod" startAt="5"/>
              <a:tabLst>
                <a:tab pos="486409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(String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agrs)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6336" y="5067706"/>
            <a:ext cx="7613650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4320">
              <a:lnSpc>
                <a:spcPct val="1501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TestLambda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lambda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agr1-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&gt;System.out.printIn(“hello”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+arg1);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lambda.sayHello(“lambda</a:t>
            </a:r>
            <a:r>
              <a:rPr sz="1600" spc="-20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expression”); lambda.sayHello(“world”);</a:t>
            </a:r>
            <a:endParaRPr sz="1600">
              <a:latin typeface="Courier New"/>
              <a:cs typeface="Courier New"/>
            </a:endParaRPr>
          </a:p>
          <a:p>
            <a:pPr marL="2413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lambda.sayHello(“,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awesome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programming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with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lambda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(-&gt;)”);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3040" y="6653530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0792" y="5067706"/>
            <a:ext cx="501650" cy="2220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7.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8.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9.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10.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11.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12.}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2876" y="6608064"/>
            <a:ext cx="5561330" cy="17545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 marR="2863215">
              <a:lnSpc>
                <a:spcPct val="150000"/>
              </a:lnSpc>
            </a:pP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hello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expression 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hello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Arial MT"/>
                <a:cs typeface="Arial MT"/>
              </a:rPr>
              <a:t>world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hello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awesome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lambda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(-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&gt;)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rgbClr val="FFFFFF"/>
                </a:solidFill>
              </a:rPr>
              <a:t>Lambda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431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Default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0054" y="346659"/>
            <a:ext cx="5224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Writing</a:t>
            </a:r>
            <a:r>
              <a:rPr spc="-210" dirty="0"/>
              <a:t> </a:t>
            </a:r>
            <a:r>
              <a:rPr spc="-60" dirty="0"/>
              <a:t>Default</a:t>
            </a:r>
            <a:r>
              <a:rPr spc="-200" dirty="0"/>
              <a:t> </a:t>
            </a:r>
            <a:r>
              <a:rPr spc="-3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015" y="853439"/>
            <a:ext cx="529742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056132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47900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5311" y="3400044"/>
            <a:ext cx="409956" cy="4114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5311" y="4460747"/>
            <a:ext cx="409956" cy="4099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5311" y="6256020"/>
            <a:ext cx="409956" cy="4114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93417" y="1176274"/>
            <a:ext cx="12722860" cy="639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1484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Prior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8,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versions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did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allow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programmers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body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within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200">
              <a:latin typeface="Arial MT"/>
              <a:cs typeface="Arial MT"/>
            </a:endParaRPr>
          </a:p>
          <a:p>
            <a:pPr marL="12700" marR="1209675">
              <a:lnSpc>
                <a:spcPct val="100000"/>
              </a:lnSpc>
              <a:spcBef>
                <a:spcPts val="5"/>
              </a:spcBef>
            </a:pP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8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version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programmers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definition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2200">
              <a:latin typeface="Arial MT"/>
              <a:cs typeface="Arial MT"/>
            </a:endParaRPr>
          </a:p>
          <a:p>
            <a:pPr marL="58928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programmers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functionality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backward</a:t>
            </a:r>
            <a:endParaRPr sz="2200">
              <a:latin typeface="Arial MT"/>
              <a:cs typeface="Arial MT"/>
            </a:endParaRPr>
          </a:p>
          <a:p>
            <a:pPr marL="589280">
              <a:lnSpc>
                <a:spcPct val="100000"/>
              </a:lnSpc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compatibility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preserved.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200">
              <a:latin typeface="Arial MT"/>
              <a:cs typeface="Arial MT"/>
            </a:endParaRPr>
          </a:p>
          <a:p>
            <a:pPr marL="58928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interface,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doesn’t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implement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functionality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endParaRPr sz="2200">
              <a:latin typeface="Arial MT"/>
              <a:cs typeface="Arial MT"/>
            </a:endParaRPr>
          </a:p>
          <a:p>
            <a:pPr marL="589280">
              <a:lnSpc>
                <a:spcPct val="100000"/>
              </a:lnSpc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Arial MT"/>
              <a:cs typeface="Arial MT"/>
            </a:endParaRPr>
          </a:p>
          <a:p>
            <a:pPr marL="589280">
              <a:lnSpc>
                <a:spcPct val="100000"/>
              </a:lnSpc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wishes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modify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functionality,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 go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ahead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override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functionality.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200">
              <a:latin typeface="Arial MT"/>
              <a:cs typeface="Arial MT"/>
            </a:endParaRPr>
          </a:p>
          <a:p>
            <a:pPr marL="5892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give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implementation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589280">
              <a:lnSpc>
                <a:spcPct val="100000"/>
              </a:lnSpc>
            </a:pP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default.</a:t>
            </a:r>
            <a:endParaRPr sz="2200">
              <a:latin typeface="Arial MT"/>
              <a:cs typeface="Arial MT"/>
            </a:endParaRPr>
          </a:p>
          <a:p>
            <a:pPr marL="660400">
              <a:lnSpc>
                <a:spcPct val="100000"/>
              </a:lnSpc>
              <a:spcBef>
                <a:spcPts val="208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Syntax: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58439" y="7783068"/>
            <a:ext cx="8491855" cy="763905"/>
            <a:chOff x="2758439" y="7783068"/>
            <a:chExt cx="8491855" cy="763905"/>
          </a:xfrm>
        </p:grpSpPr>
        <p:sp>
          <p:nvSpPr>
            <p:cNvPr id="11" name="object 11"/>
            <p:cNvSpPr/>
            <p:nvPr/>
          </p:nvSpPr>
          <p:spPr>
            <a:xfrm>
              <a:off x="2763011" y="7787640"/>
              <a:ext cx="8482965" cy="754380"/>
            </a:xfrm>
            <a:custGeom>
              <a:avLst/>
              <a:gdLst/>
              <a:ahLst/>
              <a:cxnLst/>
              <a:rect l="l" t="t" r="r" b="b"/>
              <a:pathLst>
                <a:path w="8482965" h="754379">
                  <a:moveTo>
                    <a:pt x="8482584" y="0"/>
                  </a:moveTo>
                  <a:lnTo>
                    <a:pt x="0" y="0"/>
                  </a:lnTo>
                  <a:lnTo>
                    <a:pt x="0" y="754379"/>
                  </a:lnTo>
                  <a:lnTo>
                    <a:pt x="8482584" y="754379"/>
                  </a:lnTo>
                  <a:lnTo>
                    <a:pt x="84825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3011" y="7787640"/>
              <a:ext cx="8482965" cy="754380"/>
            </a:xfrm>
            <a:custGeom>
              <a:avLst/>
              <a:gdLst/>
              <a:ahLst/>
              <a:cxnLst/>
              <a:rect l="l" t="t" r="r" b="b"/>
              <a:pathLst>
                <a:path w="8482965" h="754379">
                  <a:moveTo>
                    <a:pt x="0" y="754379"/>
                  </a:moveTo>
                  <a:lnTo>
                    <a:pt x="8482584" y="754379"/>
                  </a:lnTo>
                  <a:lnTo>
                    <a:pt x="8482584" y="0"/>
                  </a:lnTo>
                  <a:lnTo>
                    <a:pt x="0" y="0"/>
                  </a:lnTo>
                  <a:lnTo>
                    <a:pt x="0" y="754379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53817" y="7768234"/>
            <a:ext cx="1111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interface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4358" y="7768234"/>
            <a:ext cx="7030720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  <a:tabLst>
                <a:tab pos="1830070" algn="l"/>
                <a:tab pos="6285230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MyInterface{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default</a:t>
            </a:r>
            <a:r>
              <a:rPr sz="1600" spc="4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43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mymethod(param-list){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//body</a:t>
            </a:r>
            <a:endParaRPr sz="1600">
              <a:latin typeface="Courier New"/>
              <a:cs typeface="Courier New"/>
            </a:endParaRPr>
          </a:p>
          <a:p>
            <a:pPr marL="6223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Writing</a:t>
            </a:r>
            <a:r>
              <a:rPr spc="-204" dirty="0"/>
              <a:t> </a:t>
            </a:r>
            <a:r>
              <a:rPr spc="-60" dirty="0"/>
              <a:t>Default</a:t>
            </a:r>
            <a:r>
              <a:rPr spc="-195" dirty="0"/>
              <a:t> </a:t>
            </a:r>
            <a:r>
              <a:rPr spc="-75" dirty="0"/>
              <a:t>Methods</a:t>
            </a:r>
            <a:r>
              <a:rPr spc="-210" dirty="0"/>
              <a:t> </a:t>
            </a:r>
            <a:r>
              <a:rPr spc="-12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244" y="853439"/>
            <a:ext cx="698296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3417" y="1586229"/>
            <a:ext cx="120503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66088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55164" y="3194304"/>
            <a:ext cx="12113260" cy="484822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DefaultDemoInterface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defaultMethod()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71120" algn="ctr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System.out.printIn(“I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am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implementation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interface”);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DefaultDemo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DefaultDemoInterface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90625" marR="6515734" indent="-61150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(String[]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agrs)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DefaultDemo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now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DefaultDemo(); d.defaultMethod();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1540" y="6973823"/>
            <a:ext cx="6003290" cy="9239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Arial MT"/>
                <a:cs typeface="Arial MT"/>
              </a:rPr>
              <a:t>am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implementation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2235</Words>
  <Application>Microsoft Macintosh PowerPoint</Application>
  <PresentationFormat>Custom</PresentationFormat>
  <Paragraphs>295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Black</vt:lpstr>
      <vt:lpstr>Arial MT</vt:lpstr>
      <vt:lpstr>Calibri</vt:lpstr>
      <vt:lpstr>Courier New</vt:lpstr>
      <vt:lpstr>Trebuchet MS</vt:lpstr>
      <vt:lpstr>Office Theme</vt:lpstr>
      <vt:lpstr>PowerPoint Presentation</vt:lpstr>
      <vt:lpstr>Learning Objectives</vt:lpstr>
      <vt:lpstr>Lambda Expression</vt:lpstr>
      <vt:lpstr>Lambda Expression</vt:lpstr>
      <vt:lpstr>Lambda Expression (Contd.)</vt:lpstr>
      <vt:lpstr>Lambda Expression Example</vt:lpstr>
      <vt:lpstr>Lambda Expression</vt:lpstr>
      <vt:lpstr>Writing Default Methods</vt:lpstr>
      <vt:lpstr>Writing Default Methods Example</vt:lpstr>
      <vt:lpstr>Lambda Expression</vt:lpstr>
      <vt:lpstr>Functional Interfaces</vt:lpstr>
      <vt:lpstr>Functional Interfaces (Contd.)</vt:lpstr>
      <vt:lpstr>Functional Interfaces (Contd.)</vt:lpstr>
      <vt:lpstr>Functional Interfaces (Contd.)</vt:lpstr>
      <vt:lpstr>Lambda Expression</vt:lpstr>
      <vt:lpstr>Method Reference</vt:lpstr>
      <vt:lpstr>Method Reference Example</vt:lpstr>
      <vt:lpstr>Method Reference Example (Contd.)</vt:lpstr>
      <vt:lpstr>Method Reference Example—Lambda Vs. Method Reference</vt:lpstr>
      <vt:lpstr>Method Reference Example—Lambda Vs. Method Reference (Contd.)</vt:lpstr>
      <vt:lpstr>Lambda Expression</vt:lpstr>
      <vt:lpstr>Stream vs. Lambda Expression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2025-01-26T15:01:47Z</dcterms:created>
  <dcterms:modified xsi:type="dcterms:W3CDTF">2025-01-26T15:02:52Z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