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90" r:id="rId3"/>
    <p:sldId id="291" r:id="rId4"/>
    <p:sldId id="288" r:id="rId5"/>
    <p:sldId id="289" r:id="rId6"/>
    <p:sldId id="292" r:id="rId7"/>
    <p:sldId id="293" r:id="rId8"/>
    <p:sldId id="295" r:id="rId9"/>
    <p:sldId id="311" r:id="rId10"/>
    <p:sldId id="294" r:id="rId11"/>
    <p:sldId id="296" r:id="rId12"/>
    <p:sldId id="300" r:id="rId13"/>
    <p:sldId id="297" r:id="rId14"/>
    <p:sldId id="298" r:id="rId15"/>
    <p:sldId id="299" r:id="rId16"/>
    <p:sldId id="301" r:id="rId17"/>
    <p:sldId id="307" r:id="rId18"/>
    <p:sldId id="302" r:id="rId19"/>
    <p:sldId id="308" r:id="rId20"/>
    <p:sldId id="309" r:id="rId21"/>
    <p:sldId id="310" r:id="rId22"/>
    <p:sldId id="286" r:id="rId23"/>
    <p:sldId id="303" r:id="rId24"/>
    <p:sldId id="304" r:id="rId25"/>
    <p:sldId id="305" r:id="rId26"/>
    <p:sldId id="30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90"/>
            <p14:sldId id="291"/>
            <p14:sldId id="288"/>
          </p14:sldIdLst>
        </p14:section>
        <p14:section name="Routing" id="{A1803209-0AB6-4912-8268-FC6EE15C575D}">
          <p14:sldIdLst>
            <p14:sldId id="289"/>
            <p14:sldId id="292"/>
            <p14:sldId id="293"/>
            <p14:sldId id="295"/>
            <p14:sldId id="311"/>
            <p14:sldId id="294"/>
            <p14:sldId id="296"/>
            <p14:sldId id="300"/>
            <p14:sldId id="297"/>
            <p14:sldId id="298"/>
          </p14:sldIdLst>
        </p14:section>
        <p14:section name="Configuration &amp; Setting" id="{567014F3-FD77-4EE3-AE0C-A46E6EA1C877}">
          <p14:sldIdLst>
            <p14:sldId id="299"/>
            <p14:sldId id="301"/>
          </p14:sldIdLst>
        </p14:section>
        <p14:section name="Http Methods" id="{920BF6D4-A1C2-4543-8C5F-340FB3FD2B01}">
          <p14:sldIdLst>
            <p14:sldId id="307"/>
            <p14:sldId id="302"/>
            <p14:sldId id="308"/>
            <p14:sldId id="309"/>
            <p14:sldId id="310"/>
          </p14:sldIdLst>
        </p14:section>
        <p14:section name="Views" id="{080C1935-657C-429B-BAB8-A9B2FCEBC697}">
          <p14:sldIdLst>
            <p14:sldId id="286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3.xml"/><Relationship Id="rId1" Type="http://schemas.openxmlformats.org/officeDocument/2006/relationships/slide" Target="slides/slide9.xml"/><Relationship Id="rId5" Type="http://schemas.openxmlformats.org/officeDocument/2006/relationships/slide" Target="slides/slide26.xml"/><Relationship Id="rId4" Type="http://schemas.openxmlformats.org/officeDocument/2006/relationships/slide" Target="slides/slide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D3E31-866A-40EF-88C1-9C42187B376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BAFBA4E-F5BA-433E-BD6F-D3A9521505E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A240DD35-EEBA-45FA-B504-969CFC97935C}" type="parTrans" cxnId="{D05A3B83-4944-4E01-9A94-06327C775976}">
      <dgm:prSet/>
      <dgm:spPr/>
      <dgm:t>
        <a:bodyPr/>
        <a:lstStyle/>
        <a:p>
          <a:endParaRPr lang="en-US"/>
        </a:p>
      </dgm:t>
    </dgm:pt>
    <dgm:pt modelId="{6851A7CB-0D7C-4A2A-89D4-A8088E1249F6}" type="sibTrans" cxnId="{D05A3B83-4944-4E01-9A94-06327C775976}">
      <dgm:prSet/>
      <dgm:spPr/>
      <dgm:t>
        <a:bodyPr/>
        <a:lstStyle/>
        <a:p>
          <a:endParaRPr lang="en-US"/>
        </a:p>
      </dgm:t>
    </dgm:pt>
    <dgm:pt modelId="{A0A69116-0FB1-4148-A74F-CD45BE8B0BC0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9E052D97-6153-45F2-A231-D0D7403FC3F6}" type="parTrans" cxnId="{60DAAE52-F77C-4C93-B38C-75E52C1E1DFF}">
      <dgm:prSet/>
      <dgm:spPr/>
      <dgm:t>
        <a:bodyPr/>
        <a:lstStyle/>
        <a:p>
          <a:endParaRPr lang="en-US"/>
        </a:p>
      </dgm:t>
    </dgm:pt>
    <dgm:pt modelId="{2DB91F6D-D12C-472B-9A5A-620B7FB9555F}" type="sibTrans" cxnId="{60DAAE52-F77C-4C93-B38C-75E52C1E1DFF}">
      <dgm:prSet/>
      <dgm:spPr/>
      <dgm:t>
        <a:bodyPr/>
        <a:lstStyle/>
        <a:p>
          <a:endParaRPr lang="en-US"/>
        </a:p>
      </dgm:t>
    </dgm:pt>
    <dgm:pt modelId="{69EDABA8-1BE7-44F4-9AFB-C500F222DABB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7F9CDC82-8183-4BD5-B145-CDB5AC406DD5}" type="parTrans" cxnId="{BEAE0D51-AF5B-4313-BD25-8F2C1732A882}">
      <dgm:prSet/>
      <dgm:spPr/>
      <dgm:t>
        <a:bodyPr/>
        <a:lstStyle/>
        <a:p>
          <a:endParaRPr lang="en-US"/>
        </a:p>
      </dgm:t>
    </dgm:pt>
    <dgm:pt modelId="{3FEF85D2-4DFF-48BF-B2DD-1185F2D4B16C}" type="sibTrans" cxnId="{BEAE0D51-AF5B-4313-BD25-8F2C1732A882}">
      <dgm:prSet/>
      <dgm:spPr/>
      <dgm:t>
        <a:bodyPr/>
        <a:lstStyle/>
        <a:p>
          <a:endParaRPr lang="en-US"/>
        </a:p>
      </dgm:t>
    </dgm:pt>
    <dgm:pt modelId="{E1CA1918-DD85-42BC-9572-FC21D753B3E6}" type="pres">
      <dgm:prSet presAssocID="{AA9D3E31-866A-40EF-88C1-9C42187B3764}" presName="Name0" presStyleCnt="0">
        <dgm:presLayoutVars>
          <dgm:dir/>
          <dgm:animLvl val="lvl"/>
          <dgm:resizeHandles val="exact"/>
        </dgm:presLayoutVars>
      </dgm:prSet>
      <dgm:spPr/>
    </dgm:pt>
    <dgm:pt modelId="{4F10DF8C-68DF-4E5D-8A19-8E047D3224A4}" type="pres">
      <dgm:prSet presAssocID="{8BAFBA4E-F5BA-433E-BD6F-D3A9521505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09017C9-6470-4A17-8AB2-CDCF1B765653}" type="pres">
      <dgm:prSet presAssocID="{6851A7CB-0D7C-4A2A-89D4-A8088E1249F6}" presName="parTxOnlySpace" presStyleCnt="0"/>
      <dgm:spPr/>
    </dgm:pt>
    <dgm:pt modelId="{EDED5773-ED35-46AD-B0A8-A2A158960BD4}" type="pres">
      <dgm:prSet presAssocID="{A0A69116-0FB1-4148-A74F-CD45BE8B0BC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4197F35-8E8B-4C32-A31B-FD4606AF0B4B}" type="pres">
      <dgm:prSet presAssocID="{2DB91F6D-D12C-472B-9A5A-620B7FB9555F}" presName="parTxOnlySpace" presStyleCnt="0"/>
      <dgm:spPr/>
    </dgm:pt>
    <dgm:pt modelId="{92EDFC28-2786-4081-9A1D-A08443662721}" type="pres">
      <dgm:prSet presAssocID="{69EDABA8-1BE7-44F4-9AFB-C500F222DAB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60261F9-5499-4ACA-83F1-86DCAA1EB413}" type="presOf" srcId="{8BAFBA4E-F5BA-433E-BD6F-D3A9521505E2}" destId="{4F10DF8C-68DF-4E5D-8A19-8E047D3224A4}" srcOrd="0" destOrd="0" presId="urn:microsoft.com/office/officeart/2005/8/layout/chevron1"/>
    <dgm:cxn modelId="{338F9938-F72E-4ED0-B15F-42803414392C}" type="presOf" srcId="{AA9D3E31-866A-40EF-88C1-9C42187B3764}" destId="{E1CA1918-DD85-42BC-9572-FC21D753B3E6}" srcOrd="0" destOrd="0" presId="urn:microsoft.com/office/officeart/2005/8/layout/chevron1"/>
    <dgm:cxn modelId="{80D901E6-63FF-444F-8008-6238A8A56E1D}" type="presOf" srcId="{A0A69116-0FB1-4148-A74F-CD45BE8B0BC0}" destId="{EDED5773-ED35-46AD-B0A8-A2A158960BD4}" srcOrd="0" destOrd="0" presId="urn:microsoft.com/office/officeart/2005/8/layout/chevron1"/>
    <dgm:cxn modelId="{D05A3B83-4944-4E01-9A94-06327C775976}" srcId="{AA9D3E31-866A-40EF-88C1-9C42187B3764}" destId="{8BAFBA4E-F5BA-433E-BD6F-D3A9521505E2}" srcOrd="0" destOrd="0" parTransId="{A240DD35-EEBA-45FA-B504-969CFC97935C}" sibTransId="{6851A7CB-0D7C-4A2A-89D4-A8088E1249F6}"/>
    <dgm:cxn modelId="{BEAE0D51-AF5B-4313-BD25-8F2C1732A882}" srcId="{AA9D3E31-866A-40EF-88C1-9C42187B3764}" destId="{69EDABA8-1BE7-44F4-9AFB-C500F222DABB}" srcOrd="2" destOrd="0" parTransId="{7F9CDC82-8183-4BD5-B145-CDB5AC406DD5}" sibTransId="{3FEF85D2-4DFF-48BF-B2DD-1185F2D4B16C}"/>
    <dgm:cxn modelId="{39D1316F-4CD6-4625-9622-532F854F58AC}" type="presOf" srcId="{69EDABA8-1BE7-44F4-9AFB-C500F222DABB}" destId="{92EDFC28-2786-4081-9A1D-A08443662721}" srcOrd="0" destOrd="0" presId="urn:microsoft.com/office/officeart/2005/8/layout/chevron1"/>
    <dgm:cxn modelId="{60DAAE52-F77C-4C93-B38C-75E52C1E1DFF}" srcId="{AA9D3E31-866A-40EF-88C1-9C42187B3764}" destId="{A0A69116-0FB1-4148-A74F-CD45BE8B0BC0}" srcOrd="1" destOrd="0" parTransId="{9E052D97-6153-45F2-A231-D0D7403FC3F6}" sibTransId="{2DB91F6D-D12C-472B-9A5A-620B7FB9555F}"/>
    <dgm:cxn modelId="{7FAE06CE-9188-4F80-A3EA-6DFBAF521622}" type="presParOf" srcId="{E1CA1918-DD85-42BC-9572-FC21D753B3E6}" destId="{4F10DF8C-68DF-4E5D-8A19-8E047D3224A4}" srcOrd="0" destOrd="0" presId="urn:microsoft.com/office/officeart/2005/8/layout/chevron1"/>
    <dgm:cxn modelId="{1FEB7662-E527-458E-893B-BE407BA633E4}" type="presParOf" srcId="{E1CA1918-DD85-42BC-9572-FC21D753B3E6}" destId="{C09017C9-6470-4A17-8AB2-CDCF1B765653}" srcOrd="1" destOrd="0" presId="urn:microsoft.com/office/officeart/2005/8/layout/chevron1"/>
    <dgm:cxn modelId="{CE70B187-913B-496A-879F-3F0BB681D018}" type="presParOf" srcId="{E1CA1918-DD85-42BC-9572-FC21D753B3E6}" destId="{EDED5773-ED35-46AD-B0A8-A2A158960BD4}" srcOrd="2" destOrd="0" presId="urn:microsoft.com/office/officeart/2005/8/layout/chevron1"/>
    <dgm:cxn modelId="{DCC243EA-3A4B-425B-98F7-11AD125AC9D1}" type="presParOf" srcId="{E1CA1918-DD85-42BC-9572-FC21D753B3E6}" destId="{D4197F35-8E8B-4C32-A31B-FD4606AF0B4B}" srcOrd="3" destOrd="0" presId="urn:microsoft.com/office/officeart/2005/8/layout/chevron1"/>
    <dgm:cxn modelId="{ADFCF9D1-A9A6-4FC5-9619-0FFEBDFA111A}" type="presParOf" srcId="{E1CA1918-DD85-42BC-9572-FC21D753B3E6}" destId="{92EDFC28-2786-4081-9A1D-A0844366272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0DF8C-68DF-4E5D-8A19-8E047D3224A4}">
      <dsp:nvSpPr>
        <dsp:cNvPr id="0" name=""/>
        <dsp:cNvSpPr/>
      </dsp:nvSpPr>
      <dsp:spPr>
        <a:xfrm>
          <a:off x="2042" y="218292"/>
          <a:ext cx="2487932" cy="99517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Middleware</a:t>
          </a:r>
        </a:p>
      </dsp:txBody>
      <dsp:txXfrm>
        <a:off x="499628" y="218292"/>
        <a:ext cx="1492760" cy="995172"/>
      </dsp:txXfrm>
    </dsp:sp>
    <dsp:sp modelId="{EDED5773-ED35-46AD-B0A8-A2A158960BD4}">
      <dsp:nvSpPr>
        <dsp:cNvPr id="0" name=""/>
        <dsp:cNvSpPr/>
      </dsp:nvSpPr>
      <dsp:spPr>
        <a:xfrm>
          <a:off x="2241181" y="218292"/>
          <a:ext cx="2487932" cy="99517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Middleware</a:t>
          </a:r>
        </a:p>
      </dsp:txBody>
      <dsp:txXfrm>
        <a:off x="2738767" y="218292"/>
        <a:ext cx="1492760" cy="995172"/>
      </dsp:txXfrm>
    </dsp:sp>
    <dsp:sp modelId="{92EDFC28-2786-4081-9A1D-A08443662721}">
      <dsp:nvSpPr>
        <dsp:cNvPr id="0" name=""/>
        <dsp:cNvSpPr/>
      </dsp:nvSpPr>
      <dsp:spPr>
        <a:xfrm>
          <a:off x="4480320" y="218292"/>
          <a:ext cx="2487932" cy="99517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Middleware</a:t>
          </a:r>
        </a:p>
      </dsp:txBody>
      <dsp:txXfrm>
        <a:off x="4977906" y="218292"/>
        <a:ext cx="1492760" cy="99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83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5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12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56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23606" y="2857667"/>
            <a:ext cx="689836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Express Web Application </a:t>
            </a:r>
            <a:b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Framework for Node.js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436" y="1074721"/>
            <a:ext cx="87545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"express"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express();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(request, response, next)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response.writeHead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(200,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"text/plain"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next(); 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(request, response)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"Welcome to the homepage!"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"/about"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(request, response)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"Welcome to the about page!"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(request, response)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"404!"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http.createServer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(app).listen(1337);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72520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72908" y="1214486"/>
            <a:ext cx="69979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'/users/:id?'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res, next)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= req.params.id;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(id) {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do something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next();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72908" y="4173377"/>
            <a:ext cx="797251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path: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'/user/:id?'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'get'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'post'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'put'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'delete'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callbacks: [ [Function] ],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keys: [ { name: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'id'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optional: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],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/^\/user(?:\/([^\/]+?))?\/?$/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id: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'12'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55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436" y="925706"/>
            <a:ext cx="87545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home.js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in Routing folder.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module.exports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(app)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home page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res.render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'index'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title: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'Home Page.  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about page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'/about'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res.render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'about'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title: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'About Me.  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05237" y="4160985"/>
            <a:ext cx="6148137" cy="2554545"/>
            <a:chOff x="1973179" y="4049018"/>
            <a:chExt cx="6148137" cy="2554545"/>
          </a:xfrm>
        </p:grpSpPr>
        <p:sp>
          <p:nvSpPr>
            <p:cNvPr id="10" name="Rectangle 9"/>
            <p:cNvSpPr/>
            <p:nvPr/>
          </p:nvSpPr>
          <p:spPr>
            <a:xfrm>
              <a:off x="2093496" y="4049018"/>
              <a:ext cx="602782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express = require(</a:t>
              </a:r>
              <a:r>
                <a:rPr lang="en-US" sz="20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"express"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http    = require(</a:t>
              </a:r>
              <a:r>
                <a:rPr lang="en-US" sz="20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"http"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app     = express();</a:t>
              </a:r>
            </a:p>
            <a:p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 Include a route file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require(</a:t>
              </a:r>
              <a:r>
                <a:rPr lang="en-US" sz="20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'./routes/home'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)(app);</a:t>
              </a:r>
            </a:p>
            <a:p>
              <a:endPara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20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http.createServer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(app).listen(1337);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973179" y="5185611"/>
              <a:ext cx="4572000" cy="926431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69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404070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977918318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91521"/>
            <a:ext cx="8363937" cy="1938992"/>
          </a:xfrm>
        </p:spPr>
        <p:txBody>
          <a:bodyPr/>
          <a:lstStyle/>
          <a:p>
            <a:r>
              <a:rPr lang="en-US" dirty="0"/>
              <a:t>One to 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to many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782365"/>
            <a:ext cx="8229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'/users/:id?'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res, next) { ... }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169" y="3228945"/>
            <a:ext cx="8229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'/:controller/:action/:id'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943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775597"/>
          </a:xfrm>
        </p:spPr>
        <p:txBody>
          <a:bodyPr/>
          <a:lstStyle/>
          <a:p>
            <a:r>
              <a:rPr lang="en-US" sz="2800" dirty="0"/>
              <a:t>Conditionally invoke callback when </a:t>
            </a:r>
            <a:r>
              <a:rPr lang="en-US" sz="2800" b="1" dirty="0" err="1"/>
              <a:t>env</a:t>
            </a:r>
            <a:r>
              <a:rPr lang="en-US" sz="2800" dirty="0"/>
              <a:t> matches </a:t>
            </a:r>
            <a:r>
              <a:rPr lang="en-US" sz="2800" dirty="0" err="1"/>
              <a:t>app.get</a:t>
            </a:r>
            <a:r>
              <a:rPr lang="en-US" sz="2800" dirty="0"/>
              <a:t>('</a:t>
            </a:r>
            <a:r>
              <a:rPr lang="en-US" sz="2800" dirty="0" err="1"/>
              <a:t>env</a:t>
            </a:r>
            <a:r>
              <a:rPr lang="en-US" sz="2800" dirty="0"/>
              <a:t>'), aka </a:t>
            </a:r>
            <a:r>
              <a:rPr lang="en-US" sz="2800" b="1" dirty="0" err="1"/>
              <a:t>process.env.NODE_ENV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062" y="2301978"/>
            <a:ext cx="83639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all environments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app.configure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'title'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 Application'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development only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app.configure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'development'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production only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app.configure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'production'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n.n.n.n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/prod'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93710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Setting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508927"/>
          </a:xfrm>
        </p:spPr>
        <p:txBody>
          <a:bodyPr/>
          <a:lstStyle/>
          <a:p>
            <a:r>
              <a:rPr lang="en-US" dirty="0"/>
              <a:t>Supports the following settings out of the box:</a:t>
            </a:r>
          </a:p>
          <a:p>
            <a:pPr lvl="1">
              <a:lnSpc>
                <a:spcPct val="100000"/>
              </a:lnSpc>
            </a:pPr>
            <a:r>
              <a:rPr lang="en-US" i="1" dirty="0" err="1"/>
              <a:t>basepath</a:t>
            </a:r>
            <a:r>
              <a:rPr lang="en-US" dirty="0"/>
              <a:t> 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cache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case sensitive routes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routing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jsonp</a:t>
            </a:r>
            <a:r>
              <a:rPr lang="en-US" dirty="0"/>
              <a:t> callback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544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Http Methods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97626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754563" cy="3567130"/>
          </a:xfrm>
        </p:spPr>
        <p:txBody>
          <a:bodyPr/>
          <a:lstStyle/>
          <a:p>
            <a:r>
              <a:rPr lang="en-US" dirty="0" err="1"/>
              <a:t>app.get</a:t>
            </a:r>
            <a:r>
              <a:rPr lang="en-US" dirty="0"/>
              <a:t>(), </a:t>
            </a:r>
            <a:r>
              <a:rPr lang="en-US" dirty="0" err="1"/>
              <a:t>app.post</a:t>
            </a:r>
            <a:r>
              <a:rPr lang="en-US" dirty="0"/>
              <a:t>(), </a:t>
            </a:r>
            <a:r>
              <a:rPr lang="en-US" dirty="0" err="1"/>
              <a:t>app.put</a:t>
            </a:r>
            <a:r>
              <a:rPr lang="en-US" dirty="0"/>
              <a:t>() &amp; </a:t>
            </a:r>
            <a:r>
              <a:rPr lang="en-US" dirty="0" err="1"/>
              <a:t>app.delete</a:t>
            </a:r>
            <a:r>
              <a:rPr lang="en-US" dirty="0"/>
              <a:t>()</a:t>
            </a:r>
          </a:p>
          <a:p>
            <a:endParaRPr lang="en-US" sz="1400" dirty="0"/>
          </a:p>
          <a:p>
            <a:r>
              <a:rPr lang="en-US" dirty="0"/>
              <a:t>By default Express does not know what to do with this request body, so we should add the </a:t>
            </a:r>
            <a:r>
              <a:rPr lang="en-US" b="1" i="1" dirty="0" err="1"/>
              <a:t>bodyParser</a:t>
            </a:r>
            <a:r>
              <a:rPr lang="en-US" dirty="0"/>
              <a:t> middleware.</a:t>
            </a:r>
          </a:p>
          <a:p>
            <a:endParaRPr lang="en-US" sz="1400" dirty="0"/>
          </a:p>
          <a:p>
            <a:r>
              <a:rPr lang="en-US" b="1" i="1" dirty="0" err="1"/>
              <a:t>bodyParser</a:t>
            </a:r>
            <a:r>
              <a:rPr lang="en-US" dirty="0"/>
              <a:t> will parse </a:t>
            </a:r>
            <a:r>
              <a:rPr lang="en-US" sz="2800" b="1" i="1" dirty="0"/>
              <a:t>application/x-www-form-</a:t>
            </a:r>
            <a:r>
              <a:rPr lang="en-US" sz="2800" b="1" i="1" dirty="0" err="1"/>
              <a:t>urlencoded</a:t>
            </a:r>
            <a:r>
              <a:rPr lang="en-US" dirty="0"/>
              <a:t> and </a:t>
            </a:r>
            <a:r>
              <a:rPr lang="en-US" b="1" i="1" dirty="0"/>
              <a:t>application/</a:t>
            </a:r>
            <a:r>
              <a:rPr lang="en-US" b="1" i="1" dirty="0" err="1"/>
              <a:t>json</a:t>
            </a:r>
            <a:r>
              <a:rPr lang="en-US" dirty="0"/>
              <a:t> request bodies and place the variables in </a:t>
            </a:r>
            <a:r>
              <a:rPr lang="en-US" b="1" i="1" dirty="0" err="1"/>
              <a:t>req.body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76241" y="5093511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express.bodyParser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8733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Samples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4726523"/>
            <a:ext cx="8363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req.body.user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res.redirect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'back'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9436" y="1251881"/>
            <a:ext cx="8363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="hidden"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="_method"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="put"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="user[name]"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="user[email]"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031" y="3604755"/>
            <a:ext cx="8363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express.bodyParser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express.methodOverride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99791" y="2024743"/>
            <a:ext cx="2865125" cy="2071396"/>
            <a:chOff x="5299791" y="2024743"/>
            <a:chExt cx="2865125" cy="2071396"/>
          </a:xfrm>
        </p:grpSpPr>
        <p:cxnSp>
          <p:nvCxnSpPr>
            <p:cNvPr id="7" name="Curved Connector 6"/>
            <p:cNvCxnSpPr/>
            <p:nvPr/>
          </p:nvCxnSpPr>
          <p:spPr>
            <a:xfrm rot="10800000" flipV="1">
              <a:off x="5299791" y="2024743"/>
              <a:ext cx="2276667" cy="2071396"/>
            </a:xfrm>
            <a:prstGeom prst="curved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3127" y="2874099"/>
              <a:ext cx="1381789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/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Use POST,</a:t>
              </a:r>
              <a:b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</a:b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but the node </a:t>
              </a:r>
              <a:b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</a:b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see it as 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233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4014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Why Express.js?</a:t>
            </a:r>
          </a:p>
          <a:p>
            <a:pPr>
              <a:lnSpc>
                <a:spcPct val="150000"/>
              </a:lnSpc>
            </a:pPr>
            <a:r>
              <a:rPr lang="en-US" dirty="0"/>
              <a:t>Middleware</a:t>
            </a:r>
          </a:p>
          <a:p>
            <a:pPr>
              <a:lnSpc>
                <a:spcPct val="150000"/>
              </a:lnSpc>
            </a:pPr>
            <a:r>
              <a:rPr lang="en-US" dirty="0"/>
              <a:t>Routing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Views &amp; Templates</a:t>
            </a:r>
          </a:p>
          <a:p>
            <a:pPr>
              <a:lnSpc>
                <a:spcPct val="150000"/>
              </a:lnSpc>
            </a:pPr>
            <a:r>
              <a:rPr lang="en-US" dirty="0"/>
              <a:t>Session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801998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163395"/>
          </a:xfrm>
        </p:spPr>
        <p:txBody>
          <a:bodyPr/>
          <a:lstStyle/>
          <a:p>
            <a:r>
              <a:rPr lang="en-US" sz="2800" dirty="0"/>
              <a:t>Express provides the </a:t>
            </a:r>
            <a:r>
              <a:rPr lang="en-US" sz="2800" b="1" i="1" dirty="0" err="1"/>
              <a:t>app.error</a:t>
            </a:r>
            <a:r>
              <a:rPr lang="en-US" sz="2800" b="1" i="1" dirty="0"/>
              <a:t>()</a:t>
            </a:r>
            <a:r>
              <a:rPr lang="en-US" sz="2800" dirty="0"/>
              <a:t> method which receives exceptions thrown within a route, or passed to </a:t>
            </a:r>
            <a:r>
              <a:rPr lang="en-US" sz="2800" i="1" dirty="0"/>
              <a:t>next(err)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0062" y="2576930"/>
            <a:ext cx="83639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NotFound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NotFound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Error.captureStackTrace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arguments.callee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NotFound.prototype.__proto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Error.prototype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'/404'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NotFound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'/500'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'keyboard cat!'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77021" y="3429000"/>
            <a:ext cx="63887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res, next)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NotFound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res.render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'404.jade'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next(err);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738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errorHandler</a:t>
            </a:r>
            <a:r>
              <a:rPr lang="en-US" dirty="0"/>
              <a:t> Middleware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Typically defined very last, below any other </a:t>
            </a:r>
            <a:r>
              <a:rPr lang="en-US" dirty="0" err="1"/>
              <a:t>app.use</a:t>
            </a:r>
            <a:r>
              <a:rPr lang="en-US" dirty="0"/>
              <a:t>() calls.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811762" y="2357378"/>
            <a:ext cx="525313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express.bodyParser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express.methodOverride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app.router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(err,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res, next){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logic</a:t>
            </a:r>
            <a:endParaRPr lang="en-US" sz="20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4067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express.bodyParser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express.methodOverride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app.router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logErrors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clientErrorHandler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errorHandler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4366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Views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Template Engines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34294"/>
          </a:xfrm>
        </p:spPr>
        <p:txBody>
          <a:bodyPr/>
          <a:lstStyle/>
          <a:p>
            <a:r>
              <a:rPr lang="en-US" dirty="0"/>
              <a:t>Express support many template engines:</a:t>
            </a:r>
          </a:p>
          <a:p>
            <a:pPr lvl="1"/>
            <a:r>
              <a:rPr lang="en-US" sz="2400" dirty="0" err="1"/>
              <a:t>Haml</a:t>
            </a:r>
            <a:endParaRPr lang="en-US" sz="2400" dirty="0"/>
          </a:p>
          <a:p>
            <a:pPr lvl="1"/>
            <a:r>
              <a:rPr lang="en-US" sz="2400" dirty="0"/>
              <a:t>Jade</a:t>
            </a:r>
          </a:p>
          <a:p>
            <a:pPr lvl="1"/>
            <a:r>
              <a:rPr lang="en-US" sz="2400" dirty="0"/>
              <a:t>EJS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8826" y="3294646"/>
            <a:ext cx="80687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Express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"express"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express();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Set the view directory to /views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"views"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"/views"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Let's use the Jade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templating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language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"view engine"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"jade"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388268" y="1660352"/>
            <a:ext cx="3747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4217" lvl="1" indent="-457200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CoffeeKup</a:t>
            </a:r>
            <a:endParaRPr lang="en-US" sz="2400" dirty="0">
              <a:solidFill>
                <a:schemeClr val="tx1">
                  <a:alpha val="99000"/>
                </a:schemeClr>
              </a:solidFill>
              <a:cs typeface="Consolas" pitchFamily="49" charset="0"/>
            </a:endParaRPr>
          </a:p>
          <a:p>
            <a:pPr marL="834217" lvl="1" indent="-457200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jQuery Templates</a:t>
            </a:r>
          </a:p>
        </p:txBody>
      </p:sp>
    </p:spTree>
    <p:extLst>
      <p:ext uri="{BB962C8B-B14F-4D97-AF65-F5344CB8AC3E}">
        <p14:creationId xmlns:p14="http://schemas.microsoft.com/office/powerpoint/2010/main" val="100883695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View Rendering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513931" cy="1246495"/>
          </a:xfrm>
        </p:spPr>
        <p:txBody>
          <a:bodyPr/>
          <a:lstStyle/>
          <a:p>
            <a:r>
              <a:rPr lang="en-US" dirty="0"/>
              <a:t>View filenames take the form </a:t>
            </a:r>
            <a:r>
              <a:rPr lang="en-US" sz="2400" dirty="0">
                <a:solidFill>
                  <a:srgbClr val="C00000">
                    <a:alpha val="99000"/>
                  </a:srgbClr>
                </a:solidFill>
              </a:rPr>
              <a:t>“&lt;name&gt;.&lt;engine&gt;”</a:t>
            </a:r>
            <a:r>
              <a:rPr lang="en-US" dirty="0"/>
              <a:t>, where &lt;engine&gt; is the name of the module that will be required.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02368" y="3442444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res.render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index.jade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title: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 Site'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322094" y="4458107"/>
            <a:ext cx="1816769" cy="709863"/>
          </a:xfrm>
          <a:prstGeom prst="wedgeRoundRectCallout">
            <a:avLst>
              <a:gd name="adj1" fmla="val 36121"/>
              <a:gd name="adj2" fmla="val -9682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View file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695573" y="2772876"/>
            <a:ext cx="1816769" cy="709863"/>
          </a:xfrm>
          <a:prstGeom prst="wedgeRoundRectCallout">
            <a:avLst>
              <a:gd name="adj1" fmla="val -42686"/>
              <a:gd name="adj2" fmla="val 8961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220515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Layout &amp; Partials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 Express view system has built-in support for partials and collections, which are “mini” views representing a document fragment.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5110" y="4577392"/>
            <a:ext cx="4488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res.render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'page'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layout: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mylayout.jade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5110" y="3776556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'header'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010651" y="3776556"/>
            <a:ext cx="2695073" cy="4129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Partial View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010652" y="6029515"/>
            <a:ext cx="2695073" cy="4129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Partial View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10650" y="4389579"/>
            <a:ext cx="2695073" cy="13928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" y="3068053"/>
            <a:ext cx="3392905" cy="362150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Layout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5110" y="6042373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'footer'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footerData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9" idx="3"/>
            <a:endCxn id="7" idx="1"/>
          </p:cNvCxnSpPr>
          <p:nvPr/>
        </p:nvCxnSpPr>
        <p:spPr>
          <a:xfrm flipV="1">
            <a:off x="3705724" y="3976611"/>
            <a:ext cx="949386" cy="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05724" y="6235999"/>
            <a:ext cx="949386" cy="6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3"/>
          </p:cNvCxnSpPr>
          <p:nvPr/>
        </p:nvCxnSpPr>
        <p:spPr>
          <a:xfrm flipH="1">
            <a:off x="3705723" y="5085224"/>
            <a:ext cx="865682" cy="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0983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404070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4136854706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Express.js 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69660"/>
          </a:xfrm>
        </p:spPr>
        <p:txBody>
          <a:bodyPr/>
          <a:lstStyle/>
          <a:p>
            <a:r>
              <a:rPr lang="en-US" dirty="0"/>
              <a:t>Providing a robust set of features for building web app’s.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Configuration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Routing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26" y="3363956"/>
            <a:ext cx="3991095" cy="3232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08" y="3429000"/>
            <a:ext cx="2383866" cy="3092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27421" y="1991084"/>
            <a:ext cx="3164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4217" lvl="1" indent="-457200" defTabSz="9143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Middleware</a:t>
            </a:r>
          </a:p>
          <a:p>
            <a:pPr marL="834217" lvl="1" indent="-457200" defTabSz="9143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Views &amp; Templates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1726" y="1991084"/>
            <a:ext cx="20213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4217" lvl="1" indent="-457200" defTabSz="9143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Session</a:t>
            </a:r>
          </a:p>
          <a:p>
            <a:pPr marL="834217" lvl="1" indent="-457200" defTabSz="9143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alpha val="99000"/>
                  </a:schemeClr>
                </a:solidFill>
                <a:cs typeface="Consolas" pitchFamily="49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60765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Without Express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675" y="1337712"/>
            <a:ext cx="836393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Require what we need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Build the server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http.createServer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response.writeHead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   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"text/plain"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that server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app.listen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(1337,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"Server running at http://localhost:1337/"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89436" y="3116424"/>
            <a:ext cx="879527" cy="1511560"/>
            <a:chOff x="389436" y="3116424"/>
            <a:chExt cx="879527" cy="1511560"/>
          </a:xfrm>
        </p:grpSpPr>
        <p:sp>
          <p:nvSpPr>
            <p:cNvPr id="3" name="Left Brace 2"/>
            <p:cNvSpPr/>
            <p:nvPr/>
          </p:nvSpPr>
          <p:spPr>
            <a:xfrm>
              <a:off x="1026367" y="3116424"/>
              <a:ext cx="242596" cy="1511560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9436" y="3630714"/>
              <a:ext cx="609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Pipe </a:t>
              </a:r>
              <a:b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</a:br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Route Without Express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943031"/>
            <a:ext cx="87545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http.createServer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res) {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Homepage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(req.url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(200,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"Welcome to the homepage!"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About page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(req.url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"/about"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(200,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"Welcome to the about page!"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404'd!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res.writeHead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(404,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"text/plain"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res.end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"404 error! File not found."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}).listen(1337,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2561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15498"/>
          </a:xfrm>
        </p:spPr>
        <p:txBody>
          <a:bodyPr/>
          <a:lstStyle/>
          <a:p>
            <a:r>
              <a:rPr lang="en-US" dirty="0"/>
              <a:t>A middleware framework for 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436" y="1749965"/>
            <a:ext cx="87545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"connect"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  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connect();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some middleware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(request, response)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response.writeHead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(200, {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"text/plain"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world!\n"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http.createServer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(app).listen(1337);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8758" y="2923675"/>
            <a:ext cx="8566484" cy="2093494"/>
          </a:xfrm>
          <a:prstGeom prst="roundRect">
            <a:avLst>
              <a:gd name="adj" fmla="val 1190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72005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What is middleware?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923330"/>
          </a:xfrm>
        </p:spPr>
        <p:txBody>
          <a:bodyPr/>
          <a:lstStyle/>
          <a:p>
            <a:r>
              <a:rPr lang="en-US" dirty="0"/>
              <a:t>Middleware is a request handler.</a:t>
            </a:r>
          </a:p>
          <a:p>
            <a:pPr lvl="1"/>
            <a:r>
              <a:rPr lang="en-US" dirty="0"/>
              <a:t>Routing , Controller, Models, Views…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4494529"/>
            <a:ext cx="87545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myFunMiddleware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(request, response, next)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stuff with the request and response.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When we're all done, call next() to defer 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to the next middleware.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next();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95663621"/>
              </p:ext>
            </p:extLst>
          </p:nvPr>
        </p:nvGraphicFramePr>
        <p:xfrm>
          <a:off x="982578" y="2713121"/>
          <a:ext cx="6970295" cy="143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1482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Use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15498"/>
          </a:xfrm>
        </p:spPr>
        <p:txBody>
          <a:bodyPr/>
          <a:lstStyle/>
          <a:p>
            <a:r>
              <a:rPr lang="en-US" dirty="0"/>
              <a:t>A middleware framework for 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436" y="1749965"/>
            <a:ext cx="87545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"connect"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   = require(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    = connect();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http.createServer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(app).listen(1337);</a:t>
            </a:r>
            <a:endParaRPr lang="en-US" sz="2000" dirty="0"/>
          </a:p>
        </p:txBody>
      </p:sp>
      <p:sp>
        <p:nvSpPr>
          <p:cNvPr id="6" name="old"/>
          <p:cNvSpPr/>
          <p:nvPr/>
        </p:nvSpPr>
        <p:spPr bwMode="auto">
          <a:xfrm>
            <a:off x="288758" y="2923675"/>
            <a:ext cx="8566484" cy="2093494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some middleware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(request, response)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response.writeHead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(200, {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"Content-Type"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"text/plain"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world!\n"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New"/>
          <p:cNvSpPr/>
          <p:nvPr/>
        </p:nvSpPr>
        <p:spPr bwMode="auto">
          <a:xfrm>
            <a:off x="288163" y="2923675"/>
            <a:ext cx="8566484" cy="2093494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Add some middleware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connect.logger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connect.Security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app.use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connect.Routing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547904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Express Routing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52543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7277</TotalTime>
  <Words>1104</Words>
  <Application>Microsoft Office PowerPoint</Application>
  <PresentationFormat>On-screen Show (4:3)</PresentationFormat>
  <Paragraphs>281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Why Express.js ?</vt:lpstr>
      <vt:lpstr>Without Express</vt:lpstr>
      <vt:lpstr>How to Route Without Express</vt:lpstr>
      <vt:lpstr>Connect Package</vt:lpstr>
      <vt:lpstr>What is middleware?</vt:lpstr>
      <vt:lpstr>Connect Use Method</vt:lpstr>
      <vt:lpstr>PowerPoint Presentation</vt:lpstr>
      <vt:lpstr>Express Routing</vt:lpstr>
      <vt:lpstr>Express Routing</vt:lpstr>
      <vt:lpstr>Routing and Module</vt:lpstr>
      <vt:lpstr>PowerPoint Presentation</vt:lpstr>
      <vt:lpstr>Routing Templates</vt:lpstr>
      <vt:lpstr>Configuration</vt:lpstr>
      <vt:lpstr>Express Setting</vt:lpstr>
      <vt:lpstr>PowerPoint Presentation</vt:lpstr>
      <vt:lpstr>HTTP Methods</vt:lpstr>
      <vt:lpstr>PUT Samples</vt:lpstr>
      <vt:lpstr>Error Handling</vt:lpstr>
      <vt:lpstr>errorHandler Middleware</vt:lpstr>
      <vt:lpstr>PowerPoint Presentation</vt:lpstr>
      <vt:lpstr>View Template Engines</vt:lpstr>
      <vt:lpstr>View Rendering</vt:lpstr>
      <vt:lpstr>View Layout &amp; Partials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amarjeet singh</cp:lastModifiedBy>
  <cp:revision>190</cp:revision>
  <dcterms:created xsi:type="dcterms:W3CDTF">2013-04-27T14:17:45Z</dcterms:created>
  <dcterms:modified xsi:type="dcterms:W3CDTF">2016-03-12T07:48:04Z</dcterms:modified>
</cp:coreProperties>
</file>