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86" r:id="rId14"/>
    <p:sldId id="299" r:id="rId15"/>
    <p:sldId id="300" r:id="rId16"/>
    <p:sldId id="301" r:id="rId17"/>
    <p:sldId id="302" r:id="rId18"/>
    <p:sldId id="284" r:id="rId19"/>
    <p:sldId id="307" r:id="rId20"/>
    <p:sldId id="306" r:id="rId21"/>
    <p:sldId id="303" r:id="rId22"/>
    <p:sldId id="304" r:id="rId23"/>
    <p:sldId id="305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E3541B-06DA-45DF-A891-43FE4AD16161}">
          <p14:sldIdLst>
            <p14:sldId id="256"/>
            <p14:sldId id="288"/>
          </p14:sldIdLst>
        </p14:section>
        <p14:section name="Type of Communications" id="{80ACDDFC-06F8-49F9-BE05-A114F1316A09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Socket.IO" id="{19C4FE32-F20E-475E-8A9A-F1B06921C2F8}">
          <p14:sldIdLst>
            <p14:sldId id="286"/>
            <p14:sldId id="299"/>
            <p14:sldId id="300"/>
            <p14:sldId id="301"/>
            <p14:sldId id="302"/>
            <p14:sldId id="284"/>
            <p14:sldId id="307"/>
            <p14:sldId id="306"/>
          </p14:sldIdLst>
        </p14:section>
        <p14:section name="Angular &amp; Socket.IO" id="{C38DD27B-7431-43B4-8194-E708D9A1C097}">
          <p14:sldIdLst>
            <p14:sldId id="303"/>
            <p14:sldId id="304"/>
            <p14:sldId id="305"/>
          </p14:sldIdLst>
        </p14:section>
        <p14:section name="Conceptual Overview" id="{61CD44EF-FE3F-482D-BA66-DDE45C465576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1340" y="36"/>
      </p:cViewPr>
      <p:guideLst>
        <p:guide orient="horz" pos="2160"/>
        <p:guide pos="2856"/>
      </p:guideLst>
    </p:cSldViewPr>
  </p:slideViewPr>
  <p:outlineViewPr>
    <p:cViewPr>
      <p:scale>
        <a:sx n="33" d="100"/>
        <a:sy n="33" d="100"/>
      </p:scale>
      <p:origin x="0" y="-1445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7.xml"/><Relationship Id="rId1" Type="http://schemas.openxmlformats.org/officeDocument/2006/relationships/slide" Target="slides/slide3.xml"/><Relationship Id="rId5" Type="http://schemas.openxmlformats.org/officeDocument/2006/relationships/slide" Target="slides/slide18.xml"/><Relationship Id="rId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8130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A621A-ADF5-4BCE-BAA2-10DB1030BB6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2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A621A-ADF5-4BCE-BAA2-10DB1030BB6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00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A621A-ADF5-4BCE-BAA2-10DB1030BB6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13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7972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301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4451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505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016" y="6591895"/>
            <a:ext cx="896983" cy="2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7081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  <a:lvl4pPr>
              <a:defRPr lang="en-US" dirty="0" smtClean="0">
                <a:latin typeface="+mn-lt"/>
              </a:defRPr>
            </a:lvl4pPr>
            <a:lvl5pPr>
              <a:defRPr lang="en-US" dirty="0">
                <a:latin typeface="+mn-lt"/>
              </a:defRPr>
            </a:lvl5pPr>
          </a:lstStyle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834217" lvl="1" indent="-457200"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  <a:p>
            <a:pPr marL="1096933" lvl="2" indent="-342900"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marL="1436909" lvl="3" indent="-342900"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1768947" lvl="4" indent="-342900">
              <a:buFont typeface="Wingdings" panose="05000000000000000000" pitchFamily="2" charset="2"/>
              <a:buChar char="§"/>
            </a:pPr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016" y="6591895"/>
            <a:ext cx="896983" cy="2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58252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29400"/>
            <a:ext cx="2133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71629-3566-4583-B983-E9C8BA84A6F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82484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3" r:id="rId3"/>
    <p:sldLayoutId id="2147483664" r:id="rId4"/>
    <p:sldLayoutId id="2147483666" r:id="rId5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457200" indent="-457200" algn="l" defTabSz="914363" rtl="0" eaLnBrk="1" latinLnBrk="0" hangingPunct="1">
        <a:lnSpc>
          <a:spcPct val="90000"/>
        </a:lnSpc>
        <a:spcBef>
          <a:spcPct val="20000"/>
        </a:spcBef>
        <a:buFont typeface="Wingdings" panose="05000000000000000000" pitchFamily="2" charset="2"/>
        <a:buChar char="§"/>
        <a:defRPr sz="3000" b="0" kern="120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1pPr>
      <a:lvl2pPr marL="834217" indent="-457200" algn="l" defTabSz="914363" rtl="0" eaLnBrk="1" latinLnBrk="0" hangingPunct="1">
        <a:lnSpc>
          <a:spcPct val="90000"/>
        </a:lnSpc>
        <a:spcBef>
          <a:spcPct val="20000"/>
        </a:spcBef>
        <a:buFont typeface="Wingdings" panose="05000000000000000000" pitchFamily="2" charset="2"/>
        <a:buChar char="§"/>
        <a:defRPr sz="2800" b="0" kern="120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2pPr>
      <a:lvl3pPr marL="1096933" indent="-342900" algn="l" defTabSz="914363" rtl="0" eaLnBrk="1" latinLnBrk="0" hangingPunct="1">
        <a:lnSpc>
          <a:spcPct val="90000"/>
        </a:lnSpc>
        <a:spcBef>
          <a:spcPct val="20000"/>
        </a:spcBef>
        <a:buFont typeface="Wingdings" panose="05000000000000000000" pitchFamily="2" charset="2"/>
        <a:buChar char="§"/>
        <a:defRPr sz="2400" b="0" kern="120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3pPr>
      <a:lvl4pPr marL="1436909" indent="-342900" algn="l" defTabSz="914363" rtl="0" eaLnBrk="1" latinLnBrk="0" hangingPunct="1">
        <a:lnSpc>
          <a:spcPct val="90000"/>
        </a:lnSpc>
        <a:spcBef>
          <a:spcPct val="20000"/>
        </a:spcBef>
        <a:buFont typeface="Wingdings" panose="05000000000000000000" pitchFamily="2" charset="2"/>
        <a:buChar char="§"/>
        <a:defRPr sz="2400" b="0" kern="120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4pPr>
      <a:lvl5pPr marL="1768947" indent="-342900" algn="l" defTabSz="914363" rtl="0" eaLnBrk="1" latinLnBrk="0" hangingPunct="1">
        <a:lnSpc>
          <a:spcPct val="90000"/>
        </a:lnSpc>
        <a:spcBef>
          <a:spcPct val="20000"/>
        </a:spcBef>
        <a:buFont typeface="Wingdings" panose="05000000000000000000" pitchFamily="2" charset="2"/>
        <a:buChar char="§"/>
        <a:defRPr sz="2400" b="0" kern="120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8103" y="2925232"/>
            <a:ext cx="27077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Socket.IO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75" y="233760"/>
            <a:ext cx="6098250" cy="18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WebSocket</a:t>
            </a:r>
            <a:r>
              <a:rPr lang="en-US" sz="4000" dirty="0"/>
              <a:t> Protocol Handshake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850285"/>
          </a:xfrm>
        </p:spPr>
        <p:txBody>
          <a:bodyPr/>
          <a:lstStyle/>
          <a:p>
            <a:r>
              <a:rPr lang="en-US" sz="2800" dirty="0" err="1"/>
              <a:t>WebSocket</a:t>
            </a:r>
            <a:r>
              <a:rPr lang="en-US" sz="2800" dirty="0"/>
              <a:t> data frames can be sent back and forth between the client and the server in full-duplex mode. </a:t>
            </a:r>
          </a:p>
          <a:p>
            <a:endParaRPr lang="en-US" sz="900" dirty="0"/>
          </a:p>
          <a:p>
            <a:pPr lvl="1"/>
            <a:r>
              <a:rPr lang="en-US" sz="2000" dirty="0"/>
              <a:t>Both text and binary frames can be sent in either direction at the same time. </a:t>
            </a:r>
          </a:p>
          <a:p>
            <a:pPr lvl="1"/>
            <a:endParaRPr lang="en-US" sz="800" dirty="0"/>
          </a:p>
          <a:p>
            <a:pPr lvl="1"/>
            <a:r>
              <a:rPr lang="en-US" sz="2000" dirty="0"/>
              <a:t>The data is minimally framed with just two bytes. In the case of text frames, each frame starts with a 0x00 byte, ends with a 0xFF byte, and contains UTF-8 data in between. </a:t>
            </a:r>
          </a:p>
          <a:p>
            <a:pPr lvl="1"/>
            <a:endParaRPr lang="en-US" sz="800" dirty="0"/>
          </a:p>
          <a:p>
            <a:pPr lvl="1"/>
            <a:r>
              <a:rPr lang="en-US" sz="2000" dirty="0" err="1"/>
              <a:t>WebSocket</a:t>
            </a:r>
            <a:r>
              <a:rPr lang="en-US" sz="2000" dirty="0"/>
              <a:t> text frames use a terminator, while binary frames use a length prefix.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67" y="5376666"/>
            <a:ext cx="6619875" cy="10194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65398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</a:t>
            </a:r>
            <a:r>
              <a:rPr lang="en-US" dirty="0" err="1"/>
              <a:t>WebSocket</a:t>
            </a:r>
            <a:r>
              <a:rPr lang="en-US" dirty="0"/>
              <a:t> API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414462"/>
            <a:ext cx="8382000" cy="22240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myWebSocket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= new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://www.websockets.org");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myWebSocket.onopen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= function(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alert("Connection open ..."); };  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myWebSocket.onmessage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alert("Received Message: " +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evt.data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};   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myWebSocket.onclose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= function(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alert("Connection closed."); }</a:t>
            </a:r>
          </a:p>
          <a:p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myWebSocket.send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!"); 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myWebSocket.close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93080"/>
      </p:ext>
    </p:extLst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276066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98425" y="1419225"/>
            <a:ext cx="9375775" cy="133508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0088" y="1419225"/>
            <a:ext cx="257651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838200" y="3545421"/>
            <a:ext cx="7772400" cy="117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5400" dirty="0">
                <a:solidFill>
                  <a:schemeClr val="tx2"/>
                </a:solidFill>
                <a:latin typeface="Arial" pitchFamily="34" charset="0"/>
                <a:cs typeface="+mn-cs"/>
              </a:rPr>
              <a:t>Web Socket Echo</a:t>
            </a:r>
            <a:br>
              <a:rPr lang="en-US" sz="5400" dirty="0">
                <a:solidFill>
                  <a:schemeClr val="tx2"/>
                </a:solidFill>
                <a:latin typeface="Arial" pitchFamily="34" charset="0"/>
                <a:cs typeface="+mn-cs"/>
              </a:rPr>
            </a:br>
            <a:r>
              <a:rPr lang="en-US" sz="2400" dirty="0">
                <a:latin typeface="Arial" pitchFamily="34" charset="0"/>
                <a:cs typeface="+mn-cs"/>
              </a:rPr>
              <a:t>(http://www.websocket.org/echo.html)</a:t>
            </a:r>
            <a:endParaRPr lang="en-US" sz="1800" dirty="0"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501904"/>
      </p:ext>
    </p:extLst>
  </p:cSld>
  <p:clrMapOvr>
    <a:masterClrMapping/>
  </p:clrMapOvr>
  <p:transition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Socket.IO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10378"/>
      </p:ext>
    </p:extLst>
  </p:cSld>
  <p:clrMapOvr>
    <a:masterClrMapping/>
  </p:clrMapOvr>
  <p:transition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Socket.IO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560010" cy="5890843"/>
          </a:xfrm>
        </p:spPr>
        <p:txBody>
          <a:bodyPr/>
          <a:lstStyle/>
          <a:p>
            <a:r>
              <a:rPr lang="en-US" dirty="0"/>
              <a:t>Socket.IO enables real-time bidirectional event-based communication.</a:t>
            </a:r>
          </a:p>
          <a:p>
            <a:endParaRPr lang="en-US" sz="1400" dirty="0"/>
          </a:p>
          <a:p>
            <a:r>
              <a:rPr lang="en-US" dirty="0"/>
              <a:t>It works on every </a:t>
            </a:r>
            <a:r>
              <a:rPr lang="en-US" b="1" dirty="0"/>
              <a:t>platform</a:t>
            </a:r>
            <a:r>
              <a:rPr lang="en-US" dirty="0"/>
              <a:t>, </a:t>
            </a:r>
            <a:r>
              <a:rPr lang="en-US" b="1" dirty="0"/>
              <a:t>browser</a:t>
            </a:r>
            <a:r>
              <a:rPr lang="en-US" dirty="0"/>
              <a:t> or </a:t>
            </a:r>
            <a:r>
              <a:rPr lang="en-US" b="1" dirty="0"/>
              <a:t>device</a:t>
            </a:r>
            <a:r>
              <a:rPr lang="en-US" dirty="0"/>
              <a:t>, focusing equally on reliability and speed.</a:t>
            </a:r>
          </a:p>
          <a:p>
            <a:endParaRPr lang="en-US" sz="1400" dirty="0"/>
          </a:p>
          <a:p>
            <a:r>
              <a:rPr lang="en-US" dirty="0"/>
              <a:t>Samples: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Real-time analytics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Binary streaming</a:t>
            </a:r>
          </a:p>
          <a:p>
            <a:pPr lvl="1" fontAlgn="base">
              <a:lnSpc>
                <a:spcPct val="150000"/>
              </a:lnSpc>
            </a:pPr>
            <a:r>
              <a:rPr lang="en-US" sz="2000" dirty="0"/>
              <a:t>Instant messaging and chat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Document collaboration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6743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Sample </a:t>
            </a:r>
            <a:r>
              <a:rPr lang="en-US" sz="3600" dirty="0"/>
              <a:t>(Server)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070045"/>
            <a:ext cx="83639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 = require(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 = require(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"connect"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socketio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require(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"socket.io"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app = connect();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app.use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connect.static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"public"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server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http.createServer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(app);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socketio.listen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(server);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io.on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"connection"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(socket)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socket.on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"message"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(data)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socket.emit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"echo"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data);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server.listen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(8000);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1583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Sample </a:t>
            </a:r>
            <a:r>
              <a:rPr lang="en-US" sz="3600" dirty="0"/>
              <a:t>(client)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8733" y="1166842"/>
            <a:ext cx="83639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="/socket.io/socket.io.js"&gt;&lt;/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socket = io.connect(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"http://localhost"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socket.emit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"message"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socket.on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"echo"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document.write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5793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877437"/>
          </a:xfrm>
        </p:spPr>
        <p:txBody>
          <a:bodyPr/>
          <a:lstStyle/>
          <a:p>
            <a:r>
              <a:rPr lang="en-US" dirty="0"/>
              <a:t>In order to send an event to everyone, Socket.IO gives us the </a:t>
            </a:r>
            <a:r>
              <a:rPr lang="en-US" dirty="0" err="1"/>
              <a:t>io.emit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io.emit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event'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'everyone'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socket.broadcast.emit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event'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398487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276066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98425" y="1419225"/>
            <a:ext cx="9375775" cy="133508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0088" y="1419225"/>
            <a:ext cx="257651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772884" y="4040706"/>
            <a:ext cx="77724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Chat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662514"/>
      </p:ext>
    </p:extLst>
  </p:cSld>
  <p:clrMapOvr>
    <a:masterClrMapping/>
  </p:clrMapOvr>
  <p:transition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262432"/>
          </a:xfrm>
        </p:spPr>
        <p:txBody>
          <a:bodyPr/>
          <a:lstStyle/>
          <a:p>
            <a:r>
              <a:rPr lang="en-US" dirty="0"/>
              <a:t>Socket.IO allows you to “namespace” your sockets, which essentially means assigning different </a:t>
            </a:r>
            <a:r>
              <a:rPr lang="en-US" i="1" dirty="0"/>
              <a:t>endpoints</a:t>
            </a:r>
            <a:r>
              <a:rPr lang="en-US" dirty="0"/>
              <a:t> or </a:t>
            </a:r>
            <a:r>
              <a:rPr lang="en-US" i="1" dirty="0"/>
              <a:t>paths</a:t>
            </a:r>
            <a:r>
              <a:rPr lang="en-US" dirty="0"/>
              <a:t>.</a:t>
            </a:r>
          </a:p>
          <a:p>
            <a:endParaRPr lang="en-US" sz="1000" dirty="0"/>
          </a:p>
          <a:p>
            <a:r>
              <a:rPr lang="en-US" dirty="0"/>
              <a:t>We call the default namespace </a:t>
            </a:r>
            <a:r>
              <a:rPr lang="en-US" b="1" dirty="0"/>
              <a:t>/</a:t>
            </a:r>
            <a:r>
              <a:rPr lang="en-US" dirty="0"/>
              <a:t> and it’s the one Socket.IO clients connect to by default, and the one the server listens to by default.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436" y="4444622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Server Side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io.of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'/my-namespace'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nsp.on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'connection'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(socket)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'someone connected'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nsp.emit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'hi'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'everyone!'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126477" y="4444622"/>
            <a:ext cx="3929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Client Side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socket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'/my-namespace'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17696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9610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Type of Communications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WebSocket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Socket.IO</a:t>
            </a:r>
          </a:p>
          <a:p>
            <a:pPr>
              <a:lnSpc>
                <a:spcPct val="150000"/>
              </a:lnSpc>
            </a:pPr>
            <a:r>
              <a:rPr lang="en-US" dirty="0"/>
              <a:t>Angular Socket.IO</a:t>
            </a:r>
          </a:p>
        </p:txBody>
      </p:sp>
    </p:spTree>
    <p:extLst>
      <p:ext uri="{BB962C8B-B14F-4D97-AF65-F5344CB8AC3E}">
        <p14:creationId xmlns:p14="http://schemas.microsoft.com/office/powerpoint/2010/main" val="316778530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Within each namespace, you can also define arbitrary channels that sockets can join and leave.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3284" y="2772876"/>
            <a:ext cx="56412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io.on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'connection'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(socket)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socket.join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room'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io.to(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room'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).emit(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event'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9317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AngularJS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508653"/>
          </a:xfrm>
        </p:spPr>
        <p:txBody>
          <a:bodyPr/>
          <a:lstStyle/>
          <a:p>
            <a:r>
              <a:rPr lang="en-US" dirty="0"/>
              <a:t>Socket.IO integration with any JavaScript application should be simple enough.</a:t>
            </a:r>
          </a:p>
          <a:p>
            <a:endParaRPr lang="en-US" dirty="0"/>
          </a:p>
          <a:p>
            <a:r>
              <a:rPr lang="en-US" dirty="0"/>
              <a:t>In Angular, there are a few subtleties to address, such as the </a:t>
            </a:r>
            <a:r>
              <a:rPr lang="en-US" b="1" dirty="0"/>
              <a:t>digest cycle</a:t>
            </a:r>
            <a:r>
              <a:rPr lang="en-US" dirty="0"/>
              <a:t>.</a:t>
            </a:r>
          </a:p>
          <a:p>
            <a:pPr lvl="1"/>
            <a:r>
              <a:rPr lang="en-US" sz="2400" dirty="0"/>
              <a:t>Angular-socket-</a:t>
            </a:r>
            <a:r>
              <a:rPr lang="en-US" sz="2400" dirty="0" err="1"/>
              <a:t>io</a:t>
            </a:r>
            <a:r>
              <a:rPr lang="en-US" sz="2400" dirty="0"/>
              <a:t> by </a:t>
            </a:r>
            <a:r>
              <a:rPr lang="en-US" sz="2400" b="1" dirty="0"/>
              <a:t>Brian Ford </a:t>
            </a:r>
            <a:r>
              <a:rPr lang="en-US" sz="2400" dirty="0"/>
              <a:t>is a tiny and simple bower component that takes care of those issues</a:t>
            </a:r>
          </a:p>
          <a:p>
            <a:endParaRPr lang="en-US" dirty="0"/>
          </a:p>
        </p:txBody>
      </p:sp>
      <p:pic>
        <p:nvPicPr>
          <p:cNvPr id="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845" y="4986456"/>
            <a:ext cx="3189083" cy="1043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2" name="Picture 4" descr="http://mgcrea.github.io/angular-7min/images/angular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274" y="474611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08810" y="4986456"/>
            <a:ext cx="673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6552536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angular-socket-</a:t>
            </a:r>
            <a:r>
              <a:rPr lang="en-US" dirty="0" err="1"/>
              <a:t>io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15498"/>
          </a:xfrm>
        </p:spPr>
        <p:txBody>
          <a:bodyPr/>
          <a:lstStyle/>
          <a:p>
            <a:r>
              <a:rPr lang="en-US" dirty="0"/>
              <a:t>Using Your Socket Instance.</a:t>
            </a:r>
          </a:p>
        </p:txBody>
      </p:sp>
      <p:sp>
        <p:nvSpPr>
          <p:cNvPr id="6" name="Rectangle 5"/>
          <p:cNvSpPr/>
          <p:nvPr/>
        </p:nvSpPr>
        <p:spPr>
          <a:xfrm>
            <a:off x="758757" y="2136338"/>
            <a:ext cx="78500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btford.socket-io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mi.factory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mySocket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socketFactory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socketFactory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mi.controller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MyCtrl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mySocket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1798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angular-socket-</a:t>
            </a:r>
            <a:r>
              <a:rPr lang="en-US" dirty="0" err="1"/>
              <a:t>io</a:t>
            </a:r>
            <a:endParaRPr lang="en-US" dirty="0"/>
          </a:p>
        </p:txBody>
      </p:sp>
      <p:sp>
        <p:nvSpPr>
          <p:cNvPr id="5" name="Shape 129"/>
          <p:cNvSpPr/>
          <p:nvPr/>
        </p:nvSpPr>
        <p:spPr>
          <a:xfrm>
            <a:off x="379193" y="1314565"/>
            <a:ext cx="8707082" cy="338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defTabSz="321457">
              <a:defRPr sz="1800"/>
            </a:pPr>
            <a:r>
              <a:rPr sz="2000" dirty="0" err="1">
                <a:latin typeface="Courier New"/>
                <a:ea typeface="Courier New"/>
                <a:cs typeface="Courier New"/>
                <a:sym typeface="Courier New"/>
              </a:rPr>
              <a:t>angular.</a:t>
            </a:r>
            <a:r>
              <a:rPr sz="2000" dirty="0" err="1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 dirty="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sz="2000" dirty="0" err="1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socketioApp</a:t>
            </a:r>
            <a:r>
              <a:rPr sz="2000" dirty="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defTabSz="321457">
              <a:defRPr sz="1800"/>
            </a:pP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z="2000" dirty="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 dirty="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z="2000" dirty="0" err="1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MainCtrl</a:t>
            </a:r>
            <a:r>
              <a:rPr sz="2000" dirty="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function($scope, 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defTabSz="321457">
              <a:defRPr sz="1800"/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defTabSz="321457">
              <a:defRPr sz="1800"/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defTabSz="321457">
              <a:defRPr sz="1800"/>
            </a:pP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defTabSz="321457">
              <a:defRPr sz="1800"/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defTabSz="321457">
              <a:defRPr sz="1800"/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defTabSz="321457">
              <a:defRPr sz="1800"/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defTabSz="321457">
              <a:defRPr sz="1800"/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defTabSz="321457">
              <a:defRPr sz="1800"/>
            </a:pPr>
            <a:b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}        </a:t>
            </a:r>
          </a:p>
        </p:txBody>
      </p:sp>
      <p:sp>
        <p:nvSpPr>
          <p:cNvPr id="6" name="Shape 130"/>
          <p:cNvSpPr/>
          <p:nvPr/>
        </p:nvSpPr>
        <p:spPr>
          <a:xfrm>
            <a:off x="907584" y="2533589"/>
            <a:ext cx="5458225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1800"/>
            </a:pPr>
            <a:r>
              <a:rPr sz="2000" b="1" dirty="0" err="1">
                <a:latin typeface="Courier New"/>
                <a:ea typeface="Courier New"/>
                <a:cs typeface="Courier New"/>
                <a:sym typeface="Courier New"/>
              </a:rPr>
              <a:t>socket.</a:t>
            </a:r>
            <a:r>
              <a:rPr sz="2000" b="1" dirty="0" err="1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(‘my-event', $scope);</a:t>
            </a:r>
          </a:p>
        </p:txBody>
      </p:sp>
      <p:sp>
        <p:nvSpPr>
          <p:cNvPr id="7" name="Shape 131"/>
          <p:cNvSpPr/>
          <p:nvPr/>
        </p:nvSpPr>
        <p:spPr>
          <a:xfrm>
            <a:off x="907584" y="3017484"/>
            <a:ext cx="5337680" cy="130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sz="2000" b="1" dirty="0" err="1">
                <a:latin typeface="Courier New"/>
                <a:ea typeface="Courier New"/>
                <a:cs typeface="Courier New"/>
                <a:sym typeface="Courier New"/>
              </a:rPr>
              <a:t>scope.</a:t>
            </a:r>
            <a:r>
              <a:rPr sz="2000" b="1" dirty="0" err="1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$on</a:t>
            </a: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000" dirty="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sz="2000" b="1" dirty="0" err="1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socket:</a:t>
            </a:r>
            <a:r>
              <a:rPr sz="2000" dirty="0" err="1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my-event</a:t>
            </a:r>
            <a:r>
              <a:rPr sz="2000" dirty="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defTabSz="321457">
              <a:defRPr sz="1800"/>
            </a:pP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		function (event, </a:t>
            </a:r>
            <a:r>
              <a:rPr sz="2000" dirty="0" err="1">
                <a:latin typeface="Courier New"/>
                <a:ea typeface="Courier New"/>
                <a:cs typeface="Courier New"/>
                <a:sym typeface="Courier New"/>
              </a:rPr>
              <a:t>serverData</a:t>
            </a: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defTabSz="321457">
              <a:defRPr sz="1800"/>
            </a:pP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  		$</a:t>
            </a:r>
            <a:r>
              <a:rPr sz="2000" dirty="0" err="1">
                <a:latin typeface="Courier New"/>
                <a:ea typeface="Courier New"/>
                <a:cs typeface="Courier New"/>
                <a:sym typeface="Courier New"/>
              </a:rPr>
              <a:t>scope.data</a:t>
            </a: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2000" dirty="0" err="1">
                <a:latin typeface="Courier New"/>
                <a:ea typeface="Courier New"/>
                <a:cs typeface="Courier New"/>
                <a:sym typeface="Courier New"/>
              </a:rPr>
              <a:t>serverData</a:t>
            </a: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;	</a:t>
            </a:r>
          </a:p>
          <a:p>
            <a:pPr defTabSz="321457">
              <a:defRPr sz="1800"/>
            </a:pP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   });</a:t>
            </a:r>
          </a:p>
        </p:txBody>
      </p:sp>
      <p:sp>
        <p:nvSpPr>
          <p:cNvPr id="8" name="Shape 132"/>
          <p:cNvSpPr/>
          <p:nvPr/>
        </p:nvSpPr>
        <p:spPr>
          <a:xfrm>
            <a:off x="907584" y="2049694"/>
            <a:ext cx="6689332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1800"/>
            </a:pPr>
            <a:r>
              <a:rPr sz="2000" b="1" dirty="0" err="1"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sz="2000" dirty="0" err="1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z="2000" b="1" dirty="0" err="1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emit</a:t>
            </a: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(‘event-from-client’, </a:t>
            </a:r>
            <a:r>
              <a:rPr sz="2000" dirty="0" err="1">
                <a:latin typeface="Courier New"/>
                <a:ea typeface="Courier New"/>
                <a:cs typeface="Courier New"/>
                <a:sym typeface="Courier New"/>
              </a:rPr>
              <a:t>someData</a:t>
            </a: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362263" y="3787690"/>
            <a:ext cx="2607013" cy="1805720"/>
          </a:xfrm>
          <a:prstGeom prst="wedgeRoundRectCallout">
            <a:avLst>
              <a:gd name="adj1" fmla="val -52923"/>
              <a:gd name="adj2" fmla="val -9598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just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algn="just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Allows you to forward the events received by </a:t>
            </a:r>
            <a:r>
              <a:rPr lang="en-US" dirty="0" err="1"/>
              <a:t>Socket.IO's</a:t>
            </a:r>
            <a:r>
              <a:rPr lang="en-US" dirty="0"/>
              <a:t> socket to </a:t>
            </a:r>
            <a:r>
              <a:rPr lang="en-US" dirty="0" err="1"/>
              <a:t>AngularJS's</a:t>
            </a:r>
            <a:r>
              <a:rPr lang="en-US" dirty="0"/>
              <a:t> event system. </a:t>
            </a:r>
          </a:p>
          <a:p>
            <a:pPr algn="just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83998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  <p:bldP spid="7" grpId="0" animBg="1" advAuto="0"/>
      <p:bldP spid="8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78966"/>
            <a:ext cx="6858000" cy="83099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75" y="233760"/>
            <a:ext cx="6098250" cy="180914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19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cs typeface="+mn-cs"/>
              </a:rPr>
              <a:t>Type of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962240593"/>
      </p:ext>
    </p:extLst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Periodic polling</a:t>
            </a:r>
            <a:endParaRPr lang="en-US" dirty="0"/>
          </a:p>
        </p:txBody>
      </p:sp>
      <p:sp>
        <p:nvSpPr>
          <p:cNvPr id="69" name="Content Placeholder 68"/>
          <p:cNvSpPr>
            <a:spLocks noGrp="1"/>
          </p:cNvSpPr>
          <p:nvPr>
            <p:ph idx="1"/>
          </p:nvPr>
        </p:nvSpPr>
        <p:spPr>
          <a:xfrm>
            <a:off x="389436" y="2037987"/>
            <a:ext cx="8363938" cy="3868751"/>
          </a:xfrm>
        </p:spPr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259625" lvl="1" indent="0">
              <a:buNone/>
            </a:pPr>
            <a:r>
              <a:rPr lang="nl-BE" dirty="0">
                <a:latin typeface="+mn-lt"/>
              </a:rPr>
              <a:t>Poll </a:t>
            </a:r>
            <a:r>
              <a:rPr lang="nl-BE" dirty="0" err="1">
                <a:latin typeface="+mn-lt"/>
              </a:rPr>
              <a:t>from</a:t>
            </a:r>
            <a:r>
              <a:rPr lang="nl-BE" dirty="0">
                <a:latin typeface="+mn-lt"/>
              </a:rPr>
              <a:t> time </a:t>
            </a:r>
            <a:r>
              <a:rPr lang="nl-BE" dirty="0" err="1">
                <a:latin typeface="+mn-lt"/>
              </a:rPr>
              <a:t>to</a:t>
            </a:r>
            <a:r>
              <a:rPr lang="nl-BE" dirty="0">
                <a:latin typeface="+mn-lt"/>
              </a:rPr>
              <a:t> time </a:t>
            </a:r>
            <a:r>
              <a:rPr lang="nl-BE" dirty="0" err="1">
                <a:latin typeface="+mn-lt"/>
              </a:rPr>
              <a:t>using</a:t>
            </a:r>
            <a:r>
              <a:rPr lang="nl-BE" dirty="0">
                <a:latin typeface="+mn-lt"/>
              </a:rPr>
              <a:t> Ajax</a:t>
            </a:r>
          </a:p>
          <a:p>
            <a:pPr marL="259625" lvl="1" indent="0">
              <a:buNone/>
            </a:pPr>
            <a:r>
              <a:rPr lang="nl-BE" dirty="0">
                <a:latin typeface="+mn-lt"/>
              </a:rPr>
              <a:t>Delay in </a:t>
            </a:r>
            <a:r>
              <a:rPr lang="nl-BE" dirty="0" err="1">
                <a:latin typeface="+mn-lt"/>
              </a:rPr>
              <a:t>communications</a:t>
            </a:r>
            <a:r>
              <a:rPr lang="nl-BE" dirty="0">
                <a:latin typeface="+mn-lt"/>
              </a:rPr>
              <a:t> </a:t>
            </a:r>
            <a:r>
              <a:rPr lang="nl-BE" dirty="0" err="1">
                <a:latin typeface="+mn-lt"/>
              </a:rPr>
              <a:t>due</a:t>
            </a:r>
            <a:r>
              <a:rPr lang="nl-BE" dirty="0">
                <a:latin typeface="+mn-lt"/>
              </a:rPr>
              <a:t> </a:t>
            </a:r>
            <a:r>
              <a:rPr lang="nl-BE" dirty="0" err="1">
                <a:latin typeface="+mn-lt"/>
              </a:rPr>
              <a:t>to</a:t>
            </a:r>
            <a:r>
              <a:rPr lang="nl-BE" dirty="0">
                <a:latin typeface="+mn-lt"/>
              </a:rPr>
              <a:t> </a:t>
            </a:r>
            <a:r>
              <a:rPr lang="nl-BE" dirty="0" err="1">
                <a:latin typeface="+mn-lt"/>
              </a:rPr>
              <a:t>polling</a:t>
            </a:r>
            <a:r>
              <a:rPr lang="nl-BE" dirty="0">
                <a:latin typeface="+mn-lt"/>
              </a:rPr>
              <a:t> interval</a:t>
            </a:r>
            <a:endParaRPr lang="en-US" dirty="0">
              <a:latin typeface="+mn-lt"/>
            </a:endParaRPr>
          </a:p>
          <a:p>
            <a:pPr marL="259625" lvl="1" indent="0">
              <a:buNone/>
            </a:pPr>
            <a:r>
              <a:rPr lang="nl-BE" dirty="0" err="1">
                <a:latin typeface="+mn-lt"/>
              </a:rPr>
              <a:t>Wastes</a:t>
            </a:r>
            <a:r>
              <a:rPr lang="nl-BE" dirty="0">
                <a:latin typeface="+mn-lt"/>
              </a:rPr>
              <a:t> </a:t>
            </a:r>
            <a:r>
              <a:rPr lang="nl-BE" dirty="0" err="1">
                <a:latin typeface="+mn-lt"/>
              </a:rPr>
              <a:t>bandwidth</a:t>
            </a:r>
            <a:r>
              <a:rPr lang="nl-BE" dirty="0">
                <a:latin typeface="+mn-lt"/>
              </a:rPr>
              <a:t> &amp; </a:t>
            </a:r>
            <a:r>
              <a:rPr lang="nl-BE" dirty="0" err="1">
                <a:latin typeface="+mn-lt"/>
              </a:rPr>
              <a:t>latency</a:t>
            </a:r>
            <a:r>
              <a:rPr lang="nl-BE" dirty="0"/>
              <a:t> </a:t>
            </a:r>
            <a:r>
              <a:rPr lang="nl-BE" dirty="0">
                <a:sym typeface="Wingdings" pitchFamily="2" charset="2"/>
              </a:rPr>
              <a:t></a:t>
            </a:r>
            <a:endParaRPr lang="nl-BE" dirty="0"/>
          </a:p>
        </p:txBody>
      </p:sp>
      <p:grpSp>
        <p:nvGrpSpPr>
          <p:cNvPr id="36" name="Group 35"/>
          <p:cNvGrpSpPr/>
          <p:nvPr/>
        </p:nvGrpSpPr>
        <p:grpSpPr>
          <a:xfrm>
            <a:off x="914649" y="2044772"/>
            <a:ext cx="106355" cy="1028968"/>
            <a:chOff x="1527492" y="2057400"/>
            <a:chExt cx="680720" cy="137160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1527492" y="2057400"/>
              <a:ext cx="0" cy="13716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208212" y="2057400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27492" y="2057400"/>
              <a:ext cx="680720" cy="0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653516" y="3482744"/>
            <a:ext cx="20713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049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Polling interval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044867" y="2044772"/>
            <a:ext cx="97183" cy="1028968"/>
            <a:chOff x="1527492" y="2057400"/>
            <a:chExt cx="680720" cy="1371600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1527492" y="2057400"/>
              <a:ext cx="0" cy="13716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208212" y="2057400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27492" y="2057400"/>
              <a:ext cx="680720" cy="0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252753" y="2044772"/>
            <a:ext cx="100925" cy="1028968"/>
            <a:chOff x="1527492" y="2057400"/>
            <a:chExt cx="680720" cy="13716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527492" y="2057400"/>
              <a:ext cx="0" cy="13716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208212" y="2057400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527492" y="2057400"/>
              <a:ext cx="680720" cy="0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460640" y="2044772"/>
            <a:ext cx="112555" cy="1028968"/>
            <a:chOff x="1527492" y="2057400"/>
            <a:chExt cx="680720" cy="1371600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527492" y="2057400"/>
              <a:ext cx="0" cy="13716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208212" y="2057400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527492" y="2057400"/>
              <a:ext cx="680720" cy="0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876408" y="2044772"/>
            <a:ext cx="103154" cy="1028968"/>
            <a:chOff x="1527492" y="2057400"/>
            <a:chExt cx="680720" cy="137160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1527492" y="2057400"/>
              <a:ext cx="0" cy="13716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2208212" y="2057400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27492" y="2057400"/>
              <a:ext cx="680720" cy="0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668522" y="2044772"/>
            <a:ext cx="91522" cy="1028968"/>
            <a:chOff x="1527492" y="2057400"/>
            <a:chExt cx="680720" cy="1371600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527492" y="2057400"/>
              <a:ext cx="0" cy="13716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208212" y="2057400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27492" y="2057400"/>
              <a:ext cx="680720" cy="0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8084299" y="2053618"/>
            <a:ext cx="103895" cy="1028968"/>
            <a:chOff x="1527492" y="2057400"/>
            <a:chExt cx="680720" cy="1371600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1527492" y="2057400"/>
              <a:ext cx="0" cy="13716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208212" y="2057400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27492" y="2057400"/>
              <a:ext cx="680720" cy="0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675106" y="3073741"/>
            <a:ext cx="7994628" cy="3571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4" tIns="45722" rIns="91444" bIns="45722" numCol="1" rtlCol="0" anchor="ctr" anchorCtr="0" compatLnSpc="1">
            <a:prstTxWarp prst="textNoShape">
              <a:avLst/>
            </a:prstTxWarp>
          </a:bodyPr>
          <a:lstStyle/>
          <a:p>
            <a:pPr algn="ctr" defTabSz="914182"/>
            <a:r>
              <a: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</a:rPr>
              <a:t>Client</a:t>
            </a:r>
          </a:p>
        </p:txBody>
      </p:sp>
      <p:sp>
        <p:nvSpPr>
          <p:cNvPr id="66" name="Left Brace 65"/>
          <p:cNvSpPr/>
          <p:nvPr/>
        </p:nvSpPr>
        <p:spPr>
          <a:xfrm rot="16200000">
            <a:off x="1335218" y="2792149"/>
            <a:ext cx="395431" cy="10238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21910" tIns="60954" rIns="121910" bIns="60954" rtlCol="0" anchor="ctr"/>
          <a:lstStyle/>
          <a:p>
            <a:pPr algn="ctr" defTabSz="1219049"/>
            <a:endParaRPr lang="en-US" sz="2401"/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auto">
          <a:xfrm>
            <a:off x="663379" y="1687593"/>
            <a:ext cx="7994628" cy="357179"/>
          </a:xfrm>
          <a:prstGeom prst="rect">
            <a:avLst/>
          </a:prstGeom>
          <a:gradFill>
            <a:gsLst>
              <a:gs pos="0">
                <a:srgbClr val="00B050"/>
              </a:gs>
              <a:gs pos="80000">
                <a:srgbClr val="92D050"/>
              </a:gs>
              <a:gs pos="100000">
                <a:srgbClr val="92D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4" tIns="45722" rIns="91444" bIns="45722" numCol="1" rtlCol="0" anchor="ctr" anchorCtr="0" compatLnSpc="1">
            <a:prstTxWarp prst="textNoShape">
              <a:avLst/>
            </a:prstTxWarp>
          </a:bodyPr>
          <a:lstStyle/>
          <a:p>
            <a:pPr algn="ctr" defTabSz="914182"/>
            <a:r>
              <a: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+mn-cs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88963760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Long polling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>
          <a:xfrm>
            <a:off x="389436" y="2095152"/>
            <a:ext cx="8363938" cy="4170372"/>
          </a:xfrm>
        </p:spPr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259625" lvl="1" indent="0">
              <a:buNone/>
            </a:pPr>
            <a:r>
              <a:rPr lang="nl-BE" dirty="0">
                <a:latin typeface="+mn-lt"/>
              </a:rPr>
              <a:t>Poll but </a:t>
            </a:r>
            <a:r>
              <a:rPr lang="nl-BE" dirty="0" err="1">
                <a:latin typeface="+mn-lt"/>
              </a:rPr>
              <a:t>don’t</a:t>
            </a:r>
            <a:r>
              <a:rPr lang="nl-BE" dirty="0">
                <a:latin typeface="+mn-lt"/>
              </a:rPr>
              <a:t> </a:t>
            </a:r>
            <a:r>
              <a:rPr lang="nl-BE" dirty="0" err="1">
                <a:latin typeface="+mn-lt"/>
              </a:rPr>
              <a:t>respond</a:t>
            </a:r>
            <a:r>
              <a:rPr lang="nl-BE" dirty="0">
                <a:latin typeface="+mn-lt"/>
              </a:rPr>
              <a:t> </a:t>
            </a:r>
            <a:r>
              <a:rPr lang="nl-BE" dirty="0" err="1">
                <a:latin typeface="+mn-lt"/>
              </a:rPr>
              <a:t>untill</a:t>
            </a:r>
            <a:r>
              <a:rPr lang="nl-BE" dirty="0">
                <a:latin typeface="+mn-lt"/>
              </a:rPr>
              <a:t> </a:t>
            </a:r>
            <a:r>
              <a:rPr lang="nl-BE" dirty="0" err="1">
                <a:latin typeface="+mn-lt"/>
              </a:rPr>
              <a:t>there’s</a:t>
            </a:r>
            <a:r>
              <a:rPr lang="nl-BE" dirty="0">
                <a:latin typeface="+mn-lt"/>
              </a:rPr>
              <a:t> data</a:t>
            </a:r>
          </a:p>
          <a:p>
            <a:pPr marL="259625" lvl="1" indent="0">
              <a:buNone/>
            </a:pPr>
            <a:r>
              <a:rPr lang="nl-BE" dirty="0">
                <a:latin typeface="+mn-lt"/>
              </a:rPr>
              <a:t>Poll again after data received or after the connection times out. Consumes server threads &amp; connection resources </a:t>
            </a:r>
            <a:r>
              <a:rPr lang="nl-BE" dirty="0">
                <a:sym typeface="Wingdings" pitchFamily="2" charset="2"/>
              </a:rPr>
              <a:t>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748413" y="2058147"/>
            <a:ext cx="548783" cy="1028968"/>
            <a:chOff x="1522412" y="4977063"/>
            <a:chExt cx="731520" cy="13716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52241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25393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22412" y="4977063"/>
              <a:ext cx="73152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382263" y="2058147"/>
            <a:ext cx="1088527" cy="1028968"/>
            <a:chOff x="1522412" y="4977063"/>
            <a:chExt cx="731520" cy="137160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52241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25393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22412" y="4977063"/>
              <a:ext cx="73152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543389" y="2058147"/>
            <a:ext cx="2343166" cy="1028968"/>
            <a:chOff x="1522412" y="4977063"/>
            <a:chExt cx="731520" cy="13716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52241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25393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22412" y="4977063"/>
              <a:ext cx="73152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978619" y="2045472"/>
            <a:ext cx="548783" cy="1028968"/>
            <a:chOff x="1522412" y="4977063"/>
            <a:chExt cx="731520" cy="137160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52241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25393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22412" y="4977063"/>
              <a:ext cx="73152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607432" y="2058147"/>
            <a:ext cx="548783" cy="1028968"/>
            <a:chOff x="1522412" y="4977063"/>
            <a:chExt cx="731520" cy="1371600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152241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25393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22412" y="4977063"/>
              <a:ext cx="73152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247400" y="2058147"/>
            <a:ext cx="1088527" cy="1028968"/>
            <a:chOff x="1522412" y="4977063"/>
            <a:chExt cx="731520" cy="137160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52241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25393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22412" y="4977063"/>
              <a:ext cx="73152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421692" y="2045472"/>
            <a:ext cx="1088527" cy="1028968"/>
            <a:chOff x="1522412" y="4977063"/>
            <a:chExt cx="731520" cy="137160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52241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25393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22412" y="4977063"/>
              <a:ext cx="73152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674268" y="3074441"/>
            <a:ext cx="7994628" cy="3571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4" tIns="45722" rIns="91444" bIns="45722" numCol="1" rtlCol="0" anchor="ctr" anchorCtr="0" compatLnSpc="1">
            <a:prstTxWarp prst="textNoShape">
              <a:avLst/>
            </a:prstTxWarp>
          </a:bodyPr>
          <a:lstStyle/>
          <a:p>
            <a:pPr algn="ctr" defTabSz="914182"/>
            <a:r>
              <a: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+mn-cs"/>
              </a:rPr>
              <a:t>Client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663379" y="1688296"/>
            <a:ext cx="7994628" cy="357179"/>
          </a:xfrm>
          <a:prstGeom prst="rect">
            <a:avLst/>
          </a:prstGeom>
          <a:gradFill>
            <a:gsLst>
              <a:gs pos="0">
                <a:srgbClr val="00B050"/>
              </a:gs>
              <a:gs pos="80000">
                <a:srgbClr val="92D050"/>
              </a:gs>
              <a:gs pos="100000">
                <a:srgbClr val="92D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4" tIns="45722" rIns="91444" bIns="45722" numCol="1" rtlCol="0" anchor="ctr" anchorCtr="0" compatLnSpc="1">
            <a:prstTxWarp prst="textNoShape">
              <a:avLst/>
            </a:prstTxWarp>
          </a:bodyPr>
          <a:lstStyle/>
          <a:p>
            <a:pPr algn="ctr" defTabSz="914182"/>
            <a:r>
              <a: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+mn-cs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83622622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16490" y="1688296"/>
            <a:ext cx="3235423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itchFamily="49" charset="0"/>
                <a:ea typeface="Segoe UI" pitchFamily="34" charset="0"/>
                <a:cs typeface="Consolas" pitchFamily="49" charset="0"/>
              </a:rPr>
              <a:t>HTTP/1.1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200 OK</a:t>
            </a: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latin typeface="Consolas" pitchFamily="49" charset="0"/>
                <a:cs typeface="Consolas" pitchFamily="49" charset="0"/>
              </a:rPr>
              <a:t>Content-Type: text/plain</a:t>
            </a: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latin typeface="Consolas" pitchFamily="49" charset="0"/>
                <a:cs typeface="Consolas" pitchFamily="49" charset="0"/>
              </a:rPr>
              <a:t>Transfer-Encoding: chunked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Forever</a:t>
            </a:r>
            <a:r>
              <a:rPr lang="nl-BE" dirty="0"/>
              <a:t> Frame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>
          <a:xfrm>
            <a:off x="389435" y="2095152"/>
            <a:ext cx="8562477" cy="4050340"/>
          </a:xfrm>
        </p:spPr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259625" lvl="1" indent="0">
              <a:buNone/>
            </a:pPr>
            <a:r>
              <a:rPr lang="nl-BE" dirty="0">
                <a:latin typeface="+mn-lt"/>
              </a:rPr>
              <a:t>Server tells client that response is chuncked Client keeps connection open untill server closes it Server pushes data to the client followed by \0 Consumes server threads.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413" y="2058147"/>
            <a:ext cx="548783" cy="1028968"/>
            <a:chOff x="1522412" y="4977063"/>
            <a:chExt cx="731520" cy="13716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52241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22412" y="4977063"/>
              <a:ext cx="73152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297196" y="2058147"/>
            <a:ext cx="1173593" cy="1028968"/>
            <a:chOff x="1465245" y="4977063"/>
            <a:chExt cx="788687" cy="13716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25393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65245" y="4977063"/>
              <a:ext cx="788687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381870" y="2045475"/>
            <a:ext cx="2504685" cy="1041640"/>
            <a:chOff x="1471987" y="4960171"/>
            <a:chExt cx="781945" cy="1388492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25393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471987" y="4960171"/>
              <a:ext cx="781945" cy="1689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 flipV="1">
            <a:off x="4886555" y="2045473"/>
            <a:ext cx="457002" cy="12675"/>
          </a:xfrm>
          <a:prstGeom prst="line">
            <a:avLst/>
          </a:prstGeom>
          <a:ln>
            <a:solidFill>
              <a:srgbClr val="4D4D4D"/>
            </a:solidFill>
            <a:prstDash val="sysDot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674268" y="3074441"/>
            <a:ext cx="4680177" cy="3571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4" tIns="45722" rIns="91444" bIns="45722" numCol="1" rtlCol="0" anchor="ctr" anchorCtr="0" compatLnSpc="1">
            <a:prstTxWarp prst="textNoShape">
              <a:avLst/>
            </a:prstTxWarp>
          </a:bodyPr>
          <a:lstStyle/>
          <a:p>
            <a:pPr algn="ctr" defTabSz="914182"/>
            <a:r>
              <a: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+mn-cs"/>
              </a:rPr>
              <a:t>Client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716490" y="2731215"/>
            <a:ext cx="323542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BE" sz="1400" dirty="0">
                <a:latin typeface="Consolas" pitchFamily="49" charset="0"/>
                <a:ea typeface="Segoe UI" pitchFamily="34" charset="0"/>
                <a:cs typeface="Consolas" pitchFamily="49" charset="0"/>
              </a:rPr>
              <a:t>&lt;script&gt;</a:t>
            </a:r>
            <a:r>
              <a:rPr lang="nl-BE" sz="1400" dirty="0" err="1">
                <a:latin typeface="Consolas" pitchFamily="49" charset="0"/>
                <a:ea typeface="Segoe UI" pitchFamily="34" charset="0"/>
                <a:cs typeface="Consolas" pitchFamily="49" charset="0"/>
              </a:rPr>
              <a:t>eval</a:t>
            </a:r>
            <a:r>
              <a:rPr lang="nl-BE" sz="1400" dirty="0">
                <a:latin typeface="Consolas" pitchFamily="49" charset="0"/>
                <a:ea typeface="Segoe UI" pitchFamily="34" charset="0"/>
                <a:cs typeface="Consolas" pitchFamily="49" charset="0"/>
              </a:rPr>
              <a:t>("... ")&lt;/script&gt;\0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16490" y="3127805"/>
            <a:ext cx="323542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BE" sz="1400" dirty="0">
                <a:latin typeface="Consolas" pitchFamily="49" charset="0"/>
                <a:ea typeface="Segoe UI" pitchFamily="34" charset="0"/>
                <a:cs typeface="Consolas" pitchFamily="49" charset="0"/>
              </a:rPr>
              <a:t>&lt;script&gt;</a:t>
            </a:r>
            <a:r>
              <a:rPr lang="nl-BE" sz="1400" dirty="0" err="1">
                <a:latin typeface="Consolas" pitchFamily="49" charset="0"/>
                <a:ea typeface="Segoe UI" pitchFamily="34" charset="0"/>
                <a:cs typeface="Consolas" pitchFamily="49" charset="0"/>
              </a:rPr>
              <a:t>eval</a:t>
            </a:r>
            <a:r>
              <a:rPr lang="nl-BE" sz="1400" dirty="0">
                <a:latin typeface="Consolas" pitchFamily="49" charset="0"/>
                <a:ea typeface="Segoe UI" pitchFamily="34" charset="0"/>
                <a:cs typeface="Consolas" pitchFamily="49" charset="0"/>
              </a:rPr>
              <a:t>("... ")&lt;/script&gt;\0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663380" y="1688296"/>
            <a:ext cx="4680177" cy="357179"/>
          </a:xfrm>
          <a:prstGeom prst="rect">
            <a:avLst/>
          </a:prstGeom>
          <a:gradFill>
            <a:gsLst>
              <a:gs pos="0">
                <a:srgbClr val="00B050"/>
              </a:gs>
              <a:gs pos="80000">
                <a:srgbClr val="92D050"/>
              </a:gs>
              <a:gs pos="100000">
                <a:srgbClr val="92D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4" tIns="45722" rIns="91444" bIns="45722" numCol="1" rtlCol="0" anchor="ctr" anchorCtr="0" compatLnSpc="1">
            <a:prstTxWarp prst="textNoShape">
              <a:avLst/>
            </a:prstTxWarp>
          </a:bodyPr>
          <a:lstStyle/>
          <a:p>
            <a:pPr algn="ctr" defTabSz="914182"/>
            <a:r>
              <a: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+mn-cs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75768843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cs typeface="+mn-cs"/>
              </a:rPr>
              <a:t>WebSockets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335449"/>
      </p:ext>
    </p:extLst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WebSockets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570413" cy="3847207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WebSocket</a:t>
            </a:r>
            <a:r>
              <a:rPr lang="en-US" dirty="0">
                <a:latin typeface="+mn-lt"/>
              </a:rPr>
              <a:t> is a web technology providing for bi-directional, full-duplex communications channels over a single TCP connection.</a:t>
            </a:r>
          </a:p>
          <a:p>
            <a:endParaRPr lang="en-US" sz="1000" dirty="0">
              <a:latin typeface="+mn-lt"/>
            </a:endParaRPr>
          </a:p>
          <a:p>
            <a:r>
              <a:rPr lang="en-US" dirty="0">
                <a:latin typeface="+mn-lt"/>
              </a:rPr>
              <a:t>The communications are done over the regular TCP port number 80 or 443.</a:t>
            </a:r>
          </a:p>
          <a:p>
            <a:endParaRPr lang="en-US" sz="1000" dirty="0">
              <a:latin typeface="+mn-lt"/>
            </a:endParaRPr>
          </a:p>
          <a:p>
            <a:r>
              <a:rPr lang="en-US" b="1" dirty="0">
                <a:latin typeface="+mn-lt"/>
              </a:rPr>
              <a:t>ws://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wss:// </a:t>
            </a:r>
            <a:r>
              <a:rPr lang="en-US" dirty="0">
                <a:latin typeface="+mn-lt"/>
              </a:rPr>
              <a:t>prefix to indicate a </a:t>
            </a:r>
            <a:r>
              <a:rPr lang="en-US" dirty="0" err="1">
                <a:latin typeface="+mn-lt"/>
              </a:rPr>
              <a:t>WebSocket</a:t>
            </a:r>
            <a:r>
              <a:rPr lang="en-US" dirty="0">
                <a:latin typeface="+mn-lt"/>
              </a:rPr>
              <a:t> and a </a:t>
            </a:r>
            <a:r>
              <a:rPr lang="en-US" dirty="0" err="1">
                <a:latin typeface="+mn-lt"/>
              </a:rPr>
              <a:t>WebSocket</a:t>
            </a:r>
            <a:r>
              <a:rPr lang="en-US" dirty="0">
                <a:latin typeface="+mn-lt"/>
              </a:rPr>
              <a:t> Secure connection, respectively.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830" y="5029397"/>
            <a:ext cx="15811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627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WebSocket</a:t>
            </a:r>
            <a:r>
              <a:rPr lang="en-US" sz="4000" dirty="0"/>
              <a:t> Protocol Handshake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To establish a </a:t>
            </a:r>
            <a:r>
              <a:rPr lang="en-US" sz="2400" dirty="0" err="1"/>
              <a:t>WebSocket</a:t>
            </a:r>
            <a:r>
              <a:rPr lang="en-US" sz="2400" dirty="0"/>
              <a:t> connection, the client sends a </a:t>
            </a:r>
            <a:r>
              <a:rPr lang="en-US" sz="2400" dirty="0" err="1"/>
              <a:t>WebSocket</a:t>
            </a:r>
            <a:r>
              <a:rPr lang="en-US" sz="2400" dirty="0"/>
              <a:t> handshake request, and the server sends a </a:t>
            </a:r>
            <a:r>
              <a:rPr lang="en-US" sz="2400" dirty="0" err="1"/>
              <a:t>WebSocket</a:t>
            </a:r>
            <a:r>
              <a:rPr lang="en-US" sz="2400" dirty="0"/>
              <a:t> handshake response.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38174" y="5125819"/>
            <a:ext cx="8115299" cy="13749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HTTP/1.1 101 Switching Protocols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Upgrade: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Connection: Upgrade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Sec-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-Accept: HSmrc0sMlYUkAGmm5OPpG2HaGWk=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Sec-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-Protocol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chat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38175" y="2752725"/>
            <a:ext cx="8115298" cy="2128837"/>
            <a:chOff x="638175" y="2409825"/>
            <a:chExt cx="8115298" cy="2128837"/>
          </a:xfrm>
        </p:grpSpPr>
        <p:sp>
          <p:nvSpPr>
            <p:cNvPr id="7" name="Rectangle 6"/>
            <p:cNvSpPr/>
            <p:nvPr/>
          </p:nvSpPr>
          <p:spPr bwMode="auto">
            <a:xfrm>
              <a:off x="638175" y="2409825"/>
              <a:ext cx="8115298" cy="212883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GET /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mychat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HTTP/1.1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Host: server.example.com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Upgrade: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websocket</a:t>
              </a:r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Connection: Upgrade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Sec-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WebSocket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-Key: x3JJHMbDL1EzLkh9GBhXDw==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Sec-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WebSocket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-Protocol: chat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Sec-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WebSocket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-Version: 13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Origin: http://example.com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15199" y="2409825"/>
              <a:ext cx="1438274" cy="31908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Client</a:t>
              </a: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7315199" y="5124449"/>
            <a:ext cx="1438274" cy="3190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61107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</TotalTime>
  <Words>843</Words>
  <Application>Microsoft Office PowerPoint</Application>
  <PresentationFormat>On-screen Show (4:3)</PresentationFormat>
  <Paragraphs>187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Segoe UI</vt:lpstr>
      <vt:lpstr>Wingdings</vt:lpstr>
      <vt:lpstr>White with Consolas font for code slides</vt:lpstr>
      <vt:lpstr>PowerPoint Presentation</vt:lpstr>
      <vt:lpstr>Agenda</vt:lpstr>
      <vt:lpstr>PowerPoint Presentation</vt:lpstr>
      <vt:lpstr>Periodic polling</vt:lpstr>
      <vt:lpstr>Long polling</vt:lpstr>
      <vt:lpstr>Forever Frame</vt:lpstr>
      <vt:lpstr>PowerPoint Presentation</vt:lpstr>
      <vt:lpstr>What is WebSockets?</vt:lpstr>
      <vt:lpstr>WebSocket Protocol Handshake</vt:lpstr>
      <vt:lpstr>WebSocket Protocol Handshake</vt:lpstr>
      <vt:lpstr>HTML5 WebSocket API</vt:lpstr>
      <vt:lpstr>PowerPoint Presentation</vt:lpstr>
      <vt:lpstr>PowerPoint Presentation</vt:lpstr>
      <vt:lpstr>Socket.IO</vt:lpstr>
      <vt:lpstr>Echo Sample (Server)</vt:lpstr>
      <vt:lpstr>Echo Sample (client)</vt:lpstr>
      <vt:lpstr>Broadcasting</vt:lpstr>
      <vt:lpstr>PowerPoint Presentation</vt:lpstr>
      <vt:lpstr>Namespaces</vt:lpstr>
      <vt:lpstr>Rooms</vt:lpstr>
      <vt:lpstr>Integration With AngularJS</vt:lpstr>
      <vt:lpstr>Using angular-socket-io</vt:lpstr>
      <vt:lpstr>Using angular-socket-io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</dc:title>
  <dc:creator>Eyal Vardi</dc:creator>
  <cp:lastModifiedBy>amarjeet singh</cp:lastModifiedBy>
  <cp:revision>161</cp:revision>
  <dcterms:created xsi:type="dcterms:W3CDTF">2013-04-27T14:17:45Z</dcterms:created>
  <dcterms:modified xsi:type="dcterms:W3CDTF">2016-03-09T14:25:03Z</dcterms:modified>
</cp:coreProperties>
</file>