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3" r:id="rId6"/>
    <p:sldId id="272" r:id="rId7"/>
    <p:sldId id="275" r:id="rId8"/>
    <p:sldId id="280" r:id="rId9"/>
    <p:sldId id="273" r:id="rId10"/>
    <p:sldId id="282" r:id="rId11"/>
    <p:sldId id="286" r:id="rId12"/>
    <p:sldId id="287" r:id="rId13"/>
    <p:sldId id="277" r:id="rId14"/>
    <p:sldId id="278" r:id="rId15"/>
    <p:sldId id="288" r:id="rId16"/>
    <p:sldId id="276" r:id="rId17"/>
    <p:sldId id="290" r:id="rId18"/>
    <p:sldId id="266" r:id="rId19"/>
    <p:sldId id="283" r:id="rId20"/>
    <p:sldId id="267" r:id="rId21"/>
    <p:sldId id="289" r:id="rId22"/>
    <p:sldId id="284" r:id="rId23"/>
    <p:sldId id="27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>
      <p:cViewPr varScale="1">
        <p:scale>
          <a:sx n="68" d="100"/>
          <a:sy n="68" d="100"/>
        </p:scale>
        <p:origin x="12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vmlDrawing" Target="../drawings/vmlDrawing11.v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image" Target="../media/image1.emf"/><Relationship Id="rId4" Type="http://schemas.openxmlformats.org/officeDocument/2006/relationships/tags" Target="../tags/tag62.xml"/><Relationship Id="rId9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oleObject" Target="../embeddings/oleObject12.bin"/><Relationship Id="rId2" Type="http://schemas.openxmlformats.org/officeDocument/2006/relationships/tags" Target="../tags/tag66.xml"/><Relationship Id="rId1" Type="http://schemas.openxmlformats.org/officeDocument/2006/relationships/vmlDrawing" Target="../drawings/vmlDrawing1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vmlDrawing" Target="../drawings/vmlDrawing13.vml"/><Relationship Id="rId6" Type="http://schemas.openxmlformats.org/officeDocument/2006/relationships/tags" Target="../tags/tag74.xml"/><Relationship Id="rId11" Type="http://schemas.openxmlformats.org/officeDocument/2006/relationships/image" Target="../media/image1.emf"/><Relationship Id="rId5" Type="http://schemas.openxmlformats.org/officeDocument/2006/relationships/tags" Target="../tags/tag73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72.xml"/><Relationship Id="rId9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1.emf"/><Relationship Id="rId4" Type="http://schemas.openxmlformats.org/officeDocument/2006/relationships/tags" Target="../tags/tag14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11" Type="http://schemas.openxmlformats.org/officeDocument/2006/relationships/image" Target="../media/image1.emf"/><Relationship Id="rId5" Type="http://schemas.openxmlformats.org/officeDocument/2006/relationships/tags" Target="../tags/tag21.xml"/><Relationship Id="rId10" Type="http://schemas.openxmlformats.org/officeDocument/2006/relationships/oleObject" Target="../embeddings/oleObject4.bin"/><Relationship Id="rId4" Type="http://schemas.openxmlformats.org/officeDocument/2006/relationships/tags" Target="../tags/tag20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oleObject" Target="../embeddings/oleObject5.bin"/><Relationship Id="rId2" Type="http://schemas.openxmlformats.org/officeDocument/2006/relationships/tags" Target="../tags/tag25.xml"/><Relationship Id="rId1" Type="http://schemas.openxmlformats.org/officeDocument/2006/relationships/vmlDrawing" Target="../drawings/vmlDrawing5.vml"/><Relationship Id="rId6" Type="http://schemas.openxmlformats.org/officeDocument/2006/relationships/tags" Target="../tags/tag2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6.v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7.bin"/><Relationship Id="rId2" Type="http://schemas.openxmlformats.org/officeDocument/2006/relationships/tags" Target="../tags/tag39.xml"/><Relationship Id="rId1" Type="http://schemas.openxmlformats.org/officeDocument/2006/relationships/vmlDrawing" Target="../drawings/vmlDrawing7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8.vml"/><Relationship Id="rId6" Type="http://schemas.openxmlformats.org/officeDocument/2006/relationships/tags" Target="../tags/tag47.xml"/><Relationship Id="rId11" Type="http://schemas.openxmlformats.org/officeDocument/2006/relationships/image" Target="../media/image1.emf"/><Relationship Id="rId5" Type="http://schemas.openxmlformats.org/officeDocument/2006/relationships/tags" Target="../tags/tag46.xml"/><Relationship Id="rId10" Type="http://schemas.openxmlformats.org/officeDocument/2006/relationships/oleObject" Target="../embeddings/oleObject8.bin"/><Relationship Id="rId4" Type="http://schemas.openxmlformats.org/officeDocument/2006/relationships/tags" Target="../tags/tag45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9.vml"/><Relationship Id="rId6" Type="http://schemas.openxmlformats.org/officeDocument/2006/relationships/tags" Target="../tags/tag54.xml"/><Relationship Id="rId11" Type="http://schemas.openxmlformats.org/officeDocument/2006/relationships/image" Target="../media/image1.emf"/><Relationship Id="rId5" Type="http://schemas.openxmlformats.org/officeDocument/2006/relationships/tags" Target="../tags/tag5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.emf"/><Relationship Id="rId2" Type="http://schemas.openxmlformats.org/officeDocument/2006/relationships/tags" Target="../tags/tag5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12F788F-0757-4F74-8933-1C2656B444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AB2DCF1-6B72-48CF-90B4-78C8AEA15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0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12F788F-0757-4F74-8933-1C2656B444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2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9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5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204864"/>
            <a:ext cx="8229600" cy="39212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029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2012 01 02 - HR Guidelines.pptx</a:t>
            </a:r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92199E-328D-42E0-9302-31262D11602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599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204864"/>
            <a:ext cx="8229600" cy="39212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88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DC32874-BA58-4059-9FA9-F661A69B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9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6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A9F30DF-C569-4111-86DE-159B20EE98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B36AA4E-BBB7-4C73-A4A4-12AB7C1A4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6D401C7-445D-4F26-B0D0-F9693DCB8C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C383194-92EE-4484-A7AB-A06E91293D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2012 01 02 - HR Guidelines.pptx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5DC5508-8451-485B-A39E-0CCA81412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ea typeface="ＭＳ Ｐゴシック" pitchFamily="-65" charset="-128"/>
              </a:rPr>
              <a:t>2012 01 02 - HR Guidelines.pptx</a:t>
            </a:r>
            <a:endParaRPr lang="en-US">
              <a:ea typeface="ＭＳ Ｐゴシック" pitchFamily="-65" charset="-128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AC9E2451-CB33-4F6A-B952-7BC24754B2E4}" type="slidenum">
              <a:rPr lang="en-US" smtClean="0">
                <a:ea typeface="ＭＳ Ｐゴシック" pitchFamily="-65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05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 descr="BetClic Everest Template.jp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6" cstate="email"/>
          <a:srcRect/>
          <a:stretch>
            <a:fillRect/>
          </a:stretch>
        </p:blipFill>
        <p:spPr bwMode="auto">
          <a:xfrm>
            <a:off x="0" y="0"/>
            <a:ext cx="91440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457200" y="1205880"/>
            <a:ext cx="822960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457200" y="2060848"/>
            <a:ext cx="8229600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  <a:cs typeface="Calibri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ea typeface="ＭＳ Ｐゴシック" pitchFamily="-65" charset="-128"/>
              </a:rPr>
              <a:t>2012 01 02 - HR Guidelines.pptx</a:t>
            </a:r>
            <a:endParaRPr lang="en-US"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AC9E2451-CB33-4F6A-B952-7BC24754B2E4}" type="slidenum">
              <a:rPr lang="en-US" smtClean="0">
                <a:ea typeface="ＭＳ Ｐゴシック" pitchFamily="-65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9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2800" kern="1200">
          <a:solidFill>
            <a:srgbClr val="500050"/>
          </a:solidFill>
          <a:latin typeface="+mj-lt"/>
          <a:ea typeface="ＭＳ Ｐゴシック" pitchFamily="-65" charset="-128"/>
          <a:cs typeface="Calibri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marR="0" indent="-3429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8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/>
          <a:ea typeface="+mn-ea"/>
          <a:cs typeface="Calibri"/>
          <a:sym typeface="Calibri"/>
        </a:defRPr>
      </a:lvl1pPr>
      <a:lvl2pPr marL="742950" marR="0" indent="-28575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/>
          <a:ea typeface="+mn-ea"/>
          <a:cs typeface="Calibri"/>
          <a:sym typeface="Calibri"/>
        </a:defRPr>
      </a:lvl2pPr>
      <a:lvl3pPr marL="11430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/>
          <a:ea typeface="+mn-ea"/>
          <a:cs typeface="Calibri"/>
          <a:sym typeface="Calibri"/>
        </a:defRPr>
      </a:lvl3pPr>
      <a:lvl4pPr marL="16002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/>
          <a:ea typeface="+mn-ea"/>
          <a:cs typeface="Calibri"/>
          <a:sym typeface="Calibri"/>
        </a:defRPr>
      </a:lvl4pPr>
      <a:lvl5pPr marL="20574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»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/>
          <a:ea typeface="+mn-ea"/>
          <a:cs typeface="Calibri"/>
          <a:sym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hyperlink" Target="https://github.com/joyent/node/wiki/Projects,-Applications,-and-Companies-Using-Node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/>
          <p:nvPr/>
        </p:nvSpPr>
        <p:spPr>
          <a:xfrm>
            <a:off x="0" y="2286000"/>
            <a:ext cx="9067800" cy="2362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200" b="1" i="0" u="none" strike="noStrike" kern="1200" cap="small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small" spc="0" baseline="0" dirty="0">
                <a:solidFill>
                  <a:srgbClr val="000000"/>
                </a:solidFill>
                <a:uFillTx/>
                <a:latin typeface="Calibri"/>
              </a:rPr>
              <a:t>Node.js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i="1" cap="small" dirty="0">
                <a:solidFill>
                  <a:srgbClr val="000000"/>
                </a:solidFill>
                <a:latin typeface="Calibri"/>
              </a:rPr>
              <a:t>How </a:t>
            </a:r>
            <a:r>
              <a:rPr lang="fr-FR" sz="2400" i="1" cap="small" dirty="0" err="1">
                <a:solidFill>
                  <a:srgbClr val="000000"/>
                </a:solidFill>
                <a:latin typeface="Calibri"/>
              </a:rPr>
              <a:t>Javascrit</a:t>
            </a:r>
            <a:r>
              <a:rPr lang="fr-FR" sz="2400" i="1" cap="small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i="1" cap="small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i="1" cap="small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i="1" cap="small" dirty="0" err="1">
                <a:solidFill>
                  <a:srgbClr val="000000"/>
                </a:solidFill>
                <a:latin typeface="Calibri"/>
              </a:rPr>
              <a:t>changing</a:t>
            </a:r>
            <a:r>
              <a:rPr lang="fr-FR" sz="2400" i="1" cap="small" dirty="0">
                <a:solidFill>
                  <a:srgbClr val="000000"/>
                </a:solidFill>
                <a:latin typeface="Calibri"/>
              </a:rPr>
              <a:t> server </a:t>
            </a:r>
            <a:r>
              <a:rPr lang="fr-FR" sz="2400" i="1" cap="small" dirty="0" err="1">
                <a:solidFill>
                  <a:srgbClr val="000000"/>
                </a:solidFill>
                <a:latin typeface="Calibri"/>
              </a:rPr>
              <a:t>programming</a:t>
            </a:r>
            <a:endParaRPr lang="fr-FR" sz="2400" i="1" cap="small" dirty="0">
              <a:solidFill>
                <a:srgbClr val="000000"/>
              </a:solidFill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06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81000" y="6324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https://github.com/joyent/node/wiki/Projects,-Applications,-and-Companies-Using-Node</a:t>
            </a:r>
            <a:endParaRPr lang="fr-FR" dirty="0"/>
          </a:p>
        </p:txBody>
      </p:sp>
      <p:pic>
        <p:nvPicPr>
          <p:cNvPr id="16388" name="Picture 4" descr="http://www.webtutoriaux.com/stocks/images/Webtutoriaux-Mathieusub-egtuvy0469-microsoft-logo_n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0" y="1745508"/>
            <a:ext cx="1945059" cy="121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://www.netparenting.com/wp-content/uploads/2013/06/6356_moyen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60" y="2136010"/>
            <a:ext cx="2170570" cy="75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://4.bp.blogspot.com/-mdB4PJB1ito/T8NdgffA6uI/AAAAAAAAAZs/G18r0I-QF9g/s1600/linkedin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503" y="4648200"/>
            <a:ext cx="2347250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http://www.andlil.com/wp-content/uploads/2013/06/logo-eba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9" y="4114800"/>
            <a:ext cx="2451314" cy="80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amlcft.com/files/2011/11/dowjones_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61" y="2511197"/>
            <a:ext cx="2790825" cy="6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noisydecentgraphics.typepad.com/.a/6a00d83451d49569e20192ac7c42d6970d-p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08" y="3245747"/>
            <a:ext cx="3017537" cy="5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://upload.wikimedia.org/wikipedia/commons/7/77/The_New_York_Times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4" y="5562600"/>
            <a:ext cx="3916725" cy="5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http://frenchweb.fr/wp-content/uploads/2011/07/groupon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77" y="3867947"/>
            <a:ext cx="1724025" cy="75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http://www.anthonysmith.me.uk/research/wp-content/uploads/2012/06/githuboctocat.jpe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32" y="4247768"/>
            <a:ext cx="2364829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7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Good Use Case</a:t>
            </a:r>
          </a:p>
          <a:p>
            <a:pPr lvl="1"/>
            <a:r>
              <a:rPr lang="fr-FR" sz="2000" dirty="0"/>
              <a:t>JSON API</a:t>
            </a:r>
          </a:p>
          <a:p>
            <a:pPr lvl="1"/>
            <a:r>
              <a:rPr lang="fr-FR" sz="2000" dirty="0"/>
              <a:t>Streaming</a:t>
            </a:r>
          </a:p>
          <a:p>
            <a:pPr lvl="1"/>
            <a:r>
              <a:rPr lang="fr-FR" sz="2000" dirty="0"/>
              <a:t>Real-time Pub/</a:t>
            </a:r>
            <a:r>
              <a:rPr lang="fr-FR" sz="2000" dirty="0" err="1"/>
              <a:t>Sub</a:t>
            </a:r>
            <a:r>
              <a:rPr lang="fr-FR" sz="2000" dirty="0"/>
              <a:t> </a:t>
            </a:r>
            <a:r>
              <a:rPr lang="fr-FR" sz="2000" dirty="0" err="1"/>
              <a:t>systems</a:t>
            </a:r>
            <a:endParaRPr lang="fr-FR" sz="2000" dirty="0"/>
          </a:p>
          <a:p>
            <a:pPr lvl="1"/>
            <a:r>
              <a:rPr lang="fr-FR" sz="2000" dirty="0" err="1"/>
              <a:t>Chatty</a:t>
            </a:r>
            <a:r>
              <a:rPr lang="fr-FR" sz="2000" dirty="0"/>
              <a:t> </a:t>
            </a:r>
            <a:r>
              <a:rPr lang="fr-FR" sz="2000" dirty="0" err="1"/>
              <a:t>apps</a:t>
            </a:r>
            <a:endParaRPr lang="fr-FR" sz="2000" dirty="0"/>
          </a:p>
          <a:p>
            <a:pPr lvl="1"/>
            <a:r>
              <a:rPr lang="fr-FR" sz="2000" dirty="0" err="1"/>
              <a:t>Dashboards</a:t>
            </a:r>
            <a:endParaRPr lang="fr-FR" sz="2000" dirty="0"/>
          </a:p>
          <a:p>
            <a:pPr lvl="1"/>
            <a:r>
              <a:rPr lang="fr-FR" sz="2000" dirty="0"/>
              <a:t>Queues</a:t>
            </a:r>
          </a:p>
          <a:p>
            <a:pPr lvl="1"/>
            <a:r>
              <a:rPr lang="fr-FR" sz="2000" dirty="0"/>
              <a:t>Proxy</a:t>
            </a:r>
          </a:p>
          <a:p>
            <a:r>
              <a:rPr lang="fr-FR" sz="2400" dirty="0"/>
              <a:t>Bad Use Case</a:t>
            </a:r>
          </a:p>
          <a:p>
            <a:pPr lvl="1"/>
            <a:r>
              <a:rPr lang="fr-FR" sz="2000" dirty="0"/>
              <a:t>CPU </a:t>
            </a:r>
            <a:r>
              <a:rPr lang="fr-FR" sz="2000" dirty="0" err="1"/>
              <a:t>heavy</a:t>
            </a:r>
            <a:r>
              <a:rPr lang="fr-FR" sz="2000" dirty="0"/>
              <a:t> </a:t>
            </a:r>
            <a:r>
              <a:rPr lang="fr-FR" sz="2000" dirty="0" err="1"/>
              <a:t>apps</a:t>
            </a:r>
            <a:endParaRPr lang="fr-FR" sz="2000" dirty="0"/>
          </a:p>
          <a:p>
            <a:pPr lvl="1"/>
            <a:r>
              <a:rPr lang="fr-FR" sz="2000" dirty="0"/>
              <a:t>Memory intensive </a:t>
            </a:r>
            <a:r>
              <a:rPr lang="fr-FR" sz="2000" dirty="0" err="1"/>
              <a:t>apps</a:t>
            </a:r>
            <a:endParaRPr lang="fr-FR" sz="2000" dirty="0"/>
          </a:p>
          <a:p>
            <a:pPr lvl="1"/>
            <a:r>
              <a:rPr lang="fr-FR" sz="2000" dirty="0"/>
              <a:t>Simple CRUD / HTML </a:t>
            </a:r>
            <a:r>
              <a:rPr lang="fr-FR" sz="2000" dirty="0" err="1"/>
              <a:t>apps</a:t>
            </a:r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good for </a:t>
            </a:r>
            <a:r>
              <a:rPr lang="fr-FR" dirty="0" err="1"/>
              <a:t>everything</a:t>
            </a:r>
            <a:r>
              <a:rPr lang="fr-FR" dirty="0"/>
              <a:t> 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2286000"/>
            <a:ext cx="1569362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88" y="4929249"/>
            <a:ext cx="1586441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77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06703"/>
            <a:ext cx="3810207" cy="26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205880"/>
            <a:ext cx="9144000" cy="782960"/>
          </a:xfrm>
        </p:spPr>
        <p:txBody>
          <a:bodyPr/>
          <a:lstStyle/>
          <a:p>
            <a:r>
              <a:rPr lang="fr-FR" dirty="0"/>
              <a:t>Node.js </a:t>
            </a:r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Paypal</a:t>
            </a:r>
            <a:br>
              <a:rPr lang="fr-FR" dirty="0"/>
            </a:br>
            <a:r>
              <a:rPr lang="fr-FR" sz="2000" i="1" dirty="0" err="1"/>
              <a:t>Nov</a:t>
            </a:r>
            <a:r>
              <a:rPr lang="fr-FR" sz="2000" i="1" dirty="0"/>
              <a:t> 2013,  https://www.paypal-engineering.com/2013/11/22/node-js-at-paypal/</a:t>
            </a:r>
            <a:br>
              <a:rPr lang="fr-FR" sz="2000" i="1" dirty="0"/>
            </a:br>
            <a:endParaRPr lang="fr-FR" i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6499"/>
            <a:ext cx="3610100" cy="26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Node.js version Vs Java</a:t>
            </a:r>
          </a:p>
          <a:p>
            <a:pPr lvl="1"/>
            <a:r>
              <a:rPr lang="en-US" dirty="0"/>
              <a:t>Built almost twice as fast with fewer people</a:t>
            </a:r>
          </a:p>
          <a:p>
            <a:pPr lvl="1"/>
            <a:r>
              <a:rPr lang="en-US" dirty="0"/>
              <a:t>Written in 33% fewer lines of code</a:t>
            </a:r>
          </a:p>
          <a:p>
            <a:pPr lvl="1"/>
            <a:r>
              <a:rPr lang="en-US" dirty="0"/>
              <a:t>Constructed with 40% fewer files</a:t>
            </a:r>
            <a:r>
              <a:rPr lang="fr-FR" dirty="0"/>
              <a:t> </a:t>
            </a:r>
          </a:p>
          <a:p>
            <a:r>
              <a:rPr lang="fr-FR" dirty="0"/>
              <a:t>Node.js performance Vs Java</a:t>
            </a:r>
          </a:p>
          <a:p>
            <a:pPr lvl="1"/>
            <a:r>
              <a:rPr lang="en-US" dirty="0"/>
              <a:t>Double the requests per second vs. the Java application</a:t>
            </a:r>
          </a:p>
          <a:p>
            <a:pPr lvl="1"/>
            <a:r>
              <a:rPr lang="en-US" dirty="0"/>
              <a:t>35% decrease in the average response time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36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  <a:br>
              <a:rPr lang="fr-FR" dirty="0"/>
            </a:br>
            <a:endParaRPr lang="fr-F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7603"/>
            <a:ext cx="514234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414963" cy="263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82" y="4267200"/>
            <a:ext cx="58769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43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Tweeter Console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803" y="4533900"/>
            <a:ext cx="6690797" cy="195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55816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50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NPM </a:t>
            </a:r>
            <a:r>
              <a:rPr lang="fr-FR" sz="3600" dirty="0"/>
              <a:t>: </a:t>
            </a:r>
            <a:r>
              <a:rPr lang="fr-FR" dirty="0" err="1"/>
              <a:t>Node</a:t>
            </a:r>
            <a:r>
              <a:rPr lang="fr-FR" dirty="0"/>
              <a:t> package manager</a:t>
            </a:r>
            <a:br>
              <a:rPr lang="fr-FR" sz="2000" i="1" dirty="0"/>
            </a:br>
            <a:r>
              <a:rPr lang="fr-FR" sz="2000" i="1" dirty="0"/>
              <a:t>innovation </a:t>
            </a:r>
            <a:r>
              <a:rPr lang="fr-FR" sz="2000" i="1" dirty="0" err="1"/>
              <a:t>through</a:t>
            </a:r>
            <a:r>
              <a:rPr lang="fr-FR" sz="2000" i="1" dirty="0"/>
              <a:t> </a:t>
            </a:r>
            <a:r>
              <a:rPr lang="fr-FR" sz="2000" i="1" dirty="0" err="1"/>
              <a:t>modularity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1800" dirty="0"/>
              <a:t>Set of publicly available, reusable components, available through easy installation via an online repository, with version and dependency management</a:t>
            </a:r>
            <a:r>
              <a:rPr lang="en-US" dirty="0"/>
              <a:t> </a:t>
            </a:r>
            <a:endParaRPr lang="fr-FR" dirty="0"/>
          </a:p>
          <a:p>
            <a:pPr lvl="1"/>
            <a:r>
              <a:rPr lang="en-US" dirty="0"/>
              <a:t>Preinstalled with Node.js</a:t>
            </a:r>
          </a:p>
          <a:p>
            <a:pPr lvl="1"/>
            <a:r>
              <a:rPr lang="fr-FR" dirty="0" err="1"/>
              <a:t>Approx</a:t>
            </a:r>
            <a:r>
              <a:rPr lang="fr-FR" dirty="0"/>
              <a:t>. 50 544 online packages (</a:t>
            </a:r>
            <a:r>
              <a:rPr lang="fr-FR" dirty="0" err="1"/>
              <a:t>Dec</a:t>
            </a:r>
            <a:r>
              <a:rPr lang="fr-FR" dirty="0"/>
              <a:t> 2013)</a:t>
            </a:r>
          </a:p>
          <a:p>
            <a:pPr lvl="1"/>
            <a:r>
              <a:rPr lang="fr-FR" dirty="0"/>
              <a:t>+150 packages per </a:t>
            </a:r>
            <a:r>
              <a:rPr lang="fr-FR" dirty="0" err="1"/>
              <a:t>day</a:t>
            </a:r>
            <a:r>
              <a:rPr lang="fr-FR" dirty="0"/>
              <a:t> (#1 of all packages managers)</a:t>
            </a:r>
          </a:p>
          <a:p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 err="1"/>
              <a:t>publish</a:t>
            </a:r>
            <a:r>
              <a:rPr lang="fr-FR" dirty="0"/>
              <a:t>, </a:t>
            </a:r>
            <a:r>
              <a:rPr lang="fr-FR" dirty="0" err="1"/>
              <a:t>install</a:t>
            </a:r>
            <a:r>
              <a:rPr lang="fr-FR" dirty="0"/>
              <a:t>, </a:t>
            </a:r>
            <a:r>
              <a:rPr lang="fr-FR" dirty="0" err="1"/>
              <a:t>discover</a:t>
            </a:r>
            <a:r>
              <a:rPr lang="fr-FR" dirty="0"/>
              <a:t>, and </a:t>
            </a: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programs</a:t>
            </a:r>
          </a:p>
          <a:p>
            <a:pPr lvl="1"/>
            <a:r>
              <a:rPr lang="en-US" dirty="0"/>
              <a:t>open to all, and anyone can publish their own module</a:t>
            </a:r>
            <a:endParaRPr lang="fr-FR" dirty="0"/>
          </a:p>
          <a:p>
            <a:pPr lvl="1"/>
            <a:r>
              <a:rPr lang="en-US" dirty="0"/>
              <a:t>puts modules in a place where node.js can find them</a:t>
            </a:r>
          </a:p>
          <a:p>
            <a:pPr lvl="1"/>
            <a:r>
              <a:rPr lang="en-US" dirty="0"/>
              <a:t>Manage dependencies &amp; modules with </a:t>
            </a:r>
            <a:r>
              <a:rPr lang="en-US" dirty="0" err="1"/>
              <a:t>package.json</a:t>
            </a:r>
            <a:endParaRPr lang="fr-F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40501"/>
            <a:ext cx="3393374" cy="201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 descr="np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71800"/>
            <a:ext cx="1809750" cy="70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57200" y="4984922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“Node.js is successful because of </a:t>
            </a:r>
            <a:r>
              <a:rPr lang="en-US" i="1" dirty="0" err="1"/>
              <a:t>npm</a:t>
            </a:r>
            <a:r>
              <a:rPr lang="en-US" i="1" dirty="0"/>
              <a:t>”</a:t>
            </a:r>
          </a:p>
          <a:p>
            <a:endParaRPr lang="en-US" i="1" dirty="0"/>
          </a:p>
          <a:p>
            <a:r>
              <a:rPr lang="en-US" i="1" dirty="0"/>
              <a:t>“don’t worry about multiple versions causing conflicts because </a:t>
            </a:r>
            <a:r>
              <a:rPr lang="en-US" i="1" dirty="0" err="1"/>
              <a:t>npm</a:t>
            </a:r>
            <a:r>
              <a:rPr lang="en-US" i="1" dirty="0"/>
              <a:t> will automatically partition them. In other words: </a:t>
            </a:r>
            <a:r>
              <a:rPr lang="en-US" b="1" i="1" dirty="0"/>
              <a:t>it just works.”</a:t>
            </a:r>
            <a:endParaRPr lang="en-US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29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Interesting</a:t>
            </a:r>
            <a:r>
              <a:rPr lang="fr-FR" dirty="0"/>
              <a:t> Modules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" y="2060848"/>
            <a:ext cx="9067800" cy="4065315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500050"/>
                </a:solidFill>
              </a:rPr>
              <a:t>Express</a:t>
            </a:r>
            <a:r>
              <a:rPr lang="fr-FR" dirty="0"/>
              <a:t> 		</a:t>
            </a:r>
            <a:r>
              <a:rPr lang="en-US" dirty="0"/>
              <a:t>Web application framework for node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00050"/>
                </a:solidFill>
              </a:rPr>
              <a:t>Underscore	</a:t>
            </a:r>
            <a:r>
              <a:rPr lang="fr-FR" dirty="0" err="1"/>
              <a:t>JavaScript's</a:t>
            </a:r>
            <a:r>
              <a:rPr lang="fr-FR" dirty="0"/>
              <a:t> utility </a:t>
            </a:r>
            <a:r>
              <a:rPr lang="fr-FR" dirty="0" err="1"/>
              <a:t>belt</a:t>
            </a:r>
            <a:r>
              <a:rPr lang="fr-FR" dirty="0"/>
              <a:t> _</a:t>
            </a:r>
          </a:p>
          <a:p>
            <a:pPr marL="0" indent="0">
              <a:buNone/>
            </a:pPr>
            <a:r>
              <a:rPr lang="fr-FR" b="1" dirty="0">
                <a:solidFill>
                  <a:srgbClr val="500050"/>
                </a:solidFill>
              </a:rPr>
              <a:t>Commander	</a:t>
            </a:r>
            <a:r>
              <a:rPr lang="en-US" dirty="0">
                <a:solidFill>
                  <a:schemeClr val="tx1"/>
                </a:solidFill>
              </a:rPr>
              <a:t>Complete solution for node.js command-line interfaces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500050"/>
                </a:solidFill>
              </a:rPr>
              <a:t>Async</a:t>
            </a:r>
            <a:r>
              <a:rPr lang="fr-FR" dirty="0"/>
              <a:t>		</a:t>
            </a:r>
            <a:r>
              <a:rPr lang="en-US" dirty="0"/>
              <a:t>Higher-order functions and common patterns for asynchronous code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500050"/>
                </a:solidFill>
              </a:rPr>
              <a:t>Socket.IO</a:t>
            </a:r>
            <a:r>
              <a:rPr lang="fr-FR" dirty="0"/>
              <a:t>		</a:t>
            </a:r>
            <a:r>
              <a:rPr lang="en-US" dirty="0" err="1"/>
              <a:t>Realtime</a:t>
            </a:r>
            <a:r>
              <a:rPr lang="en-US" dirty="0"/>
              <a:t> framework, with </a:t>
            </a:r>
            <a:r>
              <a:rPr lang="en-US" dirty="0" err="1"/>
              <a:t>WebSockets</a:t>
            </a:r>
            <a:r>
              <a:rPr lang="en-US" dirty="0"/>
              <a:t> and cross-browser fallbacks support</a:t>
            </a:r>
            <a:endParaRPr lang="fr-FR" dirty="0"/>
          </a:p>
          <a:p>
            <a:pPr marL="0" indent="0">
              <a:buNone/>
            </a:pPr>
            <a:r>
              <a:rPr lang="fr-FR" b="1" dirty="0" err="1">
                <a:solidFill>
                  <a:srgbClr val="500050"/>
                </a:solidFill>
              </a:rPr>
              <a:t>node_redis</a:t>
            </a:r>
            <a:r>
              <a:rPr lang="fr-FR" dirty="0"/>
              <a:t>	redis client for </a:t>
            </a:r>
            <a:r>
              <a:rPr lang="fr-FR" dirty="0" err="1"/>
              <a:t>node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500050"/>
                </a:solidFill>
              </a:rPr>
              <a:t>Jade</a:t>
            </a:r>
            <a:r>
              <a:rPr lang="fr-FR" dirty="0"/>
              <a:t>		Server-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templating</a:t>
            </a:r>
            <a:r>
              <a:rPr lang="fr-FR" dirty="0"/>
              <a:t> </a:t>
            </a:r>
            <a:r>
              <a:rPr lang="fr-FR" dirty="0" err="1"/>
              <a:t>engine</a:t>
            </a:r>
            <a:endParaRPr lang="fr-FR" dirty="0"/>
          </a:p>
          <a:p>
            <a:pPr marL="0" indent="0">
              <a:buNone/>
            </a:pPr>
            <a:r>
              <a:rPr lang="fr-FR" b="1" dirty="0" err="1">
                <a:solidFill>
                  <a:srgbClr val="500050"/>
                </a:solidFill>
              </a:rPr>
              <a:t>Request</a:t>
            </a:r>
            <a:r>
              <a:rPr lang="fr-FR" dirty="0"/>
              <a:t>	 	Standard HTTP client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500050"/>
                </a:solidFill>
              </a:rPr>
              <a:t>node</a:t>
            </a:r>
            <a:r>
              <a:rPr lang="fr-FR" b="1" dirty="0">
                <a:solidFill>
                  <a:srgbClr val="500050"/>
                </a:solidFill>
              </a:rPr>
              <a:t>-unit</a:t>
            </a:r>
            <a:r>
              <a:rPr lang="fr-FR" dirty="0">
                <a:solidFill>
                  <a:srgbClr val="500050"/>
                </a:solidFill>
              </a:rPr>
              <a:t> </a:t>
            </a:r>
            <a:r>
              <a:rPr lang="fr-FR" dirty="0"/>
              <a:t>	</a:t>
            </a:r>
            <a:r>
              <a:rPr lang="en-US" dirty="0"/>
              <a:t>Easy unit testing for node.js and the browser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500050"/>
                </a:solidFill>
              </a:rPr>
              <a:t>winston</a:t>
            </a:r>
            <a:r>
              <a:rPr lang="en-US" dirty="0"/>
              <a:t>		a multi-transport </a:t>
            </a:r>
            <a:r>
              <a:rPr lang="en-US" dirty="0" err="1"/>
              <a:t>async</a:t>
            </a:r>
            <a:r>
              <a:rPr lang="en-US" dirty="0"/>
              <a:t> logging library for node.js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00050"/>
                </a:solidFill>
              </a:rPr>
              <a:t>Forever</a:t>
            </a:r>
            <a:r>
              <a:rPr lang="en-US" dirty="0"/>
              <a:t>		 simple CLI tool for ensuring that a given script runs continuously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00050"/>
                </a:solidFill>
              </a:rPr>
              <a:t>node-</a:t>
            </a:r>
            <a:r>
              <a:rPr lang="en-US" b="1" dirty="0" err="1">
                <a:solidFill>
                  <a:srgbClr val="500050"/>
                </a:solidFill>
              </a:rPr>
              <a:t>sqlserver</a:t>
            </a:r>
            <a:r>
              <a:rPr lang="en-US" dirty="0"/>
              <a:t>	</a:t>
            </a:r>
            <a:r>
              <a:rPr lang="nn-NO" dirty="0"/>
              <a:t>Microsoft Driver for Node.js for SQL Server</a:t>
            </a:r>
            <a:endParaRPr lang="fr-FR" dirty="0"/>
          </a:p>
          <a:p>
            <a:pPr marL="0" indent="0">
              <a:buNone/>
            </a:pPr>
            <a:r>
              <a:rPr lang="fr-FR" b="1" dirty="0" err="1">
                <a:solidFill>
                  <a:srgbClr val="500050"/>
                </a:solidFill>
              </a:rPr>
              <a:t>google</a:t>
            </a:r>
            <a:r>
              <a:rPr lang="fr-FR" b="1" dirty="0">
                <a:solidFill>
                  <a:srgbClr val="500050"/>
                </a:solidFill>
              </a:rPr>
              <a:t>-api</a:t>
            </a:r>
            <a:r>
              <a:rPr lang="fr-FR" dirty="0"/>
              <a:t>	</a:t>
            </a:r>
            <a:r>
              <a:rPr lang="en-US" dirty="0"/>
              <a:t>Official client library for accessing Google APIs</a:t>
            </a:r>
          </a:p>
          <a:p>
            <a:pPr marL="0" indent="0">
              <a:buNone/>
            </a:pPr>
            <a:r>
              <a:rPr lang="fr-FR" b="1" dirty="0">
                <a:solidFill>
                  <a:srgbClr val="500050"/>
                </a:solidFill>
              </a:rPr>
              <a:t>azure-</a:t>
            </a:r>
            <a:r>
              <a:rPr lang="fr-FR" b="1" dirty="0" err="1">
                <a:solidFill>
                  <a:srgbClr val="500050"/>
                </a:solidFill>
              </a:rPr>
              <a:t>sdk</a:t>
            </a:r>
            <a:r>
              <a:rPr lang="fr-FR" b="1" dirty="0">
                <a:solidFill>
                  <a:srgbClr val="500050"/>
                </a:solidFill>
              </a:rPr>
              <a:t>		</a:t>
            </a:r>
            <a:r>
              <a:rPr lang="fr-FR" dirty="0"/>
              <a:t>Azure SDK for Node.js</a:t>
            </a:r>
          </a:p>
          <a:p>
            <a:pPr marL="0" indent="0" algn="ctr">
              <a:buNone/>
            </a:pPr>
            <a:r>
              <a:rPr lang="fr-FR" sz="1600" i="1" dirty="0">
                <a:solidFill>
                  <a:schemeClr val="tx1"/>
                </a:solidFill>
              </a:rPr>
              <a:t>… </a:t>
            </a:r>
            <a:r>
              <a:rPr lang="fr-FR" sz="1600" i="1" dirty="0" err="1">
                <a:solidFill>
                  <a:schemeClr val="tx1"/>
                </a:solidFill>
              </a:rPr>
              <a:t>also</a:t>
            </a:r>
            <a:r>
              <a:rPr lang="fr-FR" sz="1600" i="1" dirty="0">
                <a:solidFill>
                  <a:schemeClr val="tx1"/>
                </a:solidFill>
              </a:rPr>
              <a:t> more </a:t>
            </a:r>
            <a:r>
              <a:rPr lang="fr-FR" sz="1600" i="1" dirty="0" err="1">
                <a:solidFill>
                  <a:schemeClr val="tx1"/>
                </a:solidFill>
              </a:rPr>
              <a:t>than</a:t>
            </a:r>
            <a:r>
              <a:rPr lang="fr-FR" sz="1600" i="1" dirty="0">
                <a:solidFill>
                  <a:schemeClr val="tx1"/>
                </a:solidFill>
              </a:rPr>
              <a:t> 50 000 packages</a:t>
            </a:r>
          </a:p>
        </p:txBody>
      </p:sp>
    </p:spTree>
    <p:extLst>
      <p:ext uri="{BB962C8B-B14F-4D97-AF65-F5344CB8AC3E}">
        <p14:creationId xmlns:p14="http://schemas.microsoft.com/office/powerpoint/2010/main" val="92533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Grunt</a:t>
            </a:r>
            <a:r>
              <a:rPr lang="fr-FR" dirty="0"/>
              <a:t> : The </a:t>
            </a:r>
            <a:r>
              <a:rPr lang="fr-FR" dirty="0" err="1"/>
              <a:t>Javascript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Runner</a:t>
            </a:r>
            <a:br>
              <a:rPr lang="fr-FR" dirty="0"/>
            </a:br>
            <a:r>
              <a:rPr lang="en-US" sz="2000" i="1" dirty="0"/>
              <a:t>The Build Tool for JavaScript and Web Applications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“Grunt is a task-based command line build tool for JavaScript projects.”</a:t>
            </a:r>
          </a:p>
          <a:p>
            <a:pPr>
              <a:buFont typeface="Symbol"/>
              <a:buChar char="Þ"/>
            </a:pPr>
            <a:r>
              <a:rPr lang="en-US" dirty="0"/>
              <a:t>Use the Power of JavaScript/Node to Automating Repetitive Tasks</a:t>
            </a:r>
          </a:p>
          <a:p>
            <a:pPr>
              <a:buFont typeface="Symbol"/>
              <a:buChar char="Þ"/>
            </a:pPr>
            <a:endParaRPr lang="en-US" dirty="0"/>
          </a:p>
          <a:p>
            <a:r>
              <a:rPr lang="en-US" dirty="0"/>
              <a:t>Common Build Tasks (configured in gruntfile.js)</a:t>
            </a:r>
          </a:p>
          <a:p>
            <a:pPr lvl="1"/>
            <a:r>
              <a:rPr lang="en-US" dirty="0"/>
              <a:t>Concatenate		</a:t>
            </a:r>
            <a:r>
              <a:rPr lang="fr-FR" sz="1400" i="1" dirty="0" err="1"/>
              <a:t>grunt-contrib-concat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Compress 		</a:t>
            </a:r>
            <a:r>
              <a:rPr lang="en-US" sz="1400" i="1" dirty="0"/>
              <a:t>grunt-</a:t>
            </a:r>
            <a:r>
              <a:rPr lang="en-US" sz="1400" i="1" dirty="0" err="1"/>
              <a:t>contrib</a:t>
            </a:r>
            <a:r>
              <a:rPr lang="en-US" sz="1400" i="1" dirty="0"/>
              <a:t>-compress</a:t>
            </a:r>
          </a:p>
          <a:p>
            <a:pPr lvl="1"/>
            <a:r>
              <a:rPr lang="en-US" dirty="0"/>
              <a:t>Minify		</a:t>
            </a:r>
            <a:r>
              <a:rPr lang="en-US" sz="1400" i="1" dirty="0"/>
              <a:t>grunt-</a:t>
            </a:r>
            <a:r>
              <a:rPr lang="en-US" sz="1400" i="1" dirty="0" err="1"/>
              <a:t>contrib</a:t>
            </a:r>
            <a:r>
              <a:rPr lang="en-US" sz="1400" i="1" dirty="0"/>
              <a:t>-</a:t>
            </a:r>
            <a:r>
              <a:rPr lang="en-US" sz="1400" i="1" dirty="0" err="1"/>
              <a:t>htmlmin</a:t>
            </a:r>
            <a:r>
              <a:rPr lang="en-US" sz="1400" i="1" dirty="0"/>
              <a:t>, grunt-</a:t>
            </a:r>
            <a:r>
              <a:rPr lang="en-US" sz="1400" i="1" dirty="0" err="1"/>
              <a:t>contrib</a:t>
            </a:r>
            <a:r>
              <a:rPr lang="en-US" sz="1400" i="1" dirty="0"/>
              <a:t>-</a:t>
            </a:r>
            <a:r>
              <a:rPr lang="en-US" sz="1400" i="1" dirty="0" err="1"/>
              <a:t>cssmin</a:t>
            </a:r>
            <a:endParaRPr lang="en-US" sz="1400" i="1" dirty="0"/>
          </a:p>
          <a:p>
            <a:pPr lvl="1"/>
            <a:r>
              <a:rPr lang="en-US" dirty="0" err="1"/>
              <a:t>Linting</a:t>
            </a:r>
            <a:r>
              <a:rPr lang="en-US" dirty="0"/>
              <a:t> (</a:t>
            </a:r>
            <a:r>
              <a:rPr lang="en-US" dirty="0" err="1"/>
              <a:t>JsLint</a:t>
            </a:r>
            <a:r>
              <a:rPr lang="en-US" dirty="0"/>
              <a:t>, </a:t>
            </a:r>
            <a:r>
              <a:rPr lang="en-US" dirty="0" err="1"/>
              <a:t>JsHint</a:t>
            </a:r>
            <a:r>
              <a:rPr lang="en-US" dirty="0"/>
              <a:t>)	</a:t>
            </a:r>
            <a:r>
              <a:rPr lang="en-US" sz="1400" i="1" dirty="0"/>
              <a:t>grunt-</a:t>
            </a:r>
            <a:r>
              <a:rPr lang="en-US" sz="1400" i="1" dirty="0" err="1"/>
              <a:t>contrib</a:t>
            </a:r>
            <a:r>
              <a:rPr lang="en-US" sz="1400" i="1" dirty="0"/>
              <a:t>-</a:t>
            </a:r>
            <a:r>
              <a:rPr lang="en-US" sz="1400" i="1" dirty="0" err="1"/>
              <a:t>jshint</a:t>
            </a:r>
            <a:r>
              <a:rPr lang="en-US" sz="1400" i="1" dirty="0"/>
              <a:t> , grunt-</a:t>
            </a:r>
            <a:r>
              <a:rPr lang="en-US" sz="1400" i="1" dirty="0" err="1"/>
              <a:t>contrib</a:t>
            </a:r>
            <a:r>
              <a:rPr lang="en-US" sz="1400" i="1" dirty="0"/>
              <a:t>-</a:t>
            </a:r>
            <a:r>
              <a:rPr lang="en-US" sz="1400" i="1" dirty="0" err="1"/>
              <a:t>csslint</a:t>
            </a:r>
            <a:endParaRPr lang="en-US" sz="1400" i="1" dirty="0"/>
          </a:p>
          <a:p>
            <a:pPr lvl="1"/>
            <a:r>
              <a:rPr lang="en-US" dirty="0"/>
              <a:t>Testing		</a:t>
            </a:r>
            <a:r>
              <a:rPr lang="en-US" sz="1400" i="1" dirty="0"/>
              <a:t>grunt-</a:t>
            </a:r>
            <a:r>
              <a:rPr lang="en-US" sz="1400" i="1" dirty="0" err="1"/>
              <a:t>contrib</a:t>
            </a:r>
            <a:r>
              <a:rPr lang="en-US" sz="1400" i="1" dirty="0"/>
              <a:t>-</a:t>
            </a:r>
            <a:r>
              <a:rPr lang="en-US" sz="1400" i="1" dirty="0" err="1"/>
              <a:t>qunit</a:t>
            </a:r>
            <a:r>
              <a:rPr lang="en-US" sz="1400" i="1" dirty="0"/>
              <a:t>, grunt-</a:t>
            </a:r>
            <a:r>
              <a:rPr lang="en-US" sz="1400" i="1" dirty="0" err="1"/>
              <a:t>contrib</a:t>
            </a:r>
            <a:r>
              <a:rPr lang="en-US" sz="1400" i="1" dirty="0"/>
              <a:t>-</a:t>
            </a:r>
            <a:r>
              <a:rPr lang="en-US" sz="1400" i="1" dirty="0" err="1"/>
              <a:t>nodeunit</a:t>
            </a:r>
            <a:endParaRPr lang="en-US" sz="1400" i="1" dirty="0"/>
          </a:p>
          <a:p>
            <a:pPr lvl="1"/>
            <a:r>
              <a:rPr lang="en-US" dirty="0"/>
              <a:t>Optimize Image	</a:t>
            </a:r>
            <a:r>
              <a:rPr lang="en-US" sz="1400" i="1" dirty="0"/>
              <a:t>grunt-</a:t>
            </a:r>
            <a:r>
              <a:rPr lang="en-US" sz="1400" i="1" dirty="0" err="1"/>
              <a:t>contrib</a:t>
            </a:r>
            <a:r>
              <a:rPr lang="en-US" sz="1400" i="1" dirty="0"/>
              <a:t>-</a:t>
            </a:r>
            <a:r>
              <a:rPr lang="en-US" sz="1400" i="1" dirty="0" err="1"/>
              <a:t>imagemin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Monitor Files	</a:t>
            </a:r>
            <a:r>
              <a:rPr lang="en-US" sz="1400" i="1" dirty="0"/>
              <a:t>grunt-</a:t>
            </a:r>
            <a:r>
              <a:rPr lang="en-US" sz="1400" i="1" dirty="0" err="1"/>
              <a:t>contrib</a:t>
            </a:r>
            <a:r>
              <a:rPr lang="en-US" sz="1400" i="1" dirty="0"/>
              <a:t>-watch</a:t>
            </a:r>
            <a:endParaRPr lang="en-US" i="1" dirty="0"/>
          </a:p>
          <a:p>
            <a:pPr lvl="1"/>
            <a:r>
              <a:rPr lang="en-US" dirty="0"/>
              <a:t>Publish		</a:t>
            </a:r>
            <a:r>
              <a:rPr lang="fr-FR" sz="1400" i="1" dirty="0" err="1"/>
              <a:t>grunt</a:t>
            </a:r>
            <a:r>
              <a:rPr lang="fr-FR" sz="1400" i="1" dirty="0"/>
              <a:t>-</a:t>
            </a:r>
            <a:r>
              <a:rPr lang="fr-FR" sz="1400" i="1" dirty="0" err="1"/>
              <a:t>contrib</a:t>
            </a:r>
            <a:r>
              <a:rPr lang="fr-FR" sz="1400" i="1" dirty="0"/>
              <a:t>-copy</a:t>
            </a:r>
            <a:endParaRPr lang="en-US" sz="1400" i="1" dirty="0"/>
          </a:p>
          <a:p>
            <a:pPr lvl="1"/>
            <a:r>
              <a:rPr lang="en-US" dirty="0"/>
              <a:t>YOUR TASK HERE 	</a:t>
            </a:r>
          </a:p>
          <a:p>
            <a:r>
              <a:rPr lang="en-US" dirty="0"/>
              <a:t>Who uses Grunt ?</a:t>
            </a:r>
          </a:p>
          <a:p>
            <a:pPr lvl="1"/>
            <a:r>
              <a:rPr lang="fr-FR" dirty="0" err="1"/>
              <a:t>Twitter</a:t>
            </a:r>
            <a:r>
              <a:rPr lang="fr-FR" dirty="0"/>
              <a:t>, </a:t>
            </a:r>
            <a:r>
              <a:rPr lang="fr-FR" dirty="0" err="1"/>
              <a:t>Jquery</a:t>
            </a:r>
            <a:r>
              <a:rPr lang="fr-FR" dirty="0"/>
              <a:t>, </a:t>
            </a:r>
            <a:r>
              <a:rPr lang="fr-FR" dirty="0" err="1"/>
              <a:t>Bootstrap</a:t>
            </a:r>
            <a:r>
              <a:rPr lang="fr-FR" dirty="0"/>
              <a:t>, WordPress, Adobe, </a:t>
            </a:r>
            <a:r>
              <a:rPr lang="fr-FR" dirty="0" err="1"/>
              <a:t>Pinterest</a:t>
            </a:r>
            <a:r>
              <a:rPr lang="fr-FR" dirty="0"/>
              <a:t>, Facebook, …</a:t>
            </a:r>
          </a:p>
        </p:txBody>
      </p:sp>
      <p:pic>
        <p:nvPicPr>
          <p:cNvPr id="15362" name="Picture 2" descr="http://gruntjs.com/img/grun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71600"/>
            <a:ext cx="1066800" cy="12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6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Redis Commander</a:t>
            </a:r>
            <a:br>
              <a:rPr lang="fr-FR" dirty="0"/>
            </a:br>
            <a:r>
              <a:rPr lang="fr-FR" sz="2000" i="1" dirty="0" err="1"/>
              <a:t>Built</a:t>
            </a:r>
            <a:r>
              <a:rPr lang="fr-FR" sz="2000" i="1" dirty="0"/>
              <a:t> </a:t>
            </a:r>
            <a:r>
              <a:rPr lang="fr-FR" sz="2000" i="1" dirty="0" err="1"/>
              <a:t>with</a:t>
            </a:r>
            <a:r>
              <a:rPr lang="fr-FR" sz="2000" i="1" dirty="0"/>
              <a:t> </a:t>
            </a:r>
            <a:r>
              <a:rPr lang="fr-FR" sz="2000" i="1" dirty="0" err="1"/>
              <a:t>Node</a:t>
            </a:r>
            <a:endParaRPr lang="fr-FR" sz="2000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848600" cy="48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74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IISNode</a:t>
            </a:r>
            <a:br>
              <a:rPr lang="fr-FR" dirty="0"/>
            </a:br>
            <a:r>
              <a:rPr lang="fr-FR" sz="2000" i="1" dirty="0"/>
              <a:t>Host Node.js </a:t>
            </a:r>
            <a:r>
              <a:rPr lang="fr-FR" sz="2000" i="1" dirty="0" err="1"/>
              <a:t>app</a:t>
            </a:r>
            <a:r>
              <a:rPr lang="fr-FR" sz="2000" i="1" dirty="0"/>
              <a:t> in IIS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17" y="2104628"/>
            <a:ext cx="4191001" cy="4065315"/>
          </a:xfrm>
        </p:spPr>
        <p:txBody>
          <a:bodyPr/>
          <a:lstStyle/>
          <a:p>
            <a:r>
              <a:rPr lang="en-US" dirty="0"/>
              <a:t>Native IIS module that allows hosting of node.js applications in IIS on Windows. </a:t>
            </a:r>
          </a:p>
          <a:p>
            <a:pPr lvl="1"/>
            <a:r>
              <a:rPr lang="en-US" dirty="0"/>
              <a:t>Node Process management</a:t>
            </a:r>
          </a:p>
          <a:p>
            <a:pPr lvl="1"/>
            <a:r>
              <a:rPr lang="en-US" dirty="0"/>
              <a:t>Side by side with other content types.</a:t>
            </a:r>
          </a:p>
          <a:p>
            <a:pPr lvl="1"/>
            <a:r>
              <a:rPr lang="en-US" dirty="0"/>
              <a:t>Scalability on multi-core servers</a:t>
            </a:r>
          </a:p>
          <a:p>
            <a:pPr lvl="1"/>
            <a:r>
              <a:rPr lang="en-US" dirty="0"/>
              <a:t>Integrated debugging</a:t>
            </a:r>
          </a:p>
          <a:p>
            <a:pPr lvl="1"/>
            <a:r>
              <a:rPr lang="en-US" dirty="0"/>
              <a:t>Auto-update</a:t>
            </a:r>
          </a:p>
          <a:p>
            <a:pPr lvl="1"/>
            <a:r>
              <a:rPr lang="en-US" dirty="0"/>
              <a:t>Access to logs over HTTP</a:t>
            </a:r>
          </a:p>
          <a:p>
            <a:pPr lvl="1"/>
            <a:r>
              <a:rPr lang="en-US" dirty="0"/>
              <a:t>Minimal changes to node.js application code</a:t>
            </a:r>
          </a:p>
          <a:p>
            <a:pPr lvl="1"/>
            <a:r>
              <a:rPr lang="en-US" dirty="0"/>
              <a:t>Integrated management experience</a:t>
            </a:r>
          </a:p>
          <a:p>
            <a:pPr lvl="1"/>
            <a:r>
              <a:rPr lang="en-US" dirty="0"/>
              <a:t>Other IIS benefits : Port sharing, security, URL rewriting, compression, caching, logging</a:t>
            </a:r>
          </a:p>
          <a:p>
            <a:pPr lvl="1"/>
            <a:endParaRPr lang="fr-FR" dirty="0"/>
          </a:p>
        </p:txBody>
      </p:sp>
      <p:pic>
        <p:nvPicPr>
          <p:cNvPr id="16386" name="Picture 2" descr="http://scienceclouds.org/wp-content/uploads/2013/04/WinAzur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082" y="6056531"/>
            <a:ext cx="2211861" cy="53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820528" y="5410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500050"/>
                </a:solidFill>
              </a:rPr>
              <a:t>Important </a:t>
            </a:r>
            <a:r>
              <a:rPr lang="fr-FR" b="1" dirty="0" err="1">
                <a:solidFill>
                  <a:srgbClr val="500050"/>
                </a:solidFill>
              </a:rPr>
              <a:t>Node</a:t>
            </a:r>
            <a:r>
              <a:rPr lang="fr-FR" b="1" dirty="0">
                <a:solidFill>
                  <a:srgbClr val="500050"/>
                </a:solidFill>
              </a:rPr>
              <a:t> </a:t>
            </a:r>
            <a:r>
              <a:rPr lang="fr-FR" dirty="0"/>
              <a:t>: Windows Azure Node.js </a:t>
            </a:r>
            <a:r>
              <a:rPr lang="fr-FR" dirty="0" err="1"/>
              <a:t>hosting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powered</a:t>
            </a:r>
            <a:r>
              <a:rPr lang="fr-FR" dirty="0"/>
              <a:t> by </a:t>
            </a:r>
            <a:r>
              <a:rPr lang="fr-FR" dirty="0" err="1"/>
              <a:t>IISNode</a:t>
            </a:r>
            <a:r>
              <a:rPr lang="fr-FR" dirty="0"/>
              <a:t> !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71352"/>
            <a:ext cx="5051476" cy="323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Introduction</a:t>
            </a:r>
          </a:p>
          <a:p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makes</a:t>
            </a:r>
            <a:r>
              <a:rPr lang="fr-FR" sz="2400" dirty="0"/>
              <a:t> </a:t>
            </a:r>
            <a:r>
              <a:rPr lang="fr-FR" sz="2400" dirty="0" err="1"/>
              <a:t>Node</a:t>
            </a:r>
            <a:r>
              <a:rPr lang="fr-FR" sz="2400" dirty="0"/>
              <a:t> </a:t>
            </a:r>
            <a:r>
              <a:rPr lang="fr-FR" sz="2400" dirty="0" err="1"/>
              <a:t>so</a:t>
            </a:r>
            <a:r>
              <a:rPr lang="fr-FR" sz="2400" dirty="0"/>
              <a:t> ___ ?</a:t>
            </a:r>
          </a:p>
          <a:p>
            <a:r>
              <a:rPr lang="fr-FR" sz="2400" dirty="0"/>
              <a:t>How to </a:t>
            </a:r>
            <a:r>
              <a:rPr lang="fr-FR" sz="2400" dirty="0" err="1"/>
              <a:t>Node</a:t>
            </a:r>
            <a:r>
              <a:rPr lang="fr-FR" sz="2400" dirty="0"/>
              <a:t> ….</a:t>
            </a:r>
          </a:p>
          <a:p>
            <a:pPr lvl="1"/>
            <a:r>
              <a:rPr lang="fr-FR" sz="2400" dirty="0"/>
              <a:t>Hello world</a:t>
            </a:r>
          </a:p>
          <a:p>
            <a:pPr lvl="1"/>
            <a:r>
              <a:rPr lang="fr-FR" sz="2400" dirty="0"/>
              <a:t>Tweeter Console</a:t>
            </a:r>
          </a:p>
          <a:p>
            <a:r>
              <a:rPr lang="fr-FR" sz="2400" dirty="0"/>
              <a:t>NPM to the </a:t>
            </a:r>
            <a:r>
              <a:rPr lang="fr-FR" sz="2400" dirty="0" err="1"/>
              <a:t>rescue</a:t>
            </a:r>
            <a:endParaRPr lang="fr-FR" sz="2400" dirty="0"/>
          </a:p>
          <a:p>
            <a:r>
              <a:rPr lang="fr-FR" sz="2400" dirty="0"/>
              <a:t>… and not to </a:t>
            </a:r>
            <a:r>
              <a:rPr lang="fr-FR" sz="2400" dirty="0" err="1"/>
              <a:t>Node</a:t>
            </a:r>
            <a:endParaRPr lang="fr-FR" sz="2400" dirty="0"/>
          </a:p>
          <a:p>
            <a:pPr lvl="1"/>
            <a:r>
              <a:rPr lang="fr-FR" sz="2400" dirty="0" err="1"/>
              <a:t>Grunt</a:t>
            </a:r>
            <a:endParaRPr lang="fr-FR" sz="2400" dirty="0"/>
          </a:p>
          <a:p>
            <a:pPr lvl="1"/>
            <a:r>
              <a:rPr lang="fr-FR" sz="2400" dirty="0"/>
              <a:t>Redis Commander</a:t>
            </a:r>
          </a:p>
          <a:p>
            <a:r>
              <a:rPr lang="fr-FR" sz="2400" dirty="0"/>
              <a:t>Node.js and Microsoft</a:t>
            </a:r>
          </a:p>
          <a:p>
            <a:r>
              <a:rPr lang="fr-FR" sz="2400" dirty="0"/>
              <a:t>Questions</a:t>
            </a:r>
          </a:p>
        </p:txBody>
      </p:sp>
      <p:pic>
        <p:nvPicPr>
          <p:cNvPr id="14340" name="Picture 4" descr="http://blog.appfog.com/wp-content/uploads/2012/09/nodejs-1024x7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466850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046023" y="3752096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“Most languages were designed to</a:t>
            </a:r>
          </a:p>
          <a:p>
            <a:r>
              <a:rPr lang="fr-FR" i="1" dirty="0" err="1"/>
              <a:t>solve</a:t>
            </a:r>
            <a:r>
              <a:rPr lang="fr-FR" i="1" dirty="0"/>
              <a:t> </a:t>
            </a:r>
            <a:r>
              <a:rPr lang="fr-FR" i="1" dirty="0" err="1"/>
              <a:t>computational</a:t>
            </a:r>
            <a:r>
              <a:rPr lang="fr-FR" i="1" dirty="0"/>
              <a:t> </a:t>
            </a:r>
            <a:r>
              <a:rPr lang="fr-FR" i="1" dirty="0" err="1"/>
              <a:t>problems</a:t>
            </a:r>
            <a:r>
              <a:rPr lang="fr-FR" i="1" dirty="0"/>
              <a:t>, but</a:t>
            </a:r>
          </a:p>
          <a:p>
            <a:r>
              <a:rPr lang="fr-FR" i="1" dirty="0"/>
              <a:t>Node.js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different</a:t>
            </a:r>
            <a:r>
              <a:rPr lang="en-US" i="1" dirty="0"/>
              <a:t> “</a:t>
            </a:r>
            <a:endParaRPr lang="fr-FR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5046023" y="5181600"/>
            <a:ext cx="364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 Node.js was designed from the</a:t>
            </a:r>
          </a:p>
          <a:p>
            <a:r>
              <a:rPr lang="en-US" i="1" dirty="0"/>
              <a:t>ground up to efficiently handle the</a:t>
            </a:r>
          </a:p>
          <a:p>
            <a:r>
              <a:rPr lang="en-US" i="1" dirty="0"/>
              <a:t>communication that is at the heart</a:t>
            </a:r>
          </a:p>
          <a:p>
            <a:r>
              <a:rPr lang="fr-FR" i="1" dirty="0"/>
              <a:t>of modern web applications</a:t>
            </a:r>
            <a:r>
              <a:rPr lang="en-US" i="1" dirty="0"/>
              <a:t> “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45248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 for Visual Studio </a:t>
            </a:r>
            <a:r>
              <a:rPr lang="fr-FR" dirty="0" err="1"/>
              <a:t>Users</a:t>
            </a:r>
            <a:br>
              <a:rPr lang="fr-FR" dirty="0"/>
            </a:br>
            <a:r>
              <a:rPr lang="fr-FR" sz="2000" i="1" dirty="0"/>
              <a:t>Node.js Tools for Visual Studio (Alpha)</a:t>
            </a:r>
          </a:p>
        </p:txBody>
      </p:sp>
      <p:pic>
        <p:nvPicPr>
          <p:cNvPr id="14338" name="Picture 2" descr="C:\Users\m.lemaitre\Downloads\ntv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271039"/>
            <a:ext cx="6172200" cy="412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400800" y="2271039"/>
            <a:ext cx="2743200" cy="385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 Visual Studio into a Node.js IDE.</a:t>
            </a:r>
          </a:p>
          <a:p>
            <a:pPr marL="342900" lvl="0" indent="-34290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Font typeface="Arial" charset="0"/>
              <a:buChar char="•"/>
            </a:pPr>
            <a:r>
              <a:rPr lang="en-US" kern="0" dirty="0">
                <a:solidFill>
                  <a:srgbClr val="000000"/>
                </a:solidFill>
                <a:sym typeface="Calibri"/>
              </a:rPr>
              <a:t>Editing</a:t>
            </a:r>
          </a:p>
          <a:p>
            <a:pPr marL="342900" lvl="0" indent="-34290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Font typeface="Arial" charset="0"/>
              <a:buChar char="•"/>
            </a:pPr>
            <a:r>
              <a:rPr lang="en-US" kern="0" dirty="0" err="1">
                <a:solidFill>
                  <a:srgbClr val="000000"/>
                </a:solidFill>
                <a:sym typeface="Calibri"/>
              </a:rPr>
              <a:t>Intellisense</a:t>
            </a:r>
            <a:endParaRPr lang="en-US" kern="0" dirty="0">
              <a:solidFill>
                <a:srgbClr val="000000"/>
              </a:solidFill>
              <a:sym typeface="Calibri"/>
            </a:endParaRPr>
          </a:p>
          <a:p>
            <a:pPr marL="342900" lvl="0" indent="-34290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Font typeface="Arial" charset="0"/>
              <a:buChar char="•"/>
            </a:pPr>
            <a:r>
              <a:rPr lang="en-US" kern="0" dirty="0">
                <a:solidFill>
                  <a:srgbClr val="000000"/>
                </a:solidFill>
                <a:sym typeface="Calibri"/>
              </a:rPr>
              <a:t>Profiling</a:t>
            </a:r>
          </a:p>
          <a:p>
            <a:pPr marL="342900" lvl="0" indent="-34290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Font typeface="Arial" charset="0"/>
              <a:buChar char="•"/>
            </a:pPr>
            <a:r>
              <a:rPr lang="en-US" kern="0" dirty="0" err="1">
                <a:solidFill>
                  <a:srgbClr val="000000"/>
                </a:solidFill>
                <a:sym typeface="Calibri"/>
              </a:rPr>
              <a:t>Npm</a:t>
            </a:r>
            <a:r>
              <a:rPr lang="en-US" kern="0" dirty="0">
                <a:solidFill>
                  <a:srgbClr val="000000"/>
                </a:solidFill>
                <a:sym typeface="Calibri"/>
              </a:rPr>
              <a:t> integration</a:t>
            </a:r>
          </a:p>
          <a:p>
            <a:pPr marL="342900" lvl="0" indent="-34290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Font typeface="Arial" charset="0"/>
              <a:buChar char="•"/>
            </a:pPr>
            <a:r>
              <a:rPr lang="en-US" dirty="0"/>
              <a:t>Debugging locally and remotely (Windows/Mac/Linux)</a:t>
            </a:r>
          </a:p>
          <a:p>
            <a:pPr marL="342900" lvl="0" indent="-34290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Font typeface="Arial" charset="0"/>
              <a:buChar char="•"/>
            </a:pPr>
            <a:r>
              <a:rPr lang="fr-FR" dirty="0"/>
              <a:t>Azure </a:t>
            </a:r>
            <a:r>
              <a:rPr lang="fr-FR" dirty="0" err="1"/>
              <a:t>Deployment</a:t>
            </a:r>
            <a:endParaRPr lang="fr-FR" dirty="0"/>
          </a:p>
          <a:p>
            <a:pPr marL="342900" lvl="0" indent="-34290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Font typeface="Arial" charset="0"/>
              <a:buChar char="•"/>
            </a:pPr>
            <a:r>
              <a:rPr lang="fr-FR" dirty="0"/>
              <a:t>…</a:t>
            </a:r>
          </a:p>
          <a:p>
            <a:pPr marL="342900" lvl="0" indent="-34290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Font typeface="Arial" charset="0"/>
              <a:buChar char="•"/>
            </a:pPr>
            <a:endParaRPr lang="fr-FR" dirty="0"/>
          </a:p>
          <a:p>
            <a:pPr lvl="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</a:pPr>
            <a:r>
              <a:rPr lang="fr-FR" dirty="0"/>
              <a:t>You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</a:t>
            </a:r>
          </a:p>
        </p:txBody>
      </p:sp>
      <p:pic>
        <p:nvPicPr>
          <p:cNvPr id="3" name="Picture 2" descr="http://i.msdn.microsoft.com/gg241199.webMatrix-logo1(fr-fr,MSDN.10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114277"/>
            <a:ext cx="1381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60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algn="ctr">
              <a:buNone/>
            </a:pPr>
            <a:endParaRPr lang="fr-FR" sz="5400" i="1" dirty="0">
              <a:solidFill>
                <a:srgbClr val="500050"/>
              </a:solidFill>
            </a:endParaRPr>
          </a:p>
          <a:p>
            <a:pPr marL="0" indent="0" algn="ctr">
              <a:buNone/>
            </a:pPr>
            <a:endParaRPr lang="fr-FR" sz="5400" i="1" dirty="0">
              <a:solidFill>
                <a:srgbClr val="500050"/>
              </a:solidFill>
            </a:endParaRPr>
          </a:p>
          <a:p>
            <a:pPr marL="0" indent="0" algn="ctr">
              <a:buNone/>
            </a:pPr>
            <a:r>
              <a:rPr lang="fr-FR" sz="5400" i="1" dirty="0">
                <a:solidFill>
                  <a:srgbClr val="50005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0014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Brief History</a:t>
            </a:r>
          </a:p>
          <a:p>
            <a:pPr lvl="1" fontAlgn="ctr"/>
            <a:r>
              <a:rPr lang="en-US" dirty="0"/>
              <a:t>Invented by Ryan Dahl of </a:t>
            </a:r>
            <a:r>
              <a:rPr lang="en-US" dirty="0" err="1"/>
              <a:t>Joyent</a:t>
            </a:r>
            <a:r>
              <a:rPr lang="en-US" dirty="0"/>
              <a:t>, spring 2009 (4 years)</a:t>
            </a:r>
          </a:p>
          <a:p>
            <a:pPr lvl="2" fontAlgn="ctr"/>
            <a:r>
              <a:rPr lang="en-US" dirty="0"/>
              <a:t>Solving the upload progress bar problem on Flickr</a:t>
            </a:r>
          </a:p>
          <a:p>
            <a:pPr lvl="1" fontAlgn="ctr"/>
            <a:r>
              <a:rPr lang="en-US" dirty="0"/>
              <a:t>Jan. 2012 Dahl stepped aside, promoting coworker and NPM creator Isaac </a:t>
            </a:r>
            <a:r>
              <a:rPr lang="en-US" dirty="0" err="1"/>
              <a:t>Schlueter</a:t>
            </a:r>
            <a:endParaRPr lang="en-US" sz="1400" dirty="0"/>
          </a:p>
          <a:p>
            <a:pPr lvl="1"/>
            <a:r>
              <a:rPr lang="fr-FR" dirty="0"/>
              <a:t>First Stable </a:t>
            </a:r>
            <a:r>
              <a:rPr lang="fr-FR" dirty="0" err="1"/>
              <a:t>Build</a:t>
            </a:r>
            <a:r>
              <a:rPr lang="fr-FR" dirty="0"/>
              <a:t> on Windows :  v0.6.0 (</a:t>
            </a:r>
            <a:r>
              <a:rPr lang="fr-FR" dirty="0" err="1"/>
              <a:t>November</a:t>
            </a:r>
            <a:r>
              <a:rPr lang="fr-FR" dirty="0"/>
              <a:t> 2011) </a:t>
            </a:r>
          </a:p>
          <a:p>
            <a:pPr lvl="2"/>
            <a:r>
              <a:rPr lang="fr-FR" dirty="0" err="1"/>
              <a:t>With</a:t>
            </a:r>
            <a:r>
              <a:rPr lang="fr-FR" dirty="0"/>
              <a:t> the Help of Microsoft</a:t>
            </a:r>
          </a:p>
          <a:p>
            <a:pPr marL="114300" indent="0">
              <a:buNone/>
            </a:pPr>
            <a:endParaRPr lang="fr-FR" dirty="0"/>
          </a:p>
          <a:p>
            <a:pPr marL="114300" indent="0" algn="ctr">
              <a:buNone/>
            </a:pPr>
            <a:r>
              <a:rPr lang="en-US" sz="2800" b="1" i="1" dirty="0">
                <a:solidFill>
                  <a:srgbClr val="500050"/>
                </a:solidFill>
              </a:rPr>
              <a:t>Node's goal is to provide an easy way to build scalable network programs</a:t>
            </a:r>
            <a:endParaRPr lang="en-US" dirty="0"/>
          </a:p>
          <a:p>
            <a:pPr fontAlgn="ctr"/>
            <a:r>
              <a:rPr lang="en-US" dirty="0"/>
              <a:t>Now</a:t>
            </a:r>
          </a:p>
          <a:p>
            <a:pPr lvl="1" fontAlgn="ctr"/>
            <a:r>
              <a:rPr lang="en-US" dirty="0"/>
              <a:t>Development and maintenance is sponsored by </a:t>
            </a:r>
            <a:r>
              <a:rPr lang="en-US" dirty="0" err="1"/>
              <a:t>Joyent</a:t>
            </a:r>
            <a:r>
              <a:rPr lang="en-US" dirty="0"/>
              <a:t> (Cloud infrastructure)</a:t>
            </a:r>
          </a:p>
          <a:p>
            <a:pPr lvl="2" fontAlgn="ctr"/>
            <a:r>
              <a:rPr lang="en-US" dirty="0"/>
              <a:t>But many contributors : </a:t>
            </a:r>
            <a:r>
              <a:rPr lang="en-US" dirty="0" err="1"/>
              <a:t>StrongLoop</a:t>
            </a:r>
            <a:r>
              <a:rPr lang="en-US" dirty="0"/>
              <a:t>, </a:t>
            </a:r>
            <a:r>
              <a:rPr lang="en-US" dirty="0" err="1"/>
              <a:t>Voxer</a:t>
            </a:r>
            <a:r>
              <a:rPr lang="en-US" dirty="0"/>
              <a:t>, </a:t>
            </a:r>
            <a:r>
              <a:rPr lang="en-US" dirty="0" err="1"/>
              <a:t>Joyent</a:t>
            </a:r>
            <a:r>
              <a:rPr lang="en-US" dirty="0"/>
              <a:t>, Microsoft, Mozilla, …</a:t>
            </a:r>
          </a:p>
          <a:p>
            <a:pPr lvl="1"/>
            <a:r>
              <a:rPr lang="en-US" dirty="0"/>
              <a:t>#3 repository on </a:t>
            </a:r>
            <a:r>
              <a:rPr lang="en-US" dirty="0" err="1"/>
              <a:t>GitHub</a:t>
            </a:r>
            <a:r>
              <a:rPr lang="en-US" dirty="0"/>
              <a:t> (500 contributors, 10 000 commits)</a:t>
            </a:r>
          </a:p>
          <a:p>
            <a:pPr lvl="1"/>
            <a:r>
              <a:rPr lang="en-US" dirty="0"/>
              <a:t>V0.10 (March 2013) : 35 000 downloads /day, 1 000 000 downloads in 3 months</a:t>
            </a:r>
          </a:p>
          <a:p>
            <a:pPr lvl="1"/>
            <a:r>
              <a:rPr lang="en-US" dirty="0"/>
              <a:t>Run on Linux, Mac, Windows, … and in the Cloud (Supported by major Cloud Platforms)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0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“I/O needs to be done differently”</a:t>
            </a:r>
            <a:br>
              <a:rPr lang="en-US" dirty="0"/>
            </a:br>
            <a:r>
              <a:rPr lang="fr-FR" sz="2000" i="1" dirty="0"/>
              <a:t>Inspiration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92351"/>
          </a:xfrm>
        </p:spPr>
        <p:txBody>
          <a:bodyPr/>
          <a:lstStyle/>
          <a:p>
            <a:r>
              <a:rPr lang="en-US" dirty="0"/>
              <a:t>Many web applications have code,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		What is the software doing while it queries the database?</a:t>
            </a:r>
          </a:p>
          <a:p>
            <a:pPr marL="0" indent="0" algn="r">
              <a:buNone/>
            </a:pPr>
            <a:r>
              <a:rPr lang="en-US" dirty="0"/>
              <a:t>				In many cases, just </a:t>
            </a:r>
            <a:r>
              <a:rPr lang="en-US" b="1" i="1" dirty="0">
                <a:solidFill>
                  <a:srgbClr val="500050"/>
                </a:solidFill>
              </a:rPr>
              <a:t>waiting</a:t>
            </a:r>
            <a:r>
              <a:rPr lang="en-US" dirty="0">
                <a:solidFill>
                  <a:srgbClr val="500050"/>
                </a:solidFill>
              </a:rPr>
              <a:t> </a:t>
            </a:r>
            <a:r>
              <a:rPr lang="en-US" dirty="0"/>
              <a:t>for the response.</a:t>
            </a:r>
          </a:p>
          <a:p>
            <a:pPr marL="0" indent="0" algn="r">
              <a:buNone/>
            </a:pPr>
            <a:r>
              <a:rPr lang="en-US" dirty="0"/>
              <a:t>(blocks the thread)</a:t>
            </a:r>
          </a:p>
          <a:p>
            <a:r>
              <a:rPr lang="en-US" dirty="0"/>
              <a:t>But a line of code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allows the program to return to the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immediately</a:t>
            </a:r>
            <a:r>
              <a:rPr lang="fr-FR" dirty="0"/>
              <a:t>.</a:t>
            </a:r>
          </a:p>
          <a:p>
            <a:pPr marL="0" indent="0" algn="r">
              <a:buNone/>
            </a:pPr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i="1" dirty="0">
                <a:solidFill>
                  <a:srgbClr val="500050"/>
                </a:solidFill>
              </a:rPr>
              <a:t>how</a:t>
            </a:r>
            <a:r>
              <a:rPr lang="fr-FR" dirty="0">
                <a:solidFill>
                  <a:srgbClr val="500050"/>
                </a:solidFill>
              </a:rPr>
              <a:t> </a:t>
            </a:r>
            <a:r>
              <a:rPr lang="fr-FR" dirty="0"/>
              <a:t>I/O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.</a:t>
            </a:r>
            <a:endParaRPr lang="en-US" dirty="0"/>
          </a:p>
          <a:p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3733800" cy="83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4857750" cy="79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http://static.tumblr.com/simmacu/1Cimcxgun/idea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04" y="1371600"/>
            <a:ext cx="999248" cy="13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3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Typical</a:t>
            </a:r>
            <a:r>
              <a:rPr lang="fr-FR" dirty="0"/>
              <a:t> I/O </a:t>
            </a:r>
            <a:r>
              <a:rPr lang="fr-FR" dirty="0" err="1"/>
              <a:t>latency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5914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57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special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500050"/>
                </a:solidFill>
              </a:rPr>
              <a:t>Server-side JavaScript</a:t>
            </a:r>
          </a:p>
          <a:p>
            <a:pPr lvl="1"/>
            <a:r>
              <a:rPr lang="fr-FR" sz="1800" dirty="0" err="1"/>
              <a:t>most</a:t>
            </a:r>
            <a:r>
              <a:rPr lang="fr-FR" sz="1800" dirty="0"/>
              <a:t> </a:t>
            </a:r>
            <a:r>
              <a:rPr lang="fr-FR" sz="1800" dirty="0" err="1"/>
              <a:t>widely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</a:t>
            </a:r>
            <a:r>
              <a:rPr lang="fr-FR" sz="1800" dirty="0" err="1"/>
              <a:t>programing</a:t>
            </a:r>
            <a:r>
              <a:rPr lang="fr-FR" sz="1800" dirty="0"/>
              <a:t> </a:t>
            </a:r>
            <a:r>
              <a:rPr lang="fr-FR" sz="1800" dirty="0" err="1"/>
              <a:t>language</a:t>
            </a:r>
            <a:r>
              <a:rPr lang="fr-FR" sz="1800" dirty="0"/>
              <a:t> of the web</a:t>
            </a:r>
          </a:p>
          <a:p>
            <a:pPr lvl="1"/>
            <a:r>
              <a:rPr lang="fr-FR" sz="1800" dirty="0" err="1"/>
              <a:t>async</a:t>
            </a:r>
            <a:r>
              <a:rPr lang="fr-FR" sz="1800" dirty="0"/>
              <a:t> by nature</a:t>
            </a:r>
            <a:endParaRPr lang="fr-FR" sz="2000" b="1" dirty="0">
              <a:solidFill>
                <a:srgbClr val="500050"/>
              </a:solidFill>
            </a:endParaRPr>
          </a:p>
          <a:p>
            <a:r>
              <a:rPr lang="fr-FR" sz="2000" b="1" dirty="0">
                <a:solidFill>
                  <a:srgbClr val="500050"/>
                </a:solidFill>
              </a:rPr>
              <a:t>Non-</a:t>
            </a:r>
            <a:r>
              <a:rPr lang="fr-FR" sz="2000" b="1" dirty="0" err="1">
                <a:solidFill>
                  <a:srgbClr val="500050"/>
                </a:solidFill>
              </a:rPr>
              <a:t>blocking</a:t>
            </a:r>
            <a:r>
              <a:rPr lang="fr-FR" sz="2000" b="1" dirty="0">
                <a:solidFill>
                  <a:srgbClr val="500050"/>
                </a:solidFill>
              </a:rPr>
              <a:t> I/O</a:t>
            </a:r>
          </a:p>
          <a:p>
            <a:pPr lvl="1"/>
            <a:r>
              <a:rPr lang="fr-FR" sz="1800" dirty="0"/>
              <a:t>do not </a:t>
            </a:r>
            <a:r>
              <a:rPr lang="fr-FR" sz="1800" dirty="0" err="1"/>
              <a:t>wait</a:t>
            </a:r>
            <a:r>
              <a:rPr lang="fr-FR" sz="1800" dirty="0"/>
              <a:t> slow ressources to </a:t>
            </a:r>
            <a:r>
              <a:rPr lang="fr-FR" sz="1800" dirty="0" err="1"/>
              <a:t>respond</a:t>
            </a:r>
            <a:endParaRPr lang="fr-FR" sz="1800" dirty="0"/>
          </a:p>
          <a:p>
            <a:r>
              <a:rPr lang="fr-FR" sz="2000" dirty="0" err="1"/>
              <a:t>Built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500050"/>
                </a:solidFill>
              </a:rPr>
              <a:t>V8 JavaScript </a:t>
            </a:r>
            <a:r>
              <a:rPr lang="fr-FR" sz="2000" b="1" dirty="0" err="1">
                <a:solidFill>
                  <a:srgbClr val="500050"/>
                </a:solidFill>
              </a:rPr>
              <a:t>Engine</a:t>
            </a:r>
            <a:r>
              <a:rPr lang="fr-FR" sz="2000" b="1" dirty="0">
                <a:solidFill>
                  <a:srgbClr val="500050"/>
                </a:solidFill>
              </a:rPr>
              <a:t> </a:t>
            </a:r>
            <a:r>
              <a:rPr lang="fr-FR" sz="2000" dirty="0"/>
              <a:t>(</a:t>
            </a:r>
            <a:r>
              <a:rPr lang="fr-FR" sz="2000" dirty="0" err="1"/>
              <a:t>from</a:t>
            </a:r>
            <a:r>
              <a:rPr lang="fr-FR" sz="2000" dirty="0"/>
              <a:t> Chrome)</a:t>
            </a:r>
          </a:p>
          <a:p>
            <a:pPr lvl="1"/>
            <a:r>
              <a:rPr lang="en-US" dirty="0"/>
              <a:t>very fast and getting faster after each release</a:t>
            </a:r>
          </a:p>
          <a:p>
            <a:r>
              <a:rPr lang="fr-FR" sz="2200" dirty="0"/>
              <a:t>« </a:t>
            </a:r>
            <a:r>
              <a:rPr lang="fr-FR" sz="2200" b="1" dirty="0">
                <a:solidFill>
                  <a:srgbClr val="500050"/>
                </a:solidFill>
              </a:rPr>
              <a:t>Event-</a:t>
            </a:r>
            <a:r>
              <a:rPr lang="fr-FR" sz="2200" b="1" dirty="0" err="1">
                <a:solidFill>
                  <a:srgbClr val="500050"/>
                </a:solidFill>
              </a:rPr>
              <a:t>based</a:t>
            </a:r>
            <a:r>
              <a:rPr lang="fr-FR" sz="2200" dirty="0"/>
              <a:t> » or « </a:t>
            </a:r>
            <a:r>
              <a:rPr lang="fr-FR" sz="2200" b="1" dirty="0" err="1">
                <a:solidFill>
                  <a:srgbClr val="500050"/>
                </a:solidFill>
              </a:rPr>
              <a:t>Asynchronous</a:t>
            </a:r>
            <a:r>
              <a:rPr lang="fr-FR" sz="2200" dirty="0"/>
              <a:t> »</a:t>
            </a:r>
          </a:p>
          <a:p>
            <a:pPr lvl="1"/>
            <a:r>
              <a:rPr lang="en-US" sz="1800" dirty="0"/>
              <a:t>all execution initiated by an event</a:t>
            </a:r>
          </a:p>
          <a:p>
            <a:pPr lvl="1"/>
            <a:r>
              <a:rPr lang="fr-FR" sz="1800" dirty="0"/>
              <a:t>« </a:t>
            </a:r>
            <a:r>
              <a:rPr lang="en-US" sz="1800" dirty="0"/>
              <a:t>Everything runs in parallel except your code</a:t>
            </a:r>
            <a:r>
              <a:rPr lang="fr-FR" sz="1800" dirty="0"/>
              <a:t> »</a:t>
            </a:r>
          </a:p>
          <a:p>
            <a:r>
              <a:rPr lang="fr-FR" sz="2000" b="1" dirty="0">
                <a:solidFill>
                  <a:srgbClr val="500050"/>
                </a:solidFill>
              </a:rPr>
              <a:t>Single-</a:t>
            </a:r>
            <a:r>
              <a:rPr lang="fr-FR" sz="2000" b="1" dirty="0" err="1">
                <a:solidFill>
                  <a:srgbClr val="500050"/>
                </a:solidFill>
              </a:rPr>
              <a:t>threaded</a:t>
            </a:r>
            <a:r>
              <a:rPr lang="fr-FR" sz="2000" b="1" dirty="0">
                <a:solidFill>
                  <a:srgbClr val="500050"/>
                </a:solidFill>
              </a:rPr>
              <a:t> Event </a:t>
            </a:r>
            <a:r>
              <a:rPr lang="fr-FR" sz="2000" b="1" dirty="0" err="1">
                <a:solidFill>
                  <a:srgbClr val="500050"/>
                </a:solidFill>
              </a:rPr>
              <a:t>Loop</a:t>
            </a:r>
            <a:r>
              <a:rPr lang="fr-FR" sz="2000" dirty="0"/>
              <a:t>, </a:t>
            </a:r>
            <a:r>
              <a:rPr lang="fr-FR" sz="2000" dirty="0" err="1"/>
              <a:t>limited</a:t>
            </a:r>
            <a:r>
              <a:rPr lang="fr-FR" sz="2000" dirty="0"/>
              <a:t> to one CPU</a:t>
            </a:r>
          </a:p>
          <a:p>
            <a:pPr lvl="1"/>
            <a:r>
              <a:rPr lang="fr-FR" sz="1800" dirty="0"/>
              <a:t>no threads</a:t>
            </a:r>
          </a:p>
          <a:p>
            <a:pPr lvl="1"/>
            <a:r>
              <a:rPr lang="fr-FR" sz="1800" dirty="0"/>
              <a:t>no </a:t>
            </a:r>
            <a:r>
              <a:rPr lang="fr-FR" sz="1800" dirty="0" err="1"/>
              <a:t>locks</a:t>
            </a:r>
            <a:r>
              <a:rPr lang="fr-FR" sz="1800" dirty="0"/>
              <a:t> or no </a:t>
            </a:r>
            <a:r>
              <a:rPr lang="fr-FR" sz="1800" dirty="0" err="1"/>
              <a:t>execution</a:t>
            </a:r>
            <a:r>
              <a:rPr lang="fr-FR" sz="1800" dirty="0"/>
              <a:t> </a:t>
            </a:r>
            <a:r>
              <a:rPr lang="fr-FR" sz="1800" dirty="0" err="1"/>
              <a:t>concurrency</a:t>
            </a:r>
            <a:endParaRPr lang="fr-FR" sz="1800" dirty="0"/>
          </a:p>
          <a:p>
            <a:pPr lvl="1"/>
            <a:r>
              <a:rPr lang="en-US" sz="1800" dirty="0"/>
              <a:t>events are executed in order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97469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 </a:t>
            </a:r>
            <a:r>
              <a:rPr lang="fr-FR" dirty="0" err="1"/>
              <a:t>Processing</a:t>
            </a:r>
            <a:r>
              <a:rPr lang="fr-FR" dirty="0"/>
              <a:t> Model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87484"/>
            <a:ext cx="58959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11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Node.js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popular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It’s</a:t>
            </a:r>
            <a:r>
              <a:rPr lang="fr-FR" sz="2000" dirty="0"/>
              <a:t> </a:t>
            </a:r>
            <a:r>
              <a:rPr lang="fr-FR" sz="2000" b="1" dirty="0" err="1">
                <a:solidFill>
                  <a:srgbClr val="500050"/>
                </a:solidFill>
              </a:rPr>
              <a:t>fast</a:t>
            </a:r>
            <a:r>
              <a:rPr lang="fr-FR" sz="2000" b="1" dirty="0">
                <a:solidFill>
                  <a:srgbClr val="500050"/>
                </a:solidFill>
              </a:rPr>
              <a:t> </a:t>
            </a:r>
            <a:r>
              <a:rPr lang="fr-FR" sz="2000" dirty="0"/>
              <a:t>and</a:t>
            </a:r>
            <a:r>
              <a:rPr lang="fr-FR" sz="2000" b="1" dirty="0">
                <a:solidFill>
                  <a:srgbClr val="500050"/>
                </a:solidFill>
              </a:rPr>
              <a:t> </a:t>
            </a:r>
            <a:r>
              <a:rPr lang="fr-FR" sz="2000" b="1" dirty="0" err="1">
                <a:solidFill>
                  <a:srgbClr val="500050"/>
                </a:solidFill>
              </a:rPr>
              <a:t>scalable</a:t>
            </a:r>
            <a:endParaRPr lang="fr-FR" sz="2000" b="1" dirty="0">
              <a:solidFill>
                <a:srgbClr val="500050"/>
              </a:solidFill>
            </a:endParaRPr>
          </a:p>
          <a:p>
            <a:r>
              <a:rPr lang="fr-FR" sz="2000" b="1" dirty="0">
                <a:solidFill>
                  <a:srgbClr val="500050"/>
                </a:solidFill>
              </a:rPr>
              <a:t>JavaScript</a:t>
            </a:r>
            <a:r>
              <a:rPr lang="fr-FR" sz="2000" dirty="0"/>
              <a:t> all the </a:t>
            </a:r>
            <a:r>
              <a:rPr lang="fr-FR" sz="2000" dirty="0" err="1"/>
              <a:t>way</a:t>
            </a:r>
            <a:endParaRPr lang="fr-FR" sz="2000" dirty="0"/>
          </a:p>
          <a:p>
            <a:pPr lvl="1"/>
            <a:r>
              <a:rPr lang="fr-FR" sz="1800" dirty="0"/>
              <a:t>Minimal </a:t>
            </a:r>
            <a:r>
              <a:rPr lang="fr-FR" sz="1800" dirty="0" err="1"/>
              <a:t>learning</a:t>
            </a:r>
            <a:r>
              <a:rPr lang="fr-FR" sz="1800" dirty="0"/>
              <a:t> </a:t>
            </a:r>
            <a:r>
              <a:rPr lang="fr-FR" sz="1800" dirty="0" err="1"/>
              <a:t>curve</a:t>
            </a:r>
            <a:endParaRPr lang="fr-FR" sz="1800" dirty="0"/>
          </a:p>
          <a:p>
            <a:pPr lvl="1"/>
            <a:r>
              <a:rPr lang="en-US" sz="1800" dirty="0"/>
              <a:t>JS is now the ubiquitous language of the web</a:t>
            </a:r>
          </a:p>
          <a:p>
            <a:pPr lvl="1"/>
            <a:r>
              <a:rPr lang="en-US" sz="1800" dirty="0"/>
              <a:t>Allow  code re-use between front-end and back-end.</a:t>
            </a:r>
            <a:endParaRPr lang="fr-FR" sz="1800" dirty="0"/>
          </a:p>
          <a:p>
            <a:r>
              <a:rPr lang="fr-FR" sz="2000" b="1" dirty="0">
                <a:solidFill>
                  <a:srgbClr val="500050"/>
                </a:solidFill>
              </a:rPr>
              <a:t>Web</a:t>
            </a:r>
            <a:r>
              <a:rPr lang="fr-FR" sz="2000" dirty="0">
                <a:solidFill>
                  <a:srgbClr val="500050"/>
                </a:solidFill>
              </a:rPr>
              <a:t> </a:t>
            </a:r>
            <a:r>
              <a:rPr lang="fr-FR" sz="2000" dirty="0" err="1"/>
              <a:t>centric</a:t>
            </a:r>
            <a:endParaRPr lang="fr-FR" sz="2000" dirty="0"/>
          </a:p>
          <a:p>
            <a:pPr lvl="1"/>
            <a:r>
              <a:rPr lang="en-US" sz="1800" dirty="0"/>
              <a:t>Being based on JS and V8, node.js naturally attracts mainly web developers</a:t>
            </a:r>
          </a:p>
          <a:p>
            <a:r>
              <a:rPr lang="en-US" sz="2000" b="1" dirty="0">
                <a:solidFill>
                  <a:srgbClr val="500050"/>
                </a:solidFill>
              </a:rPr>
              <a:t>Minimalist Core API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500050"/>
                </a:solidFill>
              </a:rPr>
              <a:t>efficient module system</a:t>
            </a:r>
            <a:r>
              <a:rPr lang="en-US" sz="2000" dirty="0"/>
              <a:t> </a:t>
            </a:r>
            <a:endParaRPr lang="fr-FR" sz="2000" dirty="0"/>
          </a:p>
          <a:p>
            <a:r>
              <a:rPr lang="fr-FR" sz="2000" b="1" dirty="0">
                <a:solidFill>
                  <a:srgbClr val="500050"/>
                </a:solidFill>
              </a:rPr>
              <a:t>Active</a:t>
            </a:r>
            <a:r>
              <a:rPr lang="fr-FR" sz="2000" dirty="0">
                <a:solidFill>
                  <a:srgbClr val="500050"/>
                </a:solidFill>
              </a:rPr>
              <a:t> </a:t>
            </a:r>
            <a:r>
              <a:rPr lang="fr-FR" sz="2000" dirty="0" err="1"/>
              <a:t>development</a:t>
            </a:r>
            <a:endParaRPr lang="fr-FR" sz="2000" dirty="0"/>
          </a:p>
          <a:p>
            <a:r>
              <a:rPr lang="fr-FR" sz="2000" dirty="0" err="1"/>
              <a:t>Always</a:t>
            </a:r>
            <a:r>
              <a:rPr lang="fr-FR" sz="2000" dirty="0"/>
              <a:t> </a:t>
            </a:r>
            <a:r>
              <a:rPr lang="fr-FR" sz="2000" b="1" dirty="0" err="1">
                <a:solidFill>
                  <a:srgbClr val="500050"/>
                </a:solidFill>
              </a:rPr>
              <a:t>asynchronous</a:t>
            </a:r>
            <a:endParaRPr lang="fr-FR" sz="2000" b="1" dirty="0">
              <a:solidFill>
                <a:srgbClr val="500050"/>
              </a:solidFill>
            </a:endParaRPr>
          </a:p>
          <a:p>
            <a:pPr lvl="1"/>
            <a:r>
              <a:rPr lang="en-US" sz="1800" dirty="0"/>
              <a:t>All I/O done in Node is by design asynchronous</a:t>
            </a:r>
            <a:endParaRPr lang="fr-FR" sz="1800" dirty="0"/>
          </a:p>
          <a:p>
            <a:r>
              <a:rPr lang="fr-FR" sz="2000" b="1" dirty="0">
                <a:solidFill>
                  <a:srgbClr val="500050"/>
                </a:solidFill>
              </a:rPr>
              <a:t>Non-</a:t>
            </a:r>
            <a:r>
              <a:rPr lang="fr-FR" sz="2000" b="1" dirty="0" err="1">
                <a:solidFill>
                  <a:srgbClr val="500050"/>
                </a:solidFill>
              </a:rPr>
              <a:t>fragmented</a:t>
            </a:r>
            <a:r>
              <a:rPr lang="fr-FR" sz="2000" dirty="0"/>
              <a:t> </a:t>
            </a:r>
            <a:r>
              <a:rPr lang="fr-FR" sz="2000" dirty="0" err="1"/>
              <a:t>community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5645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Node.js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040188" cy="639762"/>
          </a:xfrm>
        </p:spPr>
        <p:txBody>
          <a:bodyPr/>
          <a:lstStyle/>
          <a:p>
            <a:r>
              <a:rPr lang="fr-FR" b="0" i="1" dirty="0" err="1">
                <a:solidFill>
                  <a:srgbClr val="500050"/>
                </a:solidFill>
              </a:rPr>
              <a:t>Asynchronous</a:t>
            </a:r>
            <a:r>
              <a:rPr lang="fr-FR" b="0" i="1" dirty="0">
                <a:solidFill>
                  <a:srgbClr val="500050"/>
                </a:solidFill>
              </a:rPr>
              <a:t> code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828800"/>
            <a:ext cx="4041775" cy="639762"/>
          </a:xfrm>
        </p:spPr>
        <p:txBody>
          <a:bodyPr/>
          <a:lstStyle/>
          <a:p>
            <a:pPr algn="r"/>
            <a:r>
              <a:rPr lang="fr-FR" b="0" i="1" dirty="0">
                <a:solidFill>
                  <a:srgbClr val="500050"/>
                </a:solidFill>
              </a:rPr>
              <a:t>Single Event </a:t>
            </a:r>
            <a:r>
              <a:rPr lang="fr-FR" b="0" i="1" dirty="0" err="1">
                <a:solidFill>
                  <a:srgbClr val="500050"/>
                </a:solidFill>
              </a:rPr>
              <a:t>Loop</a:t>
            </a:r>
            <a:endParaRPr lang="fr-FR" b="0" i="1" dirty="0">
              <a:solidFill>
                <a:srgbClr val="50005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552700"/>
            <a:ext cx="45815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10" y="2590800"/>
            <a:ext cx="4244439" cy="6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1777" y="6135469"/>
            <a:ext cx="401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code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this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help </a:t>
            </a:r>
            <a:r>
              <a:rPr lang="fr-FR" dirty="0" err="1"/>
              <a:t>you</a:t>
            </a:r>
            <a:r>
              <a:rPr lang="fr-FR" dirty="0"/>
              <a:t>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73510" y="3863876"/>
            <a:ext cx="4198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# entries = 10,000</a:t>
            </a:r>
          </a:p>
          <a:p>
            <a:r>
              <a:rPr lang="fr-FR" dirty="0" err="1"/>
              <a:t>doSomething</a:t>
            </a:r>
            <a:r>
              <a:rPr lang="fr-FR" dirty="0"/>
              <a:t>() </a:t>
            </a:r>
            <a:r>
              <a:rPr lang="fr-FR" dirty="0" err="1"/>
              <a:t>takes</a:t>
            </a:r>
            <a:r>
              <a:rPr lang="fr-FR" dirty="0"/>
              <a:t> ~1ms</a:t>
            </a:r>
          </a:p>
          <a:p>
            <a:r>
              <a:rPr lang="en-US" dirty="0"/>
              <a:t>you block for 10 seconds!</a:t>
            </a:r>
            <a:endParaRPr lang="fr-FR" u="sng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node process is bound to one core</a:t>
            </a:r>
          </a:p>
          <a:p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do </a:t>
            </a:r>
            <a:r>
              <a:rPr lang="fr-FR" u="sng" dirty="0"/>
              <a:t>blocks</a:t>
            </a:r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921599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c6Ykbmu4keBZFTgeE7bN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5VuBMr_JUu.BXAl22E6S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k5a5BR2UqmpkT6j1jj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nwwcafq0iB8nDxnn2fe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4SaCYD7FUa8Hmp8AuLsl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9sy3VufUupDGaSs27h9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F9n.oXL0mpyQ1VnfcP8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EpLDYg2wkeTF.X06Y.50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IEe2G1vaEOPDjFUCTGa5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yqqGO5YkqipzUPmGtH6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ow.qXk40qymHGS5jfyS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bT0UzoRkiOM4aLzlNhk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xW.Al49UEeJHWcCQGoG.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ApCBmu5kCkHEE5X4mWp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dEG6BUnE6u4g9XIO2t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ZuVZrAWEaU0NIMg_iTj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BseiKu6E.6cCQNUeUBv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Y8MaLtdUSgoGd4IaMz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23YbVPSkmcB2w0wqM1I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giG9IO10GIZzeCQHns5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wbyaIye0SRfbrPnzc5c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tJWnofdk2ZfZezAtFds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xkLmi6J0igvKX5BQs9G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9YaAYUwZEqfBNJRhJUDB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G66GCEAckC.sw0sh56V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zjpmUl8b0u87JTA2Ijv2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LqSeBIYkWak2yjrpoF4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TpQQ1B5kaeJUAkYO3Ei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aZKJAv20Wotw1U3UgPX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BUVRyEGkScBS3k96Uv3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k94tTfLEqUhJZ9TruIT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4ulrUiQkuWmnMLkZ3Uh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XHrBPXZE2F4.iA_QiXa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9tgh7WuZUSX2P4rqxJ7F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sQb95itUqnQ2CDvqQ.l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5.zNDP600a_zdhnOoNW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1ibOL5Mk.n4Qv5fKAp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ffD6of9jUitHPYKS8kxK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JWgslEht02yv3UZsRw0K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yu4C5h.ukqIVYshf80yu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Pa513MXE0GWo9u1tIujC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mXb5_aUUqubrAyNZRpY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GtoFROIEu9aIwfUNCWz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pxxhiQP0ii19mh4lyEY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j6uNf7H1Eq8OB1ODACpE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D9B7WZB02npNsRxKoj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0srE35yU2RQhkjsvW.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snwGPQSUaQxk7Rroq9t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x5trloark2WIpYV61Jku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B4HWMI.0i6hUlUwER4Y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Muj2pFmEy6I3RtIIztz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mHGBQ4GUuD1mSE1j81y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sSpK.b1S02auKyCzcO4F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7_EjiyZkCXsPaY2cN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qieIJfNEGLtGXAtL2Ok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_JLcsmap0WohMX1HRZYr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bG1F0dKky6egMkMdqx.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h0EE.slEOVwdHKSFYM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mi2dCrbEEuPVFZmlP__t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zUY3VBykCb_0TH9AN5r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9UHczIkmGv5CPIFqV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9RHqwytakqrT9BSjaIPZ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/>
      </a:spPr>
      <a:bodyPr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13F488-F22C-41E3-96E7-8A6639F1F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D28DF-C1A8-454B-BA6C-F54AAD3E4DC4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DDD80A8-E84E-43E3-8DFA-1BE49E5DA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678</Words>
  <Application>Microsoft Office PowerPoint</Application>
  <PresentationFormat>On-screen Show (4:3)</PresentationFormat>
  <Paragraphs>191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Symbol</vt:lpstr>
      <vt:lpstr>1_Office Theme</vt:lpstr>
      <vt:lpstr>think-cell Slide</vt:lpstr>
      <vt:lpstr>PowerPoint Presentation</vt:lpstr>
      <vt:lpstr>Agenda</vt:lpstr>
      <vt:lpstr>Quick overview</vt:lpstr>
      <vt:lpstr>“I/O needs to be done differently” Inspiration</vt:lpstr>
      <vt:lpstr>Typical I/O latency</vt:lpstr>
      <vt:lpstr>What makes Node so special ?</vt:lpstr>
      <vt:lpstr>Node.js Processing Model</vt:lpstr>
      <vt:lpstr>What makes Node.js so popular ?</vt:lpstr>
      <vt:lpstr>What makes Node.js so difficult ?</vt:lpstr>
      <vt:lpstr>Companies using node</vt:lpstr>
      <vt:lpstr>Finally, is it good for everything ?</vt:lpstr>
      <vt:lpstr>Node.js at Paypal Nov 2013,  https://www.paypal-engineering.com/2013/11/22/node-js-at-paypal/ </vt:lpstr>
      <vt:lpstr>Hello World </vt:lpstr>
      <vt:lpstr>Tweeter Console</vt:lpstr>
      <vt:lpstr>NPM : Node package manager innovation through modularity</vt:lpstr>
      <vt:lpstr>Interesting Modules</vt:lpstr>
      <vt:lpstr>Grunt : The Javascript Task Runner The Build Tool for JavaScript and Web Applications</vt:lpstr>
      <vt:lpstr>Redis Commander Built with Node</vt:lpstr>
      <vt:lpstr>IISNode Host Node.js app in IIS</vt:lpstr>
      <vt:lpstr>Node.js for Visual Studio Users Node.js Tools for Visual Studio (Alpha)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Node.js</dc:title>
  <dc:creator>m.lemaitre@betclicgroup.com</dc:creator>
  <cp:lastModifiedBy>amarjeet singh</cp:lastModifiedBy>
  <cp:revision>574</cp:revision>
  <cp:lastPrinted>2012-12-06T13:05:25Z</cp:lastPrinted>
  <dcterms:created xsi:type="dcterms:W3CDTF">2006-08-16T00:00:00Z</dcterms:created>
  <dcterms:modified xsi:type="dcterms:W3CDTF">2016-03-12T07:50:31Z</dcterms:modified>
</cp:coreProperties>
</file>