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trictFirstAndLastChars="0" saveSubsetFonts="1" autoCompressPictures="0">
  <p:sldMasterIdLst>
    <p:sldMasterId id="2147488462" r:id="rId1"/>
    <p:sldMasterId id="2147488464" r:id="rId2"/>
    <p:sldMasterId id="2147488473" r:id="rId3"/>
  </p:sldMasterIdLst>
  <p:notesMasterIdLst>
    <p:notesMasterId r:id="rId5"/>
  </p:notesMasterIdLst>
  <p:handoutMasterIdLst>
    <p:handoutMasterId r:id="rId6"/>
  </p:handoutMasterIdLst>
  <p:sldIdLst>
    <p:sldId id="636" r:id="rId4"/>
  </p:sldIdLst>
  <p:sldSz cx="10369550" cy="7251700"/>
  <p:notesSz cx="6797675" cy="9928225"/>
  <p:custDataLst>
    <p:tags r:id="rId7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69" userDrawn="1">
          <p15:clr>
            <a:srgbClr val="A4A3A4"/>
          </p15:clr>
        </p15:guide>
        <p15:guide id="2" orient="horz" pos="3737" userDrawn="1">
          <p15:clr>
            <a:srgbClr val="A4A3A4"/>
          </p15:clr>
        </p15:guide>
        <p15:guide id="3" orient="horz" pos="741" userDrawn="1">
          <p15:clr>
            <a:srgbClr val="A4A3A4"/>
          </p15:clr>
        </p15:guide>
        <p15:guide id="4" orient="horz" pos="4213" userDrawn="1">
          <p15:clr>
            <a:srgbClr val="A4A3A4"/>
          </p15:clr>
        </p15:guide>
        <p15:guide id="5" pos="6282" userDrawn="1">
          <p15:clr>
            <a:srgbClr val="A4A3A4"/>
          </p15:clr>
        </p15:guide>
        <p15:guide id="6" pos="1724" userDrawn="1">
          <p15:clr>
            <a:srgbClr val="A4A3A4"/>
          </p15:clr>
        </p15:guide>
        <p15:guide id="7" pos="250" userDrawn="1">
          <p15:clr>
            <a:srgbClr val="A4A3A4"/>
          </p15:clr>
        </p15:guide>
        <p15:guide id="8" pos="1542" userDrawn="1">
          <p15:clr>
            <a:srgbClr val="A4A3A4"/>
          </p15:clr>
        </p15:guide>
        <p15:guide id="9" pos="32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32466B"/>
    <a:srgbClr val="4F81BD"/>
    <a:srgbClr val="C6D9F1"/>
    <a:srgbClr val="BFBFBF"/>
    <a:srgbClr val="FFC5C9"/>
    <a:srgbClr val="4988D7"/>
    <a:srgbClr val="F3F7E6"/>
    <a:srgbClr val="FFCCCC"/>
    <a:srgbClr val="1941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52" autoAdjust="0"/>
    <p:restoredTop sz="94689" autoAdjust="0"/>
  </p:normalViewPr>
  <p:slideViewPr>
    <p:cSldViewPr showGuides="1">
      <p:cViewPr varScale="1">
        <p:scale>
          <a:sx n="108" d="100"/>
          <a:sy n="108" d="100"/>
        </p:scale>
        <p:origin x="972" y="114"/>
      </p:cViewPr>
      <p:guideLst>
        <p:guide orient="horz" pos="469"/>
        <p:guide orient="horz" pos="3737"/>
        <p:guide orient="horz" pos="741"/>
        <p:guide orient="horz" pos="4213"/>
        <p:guide pos="6282"/>
        <p:guide pos="1724"/>
        <p:guide pos="250"/>
        <p:guide pos="1542"/>
        <p:guide pos="32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2" d="100"/>
          <a:sy n="72" d="100"/>
        </p:scale>
        <p:origin x="-3258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\Downloads\HSBC%20-%20Capital%20Markets%20T2_New%20Issue%20Tracke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\Downloads\HSBC%20-%20Capital%20Markets%20T2_New%20Issue%20Tracke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\Downloads\HSBC%20-%20Capital%20Markets%20T2_New%20Issue%20Tracker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K\Downloads\HSBC%20-%20Capital%20Markets%20T2_New%20Issue%20Tracke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Jan-21</c:v>
                </c:pt>
                <c:pt idx="1">
                  <c:v>Feb-21</c:v>
                </c:pt>
                <c:pt idx="2">
                  <c:v>Mar-21</c:v>
                </c:pt>
                <c:pt idx="3">
                  <c:v>Apr-21</c:v>
                </c:pt>
                <c:pt idx="4">
                  <c:v>May-21 MTD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0-B070-4EBF-9117-1B09C6D33F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overlap val="-27"/>
        <c:axId val="740071856"/>
        <c:axId val="740073104"/>
      </c:barChart>
      <c:catAx>
        <c:axId val="74007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073104"/>
        <c:crosses val="autoZero"/>
        <c:auto val="1"/>
        <c:lblAlgn val="ctr"/>
        <c:lblOffset val="100"/>
        <c:noMultiLvlLbl val="0"/>
      </c:catAx>
      <c:valAx>
        <c:axId val="740073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07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Jan-21</c:v>
                </c:pt>
                <c:pt idx="1">
                  <c:v>Feb-21</c:v>
                </c:pt>
                <c:pt idx="2">
                  <c:v>Mar-21</c:v>
                </c:pt>
                <c:pt idx="3">
                  <c:v>Apr-21</c:v>
                </c:pt>
                <c:pt idx="4">
                  <c:v>May-21 MTD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0-B070-4EBF-9117-1B09C6D33F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overlap val="-27"/>
        <c:axId val="740071856"/>
        <c:axId val="740073104"/>
      </c:barChart>
      <c:catAx>
        <c:axId val="740071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073104"/>
        <c:crosses val="autoZero"/>
        <c:auto val="1"/>
        <c:lblAlgn val="ctr"/>
        <c:lblOffset val="100"/>
        <c:noMultiLvlLbl val="0"/>
      </c:catAx>
      <c:valAx>
        <c:axId val="740073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0071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Issuance</c:v>
                </c:pt>
              </c:strCache>
            </c:strRef>
          </c:tx>
          <c:dPt>
            <c:idx val="0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A9-4978-A582-2DC31B497C0D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A9-4978-A582-2DC31B497C0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A9-4978-A582-2DC31B497C0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A9-4978-A582-2DC31B497C0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&lt;5 years</c:v>
                </c:pt>
                <c:pt idx="1">
                  <c:v>5-10 years</c:v>
                </c:pt>
                <c:pt idx="2">
                  <c:v>10-30 years</c:v>
                </c:pt>
                <c:pt idx="3">
                  <c:v>&gt;30 years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0-C5B2-45E9-8C72-F06DF9B0E4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Issuance</c:v>
                </c:pt>
              </c:strCache>
            </c:strRef>
          </c:tx>
          <c:dPt>
            <c:idx val="0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A9-4978-A582-2DC31B497C0D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A9-4978-A582-2DC31B497C0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A9-4978-A582-2DC31B497C0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A9-4978-A582-2DC31B497C0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E2E-4546-A066-781D7853960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≥A-</c:v>
                </c:pt>
                <c:pt idx="1">
                  <c:v>BBB +/-</c:v>
                </c:pt>
                <c:pt idx="2">
                  <c:v>XO</c:v>
                </c:pt>
                <c:pt idx="3">
                  <c:v>NR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0-C5B2-45E9-8C72-F06DF9B0E4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EURO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Sheet1!$B$7:$F$7</c:f>
              <c:numCache>
                <c:formatCode>mmm\-yy</c:formatCode>
                <c:ptCount val="5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  <c:pt idx="4">
                  <c:v>44317</c:v>
                </c:pt>
              </c:numCache>
            </c:numRef>
          </c:cat>
          <c:val>
            <c:numRef>
              <c:f>Sheet1!$B$8:$F$8</c:f>
              <c:numCache>
                <c:formatCode>General</c:formatCode>
                <c:ptCount val="5"/>
                <c:pt idx="0">
                  <c:v>27850</c:v>
                </c:pt>
                <c:pt idx="1">
                  <c:v>23575</c:v>
                </c:pt>
                <c:pt idx="2">
                  <c:v>41075</c:v>
                </c:pt>
                <c:pt idx="3">
                  <c:v>19750</c:v>
                </c:pt>
                <c:pt idx="4">
                  <c:v>11300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0B-49EF-B307-135883D3C9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24413743"/>
        <c:axId val="1324417103"/>
      </c:barChart>
      <c:dateAx>
        <c:axId val="1324413743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324417103"/>
        <c:crosses val="autoZero"/>
        <c:auto val="1"/>
        <c:lblOffset val="100"/>
        <c:baseTimeUnit val="months"/>
      </c:dateAx>
      <c:valAx>
        <c:axId val="132441710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2441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Sheet1!$A$9</c:f>
              <c:strCache>
                <c:ptCount val="1"/>
                <c:pt idx="0">
                  <c:v>GBP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Sheet1!$B$7:$F$7</c:f>
              <c:numCache>
                <c:formatCode>mmm\-yy</c:formatCode>
                <c:ptCount val="5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  <c:pt idx="4">
                  <c:v>44317</c:v>
                </c:pt>
              </c:numCache>
            </c:numRef>
          </c:cat>
          <c:val>
            <c:numRef>
              <c:f>Sheet1!$B$9:$F$9</c:f>
              <c:numCache>
                <c:formatCode>General</c:formatCode>
                <c:ptCount val="5"/>
                <c:pt idx="0">
                  <c:v>2557</c:v>
                </c:pt>
                <c:pt idx="1">
                  <c:v>1300</c:v>
                </c:pt>
                <c:pt idx="2">
                  <c:v>4350</c:v>
                </c:pt>
                <c:pt idx="3">
                  <c:v>2027.4780000000001</c:v>
                </c:pt>
                <c:pt idx="4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AB-4F89-B2C8-42345B3CCA5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14014015"/>
        <c:axId val="131401449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Sheet1!$A$8</c15:sqref>
                        </c15:formulaRef>
                      </c:ext>
                    </c:extLst>
                    <c:strCache>
                      <c:ptCount val="1"/>
                      <c:pt idx="0">
                        <c:v>EUR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Sheet1!$B$7:$F$7</c15:sqref>
                        </c15:formulaRef>
                      </c:ext>
                    </c:extLst>
                    <c:numCache>
                      <c:formatCode>mmm\-yy</c:formatCode>
                      <c:ptCount val="5"/>
                      <c:pt idx="0">
                        <c:v>44197</c:v>
                      </c:pt>
                      <c:pt idx="1">
                        <c:v>44228</c:v>
                      </c:pt>
                      <c:pt idx="2">
                        <c:v>44256</c:v>
                      </c:pt>
                      <c:pt idx="3">
                        <c:v>44287</c:v>
                      </c:pt>
                      <c:pt idx="4">
                        <c:v>44317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Sheet1!$B$8:$F$8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27850</c:v>
                      </c:pt>
                      <c:pt idx="1">
                        <c:v>23575</c:v>
                      </c:pt>
                      <c:pt idx="2">
                        <c:v>41075</c:v>
                      </c:pt>
                      <c:pt idx="3">
                        <c:v>19750</c:v>
                      </c:pt>
                      <c:pt idx="4">
                        <c:v>11300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8AB-4F89-B2C8-42345B3CCA59}"/>
                  </c:ext>
                </c:extLst>
              </c15:ser>
            </c15:filteredBarSeries>
          </c:ext>
        </c:extLst>
      </c:barChart>
      <c:dateAx>
        <c:axId val="1314014015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314014495"/>
        <c:crosses val="autoZero"/>
        <c:auto val="1"/>
        <c:lblOffset val="100"/>
        <c:baseTimeUnit val="months"/>
      </c:dateAx>
      <c:valAx>
        <c:axId val="131401449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1401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Sheet1!$H$11</c:f>
              <c:strCache>
                <c:ptCount val="1"/>
                <c:pt idx="0">
                  <c:v>%Issuance</c:v>
                </c:pt>
              </c:strCache>
            </c:strRef>
          </c:tx>
          <c:spPr>
            <a:solidFill>
              <a:srgbClr val="DB0011"/>
            </a:solidFill>
          </c:spPr>
          <c:dPt>
            <c:idx val="0"/>
            <c:bubble3D val="0"/>
            <c:spPr>
              <a:solidFill>
                <a:srgbClr val="DB001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DB-4EF6-8FA4-2600D6719633}"/>
              </c:ext>
            </c:extLst>
          </c:dPt>
          <c:dPt>
            <c:idx val="1"/>
            <c:bubble3D val="0"/>
            <c:spPr>
              <a:solidFill>
                <a:srgbClr val="1F497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DB-4EF6-8FA4-2600D6719633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9DB-4EF6-8FA4-2600D671963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9DB-4EF6-8FA4-2600D6719633}"/>
              </c:ext>
            </c:extLst>
          </c:dPt>
          <c:dPt>
            <c:idx val="4"/>
            <c:bubble3D val="0"/>
            <c:spPr>
              <a:solidFill>
                <a:schemeClr val="accent4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9DB-4EF6-8FA4-2600D6719633}"/>
              </c:ext>
            </c:extLst>
          </c:dPt>
          <c:dLbls>
            <c:dLbl>
              <c:idx val="1"/>
              <c:layout>
                <c:manualLayout>
                  <c:x val="-1.3740723528345026E-2"/>
                  <c:y val="1.962259644630284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9DB-4EF6-8FA4-2600D6719633}"/>
                </c:ext>
              </c:extLst>
            </c:dLbl>
            <c:dLbl>
              <c:idx val="2"/>
              <c:layout>
                <c:manualLayout>
                  <c:x val="-6.3474040456991052E-2"/>
                  <c:y val="-9.659512552957755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9DB-4EF6-8FA4-2600D67196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Sheet1!$H$12:$H$16</c:f>
              <c:numCache>
                <c:formatCode>0%</c:formatCode>
                <c:ptCount val="5"/>
                <c:pt idx="1">
                  <c:v>0.26558673821678813</c:v>
                </c:pt>
                <c:pt idx="2">
                  <c:v>0.65920862789128309</c:v>
                </c:pt>
                <c:pt idx="3">
                  <c:v>2.5694121966588011E-2</c:v>
                </c:pt>
                <c:pt idx="4">
                  <c:v>4.9510511925340873E-2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9DB-4EF6-8FA4-2600D671963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Sheet1!$H$20</c:f>
              <c:strCache>
                <c:ptCount val="1"/>
                <c:pt idx="0">
                  <c:v>%Issuance</c:v>
                </c:pt>
              </c:strCache>
            </c:strRef>
          </c:tx>
          <c:spPr>
            <a:solidFill>
              <a:srgbClr val="1F497D"/>
            </a:solidFill>
          </c:spPr>
          <c:dPt>
            <c:idx val="0"/>
            <c:bubble3D val="0"/>
            <c:spPr>
              <a:solidFill>
                <a:srgbClr val="1F497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02-445F-AD63-9951D4EEF6AF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02-445F-AD63-9951D4EEF6AF}"/>
              </c:ext>
            </c:extLst>
          </c:dPt>
          <c:dPt>
            <c:idx val="2"/>
            <c:bubble3D val="0"/>
            <c:spPr>
              <a:solidFill>
                <a:schemeClr val="accent4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02-445F-AD63-9951D4EEF6AF}"/>
              </c:ext>
            </c:extLst>
          </c:dPt>
          <c:dPt>
            <c:idx val="3"/>
            <c:bubble3D val="0"/>
            <c:spPr>
              <a:solidFill>
                <a:schemeClr val="accent4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02-445F-AD63-9951D4EEF6AF}"/>
              </c:ext>
            </c:extLst>
          </c:dPt>
          <c:dLbls>
            <c:dLbl>
              <c:idx val="0"/>
              <c:layout>
                <c:manualLayout>
                  <c:x val="1.9934594450691331E-2"/>
                  <c:y val="3.614588369836396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202-445F-AD63-9951D4EEF6AF}"/>
                </c:ext>
              </c:extLst>
            </c:dLbl>
            <c:dLbl>
              <c:idx val="1"/>
              <c:layout>
                <c:manualLayout>
                  <c:x val="6.431243417185023E-2"/>
                  <c:y val="-7.90245527585280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202-445F-AD63-9951D4EEF6AF}"/>
                </c:ext>
              </c:extLst>
            </c:dLbl>
            <c:dLbl>
              <c:idx val="2"/>
              <c:layout>
                <c:manualLayout>
                  <c:x val="-6.9045559410097657E-2"/>
                  <c:y val="1.244224080613959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202-445F-AD63-9951D4EEF6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Sheet1!$H$21:$H$24</c:f>
              <c:numCache>
                <c:formatCode>0%</c:formatCode>
                <c:ptCount val="4"/>
                <c:pt idx="0">
                  <c:v>0.1304510303099537</c:v>
                </c:pt>
                <c:pt idx="1">
                  <c:v>0.59892627187989045</c:v>
                </c:pt>
                <c:pt idx="2">
                  <c:v>0.2601436329261177</c:v>
                </c:pt>
                <c:pt idx="3">
                  <c:v>1.0479064884038146E-2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202-445F-AD63-9951D4EEF6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2143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2" tIns="0" rIns="19382" bIns="0" numCol="1" anchor="t" anchorCtr="0" compatLnSpc="1">
            <a:prstTxWarp prst="textNoShape">
              <a:avLst/>
            </a:prstTxWarp>
          </a:bodyPr>
          <a:lstStyle>
            <a:lvl1pPr algn="l" defTabSz="930360">
              <a:spcBef>
                <a:spcPct val="0"/>
              </a:spcBef>
              <a:defRPr sz="1000" b="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2" tIns="0" rIns="19382" bIns="0" numCol="1" anchor="t" anchorCtr="0" compatLnSpc="1">
            <a:prstTxWarp prst="textNoShape">
              <a:avLst/>
            </a:prstTxWarp>
          </a:bodyPr>
          <a:lstStyle>
            <a:lvl1pPr algn="r" defTabSz="930360">
              <a:spcBef>
                <a:spcPct val="0"/>
              </a:spcBef>
              <a:defRPr sz="1000" b="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7713" y="752475"/>
            <a:ext cx="5302250" cy="3708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6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76" tIns="46838" rIns="93676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9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2" tIns="0" rIns="19382" bIns="0" numCol="1" anchor="b" anchorCtr="0" compatLnSpc="1">
            <a:prstTxWarp prst="textNoShape">
              <a:avLst/>
            </a:prstTxWarp>
          </a:bodyPr>
          <a:lstStyle>
            <a:lvl1pPr algn="l" defTabSz="930360">
              <a:spcBef>
                <a:spcPct val="0"/>
              </a:spcBef>
              <a:defRPr sz="1000" b="0" i="1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9"/>
            <a:ext cx="29448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2" tIns="0" rIns="19382" bIns="0" numCol="1" anchor="b" anchorCtr="0" compatLnSpc="1">
            <a:prstTxWarp prst="textNoShape">
              <a:avLst/>
            </a:prstTxWarp>
          </a:bodyPr>
          <a:lstStyle>
            <a:lvl1pPr algn="r" defTabSz="930180">
              <a:defRPr sz="10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94BECC-0DD7-44DD-85D8-680FC2922F0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17859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744563"/>
            <a:ext cx="95408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743199" y="1304923"/>
            <a:ext cx="7210425" cy="529437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11480" y="1304923"/>
            <a:ext cx="2021681" cy="5295901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38201171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744563"/>
            <a:ext cx="95408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743199" y="1304923"/>
            <a:ext cx="7210425" cy="529437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11480" y="1304923"/>
            <a:ext cx="2021681" cy="5295901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30654476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369550" cy="7251700"/>
          </a:xfrm>
          <a:prstGeom prst="rect">
            <a:avLst/>
          </a:prstGeom>
        </p:spPr>
      </p:pic>
      <p:sp>
        <p:nvSpPr>
          <p:cNvPr id="24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chemeClr val="tx1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76767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+mn-lt"/>
              <a:ea typeface="SimHei"/>
            </a:endParaRPr>
          </a:p>
        </p:txBody>
      </p:sp>
      <p:pic>
        <p:nvPicPr>
          <p:cNvPr id="13" name="HSBC Masterbrand RGBB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6681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"/>
            <a:ext cx="10369550" cy="7249542"/>
          </a:xfrm>
          <a:prstGeom prst="rect">
            <a:avLst/>
          </a:prstGeom>
        </p:spPr>
      </p:pic>
      <p:sp>
        <p:nvSpPr>
          <p:cNvPr id="2" name="Footer Placeholder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 flipH="1">
            <a:off x="2145470" y="6287862"/>
            <a:ext cx="1" cy="6941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Date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9089" y="1781873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spcBef>
                <a:spcPct val="20000"/>
              </a:spcBef>
              <a:defRPr lang="en-US" sz="1200" b="1" kern="1200" dirty="0" smtClean="0">
                <a:solidFill>
                  <a:schemeClr val="tx1"/>
                </a:solidFill>
                <a:latin typeface="+mj-lt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Date: XXXX</a:t>
            </a:r>
          </a:p>
        </p:txBody>
      </p:sp>
      <p:sp>
        <p:nvSpPr>
          <p:cNvPr id="26" name="Prepared by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9089" y="2130419"/>
            <a:ext cx="2286000" cy="184666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noAutofit/>
          </a:bodyPr>
          <a:lstStyle>
            <a:lvl1pPr>
              <a:defRPr lang="en-US" sz="1200" b="1" kern="1200" dirty="0" smtClean="0">
                <a:solidFill>
                  <a:schemeClr val="tx1"/>
                </a:solidFill>
                <a:latin typeface="+mj-lt"/>
                <a:ea typeface="SimHei"/>
                <a:cs typeface="Arial" charset="0"/>
              </a:defRPr>
            </a:lvl1pPr>
          </a:lstStyle>
          <a:p>
            <a:pPr lvl="0" eaLnBrk="0" hangingPunct="0">
              <a:spcBef>
                <a:spcPct val="20000"/>
              </a:spcBef>
            </a:pPr>
            <a:r>
              <a:rPr lang="en-US" dirty="0"/>
              <a:t>Prepared by: XXXX</a:t>
            </a:r>
          </a:p>
        </p:txBody>
      </p:sp>
      <p:sp>
        <p:nvSpPr>
          <p:cNvPr id="25" name="Master subtitle"/>
          <p:cNvSpPr>
            <a:spLocks noGrp="1" noChangeArrowheads="1"/>
          </p:cNvSpPr>
          <p:nvPr userDrawn="1"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ClrTx/>
              <a:buFontTx/>
              <a:buNone/>
              <a:defRPr sz="2600" smtClean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24" name="Master title"/>
          <p:cNvSpPr>
            <a:spLocks noGrp="1" noChangeArrowheads="1"/>
          </p:cNvSpPr>
          <p:nvPr userDrawn="1">
            <p:ph type="ctrTitle" sz="quarter"/>
          </p:nvPr>
        </p:nvSpPr>
        <p:spPr>
          <a:xfrm>
            <a:off x="409089" y="415436"/>
            <a:ext cx="9537192" cy="400110"/>
          </a:xfrm>
          <a:prstGeom prst="rect">
            <a:avLst/>
          </a:prstGeom>
        </p:spPr>
        <p:txBody>
          <a:bodyPr wrap="square" bIns="0">
            <a:noAutofit/>
          </a:bodyPr>
          <a:lstStyle>
            <a:lvl1pPr>
              <a:lnSpc>
                <a:spcPct val="100000"/>
              </a:lnSpc>
              <a:defRPr sz="2600" b="1" smtClean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HSBC Masterbrand RGBB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2" name="HSBC Masterbrand RGBW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3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7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8642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369550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rgbClr val="FFFFFF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+mn-lt"/>
              <a:ea typeface="SimHei"/>
            </a:endParaRPr>
          </a:p>
        </p:txBody>
      </p:sp>
      <p:pic>
        <p:nvPicPr>
          <p:cNvPr id="13" name="HSBC Masterbrand RGBB" hidden="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2484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369550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>
              <a:defRPr lang="en-GB" sz="2600" b="1" noProof="0" dirty="0" smtClean="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 defTabSz="1165225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+mn-lt"/>
              <a:ea typeface="SimHei"/>
            </a:endParaRPr>
          </a:p>
        </p:txBody>
      </p:sp>
      <p:pic>
        <p:nvPicPr>
          <p:cNvPr id="13" name="HSBC Masterbrand RGBB" hidden="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61954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369549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>
              <a:defRPr lang="en-GB" sz="2600" b="1" noProof="0" dirty="0" smtClean="0">
                <a:solidFill>
                  <a:srgbClr val="FFFFFF"/>
                </a:solidFill>
                <a:latin typeface="+mj-lt"/>
                <a:cs typeface="+mj-cs"/>
              </a:defRPr>
            </a:lvl1pPr>
          </a:lstStyle>
          <a:p>
            <a:pPr lvl="0" defTabSz="1165225">
              <a:lnSpc>
                <a:spcPct val="100000"/>
              </a:lnSpc>
              <a:spcBef>
                <a:spcPct val="0"/>
              </a:spcBef>
              <a:buClrTx/>
              <a:buFontTx/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bg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bg1"/>
              </a:solidFill>
              <a:latin typeface="+mn-lt"/>
              <a:ea typeface="SimHei"/>
            </a:endParaRPr>
          </a:p>
        </p:txBody>
      </p:sp>
      <p:pic>
        <p:nvPicPr>
          <p:cNvPr id="13" name="HSBC Masterbrand RGBB" hidden="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100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369550" cy="7251700"/>
          </a:xfrm>
          <a:prstGeom prst="rect">
            <a:avLst/>
          </a:prstGeom>
        </p:spPr>
      </p:pic>
      <p:sp>
        <p:nvSpPr>
          <p:cNvPr id="24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chemeClr val="tx1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76767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+mn-lt"/>
              <a:ea typeface="SimHei"/>
            </a:endParaRPr>
          </a:p>
        </p:txBody>
      </p:sp>
      <p:pic>
        <p:nvPicPr>
          <p:cNvPr id="13" name="HSBC Masterbrand RGBB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4" name="HSBC Masterbrand RGBW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721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369549" cy="7251700"/>
          </a:xfrm>
          <a:prstGeom prst="rect">
            <a:avLst/>
          </a:prstGeom>
        </p:spPr>
      </p:pic>
      <p:sp>
        <p:nvSpPr>
          <p:cNvPr id="22" name="Master subtitle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9088" y="939802"/>
            <a:ext cx="9537192" cy="400110"/>
          </a:xfrm>
          <a:prstGeom prst="rect">
            <a:avLst/>
          </a:prstGeom>
        </p:spPr>
        <p:txBody>
          <a:bodyPr wrap="square" lIns="0" tIns="0">
            <a:noAutofit/>
          </a:bodyPr>
          <a:lstStyle>
            <a:lvl1pPr marL="0" indent="0">
              <a:buClrTx/>
              <a:buFontTx/>
              <a:buNone/>
              <a:defRPr lang="en-GB" sz="2600" b="1" baseline="0" noProof="0" dirty="0" smtClean="0">
                <a:solidFill>
                  <a:schemeClr val="tx1"/>
                </a:solidFill>
                <a:latin typeface="+mj-lt"/>
                <a:ea typeface="SimHei"/>
                <a:cs typeface="+mj-cs"/>
              </a:defRPr>
            </a:lvl1pPr>
          </a:lstStyle>
          <a:p>
            <a:pPr lvl="0" algn="l" defTabSz="1165225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subtitle style</a:t>
            </a:r>
            <a:endParaRPr lang="en-GB" noProof="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"/>
          <p:cNvSpPr>
            <a:spLocks noChangeArrowheads="1"/>
          </p:cNvSpPr>
          <p:nvPr userDrawn="1"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+mn-lt"/>
                <a:ea typeface="SimHei"/>
              </a:rPr>
              <a:pPr algn="ctr" defTabSz="90170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+mn-lt"/>
              <a:ea typeface="SimHei"/>
            </a:endParaRPr>
          </a:p>
        </p:txBody>
      </p:sp>
      <p:pic>
        <p:nvPicPr>
          <p:cNvPr id="14" name="HSBC Masterbrand RGBB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5" name="HSBC Masterbrand RGBW" hidden="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6" name="HSBC Masterbrand MonoB" hidden="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  <p:pic>
        <p:nvPicPr>
          <p:cNvPr id="17" name="HSBC Masterbrand MonoW" hidden="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8137"/>
            <a:ext cx="2346638" cy="1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30174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12750" y="744563"/>
            <a:ext cx="95408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11480" y="1304923"/>
            <a:ext cx="9534525" cy="529437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9515190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spect="1" noChangeArrowheads="1" noTextEdit="1"/>
          </p:cNvSpPr>
          <p:nvPr userDrawn="1"/>
        </p:nvSpPr>
        <p:spPr bwMode="auto">
          <a:xfrm>
            <a:off x="4027488" y="3019425"/>
            <a:ext cx="2314575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2877016" y="2476497"/>
            <a:ext cx="4615518" cy="2298700"/>
            <a:chOff x="4433888" y="3424238"/>
            <a:chExt cx="809625" cy="403225"/>
          </a:xfrm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635501" y="3424238"/>
              <a:ext cx="404813" cy="403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040313" y="3424238"/>
              <a:ext cx="203200" cy="403225"/>
            </a:xfrm>
            <a:custGeom>
              <a:avLst/>
              <a:gdLst>
                <a:gd name="T0" fmla="*/ 128 w 128"/>
                <a:gd name="T1" fmla="*/ 127 h 254"/>
                <a:gd name="T2" fmla="*/ 0 w 128"/>
                <a:gd name="T3" fmla="*/ 0 h 254"/>
                <a:gd name="T4" fmla="*/ 0 w 128"/>
                <a:gd name="T5" fmla="*/ 254 h 254"/>
                <a:gd name="T6" fmla="*/ 128 w 128"/>
                <a:gd name="T7" fmla="*/ 12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254">
                  <a:moveTo>
                    <a:pt x="128" y="127"/>
                  </a:moveTo>
                  <a:lnTo>
                    <a:pt x="0" y="0"/>
                  </a:lnTo>
                  <a:lnTo>
                    <a:pt x="0" y="254"/>
                  </a:lnTo>
                  <a:lnTo>
                    <a:pt x="128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4635501" y="3424238"/>
              <a:ext cx="404813" cy="201613"/>
            </a:xfrm>
            <a:custGeom>
              <a:avLst/>
              <a:gdLst>
                <a:gd name="T0" fmla="*/ 128 w 255"/>
                <a:gd name="T1" fmla="*/ 127 h 127"/>
                <a:gd name="T2" fmla="*/ 255 w 255"/>
                <a:gd name="T3" fmla="*/ 0 h 127"/>
                <a:gd name="T4" fmla="*/ 0 w 255"/>
                <a:gd name="T5" fmla="*/ 0 h 127"/>
                <a:gd name="T6" fmla="*/ 128 w 255"/>
                <a:gd name="T7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7">
                  <a:moveTo>
                    <a:pt x="128" y="127"/>
                  </a:moveTo>
                  <a:lnTo>
                    <a:pt x="255" y="0"/>
                  </a:lnTo>
                  <a:lnTo>
                    <a:pt x="0" y="0"/>
                  </a:lnTo>
                  <a:lnTo>
                    <a:pt x="128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/>
            <p:cNvSpPr>
              <a:spLocks/>
            </p:cNvSpPr>
            <p:nvPr userDrawn="1"/>
          </p:nvSpPr>
          <p:spPr bwMode="auto">
            <a:xfrm>
              <a:off x="4433888" y="3424238"/>
              <a:ext cx="201613" cy="403225"/>
            </a:xfrm>
            <a:custGeom>
              <a:avLst/>
              <a:gdLst>
                <a:gd name="T0" fmla="*/ 0 w 127"/>
                <a:gd name="T1" fmla="*/ 127 h 254"/>
                <a:gd name="T2" fmla="*/ 127 w 127"/>
                <a:gd name="T3" fmla="*/ 254 h 254"/>
                <a:gd name="T4" fmla="*/ 127 w 127"/>
                <a:gd name="T5" fmla="*/ 0 h 254"/>
                <a:gd name="T6" fmla="*/ 0 w 127"/>
                <a:gd name="T7" fmla="*/ 12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254">
                  <a:moveTo>
                    <a:pt x="0" y="127"/>
                  </a:moveTo>
                  <a:lnTo>
                    <a:pt x="127" y="254"/>
                  </a:lnTo>
                  <a:lnTo>
                    <a:pt x="127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4635501" y="3625850"/>
              <a:ext cx="404813" cy="201613"/>
            </a:xfrm>
            <a:custGeom>
              <a:avLst/>
              <a:gdLst>
                <a:gd name="T0" fmla="*/ 128 w 255"/>
                <a:gd name="T1" fmla="*/ 0 h 127"/>
                <a:gd name="T2" fmla="*/ 0 w 255"/>
                <a:gd name="T3" fmla="*/ 127 h 127"/>
                <a:gd name="T4" fmla="*/ 255 w 255"/>
                <a:gd name="T5" fmla="*/ 127 h 127"/>
                <a:gd name="T6" fmla="*/ 128 w 255"/>
                <a:gd name="T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127">
                  <a:moveTo>
                    <a:pt x="128" y="0"/>
                  </a:moveTo>
                  <a:lnTo>
                    <a:pt x="0" y="127"/>
                  </a:lnTo>
                  <a:lnTo>
                    <a:pt x="255" y="127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/>
          <p:cNvSpPr/>
          <p:nvPr userDrawn="1"/>
        </p:nvSpPr>
        <p:spPr bwMode="auto">
          <a:xfrm>
            <a:off x="5048250" y="6667500"/>
            <a:ext cx="257175" cy="23812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58838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6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418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Message line"/>
          <p:cNvSpPr>
            <a:spLocks noChangeShapeType="1"/>
          </p:cNvSpPr>
          <p:nvPr/>
        </p:nvSpPr>
        <p:spPr bwMode="gray">
          <a:xfrm>
            <a:off x="2592324" y="1321819"/>
            <a:ext cx="0" cy="5276088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/>
            <a:endParaRPr lang="en-GB" altLang="zh-TW" baseline="0" dirty="0">
              <a:latin typeface="Arial" panose="020B0604020202020204" pitchFamily="34" charset="0"/>
              <a:ea typeface="SimHei"/>
            </a:endParaRPr>
          </a:p>
        </p:txBody>
      </p:sp>
      <p:sp>
        <p:nvSpPr>
          <p:cNvPr id="1420" name="Slide number"/>
          <p:cNvSpPr>
            <a:spLocks noChangeArrowheads="1"/>
          </p:cNvSpPr>
          <p:nvPr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Arial" panose="020B0604020202020204" pitchFamily="34" charset="0"/>
                <a:ea typeface="SimHei"/>
              </a:rPr>
              <a:pPr algn="ctr" defTabSz="9017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Arial" panose="020B0604020202020204" pitchFamily="34" charset="0"/>
              <a:ea typeface="SimHei"/>
            </a:endParaRPr>
          </a:p>
        </p:txBody>
      </p:sp>
      <p:sp>
        <p:nvSpPr>
          <p:cNvPr id="2249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412750" y="415436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altLang="zh-TW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7638825" y="6710140"/>
            <a:ext cx="2314800" cy="17373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altLang="zh-TW" sz="1000" b="0" i="0" kern="1200" smtClean="0">
                <a:solidFill>
                  <a:srgbClr val="D7D8D6"/>
                </a:solidFill>
                <a:latin typeface="Arial" panose="020B0604020202020204" pitchFamily="34" charset="0"/>
                <a:ea typeface="SimHei"/>
                <a:cs typeface="Arial" charset="0"/>
              </a:defRPr>
            </a:lvl1pPr>
          </a:lstStyle>
          <a:p>
            <a:endParaRPr lang="en-GB" dirty="0"/>
          </a:p>
        </p:txBody>
      </p:sp>
      <p:grpSp>
        <p:nvGrpSpPr>
          <p:cNvPr id="14" name="Background grid" hidden="1"/>
          <p:cNvGrpSpPr/>
          <p:nvPr userDrawn="1"/>
        </p:nvGrpSpPr>
        <p:grpSpPr>
          <a:xfrm>
            <a:off x="419100" y="439737"/>
            <a:ext cx="9537699" cy="6161088"/>
            <a:chOff x="419100" y="439737"/>
            <a:chExt cx="9537699" cy="6161088"/>
          </a:xfrm>
        </p:grpSpPr>
        <p:sp>
          <p:nvSpPr>
            <p:cNvPr id="15" name="Rectangle 208" hidden="1"/>
            <p:cNvSpPr>
              <a:spLocks noChangeArrowheads="1"/>
            </p:cNvSpPr>
            <p:nvPr userDrawn="1"/>
          </p:nvSpPr>
          <p:spPr bwMode="auto">
            <a:xfrm>
              <a:off x="419100" y="1333501"/>
              <a:ext cx="2022347" cy="5267324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6" name="Group 15" hidden="1"/>
            <p:cNvGrpSpPr/>
            <p:nvPr userDrawn="1"/>
          </p:nvGrpSpPr>
          <p:grpSpPr>
            <a:xfrm>
              <a:off x="2743200" y="1333501"/>
              <a:ext cx="7208708" cy="5267324"/>
              <a:chOff x="2743200" y="1333501"/>
              <a:chExt cx="7208708" cy="5267324"/>
            </a:xfrm>
          </p:grpSpPr>
          <p:sp>
            <p:nvSpPr>
              <p:cNvPr id="26" name="Rectangle 204" hidden="1"/>
              <p:cNvSpPr>
                <a:spLocks noChangeArrowheads="1"/>
              </p:cNvSpPr>
              <p:nvPr userDrawn="1"/>
            </p:nvSpPr>
            <p:spPr bwMode="auto">
              <a:xfrm>
                <a:off x="2743200" y="1333501"/>
                <a:ext cx="3509454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06" hidden="1"/>
              <p:cNvSpPr>
                <a:spLocks noChangeArrowheads="1"/>
              </p:cNvSpPr>
              <p:nvPr userDrawn="1"/>
            </p:nvSpPr>
            <p:spPr bwMode="auto">
              <a:xfrm>
                <a:off x="2743200" y="4059936"/>
                <a:ext cx="3509454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23" hidden="1"/>
              <p:cNvSpPr>
                <a:spLocks noChangeArrowheads="1"/>
              </p:cNvSpPr>
              <p:nvPr userDrawn="1"/>
            </p:nvSpPr>
            <p:spPr bwMode="auto">
              <a:xfrm>
                <a:off x="6435533" y="1333501"/>
                <a:ext cx="3516375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224" hidden="1"/>
              <p:cNvSpPr>
                <a:spLocks noChangeArrowheads="1"/>
              </p:cNvSpPr>
              <p:nvPr userDrawn="1"/>
            </p:nvSpPr>
            <p:spPr bwMode="auto">
              <a:xfrm>
                <a:off x="6435533" y="4059936"/>
                <a:ext cx="3516375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5" name="Rectangle 446" hidden="1"/>
            <p:cNvSpPr>
              <a:spLocks noChangeArrowheads="1"/>
            </p:cNvSpPr>
            <p:nvPr/>
          </p:nvSpPr>
          <p:spPr bwMode="auto">
            <a:xfrm>
              <a:off x="8805991" y="439737"/>
              <a:ext cx="1150808" cy="57626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>
              <a:lvl1pPr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lnSpc>
                  <a:spcPts val="700"/>
                </a:lnSpc>
                <a:defRPr/>
              </a:pPr>
              <a:r>
                <a:rPr lang="en-GB" altLang="en-US" sz="800" b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Third party logo</a:t>
              </a:r>
            </a:p>
          </p:txBody>
        </p:sp>
      </p:grpSp>
      <p:sp>
        <p:nvSpPr>
          <p:cNvPr id="2" name="MSIPCMContentMarking" descr="{&quot;HashCode&quot;:-805422396,&quot;Placement&quot;:&quot;Footer&quot;,&quot;Top&quot;:550.343,&quot;Left&quot;:383.010162,&quot;SlideWidth&quot;:816,&quot;SlideHeight&quot;:571}"/>
          <p:cNvSpPr txBox="1"/>
          <p:nvPr userDrawn="1"/>
        </p:nvSpPr>
        <p:spPr>
          <a:xfrm>
            <a:off x="4864229" y="6989356"/>
            <a:ext cx="6410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73651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463" r:id="rId1"/>
  </p:sldLayoutIdLst>
  <p:hf sldNum="0" hdr="0" dt="0"/>
  <p:txStyles>
    <p:titleStyle>
      <a:lvl1pPr algn="l" defTabSz="1165225" rtl="0" eaLnBrk="0" fontAlgn="base" hangingPunct="1">
        <a:lnSpc>
          <a:spcPct val="90000"/>
        </a:lnSpc>
        <a:spcBef>
          <a:spcPct val="0"/>
        </a:spcBef>
        <a:spcAft>
          <a:spcPct val="0"/>
        </a:spcAft>
        <a:defRPr sz="1800" b="1" baseline="0">
          <a:solidFill>
            <a:schemeClr val="tx1"/>
          </a:solidFill>
          <a:latin typeface="Arial" panose="020B0604020202020204" pitchFamily="34" charset="0"/>
          <a:ea typeface="SimHei"/>
          <a:cs typeface="Arial" charset="0"/>
        </a:defRPr>
      </a:lvl1pPr>
      <a:lvl2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44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716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88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0" marR="0" indent="0" algn="l" defTabSz="901700" rtl="0" eaLnBrk="1" fontAlgn="base" latinLnBrk="0" hangingPunct="1">
        <a:lnSpc>
          <a:spcPct val="100000"/>
        </a:lnSpc>
        <a:spcBef>
          <a:spcPts val="200"/>
        </a:spcBef>
        <a:spcAft>
          <a:spcPct val="0"/>
        </a:spcAft>
        <a:buClr>
          <a:schemeClr val="tx2"/>
        </a:buClr>
        <a:buSzTx/>
        <a:buFont typeface="Symbol" pitchFamily="18" charset="2"/>
        <a:buNone/>
        <a:tabLst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1pPr>
      <a:lvl2pPr marL="2286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SzPct val="90000"/>
        <a:buFont typeface="Wingdings" panose="05000000000000000000" pitchFamily="2" charset="2"/>
        <a:buChar char=""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2pPr>
      <a:lvl3pPr marL="4572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Wingdings 2" panose="05020102010507070707" pitchFamily="18" charset="2"/>
        <a:buChar char=""/>
        <a:defRPr lang="en-US" altLang="zh-TW" sz="1200" baseline="0" smtClean="0">
          <a:solidFill>
            <a:schemeClr val="tx1"/>
          </a:solidFill>
          <a:latin typeface="+mn-lt"/>
          <a:ea typeface="SimHei"/>
          <a:cs typeface="+mn-cs"/>
        </a:defRPr>
      </a:lvl3pPr>
      <a:lvl4pPr marL="6858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US" altLang="zh-TW" sz="1000" baseline="0" smtClean="0">
          <a:solidFill>
            <a:schemeClr val="tx1"/>
          </a:solidFill>
          <a:latin typeface="+mn-lt"/>
          <a:ea typeface="SimHei"/>
          <a:cs typeface="+mn-cs"/>
        </a:defRPr>
      </a:lvl4pPr>
      <a:lvl5pPr marL="9144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GB" altLang="zh-TW" sz="900" dirty="0">
          <a:solidFill>
            <a:schemeClr val="tx1"/>
          </a:solidFill>
          <a:latin typeface="+mn-lt"/>
          <a:ea typeface="SimHei"/>
          <a:cs typeface="+mn-cs"/>
        </a:defRPr>
      </a:lvl5pPr>
      <a:lvl6pPr marL="15446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20018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90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162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"/>
          <p:cNvSpPr>
            <a:spLocks noChangeArrowheads="1"/>
          </p:cNvSpPr>
          <p:nvPr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rgbClr val="252525"/>
                </a:solidFill>
                <a:latin typeface="Arial" panose="020B0604020202020204" pitchFamily="34" charset="0"/>
                <a:ea typeface="SimHei"/>
              </a:rPr>
              <a:pPr algn="ctr" defTabSz="9017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rgbClr val="252525"/>
              </a:solidFill>
              <a:latin typeface="Arial" panose="020B0604020202020204" pitchFamily="34" charset="0"/>
              <a:ea typeface="SimHei"/>
            </a:endParaRPr>
          </a:p>
        </p:txBody>
      </p:sp>
      <p:sp>
        <p:nvSpPr>
          <p:cNvPr id="26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412749" y="415436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altLang="zh-TW" dirty="0"/>
              <a:t>Click to edit Master title style</a:t>
            </a: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7638825" y="6712330"/>
            <a:ext cx="2314800" cy="16920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altLang="zh-TW" sz="1000" b="0" i="0" kern="1200" smtClean="0">
                <a:solidFill>
                  <a:srgbClr val="D7D8D6"/>
                </a:solidFill>
                <a:latin typeface="Arial" panose="020B0604020202020204" pitchFamily="34" charset="0"/>
                <a:ea typeface="SimHei"/>
                <a:cs typeface="Arial" charset="0"/>
              </a:defRPr>
            </a:lvl1pPr>
          </a:lstStyle>
          <a:p>
            <a:endParaRPr lang="en-GB" dirty="0"/>
          </a:p>
        </p:txBody>
      </p:sp>
      <p:grpSp>
        <p:nvGrpSpPr>
          <p:cNvPr id="11" name="Background grid" hidden="1"/>
          <p:cNvGrpSpPr/>
          <p:nvPr userDrawn="1"/>
        </p:nvGrpSpPr>
        <p:grpSpPr>
          <a:xfrm>
            <a:off x="419101" y="439737"/>
            <a:ext cx="9537698" cy="6161088"/>
            <a:chOff x="419101" y="439737"/>
            <a:chExt cx="9537698" cy="6161088"/>
          </a:xfrm>
        </p:grpSpPr>
        <p:sp>
          <p:nvSpPr>
            <p:cNvPr id="12" name="Rectangle 446" hidden="1"/>
            <p:cNvSpPr>
              <a:spLocks noChangeArrowheads="1"/>
            </p:cNvSpPr>
            <p:nvPr/>
          </p:nvSpPr>
          <p:spPr bwMode="auto">
            <a:xfrm>
              <a:off x="8805991" y="439737"/>
              <a:ext cx="1150808" cy="57626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>
              <a:lvl1pPr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lnSpc>
                  <a:spcPts val="700"/>
                </a:lnSpc>
                <a:defRPr/>
              </a:pPr>
              <a:r>
                <a:rPr lang="en-GB" altLang="en-US" sz="800" b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Third party logo</a:t>
              </a:r>
            </a:p>
          </p:txBody>
        </p:sp>
        <p:sp>
          <p:nvSpPr>
            <p:cNvPr id="13" name="Rectangle 204" hidden="1"/>
            <p:cNvSpPr>
              <a:spLocks noChangeArrowheads="1"/>
            </p:cNvSpPr>
            <p:nvPr userDrawn="1"/>
          </p:nvSpPr>
          <p:spPr bwMode="auto">
            <a:xfrm>
              <a:off x="419101" y="1333501"/>
              <a:ext cx="4673509" cy="2543555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" name="Rectangle 206" hidden="1"/>
            <p:cNvSpPr>
              <a:spLocks noChangeArrowheads="1"/>
            </p:cNvSpPr>
            <p:nvPr userDrawn="1"/>
          </p:nvSpPr>
          <p:spPr bwMode="auto">
            <a:xfrm>
              <a:off x="419101" y="4059936"/>
              <a:ext cx="4673509" cy="2540889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223" hidden="1"/>
            <p:cNvSpPr>
              <a:spLocks noChangeArrowheads="1"/>
            </p:cNvSpPr>
            <p:nvPr userDrawn="1"/>
          </p:nvSpPr>
          <p:spPr bwMode="auto">
            <a:xfrm>
              <a:off x="5280548" y="1333501"/>
              <a:ext cx="4671361" cy="2543555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" name="Rectangle 224" hidden="1"/>
            <p:cNvSpPr>
              <a:spLocks noChangeArrowheads="1"/>
            </p:cNvSpPr>
            <p:nvPr userDrawn="1"/>
          </p:nvSpPr>
          <p:spPr bwMode="auto">
            <a:xfrm>
              <a:off x="5280548" y="4059936"/>
              <a:ext cx="4671361" cy="2540889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MSIPCMContentMarking" descr="{&quot;HashCode&quot;:-805422396,&quot;Placement&quot;:&quot;Footer&quot;,&quot;Top&quot;:550.343,&quot;Left&quot;:383.010162,&quot;SlideWidth&quot;:816,&quot;SlideHeight&quot;:571}"/>
          <p:cNvSpPr txBox="1"/>
          <p:nvPr userDrawn="1"/>
        </p:nvSpPr>
        <p:spPr>
          <a:xfrm>
            <a:off x="4864229" y="6989356"/>
            <a:ext cx="6410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14542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465" r:id="rId1"/>
    <p:sldLayoutId id="2147488466" r:id="rId2"/>
    <p:sldLayoutId id="2147488467" r:id="rId3"/>
    <p:sldLayoutId id="2147488468" r:id="rId4"/>
    <p:sldLayoutId id="2147488469" r:id="rId5"/>
    <p:sldLayoutId id="2147488470" r:id="rId6"/>
    <p:sldLayoutId id="2147488471" r:id="rId7"/>
    <p:sldLayoutId id="2147488472" r:id="rId8"/>
  </p:sldLayoutIdLst>
  <p:hf sldNum="0" hdr="0" dt="0"/>
  <p:txStyles>
    <p:titleStyle>
      <a:lvl1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800" b="1" baseline="0">
          <a:solidFill>
            <a:schemeClr val="tx1"/>
          </a:solidFill>
          <a:latin typeface="Arial" panose="020B0604020202020204" pitchFamily="34" charset="0"/>
          <a:ea typeface="SimHei"/>
          <a:cs typeface="+mj-cs"/>
        </a:defRPr>
      </a:lvl1pPr>
      <a:lvl2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defTabSz="1165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6pPr>
      <a:lvl7pPr marL="9144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7pPr>
      <a:lvl8pPr marL="13716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8pPr>
      <a:lvl9pPr marL="1828800" algn="l" defTabSz="1109663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0" indent="0" algn="l" defTabSz="901700" rtl="0" eaLnBrk="0" fontAlgn="base" hangingPunct="0">
        <a:spcBef>
          <a:spcPts val="200"/>
        </a:spcBef>
        <a:spcAft>
          <a:spcPct val="0"/>
        </a:spcAft>
        <a:buClr>
          <a:schemeClr val="tx2"/>
        </a:buClr>
        <a:buFont typeface="Symbol" pitchFamily="18" charset="2"/>
        <a:buNone/>
        <a:defRPr lang="en-GB" altLang="zh-TW" sz="1400" baseline="0" dirty="0" smtClean="0">
          <a:solidFill>
            <a:schemeClr val="tx1"/>
          </a:solidFill>
          <a:latin typeface="+mn-lt"/>
          <a:ea typeface="SimHei"/>
          <a:cs typeface="+mn-cs"/>
        </a:defRPr>
      </a:lvl1pPr>
      <a:lvl2pPr marL="228600" indent="-228600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u"/>
        <a:defRPr lang="en-GB" altLang="zh-TW" sz="1400" baseline="0" dirty="0" smtClean="0">
          <a:solidFill>
            <a:schemeClr val="tx1"/>
          </a:solidFill>
          <a:latin typeface="+mn-lt"/>
          <a:ea typeface="SimHei"/>
          <a:cs typeface="+mn-cs"/>
        </a:defRPr>
      </a:lvl2pPr>
      <a:lvl3pPr marL="461963" indent="-233363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"/>
        <a:defRPr lang="en-GB" altLang="zh-TW" sz="1200" baseline="0" dirty="0" smtClean="0">
          <a:solidFill>
            <a:schemeClr val="tx1"/>
          </a:solidFill>
          <a:latin typeface="+mn-lt"/>
          <a:ea typeface="SimHei"/>
          <a:cs typeface="+mn-cs"/>
        </a:defRPr>
      </a:lvl3pPr>
      <a:lvl4pPr marL="684213" indent="-222250" algn="l" defTabSz="901700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Helvetica Neue for HSBC Lt" panose="020B0404020202020204" pitchFamily="34" charset="0"/>
        <a:buChar char="–"/>
        <a:defRPr lang="en-GB" altLang="zh-TW" sz="1000" baseline="0" dirty="0" smtClean="0">
          <a:solidFill>
            <a:schemeClr val="tx1"/>
          </a:solidFill>
          <a:latin typeface="+mn-lt"/>
          <a:ea typeface="SimHei"/>
          <a:cs typeface="+mn-cs"/>
        </a:defRPr>
      </a:lvl4pPr>
      <a:lvl5pPr marL="914400" indent="-230188" algn="l" defTabSz="1165225" rtl="0" eaLnBrk="0" fontAlgn="base" hangingPunct="0">
        <a:spcBef>
          <a:spcPts val="200"/>
        </a:spcBef>
        <a:spcAft>
          <a:spcPct val="0"/>
        </a:spcAft>
        <a:buClr>
          <a:schemeClr val="accent1"/>
        </a:buClr>
        <a:buFont typeface="Helvetica Neue for HSBC Lt" panose="020B0404020202020204" pitchFamily="34" charset="0"/>
        <a:buChar char="–"/>
        <a:defRPr lang="en-GB" altLang="zh-TW" sz="900" dirty="0">
          <a:solidFill>
            <a:schemeClr val="tx1"/>
          </a:solidFill>
          <a:latin typeface="+mn-lt"/>
          <a:ea typeface="SimHei"/>
          <a:cs typeface="+mn-cs"/>
        </a:defRPr>
      </a:lvl5pPr>
      <a:lvl6pPr marL="15446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20018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90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16238" indent="-212725" algn="l" defTabSz="11096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Message line"/>
          <p:cNvSpPr>
            <a:spLocks noChangeShapeType="1"/>
          </p:cNvSpPr>
          <p:nvPr/>
        </p:nvSpPr>
        <p:spPr bwMode="gray">
          <a:xfrm>
            <a:off x="2592324" y="1321819"/>
            <a:ext cx="0" cy="5276088"/>
          </a:xfrm>
          <a:prstGeom prst="line">
            <a:avLst/>
          </a:prstGeom>
          <a:noFill/>
          <a:ln w="12700">
            <a:solidFill>
              <a:srgbClr val="76767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/>
            <a:endParaRPr lang="en-GB" altLang="zh-TW" baseline="0" dirty="0">
              <a:latin typeface="Arial" panose="020B0604020202020204" pitchFamily="34" charset="0"/>
              <a:ea typeface="SimHei"/>
            </a:endParaRPr>
          </a:p>
        </p:txBody>
      </p:sp>
      <p:sp>
        <p:nvSpPr>
          <p:cNvPr id="1420" name="Slide number"/>
          <p:cNvSpPr>
            <a:spLocks noChangeArrowheads="1"/>
          </p:cNvSpPr>
          <p:nvPr/>
        </p:nvSpPr>
        <p:spPr bwMode="gray"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noAutofit/>
          </a:bodyPr>
          <a:lstStyle/>
          <a:p>
            <a:pPr algn="ctr" defTabSz="901700" eaLnBrk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1CF9EA00-886D-43B8-A53F-CB3B22E97C6F}" type="slidenum">
              <a:rPr lang="en-GB" altLang="zh-TW" sz="1000" b="0" i="0" baseline="0" smtClean="0">
                <a:solidFill>
                  <a:schemeClr val="tx1"/>
                </a:solidFill>
                <a:latin typeface="Arial" panose="020B0604020202020204" pitchFamily="34" charset="0"/>
                <a:ea typeface="SimHei"/>
              </a:rPr>
              <a:pPr algn="ctr" defTabSz="901700" eaLnBrk="0" fontAlgn="base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altLang="zh-TW" sz="1000" b="0" i="0" baseline="0" dirty="0">
              <a:solidFill>
                <a:schemeClr val="tx1"/>
              </a:solidFill>
              <a:latin typeface="Arial" panose="020B0604020202020204" pitchFamily="34" charset="0"/>
              <a:ea typeface="SimHei"/>
            </a:endParaRPr>
          </a:p>
        </p:txBody>
      </p:sp>
      <p:sp>
        <p:nvSpPr>
          <p:cNvPr id="2249" name="Slide title"/>
          <p:cNvSpPr>
            <a:spLocks noGrp="1" noChangeArrowheads="1"/>
          </p:cNvSpPr>
          <p:nvPr>
            <p:ph type="title"/>
          </p:nvPr>
        </p:nvSpPr>
        <p:spPr bwMode="gray">
          <a:xfrm>
            <a:off x="412750" y="415436"/>
            <a:ext cx="9540875" cy="24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altLang="zh-TW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 bwMode="gray">
          <a:xfrm>
            <a:off x="7638825" y="6710140"/>
            <a:ext cx="2314800" cy="17373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altLang="zh-TW" sz="1000" b="0" i="0" kern="1200" smtClean="0">
                <a:solidFill>
                  <a:srgbClr val="D7D8D6"/>
                </a:solidFill>
                <a:latin typeface="Arial" panose="020B0604020202020204" pitchFamily="34" charset="0"/>
                <a:ea typeface="SimHei"/>
                <a:cs typeface="Arial" charset="0"/>
              </a:defRPr>
            </a:lvl1pPr>
          </a:lstStyle>
          <a:p>
            <a:endParaRPr lang="en-GB" dirty="0"/>
          </a:p>
        </p:txBody>
      </p:sp>
      <p:grpSp>
        <p:nvGrpSpPr>
          <p:cNvPr id="14" name="Background grid" hidden="1"/>
          <p:cNvGrpSpPr/>
          <p:nvPr userDrawn="1"/>
        </p:nvGrpSpPr>
        <p:grpSpPr>
          <a:xfrm>
            <a:off x="419100" y="439737"/>
            <a:ext cx="9537699" cy="6161088"/>
            <a:chOff x="419100" y="439737"/>
            <a:chExt cx="9537699" cy="6161088"/>
          </a:xfrm>
        </p:grpSpPr>
        <p:sp>
          <p:nvSpPr>
            <p:cNvPr id="15" name="Rectangle 208" hidden="1"/>
            <p:cNvSpPr>
              <a:spLocks noChangeArrowheads="1"/>
            </p:cNvSpPr>
            <p:nvPr userDrawn="1"/>
          </p:nvSpPr>
          <p:spPr bwMode="auto">
            <a:xfrm>
              <a:off x="419100" y="1333501"/>
              <a:ext cx="2022347" cy="5267324"/>
            </a:xfrm>
            <a:prstGeom prst="rect">
              <a:avLst/>
            </a:prstGeom>
            <a:noFill/>
            <a:ln w="6350" algn="ctr">
              <a:solidFill>
                <a:srgbClr val="A5A6A9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defRPr/>
              </a:pPr>
              <a:endParaRPr lang="en-GB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6" name="Group 15" hidden="1"/>
            <p:cNvGrpSpPr/>
            <p:nvPr userDrawn="1"/>
          </p:nvGrpSpPr>
          <p:grpSpPr>
            <a:xfrm>
              <a:off x="2743200" y="1333501"/>
              <a:ext cx="7208708" cy="5267324"/>
              <a:chOff x="2743200" y="1333501"/>
              <a:chExt cx="7208708" cy="5267324"/>
            </a:xfrm>
          </p:grpSpPr>
          <p:sp>
            <p:nvSpPr>
              <p:cNvPr id="26" name="Rectangle 204" hidden="1"/>
              <p:cNvSpPr>
                <a:spLocks noChangeArrowheads="1"/>
              </p:cNvSpPr>
              <p:nvPr userDrawn="1"/>
            </p:nvSpPr>
            <p:spPr bwMode="auto">
              <a:xfrm>
                <a:off x="2743200" y="1333501"/>
                <a:ext cx="3509454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06" hidden="1"/>
              <p:cNvSpPr>
                <a:spLocks noChangeArrowheads="1"/>
              </p:cNvSpPr>
              <p:nvPr userDrawn="1"/>
            </p:nvSpPr>
            <p:spPr bwMode="auto">
              <a:xfrm>
                <a:off x="2743200" y="4059936"/>
                <a:ext cx="3509454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23" hidden="1"/>
              <p:cNvSpPr>
                <a:spLocks noChangeArrowheads="1"/>
              </p:cNvSpPr>
              <p:nvPr userDrawn="1"/>
            </p:nvSpPr>
            <p:spPr bwMode="auto">
              <a:xfrm>
                <a:off x="6435533" y="1333501"/>
                <a:ext cx="3516375" cy="2543555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224" hidden="1"/>
              <p:cNvSpPr>
                <a:spLocks noChangeArrowheads="1"/>
              </p:cNvSpPr>
              <p:nvPr userDrawn="1"/>
            </p:nvSpPr>
            <p:spPr bwMode="auto">
              <a:xfrm>
                <a:off x="6435533" y="4059936"/>
                <a:ext cx="3516375" cy="2540889"/>
              </a:xfrm>
              <a:prstGeom prst="rect">
                <a:avLst/>
              </a:prstGeom>
              <a:noFill/>
              <a:ln w="6350" algn="ctr">
                <a:solidFill>
                  <a:srgbClr val="A5A6A9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0">
                  <a:defRPr/>
                </a:pPr>
                <a:endParaRPr lang="en-GB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5" name="Rectangle 446" hidden="1"/>
            <p:cNvSpPr>
              <a:spLocks noChangeArrowheads="1"/>
            </p:cNvSpPr>
            <p:nvPr/>
          </p:nvSpPr>
          <p:spPr bwMode="auto">
            <a:xfrm>
              <a:off x="8805991" y="439737"/>
              <a:ext cx="1150808" cy="576263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321" tIns="45162" rIns="90321" bIns="45162" anchor="ctr"/>
            <a:lstStyle>
              <a:lvl1pPr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defTabSz="901700"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algn="ctr" defTabSz="9017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0">
                <a:lnSpc>
                  <a:spcPts val="700"/>
                </a:lnSpc>
                <a:defRPr/>
              </a:pPr>
              <a:r>
                <a:rPr lang="en-GB" altLang="en-US" sz="800" b="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</a:rPr>
                <a:t>Third party logo</a:t>
              </a:r>
            </a:p>
          </p:txBody>
        </p:sp>
      </p:grpSp>
      <p:sp>
        <p:nvSpPr>
          <p:cNvPr id="2" name="MSIPCMContentMarking" descr="{&quot;HashCode&quot;:-805422396,&quot;Placement&quot;:&quot;Footer&quot;,&quot;Top&quot;:550.343,&quot;Left&quot;:383.010162,&quot;SlideWidth&quot;:816,&quot;SlideHeight&quot;:571}"/>
          <p:cNvSpPr txBox="1"/>
          <p:nvPr userDrawn="1"/>
        </p:nvSpPr>
        <p:spPr>
          <a:xfrm>
            <a:off x="4864229" y="6989356"/>
            <a:ext cx="64109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  <a:endParaRPr lang="en-GB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5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474" r:id="rId1"/>
    <p:sldLayoutId id="2147488475" r:id="rId2"/>
  </p:sldLayoutIdLst>
  <p:hf sldNum="0" hdr="0" dt="0"/>
  <p:txStyles>
    <p:titleStyle>
      <a:lvl1pPr algn="l" defTabSz="1165225" rtl="0" eaLnBrk="0" fontAlgn="base" hangingPunct="1">
        <a:lnSpc>
          <a:spcPct val="90000"/>
        </a:lnSpc>
        <a:spcBef>
          <a:spcPct val="0"/>
        </a:spcBef>
        <a:spcAft>
          <a:spcPct val="0"/>
        </a:spcAft>
        <a:defRPr sz="1800" b="1" baseline="0">
          <a:solidFill>
            <a:schemeClr val="tx1"/>
          </a:solidFill>
          <a:latin typeface="Arial" panose="020B0604020202020204" pitchFamily="34" charset="0"/>
          <a:ea typeface="SimHei"/>
          <a:cs typeface="Arial" charset="0"/>
        </a:defRPr>
      </a:lvl1pPr>
      <a:lvl2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2pPr>
      <a:lvl3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3pPr>
      <a:lvl4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4pPr>
      <a:lvl5pPr algn="l" defTabSz="11652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charset="0"/>
          <a:cs typeface="Arial" charset="0"/>
        </a:defRPr>
      </a:lvl5pPr>
      <a:lvl6pPr marL="4572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6pPr>
      <a:lvl7pPr marL="9144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7pPr>
      <a:lvl8pPr marL="13716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8pPr>
      <a:lvl9pPr marL="1828800" algn="l" defTabSz="1109663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charset="0"/>
        </a:defRPr>
      </a:lvl9pPr>
    </p:titleStyle>
    <p:bodyStyle>
      <a:lvl1pPr marL="0" marR="0" indent="0" algn="l" defTabSz="901700" rtl="0" eaLnBrk="1" fontAlgn="base" latinLnBrk="0" hangingPunct="1">
        <a:lnSpc>
          <a:spcPct val="100000"/>
        </a:lnSpc>
        <a:spcBef>
          <a:spcPts val="200"/>
        </a:spcBef>
        <a:spcAft>
          <a:spcPct val="0"/>
        </a:spcAft>
        <a:buClr>
          <a:schemeClr val="tx2"/>
        </a:buClr>
        <a:buSzTx/>
        <a:buFont typeface="Symbol" pitchFamily="18" charset="2"/>
        <a:buNone/>
        <a:tabLst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1pPr>
      <a:lvl2pPr marL="2286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SzPct val="90000"/>
        <a:buFont typeface="Wingdings" panose="05000000000000000000" pitchFamily="2" charset="2"/>
        <a:buChar char=""/>
        <a:defRPr lang="en-US" altLang="zh-TW" sz="1400" baseline="0" smtClean="0">
          <a:solidFill>
            <a:schemeClr val="tx1"/>
          </a:solidFill>
          <a:latin typeface="+mn-lt"/>
          <a:ea typeface="SimHei"/>
          <a:cs typeface="+mn-cs"/>
        </a:defRPr>
      </a:lvl2pPr>
      <a:lvl3pPr marL="4572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Wingdings 2" panose="05020102010507070707" pitchFamily="18" charset="2"/>
        <a:buChar char=""/>
        <a:defRPr lang="en-US" altLang="zh-TW" sz="1200" baseline="0" smtClean="0">
          <a:solidFill>
            <a:schemeClr val="tx1"/>
          </a:solidFill>
          <a:latin typeface="+mn-lt"/>
          <a:ea typeface="SimHei"/>
          <a:cs typeface="+mn-cs"/>
        </a:defRPr>
      </a:lvl3pPr>
      <a:lvl4pPr marL="6858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US" altLang="zh-TW" sz="1000" baseline="0" smtClean="0">
          <a:solidFill>
            <a:schemeClr val="tx1"/>
          </a:solidFill>
          <a:latin typeface="+mn-lt"/>
          <a:ea typeface="SimHei"/>
          <a:cs typeface="+mn-cs"/>
        </a:defRPr>
      </a:lvl4pPr>
      <a:lvl5pPr marL="914400" indent="-228600" algn="l" defTabSz="901700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rgbClr val="DB0011"/>
        </a:buClr>
        <a:buFont typeface="Helvetica Neue for HSBC Lt" panose="020B0404020202020204" pitchFamily="34" charset="0"/>
        <a:buChar char="–"/>
        <a:defRPr lang="en-GB" altLang="zh-TW" sz="900" dirty="0">
          <a:solidFill>
            <a:schemeClr val="tx1"/>
          </a:solidFill>
          <a:latin typeface="+mn-lt"/>
          <a:ea typeface="SimHei"/>
          <a:cs typeface="+mn-cs"/>
        </a:defRPr>
      </a:lvl5pPr>
      <a:lvl6pPr marL="15446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20018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4590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916238" indent="-212725" algn="l" defTabSz="1109663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0">
          <p15:clr>
            <a:srgbClr val="DB0011"/>
          </p15:clr>
        </p15:guide>
        <p15:guide id="2" pos="264">
          <p15:clr>
            <a:srgbClr val="DB0011"/>
          </p15:clr>
        </p15:guide>
        <p15:guide id="3" orient="horz" pos="2442">
          <p15:clr>
            <a:srgbClr val="DB0011"/>
          </p15:clr>
        </p15:guide>
        <p15:guide id="4" pos="1537">
          <p15:clr>
            <a:srgbClr val="DB0011"/>
          </p15:clr>
        </p15:guide>
        <p15:guide id="5" orient="horz" pos="2557">
          <p15:clr>
            <a:srgbClr val="DB0011"/>
          </p15:clr>
        </p15:guide>
        <p15:guide id="6" pos="1728">
          <p15:clr>
            <a:srgbClr val="DB0011"/>
          </p15:clr>
        </p15:guide>
        <p15:guide id="7" orient="horz" pos="4158">
          <p15:clr>
            <a:srgbClr val="DB0011"/>
          </p15:clr>
        </p15:guide>
        <p15:guide id="8" pos="3939">
          <p15:clr>
            <a:srgbClr val="DB0011"/>
          </p15:clr>
        </p15:guide>
        <p15:guide id="9" pos="4055">
          <p15:clr>
            <a:srgbClr val="DB0011"/>
          </p15:clr>
        </p15:guide>
        <p15:guide id="10" pos="6266">
          <p15:clr>
            <a:srgbClr val="DB0011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0" name="TBar31770"/>
          <p:cNvSpPr txBox="1">
            <a:spLocks/>
          </p:cNvSpPr>
          <p:nvPr/>
        </p:nvSpPr>
        <p:spPr bwMode="gray">
          <a:xfrm>
            <a:off x="2734056" y="1296924"/>
            <a:ext cx="352044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EUR Monthly Issuance Volumes (M)</a:t>
            </a:r>
          </a:p>
        </p:txBody>
      </p:sp>
      <p:sp>
        <p:nvSpPr>
          <p:cNvPr id="31766" name="TBar31766"/>
          <p:cNvSpPr txBox="1">
            <a:spLocks/>
          </p:cNvSpPr>
          <p:nvPr/>
        </p:nvSpPr>
        <p:spPr bwMode="gray">
          <a:xfrm>
            <a:off x="2734056" y="3958776"/>
            <a:ext cx="352044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dirty="0">
                <a:solidFill>
                  <a:srgbClr val="000000"/>
                </a:solidFill>
                <a:ea typeface="SimHei" panose="02010609060101010101" pitchFamily="49" charset="-122"/>
              </a:rPr>
              <a:t>Breakdown by Ratings (% Issuance)</a:t>
            </a:r>
            <a:endParaRPr kumimoji="0" lang="en-GB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291" name="Title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Corporate Senior Bond Market Backdrop</a:t>
            </a:r>
          </a:p>
        </p:txBody>
      </p:sp>
      <p:sp>
        <p:nvSpPr>
          <p:cNvPr id="8" name="Key message"/>
          <p:cNvSpPr>
            <a:spLocks noGrp="1"/>
          </p:cNvSpPr>
          <p:nvPr>
            <p:ph type="body" sz="quarter" idx="14"/>
          </p:nvPr>
        </p:nvSpPr>
        <p:spPr>
          <a:xfrm>
            <a:off x="347274" y="1337725"/>
            <a:ext cx="2121331" cy="5303900"/>
          </a:xfrm>
        </p:spPr>
        <p:txBody>
          <a:bodyPr/>
          <a:lstStyle/>
          <a:p>
            <a:pPr lvl="1" algn="just">
              <a:spcBef>
                <a:spcPts val="0"/>
              </a:spcBef>
              <a:tabLst>
                <a:tab pos="228600" algn="l"/>
              </a:tabLst>
            </a:pPr>
            <a:r>
              <a:rPr lang="en-GB" altLang="zh-TW" dirty="0"/>
              <a:t>Strong issuance Volume in the month of Mar-21. </a:t>
            </a:r>
          </a:p>
          <a:p>
            <a:pPr lvl="1" algn="just">
              <a:spcBef>
                <a:spcPts val="0"/>
              </a:spcBef>
              <a:tabLst>
                <a:tab pos="228600" algn="l"/>
              </a:tabLst>
            </a:pPr>
            <a:endParaRPr lang="en-GB" altLang="zh-TW" dirty="0"/>
          </a:p>
          <a:p>
            <a:pPr lvl="1" algn="just">
              <a:spcBef>
                <a:spcPts val="0"/>
              </a:spcBef>
              <a:tabLst>
                <a:tab pos="228600" algn="l"/>
              </a:tabLst>
            </a:pPr>
            <a:r>
              <a:rPr lang="en-GB" altLang="zh-TW" dirty="0"/>
              <a:t>In the month of may-21, issuance is comparatively low from jan-21</a:t>
            </a:r>
          </a:p>
          <a:p>
            <a:pPr marL="0" lvl="1" indent="0" algn="just">
              <a:spcBef>
                <a:spcPts val="0"/>
              </a:spcBef>
              <a:buNone/>
              <a:tabLst>
                <a:tab pos="228600" algn="l"/>
              </a:tabLst>
            </a:pPr>
            <a:endParaRPr lang="en-GB" altLang="zh-TW" dirty="0"/>
          </a:p>
          <a:p>
            <a:pPr lvl="1" algn="just">
              <a:spcBef>
                <a:spcPts val="0"/>
              </a:spcBef>
              <a:tabLst>
                <a:tab pos="228600" algn="l"/>
              </a:tabLst>
            </a:pPr>
            <a:endParaRPr lang="en-GB" altLang="zh-TW" dirty="0"/>
          </a:p>
          <a:p>
            <a:pPr lvl="1" algn="just">
              <a:spcBef>
                <a:spcPts val="0"/>
              </a:spcBef>
              <a:tabLst>
                <a:tab pos="228600" algn="l"/>
              </a:tabLst>
            </a:pPr>
            <a:r>
              <a:rPr lang="en-GB" altLang="zh-TW" dirty="0"/>
              <a:t>Highest rating is in BBB+/-, that’s 66%, followed by &gt;A- and minimal in XO and NR. </a:t>
            </a:r>
          </a:p>
          <a:p>
            <a:pPr lvl="1" algn="just">
              <a:spcBef>
                <a:spcPts val="0"/>
              </a:spcBef>
              <a:tabLst>
                <a:tab pos="228600" algn="l"/>
              </a:tabLst>
            </a:pPr>
            <a:r>
              <a:rPr lang="en-GB" altLang="zh-TW" dirty="0"/>
              <a:t>Highest % of issuance is in between 5-10 years, followed by less than 10-30 years and marginal in &lt;5 years and greater than 30 years.  </a:t>
            </a:r>
          </a:p>
          <a:p>
            <a:pPr lvl="1" algn="just">
              <a:spcBef>
                <a:spcPts val="0"/>
              </a:spcBef>
              <a:tabLst>
                <a:tab pos="228600" algn="l"/>
              </a:tabLst>
            </a:pPr>
            <a:endParaRPr lang="en-GB" altLang="zh-TW" dirty="0"/>
          </a:p>
        </p:txBody>
      </p:sp>
      <p:sp>
        <p:nvSpPr>
          <p:cNvPr id="31768" name="TBar31768"/>
          <p:cNvSpPr txBox="1">
            <a:spLocks/>
          </p:cNvSpPr>
          <p:nvPr/>
        </p:nvSpPr>
        <p:spPr bwMode="gray">
          <a:xfrm>
            <a:off x="6437376" y="1296924"/>
            <a:ext cx="352044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en-GB" altLang="en-US" dirty="0">
                <a:solidFill>
                  <a:srgbClr val="000000"/>
                </a:solidFill>
                <a:ea typeface="SimHei" panose="02010609060101010101" pitchFamily="49" charset="-122"/>
              </a:rPr>
              <a:t>GBP Monthly </a:t>
            </a:r>
            <a:r>
              <a:rPr lang="en-GB" altLang="en-US">
                <a:solidFill>
                  <a:srgbClr val="000000"/>
                </a:solidFill>
                <a:ea typeface="SimHei" panose="02010609060101010101" pitchFamily="49" charset="-122"/>
              </a:rPr>
              <a:t>Issuance Volumes (M)</a:t>
            </a:r>
            <a:endParaRPr lang="en-GB" altLang="en-US" dirty="0">
              <a:solidFill>
                <a:srgbClr val="000000"/>
              </a:solidFill>
              <a:ea typeface="SimHei" panose="02010609060101010101" pitchFamily="49" charset="-122"/>
            </a:endParaRPr>
          </a:p>
        </p:txBody>
      </p:sp>
      <p:sp>
        <p:nvSpPr>
          <p:cNvPr id="20" name="TBar31764"/>
          <p:cNvSpPr txBox="1">
            <a:spLocks/>
          </p:cNvSpPr>
          <p:nvPr/>
        </p:nvSpPr>
        <p:spPr bwMode="gray">
          <a:xfrm>
            <a:off x="6437376" y="3958776"/>
            <a:ext cx="352044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Breakdown by Tenor (% Issuance)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69B8A5F-784F-476F-AD2C-7199D8ED8C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2178054"/>
              </p:ext>
            </p:extLst>
          </p:nvPr>
        </p:nvGraphicFramePr>
        <p:xfrm>
          <a:off x="2744231" y="1607383"/>
          <a:ext cx="2981463" cy="216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D8BF47C-1041-4AC1-A5CC-9BAB37A74B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4992763"/>
              </p:ext>
            </p:extLst>
          </p:nvPr>
        </p:nvGraphicFramePr>
        <p:xfrm>
          <a:off x="6437376" y="1607383"/>
          <a:ext cx="2981463" cy="216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Bar31770">
            <a:extLst>
              <a:ext uri="{FF2B5EF4-FFF2-40B4-BE49-F238E27FC236}">
                <a16:creationId xmlns:a16="http://schemas.microsoft.com/office/drawing/2014/main" id="{6B874B88-0415-4002-A819-B8367626D474}"/>
              </a:ext>
            </a:extLst>
          </p:cNvPr>
          <p:cNvSpPr txBox="1">
            <a:spLocks/>
          </p:cNvSpPr>
          <p:nvPr/>
        </p:nvSpPr>
        <p:spPr bwMode="gray">
          <a:xfrm>
            <a:off x="621370" y="6856918"/>
            <a:ext cx="4235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>
            <a:lvl1pPr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800" b="0" dirty="0">
                <a:solidFill>
                  <a:srgbClr val="000000"/>
                </a:solidFill>
                <a:ea typeface="SimHei" panose="02010609060101010101" pitchFamily="49" charset="-122"/>
              </a:rPr>
              <a:t>Note: May-21 MTD from 1 May 2021 to 14 May 2021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800" b="0" dirty="0">
                <a:solidFill>
                  <a:srgbClr val="000000"/>
                </a:solidFill>
                <a:ea typeface="SimHei" panose="02010609060101010101" pitchFamily="49" charset="-122"/>
              </a:rPr>
              <a:t>XO stands for crossover (at least 1 rating is investment-grade, at least 1 rating is high-yield)</a:t>
            </a:r>
            <a:br>
              <a:rPr lang="en-GB" altLang="en-US" sz="800" b="0" dirty="0">
                <a:solidFill>
                  <a:srgbClr val="000000"/>
                </a:solidFill>
                <a:ea typeface="SimHei" panose="02010609060101010101" pitchFamily="49" charset="-122"/>
              </a:rPr>
            </a:br>
            <a:r>
              <a:rPr lang="en-GB" altLang="en-US" sz="800" b="0" dirty="0">
                <a:solidFill>
                  <a:srgbClr val="000000"/>
                </a:solidFill>
                <a:ea typeface="SimHei" panose="02010609060101010101" pitchFamily="49" charset="-122"/>
              </a:rPr>
              <a:t>NR stands for not rated (no ratings on the issuance)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A42A127-DF9D-4541-95A9-D127ABD02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9263998"/>
              </p:ext>
            </p:extLst>
          </p:nvPr>
        </p:nvGraphicFramePr>
        <p:xfrm>
          <a:off x="6213150" y="4330110"/>
          <a:ext cx="3429914" cy="2120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BEAAA83C-10E7-4D7D-BAAA-3B174298D3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9938781"/>
              </p:ext>
            </p:extLst>
          </p:nvPr>
        </p:nvGraphicFramePr>
        <p:xfrm>
          <a:off x="2520005" y="4330110"/>
          <a:ext cx="3429914" cy="2120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BF4AAA5-8364-B939-E8F8-FF00149280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006166"/>
              </p:ext>
            </p:extLst>
          </p:nvPr>
        </p:nvGraphicFramePr>
        <p:xfrm>
          <a:off x="2821502" y="1728177"/>
          <a:ext cx="2826919" cy="1643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57BF8B7-AD93-8EEB-7EEB-AEC112E268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469356"/>
              </p:ext>
            </p:extLst>
          </p:nvPr>
        </p:nvGraphicFramePr>
        <p:xfrm>
          <a:off x="6348638" y="1528984"/>
          <a:ext cx="3286763" cy="1896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BA34709-1F00-2910-1E95-AF427875BF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929611"/>
              </p:ext>
            </p:extLst>
          </p:nvPr>
        </p:nvGraphicFramePr>
        <p:xfrm>
          <a:off x="2529098" y="4143442"/>
          <a:ext cx="3429914" cy="2227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C2DC894-A6BC-A85D-39E9-1787412264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2911538"/>
              </p:ext>
            </p:extLst>
          </p:nvPr>
        </p:nvGraphicFramePr>
        <p:xfrm>
          <a:off x="6342274" y="4099404"/>
          <a:ext cx="2922382" cy="2095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950139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LANGUAGENAME" val="EnglishUK"/>
  <p:tag name="PRESTYPETEMPLATE" val="0"/>
</p:tagLst>
</file>

<file path=ppt/theme/theme1.xml><?xml version="1.0" encoding="utf-8"?>
<a:theme xmlns:a="http://schemas.openxmlformats.org/drawingml/2006/main" name="HSBC A4 Landscape 2018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HSBC Red">
      <a:srgbClr val="DB0011"/>
    </a:custClr>
    <a:custClr name="Black">
      <a:srgbClr val="000000"/>
    </a:custClr>
    <a:custClr name="Light Grey">
      <a:srgbClr val="D7D8D6"/>
    </a:custClr>
    <a:custClr name="Dark Grey">
      <a:srgbClr val="767676"/>
    </a:custClr>
    <a:custClr name="Violet 1">
      <a:srgbClr val="9451E0"/>
    </a:custClr>
    <a:custClr name="Amber 1">
      <a:srgbClr val="E66B00"/>
    </a:custClr>
    <a:custClr name="Indigo 1">
      <a:srgbClr val="5851E0"/>
    </a:custClr>
    <a:custClr name="Emerald 1">
      <a:srgbClr val="4E9C2D"/>
    </a:custClr>
    <a:custClr name="Aquamarine 1">
      <a:srgbClr val="1087EF"/>
    </a:custClr>
    <a:custClr name="Teal 1">
      <a:srgbClr val="00A69D"/>
    </a:custClr>
    <a:custClr name="Violet 2">
      <a:srgbClr val="563594"/>
    </a:custClr>
    <a:custClr name="Amber 2">
      <a:srgbClr val="BF5900"/>
    </a:custClr>
    <a:custClr name="Indigo 2">
      <a:srgbClr val="3A3594"/>
    </a:custClr>
    <a:custClr name="Emerald 2">
      <a:srgbClr val="3B7522"/>
    </a:custClr>
    <a:custClr name="Aquamarine 2">
      <a:srgbClr val="0D6BBD"/>
    </a:custClr>
    <a:custClr name="Teal 2">
      <a:srgbClr val="008580"/>
    </a:custClr>
    <a:custClr name="Blank_01">
      <a:srgbClr val="FFFFFF"/>
    </a:custClr>
    <a:custClr name="Blank_02">
      <a:srgbClr val="FFFFFF"/>
    </a:custClr>
    <a:custClr name="Blank_03">
      <a:srgbClr val="FFFFFF"/>
    </a:custClr>
    <a:custClr name="Blank_04">
      <a:srgbClr val="FFFFFF"/>
    </a:custClr>
    <a:custClr name="RAG_Red">
      <a:srgbClr val="A8000B"/>
    </a:custClr>
    <a:custClr name="RAG_Amber">
      <a:srgbClr val="E8A215"/>
    </a:custClr>
    <a:custClr name="RAG_Green">
      <a:srgbClr val="008580"/>
    </a:custClr>
  </a:custClrLst>
  <a:extLst>
    <a:ext uri="{05A4C25C-085E-4340-85A3-A5531E510DB2}">
      <thm15:themeFamily xmlns:thm15="http://schemas.microsoft.com/office/thememl/2012/main" name="HSBC A4 Landscape 2018.potx" id="{21F6A2EF-A21D-4A20-914A-245E91DDE4D6}" vid="{4DA8E425-B44F-4060-A5F0-04FC3B6F1978}"/>
    </a:ext>
  </a:extLst>
</a:theme>
</file>

<file path=ppt/theme/theme2.xml><?xml version="1.0" encoding="utf-8"?>
<a:theme xmlns:a="http://schemas.openxmlformats.org/drawingml/2006/main" name="Non-Message Driven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Custom 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Non-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HSBC Red">
      <a:srgbClr val="DB0011"/>
    </a:custClr>
    <a:custClr name="Black">
      <a:srgbClr val="000000"/>
    </a:custClr>
    <a:custClr name="Light Grey">
      <a:srgbClr val="D7D8D6"/>
    </a:custClr>
    <a:custClr name="Dark Grey">
      <a:srgbClr val="767676"/>
    </a:custClr>
    <a:custClr name="Violet 1">
      <a:srgbClr val="9451E0"/>
    </a:custClr>
    <a:custClr name="Amber 1">
      <a:srgbClr val="E66B00"/>
    </a:custClr>
    <a:custClr name="Indigo 1">
      <a:srgbClr val="5851E0"/>
    </a:custClr>
    <a:custClr name="Emerald 1">
      <a:srgbClr val="4E9C2D"/>
    </a:custClr>
    <a:custClr name="Aquamarine 1">
      <a:srgbClr val="1087EF"/>
    </a:custClr>
    <a:custClr name="Teal 1">
      <a:srgbClr val="00A69D"/>
    </a:custClr>
    <a:custClr name="Violet 2">
      <a:srgbClr val="563594"/>
    </a:custClr>
    <a:custClr name="Amber 2">
      <a:srgbClr val="BF5900"/>
    </a:custClr>
    <a:custClr name="Indigo 2">
      <a:srgbClr val="3A3594"/>
    </a:custClr>
    <a:custClr name="Emerald 2">
      <a:srgbClr val="3B7522"/>
    </a:custClr>
    <a:custClr name="Aquamarine 2">
      <a:srgbClr val="0D6BBD"/>
    </a:custClr>
    <a:custClr name="Teal 2">
      <a:srgbClr val="008580"/>
    </a:custClr>
    <a:custClr name="Blank_01">
      <a:srgbClr val="FFFFFF"/>
    </a:custClr>
    <a:custClr name="Blank_02">
      <a:srgbClr val="FFFFFF"/>
    </a:custClr>
    <a:custClr name="Blank_03">
      <a:srgbClr val="FFFFFF"/>
    </a:custClr>
    <a:custClr name="Blank_04">
      <a:srgbClr val="FFFFFF"/>
    </a:custClr>
    <a:custClr name="RAG_Red">
      <a:srgbClr val="A8000B"/>
    </a:custClr>
    <a:custClr name="RAG_Amber">
      <a:srgbClr val="E8A215"/>
    </a:custClr>
    <a:custClr name="RAG_Green">
      <a:srgbClr val="008580"/>
    </a:custClr>
  </a:custClrLst>
  <a:extLst>
    <a:ext uri="{05A4C25C-085E-4340-85A3-A5531E510DB2}">
      <thm15:themeFamily xmlns:thm15="http://schemas.microsoft.com/office/thememl/2012/main" name="HSBC A4 Landscape 2018.potx" id="{21F6A2EF-A21D-4A20-914A-245E91DDE4D6}" vid="{A8FE0BF1-81DD-4574-8BC9-42791BA10BB4}"/>
    </a:ext>
  </a:extLst>
</a:theme>
</file>

<file path=ppt/theme/theme3.xml><?xml version="1.0" encoding="utf-8"?>
<a:theme xmlns:a="http://schemas.openxmlformats.org/drawingml/2006/main" name="1_HSBC A4 Landscape 2018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A4 Message Drive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HSBC Red">
      <a:srgbClr val="DB0011"/>
    </a:custClr>
    <a:custClr name="Black">
      <a:srgbClr val="000000"/>
    </a:custClr>
    <a:custClr name="Light Grey">
      <a:srgbClr val="D7D8D6"/>
    </a:custClr>
    <a:custClr name="Dark Grey">
      <a:srgbClr val="767676"/>
    </a:custClr>
    <a:custClr name="Violet 1">
      <a:srgbClr val="9451E0"/>
    </a:custClr>
    <a:custClr name="Amber 1">
      <a:srgbClr val="E66B00"/>
    </a:custClr>
    <a:custClr name="Indigo 1">
      <a:srgbClr val="5851E0"/>
    </a:custClr>
    <a:custClr name="Emerald 1">
      <a:srgbClr val="4E9C2D"/>
    </a:custClr>
    <a:custClr name="Aquamarine 1">
      <a:srgbClr val="1087EF"/>
    </a:custClr>
    <a:custClr name="Teal 1">
      <a:srgbClr val="00A69D"/>
    </a:custClr>
    <a:custClr name="Violet 2">
      <a:srgbClr val="563594"/>
    </a:custClr>
    <a:custClr name="Amber 2">
      <a:srgbClr val="BF5900"/>
    </a:custClr>
    <a:custClr name="Indigo 2">
      <a:srgbClr val="3A3594"/>
    </a:custClr>
    <a:custClr name="Emerald 2">
      <a:srgbClr val="3B7522"/>
    </a:custClr>
    <a:custClr name="Aquamarine 2">
      <a:srgbClr val="0D6BBD"/>
    </a:custClr>
    <a:custClr name="Teal 2">
      <a:srgbClr val="008580"/>
    </a:custClr>
    <a:custClr name="Blank_01">
      <a:srgbClr val="FFFFFF"/>
    </a:custClr>
    <a:custClr name="Blank_02">
      <a:srgbClr val="FFFFFF"/>
    </a:custClr>
    <a:custClr name="Blank_03">
      <a:srgbClr val="FFFFFF"/>
    </a:custClr>
    <a:custClr name="Blank_04">
      <a:srgbClr val="FFFFFF"/>
    </a:custClr>
    <a:custClr name="RAG_Red">
      <a:srgbClr val="A8000B"/>
    </a:custClr>
    <a:custClr name="RAG_Amber">
      <a:srgbClr val="E8A215"/>
    </a:custClr>
    <a:custClr name="RAG_Green">
      <a:srgbClr val="008580"/>
    </a:custClr>
  </a:custClrLst>
  <a:extLst>
    <a:ext uri="{05A4C25C-085E-4340-85A3-A5531E510DB2}">
      <thm15:themeFamily xmlns:thm15="http://schemas.microsoft.com/office/thememl/2012/main" name="HSBC A4 Landscape 2018.potx" id="{21F6A2EF-A21D-4A20-914A-245E91DDE4D6}" vid="{4DA8E425-B44F-4060-A5F0-04FC3B6F1978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HSBC A4 Landscape 2018</Template>
  <TotalTime>0</TotalTime>
  <Words>151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Helvetica Neue for HSBC Lt</vt:lpstr>
      <vt:lpstr>Symbol</vt:lpstr>
      <vt:lpstr>Times New Roman</vt:lpstr>
      <vt:lpstr>Wingdings</vt:lpstr>
      <vt:lpstr>Wingdings 2</vt:lpstr>
      <vt:lpstr>HSBC A4 Landscape 2018</vt:lpstr>
      <vt:lpstr>Non-Message Driven</vt:lpstr>
      <vt:lpstr>1_HSBC A4 Landscape 2018</vt:lpstr>
      <vt:lpstr>Corporate Senior Bond Market Backdrop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:description/>
  <cp:lastModifiedBy/>
  <cp:revision>1</cp:revision>
  <dcterms:created xsi:type="dcterms:W3CDTF">2021-05-18T04:53:26Z</dcterms:created>
  <dcterms:modified xsi:type="dcterms:W3CDTF">2025-01-17T18:51:31Z</dcterms:modified>
  <cp:category/>
</cp:coreProperties>
</file>