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60" r:id="rId5"/>
    <p:sldId id="261" r:id="rId6"/>
    <p:sldId id="259"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194" y="270"/>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K\Downloads\Account%20Sales%20Data%20for%20Analysis%20for%20Task%204%20auto%20sav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K\Downloads\Account%20Sales%20Data%20for%20Analysis%20for%20Task%204%20auto%20sav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K\Downloads\Account%20Sales%20Data%20for%20Analysis%20for%20Task%204%20auto%20sav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 auto save.xlsx]Sheet4!PivotTable16</c:name>
    <c:fmtId val="9"/>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s>
    <c:plotArea>
      <c:layout/>
      <c:pieChart>
        <c:varyColors val="1"/>
        <c:ser>
          <c:idx val="0"/>
          <c:order val="0"/>
          <c:tx>
            <c:strRef>
              <c:f>Sheet4!$F$25</c:f>
              <c:strCache>
                <c:ptCount val="1"/>
                <c:pt idx="0">
                  <c:v>Total</c:v>
                </c:pt>
              </c:strCache>
            </c:strRef>
          </c:tx>
          <c:spPr>
            <a:effectLst>
              <a:outerShdw blurRad="50800" dist="38100" dir="2700000" algn="tl" rotWithShape="0">
                <a:prstClr val="black">
                  <a:alpha val="40000"/>
                </a:prstClr>
              </a:outerShdw>
            </a:effectLst>
          </c:spPr>
          <c:explosion val="15"/>
          <c:dPt>
            <c:idx val="0"/>
            <c:bubble3D val="0"/>
            <c:spPr>
              <a:solidFill>
                <a:schemeClr val="accent1"/>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E157-4585-829A-F48604EB0EE2}"/>
              </c:ext>
            </c:extLst>
          </c:dPt>
          <c:dPt>
            <c:idx val="1"/>
            <c:bubble3D val="0"/>
            <c:spPr>
              <a:solidFill>
                <a:schemeClr val="accent2"/>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E157-4585-829A-F48604EB0EE2}"/>
              </c:ext>
            </c:extLst>
          </c:dPt>
          <c:dPt>
            <c:idx val="2"/>
            <c:bubble3D val="0"/>
            <c:spPr>
              <a:solidFill>
                <a:schemeClr val="accent3"/>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5-E157-4585-829A-F48604EB0EE2}"/>
              </c:ext>
            </c:extLst>
          </c:dPt>
          <c:dPt>
            <c:idx val="3"/>
            <c:bubble3D val="0"/>
            <c:spPr>
              <a:solidFill>
                <a:schemeClr val="accent4"/>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7-E157-4585-829A-F48604EB0EE2}"/>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Sheet4!$E$26:$E$30</c:f>
              <c:strCache>
                <c:ptCount val="4"/>
                <c:pt idx="0">
                  <c:v>Medium Business</c:v>
                </c:pt>
                <c:pt idx="1">
                  <c:v>Online Retailer</c:v>
                </c:pt>
                <c:pt idx="2">
                  <c:v>Small Business</c:v>
                </c:pt>
                <c:pt idx="3">
                  <c:v>Wholesale Distributor</c:v>
                </c:pt>
              </c:strCache>
            </c:strRef>
          </c:cat>
          <c:val>
            <c:numRef>
              <c:f>Sheet4!$F$26:$F$30</c:f>
              <c:numCache>
                <c:formatCode>"$"#,##0</c:formatCode>
                <c:ptCount val="4"/>
                <c:pt idx="0">
                  <c:v>380568</c:v>
                </c:pt>
                <c:pt idx="1">
                  <c:v>408515</c:v>
                </c:pt>
                <c:pt idx="2">
                  <c:v>342823</c:v>
                </c:pt>
                <c:pt idx="3">
                  <c:v>348942</c:v>
                </c:pt>
              </c:numCache>
            </c:numRef>
          </c:val>
          <c:extLst>
            <c:ext xmlns:c16="http://schemas.microsoft.com/office/drawing/2014/chart" uri="{C3380CC4-5D6E-409C-BE32-E72D297353CC}">
              <c16:uniqueId val="{00000008-E157-4585-829A-F48604EB0EE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Sheet4!$U$12</c:f>
              <c:strCache>
                <c:ptCount val="1"/>
                <c:pt idx="0">
                  <c:v>Sum of Sales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Sheet4!$T$13:$T$17</c:f>
              <c:strCache>
                <c:ptCount val="5"/>
                <c:pt idx="0">
                  <c:v>2017</c:v>
                </c:pt>
                <c:pt idx="1">
                  <c:v>2018</c:v>
                </c:pt>
                <c:pt idx="2">
                  <c:v>2019</c:v>
                </c:pt>
                <c:pt idx="3">
                  <c:v>2020</c:v>
                </c:pt>
                <c:pt idx="4">
                  <c:v>2021</c:v>
                </c:pt>
              </c:strCache>
            </c:strRef>
          </c:cat>
          <c:val>
            <c:numRef>
              <c:f>Sheet4!$U$13:$U$17</c:f>
              <c:numCache>
                <c:formatCode>"$"#,##0</c:formatCode>
                <c:ptCount val="5"/>
                <c:pt idx="0">
                  <c:v>189976</c:v>
                </c:pt>
                <c:pt idx="1">
                  <c:v>242995</c:v>
                </c:pt>
                <c:pt idx="2">
                  <c:v>288449</c:v>
                </c:pt>
                <c:pt idx="3">
                  <c:v>350234</c:v>
                </c:pt>
                <c:pt idx="4">
                  <c:v>409194</c:v>
                </c:pt>
              </c:numCache>
            </c:numRef>
          </c:val>
          <c:extLst>
            <c:ext xmlns:c16="http://schemas.microsoft.com/office/drawing/2014/chart" uri="{C3380CC4-5D6E-409C-BE32-E72D297353CC}">
              <c16:uniqueId val="{00000000-2583-4EBE-A897-23AC81768A12}"/>
            </c:ext>
          </c:extLst>
        </c:ser>
        <c:dLbls>
          <c:showLegendKey val="0"/>
          <c:showVal val="1"/>
          <c:showCatName val="0"/>
          <c:showSerName val="0"/>
          <c:showPercent val="0"/>
          <c:showBubbleSize val="0"/>
        </c:dLbls>
        <c:gapWidth val="219"/>
        <c:overlap val="-27"/>
        <c:axId val="722967071"/>
        <c:axId val="722952671"/>
      </c:barChart>
      <c:lineChart>
        <c:grouping val="standard"/>
        <c:varyColors val="0"/>
        <c:ser>
          <c:idx val="1"/>
          <c:order val="1"/>
          <c:tx>
            <c:strRef>
              <c:f>Sheet4!$V$12</c:f>
              <c:strCache>
                <c:ptCount val="1"/>
                <c:pt idx="0">
                  <c:v>Year On Year Growth</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Sheet4!$T$13:$T$17</c:f>
              <c:strCache>
                <c:ptCount val="5"/>
                <c:pt idx="0">
                  <c:v>2017</c:v>
                </c:pt>
                <c:pt idx="1">
                  <c:v>2018</c:v>
                </c:pt>
                <c:pt idx="2">
                  <c:v>2019</c:v>
                </c:pt>
                <c:pt idx="3">
                  <c:v>2020</c:v>
                </c:pt>
                <c:pt idx="4">
                  <c:v>2021</c:v>
                </c:pt>
              </c:strCache>
            </c:strRef>
          </c:cat>
          <c:val>
            <c:numRef>
              <c:f>Sheet4!$V$13:$V$17</c:f>
              <c:numCache>
                <c:formatCode>0%</c:formatCode>
                <c:ptCount val="5"/>
                <c:pt idx="1">
                  <c:v>0.27908262096264802</c:v>
                </c:pt>
                <c:pt idx="2">
                  <c:v>0.18705734685898889</c:v>
                </c:pt>
                <c:pt idx="3">
                  <c:v>0.21419731044309387</c:v>
                </c:pt>
                <c:pt idx="4">
                  <c:v>0.16834459247246136</c:v>
                </c:pt>
              </c:numCache>
            </c:numRef>
          </c:val>
          <c:smooth val="0"/>
          <c:extLst>
            <c:ext xmlns:c16="http://schemas.microsoft.com/office/drawing/2014/chart" uri="{C3380CC4-5D6E-409C-BE32-E72D297353CC}">
              <c16:uniqueId val="{00000001-2583-4EBE-A897-23AC81768A12}"/>
            </c:ext>
          </c:extLst>
        </c:ser>
        <c:dLbls>
          <c:showLegendKey val="0"/>
          <c:showVal val="1"/>
          <c:showCatName val="0"/>
          <c:showSerName val="0"/>
          <c:showPercent val="0"/>
          <c:showBubbleSize val="0"/>
        </c:dLbls>
        <c:marker val="1"/>
        <c:smooth val="0"/>
        <c:axId val="722954111"/>
        <c:axId val="722959391"/>
      </c:lineChart>
      <c:catAx>
        <c:axId val="722967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952671"/>
        <c:crosses val="autoZero"/>
        <c:auto val="1"/>
        <c:lblAlgn val="ctr"/>
        <c:lblOffset val="100"/>
        <c:noMultiLvlLbl val="0"/>
      </c:catAx>
      <c:valAx>
        <c:axId val="72295267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967071"/>
        <c:crosses val="autoZero"/>
        <c:crossBetween val="between"/>
      </c:valAx>
      <c:valAx>
        <c:axId val="722959391"/>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954111"/>
        <c:crosses val="max"/>
        <c:crossBetween val="between"/>
        <c:majorUnit val="3.0000000000000006E-2"/>
      </c:valAx>
      <c:catAx>
        <c:axId val="722954111"/>
        <c:scaling>
          <c:orientation val="minMax"/>
        </c:scaling>
        <c:delete val="1"/>
        <c:axPos val="b"/>
        <c:numFmt formatCode="General" sourceLinked="1"/>
        <c:majorTickMark val="none"/>
        <c:minorTickMark val="none"/>
        <c:tickLblPos val="nextTo"/>
        <c:crossAx val="72295939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 auto save.xlsx]Sheet4!Average CAGR</c:name>
    <c:fmtId val="1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Sheet4!$Z$3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Sheet4!$Y$4:$Y$8</c:f>
              <c:strCache>
                <c:ptCount val="4"/>
                <c:pt idx="0">
                  <c:v>Medium Business</c:v>
                </c:pt>
                <c:pt idx="1">
                  <c:v>Online Retailer</c:v>
                </c:pt>
                <c:pt idx="2">
                  <c:v>Small Business</c:v>
                </c:pt>
                <c:pt idx="3">
                  <c:v>Wholesale Distributor</c:v>
                </c:pt>
              </c:strCache>
            </c:strRef>
          </c:cat>
          <c:val>
            <c:numRef>
              <c:f>Sheet4!$Z$4:$Z$8</c:f>
              <c:numCache>
                <c:formatCode>0%</c:formatCode>
                <c:ptCount val="4"/>
                <c:pt idx="0">
                  <c:v>0.5700419191456324</c:v>
                </c:pt>
                <c:pt idx="1">
                  <c:v>0.54359458792921689</c:v>
                </c:pt>
                <c:pt idx="2">
                  <c:v>0.45456145966631645</c:v>
                </c:pt>
                <c:pt idx="3">
                  <c:v>0.50250826234846468</c:v>
                </c:pt>
              </c:numCache>
            </c:numRef>
          </c:val>
          <c:extLst>
            <c:ext xmlns:c16="http://schemas.microsoft.com/office/drawing/2014/chart" uri="{C3380CC4-5D6E-409C-BE32-E72D297353CC}">
              <c16:uniqueId val="{00000000-7AAA-4A02-8B25-79046E6D95AC}"/>
            </c:ext>
          </c:extLst>
        </c:ser>
        <c:dLbls>
          <c:dLblPos val="outEnd"/>
          <c:showLegendKey val="0"/>
          <c:showVal val="1"/>
          <c:showCatName val="0"/>
          <c:showSerName val="0"/>
          <c:showPercent val="0"/>
          <c:showBubbleSize val="0"/>
        </c:dLbls>
        <c:gapWidth val="182"/>
        <c:axId val="467129151"/>
        <c:axId val="467130111"/>
      </c:barChart>
      <c:catAx>
        <c:axId val="4671291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7130111"/>
        <c:crosses val="autoZero"/>
        <c:auto val="1"/>
        <c:lblAlgn val="ctr"/>
        <c:lblOffset val="100"/>
        <c:noMultiLvlLbl val="0"/>
      </c:catAx>
      <c:valAx>
        <c:axId val="46713011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7129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450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70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51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chart" Target="../charts/char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chart" Target="../charts/char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8100" y="1157983"/>
            <a:ext cx="8228700" cy="49244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Data</a:t>
            </a:r>
            <a:r>
              <a:rPr lang="en-US" sz="3200" dirty="0">
                <a:solidFill>
                  <a:srgbClr val="0070C0"/>
                </a:solidFill>
              </a:rPr>
              <a:t>-</a:t>
            </a:r>
            <a:r>
              <a:rPr lang="en-US" sz="3200" b="0" i="0" u="none" strike="noStrike" cap="none" dirty="0">
                <a:solidFill>
                  <a:srgbClr val="0070C0"/>
                </a:solidFill>
                <a:latin typeface="Arial"/>
                <a:ea typeface="Arial"/>
                <a:cs typeface="Arial"/>
                <a:sym typeface="Arial"/>
              </a:rPr>
              <a:t>Driven Storytelling Presentation:</a:t>
            </a:r>
            <a:endParaRPr dirty="0"/>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2" name="TextBox 1">
            <a:extLst>
              <a:ext uri="{FF2B5EF4-FFF2-40B4-BE49-F238E27FC236}">
                <a16:creationId xmlns:a16="http://schemas.microsoft.com/office/drawing/2014/main" id="{EB52A0B5-B98E-0FE7-349C-100CB329F7E3}"/>
              </a:ext>
            </a:extLst>
          </p:cNvPr>
          <p:cNvSpPr txBox="1"/>
          <p:nvPr/>
        </p:nvSpPr>
        <p:spPr>
          <a:xfrm>
            <a:off x="1043127" y="2636668"/>
            <a:ext cx="7328517" cy="584775"/>
          </a:xfrm>
          <a:prstGeom prst="rect">
            <a:avLst/>
          </a:prstGeom>
          <a:noFill/>
        </p:spPr>
        <p:txBody>
          <a:bodyPr wrap="square" rtlCol="0">
            <a:spAutoFit/>
          </a:bodyPr>
          <a:lstStyle/>
          <a:p>
            <a:r>
              <a:rPr lang="en-US" sz="3200" dirty="0">
                <a:solidFill>
                  <a:schemeClr val="accent1">
                    <a:lumMod val="50000"/>
                  </a:schemeClr>
                </a:solidFill>
              </a:rPr>
              <a:t>Sales Insights: Driving Growth by Data</a:t>
            </a:r>
          </a:p>
        </p:txBody>
      </p:sp>
      <p:sp>
        <p:nvSpPr>
          <p:cNvPr id="3" name="TextBox 2">
            <a:extLst>
              <a:ext uri="{FF2B5EF4-FFF2-40B4-BE49-F238E27FC236}">
                <a16:creationId xmlns:a16="http://schemas.microsoft.com/office/drawing/2014/main" id="{D66A8A80-1812-BC36-95D5-70C8740FAA28}"/>
              </a:ext>
            </a:extLst>
          </p:cNvPr>
          <p:cNvSpPr txBox="1"/>
          <p:nvPr/>
        </p:nvSpPr>
        <p:spPr>
          <a:xfrm>
            <a:off x="3124940" y="3903037"/>
            <a:ext cx="2503503" cy="477054"/>
          </a:xfrm>
          <a:prstGeom prst="rect">
            <a:avLst/>
          </a:prstGeom>
          <a:noFill/>
        </p:spPr>
        <p:txBody>
          <a:bodyPr wrap="square" rtlCol="0">
            <a:spAutoFit/>
          </a:bodyPr>
          <a:lstStyle/>
          <a:p>
            <a:r>
              <a:rPr lang="en-US" sz="2500" dirty="0"/>
              <a:t>By: </a:t>
            </a:r>
            <a:r>
              <a:rPr lang="en-US" sz="2500" dirty="0" err="1">
                <a:solidFill>
                  <a:schemeClr val="accent4">
                    <a:lumMod val="50000"/>
                  </a:schemeClr>
                </a:solidFill>
              </a:rPr>
              <a:t>SkillSpireSS</a:t>
            </a:r>
            <a:endParaRPr lang="en-US" sz="2500" dirty="0">
              <a:solidFill>
                <a:schemeClr val="accent4">
                  <a:lumMod val="50000"/>
                </a:schemeClr>
              </a:solidFill>
            </a:endParaRPr>
          </a:p>
        </p:txBody>
      </p:sp>
      <p:sp>
        <p:nvSpPr>
          <p:cNvPr id="4" name="TextBox 3">
            <a:extLst>
              <a:ext uri="{FF2B5EF4-FFF2-40B4-BE49-F238E27FC236}">
                <a16:creationId xmlns:a16="http://schemas.microsoft.com/office/drawing/2014/main" id="{64807464-6B1D-462E-FE1A-B63CB8CCCD8A}"/>
              </a:ext>
            </a:extLst>
          </p:cNvPr>
          <p:cNvSpPr txBox="1"/>
          <p:nvPr/>
        </p:nvSpPr>
        <p:spPr>
          <a:xfrm>
            <a:off x="457200" y="4893076"/>
            <a:ext cx="3981635" cy="369332"/>
          </a:xfrm>
          <a:prstGeom prst="rect">
            <a:avLst/>
          </a:prstGeom>
          <a:noFill/>
        </p:spPr>
        <p:txBody>
          <a:bodyPr wrap="square" rtlCol="0">
            <a:spAutoFit/>
          </a:bodyPr>
          <a:lstStyle/>
          <a:p>
            <a:r>
              <a:rPr lang="en-US" sz="1800" dirty="0">
                <a:solidFill>
                  <a:schemeClr val="tx1"/>
                </a:solidFill>
              </a:rPr>
              <a:t>Account Sales Analysis (2017-2021)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2"/>
          <p:cNvSpPr txBox="1">
            <a:spLocks noGrp="1"/>
          </p:cNvSpPr>
          <p:nvPr>
            <p:ph type="body" idx="1"/>
          </p:nvPr>
        </p:nvSpPr>
        <p:spPr>
          <a:xfrm>
            <a:off x="1039912" y="4337790"/>
            <a:ext cx="7064176" cy="1478918"/>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E1633"/>
                </a:solidFill>
                <a:effectLst/>
                <a:latin typeface="var(--ds-font__dinpro--cond)"/>
              </a:rPr>
              <a:t>. “Data are just summaries of thousands of stories—tell a few of those stories to help make the data meaningful.”</a:t>
            </a:r>
          </a:p>
          <a:p>
            <a:pPr marL="25400" indent="0">
              <a:buNone/>
            </a:pPr>
            <a:r>
              <a:rPr lang="en-US" sz="1400" b="1" i="0" dirty="0">
                <a:solidFill>
                  <a:srgbClr val="0E1633"/>
                </a:solidFill>
                <a:effectLst/>
                <a:latin typeface="var(--ds-font__dinpro--cond)"/>
              </a:rPr>
              <a:t>						~ Dan Heath</a:t>
            </a:r>
          </a:p>
          <a:p>
            <a:pPr algn="l"/>
            <a:endParaRPr lang="en-US" sz="2400" b="1" i="0" dirty="0">
              <a:solidFill>
                <a:srgbClr val="0E1633"/>
              </a:solidFill>
              <a:effectLst/>
              <a:latin typeface="var(--ds-font__dinpro--cond)"/>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6" name="Picture 5">
            <a:extLst>
              <a:ext uri="{FF2B5EF4-FFF2-40B4-BE49-F238E27FC236}">
                <a16:creationId xmlns:a16="http://schemas.microsoft.com/office/drawing/2014/main" id="{1F45E2CE-E855-A036-68A7-1E4D24FAF5F8}"/>
              </a:ext>
            </a:extLst>
          </p:cNvPr>
          <p:cNvPicPr>
            <a:picLocks noChangeAspect="1"/>
          </p:cNvPicPr>
          <p:nvPr/>
        </p:nvPicPr>
        <p:blipFill>
          <a:blip r:embed="rId5"/>
          <a:stretch>
            <a:fillRect/>
          </a:stretch>
        </p:blipFill>
        <p:spPr>
          <a:xfrm>
            <a:off x="1759864" y="1084432"/>
            <a:ext cx="5379868" cy="30261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DATA ANALYSIS AND VISUALIZATION</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2" name="Chart 1">
            <a:extLst>
              <a:ext uri="{FF2B5EF4-FFF2-40B4-BE49-F238E27FC236}">
                <a16:creationId xmlns:a16="http://schemas.microsoft.com/office/drawing/2014/main" id="{74E9CDA5-DD56-4077-8652-5CA677C8F15C}"/>
              </a:ext>
            </a:extLst>
          </p:cNvPr>
          <p:cNvGraphicFramePr>
            <a:graphicFrameLocks/>
          </p:cNvGraphicFramePr>
          <p:nvPr>
            <p:extLst>
              <p:ext uri="{D42A27DB-BD31-4B8C-83A1-F6EECF244321}">
                <p14:modId xmlns:p14="http://schemas.microsoft.com/office/powerpoint/2010/main" val="1596765153"/>
              </p:ext>
            </p:extLst>
          </p:nvPr>
        </p:nvGraphicFramePr>
        <p:xfrm>
          <a:off x="2232179" y="3867150"/>
          <a:ext cx="4679641" cy="2353063"/>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4A8A445E-766A-50B1-E07D-E7FE67C2CF25}"/>
              </a:ext>
            </a:extLst>
          </p:cNvPr>
          <p:cNvSpPr txBox="1"/>
          <p:nvPr/>
        </p:nvSpPr>
        <p:spPr>
          <a:xfrm>
            <a:off x="539319" y="1119532"/>
            <a:ext cx="8065362" cy="461665"/>
          </a:xfrm>
          <a:prstGeom prst="rect">
            <a:avLst/>
          </a:prstGeom>
          <a:noFill/>
        </p:spPr>
        <p:txBody>
          <a:bodyPr wrap="square" rtlCol="0">
            <a:spAutoFit/>
          </a:bodyPr>
          <a:lstStyle/>
          <a:p>
            <a:r>
              <a:rPr lang="en-US" sz="1200" dirty="0"/>
              <a:t>The focus here is on the percentage distribution of sales/revenue across four key segments: Medium Business, Small Business, Online Retailer, and Wholesale Distributor.</a:t>
            </a:r>
          </a:p>
        </p:txBody>
      </p:sp>
      <p:sp>
        <p:nvSpPr>
          <p:cNvPr id="4" name="TextBox 3">
            <a:extLst>
              <a:ext uri="{FF2B5EF4-FFF2-40B4-BE49-F238E27FC236}">
                <a16:creationId xmlns:a16="http://schemas.microsoft.com/office/drawing/2014/main" id="{099E14FB-B767-04C3-943F-64625414127F}"/>
              </a:ext>
            </a:extLst>
          </p:cNvPr>
          <p:cNvSpPr txBox="1"/>
          <p:nvPr/>
        </p:nvSpPr>
        <p:spPr>
          <a:xfrm>
            <a:off x="457200" y="1636427"/>
            <a:ext cx="8562513" cy="1938992"/>
          </a:xfrm>
          <a:prstGeom prst="rect">
            <a:avLst/>
          </a:prstGeom>
          <a:noFill/>
        </p:spPr>
        <p:txBody>
          <a:bodyPr wrap="square" rtlCol="0">
            <a:spAutoFit/>
          </a:bodyPr>
          <a:lstStyle/>
          <a:p>
            <a:r>
              <a:rPr lang="en-US" sz="1200" b="1" dirty="0"/>
              <a:t>Key Insights:</a:t>
            </a:r>
          </a:p>
          <a:p>
            <a:endParaRPr lang="en-US" sz="1200" dirty="0"/>
          </a:p>
          <a:p>
            <a:pPr>
              <a:buFont typeface="+mj-lt"/>
              <a:buAutoNum type="arabicPeriod"/>
            </a:pPr>
            <a:r>
              <a:rPr lang="en-US" sz="1200" b="1" dirty="0"/>
              <a:t>Online Retailer: </a:t>
            </a:r>
            <a:r>
              <a:rPr lang="en-US" sz="1200" dirty="0"/>
              <a:t>This segment represents </a:t>
            </a:r>
            <a:r>
              <a:rPr lang="en-US" sz="1200" b="1" dirty="0"/>
              <a:t>28%</a:t>
            </a:r>
            <a:r>
              <a:rPr lang="en-US" sz="1200" dirty="0"/>
              <a:t> of the total business distribution, making it the largest 	contributor. The continued growth of e-commerce and online purchasing behavior may be a 	driving factor.</a:t>
            </a:r>
          </a:p>
          <a:p>
            <a:pPr>
              <a:buFont typeface="+mj-lt"/>
              <a:buAutoNum type="arabicPeriod"/>
            </a:pPr>
            <a:endParaRPr lang="en-US" sz="1200" b="1" dirty="0"/>
          </a:p>
          <a:p>
            <a:pPr>
              <a:buFont typeface="+mj-lt"/>
              <a:buAutoNum type="arabicPeriod"/>
            </a:pPr>
            <a:r>
              <a:rPr lang="en-US" sz="1200" b="1" dirty="0"/>
              <a:t>Medium Business: </a:t>
            </a:r>
            <a:r>
              <a:rPr lang="en-US" sz="1200" dirty="0"/>
              <a:t>Medium businesses account for </a:t>
            </a:r>
            <a:r>
              <a:rPr lang="en-US" sz="1200" b="1" dirty="0"/>
              <a:t>26%</a:t>
            </a:r>
            <a:r>
              <a:rPr lang="en-US" sz="1200" dirty="0"/>
              <a:t> of the overall distribution, indicating a strong 	reliance on medium-sized companies.</a:t>
            </a:r>
          </a:p>
          <a:p>
            <a:pPr>
              <a:buFont typeface="+mj-lt"/>
              <a:buAutoNum type="arabicPeriod"/>
            </a:pPr>
            <a:endParaRPr lang="en-US" sz="1200" b="1" dirty="0"/>
          </a:p>
          <a:p>
            <a:pPr>
              <a:buFont typeface="+mj-lt"/>
              <a:buAutoNum type="arabicPeriod"/>
            </a:pPr>
            <a:r>
              <a:rPr lang="en-US" sz="1200" b="1" dirty="0"/>
              <a:t>Small Business &amp; Wholesale Distributor: </a:t>
            </a:r>
            <a:r>
              <a:rPr lang="en-US" sz="1200" dirty="0"/>
              <a:t>Both segments contribute equally at </a:t>
            </a:r>
            <a:r>
              <a:rPr lang="en-US" sz="1200" b="1" dirty="0"/>
              <a:t>23%</a:t>
            </a:r>
            <a:r>
              <a:rPr lang="en-US" sz="1200" dirty="0"/>
              <a:t> each. Although 	they currently form a smaller share of the business, their equal representation indicates that 	neither should be overlooked.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DATA ANALYSIS AND VISUALIZATION</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4" name="TextBox 3">
            <a:extLst>
              <a:ext uri="{FF2B5EF4-FFF2-40B4-BE49-F238E27FC236}">
                <a16:creationId xmlns:a16="http://schemas.microsoft.com/office/drawing/2014/main" id="{099E14FB-B767-04C3-943F-64625414127F}"/>
              </a:ext>
            </a:extLst>
          </p:cNvPr>
          <p:cNvSpPr txBox="1"/>
          <p:nvPr/>
        </p:nvSpPr>
        <p:spPr>
          <a:xfrm>
            <a:off x="290743" y="952846"/>
            <a:ext cx="8711214" cy="3600986"/>
          </a:xfrm>
          <a:prstGeom prst="rect">
            <a:avLst/>
          </a:prstGeom>
          <a:noFill/>
        </p:spPr>
        <p:txBody>
          <a:bodyPr wrap="square" rtlCol="0">
            <a:spAutoFit/>
          </a:bodyPr>
          <a:lstStyle/>
          <a:p>
            <a:pPr algn="just"/>
            <a:r>
              <a:rPr lang="en-US" sz="1200" b="1" dirty="0"/>
              <a:t>Key Insights:</a:t>
            </a:r>
            <a:endParaRPr lang="en-US" sz="1200" dirty="0"/>
          </a:p>
          <a:p>
            <a:pPr algn="just">
              <a:buFont typeface="+mj-lt"/>
              <a:buAutoNum type="arabicPeriod"/>
            </a:pPr>
            <a:r>
              <a:rPr lang="en-US" sz="1200" b="1" dirty="0"/>
              <a:t>Sales Performance:</a:t>
            </a:r>
            <a:endParaRPr lang="en-US" sz="1200" dirty="0"/>
          </a:p>
          <a:p>
            <a:pPr marL="742950" lvl="1" indent="-285750" algn="just">
              <a:buFont typeface="+mj-lt"/>
              <a:buAutoNum type="arabicPeriod"/>
            </a:pPr>
            <a:r>
              <a:rPr lang="en-US" sz="1200" b="1" dirty="0"/>
              <a:t>2017:</a:t>
            </a:r>
            <a:r>
              <a:rPr lang="en-US" sz="1200" dirty="0"/>
              <a:t> The company recorded sales of </a:t>
            </a:r>
            <a:r>
              <a:rPr lang="en-US" sz="1200" b="1" dirty="0"/>
              <a:t>$189,976</a:t>
            </a:r>
            <a:r>
              <a:rPr lang="en-US" sz="1200" dirty="0"/>
              <a:t>.</a:t>
            </a:r>
          </a:p>
          <a:p>
            <a:pPr marL="742950" lvl="1" indent="-285750" algn="just">
              <a:buFont typeface="+mj-lt"/>
              <a:buAutoNum type="arabicPeriod"/>
            </a:pPr>
            <a:r>
              <a:rPr lang="en-US" sz="1200" b="1" dirty="0"/>
              <a:t>2018:</a:t>
            </a:r>
            <a:r>
              <a:rPr lang="en-US" sz="1200" dirty="0"/>
              <a:t> A significant increase in sales is observed, reaching </a:t>
            </a:r>
            <a:r>
              <a:rPr lang="en-US" sz="1200" b="1" dirty="0"/>
              <a:t>$242,995</a:t>
            </a:r>
            <a:r>
              <a:rPr lang="en-US" sz="1200" dirty="0"/>
              <a:t>, which represents a strong </a:t>
            </a:r>
            <a:r>
              <a:rPr lang="en-US" sz="1200" b="1" dirty="0"/>
              <a:t>28% YoY growth</a:t>
            </a:r>
            <a:r>
              <a:rPr lang="en-US" sz="1200" dirty="0"/>
              <a:t>. This spike may indicate the success of any new product launches, marketing initiatives, or market expansions during this year.</a:t>
            </a:r>
          </a:p>
          <a:p>
            <a:pPr marL="742950" lvl="1" indent="-285750" algn="just">
              <a:buFont typeface="+mj-lt"/>
              <a:buAutoNum type="arabicPeriod"/>
            </a:pPr>
            <a:r>
              <a:rPr lang="en-US" sz="1200" b="1" dirty="0"/>
              <a:t>2019:</a:t>
            </a:r>
            <a:r>
              <a:rPr lang="en-US" sz="1200" dirty="0"/>
              <a:t> Sales climbed to </a:t>
            </a:r>
            <a:r>
              <a:rPr lang="en-US" sz="1200" b="1" dirty="0"/>
              <a:t>$288,449</a:t>
            </a:r>
            <a:r>
              <a:rPr lang="en-US" sz="1200" dirty="0"/>
              <a:t>, although the growth rate dipped to </a:t>
            </a:r>
            <a:r>
              <a:rPr lang="en-US" sz="1200" b="1" dirty="0"/>
              <a:t>19% YoY</a:t>
            </a:r>
            <a:r>
              <a:rPr lang="en-US" sz="1200" dirty="0"/>
              <a:t>, which is a decline from the previous year’s performance.</a:t>
            </a:r>
          </a:p>
          <a:p>
            <a:pPr marL="742950" lvl="1" indent="-285750" algn="just">
              <a:buFont typeface="+mj-lt"/>
              <a:buAutoNum type="arabicPeriod"/>
            </a:pPr>
            <a:r>
              <a:rPr lang="en-US" sz="1200" b="1" dirty="0"/>
              <a:t>2020:</a:t>
            </a:r>
            <a:r>
              <a:rPr lang="en-US" sz="1200" dirty="0"/>
              <a:t> Sales reached </a:t>
            </a:r>
            <a:r>
              <a:rPr lang="en-US" sz="1200" b="1" dirty="0"/>
              <a:t>$350,234</a:t>
            </a:r>
            <a:r>
              <a:rPr lang="en-US" sz="1200" dirty="0"/>
              <a:t> with </a:t>
            </a:r>
            <a:r>
              <a:rPr lang="en-US" sz="1200" b="1" dirty="0"/>
              <a:t>21% YoY growth</a:t>
            </a:r>
            <a:r>
              <a:rPr lang="en-US" sz="1200" dirty="0"/>
              <a:t>—a notable recovery from 2019. This suggests strong market performance despite potential external challenges.</a:t>
            </a:r>
          </a:p>
          <a:p>
            <a:pPr marL="742950" lvl="1" indent="-285750" algn="just">
              <a:buFont typeface="+mj-lt"/>
              <a:buAutoNum type="arabicPeriod"/>
            </a:pPr>
            <a:r>
              <a:rPr lang="en-US" sz="1200" b="1" dirty="0"/>
              <a:t>2021:</a:t>
            </a:r>
            <a:r>
              <a:rPr lang="en-US" sz="1200" dirty="0"/>
              <a:t> The highest sales were recorded in 2021, at </a:t>
            </a:r>
            <a:r>
              <a:rPr lang="en-US" sz="1200" b="1" dirty="0"/>
              <a:t>$409,194</a:t>
            </a:r>
            <a:r>
              <a:rPr lang="en-US" sz="1200" dirty="0"/>
              <a:t>, but the YoY growth rate decreased to </a:t>
            </a:r>
            <a:r>
              <a:rPr lang="en-US" sz="1200" b="1" dirty="0"/>
              <a:t>17%</a:t>
            </a:r>
            <a:r>
              <a:rPr lang="en-US" sz="1200" dirty="0"/>
              <a:t>. While sales increased, the lower growth rate could reflect market saturation or competitive pressure.</a:t>
            </a:r>
          </a:p>
          <a:p>
            <a:pPr algn="just">
              <a:buFont typeface="+mj-lt"/>
              <a:buAutoNum type="arabicPeriod"/>
            </a:pPr>
            <a:r>
              <a:rPr lang="en-US" sz="1200" b="1" dirty="0"/>
              <a:t>Year-on-Year Growth Trends:</a:t>
            </a:r>
            <a:endParaRPr lang="en-US" sz="1200" dirty="0"/>
          </a:p>
          <a:p>
            <a:pPr marL="742950" lvl="1" indent="-285750" algn="just">
              <a:buFont typeface="+mj-lt"/>
              <a:buAutoNum type="arabicPeriod"/>
            </a:pPr>
            <a:r>
              <a:rPr lang="en-US" sz="1200" dirty="0"/>
              <a:t>The </a:t>
            </a:r>
            <a:r>
              <a:rPr lang="en-US" sz="1200" b="1" dirty="0"/>
              <a:t>YoY growth rate</a:t>
            </a:r>
            <a:r>
              <a:rPr lang="en-US" sz="1200" dirty="0"/>
              <a:t> saw a peak of </a:t>
            </a:r>
            <a:r>
              <a:rPr lang="en-US" sz="1200" b="1" dirty="0"/>
              <a:t>28% in 2018</a:t>
            </a:r>
            <a:r>
              <a:rPr lang="en-US" sz="1200" dirty="0"/>
              <a:t> but declined slightly in subsequent years. By </a:t>
            </a:r>
            <a:r>
              <a:rPr lang="en-US" sz="1200" b="1" dirty="0"/>
              <a:t>2021</a:t>
            </a:r>
            <a:r>
              <a:rPr lang="en-US" sz="1200" dirty="0"/>
              <a:t>, YoY growth stood at </a:t>
            </a:r>
            <a:r>
              <a:rPr lang="en-US" sz="1200" b="1" dirty="0"/>
              <a:t>17%</a:t>
            </a:r>
            <a:r>
              <a:rPr lang="en-US" sz="1200" dirty="0"/>
              <a:t>, indicating a steady, albeit slower, increase.</a:t>
            </a:r>
          </a:p>
          <a:p>
            <a:pPr marL="742950" lvl="1" indent="-285750" algn="just">
              <a:buFont typeface="+mj-lt"/>
              <a:buAutoNum type="arabicPeriod"/>
            </a:pPr>
            <a:r>
              <a:rPr lang="en-US" sz="1200" dirty="0"/>
              <a:t>Despite this downward trend in growth rate, overall sales volume continued to increase, suggesting the need to focus on strategies that boost growth momentum in future years (e.g., product diversification, new market entry, or digital transformation initiatives).</a:t>
            </a:r>
          </a:p>
          <a:p>
            <a:pPr algn="just"/>
            <a:r>
              <a:rPr lang="en-US" sz="1200" dirty="0"/>
              <a:t>.</a:t>
            </a:r>
          </a:p>
        </p:txBody>
      </p:sp>
      <p:graphicFrame>
        <p:nvGraphicFramePr>
          <p:cNvPr id="5" name="Chart 4">
            <a:extLst>
              <a:ext uri="{FF2B5EF4-FFF2-40B4-BE49-F238E27FC236}">
                <a16:creationId xmlns:a16="http://schemas.microsoft.com/office/drawing/2014/main" id="{F6D8938F-7DDF-4041-88DA-09D3EC0B2686}"/>
              </a:ext>
            </a:extLst>
          </p:cNvPr>
          <p:cNvGraphicFramePr>
            <a:graphicFrameLocks/>
          </p:cNvGraphicFramePr>
          <p:nvPr>
            <p:extLst>
              <p:ext uri="{D42A27DB-BD31-4B8C-83A1-F6EECF244321}">
                <p14:modId xmlns:p14="http://schemas.microsoft.com/office/powerpoint/2010/main" val="2854174963"/>
              </p:ext>
            </p:extLst>
          </p:nvPr>
        </p:nvGraphicFramePr>
        <p:xfrm>
          <a:off x="2388094" y="4364004"/>
          <a:ext cx="4801108" cy="190483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20132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DATA ANALYSIS AND VISUALIZATION</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4" name="TextBox 3">
            <a:extLst>
              <a:ext uri="{FF2B5EF4-FFF2-40B4-BE49-F238E27FC236}">
                <a16:creationId xmlns:a16="http://schemas.microsoft.com/office/drawing/2014/main" id="{099E14FB-B767-04C3-943F-64625414127F}"/>
              </a:ext>
            </a:extLst>
          </p:cNvPr>
          <p:cNvSpPr txBox="1"/>
          <p:nvPr/>
        </p:nvSpPr>
        <p:spPr>
          <a:xfrm>
            <a:off x="290742" y="1005856"/>
            <a:ext cx="8562513" cy="2862322"/>
          </a:xfrm>
          <a:prstGeom prst="rect">
            <a:avLst/>
          </a:prstGeom>
          <a:noFill/>
        </p:spPr>
        <p:txBody>
          <a:bodyPr wrap="square" rtlCol="0">
            <a:spAutoFit/>
          </a:bodyPr>
          <a:lstStyle/>
          <a:p>
            <a:r>
              <a:rPr lang="en-US" sz="1200" b="1" dirty="0"/>
              <a:t>Key Insights:</a:t>
            </a:r>
            <a:endParaRPr lang="en-US" sz="1200" dirty="0"/>
          </a:p>
          <a:p>
            <a:pPr>
              <a:buFont typeface="+mj-lt"/>
              <a:buAutoNum type="arabicPeriod"/>
            </a:pPr>
            <a:r>
              <a:rPr lang="en-US" sz="1200" b="1" dirty="0"/>
              <a:t>Medium Business:</a:t>
            </a:r>
            <a:endParaRPr lang="en-US" sz="1200" dirty="0"/>
          </a:p>
          <a:p>
            <a:pPr marL="457200" lvl="1"/>
            <a:r>
              <a:rPr lang="en-US" sz="1200" dirty="0"/>
              <a:t>The </a:t>
            </a:r>
            <a:r>
              <a:rPr lang="en-US" sz="1200" b="1" dirty="0"/>
              <a:t>Medium Business</a:t>
            </a:r>
            <a:r>
              <a:rPr lang="en-US" sz="1200" dirty="0"/>
              <a:t> segment has the highest CAGR at </a:t>
            </a:r>
            <a:r>
              <a:rPr lang="en-US" sz="1200" b="1" dirty="0"/>
              <a:t>57%</a:t>
            </a:r>
            <a:r>
              <a:rPr lang="en-US" sz="1200" dirty="0"/>
              <a:t>, indicating robust and sustained growth. This high growth could be attributed to the scalability and adaptability of medium businesses, which likely respond well to new opportunities and operational improvements.</a:t>
            </a:r>
          </a:p>
          <a:p>
            <a:pPr>
              <a:buFont typeface="+mj-lt"/>
              <a:buAutoNum type="arabicPeriod"/>
            </a:pPr>
            <a:r>
              <a:rPr lang="en-US" sz="1200" b="1" dirty="0"/>
              <a:t>Online Retailer:</a:t>
            </a:r>
            <a:endParaRPr lang="en-US" sz="1200" dirty="0"/>
          </a:p>
          <a:p>
            <a:pPr marL="457200" lvl="1"/>
            <a:r>
              <a:rPr lang="en-US" sz="1200" dirty="0"/>
              <a:t>The </a:t>
            </a:r>
            <a:r>
              <a:rPr lang="en-US" sz="1200" b="1" dirty="0"/>
              <a:t>Online Retailer</a:t>
            </a:r>
            <a:r>
              <a:rPr lang="en-US" sz="1200" dirty="0"/>
              <a:t> segment follows closely with a </a:t>
            </a:r>
            <a:r>
              <a:rPr lang="en-US" sz="1200" b="1" dirty="0"/>
              <a:t>54% CAGR</a:t>
            </a:r>
            <a:r>
              <a:rPr lang="en-US" sz="1200" dirty="0"/>
              <a:t>, showing significant growth driven by the increasing shift to e-commerce platforms and online sales channels.</a:t>
            </a:r>
          </a:p>
          <a:p>
            <a:pPr>
              <a:buFont typeface="+mj-lt"/>
              <a:buAutoNum type="arabicPeriod"/>
            </a:pPr>
            <a:r>
              <a:rPr lang="en-US" sz="1200" b="1" dirty="0"/>
              <a:t>Wholesale Distributor:</a:t>
            </a:r>
            <a:endParaRPr lang="en-US" sz="1200" dirty="0"/>
          </a:p>
          <a:p>
            <a:pPr marL="457200" lvl="1"/>
            <a:r>
              <a:rPr lang="en-US" sz="1200" dirty="0"/>
              <a:t>Wholesale distributors show a </a:t>
            </a:r>
            <a:r>
              <a:rPr lang="en-US" sz="1200" b="1" dirty="0"/>
              <a:t>50% CAGR</a:t>
            </a:r>
            <a:r>
              <a:rPr lang="en-US" sz="1200" dirty="0"/>
              <a:t>, which is quite strong but slightly lower than the top two segments. This steady growth reflects stable demand from larger customers or bulk buyers.</a:t>
            </a:r>
          </a:p>
          <a:p>
            <a:pPr>
              <a:buFont typeface="+mj-lt"/>
              <a:buAutoNum type="arabicPeriod"/>
            </a:pPr>
            <a:r>
              <a:rPr lang="en-US" sz="1200" b="1" dirty="0"/>
              <a:t>Small Business:</a:t>
            </a:r>
            <a:endParaRPr lang="en-US" sz="1200" dirty="0"/>
          </a:p>
          <a:p>
            <a:pPr marL="457200" lvl="1"/>
            <a:r>
              <a:rPr lang="en-US" sz="1200" dirty="0"/>
              <a:t>The </a:t>
            </a:r>
            <a:r>
              <a:rPr lang="en-US" sz="1200" b="1" dirty="0"/>
              <a:t>Small Business</a:t>
            </a:r>
            <a:r>
              <a:rPr lang="en-US" sz="1200" dirty="0"/>
              <a:t> segment, with a </a:t>
            </a:r>
            <a:r>
              <a:rPr lang="en-US" sz="1200" b="1" dirty="0"/>
              <a:t>45% CAGR</a:t>
            </a:r>
            <a:r>
              <a:rPr lang="en-US" sz="1200" dirty="0"/>
              <a:t>, demonstrates steady growth but lags behind the other categories. While small businesses show potential, they may face more resource or scalability constraints compared to medium or online retailers.</a:t>
            </a:r>
          </a:p>
        </p:txBody>
      </p:sp>
      <p:graphicFrame>
        <p:nvGraphicFramePr>
          <p:cNvPr id="5" name="Chart 4">
            <a:extLst>
              <a:ext uri="{FF2B5EF4-FFF2-40B4-BE49-F238E27FC236}">
                <a16:creationId xmlns:a16="http://schemas.microsoft.com/office/drawing/2014/main" id="{D310981A-B0AB-4BE8-8BD5-1D82F1FF3E40}"/>
              </a:ext>
            </a:extLst>
          </p:cNvPr>
          <p:cNvGraphicFramePr>
            <a:graphicFrameLocks/>
          </p:cNvGraphicFramePr>
          <p:nvPr>
            <p:extLst>
              <p:ext uri="{D42A27DB-BD31-4B8C-83A1-F6EECF244321}">
                <p14:modId xmlns:p14="http://schemas.microsoft.com/office/powerpoint/2010/main" val="2867692101"/>
              </p:ext>
            </p:extLst>
          </p:nvPr>
        </p:nvGraphicFramePr>
        <p:xfrm>
          <a:off x="2728910" y="3868178"/>
          <a:ext cx="3686175" cy="220979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2692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Summary</a:t>
            </a:r>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8" name="Rectangle 6">
            <a:extLst>
              <a:ext uri="{FF2B5EF4-FFF2-40B4-BE49-F238E27FC236}">
                <a16:creationId xmlns:a16="http://schemas.microsoft.com/office/drawing/2014/main" id="{296846F1-5C6F-E74D-98CB-A8440D952188}"/>
              </a:ext>
            </a:extLst>
          </p:cNvPr>
          <p:cNvSpPr>
            <a:spLocks noChangeArrowheads="1"/>
          </p:cNvSpPr>
          <p:nvPr/>
        </p:nvSpPr>
        <p:spPr bwMode="auto">
          <a:xfrm>
            <a:off x="457200" y="1100641"/>
            <a:ext cx="791475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a:ln>
                  <a:noFill/>
                </a:ln>
                <a:solidFill>
                  <a:schemeClr val="tx1"/>
                </a:solidFill>
                <a:effectLst/>
                <a:latin typeface="Arial" panose="020B0604020202020204" pitchFamily="34" charset="0"/>
              </a:rPr>
              <a:t>Business Segment Distribution (Pie Chart)</a:t>
            </a:r>
            <a:r>
              <a:rPr kumimoji="0" lang="en-US" altLang="en-US" sz="1200" b="0" i="0" u="sng" strike="noStrike" cap="none" normalizeH="0" baseline="0" dirty="0">
                <a:ln>
                  <a:noFill/>
                </a:ln>
                <a:solidFill>
                  <a:schemeClr val="tx1"/>
                </a:solidFill>
                <a:effectLst/>
                <a:latin typeface="Arial" panose="020B0604020202020204" pitchFamily="34" charset="0"/>
              </a:rPr>
              <a:t>:</a:t>
            </a:r>
          </a:p>
          <a:p>
            <a:pPr lvl="2" eaLnBrk="0" fontAlgn="base" hangingPunct="0">
              <a:spcBef>
                <a:spcPct val="0"/>
              </a:spcBef>
              <a:spcAft>
                <a:spcPct val="0"/>
              </a:spcAft>
              <a:buClrTx/>
              <a:buFontTx/>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lvl="6" eaLnBrk="0" fontAlgn="base" hangingPunct="0">
              <a:spcBef>
                <a:spcPct val="0"/>
              </a:spcBef>
              <a:spcAft>
                <a:spcPct val="0"/>
              </a:spcAft>
              <a:buClrTx/>
              <a:buFontTx/>
              <a:buChar char="•"/>
            </a:pPr>
            <a:r>
              <a:rPr kumimoji="0" lang="en-US" altLang="en-US" sz="1200" b="0" i="0" u="none" strike="noStrike" cap="none" normalizeH="0" baseline="0" dirty="0">
                <a:ln>
                  <a:noFill/>
                </a:ln>
                <a:solidFill>
                  <a:schemeClr val="tx1"/>
                </a:solidFill>
                <a:effectLst/>
                <a:latin typeface="Arial" panose="020B0604020202020204" pitchFamily="34" charset="0"/>
              </a:rPr>
              <a:t>The business is fairly evenly distributed among four segments: </a:t>
            </a:r>
            <a:r>
              <a:rPr kumimoji="0" lang="en-US" altLang="en-US" sz="1200" b="1" i="0" u="none" strike="noStrike" cap="none" normalizeH="0" baseline="0" dirty="0">
                <a:ln>
                  <a:noFill/>
                </a:ln>
                <a:solidFill>
                  <a:schemeClr val="tx1"/>
                </a:solidFill>
                <a:effectLst/>
                <a:latin typeface="Arial" panose="020B0604020202020204" pitchFamily="34" charset="0"/>
              </a:rPr>
              <a:t>Online Retailer (28%)</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Medium Business (26%)</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Small Business (23%)</a:t>
            </a:r>
            <a:r>
              <a:rPr kumimoji="0" lang="en-US" altLang="en-US" sz="1200" b="0" i="0" u="none" strike="noStrike" cap="none" normalizeH="0" baseline="0" dirty="0">
                <a:ln>
                  <a:noFill/>
                </a:ln>
                <a:solidFill>
                  <a:schemeClr val="tx1"/>
                </a:solidFill>
                <a:effectLst/>
                <a:latin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rPr>
              <a:t>Wholesale Distributor (23%)</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Online Retailers and Medium Businesses currently drive the highest share of overall business, but Small Businesses and Wholesale Distributors also hold significant portions.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a:ln>
                  <a:noFill/>
                </a:ln>
                <a:solidFill>
                  <a:schemeClr val="tx1"/>
                </a:solidFill>
                <a:effectLst/>
                <a:latin typeface="Arial" panose="020B0604020202020204" pitchFamily="34" charset="0"/>
              </a:rPr>
              <a:t>Sales and Year-on-Year (YoY) Growth (Bar &amp; Line Chart)</a:t>
            </a:r>
            <a:r>
              <a:rPr kumimoji="0" lang="en-US" altLang="en-US" sz="12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Over the past five years (2017-2021), sales have consistently increased, from </a:t>
            </a:r>
            <a:r>
              <a:rPr kumimoji="0" lang="en-US" altLang="en-US" sz="1200" b="1" i="0" u="none" strike="noStrike" cap="none" normalizeH="0" baseline="0" dirty="0">
                <a:ln>
                  <a:noFill/>
                </a:ln>
                <a:solidFill>
                  <a:schemeClr val="tx1"/>
                </a:solidFill>
                <a:effectLst/>
                <a:latin typeface="Arial" panose="020B0604020202020204" pitchFamily="34" charset="0"/>
              </a:rPr>
              <a:t>$189,976 in 2017</a:t>
            </a:r>
            <a:r>
              <a:rPr kumimoji="0" lang="en-US" altLang="en-US" sz="1200" b="0" i="0" u="none" strike="noStrike" cap="none" normalizeH="0" baseline="0" dirty="0">
                <a:ln>
                  <a:noFill/>
                </a:ln>
                <a:solidFill>
                  <a:schemeClr val="tx1"/>
                </a:solidFill>
                <a:effectLst/>
                <a:latin typeface="Arial" panose="020B0604020202020204" pitchFamily="34" charset="0"/>
              </a:rPr>
              <a:t> to </a:t>
            </a:r>
            <a:r>
              <a:rPr kumimoji="0" lang="en-US" altLang="en-US" sz="1200" b="1" i="0" u="none" strike="noStrike" cap="none" normalizeH="0" baseline="0" dirty="0">
                <a:ln>
                  <a:noFill/>
                </a:ln>
                <a:solidFill>
                  <a:schemeClr val="tx1"/>
                </a:solidFill>
                <a:effectLst/>
                <a:latin typeface="Arial" panose="020B0604020202020204" pitchFamily="34" charset="0"/>
              </a:rPr>
              <a:t>$409,194 in 2021</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While the </a:t>
            </a:r>
            <a:r>
              <a:rPr kumimoji="0" lang="en-US" altLang="en-US" sz="1200" b="1" i="0" u="none" strike="noStrike" cap="none" normalizeH="0" baseline="0" dirty="0">
                <a:ln>
                  <a:noFill/>
                </a:ln>
                <a:solidFill>
                  <a:schemeClr val="tx1"/>
                </a:solidFill>
                <a:effectLst/>
                <a:latin typeface="Arial" panose="020B0604020202020204" pitchFamily="34" charset="0"/>
              </a:rPr>
              <a:t>YoY growth rate peaked at 28% in 2018</a:t>
            </a:r>
            <a:r>
              <a:rPr kumimoji="0" lang="en-US" altLang="en-US" sz="1200" b="0" i="0" u="none" strike="noStrike" cap="none" normalizeH="0" baseline="0" dirty="0">
                <a:ln>
                  <a:noFill/>
                </a:ln>
                <a:solidFill>
                  <a:schemeClr val="tx1"/>
                </a:solidFill>
                <a:effectLst/>
                <a:latin typeface="Arial" panose="020B0604020202020204" pitchFamily="34" charset="0"/>
              </a:rPr>
              <a:t>, it has been gradually declining, reaching </a:t>
            </a:r>
            <a:r>
              <a:rPr kumimoji="0" lang="en-US" altLang="en-US" sz="1200" b="1" i="0" u="none" strike="noStrike" cap="none" normalizeH="0" baseline="0" dirty="0">
                <a:ln>
                  <a:noFill/>
                </a:ln>
                <a:solidFill>
                  <a:schemeClr val="tx1"/>
                </a:solidFill>
                <a:effectLst/>
                <a:latin typeface="Arial" panose="020B0604020202020204" pitchFamily="34" charset="0"/>
              </a:rPr>
              <a:t>17% by 2021</a:t>
            </a:r>
            <a:r>
              <a:rPr kumimoji="0" lang="en-US" altLang="en-US" sz="1200" b="0" i="0" u="none" strike="noStrike" cap="none" normalizeH="0" baseline="0" dirty="0">
                <a:ln>
                  <a:noFill/>
                </a:ln>
                <a:solidFill>
                  <a:schemeClr val="tx1"/>
                </a:solidFill>
                <a:effectLst/>
                <a:latin typeface="Arial" panose="020B0604020202020204" pitchFamily="34" charset="0"/>
              </a:rPr>
              <a:t>. This signals steady sales growth, but with a slowing rate of acceleration.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a:ln>
                  <a:noFill/>
                </a:ln>
                <a:solidFill>
                  <a:schemeClr val="tx1"/>
                </a:solidFill>
                <a:effectLst/>
                <a:latin typeface="Arial" panose="020B0604020202020204" pitchFamily="34" charset="0"/>
              </a:rPr>
              <a:t>CAGR Across Segments (Bar Chart)</a:t>
            </a:r>
            <a:r>
              <a:rPr kumimoji="0" lang="en-US" altLang="en-US" sz="12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a:t>
            </a:r>
            <a:r>
              <a:rPr kumimoji="0" lang="en-US" altLang="en-US" sz="1200" b="1" i="0" u="none" strike="noStrike" cap="none" normalizeH="0" baseline="0" dirty="0">
                <a:ln>
                  <a:noFill/>
                </a:ln>
                <a:solidFill>
                  <a:schemeClr val="tx1"/>
                </a:solidFill>
                <a:effectLst/>
                <a:latin typeface="Arial" panose="020B0604020202020204" pitchFamily="34" charset="0"/>
              </a:rPr>
              <a:t>CAGR</a:t>
            </a:r>
            <a:r>
              <a:rPr kumimoji="0" lang="en-US" altLang="en-US" sz="1200" b="0" i="0" u="none" strike="noStrike" cap="none" normalizeH="0" baseline="0" dirty="0">
                <a:ln>
                  <a:noFill/>
                </a:ln>
                <a:solidFill>
                  <a:schemeClr val="tx1"/>
                </a:solidFill>
                <a:effectLst/>
                <a:latin typeface="Arial" panose="020B0604020202020204" pitchFamily="34" charset="0"/>
              </a:rPr>
              <a:t> shows the long-term growth of the various segments. </a:t>
            </a:r>
            <a:r>
              <a:rPr kumimoji="0" lang="en-US" altLang="en-US" sz="1200" b="1" i="0" u="none" strike="noStrike" cap="none" normalizeH="0" baseline="0" dirty="0">
                <a:ln>
                  <a:noFill/>
                </a:ln>
                <a:solidFill>
                  <a:schemeClr val="tx1"/>
                </a:solidFill>
                <a:effectLst/>
                <a:latin typeface="Arial" panose="020B0604020202020204" pitchFamily="34" charset="0"/>
              </a:rPr>
              <a:t>Medium Businesses (57%)</a:t>
            </a:r>
            <a:r>
              <a:rPr kumimoji="0" lang="en-US" altLang="en-US" sz="1200" b="0" i="0" u="none" strike="noStrike" cap="none" normalizeH="0" baseline="0" dirty="0">
                <a:ln>
                  <a:noFill/>
                </a:ln>
                <a:solidFill>
                  <a:schemeClr val="tx1"/>
                </a:solidFill>
                <a:effectLst/>
                <a:latin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rPr>
              <a:t>Online Retailers (54%)</a:t>
            </a:r>
            <a:r>
              <a:rPr kumimoji="0" lang="en-US" altLang="en-US" sz="1200" b="0" i="0" u="none" strike="noStrike" cap="none" normalizeH="0" baseline="0" dirty="0">
                <a:ln>
                  <a:noFill/>
                </a:ln>
                <a:solidFill>
                  <a:schemeClr val="tx1"/>
                </a:solidFill>
                <a:effectLst/>
                <a:latin typeface="Arial" panose="020B0604020202020204" pitchFamily="34" charset="0"/>
              </a:rPr>
              <a:t> exhibit the strongest long-term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Wholesale Distributors (50%)</a:t>
            </a:r>
            <a:r>
              <a:rPr kumimoji="0" lang="en-US" altLang="en-US" sz="1200" b="0" i="0" u="none" strike="noStrike" cap="none" normalizeH="0" baseline="0" dirty="0">
                <a:ln>
                  <a:noFill/>
                </a:ln>
                <a:solidFill>
                  <a:schemeClr val="tx1"/>
                </a:solidFill>
                <a:effectLst/>
                <a:latin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rPr>
              <a:t>Small Businesses (45%)</a:t>
            </a:r>
            <a:r>
              <a:rPr kumimoji="0" lang="en-US" altLang="en-US" sz="1200" b="0" i="0" u="none" strike="noStrike" cap="none" normalizeH="0" baseline="0" dirty="0">
                <a:ln>
                  <a:noFill/>
                </a:ln>
                <a:solidFill>
                  <a:schemeClr val="tx1"/>
                </a:solidFill>
                <a:effectLst/>
                <a:latin typeface="Arial" panose="020B0604020202020204" pitchFamily="34" charset="0"/>
              </a:rPr>
              <a:t> show stable but lower growth compared to the top-performing segments.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b="1" dirty="0">
                <a:solidFill>
                  <a:srgbClr val="0070C0"/>
                </a:solidFill>
              </a:rPr>
              <a:t>Recommendation</a:t>
            </a:r>
            <a:endParaRPr b="1" dirty="0"/>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5" name="Rectangle 4">
            <a:extLst>
              <a:ext uri="{FF2B5EF4-FFF2-40B4-BE49-F238E27FC236}">
                <a16:creationId xmlns:a16="http://schemas.microsoft.com/office/drawing/2014/main" id="{D137C8F3-7779-8BE8-0A32-761463A9C1C8}"/>
              </a:ext>
            </a:extLst>
          </p:cNvPr>
          <p:cNvSpPr>
            <a:spLocks noChangeArrowheads="1"/>
          </p:cNvSpPr>
          <p:nvPr/>
        </p:nvSpPr>
        <p:spPr bwMode="auto">
          <a:xfrm>
            <a:off x="352425" y="1057790"/>
            <a:ext cx="83343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Focus on High-Growth Segments: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Medium Businesses</a:t>
            </a:r>
            <a:r>
              <a:rPr kumimoji="0" lang="en-US" altLang="en-US" sz="1200" b="0" i="0" u="none" strike="noStrike" cap="none" normalizeH="0" baseline="0" dirty="0">
                <a:ln>
                  <a:noFill/>
                </a:ln>
                <a:solidFill>
                  <a:schemeClr val="tx1"/>
                </a:solidFill>
                <a:effectLst/>
                <a:latin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rPr>
              <a:t>Online Retailers</a:t>
            </a:r>
            <a:r>
              <a:rPr kumimoji="0" lang="en-US" altLang="en-US" sz="1200" b="0" i="0" u="none" strike="noStrike" cap="none" normalizeH="0" baseline="0" dirty="0">
                <a:ln>
                  <a:noFill/>
                </a:ln>
                <a:solidFill>
                  <a:schemeClr val="tx1"/>
                </a:solidFill>
                <a:effectLst/>
                <a:latin typeface="Arial" panose="020B0604020202020204" pitchFamily="34" charset="0"/>
              </a:rPr>
              <a:t> are your top-performing segments in terms of both revenue distribution and long-term growth (CAGR). It’s recommended to:</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Increase investments</a:t>
            </a:r>
            <a:r>
              <a:rPr kumimoji="0" lang="en-US" altLang="en-US" sz="1200" b="0" i="0" u="none" strike="noStrike" cap="none" normalizeH="0" baseline="0" dirty="0">
                <a:ln>
                  <a:noFill/>
                </a:ln>
                <a:solidFill>
                  <a:schemeClr val="tx1"/>
                </a:solidFill>
                <a:effectLst/>
                <a:latin typeface="Arial" panose="020B0604020202020204" pitchFamily="34" charset="0"/>
              </a:rPr>
              <a:t> in targeted marketing campaigns or partnerships for these segments.</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Expand service offerings</a:t>
            </a:r>
            <a:r>
              <a:rPr kumimoji="0" lang="en-US" altLang="en-US" sz="1200" b="0" i="0" u="none" strike="noStrike" cap="none" normalizeH="0" baseline="0" dirty="0">
                <a:ln>
                  <a:noFill/>
                </a:ln>
                <a:solidFill>
                  <a:schemeClr val="tx1"/>
                </a:solidFill>
                <a:effectLst/>
                <a:latin typeface="Arial" panose="020B0604020202020204" pitchFamily="34" charset="0"/>
              </a:rPr>
              <a:t> tailored to these segments, such as premium products, loyalty programs, or digital services.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2. Improve YoY Growth:</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Despite strong sales increases, the declining </a:t>
            </a:r>
            <a:r>
              <a:rPr kumimoji="0" lang="en-US" altLang="en-US" sz="1200" b="1" i="0" u="none" strike="noStrike" cap="none" normalizeH="0" baseline="0" dirty="0">
                <a:ln>
                  <a:noFill/>
                </a:ln>
                <a:solidFill>
                  <a:schemeClr val="tx1"/>
                </a:solidFill>
                <a:effectLst/>
                <a:latin typeface="Arial" panose="020B0604020202020204" pitchFamily="34" charset="0"/>
              </a:rPr>
              <a:t>YoY growth rate</a:t>
            </a:r>
            <a:r>
              <a:rPr kumimoji="0" lang="en-US" altLang="en-US" sz="1200" b="0" i="0" u="none" strike="noStrike" cap="none" normalizeH="0" baseline="0" dirty="0">
                <a:ln>
                  <a:noFill/>
                </a:ln>
                <a:solidFill>
                  <a:schemeClr val="tx1"/>
                </a:solidFill>
                <a:effectLst/>
                <a:latin typeface="Arial" panose="020B0604020202020204" pitchFamily="34" charset="0"/>
              </a:rPr>
              <a:t> suggests the business may face external pressures such as market saturation or competition.</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Introduce </a:t>
            </a:r>
            <a:r>
              <a:rPr kumimoji="0" lang="en-US" altLang="en-US" sz="1200" b="1" i="0" u="none" strike="noStrike" cap="none" normalizeH="0" baseline="0" dirty="0">
                <a:ln>
                  <a:noFill/>
                </a:ln>
                <a:solidFill>
                  <a:schemeClr val="tx1"/>
                </a:solidFill>
                <a:effectLst/>
                <a:latin typeface="Arial" panose="020B0604020202020204" pitchFamily="34" charset="0"/>
              </a:rPr>
              <a:t>new product lines</a:t>
            </a:r>
            <a:r>
              <a:rPr kumimoji="0" lang="en-US" altLang="en-US" sz="1200" b="0" i="0" u="none" strike="noStrike" cap="none" normalizeH="0" baseline="0" dirty="0">
                <a:ln>
                  <a:noFill/>
                </a:ln>
                <a:solidFill>
                  <a:schemeClr val="tx1"/>
                </a:solidFill>
                <a:effectLst/>
                <a:latin typeface="Arial" panose="020B0604020202020204" pitchFamily="34" charset="0"/>
              </a:rPr>
              <a:t> or services to stimulate growth.</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Consider </a:t>
            </a:r>
            <a:r>
              <a:rPr kumimoji="0" lang="en-US" altLang="en-US" sz="1200" b="1" i="0" u="none" strike="noStrike" cap="none" normalizeH="0" baseline="0" dirty="0">
                <a:ln>
                  <a:noFill/>
                </a:ln>
                <a:solidFill>
                  <a:schemeClr val="tx1"/>
                </a:solidFill>
                <a:effectLst/>
                <a:latin typeface="Arial" panose="020B0604020202020204" pitchFamily="34" charset="0"/>
              </a:rPr>
              <a:t>geographic expansion</a:t>
            </a:r>
            <a:r>
              <a:rPr kumimoji="0" lang="en-US" altLang="en-US" sz="1200" b="0" i="0" u="none" strike="noStrike" cap="none" normalizeH="0" baseline="0" dirty="0">
                <a:ln>
                  <a:noFill/>
                </a:ln>
                <a:solidFill>
                  <a:schemeClr val="tx1"/>
                </a:solidFill>
                <a:effectLst/>
                <a:latin typeface="Arial" panose="020B0604020202020204" pitchFamily="34" charset="0"/>
              </a:rPr>
              <a:t> or tapping into new markets to accelerate growth.</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Focus on improving </a:t>
            </a:r>
            <a:r>
              <a:rPr kumimoji="0" lang="en-US" altLang="en-US" sz="1200" b="1" i="0" u="none" strike="noStrike" cap="none" normalizeH="0" baseline="0" dirty="0">
                <a:ln>
                  <a:noFill/>
                </a:ln>
                <a:solidFill>
                  <a:schemeClr val="tx1"/>
                </a:solidFill>
                <a:effectLst/>
                <a:latin typeface="Arial" panose="020B0604020202020204" pitchFamily="34" charset="0"/>
              </a:rPr>
              <a:t>customer retention strategies</a:t>
            </a:r>
            <a:r>
              <a:rPr kumimoji="0" lang="en-US" altLang="en-US" sz="1200" b="0" i="0" u="none" strike="noStrike" cap="none" normalizeH="0" baseline="0" dirty="0">
                <a:ln>
                  <a:noFill/>
                </a:ln>
                <a:solidFill>
                  <a:schemeClr val="tx1"/>
                </a:solidFill>
                <a:effectLst/>
                <a:latin typeface="Arial" panose="020B0604020202020204" pitchFamily="34" charset="0"/>
              </a:rPr>
              <a:t>, as maintaining a loyal customer base can contribute to consistent YoY growth.</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3. Maximize Wholesale Distributor Potential:</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a:t>
            </a:r>
            <a:r>
              <a:rPr kumimoji="0" lang="en-US" altLang="en-US" sz="1200" b="1" i="0" u="none" strike="noStrike" cap="none" normalizeH="0" baseline="0" dirty="0">
                <a:ln>
                  <a:noFill/>
                </a:ln>
                <a:solidFill>
                  <a:schemeClr val="tx1"/>
                </a:solidFill>
                <a:effectLst/>
                <a:latin typeface="Arial" panose="020B0604020202020204" pitchFamily="34" charset="0"/>
              </a:rPr>
              <a:t>Wholesale Distributor</a:t>
            </a:r>
            <a:r>
              <a:rPr kumimoji="0" lang="en-US" altLang="en-US" sz="1200" b="0" i="0" u="none" strike="noStrike" cap="none" normalizeH="0" baseline="0" dirty="0">
                <a:ln>
                  <a:noFill/>
                </a:ln>
                <a:solidFill>
                  <a:schemeClr val="tx1"/>
                </a:solidFill>
                <a:effectLst/>
                <a:latin typeface="Arial" panose="020B0604020202020204" pitchFamily="34" charset="0"/>
              </a:rPr>
              <a:t> segment, while stable, presents an opportunity for optimization.</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Improve </a:t>
            </a:r>
            <a:r>
              <a:rPr kumimoji="0" lang="en-US" altLang="en-US" sz="1200" b="1" i="0" u="none" strike="noStrike" cap="none" normalizeH="0" baseline="0" dirty="0">
                <a:ln>
                  <a:noFill/>
                </a:ln>
                <a:solidFill>
                  <a:schemeClr val="tx1"/>
                </a:solidFill>
                <a:effectLst/>
                <a:latin typeface="Arial" panose="020B0604020202020204" pitchFamily="34" charset="0"/>
              </a:rPr>
              <a:t>supply chain efficiencies</a:t>
            </a:r>
            <a:r>
              <a:rPr kumimoji="0" lang="en-US" altLang="en-US" sz="1200" b="0" i="0" u="none" strike="noStrike" cap="none" normalizeH="0" baseline="0" dirty="0">
                <a:ln>
                  <a:noFill/>
                </a:ln>
                <a:solidFill>
                  <a:schemeClr val="tx1"/>
                </a:solidFill>
                <a:effectLst/>
                <a:latin typeface="Arial" panose="020B0604020202020204" pitchFamily="34" charset="0"/>
              </a:rPr>
              <a:t> to reduce costs and increase margins.</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Strengthen </a:t>
            </a:r>
            <a:r>
              <a:rPr kumimoji="0" lang="en-US" altLang="en-US" sz="1200" b="1" i="0" u="none" strike="noStrike" cap="none" normalizeH="0" baseline="0" dirty="0">
                <a:ln>
                  <a:noFill/>
                </a:ln>
                <a:solidFill>
                  <a:schemeClr val="tx1"/>
                </a:solidFill>
                <a:effectLst/>
                <a:latin typeface="Arial" panose="020B0604020202020204" pitchFamily="34" charset="0"/>
              </a:rPr>
              <a:t>bulk purchasing incentives</a:t>
            </a:r>
            <a:r>
              <a:rPr kumimoji="0" lang="en-US" altLang="en-US" sz="1200" b="0" i="0" u="none" strike="noStrike" cap="none" normalizeH="0" baseline="0" dirty="0">
                <a:ln>
                  <a:noFill/>
                </a:ln>
                <a:solidFill>
                  <a:schemeClr val="tx1"/>
                </a:solidFill>
                <a:effectLst/>
                <a:latin typeface="Arial" panose="020B0604020202020204" pitchFamily="34" charset="0"/>
              </a:rPr>
              <a:t> to motivate larger orders from distributors.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482732E8-B3F0-EC58-FEF9-1757F289974C}"/>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2AE9DB3E-53FF-88CB-2F9F-9C4C049A8B32}"/>
              </a:ext>
            </a:extLst>
          </p:cNvPr>
          <p:cNvSpPr txBox="1"/>
          <p:nvPr/>
        </p:nvSpPr>
        <p:spPr>
          <a:xfrm>
            <a:off x="404812" y="4458660"/>
            <a:ext cx="8229600" cy="1261884"/>
          </a:xfrm>
          <a:prstGeom prst="rect">
            <a:avLst/>
          </a:prstGeom>
          <a:noFill/>
        </p:spPr>
        <p:txBody>
          <a:bodyPr wrap="square" rtlCol="0">
            <a:spAutoFit/>
          </a:bodyPr>
          <a:lstStyle/>
          <a:p>
            <a:r>
              <a:rPr lang="en-US" sz="1600" b="1" dirty="0"/>
              <a:t>Conclusion:</a:t>
            </a:r>
            <a:r>
              <a:rPr lang="en-US" sz="1600" dirty="0"/>
              <a:t> </a:t>
            </a:r>
          </a:p>
          <a:p>
            <a:pPr algn="just"/>
            <a:r>
              <a:rPr lang="en-US" sz="1200" dirty="0"/>
              <a:t>	</a:t>
            </a:r>
          </a:p>
          <a:p>
            <a:pPr algn="just"/>
            <a:r>
              <a:rPr lang="en-US" sz="1200" dirty="0"/>
              <a:t>	To maintain and enhance overall growth, the strategy should emphasize </a:t>
            </a:r>
            <a:r>
              <a:rPr lang="en-US" sz="1200" b="1" dirty="0"/>
              <a:t>investment in high-growth segments (Medium Businesses and Online Retailers)</a:t>
            </a:r>
            <a:r>
              <a:rPr lang="en-US" sz="1200" dirty="0"/>
              <a:t>, revitalize the performance of </a:t>
            </a:r>
            <a:r>
              <a:rPr lang="en-US" sz="1200" b="1" dirty="0"/>
              <a:t>Small Businesses</a:t>
            </a:r>
            <a:r>
              <a:rPr lang="en-US" sz="1200" dirty="0"/>
              <a:t>, and </a:t>
            </a:r>
            <a:r>
              <a:rPr lang="en-US" sz="1200" b="1" dirty="0"/>
              <a:t>address the declining YoY growth rate</a:t>
            </a:r>
            <a:r>
              <a:rPr lang="en-US" sz="1200" dirty="0"/>
              <a:t> through innovation and market expansion. By focusing on these key areas, the company can sustain strong performance while ensuring growth across all segments.</a:t>
            </a:r>
          </a:p>
        </p:txBody>
      </p:sp>
    </p:spTree>
    <p:extLst>
      <p:ext uri="{BB962C8B-B14F-4D97-AF65-F5344CB8AC3E}">
        <p14:creationId xmlns:p14="http://schemas.microsoft.com/office/powerpoint/2010/main" val="1224963922"/>
      </p:ext>
    </p:extLst>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1043</Words>
  <Application>Microsoft Office PowerPoint</Application>
  <PresentationFormat>On-screen Show (4:3)</PresentationFormat>
  <Paragraphs>70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var(--ds-font__dinpro--cond)</vt:lpstr>
      <vt:lpstr>Office Theme</vt:lpstr>
      <vt:lpstr>PowerPoint Presentation</vt:lpstr>
      <vt:lpstr>PowerPoint Presentation</vt:lpstr>
      <vt:lpstr>DATA ANALYSIS AND VISUALIZATION</vt:lpstr>
      <vt:lpstr>DATA ANALYSIS AND VISUALIZATION</vt:lpstr>
      <vt:lpstr>DATA ANALYSIS AND VISUALIZATION</vt:lpstr>
      <vt:lpstr>Summary</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Ramakant  Sonakiya</cp:lastModifiedBy>
  <cp:revision>2</cp:revision>
  <dcterms:created xsi:type="dcterms:W3CDTF">2020-03-26T22:50:15Z</dcterms:created>
  <dcterms:modified xsi:type="dcterms:W3CDTF">2024-09-25T13:45:31Z</dcterms:modified>
</cp:coreProperties>
</file>