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660" y="-1506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91A-4E69-8F65-ED583677F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91A-4E69-8F65-ED583677F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91A-4E69-8F65-ED583677F64F}"/>
              </c:ext>
            </c:extLst>
          </c:dPt>
          <c:dLbls>
            <c:dLbl>
              <c:idx val="0"/>
              <c:layout>
                <c:manualLayout>
                  <c:x val="1.6569478628960525E-2"/>
                  <c:y val="-2.95921272824968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1A-4E69-8F65-ED583677F6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1A-4E69-8F65-ED583677F6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1600" dirty="0"/>
              <a:t>Asia based producer and marketer of beer, spirits and non-alcoholic beverages.</a:t>
            </a:r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7" y="1892808"/>
            <a:ext cx="4828033" cy="2567894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Producer and marketer of beer, spirits and non-alcoholic beverages.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 Operations include manufacturing, distribution and direct sales in the region of Singapore(HQ), Malaysia (manufacturing is outsourced in Malaysia to Brew Co) and China.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Growth strategy: recently expanded operations to China and has new facilities planned for Cambodia.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Key Strengths 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#1 player in beer and spirits in Singapore &amp; Malaysia 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#1 player in non-alcoholic beverages in Malaysia 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dirty="0"/>
              <a:t>Creating new bottling facilities in Cambodia and has a strong supply chain as well as good relationships with distributor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506012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9DEC4A-F054-CA79-5839-314BCD9C8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038816"/>
              </p:ext>
            </p:extLst>
          </p:nvPr>
        </p:nvGraphicFramePr>
        <p:xfrm>
          <a:off x="1402285" y="4679745"/>
          <a:ext cx="3065878" cy="21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B9B57-A77B-4248-9B04-EC19BE40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18950"/>
              </p:ext>
            </p:extLst>
          </p:nvPr>
        </p:nvGraphicFramePr>
        <p:xfrm>
          <a:off x="5801662" y="1967344"/>
          <a:ext cx="3871805" cy="2415228"/>
        </p:xfrm>
        <a:graphic>
          <a:graphicData uri="http://schemas.openxmlformats.org/drawingml/2006/table">
            <a:tbl>
              <a:tblPr/>
              <a:tblGrid>
                <a:gridCol w="774361">
                  <a:extLst>
                    <a:ext uri="{9D8B030D-6E8A-4147-A177-3AD203B41FA5}">
                      <a16:colId xmlns:a16="http://schemas.microsoft.com/office/drawing/2014/main" val="2275901461"/>
                    </a:ext>
                  </a:extLst>
                </a:gridCol>
                <a:gridCol w="774361">
                  <a:extLst>
                    <a:ext uri="{9D8B030D-6E8A-4147-A177-3AD203B41FA5}">
                      <a16:colId xmlns:a16="http://schemas.microsoft.com/office/drawing/2014/main" val="2257961006"/>
                    </a:ext>
                  </a:extLst>
                </a:gridCol>
                <a:gridCol w="774361">
                  <a:extLst>
                    <a:ext uri="{9D8B030D-6E8A-4147-A177-3AD203B41FA5}">
                      <a16:colId xmlns:a16="http://schemas.microsoft.com/office/drawing/2014/main" val="981765896"/>
                    </a:ext>
                  </a:extLst>
                </a:gridCol>
                <a:gridCol w="774361">
                  <a:extLst>
                    <a:ext uri="{9D8B030D-6E8A-4147-A177-3AD203B41FA5}">
                      <a16:colId xmlns:a16="http://schemas.microsoft.com/office/drawing/2014/main" val="1440657920"/>
                    </a:ext>
                  </a:extLst>
                </a:gridCol>
                <a:gridCol w="774361">
                  <a:extLst>
                    <a:ext uri="{9D8B030D-6E8A-4147-A177-3AD203B41FA5}">
                      <a16:colId xmlns:a16="http://schemas.microsoft.com/office/drawing/2014/main" val="1656121828"/>
                    </a:ext>
                  </a:extLst>
                </a:gridCol>
              </a:tblGrid>
              <a:tr h="201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US$mm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FY18A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FY19A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FY20E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66865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27593"/>
                  </a:ext>
                </a:extLst>
              </a:tr>
              <a:tr h="2012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685681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363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75302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96164"/>
                  </a:ext>
                </a:extLst>
              </a:tr>
              <a:tr h="2012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Non-alocholic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79756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26426"/>
                  </a:ext>
                </a:extLst>
              </a:tr>
              <a:tr h="2012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927082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62975"/>
                  </a:ext>
                </a:extLst>
              </a:tr>
              <a:tr h="201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47436"/>
                  </a:ext>
                </a:extLst>
              </a:tr>
              <a:tr h="2012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738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680FDE-BAE4-8FF4-1C31-DC64DD346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51912"/>
              </p:ext>
            </p:extLst>
          </p:nvPr>
        </p:nvGraphicFramePr>
        <p:xfrm>
          <a:off x="5875554" y="4976923"/>
          <a:ext cx="4127428" cy="1551486"/>
        </p:xfrm>
        <a:graphic>
          <a:graphicData uri="http://schemas.openxmlformats.org/drawingml/2006/table">
            <a:tbl>
              <a:tblPr/>
              <a:tblGrid>
                <a:gridCol w="1031857">
                  <a:extLst>
                    <a:ext uri="{9D8B030D-6E8A-4147-A177-3AD203B41FA5}">
                      <a16:colId xmlns:a16="http://schemas.microsoft.com/office/drawing/2014/main" val="227987569"/>
                    </a:ext>
                  </a:extLst>
                </a:gridCol>
                <a:gridCol w="1031857">
                  <a:extLst>
                    <a:ext uri="{9D8B030D-6E8A-4147-A177-3AD203B41FA5}">
                      <a16:colId xmlns:a16="http://schemas.microsoft.com/office/drawing/2014/main" val="4129853059"/>
                    </a:ext>
                  </a:extLst>
                </a:gridCol>
                <a:gridCol w="1031857">
                  <a:extLst>
                    <a:ext uri="{9D8B030D-6E8A-4147-A177-3AD203B41FA5}">
                      <a16:colId xmlns:a16="http://schemas.microsoft.com/office/drawing/2014/main" val="3530288005"/>
                    </a:ext>
                  </a:extLst>
                </a:gridCol>
                <a:gridCol w="1031857">
                  <a:extLst>
                    <a:ext uri="{9D8B030D-6E8A-4147-A177-3AD203B41FA5}">
                      <a16:colId xmlns:a16="http://schemas.microsoft.com/office/drawing/2014/main" val="4139470896"/>
                    </a:ext>
                  </a:extLst>
                </a:gridCol>
              </a:tblGrid>
              <a:tr h="258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US$mm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991062"/>
                  </a:ext>
                </a:extLst>
              </a:tr>
              <a:tr h="2585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FY20E EBITDA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91456"/>
                  </a:ext>
                </a:extLst>
              </a:tr>
              <a:tr h="2585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33603"/>
                  </a:ext>
                </a:extLst>
              </a:tr>
              <a:tr h="2585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604295"/>
                  </a:ext>
                </a:extLst>
              </a:tr>
              <a:tr h="2585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EV/EBITDA 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10.0x-11.5x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41852"/>
                  </a:ext>
                </a:extLst>
              </a:tr>
              <a:tr h="2585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Valuation 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3,000-3,500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2291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4909729"/>
              </p:ext>
            </p:extLst>
          </p:nvPr>
        </p:nvGraphicFramePr>
        <p:xfrm>
          <a:off x="913379" y="1745511"/>
          <a:ext cx="8861879" cy="5038892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642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24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19, 2020</a:t>
                      </a:r>
                      <a:endParaRPr lang="en-US" dirty="0"/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Indicative Bid Documents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Initial Valuation analysis based on Indicative Bid Documents.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Diligence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Sources of Funds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Bidders will have the opportunity to submit a limited number of questions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(Max. 20)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Responses to the questions submitted by the Bidders will be provided to all Bidders via the online data room..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Bidders to submit an indicative bid in respect of this Transaction.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136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9, 2020- April 13,2020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9am (Hong Kong Time)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Indicative Bid Q&amp;A Process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64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13, 2020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Before 5pm (HK Time)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Indicative Bid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145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May 2020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Indicative Bid Phase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of Process Letter Two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Shortlisted Bidders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short list of Bidders will be chosen to progress to the Final Bid Phase.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Bid Phase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access to the electronic data room populated with due diligence materials;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Guided site visits;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Presentations from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HappyHour’s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 team;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additional question and answer process; and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Transaction implementation documentation.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529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July 2020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Bid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2207188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4437690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153</TotalTime>
  <Words>415</Words>
  <Application>Microsoft Office PowerPoint</Application>
  <PresentationFormat>Custom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kuckoo</cp:lastModifiedBy>
  <cp:revision>32</cp:revision>
  <dcterms:created xsi:type="dcterms:W3CDTF">2020-04-17T12:29:06Z</dcterms:created>
  <dcterms:modified xsi:type="dcterms:W3CDTF">2023-08-10T05:28:11Z</dcterms:modified>
</cp:coreProperties>
</file>