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150" d="100"/>
          <a:sy n="150" d="100"/>
        </p:scale>
        <p:origin x="522" y="-444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3710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267450" y="1310296"/>
            <a:ext cx="3688557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B5722-A952-7176-F12C-98B29C37D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19046"/>
              </p:ext>
            </p:extLst>
          </p:nvPr>
        </p:nvGraphicFramePr>
        <p:xfrm>
          <a:off x="5647267" y="5762906"/>
          <a:ext cx="4255691" cy="1016412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3991659788"/>
                    </a:ext>
                  </a:extLst>
                </a:gridCol>
                <a:gridCol w="313361">
                  <a:extLst>
                    <a:ext uri="{9D8B030D-6E8A-4147-A177-3AD203B41FA5}">
                      <a16:colId xmlns:a16="http://schemas.microsoft.com/office/drawing/2014/main" val="2351500582"/>
                    </a:ext>
                  </a:extLst>
                </a:gridCol>
                <a:gridCol w="703376">
                  <a:extLst>
                    <a:ext uri="{9D8B030D-6E8A-4147-A177-3AD203B41FA5}">
                      <a16:colId xmlns:a16="http://schemas.microsoft.com/office/drawing/2014/main" val="3101075339"/>
                    </a:ext>
                  </a:extLst>
                </a:gridCol>
                <a:gridCol w="703376">
                  <a:extLst>
                    <a:ext uri="{9D8B030D-6E8A-4147-A177-3AD203B41FA5}">
                      <a16:colId xmlns:a16="http://schemas.microsoft.com/office/drawing/2014/main" val="177087375"/>
                    </a:ext>
                  </a:extLst>
                </a:gridCol>
                <a:gridCol w="703376">
                  <a:extLst>
                    <a:ext uri="{9D8B030D-6E8A-4147-A177-3AD203B41FA5}">
                      <a16:colId xmlns:a16="http://schemas.microsoft.com/office/drawing/2014/main" val="753099825"/>
                    </a:ext>
                  </a:extLst>
                </a:gridCol>
                <a:gridCol w="703376">
                  <a:extLst>
                    <a:ext uri="{9D8B030D-6E8A-4147-A177-3AD203B41FA5}">
                      <a16:colId xmlns:a16="http://schemas.microsoft.com/office/drawing/2014/main" val="2349094651"/>
                    </a:ext>
                  </a:extLst>
                </a:gridCol>
                <a:gridCol w="703376">
                  <a:extLst>
                    <a:ext uri="{9D8B030D-6E8A-4147-A177-3AD203B41FA5}">
                      <a16:colId xmlns:a16="http://schemas.microsoft.com/office/drawing/2014/main" val="1624702589"/>
                    </a:ext>
                  </a:extLst>
                </a:gridCol>
              </a:tblGrid>
              <a:tr h="1421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Perpetuity Growth Rate (%)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59752"/>
                  </a:ext>
                </a:extLst>
              </a:tr>
              <a:tr h="144002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WACC (%)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61226"/>
                  </a:ext>
                </a:extLst>
              </a:tr>
              <a:tr h="144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 / 404c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 / 412c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 / 421c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 / 431c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 / 442c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883040"/>
                  </a:ext>
                </a:extLst>
              </a:tr>
              <a:tr h="144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/ 374c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 / 382c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 / 389c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/ 397c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/ 406c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2247"/>
                  </a:ext>
                </a:extLst>
              </a:tr>
              <a:tr h="144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 / 355c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/ 361c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 / 368c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 / 375c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17685"/>
                  </a:ext>
                </a:extLst>
              </a:tr>
              <a:tr h="144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/ 325c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/ 331c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/ 336c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 / 342c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189410"/>
                  </a:ext>
                </a:extLst>
              </a:tr>
              <a:tr h="144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/ 305c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/ 309c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/ 314c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/ 319c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 / 324c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8734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61B08-1DDE-99CB-CFB0-341E9F47B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71501"/>
              </p:ext>
            </p:extLst>
          </p:nvPr>
        </p:nvGraphicFramePr>
        <p:xfrm>
          <a:off x="732631" y="5604502"/>
          <a:ext cx="4255690" cy="1219200"/>
        </p:xfrm>
        <a:graphic>
          <a:graphicData uri="http://schemas.openxmlformats.org/drawingml/2006/table">
            <a:tbl>
              <a:tblPr/>
              <a:tblGrid>
                <a:gridCol w="1735330">
                  <a:extLst>
                    <a:ext uri="{9D8B030D-6E8A-4147-A177-3AD203B41FA5}">
                      <a16:colId xmlns:a16="http://schemas.microsoft.com/office/drawing/2014/main" val="3844593997"/>
                    </a:ext>
                  </a:extLst>
                </a:gridCol>
                <a:gridCol w="867665">
                  <a:extLst>
                    <a:ext uri="{9D8B030D-6E8A-4147-A177-3AD203B41FA5}">
                      <a16:colId xmlns:a16="http://schemas.microsoft.com/office/drawing/2014/main" val="3268048305"/>
                    </a:ext>
                  </a:extLst>
                </a:gridCol>
                <a:gridCol w="991617">
                  <a:extLst>
                    <a:ext uri="{9D8B030D-6E8A-4147-A177-3AD203B41FA5}">
                      <a16:colId xmlns:a16="http://schemas.microsoft.com/office/drawing/2014/main" val="137817845"/>
                    </a:ext>
                  </a:extLst>
                </a:gridCol>
                <a:gridCol w="661078">
                  <a:extLst>
                    <a:ext uri="{9D8B030D-6E8A-4147-A177-3AD203B41FA5}">
                      <a16:colId xmlns:a16="http://schemas.microsoft.com/office/drawing/2014/main" val="1751590102"/>
                    </a:ext>
                  </a:extLst>
                </a:gridCol>
              </a:tblGrid>
              <a:tr h="146852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Based on 8.5% WACC &amp; 0.5%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NPV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12434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132057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80617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79374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902589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29069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0146"/>
                  </a:ext>
                </a:extLst>
              </a:tr>
              <a:tr h="1468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1143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032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44E4A7-E06C-2014-E1A4-A83DEC39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0291"/>
              </p:ext>
            </p:extLst>
          </p:nvPr>
        </p:nvGraphicFramePr>
        <p:xfrm>
          <a:off x="732631" y="1515263"/>
          <a:ext cx="9107430" cy="3742900"/>
        </p:xfrm>
        <a:graphic>
          <a:graphicData uri="http://schemas.openxmlformats.org/drawingml/2006/table">
            <a:tbl>
              <a:tblPr/>
              <a:tblGrid>
                <a:gridCol w="522082">
                  <a:extLst>
                    <a:ext uri="{9D8B030D-6E8A-4147-A177-3AD203B41FA5}">
                      <a16:colId xmlns:a16="http://schemas.microsoft.com/office/drawing/2014/main" val="3927242885"/>
                    </a:ext>
                  </a:extLst>
                </a:gridCol>
                <a:gridCol w="522082">
                  <a:extLst>
                    <a:ext uri="{9D8B030D-6E8A-4147-A177-3AD203B41FA5}">
                      <a16:colId xmlns:a16="http://schemas.microsoft.com/office/drawing/2014/main" val="2029252239"/>
                    </a:ext>
                  </a:extLst>
                </a:gridCol>
                <a:gridCol w="522082">
                  <a:extLst>
                    <a:ext uri="{9D8B030D-6E8A-4147-A177-3AD203B41FA5}">
                      <a16:colId xmlns:a16="http://schemas.microsoft.com/office/drawing/2014/main" val="3714583738"/>
                    </a:ext>
                  </a:extLst>
                </a:gridCol>
                <a:gridCol w="596665">
                  <a:extLst>
                    <a:ext uri="{9D8B030D-6E8A-4147-A177-3AD203B41FA5}">
                      <a16:colId xmlns:a16="http://schemas.microsoft.com/office/drawing/2014/main" val="2335008474"/>
                    </a:ext>
                  </a:extLst>
                </a:gridCol>
                <a:gridCol w="397777">
                  <a:extLst>
                    <a:ext uri="{9D8B030D-6E8A-4147-A177-3AD203B41FA5}">
                      <a16:colId xmlns:a16="http://schemas.microsoft.com/office/drawing/2014/main" val="1708357964"/>
                    </a:ext>
                  </a:extLst>
                </a:gridCol>
                <a:gridCol w="41435">
                  <a:extLst>
                    <a:ext uri="{9D8B030D-6E8A-4147-A177-3AD203B41FA5}">
                      <a16:colId xmlns:a16="http://schemas.microsoft.com/office/drawing/2014/main" val="2339842068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1305019633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1171576237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3695769322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3418129311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4181395513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1317719633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3148258797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81320571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1706695265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2768184929"/>
                    </a:ext>
                  </a:extLst>
                </a:gridCol>
                <a:gridCol w="555230">
                  <a:extLst>
                    <a:ext uri="{9D8B030D-6E8A-4147-A177-3AD203B41FA5}">
                      <a16:colId xmlns:a16="http://schemas.microsoft.com/office/drawing/2014/main" val="2476808991"/>
                    </a:ext>
                  </a:extLst>
                </a:gridCol>
                <a:gridCol w="397777">
                  <a:extLst>
                    <a:ext uri="{9D8B030D-6E8A-4147-A177-3AD203B41FA5}">
                      <a16:colId xmlns:a16="http://schemas.microsoft.com/office/drawing/2014/main" val="2931973606"/>
                    </a:ext>
                  </a:extLst>
                </a:gridCol>
              </a:tblGrid>
              <a:tr h="13380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1004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9329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907918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720488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98858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8959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037474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86325"/>
                  </a:ext>
                </a:extLst>
              </a:tr>
              <a:tr h="20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799681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606966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250473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42994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5582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354083"/>
                  </a:ext>
                </a:extLst>
              </a:tr>
              <a:tr h="133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638291"/>
                  </a:ext>
                </a:extLst>
              </a:tr>
              <a:tr h="20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059641"/>
                  </a:ext>
                </a:extLst>
              </a:tr>
              <a:tr h="13380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70081"/>
                  </a:ext>
                </a:extLst>
              </a:tr>
              <a:tr h="13380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67049"/>
                  </a:ext>
                </a:extLst>
              </a:tr>
              <a:tr h="20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958427"/>
                  </a:ext>
                </a:extLst>
              </a:tr>
              <a:tr h="13380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231375"/>
                  </a:ext>
                </a:extLst>
              </a:tr>
              <a:tr h="20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48518"/>
                  </a:ext>
                </a:extLst>
              </a:tr>
              <a:tr h="20481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5293"/>
                  </a:ext>
                </a:extLst>
              </a:tr>
              <a:tr h="13380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76663"/>
                  </a:ext>
                </a:extLst>
              </a:tr>
              <a:tr h="1338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73385"/>
                  </a:ext>
                </a:extLst>
              </a:tr>
              <a:tr h="13380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696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16016</TotalTime>
  <Words>784</Words>
  <Application>Microsoft Office PowerPoint</Application>
  <PresentationFormat>Custom</PresentationFormat>
  <Paragraphs>389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kuckoo</cp:lastModifiedBy>
  <cp:revision>867</cp:revision>
  <cp:lastPrinted>2020-01-28T09:55:08Z</cp:lastPrinted>
  <dcterms:created xsi:type="dcterms:W3CDTF">2015-06-19T14:55:37Z</dcterms:created>
  <dcterms:modified xsi:type="dcterms:W3CDTF">2023-08-11T06:51:08Z</dcterms:modified>
</cp:coreProperties>
</file>