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1"/>
  </p:sldMasterIdLst>
  <p:notesMasterIdLst>
    <p:notesMasterId r:id="rId58"/>
  </p:notesMasterIdLst>
  <p:sldIdLst>
    <p:sldId id="256" r:id="rId2"/>
    <p:sldId id="257" r:id="rId3"/>
    <p:sldId id="258" r:id="rId4"/>
    <p:sldId id="260" r:id="rId5"/>
    <p:sldId id="259" r:id="rId6"/>
    <p:sldId id="262" r:id="rId7"/>
    <p:sldId id="261" r:id="rId8"/>
    <p:sldId id="263" r:id="rId9"/>
    <p:sldId id="265" r:id="rId10"/>
    <p:sldId id="264" r:id="rId11"/>
    <p:sldId id="267" r:id="rId12"/>
    <p:sldId id="266"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8">
          <p15:clr>
            <a:srgbClr val="A4A3A4"/>
          </p15:clr>
        </p15:guide>
        <p15:guide id="2" pos="1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624"/>
    <a:srgbClr val="FC00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3" autoAdjust="0"/>
    <p:restoredTop sz="85141" autoAdjust="0"/>
  </p:normalViewPr>
  <p:slideViewPr>
    <p:cSldViewPr snapToGrid="0" snapToObjects="1">
      <p:cViewPr varScale="1">
        <p:scale>
          <a:sx n="89" d="100"/>
          <a:sy n="89" d="100"/>
        </p:scale>
        <p:origin x="738" y="90"/>
      </p:cViewPr>
      <p:guideLst>
        <p:guide orient="horz" pos="1648"/>
        <p:guide pos="1352"/>
      </p:guideLst>
    </p:cSldViewPr>
  </p:slideViewPr>
  <p:notesTextViewPr>
    <p:cViewPr>
      <p:scale>
        <a:sx n="100" d="100"/>
        <a:sy n="100" d="100"/>
      </p:scale>
      <p:origin x="0" y="0"/>
    </p:cViewPr>
  </p:notesTextViewPr>
  <p:notesViewPr>
    <p:cSldViewPr snapToGrid="0" snapToObjects="1">
      <p:cViewPr varScale="1">
        <p:scale>
          <a:sx n="67" d="100"/>
          <a:sy n="67" d="100"/>
        </p:scale>
        <p:origin x="-360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B604F-9938-4949-8E06-60BB0F124BF0}" type="datetimeFigureOut">
              <a:rPr lang="en-US" smtClean="0"/>
              <a:t>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60EF0-21AD-E141-AD8B-F7F22EF2AF79}" type="slidenum">
              <a:rPr lang="en-US" smtClean="0"/>
              <a:t>‹#›</a:t>
            </a:fld>
            <a:endParaRPr lang="en-US"/>
          </a:p>
        </p:txBody>
      </p:sp>
    </p:spTree>
    <p:extLst>
      <p:ext uri="{BB962C8B-B14F-4D97-AF65-F5344CB8AC3E}">
        <p14:creationId xmlns:p14="http://schemas.microsoft.com/office/powerpoint/2010/main" val="36126380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Myself </a:t>
            </a:r>
            <a:r>
              <a:rPr lang="en-US" dirty="0" err="1" smtClean="0"/>
              <a:t>Gaurav</a:t>
            </a:r>
            <a:r>
              <a:rPr lang="en-US" dirty="0" smtClean="0"/>
              <a:t> </a:t>
            </a:r>
            <a:r>
              <a:rPr lang="en-US" dirty="0" err="1" smtClean="0"/>
              <a:t>Jaiswal</a:t>
            </a:r>
            <a:r>
              <a:rPr lang="en-US" dirty="0" smtClean="0"/>
              <a:t>, I am</a:t>
            </a:r>
            <a:r>
              <a:rPr lang="en-US" baseline="0" dirty="0" smtClean="0"/>
              <a:t> here to represent my company Singsys Pte. Ltd.</a:t>
            </a:r>
          </a:p>
          <a:p>
            <a:endParaRPr lang="en-US" baseline="0" dirty="0" smtClean="0"/>
          </a:p>
          <a:p>
            <a:r>
              <a:rPr lang="en-US" baseline="0" dirty="0" smtClean="0"/>
              <a:t>Today I am going to present my presentation entitled </a:t>
            </a:r>
            <a:r>
              <a:rPr lang="en-US" baseline="0" dirty="0" err="1" smtClean="0"/>
              <a:t>SoLoMo</a:t>
            </a:r>
            <a:r>
              <a:rPr lang="en-US" baseline="0" dirty="0" smtClean="0"/>
              <a:t>: 3 important ingredients for any mobile application.</a:t>
            </a:r>
          </a:p>
        </p:txBody>
      </p:sp>
      <p:sp>
        <p:nvSpPr>
          <p:cNvPr id="4" name="Slide Number Placeholder 3"/>
          <p:cNvSpPr>
            <a:spLocks noGrp="1"/>
          </p:cNvSpPr>
          <p:nvPr>
            <p:ph type="sldNum" sz="quarter" idx="10"/>
          </p:nvPr>
        </p:nvSpPr>
        <p:spPr/>
        <p:txBody>
          <a:bodyPr/>
          <a:lstStyle/>
          <a:p>
            <a:fld id="{4FB60EF0-21AD-E141-AD8B-F7F22EF2AF79}" type="slidenum">
              <a:rPr lang="en-US" smtClean="0"/>
              <a:t>1</a:t>
            </a:fld>
            <a:endParaRPr lang="en-US"/>
          </a:p>
        </p:txBody>
      </p:sp>
    </p:spTree>
    <p:extLst>
      <p:ext uri="{BB962C8B-B14F-4D97-AF65-F5344CB8AC3E}">
        <p14:creationId xmlns:p14="http://schemas.microsoft.com/office/powerpoint/2010/main" val="345382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manifest file needs to be served with the </a:t>
            </a:r>
            <a:r>
              <a:rPr lang="en-US" b="1" dirty="0" smtClean="0"/>
              <a:t>correct MIME-type</a:t>
            </a:r>
            <a:r>
              <a:rPr lang="en-US" dirty="0" smtClean="0"/>
              <a:t>, which is "text/cache-manifest". Must be configured on the web server.</a:t>
            </a:r>
            <a:endParaRPr lang="en-US" dirty="0"/>
          </a:p>
        </p:txBody>
      </p:sp>
      <p:sp>
        <p:nvSpPr>
          <p:cNvPr id="4" name="Slide Number Placeholder 3"/>
          <p:cNvSpPr>
            <a:spLocks noGrp="1"/>
          </p:cNvSpPr>
          <p:nvPr>
            <p:ph type="sldNum" sz="quarter" idx="10"/>
          </p:nvPr>
        </p:nvSpPr>
        <p:spPr/>
        <p:txBody>
          <a:bodyPr/>
          <a:lstStyle/>
          <a:p>
            <a:fld id="{4FB60EF0-21AD-E141-AD8B-F7F22EF2AF79}" type="slidenum">
              <a:rPr lang="en-US" smtClean="0"/>
              <a:t>52</a:t>
            </a:fld>
            <a:endParaRPr lang="en-US"/>
          </a:p>
        </p:txBody>
      </p:sp>
    </p:spTree>
    <p:extLst>
      <p:ext uri="{BB962C8B-B14F-4D97-AF65-F5344CB8AC3E}">
        <p14:creationId xmlns:p14="http://schemas.microsoft.com/office/powerpoint/2010/main" val="65834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Lines starting with a "#" are comment lines, but can also serve another purpose. An application's cache is only updated when its manifest file changes. If you edit an image or change a JavaScript function, those changes will not be re-cached. Updating the date and version in a comment line is one way to make the browser re-cache your files.</a:t>
            </a:r>
            <a:endParaRPr lang="en-US" dirty="0"/>
          </a:p>
        </p:txBody>
      </p:sp>
      <p:sp>
        <p:nvSpPr>
          <p:cNvPr id="4" name="Slide Number Placeholder 3"/>
          <p:cNvSpPr>
            <a:spLocks noGrp="1"/>
          </p:cNvSpPr>
          <p:nvPr>
            <p:ph type="sldNum" sz="quarter" idx="10"/>
          </p:nvPr>
        </p:nvSpPr>
        <p:spPr/>
        <p:txBody>
          <a:bodyPr/>
          <a:lstStyle/>
          <a:p>
            <a:fld id="{4FB60EF0-21AD-E141-AD8B-F7F22EF2AF79}" type="slidenum">
              <a:rPr lang="en-US" smtClean="0"/>
              <a:t>56</a:t>
            </a:fld>
            <a:endParaRPr lang="en-US"/>
          </a:p>
        </p:txBody>
      </p:sp>
    </p:spTree>
    <p:extLst>
      <p:ext uri="{BB962C8B-B14F-4D97-AF65-F5344CB8AC3E}">
        <p14:creationId xmlns:p14="http://schemas.microsoft.com/office/powerpoint/2010/main" val="74056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9243" y="1679224"/>
            <a:ext cx="7543800" cy="2593975"/>
          </a:xfrm>
        </p:spPr>
        <p:txBody>
          <a:bodyPr anchor="b"/>
          <a:lstStyle>
            <a:lvl1pPr>
              <a:defRPr sz="6600">
                <a:ln>
                  <a:noFill/>
                </a:ln>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25687"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74CD77-D532-8141-BBF3-14DA29C8A4DC}"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
        <p:nvSpPr>
          <p:cNvPr id="7" name="Round Same Side Corner Rectangle 6"/>
          <p:cNvSpPr/>
          <p:nvPr userDrawn="1"/>
        </p:nvSpPr>
        <p:spPr>
          <a:xfrm rot="5400000" flipH="1">
            <a:off x="4454173" y="495523"/>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4CD77-D532-8141-BBF3-14DA29C8A4DC}"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2556" y="274638"/>
            <a:ext cx="564444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4CD77-D532-8141-BBF3-14DA29C8A4DC}"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4CD77-D532-8141-BBF3-14DA29C8A4DC}"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42186"/>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8287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74CD77-D532-8141-BBF3-14DA29C8A4DC}"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424968"/>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975" y="1606747"/>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72375" y="1606747"/>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74CD77-D532-8141-BBF3-14DA29C8A4DC}"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E921E-4CD6-7342-A918-01C77B59B666}" type="slidenum">
              <a:rPr lang="en-US" smtClean="0"/>
              <a:t>‹#›</a:t>
            </a:fld>
            <a:endParaRPr lang="en-US"/>
          </a:p>
        </p:txBody>
      </p:sp>
      <p:sp>
        <p:nvSpPr>
          <p:cNvPr id="8" name="Round Same Side Corner Rectangle 7"/>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95864" y="1605668"/>
            <a:ext cx="3657600" cy="639762"/>
          </a:xfrm>
        </p:spPr>
        <p:txBody>
          <a:bodyPr anchor="b">
            <a:noAutofit/>
          </a:bodyPr>
          <a:lstStyle>
            <a:lvl1pPr marL="0" indent="0" algn="ctr">
              <a:buNone/>
              <a:defRPr sz="2000" b="1">
                <a:solidFill>
                  <a:srgbClr val="FC001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95864" y="2245430"/>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8264" y="1605668"/>
            <a:ext cx="3657600" cy="639762"/>
          </a:xfrm>
        </p:spPr>
        <p:txBody>
          <a:bodyPr anchor="b">
            <a:noAutofit/>
          </a:bodyPr>
          <a:lstStyle>
            <a:lvl1pPr marL="0" indent="0" algn="ctr">
              <a:buNone/>
              <a:defRPr sz="2000" b="1">
                <a:solidFill>
                  <a:srgbClr val="FC001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8264" y="2245430"/>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74CD77-D532-8141-BBF3-14DA29C8A4DC}" type="datetimeFigureOut">
              <a:rPr lang="en-US" smtClean="0"/>
              <a:t>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E921E-4CD6-7342-A918-01C77B59B666}" type="slidenum">
              <a:rPr lang="en-US" smtClean="0"/>
              <a:t>‹#›</a:t>
            </a:fld>
            <a:endParaRPr lang="en-US"/>
          </a:p>
        </p:txBody>
      </p:sp>
      <p:sp>
        <p:nvSpPr>
          <p:cNvPr id="10" name="Round Same Side Corner Rectangle 9"/>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74CD77-D532-8141-BBF3-14DA29C8A4DC}" type="datetimeFigureOut">
              <a:rPr lang="en-US" smtClean="0"/>
              <a:t>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E921E-4CD6-7342-A918-01C77B59B666}" type="slidenum">
              <a:rPr lang="en-US" smtClean="0"/>
              <a:t>‹#›</a:t>
            </a:fld>
            <a:endParaRPr lang="en-US"/>
          </a:p>
        </p:txBody>
      </p:sp>
      <p:sp>
        <p:nvSpPr>
          <p:cNvPr id="6" name="Round Same Side Corner Rectangle 5"/>
          <p:cNvSpPr/>
          <p:nvPr userDrawn="1"/>
        </p:nvSpPr>
        <p:spPr>
          <a:xfrm rot="5400000" flipH="1">
            <a:off x="4454173" y="-2397232"/>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4CD77-D532-8141-BBF3-14DA29C8A4DC}" type="datetimeFigureOut">
              <a:rPr lang="en-US" smtClean="0"/>
              <a:t>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E921E-4CD6-7342-A918-01C77B59B6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444" y="5241546"/>
            <a:ext cx="7639753"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818443" y="5842002"/>
            <a:ext cx="7639754"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74CD77-D532-8141-BBF3-14DA29C8A4DC}"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9" name="Content Placeholder 8"/>
          <p:cNvSpPr>
            <a:spLocks noGrp="1"/>
          </p:cNvSpPr>
          <p:nvPr>
            <p:ph sz="quarter" idx="13"/>
          </p:nvPr>
        </p:nvSpPr>
        <p:spPr>
          <a:xfrm>
            <a:off x="818443" y="127002"/>
            <a:ext cx="7639753"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ound Same Side Corner Rectangle 7"/>
          <p:cNvSpPr/>
          <p:nvPr userDrawn="1"/>
        </p:nvSpPr>
        <p:spPr>
          <a:xfrm rot="5400000" flipH="1">
            <a:off x="4454173" y="1243406"/>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333" y="5269502"/>
            <a:ext cx="7622593" cy="594626"/>
          </a:xfrm>
        </p:spPr>
        <p:txBody>
          <a:bodyPr anchor="b"/>
          <a:lstStyle>
            <a:lvl1pPr algn="ctr">
              <a:defRPr sz="2200" b="1">
                <a:ln>
                  <a:noFill/>
                </a:ln>
                <a:solidFill>
                  <a:srgbClr val="00000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04334" y="0"/>
            <a:ext cx="7625644" cy="52352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04333" y="5870224"/>
            <a:ext cx="7622593"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674CD77-D532-8141-BBF3-14DA29C8A4DC}" type="datetimeFigureOut">
              <a:rPr lang="en-US" smtClean="0"/>
              <a:t>1/17/2014</a:t>
            </a:fld>
            <a:endParaRPr lang="en-US"/>
          </a:p>
        </p:txBody>
      </p:sp>
      <p:sp>
        <p:nvSpPr>
          <p:cNvPr id="9" name="Slide Number Placeholder 8"/>
          <p:cNvSpPr>
            <a:spLocks noGrp="1"/>
          </p:cNvSpPr>
          <p:nvPr>
            <p:ph type="sldNum" sz="quarter" idx="11"/>
          </p:nvPr>
        </p:nvSpPr>
        <p:spPr/>
        <p:txBody>
          <a:bodyPr/>
          <a:lstStyle/>
          <a:p>
            <a:fld id="{87FE921E-4CD6-7342-A918-01C77B59B66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1">
                <a:tint val="90000"/>
                <a:alpha val="70000"/>
              </a:schemeClr>
            </a:gs>
            <a:gs pos="62000">
              <a:schemeClr val="bg1">
                <a:alpha val="95000"/>
              </a:schemeClr>
            </a:gs>
            <a:gs pos="100000">
              <a:schemeClr val="bg2">
                <a:lumMod val="20000"/>
                <a:lumOff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75"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75"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00" y="-14111"/>
            <a:ext cx="685800" cy="6858000"/>
          </a:xfrm>
          <a:prstGeom prst="rect">
            <a:avLst/>
          </a:prstGeom>
          <a:solidFill>
            <a:srgbClr val="EE2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D0D0D"/>
              </a:solidFill>
            </a:endParaRPr>
          </a:p>
        </p:txBody>
      </p:sp>
      <p:sp>
        <p:nvSpPr>
          <p:cNvPr id="8" name="Rectangle 7"/>
          <p:cNvSpPr/>
          <p:nvPr/>
        </p:nvSpPr>
        <p:spPr>
          <a:xfrm>
            <a:off x="-8400" y="6206061"/>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51077" y="6368621"/>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7FE921E-4CD6-7342-A918-01C77B59B666}" type="slidenum">
              <a:rPr lang="en-US" smtClean="0"/>
              <a:pPr/>
              <a:t>‹#›</a:t>
            </a:fld>
            <a:endParaRPr lang="en-US"/>
          </a:p>
        </p:txBody>
      </p:sp>
      <p:sp>
        <p:nvSpPr>
          <p:cNvPr id="5" name="Footer Placeholder 4"/>
          <p:cNvSpPr>
            <a:spLocks noGrp="1"/>
          </p:cNvSpPr>
          <p:nvPr>
            <p:ph type="ftr" sz="quarter" idx="3"/>
          </p:nvPr>
        </p:nvSpPr>
        <p:spPr>
          <a:xfrm>
            <a:off x="4214381" y="6475852"/>
            <a:ext cx="2367281" cy="365760"/>
          </a:xfrm>
          <a:prstGeom prst="rect">
            <a:avLst/>
          </a:prstGeom>
        </p:spPr>
        <p:txBody>
          <a:bodyPr vert="horz" lIns="91440" tIns="45720" rIns="91440" bIns="45720" rtlCol="0" anchor="ctr"/>
          <a:lstStyle>
            <a:lvl1pPr algn="r">
              <a:defRPr sz="1200">
                <a:solidFill>
                  <a:srgbClr val="0D0D0D"/>
                </a:solidFill>
              </a:defRPr>
            </a:lvl1pPr>
          </a:lstStyle>
          <a:p>
            <a:endParaRPr lang="en-US" dirty="0"/>
          </a:p>
        </p:txBody>
      </p:sp>
      <p:sp>
        <p:nvSpPr>
          <p:cNvPr id="4" name="Date Placeholder 3"/>
          <p:cNvSpPr>
            <a:spLocks noGrp="1"/>
          </p:cNvSpPr>
          <p:nvPr>
            <p:ph type="dt" sz="half" idx="2"/>
          </p:nvPr>
        </p:nvSpPr>
        <p:spPr>
          <a:xfrm>
            <a:off x="6648247" y="6471882"/>
            <a:ext cx="2438399" cy="365760"/>
          </a:xfrm>
          <a:prstGeom prst="rect">
            <a:avLst/>
          </a:prstGeom>
        </p:spPr>
        <p:txBody>
          <a:bodyPr vert="horz" lIns="91440" tIns="45720" rIns="91440" bIns="45720" rtlCol="0" anchor="ctr"/>
          <a:lstStyle>
            <a:lvl1pPr algn="l">
              <a:defRPr sz="1200">
                <a:solidFill>
                  <a:srgbClr val="0D0D0D"/>
                </a:solidFill>
              </a:defRPr>
            </a:lvl1pPr>
          </a:lstStyle>
          <a:p>
            <a:fld id="{3674CD77-D532-8141-BBF3-14DA29C8A4DC}" type="datetimeFigureOut">
              <a:rPr lang="en-US" smtClean="0"/>
              <a:pPr/>
              <a:t>1/17/2014</a:t>
            </a:fld>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9975" y="6469692"/>
            <a:ext cx="1265748" cy="367950"/>
          </a:xfrm>
          <a:prstGeom prst="rect">
            <a:avLst/>
          </a:prstGeom>
        </p:spPr>
      </p:pic>
    </p:spTree>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rgbClr val="FC0014"/>
        </a:buClr>
        <a:buFont typeface="Wingdings" charset="2"/>
        <a:buChar char="ü"/>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FC0014"/>
        </a:buClr>
        <a:buFont typeface="Wingdings" charset="2"/>
        <a:buChar char="ü"/>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FC0014"/>
        </a:buClr>
        <a:buFont typeface="Wingdings" charset="2"/>
        <a:buChar char="ü"/>
        <a:defRPr sz="1800" kern="1200">
          <a:solidFill>
            <a:schemeClr val="tx1"/>
          </a:solidFill>
          <a:latin typeface="+mn-lt"/>
          <a:ea typeface="+mn-ea"/>
          <a:cs typeface="+mn-cs"/>
        </a:defRPr>
      </a:lvl3pPr>
      <a:lvl4pPr marL="1280160" indent="-228600" algn="l" defTabSz="914400" rtl="0" eaLnBrk="1" latinLnBrk="0" hangingPunct="1">
        <a:spcBef>
          <a:spcPct val="20000"/>
        </a:spcBef>
        <a:buClr>
          <a:srgbClr val="FC0014"/>
        </a:buClr>
        <a:buFont typeface="Wingdings" charset="2"/>
        <a:buChar char="ü"/>
        <a:defRPr sz="1600" kern="1200">
          <a:solidFill>
            <a:schemeClr val="tx1"/>
          </a:solidFill>
          <a:latin typeface="+mn-lt"/>
          <a:ea typeface="+mn-ea"/>
          <a:cs typeface="+mn-cs"/>
        </a:defRPr>
      </a:lvl4pPr>
      <a:lvl5pPr marL="1554480" indent="-228600" algn="l" defTabSz="914400" rtl="0" eaLnBrk="1" latinLnBrk="0" hangingPunct="1">
        <a:spcBef>
          <a:spcPct val="20000"/>
        </a:spcBef>
        <a:buClr>
          <a:srgbClr val="FC0014"/>
        </a:buClr>
        <a:buFont typeface="Wingdings" charset="2"/>
        <a:buChar char="ü"/>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w3schools.com/tags/tag_summary.asp" TargetMode="External"/><Relationship Id="rId3" Type="http://schemas.openxmlformats.org/officeDocument/2006/relationships/hyperlink" Target="http://www.w3schools.com/tags/tag_aside.asp" TargetMode="External"/><Relationship Id="rId7" Type="http://schemas.openxmlformats.org/officeDocument/2006/relationships/hyperlink" Target="http://www.w3schools.com/tags/tag_dialog.asp" TargetMode="External"/><Relationship Id="rId2" Type="http://schemas.openxmlformats.org/officeDocument/2006/relationships/hyperlink" Target="http://www.w3schools.com/tags/tag_article.asp" TargetMode="External"/><Relationship Id="rId1" Type="http://schemas.openxmlformats.org/officeDocument/2006/relationships/slideLayout" Target="../slideLayouts/slideLayout2.xml"/><Relationship Id="rId6" Type="http://schemas.openxmlformats.org/officeDocument/2006/relationships/hyperlink" Target="http://www.w3schools.com/tags/tag_details.asp" TargetMode="External"/><Relationship Id="rId5" Type="http://schemas.openxmlformats.org/officeDocument/2006/relationships/hyperlink" Target="http://www.w3schools.com/tags/tag_command.asp" TargetMode="External"/><Relationship Id="rId4" Type="http://schemas.openxmlformats.org/officeDocument/2006/relationships/hyperlink" Target="http://www.w3schools.com/tags/tag_bdi.asp"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w3schools.com/tags/tag_nav.asp" TargetMode="External"/><Relationship Id="rId3" Type="http://schemas.openxmlformats.org/officeDocument/2006/relationships/hyperlink" Target="http://www.w3schools.com/tags/tag_figcaption.asp" TargetMode="External"/><Relationship Id="rId7" Type="http://schemas.openxmlformats.org/officeDocument/2006/relationships/hyperlink" Target="http://www.w3schools.com/tags/tag_meter.asp" TargetMode="External"/><Relationship Id="rId2" Type="http://schemas.openxmlformats.org/officeDocument/2006/relationships/hyperlink" Target="http://www.w3schools.com/tags/tag_figure.asp" TargetMode="External"/><Relationship Id="rId1" Type="http://schemas.openxmlformats.org/officeDocument/2006/relationships/slideLayout" Target="../slideLayouts/slideLayout2.xml"/><Relationship Id="rId6" Type="http://schemas.openxmlformats.org/officeDocument/2006/relationships/hyperlink" Target="http://www.w3schools.com/tags/tag_mark.asp" TargetMode="External"/><Relationship Id="rId5" Type="http://schemas.openxmlformats.org/officeDocument/2006/relationships/hyperlink" Target="http://www.w3schools.com/tags/tag_header.asp" TargetMode="External"/><Relationship Id="rId4" Type="http://schemas.openxmlformats.org/officeDocument/2006/relationships/hyperlink" Target="http://www.w3schools.com/tags/tag_footer.as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www.w3schools.com/tags/tag_wbr.asp" TargetMode="External"/><Relationship Id="rId3" Type="http://schemas.openxmlformats.org/officeDocument/2006/relationships/hyperlink" Target="http://www.w3schools.com/tags/tag_ruby.asp" TargetMode="External"/><Relationship Id="rId7" Type="http://schemas.openxmlformats.org/officeDocument/2006/relationships/hyperlink" Target="http://www.w3schools.com/tags/tag_time.asp" TargetMode="External"/><Relationship Id="rId2" Type="http://schemas.openxmlformats.org/officeDocument/2006/relationships/hyperlink" Target="http://www.w3schools.com/tags/tag_progress.asp" TargetMode="External"/><Relationship Id="rId1" Type="http://schemas.openxmlformats.org/officeDocument/2006/relationships/slideLayout" Target="../slideLayouts/slideLayout2.xml"/><Relationship Id="rId6" Type="http://schemas.openxmlformats.org/officeDocument/2006/relationships/hyperlink" Target="http://www.w3schools.com/tags/tag_section.asp" TargetMode="External"/><Relationship Id="rId5" Type="http://schemas.openxmlformats.org/officeDocument/2006/relationships/hyperlink" Target="http://www.w3schools.com/tags/tag_rp.asp" TargetMode="External"/><Relationship Id="rId4" Type="http://schemas.openxmlformats.org/officeDocument/2006/relationships/hyperlink" Target="http://www.w3schools.com/tags/tag_rt.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HTML5</a:t>
            </a:r>
            <a:endParaRPr lang="en-US" sz="7200" dirty="0"/>
          </a:p>
        </p:txBody>
      </p:sp>
      <p:sp>
        <p:nvSpPr>
          <p:cNvPr id="3" name="Subtitle 2"/>
          <p:cNvSpPr>
            <a:spLocks noGrp="1"/>
          </p:cNvSpPr>
          <p:nvPr>
            <p:ph type="subTitle" idx="1"/>
          </p:nvPr>
        </p:nvSpPr>
        <p:spPr/>
        <p:txBody>
          <a:bodyPr/>
          <a:lstStyle/>
          <a:p>
            <a:r>
              <a:rPr lang="en-US" dirty="0" err="1" smtClean="0"/>
              <a:t>Gaurav</a:t>
            </a:r>
            <a:r>
              <a:rPr lang="en-US" dirty="0" smtClean="0"/>
              <a:t> </a:t>
            </a:r>
            <a:r>
              <a:rPr lang="en-US" dirty="0" err="1" smtClean="0"/>
              <a:t>Jaiswal</a:t>
            </a:r>
            <a:endParaRPr lang="en-US" dirty="0" smtClean="0"/>
          </a:p>
          <a:p>
            <a:r>
              <a:rPr lang="en-US" dirty="0" smtClean="0"/>
              <a:t>Singsys Pte. Ltd.</a:t>
            </a:r>
            <a:endParaRPr lang="en-US" dirty="0"/>
          </a:p>
        </p:txBody>
      </p:sp>
    </p:spTree>
    <p:extLst>
      <p:ext uri="{BB962C8B-B14F-4D97-AF65-F5344CB8AC3E}">
        <p14:creationId xmlns:p14="http://schemas.microsoft.com/office/powerpoint/2010/main" val="4136868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Minimum HTML5 Document</a:t>
            </a:r>
            <a:endParaRPr lang="en-US" dirty="0"/>
          </a:p>
        </p:txBody>
      </p:sp>
      <p:sp>
        <p:nvSpPr>
          <p:cNvPr id="5" name="Content Placeholder 4"/>
          <p:cNvSpPr>
            <a:spLocks noGrp="1"/>
          </p:cNvSpPr>
          <p:nvPr>
            <p:ph idx="1"/>
          </p:nvPr>
        </p:nvSpPr>
        <p:spPr/>
        <p:txBody>
          <a:bodyPr>
            <a:normAutofit lnSpcReduction="10000"/>
          </a:bodyPr>
          <a:lstStyle/>
          <a:p>
            <a:pPr marL="114300" indent="0">
              <a:buNone/>
            </a:pPr>
            <a:r>
              <a:rPr lang="en-US" dirty="0" smtClean="0"/>
              <a:t>Below is a simple HTML5 document, with the minimum of required tags:</a:t>
            </a:r>
          </a:p>
          <a:p>
            <a:pPr marL="114300" indent="0">
              <a:buNone/>
            </a:pPr>
            <a:endParaRPr lang="en-US" dirty="0"/>
          </a:p>
          <a:p>
            <a:pPr marL="114300" indent="0">
              <a:buNone/>
            </a:pPr>
            <a:r>
              <a:rPr lang="en-US" i="1" dirty="0">
                <a:solidFill>
                  <a:srgbClr val="0000FF"/>
                </a:solidFill>
              </a:rPr>
              <a:t>&lt;!DOCTYPE html&gt;</a:t>
            </a:r>
            <a:br>
              <a:rPr lang="en-US" i="1" dirty="0">
                <a:solidFill>
                  <a:srgbClr val="0000FF"/>
                </a:solidFill>
              </a:rPr>
            </a:br>
            <a:r>
              <a:rPr lang="en-US" i="1" dirty="0">
                <a:solidFill>
                  <a:srgbClr val="0000FF"/>
                </a:solidFill>
              </a:rPr>
              <a:t>&lt;html&gt;</a:t>
            </a:r>
            <a:br>
              <a:rPr lang="en-US" i="1" dirty="0">
                <a:solidFill>
                  <a:srgbClr val="0000FF"/>
                </a:solidFill>
              </a:rPr>
            </a:br>
            <a:r>
              <a:rPr lang="en-US" i="1" dirty="0">
                <a:solidFill>
                  <a:srgbClr val="0000FF"/>
                </a:solidFill>
              </a:rPr>
              <a:t>&lt;head&gt;</a:t>
            </a:r>
            <a:br>
              <a:rPr lang="en-US" i="1" dirty="0">
                <a:solidFill>
                  <a:srgbClr val="0000FF"/>
                </a:solidFill>
              </a:rPr>
            </a:br>
            <a:r>
              <a:rPr lang="en-US" i="1" dirty="0">
                <a:solidFill>
                  <a:srgbClr val="0000FF"/>
                </a:solidFill>
              </a:rPr>
              <a:t>&lt;meta charset="UTF-8"&gt;</a:t>
            </a:r>
            <a:br>
              <a:rPr lang="en-US" i="1" dirty="0">
                <a:solidFill>
                  <a:srgbClr val="0000FF"/>
                </a:solidFill>
              </a:rPr>
            </a:br>
            <a:r>
              <a:rPr lang="en-US" i="1" dirty="0">
                <a:solidFill>
                  <a:srgbClr val="0000FF"/>
                </a:solidFill>
              </a:rPr>
              <a:t>&lt;title&gt;Title of the document&lt;/title&gt;</a:t>
            </a:r>
            <a:br>
              <a:rPr lang="en-US" i="1" dirty="0">
                <a:solidFill>
                  <a:srgbClr val="0000FF"/>
                </a:solidFill>
              </a:rPr>
            </a:br>
            <a:r>
              <a:rPr lang="en-US" i="1" dirty="0">
                <a:solidFill>
                  <a:srgbClr val="0000FF"/>
                </a:solidFill>
              </a:rPr>
              <a:t>&lt;/head&gt;</a:t>
            </a:r>
            <a:br>
              <a:rPr lang="en-US" i="1" dirty="0">
                <a:solidFill>
                  <a:srgbClr val="0000FF"/>
                </a:solidFill>
              </a:rPr>
            </a:br>
            <a:r>
              <a:rPr lang="en-US" i="1" dirty="0">
                <a:solidFill>
                  <a:srgbClr val="0000FF"/>
                </a:solidFill>
              </a:rPr>
              <a:t/>
            </a:r>
            <a:br>
              <a:rPr lang="en-US" i="1" dirty="0">
                <a:solidFill>
                  <a:srgbClr val="0000FF"/>
                </a:solidFill>
              </a:rPr>
            </a:br>
            <a:r>
              <a:rPr lang="en-US" i="1" dirty="0">
                <a:solidFill>
                  <a:srgbClr val="0000FF"/>
                </a:solidFill>
              </a:rPr>
              <a:t>&lt;body&gt;</a:t>
            </a:r>
            <a:br>
              <a:rPr lang="en-US" i="1" dirty="0">
                <a:solidFill>
                  <a:srgbClr val="0000FF"/>
                </a:solidFill>
              </a:rPr>
            </a:br>
            <a:r>
              <a:rPr lang="en-US" i="1" dirty="0">
                <a:solidFill>
                  <a:srgbClr val="0000FF"/>
                </a:solidFill>
              </a:rPr>
              <a:t>Content of the document......</a:t>
            </a:r>
            <a:br>
              <a:rPr lang="en-US" i="1" dirty="0">
                <a:solidFill>
                  <a:srgbClr val="0000FF"/>
                </a:solidFill>
              </a:rPr>
            </a:br>
            <a:r>
              <a:rPr lang="en-US" i="1" dirty="0">
                <a:solidFill>
                  <a:srgbClr val="0000FF"/>
                </a:solidFill>
              </a:rPr>
              <a:t>&lt;/body&gt;</a:t>
            </a:r>
            <a:br>
              <a:rPr lang="en-US" i="1" dirty="0">
                <a:solidFill>
                  <a:srgbClr val="0000FF"/>
                </a:solidFill>
              </a:rPr>
            </a:br>
            <a:r>
              <a:rPr lang="en-US" i="1" dirty="0">
                <a:solidFill>
                  <a:srgbClr val="0000FF"/>
                </a:solidFill>
              </a:rPr>
              <a:t/>
            </a:r>
            <a:br>
              <a:rPr lang="en-US" i="1" dirty="0">
                <a:solidFill>
                  <a:srgbClr val="0000FF"/>
                </a:solidFill>
              </a:rPr>
            </a:br>
            <a:r>
              <a:rPr lang="en-US" i="1" dirty="0">
                <a:solidFill>
                  <a:srgbClr val="0000FF"/>
                </a:solidFill>
              </a:rPr>
              <a:t>&lt;/html&gt;</a:t>
            </a:r>
          </a:p>
        </p:txBody>
      </p:sp>
    </p:spTree>
    <p:extLst>
      <p:ext uri="{BB962C8B-B14F-4D97-AF65-F5344CB8AC3E}">
        <p14:creationId xmlns:p14="http://schemas.microsoft.com/office/powerpoint/2010/main" val="1732239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HTML5 New Elements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3887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&lt;canvas&gt; </a:t>
            </a:r>
            <a:r>
              <a:rPr lang="en-US" dirty="0" smtClean="0"/>
              <a:t>Element</a:t>
            </a:r>
            <a:endParaRPr lang="en-US" dirty="0"/>
          </a:p>
        </p:txBody>
      </p:sp>
      <p:sp>
        <p:nvSpPr>
          <p:cNvPr id="3" name="Content Placeholder 2"/>
          <p:cNvSpPr>
            <a:spLocks noGrp="1"/>
          </p:cNvSpPr>
          <p:nvPr>
            <p:ph idx="1"/>
          </p:nvPr>
        </p:nvSpPr>
        <p:spPr/>
        <p:txBody>
          <a:bodyPr/>
          <a:lstStyle/>
          <a:p>
            <a:pPr marL="114300" indent="0">
              <a:buNone/>
            </a:pPr>
            <a:r>
              <a:rPr lang="en-US" dirty="0" smtClean="0"/>
              <a:t>The &lt;canvas&gt; element is used </a:t>
            </a:r>
            <a:r>
              <a:rPr lang="en-US" dirty="0"/>
              <a:t>to draw graphics, on the fly, via scripting (usually </a:t>
            </a:r>
            <a:r>
              <a:rPr lang="en-US" dirty="0" smtClean="0"/>
              <a:t>JavaScript).</a:t>
            </a:r>
            <a:endParaRPr lang="en-US" dirty="0"/>
          </a:p>
        </p:txBody>
      </p:sp>
    </p:spTree>
    <p:extLst>
      <p:ext uri="{BB962C8B-B14F-4D97-AF65-F5344CB8AC3E}">
        <p14:creationId xmlns:p14="http://schemas.microsoft.com/office/powerpoint/2010/main" val="3995281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Media </a:t>
            </a:r>
            <a:r>
              <a:rPr lang="en-US" dirty="0" smtClean="0"/>
              <a:t>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7081645"/>
              </p:ext>
            </p:extLst>
          </p:nvPr>
        </p:nvGraphicFramePr>
        <p:xfrm>
          <a:off x="809625" y="1600200"/>
          <a:ext cx="7620000" cy="2494280"/>
        </p:xfrm>
        <a:graphic>
          <a:graphicData uri="http://schemas.openxmlformats.org/drawingml/2006/table">
            <a:tbl>
              <a:tblPr firstRow="1" bandRow="1">
                <a:tableStyleId>{5C22544A-7EE6-4342-B048-85BDC9FD1C3A}</a:tableStyleId>
              </a:tblPr>
              <a:tblGrid>
                <a:gridCol w="1895475"/>
                <a:gridCol w="5724525"/>
              </a:tblGrid>
              <a:tr h="370840">
                <a:tc>
                  <a:txBody>
                    <a:bodyPr/>
                    <a:lstStyle/>
                    <a:p>
                      <a:r>
                        <a:rPr lang="en-US" dirty="0" smtClean="0"/>
                        <a:t>Tag</a:t>
                      </a:r>
                      <a:endParaRPr lang="en-US" dirty="0"/>
                    </a:p>
                  </a:txBody>
                  <a:tcPr/>
                </a:tc>
                <a:tc>
                  <a:txBody>
                    <a:bodyPr/>
                    <a:lstStyle/>
                    <a:p>
                      <a:r>
                        <a:rPr lang="en-US" dirty="0" smtClean="0"/>
                        <a:t>Description</a:t>
                      </a:r>
                      <a:endParaRPr lang="en-US" dirty="0"/>
                    </a:p>
                  </a:txBody>
                  <a:tcPr/>
                </a:tc>
              </a:tr>
              <a:tr h="370840">
                <a:tc>
                  <a:txBody>
                    <a:bodyPr/>
                    <a:lstStyle/>
                    <a:p>
                      <a:r>
                        <a:rPr lang="en-US" dirty="0" smtClean="0"/>
                        <a:t>&lt;audio&gt;</a:t>
                      </a:r>
                      <a:endParaRPr lang="en-US" dirty="0"/>
                    </a:p>
                  </a:txBody>
                  <a:tcPr/>
                </a:tc>
                <a:tc>
                  <a:txBody>
                    <a:bodyPr/>
                    <a:lstStyle/>
                    <a:p>
                      <a:r>
                        <a:rPr lang="en-US" dirty="0" smtClean="0"/>
                        <a:t>Defines sound content</a:t>
                      </a:r>
                      <a:endParaRPr lang="en-US" dirty="0"/>
                    </a:p>
                  </a:txBody>
                  <a:tcPr/>
                </a:tc>
              </a:tr>
              <a:tr h="370840">
                <a:tc>
                  <a:txBody>
                    <a:bodyPr/>
                    <a:lstStyle/>
                    <a:p>
                      <a:r>
                        <a:rPr lang="en-US" dirty="0" smtClean="0"/>
                        <a:t>&lt;video&gt;</a:t>
                      </a:r>
                      <a:endParaRPr lang="en-US" dirty="0"/>
                    </a:p>
                  </a:txBody>
                  <a:tcPr/>
                </a:tc>
                <a:tc>
                  <a:txBody>
                    <a:bodyPr/>
                    <a:lstStyle/>
                    <a:p>
                      <a:r>
                        <a:rPr lang="en-US" dirty="0" smtClean="0"/>
                        <a:t>Defines a video or movie</a:t>
                      </a:r>
                      <a:endParaRPr lang="en-US" dirty="0"/>
                    </a:p>
                  </a:txBody>
                  <a:tcPr/>
                </a:tc>
              </a:tr>
              <a:tr h="370840">
                <a:tc>
                  <a:txBody>
                    <a:bodyPr/>
                    <a:lstStyle/>
                    <a:p>
                      <a:r>
                        <a:rPr lang="en-US" dirty="0" smtClean="0"/>
                        <a:t>&lt;source&gt;</a:t>
                      </a:r>
                      <a:endParaRPr lang="en-US" dirty="0"/>
                    </a:p>
                  </a:txBody>
                  <a:tcPr/>
                </a:tc>
                <a:tc>
                  <a:txBody>
                    <a:bodyPr/>
                    <a:lstStyle/>
                    <a:p>
                      <a:r>
                        <a:rPr lang="en-US" dirty="0" smtClean="0"/>
                        <a:t>Defines multiple media resources for &lt;video&gt;</a:t>
                      </a:r>
                      <a:r>
                        <a:rPr lang="en-US" baseline="0" dirty="0" smtClean="0"/>
                        <a:t> and &lt;audio&gt;</a:t>
                      </a:r>
                      <a:endParaRPr lang="en-US" dirty="0"/>
                    </a:p>
                  </a:txBody>
                  <a:tcPr/>
                </a:tc>
              </a:tr>
              <a:tr h="370840">
                <a:tc>
                  <a:txBody>
                    <a:bodyPr/>
                    <a:lstStyle/>
                    <a:p>
                      <a:r>
                        <a:rPr lang="en-US" dirty="0" smtClean="0"/>
                        <a:t>&lt;embed&gt;</a:t>
                      </a:r>
                      <a:endParaRPr lang="en-US" dirty="0"/>
                    </a:p>
                  </a:txBody>
                  <a:tcPr/>
                </a:tc>
                <a:tc>
                  <a:txBody>
                    <a:bodyPr/>
                    <a:lstStyle/>
                    <a:p>
                      <a:r>
                        <a:rPr lang="en-US" dirty="0" smtClean="0"/>
                        <a:t>Defines a container for an external application or interactive content (a plug-in)</a:t>
                      </a:r>
                      <a:endParaRPr lang="en-US" dirty="0"/>
                    </a:p>
                  </a:txBody>
                  <a:tcPr/>
                </a:tc>
              </a:tr>
              <a:tr h="370840">
                <a:tc>
                  <a:txBody>
                    <a:bodyPr/>
                    <a:lstStyle/>
                    <a:p>
                      <a:r>
                        <a:rPr lang="en-US" dirty="0" smtClean="0"/>
                        <a:t>&lt;track&gt;</a:t>
                      </a:r>
                      <a:endParaRPr lang="en-US" dirty="0"/>
                    </a:p>
                  </a:txBody>
                  <a:tcPr/>
                </a:tc>
                <a:tc>
                  <a:txBody>
                    <a:bodyPr/>
                    <a:lstStyle/>
                    <a:p>
                      <a:r>
                        <a:rPr lang="en-US" dirty="0" smtClean="0"/>
                        <a:t>Defines text tracks for &lt;video&gt; and &lt;audio&gt;</a:t>
                      </a:r>
                      <a:endParaRPr lang="en-US" dirty="0"/>
                    </a:p>
                  </a:txBody>
                  <a:tcPr/>
                </a:tc>
              </a:tr>
            </a:tbl>
          </a:graphicData>
        </a:graphic>
      </p:graphicFrame>
    </p:spTree>
    <p:extLst>
      <p:ext uri="{BB962C8B-B14F-4D97-AF65-F5344CB8AC3E}">
        <p14:creationId xmlns:p14="http://schemas.microsoft.com/office/powerpoint/2010/main" val="2960644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a:t>
            </a:r>
            <a:r>
              <a:rPr lang="en-US" dirty="0" smtClean="0"/>
              <a:t>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683785"/>
              </p:ext>
            </p:extLst>
          </p:nvPr>
        </p:nvGraphicFramePr>
        <p:xfrm>
          <a:off x="809625" y="1600200"/>
          <a:ext cx="7620000" cy="1483360"/>
        </p:xfrm>
        <a:graphic>
          <a:graphicData uri="http://schemas.openxmlformats.org/drawingml/2006/table">
            <a:tbl>
              <a:tblPr firstRow="1" bandRow="1">
                <a:tableStyleId>{5C22544A-7EE6-4342-B048-85BDC9FD1C3A}</a:tableStyleId>
              </a:tblPr>
              <a:tblGrid>
                <a:gridCol w="2085975"/>
                <a:gridCol w="5534025"/>
              </a:tblGrid>
              <a:tr h="370840">
                <a:tc>
                  <a:txBody>
                    <a:bodyPr/>
                    <a:lstStyle/>
                    <a:p>
                      <a:r>
                        <a:rPr lang="en-US" dirty="0" smtClean="0"/>
                        <a:t>Tag</a:t>
                      </a:r>
                      <a:endParaRPr lang="en-US" dirty="0"/>
                    </a:p>
                  </a:txBody>
                  <a:tcPr/>
                </a:tc>
                <a:tc>
                  <a:txBody>
                    <a:bodyPr/>
                    <a:lstStyle/>
                    <a:p>
                      <a:r>
                        <a:rPr lang="en-US" dirty="0" smtClean="0"/>
                        <a:t>Description</a:t>
                      </a:r>
                      <a:endParaRPr lang="en-US" dirty="0"/>
                    </a:p>
                  </a:txBody>
                  <a:tcPr/>
                </a:tc>
              </a:tr>
              <a:tr h="370840">
                <a:tc>
                  <a:txBody>
                    <a:bodyPr/>
                    <a:lstStyle/>
                    <a:p>
                      <a:r>
                        <a:rPr lang="en-US" dirty="0" smtClean="0"/>
                        <a:t>&lt;</a:t>
                      </a:r>
                      <a:r>
                        <a:rPr lang="en-US" dirty="0" err="1" smtClean="0"/>
                        <a:t>datalist</a:t>
                      </a:r>
                      <a:r>
                        <a:rPr lang="en-US" dirty="0" smtClean="0"/>
                        <a:t>&gt;</a:t>
                      </a:r>
                      <a:endParaRPr lang="en-US" dirty="0"/>
                    </a:p>
                  </a:txBody>
                  <a:tcPr/>
                </a:tc>
                <a:tc>
                  <a:txBody>
                    <a:bodyPr/>
                    <a:lstStyle/>
                    <a:p>
                      <a:r>
                        <a:rPr lang="en-US" dirty="0" smtClean="0"/>
                        <a:t>Specifies a list of pre-defined option for input controls</a:t>
                      </a:r>
                      <a:endParaRPr lang="en-US" dirty="0"/>
                    </a:p>
                  </a:txBody>
                  <a:tcPr/>
                </a:tc>
              </a:tr>
              <a:tr h="370840">
                <a:tc>
                  <a:txBody>
                    <a:bodyPr/>
                    <a:lstStyle/>
                    <a:p>
                      <a:r>
                        <a:rPr lang="en-US" dirty="0" smtClean="0"/>
                        <a:t>&lt;</a:t>
                      </a:r>
                      <a:r>
                        <a:rPr lang="en-US" dirty="0" err="1" smtClean="0"/>
                        <a:t>keygen</a:t>
                      </a:r>
                      <a:r>
                        <a:rPr lang="en-US" dirty="0" smtClean="0"/>
                        <a:t>&gt;</a:t>
                      </a:r>
                      <a:endParaRPr lang="en-US" dirty="0"/>
                    </a:p>
                  </a:txBody>
                  <a:tcPr/>
                </a:tc>
                <a:tc>
                  <a:txBody>
                    <a:bodyPr/>
                    <a:lstStyle/>
                    <a:p>
                      <a:r>
                        <a:rPr lang="en-US" dirty="0" smtClean="0"/>
                        <a:t>Defines a key-pair generator field (for forms)</a:t>
                      </a:r>
                      <a:endParaRPr lang="en-US" dirty="0"/>
                    </a:p>
                  </a:txBody>
                  <a:tcPr/>
                </a:tc>
              </a:tr>
              <a:tr h="370840">
                <a:tc>
                  <a:txBody>
                    <a:bodyPr/>
                    <a:lstStyle/>
                    <a:p>
                      <a:r>
                        <a:rPr lang="en-US" dirty="0" smtClean="0"/>
                        <a:t>&lt;output&gt;</a:t>
                      </a:r>
                      <a:endParaRPr lang="en-US" dirty="0"/>
                    </a:p>
                  </a:txBody>
                  <a:tcPr/>
                </a:tc>
                <a:tc>
                  <a:txBody>
                    <a:bodyPr/>
                    <a:lstStyle/>
                    <a:p>
                      <a:r>
                        <a:rPr lang="en-US" dirty="0" smtClean="0"/>
                        <a:t>Defines the result of a calculation</a:t>
                      </a:r>
                      <a:endParaRPr lang="en-US" dirty="0"/>
                    </a:p>
                  </a:txBody>
                  <a:tcPr/>
                </a:tc>
              </a:tr>
            </a:tbl>
          </a:graphicData>
        </a:graphic>
      </p:graphicFrame>
    </p:spTree>
    <p:extLst>
      <p:ext uri="{BB962C8B-B14F-4D97-AF65-F5344CB8AC3E}">
        <p14:creationId xmlns:p14="http://schemas.microsoft.com/office/powerpoint/2010/main" val="196013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73038"/>
            <a:ext cx="7620000" cy="1143000"/>
          </a:xfrm>
        </p:spPr>
        <p:txBody>
          <a:bodyPr/>
          <a:lstStyle/>
          <a:p>
            <a:r>
              <a:rPr lang="en-US" dirty="0"/>
              <a:t>New Semantic/Structural </a:t>
            </a:r>
            <a:r>
              <a:rPr lang="en-US" dirty="0" smtClean="0"/>
              <a:t>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2880009"/>
              </p:ext>
            </p:extLst>
          </p:nvPr>
        </p:nvGraphicFramePr>
        <p:xfrm>
          <a:off x="809625" y="1600200"/>
          <a:ext cx="7620000" cy="458724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a:effectLst/>
                        </a:rPr>
                        <a:t>Tag</a:t>
                      </a:r>
                    </a:p>
                  </a:txBody>
                  <a:tcPr anchor="ctr"/>
                </a:tc>
                <a:tc>
                  <a:txBody>
                    <a:bodyPr/>
                    <a:lstStyle/>
                    <a:p>
                      <a:r>
                        <a:rPr lang="en-US"/>
                        <a:t>Description</a:t>
                      </a:r>
                    </a:p>
                  </a:txBody>
                  <a:tcPr anchor="ctr"/>
                </a:tc>
              </a:tr>
              <a:tr h="370840">
                <a:tc>
                  <a:txBody>
                    <a:bodyPr/>
                    <a:lstStyle/>
                    <a:p>
                      <a:r>
                        <a:rPr lang="en-US">
                          <a:hlinkClick r:id="rId2"/>
                        </a:rPr>
                        <a:t>&lt;article&gt;</a:t>
                      </a:r>
                      <a:endParaRPr lang="en-US"/>
                    </a:p>
                  </a:txBody>
                  <a:tcPr anchor="ctr"/>
                </a:tc>
                <a:tc>
                  <a:txBody>
                    <a:bodyPr/>
                    <a:lstStyle/>
                    <a:p>
                      <a:r>
                        <a:rPr lang="en-US"/>
                        <a:t>Defines an article</a:t>
                      </a:r>
                    </a:p>
                  </a:txBody>
                  <a:tcPr anchor="ctr"/>
                </a:tc>
              </a:tr>
              <a:tr h="370840">
                <a:tc>
                  <a:txBody>
                    <a:bodyPr/>
                    <a:lstStyle/>
                    <a:p>
                      <a:r>
                        <a:rPr lang="en-US">
                          <a:hlinkClick r:id="rId3"/>
                        </a:rPr>
                        <a:t>&lt;aside&gt;</a:t>
                      </a:r>
                      <a:endParaRPr lang="en-US"/>
                    </a:p>
                  </a:txBody>
                  <a:tcPr anchor="ctr"/>
                </a:tc>
                <a:tc>
                  <a:txBody>
                    <a:bodyPr/>
                    <a:lstStyle/>
                    <a:p>
                      <a:r>
                        <a:rPr lang="en-US"/>
                        <a:t>Defines content aside from the page content</a:t>
                      </a:r>
                    </a:p>
                  </a:txBody>
                  <a:tcPr anchor="ctr"/>
                </a:tc>
              </a:tr>
              <a:tr h="370840">
                <a:tc>
                  <a:txBody>
                    <a:bodyPr/>
                    <a:lstStyle/>
                    <a:p>
                      <a:r>
                        <a:rPr lang="en-US">
                          <a:hlinkClick r:id="rId4"/>
                        </a:rPr>
                        <a:t>&lt;bdi&gt;</a:t>
                      </a:r>
                      <a:endParaRPr lang="en-US"/>
                    </a:p>
                  </a:txBody>
                  <a:tcPr anchor="ctr"/>
                </a:tc>
                <a:tc>
                  <a:txBody>
                    <a:bodyPr/>
                    <a:lstStyle/>
                    <a:p>
                      <a:r>
                        <a:rPr lang="en-US"/>
                        <a:t>Isolates a part of text that might be formatted in a different direction from other text outside it</a:t>
                      </a:r>
                    </a:p>
                  </a:txBody>
                  <a:tcPr anchor="ctr"/>
                </a:tc>
              </a:tr>
              <a:tr h="370840">
                <a:tc>
                  <a:txBody>
                    <a:bodyPr/>
                    <a:lstStyle/>
                    <a:p>
                      <a:r>
                        <a:rPr lang="en-US">
                          <a:hlinkClick r:id="rId5"/>
                        </a:rPr>
                        <a:t>&lt;command&gt;</a:t>
                      </a:r>
                      <a:endParaRPr lang="en-US"/>
                    </a:p>
                  </a:txBody>
                  <a:tcPr anchor="ctr"/>
                </a:tc>
                <a:tc>
                  <a:txBody>
                    <a:bodyPr/>
                    <a:lstStyle/>
                    <a:p>
                      <a:r>
                        <a:rPr lang="en-US"/>
                        <a:t>Defines a command button that a user can invoke</a:t>
                      </a:r>
                    </a:p>
                  </a:txBody>
                  <a:tcPr anchor="ctr"/>
                </a:tc>
              </a:tr>
              <a:tr h="370840">
                <a:tc>
                  <a:txBody>
                    <a:bodyPr/>
                    <a:lstStyle/>
                    <a:p>
                      <a:r>
                        <a:rPr lang="en-US">
                          <a:hlinkClick r:id="rId6"/>
                        </a:rPr>
                        <a:t>&lt;details&gt;</a:t>
                      </a:r>
                      <a:endParaRPr lang="en-US"/>
                    </a:p>
                  </a:txBody>
                  <a:tcPr anchor="ctr"/>
                </a:tc>
                <a:tc>
                  <a:txBody>
                    <a:bodyPr/>
                    <a:lstStyle/>
                    <a:p>
                      <a:r>
                        <a:rPr lang="en-US"/>
                        <a:t>Defines additional details that the user can view or hide</a:t>
                      </a:r>
                    </a:p>
                  </a:txBody>
                  <a:tcPr anchor="ctr"/>
                </a:tc>
              </a:tr>
              <a:tr h="370840">
                <a:tc>
                  <a:txBody>
                    <a:bodyPr/>
                    <a:lstStyle/>
                    <a:p>
                      <a:r>
                        <a:rPr lang="en-US">
                          <a:hlinkClick r:id="rId7"/>
                        </a:rPr>
                        <a:t>&lt;dialog&gt;</a:t>
                      </a:r>
                      <a:endParaRPr lang="en-US"/>
                    </a:p>
                  </a:txBody>
                  <a:tcPr anchor="ctr"/>
                </a:tc>
                <a:tc>
                  <a:txBody>
                    <a:bodyPr/>
                    <a:lstStyle/>
                    <a:p>
                      <a:r>
                        <a:rPr lang="en-US"/>
                        <a:t>Defines a dialog box or window</a:t>
                      </a:r>
                    </a:p>
                  </a:txBody>
                  <a:tcPr anchor="ctr"/>
                </a:tc>
              </a:tr>
              <a:tr h="370840">
                <a:tc>
                  <a:txBody>
                    <a:bodyPr/>
                    <a:lstStyle/>
                    <a:p>
                      <a:r>
                        <a:rPr lang="en-US">
                          <a:hlinkClick r:id="rId8"/>
                        </a:rPr>
                        <a:t>&lt;summary&gt;</a:t>
                      </a:r>
                      <a:endParaRPr lang="en-US"/>
                    </a:p>
                  </a:txBody>
                  <a:tcPr anchor="ctr"/>
                </a:tc>
                <a:tc>
                  <a:txBody>
                    <a:bodyPr/>
                    <a:lstStyle/>
                    <a:p>
                      <a:r>
                        <a:rPr lang="en-US" dirty="0"/>
                        <a:t>Defines a visible heading for a &lt;details&gt; element</a:t>
                      </a:r>
                    </a:p>
                  </a:txBody>
                  <a:tcPr anchor="ctr"/>
                </a:tc>
              </a:tr>
            </a:tbl>
          </a:graphicData>
        </a:graphic>
      </p:graphicFrame>
    </p:spTree>
    <p:extLst>
      <p:ext uri="{BB962C8B-B14F-4D97-AF65-F5344CB8AC3E}">
        <p14:creationId xmlns:p14="http://schemas.microsoft.com/office/powerpoint/2010/main" val="713834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85738"/>
            <a:ext cx="7620000" cy="1143000"/>
          </a:xfrm>
        </p:spPr>
        <p:txBody>
          <a:bodyPr/>
          <a:lstStyle/>
          <a:p>
            <a:r>
              <a:rPr lang="en-US" dirty="0"/>
              <a:t>New Semantic/Structural 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9483403"/>
              </p:ext>
            </p:extLst>
          </p:nvPr>
        </p:nvGraphicFramePr>
        <p:xfrm>
          <a:off x="809625" y="1600200"/>
          <a:ext cx="7620000" cy="458724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a:effectLst/>
                        </a:rPr>
                        <a:t>Tag</a:t>
                      </a:r>
                    </a:p>
                  </a:txBody>
                  <a:tcPr anchor="ctr"/>
                </a:tc>
                <a:tc>
                  <a:txBody>
                    <a:bodyPr/>
                    <a:lstStyle/>
                    <a:p>
                      <a:r>
                        <a:rPr lang="en-US"/>
                        <a:t>Description</a:t>
                      </a:r>
                    </a:p>
                  </a:txBody>
                  <a:tcPr anchor="ctr"/>
                </a:tc>
              </a:tr>
              <a:tr h="370840">
                <a:tc>
                  <a:txBody>
                    <a:bodyPr/>
                    <a:lstStyle/>
                    <a:p>
                      <a:r>
                        <a:rPr lang="en-US" dirty="0">
                          <a:hlinkClick r:id="rId2"/>
                        </a:rPr>
                        <a:t>&lt;figure&gt;</a:t>
                      </a:r>
                      <a:endParaRPr lang="en-US" dirty="0"/>
                    </a:p>
                  </a:txBody>
                  <a:tcPr anchor="ctr"/>
                </a:tc>
                <a:tc>
                  <a:txBody>
                    <a:bodyPr/>
                    <a:lstStyle/>
                    <a:p>
                      <a:r>
                        <a:rPr lang="en-US"/>
                        <a:t>Specifies self-contained content, like illustrations, diagrams, photos, code listings, etc.</a:t>
                      </a:r>
                    </a:p>
                  </a:txBody>
                  <a:tcPr anchor="ctr"/>
                </a:tc>
              </a:tr>
              <a:tr h="370840">
                <a:tc>
                  <a:txBody>
                    <a:bodyPr/>
                    <a:lstStyle/>
                    <a:p>
                      <a:r>
                        <a:rPr lang="en-US">
                          <a:hlinkClick r:id="rId3"/>
                        </a:rPr>
                        <a:t>&lt;figcaption&gt;</a:t>
                      </a:r>
                      <a:endParaRPr lang="en-US"/>
                    </a:p>
                  </a:txBody>
                  <a:tcPr anchor="ctr"/>
                </a:tc>
                <a:tc>
                  <a:txBody>
                    <a:bodyPr/>
                    <a:lstStyle/>
                    <a:p>
                      <a:r>
                        <a:rPr lang="en-US"/>
                        <a:t>Defines a caption for a &lt;figure&gt; element</a:t>
                      </a:r>
                    </a:p>
                  </a:txBody>
                  <a:tcPr anchor="ctr"/>
                </a:tc>
              </a:tr>
              <a:tr h="370840">
                <a:tc>
                  <a:txBody>
                    <a:bodyPr/>
                    <a:lstStyle/>
                    <a:p>
                      <a:r>
                        <a:rPr lang="en-US">
                          <a:hlinkClick r:id="rId4"/>
                        </a:rPr>
                        <a:t>&lt;footer&gt;</a:t>
                      </a:r>
                      <a:endParaRPr lang="en-US"/>
                    </a:p>
                  </a:txBody>
                  <a:tcPr anchor="ctr"/>
                </a:tc>
                <a:tc>
                  <a:txBody>
                    <a:bodyPr/>
                    <a:lstStyle/>
                    <a:p>
                      <a:r>
                        <a:rPr lang="en-US"/>
                        <a:t>Defines a footer for a document or section</a:t>
                      </a:r>
                    </a:p>
                  </a:txBody>
                  <a:tcPr anchor="ctr"/>
                </a:tc>
              </a:tr>
              <a:tr h="370840">
                <a:tc>
                  <a:txBody>
                    <a:bodyPr/>
                    <a:lstStyle/>
                    <a:p>
                      <a:r>
                        <a:rPr lang="en-US">
                          <a:hlinkClick r:id="rId5"/>
                        </a:rPr>
                        <a:t>&lt;header&gt;</a:t>
                      </a:r>
                      <a:endParaRPr lang="en-US"/>
                    </a:p>
                  </a:txBody>
                  <a:tcPr anchor="ctr"/>
                </a:tc>
                <a:tc>
                  <a:txBody>
                    <a:bodyPr/>
                    <a:lstStyle/>
                    <a:p>
                      <a:r>
                        <a:rPr lang="en-US"/>
                        <a:t>Defines a header for a document or section</a:t>
                      </a:r>
                    </a:p>
                  </a:txBody>
                  <a:tcPr anchor="ctr"/>
                </a:tc>
              </a:tr>
              <a:tr h="370840">
                <a:tc>
                  <a:txBody>
                    <a:bodyPr/>
                    <a:lstStyle/>
                    <a:p>
                      <a:r>
                        <a:rPr lang="en-US">
                          <a:hlinkClick r:id="rId6"/>
                        </a:rPr>
                        <a:t>&lt;mark&gt;</a:t>
                      </a:r>
                      <a:endParaRPr lang="en-US"/>
                    </a:p>
                  </a:txBody>
                  <a:tcPr anchor="ctr"/>
                </a:tc>
                <a:tc>
                  <a:txBody>
                    <a:bodyPr/>
                    <a:lstStyle/>
                    <a:p>
                      <a:r>
                        <a:rPr lang="en-US"/>
                        <a:t>Defines marked/highlighted text</a:t>
                      </a:r>
                    </a:p>
                  </a:txBody>
                  <a:tcPr anchor="ctr"/>
                </a:tc>
              </a:tr>
              <a:tr h="370840">
                <a:tc>
                  <a:txBody>
                    <a:bodyPr/>
                    <a:lstStyle/>
                    <a:p>
                      <a:r>
                        <a:rPr lang="en-US">
                          <a:hlinkClick r:id="rId7"/>
                        </a:rPr>
                        <a:t>&lt;meter&gt;</a:t>
                      </a:r>
                      <a:endParaRPr lang="en-US"/>
                    </a:p>
                  </a:txBody>
                  <a:tcPr anchor="ctr"/>
                </a:tc>
                <a:tc>
                  <a:txBody>
                    <a:bodyPr/>
                    <a:lstStyle/>
                    <a:p>
                      <a:r>
                        <a:rPr lang="en-US"/>
                        <a:t>Defines a scalar measurement within a known range (a gauge)</a:t>
                      </a:r>
                    </a:p>
                  </a:txBody>
                  <a:tcPr anchor="ctr"/>
                </a:tc>
              </a:tr>
              <a:tr h="370840">
                <a:tc>
                  <a:txBody>
                    <a:bodyPr/>
                    <a:lstStyle/>
                    <a:p>
                      <a:r>
                        <a:rPr lang="en-US">
                          <a:hlinkClick r:id="rId8"/>
                        </a:rPr>
                        <a:t>&lt;nav&gt;</a:t>
                      </a:r>
                      <a:endParaRPr lang="en-US"/>
                    </a:p>
                  </a:txBody>
                  <a:tcPr anchor="ctr"/>
                </a:tc>
                <a:tc>
                  <a:txBody>
                    <a:bodyPr/>
                    <a:lstStyle/>
                    <a:p>
                      <a:r>
                        <a:rPr lang="en-US" dirty="0"/>
                        <a:t>Defines navigation links</a:t>
                      </a:r>
                    </a:p>
                  </a:txBody>
                  <a:tcPr anchor="ctr"/>
                </a:tc>
              </a:tr>
            </a:tbl>
          </a:graphicData>
        </a:graphic>
      </p:graphicFrame>
    </p:spTree>
    <p:extLst>
      <p:ext uri="{BB962C8B-B14F-4D97-AF65-F5344CB8AC3E}">
        <p14:creationId xmlns:p14="http://schemas.microsoft.com/office/powerpoint/2010/main" val="1880696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73038"/>
            <a:ext cx="7620000" cy="1143000"/>
          </a:xfrm>
        </p:spPr>
        <p:txBody>
          <a:bodyPr/>
          <a:lstStyle/>
          <a:p>
            <a:r>
              <a:rPr lang="en-US" dirty="0"/>
              <a:t>New Semantic/Structural 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1117937"/>
              </p:ext>
            </p:extLst>
          </p:nvPr>
        </p:nvGraphicFramePr>
        <p:xfrm>
          <a:off x="809625" y="1600200"/>
          <a:ext cx="7620000" cy="404876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a:effectLst/>
                        </a:rPr>
                        <a:t>Tag</a:t>
                      </a:r>
                    </a:p>
                  </a:txBody>
                  <a:tcPr anchor="ctr"/>
                </a:tc>
                <a:tc>
                  <a:txBody>
                    <a:bodyPr/>
                    <a:lstStyle/>
                    <a:p>
                      <a:r>
                        <a:rPr lang="en-US"/>
                        <a:t>Description</a:t>
                      </a:r>
                    </a:p>
                  </a:txBody>
                  <a:tcPr anchor="ctr"/>
                </a:tc>
              </a:tr>
              <a:tr h="370840">
                <a:tc>
                  <a:txBody>
                    <a:bodyPr/>
                    <a:lstStyle/>
                    <a:p>
                      <a:r>
                        <a:rPr lang="en-US" dirty="0">
                          <a:hlinkClick r:id="rId2"/>
                        </a:rPr>
                        <a:t>&lt;progress&gt;</a:t>
                      </a:r>
                      <a:endParaRPr lang="en-US" dirty="0"/>
                    </a:p>
                  </a:txBody>
                  <a:tcPr anchor="ctr"/>
                </a:tc>
                <a:tc>
                  <a:txBody>
                    <a:bodyPr/>
                    <a:lstStyle/>
                    <a:p>
                      <a:r>
                        <a:rPr lang="en-US" dirty="0"/>
                        <a:t>Represents the progress of a task</a:t>
                      </a:r>
                    </a:p>
                  </a:txBody>
                  <a:tcPr anchor="ctr"/>
                </a:tc>
              </a:tr>
              <a:tr h="370840">
                <a:tc>
                  <a:txBody>
                    <a:bodyPr/>
                    <a:lstStyle/>
                    <a:p>
                      <a:r>
                        <a:rPr lang="en-US">
                          <a:hlinkClick r:id="rId3"/>
                        </a:rPr>
                        <a:t>&lt;ruby&gt;</a:t>
                      </a:r>
                      <a:endParaRPr lang="en-US"/>
                    </a:p>
                  </a:txBody>
                  <a:tcPr anchor="ctr"/>
                </a:tc>
                <a:tc>
                  <a:txBody>
                    <a:bodyPr/>
                    <a:lstStyle/>
                    <a:p>
                      <a:r>
                        <a:rPr lang="en-US" dirty="0"/>
                        <a:t>Defines a ruby annotation (for East Asian typography)</a:t>
                      </a:r>
                    </a:p>
                  </a:txBody>
                  <a:tcPr anchor="ctr"/>
                </a:tc>
              </a:tr>
              <a:tr h="370840">
                <a:tc>
                  <a:txBody>
                    <a:bodyPr/>
                    <a:lstStyle/>
                    <a:p>
                      <a:r>
                        <a:rPr lang="en-US">
                          <a:hlinkClick r:id="rId4"/>
                        </a:rPr>
                        <a:t>&lt;rt&gt;</a:t>
                      </a:r>
                      <a:endParaRPr lang="en-US"/>
                    </a:p>
                  </a:txBody>
                  <a:tcPr anchor="ctr"/>
                </a:tc>
                <a:tc>
                  <a:txBody>
                    <a:bodyPr/>
                    <a:lstStyle/>
                    <a:p>
                      <a:r>
                        <a:rPr lang="en-US" dirty="0"/>
                        <a:t>Defines an explanation/pronunciation of characters (for East Asian typography)</a:t>
                      </a:r>
                    </a:p>
                  </a:txBody>
                  <a:tcPr anchor="ctr"/>
                </a:tc>
              </a:tr>
              <a:tr h="370840">
                <a:tc>
                  <a:txBody>
                    <a:bodyPr/>
                    <a:lstStyle/>
                    <a:p>
                      <a:r>
                        <a:rPr lang="en-US">
                          <a:hlinkClick r:id="rId5"/>
                        </a:rPr>
                        <a:t>&lt;rp&gt;</a:t>
                      </a:r>
                      <a:endParaRPr lang="en-US"/>
                    </a:p>
                  </a:txBody>
                  <a:tcPr anchor="ctr"/>
                </a:tc>
                <a:tc>
                  <a:txBody>
                    <a:bodyPr/>
                    <a:lstStyle/>
                    <a:p>
                      <a:r>
                        <a:rPr lang="en-US" dirty="0"/>
                        <a:t>Defines what to show in browsers that do not support ruby annotations</a:t>
                      </a:r>
                    </a:p>
                  </a:txBody>
                  <a:tcPr anchor="ctr"/>
                </a:tc>
              </a:tr>
              <a:tr h="370840">
                <a:tc>
                  <a:txBody>
                    <a:bodyPr/>
                    <a:lstStyle/>
                    <a:p>
                      <a:r>
                        <a:rPr lang="en-US">
                          <a:hlinkClick r:id="rId6"/>
                        </a:rPr>
                        <a:t>&lt;section&gt;</a:t>
                      </a:r>
                      <a:endParaRPr lang="en-US"/>
                    </a:p>
                  </a:txBody>
                  <a:tcPr anchor="ctr"/>
                </a:tc>
                <a:tc>
                  <a:txBody>
                    <a:bodyPr/>
                    <a:lstStyle/>
                    <a:p>
                      <a:r>
                        <a:rPr lang="en-US" dirty="0"/>
                        <a:t>Defines a section in a document</a:t>
                      </a:r>
                    </a:p>
                  </a:txBody>
                  <a:tcPr anchor="ctr"/>
                </a:tc>
              </a:tr>
              <a:tr h="370840">
                <a:tc>
                  <a:txBody>
                    <a:bodyPr/>
                    <a:lstStyle/>
                    <a:p>
                      <a:r>
                        <a:rPr lang="en-US">
                          <a:hlinkClick r:id="rId7"/>
                        </a:rPr>
                        <a:t>&lt;time&gt;</a:t>
                      </a:r>
                      <a:endParaRPr lang="en-US"/>
                    </a:p>
                  </a:txBody>
                  <a:tcPr anchor="ctr"/>
                </a:tc>
                <a:tc>
                  <a:txBody>
                    <a:bodyPr/>
                    <a:lstStyle/>
                    <a:p>
                      <a:r>
                        <a:rPr lang="en-US" dirty="0"/>
                        <a:t>Defines a date/time</a:t>
                      </a:r>
                    </a:p>
                  </a:txBody>
                  <a:tcPr anchor="ctr"/>
                </a:tc>
              </a:tr>
              <a:tr h="370840">
                <a:tc>
                  <a:txBody>
                    <a:bodyPr/>
                    <a:lstStyle/>
                    <a:p>
                      <a:r>
                        <a:rPr lang="pl-PL">
                          <a:hlinkClick r:id="rId8"/>
                        </a:rPr>
                        <a:t>&lt;wbr&gt;</a:t>
                      </a:r>
                      <a:endParaRPr lang="pl-PL"/>
                    </a:p>
                  </a:txBody>
                  <a:tcPr anchor="ctr"/>
                </a:tc>
                <a:tc>
                  <a:txBody>
                    <a:bodyPr/>
                    <a:lstStyle/>
                    <a:p>
                      <a:r>
                        <a:rPr lang="en-US" dirty="0"/>
                        <a:t>Defines a possible line-break</a:t>
                      </a:r>
                    </a:p>
                  </a:txBody>
                  <a:tcPr anchor="ctr"/>
                </a:tc>
              </a:tr>
            </a:tbl>
          </a:graphicData>
        </a:graphic>
      </p:graphicFrame>
    </p:spTree>
    <p:extLst>
      <p:ext uri="{BB962C8B-B14F-4D97-AF65-F5344CB8AC3E}">
        <p14:creationId xmlns:p14="http://schemas.microsoft.com/office/powerpoint/2010/main" val="2406804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Removed Elements</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a:t>The following HTML 4.01 elements are removed from HTML5</a:t>
            </a:r>
            <a:r>
              <a:rPr lang="en-US" dirty="0" smtClean="0"/>
              <a:t>:</a:t>
            </a:r>
          </a:p>
          <a:p>
            <a:r>
              <a:rPr lang="en-US" dirty="0"/>
              <a:t>&lt;acronym&gt;</a:t>
            </a:r>
          </a:p>
          <a:p>
            <a:r>
              <a:rPr lang="en-US" dirty="0"/>
              <a:t>&lt;applet&gt;</a:t>
            </a:r>
          </a:p>
          <a:p>
            <a:r>
              <a:rPr lang="en-US" dirty="0"/>
              <a:t>&lt;</a:t>
            </a:r>
            <a:r>
              <a:rPr lang="en-US" dirty="0" err="1"/>
              <a:t>basefont</a:t>
            </a:r>
            <a:r>
              <a:rPr lang="en-US" dirty="0"/>
              <a:t>&gt;</a:t>
            </a:r>
          </a:p>
          <a:p>
            <a:r>
              <a:rPr lang="en-US" dirty="0"/>
              <a:t>&lt;big&gt;</a:t>
            </a:r>
          </a:p>
          <a:p>
            <a:r>
              <a:rPr lang="en-US" dirty="0"/>
              <a:t>&lt;center&gt;</a:t>
            </a:r>
          </a:p>
          <a:p>
            <a:r>
              <a:rPr lang="en-US" dirty="0"/>
              <a:t>&lt;</a:t>
            </a:r>
            <a:r>
              <a:rPr lang="en-US" dirty="0" err="1"/>
              <a:t>dir</a:t>
            </a:r>
            <a:r>
              <a:rPr lang="en-US" dirty="0"/>
              <a:t>&gt;</a:t>
            </a:r>
          </a:p>
          <a:p>
            <a:r>
              <a:rPr lang="en-US" dirty="0"/>
              <a:t>&lt;font&gt;</a:t>
            </a:r>
          </a:p>
          <a:p>
            <a:r>
              <a:rPr lang="en-US" dirty="0"/>
              <a:t>&lt;frame&gt;</a:t>
            </a:r>
          </a:p>
          <a:p>
            <a:r>
              <a:rPr lang="en-US" dirty="0"/>
              <a:t>&lt;frameset&gt;</a:t>
            </a:r>
          </a:p>
          <a:p>
            <a:r>
              <a:rPr lang="en-US" dirty="0"/>
              <a:t>&lt;</a:t>
            </a:r>
            <a:r>
              <a:rPr lang="en-US" dirty="0" err="1"/>
              <a:t>noframes</a:t>
            </a:r>
            <a:r>
              <a:rPr lang="en-US" dirty="0"/>
              <a:t>&gt;</a:t>
            </a:r>
          </a:p>
          <a:p>
            <a:r>
              <a:rPr lang="en-US" dirty="0"/>
              <a:t>&lt;strike&gt;</a:t>
            </a:r>
          </a:p>
          <a:p>
            <a:r>
              <a:rPr lang="en-US" dirty="0"/>
              <a:t>&lt;</a:t>
            </a:r>
            <a:r>
              <a:rPr lang="en-US" dirty="0" err="1"/>
              <a:t>tt</a:t>
            </a:r>
            <a:r>
              <a:rPr lang="en-US" dirty="0" smtClean="0"/>
              <a:t>&gt;</a:t>
            </a:r>
            <a:endParaRPr lang="en-US" dirty="0"/>
          </a:p>
        </p:txBody>
      </p:sp>
    </p:spTree>
    <p:extLst>
      <p:ext uri="{BB962C8B-B14F-4D97-AF65-F5344CB8AC3E}">
        <p14:creationId xmlns:p14="http://schemas.microsoft.com/office/powerpoint/2010/main" val="2682846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HTML5 Canvas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9242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What is HTML5?</a:t>
            </a:r>
            <a:endParaRPr lang="en-US" dirty="0"/>
          </a:p>
        </p:txBody>
      </p:sp>
      <p:sp>
        <p:nvSpPr>
          <p:cNvPr id="9" name="Subtitle 8"/>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82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lstStyle/>
          <a:p>
            <a:r>
              <a:rPr lang="en-US" dirty="0"/>
              <a:t>The HTML5 &lt;canvas&gt; element is used to draw graphics, on the fly, via scripting (usually JavaScript).</a:t>
            </a:r>
          </a:p>
          <a:p>
            <a:r>
              <a:rPr lang="en-US" dirty="0"/>
              <a:t>The &lt;canvas&gt; element is only a container for graphics. You must use a script to actually draw the graphics.</a:t>
            </a:r>
          </a:p>
          <a:p>
            <a:r>
              <a:rPr lang="en-US" dirty="0"/>
              <a:t>Canvas has several methods for drawing paths, boxes, circles, text, and adding images.</a:t>
            </a:r>
          </a:p>
          <a:p>
            <a:pPr marL="114300" indent="0">
              <a:buNone/>
            </a:pPr>
            <a:endParaRPr lang="en-US" dirty="0"/>
          </a:p>
        </p:txBody>
      </p:sp>
    </p:spTree>
    <p:extLst>
      <p:ext uri="{BB962C8B-B14F-4D97-AF65-F5344CB8AC3E}">
        <p14:creationId xmlns:p14="http://schemas.microsoft.com/office/powerpoint/2010/main" val="2258503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Inline </a:t>
            </a:r>
            <a:r>
              <a:rPr lang="en-US" dirty="0" smtClean="0"/>
              <a:t>SVG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5832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Inline SVG</a:t>
            </a:r>
          </a:p>
        </p:txBody>
      </p:sp>
      <p:sp>
        <p:nvSpPr>
          <p:cNvPr id="3" name="Content Placeholder 2"/>
          <p:cNvSpPr>
            <a:spLocks noGrp="1"/>
          </p:cNvSpPr>
          <p:nvPr>
            <p:ph idx="1"/>
          </p:nvPr>
        </p:nvSpPr>
        <p:spPr/>
        <p:txBody>
          <a:bodyPr/>
          <a:lstStyle/>
          <a:p>
            <a:r>
              <a:rPr lang="en-US" dirty="0"/>
              <a:t>SVG stands for Scalable Vector Graphics</a:t>
            </a:r>
          </a:p>
          <a:p>
            <a:r>
              <a:rPr lang="en-US" dirty="0"/>
              <a:t>SVG is used to define vector-based graphics for the Web</a:t>
            </a:r>
          </a:p>
          <a:p>
            <a:r>
              <a:rPr lang="en-US" dirty="0"/>
              <a:t>SVG defines the graphics in XML format</a:t>
            </a:r>
          </a:p>
          <a:p>
            <a:r>
              <a:rPr lang="en-US" dirty="0"/>
              <a:t>SVG graphics do NOT lose any quality if they are zoomed or resized</a:t>
            </a:r>
          </a:p>
          <a:p>
            <a:r>
              <a:rPr lang="en-US" dirty="0"/>
              <a:t>Every element and every attribute in SVG files can be animated</a:t>
            </a:r>
          </a:p>
          <a:p>
            <a:r>
              <a:rPr lang="en-US" dirty="0"/>
              <a:t>SVG is a W3C recommendation</a:t>
            </a:r>
          </a:p>
          <a:p>
            <a:endParaRPr lang="en-US" dirty="0"/>
          </a:p>
        </p:txBody>
      </p:sp>
    </p:spTree>
    <p:extLst>
      <p:ext uri="{BB962C8B-B14F-4D97-AF65-F5344CB8AC3E}">
        <p14:creationId xmlns:p14="http://schemas.microsoft.com/office/powerpoint/2010/main" val="899611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SVG </a:t>
            </a:r>
            <a:r>
              <a:rPr lang="en-US" dirty="0" smtClean="0"/>
              <a:t>Advantages</a:t>
            </a:r>
            <a:endParaRPr lang="en-US" dirty="0"/>
          </a:p>
        </p:txBody>
      </p:sp>
      <p:sp>
        <p:nvSpPr>
          <p:cNvPr id="3" name="Content Placeholder 2"/>
          <p:cNvSpPr>
            <a:spLocks noGrp="1"/>
          </p:cNvSpPr>
          <p:nvPr>
            <p:ph idx="1"/>
          </p:nvPr>
        </p:nvSpPr>
        <p:spPr/>
        <p:txBody>
          <a:bodyPr/>
          <a:lstStyle/>
          <a:p>
            <a:pPr marL="114300" indent="0">
              <a:buNone/>
            </a:pPr>
            <a:r>
              <a:rPr lang="en-US" dirty="0"/>
              <a:t>Advantages of using SVG over other image formats (like JPEG and GIF) are</a:t>
            </a:r>
            <a:r>
              <a:rPr lang="en-US" dirty="0" smtClean="0"/>
              <a:t>:</a:t>
            </a:r>
          </a:p>
          <a:p>
            <a:pPr marL="114300" indent="0">
              <a:buNone/>
            </a:pPr>
            <a:endParaRPr lang="en-US" dirty="0"/>
          </a:p>
          <a:p>
            <a:r>
              <a:rPr lang="en-US" dirty="0"/>
              <a:t>SVG images can be created and edited with any text editor</a:t>
            </a:r>
          </a:p>
          <a:p>
            <a:r>
              <a:rPr lang="en-US" dirty="0"/>
              <a:t>SVG images can be searched, indexed, scripted, and compressed</a:t>
            </a:r>
          </a:p>
          <a:p>
            <a:r>
              <a:rPr lang="en-US" dirty="0"/>
              <a:t>SVG images are scalable</a:t>
            </a:r>
          </a:p>
          <a:p>
            <a:r>
              <a:rPr lang="en-US" dirty="0"/>
              <a:t>SVG images can be printed with high quality at any resolution</a:t>
            </a:r>
          </a:p>
          <a:p>
            <a:r>
              <a:rPr lang="en-US" dirty="0"/>
              <a:t>SVG images are </a:t>
            </a:r>
            <a:r>
              <a:rPr lang="en-US" dirty="0" err="1"/>
              <a:t>zoomable</a:t>
            </a:r>
            <a:r>
              <a:rPr lang="en-US" dirty="0"/>
              <a:t> (and the image can be zoomed without degradation)</a:t>
            </a:r>
          </a:p>
          <a:p>
            <a:endParaRPr lang="en-US" dirty="0"/>
          </a:p>
        </p:txBody>
      </p:sp>
    </p:spTree>
    <p:extLst>
      <p:ext uri="{BB962C8B-B14F-4D97-AF65-F5344CB8AC3E}">
        <p14:creationId xmlns:p14="http://schemas.microsoft.com/office/powerpoint/2010/main" val="3008289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73038"/>
            <a:ext cx="7620000" cy="1143000"/>
          </a:xfrm>
        </p:spPr>
        <p:txBody>
          <a:bodyPr/>
          <a:lstStyle/>
          <a:p>
            <a:r>
              <a:rPr lang="en-US" dirty="0" smtClean="0"/>
              <a:t>Difference Between SVG &amp; Canvas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9547641"/>
              </p:ext>
            </p:extLst>
          </p:nvPr>
        </p:nvGraphicFramePr>
        <p:xfrm>
          <a:off x="809625" y="1600200"/>
          <a:ext cx="7620000" cy="303276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a:effectLst/>
                        </a:rPr>
                        <a:t>Canvas</a:t>
                      </a:r>
                    </a:p>
                  </a:txBody>
                  <a:tcPr anchor="ctr"/>
                </a:tc>
                <a:tc>
                  <a:txBody>
                    <a:bodyPr/>
                    <a:lstStyle/>
                    <a:p>
                      <a:r>
                        <a:rPr lang="en-US">
                          <a:effectLst/>
                        </a:rPr>
                        <a:t>SVG</a:t>
                      </a:r>
                    </a:p>
                  </a:txBody>
                  <a:tcPr anchor="ctr"/>
                </a:tc>
              </a:tr>
              <a:tr h="370840">
                <a:tc>
                  <a:txBody>
                    <a:bodyPr/>
                    <a:lstStyle/>
                    <a:p>
                      <a:pPr>
                        <a:buFont typeface="Arial"/>
                        <a:buNone/>
                      </a:pPr>
                      <a:r>
                        <a:rPr lang="en-US" dirty="0"/>
                        <a:t>Resolution </a:t>
                      </a:r>
                      <a:r>
                        <a:rPr lang="en-US" dirty="0" smtClean="0"/>
                        <a:t>dependent</a:t>
                      </a:r>
                      <a:endParaRPr lang="en-US" dirty="0"/>
                    </a:p>
                  </a:txBody>
                  <a:tcPr anchor="ctr"/>
                </a:tc>
                <a:tc>
                  <a:txBody>
                    <a:bodyPr/>
                    <a:lstStyle/>
                    <a:p>
                      <a:pPr>
                        <a:buFont typeface="Arial"/>
                        <a:buNone/>
                      </a:pPr>
                      <a:r>
                        <a:rPr lang="en-US" dirty="0"/>
                        <a:t>Resolution </a:t>
                      </a:r>
                      <a:r>
                        <a:rPr lang="en-US" dirty="0" smtClean="0"/>
                        <a:t>independent</a:t>
                      </a:r>
                      <a:endParaRPr lang="en-US" dirty="0"/>
                    </a:p>
                  </a:txBody>
                  <a:tcPr anchor="ctr"/>
                </a:tc>
              </a:tr>
              <a:tr h="370840">
                <a:tc>
                  <a:txBody>
                    <a:bodyPr/>
                    <a:lstStyle/>
                    <a:p>
                      <a:pPr>
                        <a:buFont typeface="Arial"/>
                        <a:buNone/>
                      </a:pPr>
                      <a:r>
                        <a:rPr lang="en-US" dirty="0" smtClean="0"/>
                        <a:t>No support for event handlers</a:t>
                      </a:r>
                    </a:p>
                  </a:txBody>
                  <a:tcPr anchor="ctr"/>
                </a:tc>
                <a:tc>
                  <a:txBody>
                    <a:bodyPr/>
                    <a:lstStyle/>
                    <a:p>
                      <a:pPr>
                        <a:buFont typeface="Arial"/>
                        <a:buNone/>
                      </a:pPr>
                      <a:r>
                        <a:rPr lang="en-US" dirty="0" smtClean="0"/>
                        <a:t>Support for event handlers</a:t>
                      </a:r>
                    </a:p>
                  </a:txBody>
                  <a:tcPr anchor="ctr"/>
                </a:tc>
              </a:tr>
              <a:tr h="370840">
                <a:tc>
                  <a:txBody>
                    <a:bodyPr/>
                    <a:lstStyle/>
                    <a:p>
                      <a:pPr>
                        <a:buFont typeface="Arial"/>
                        <a:buNone/>
                      </a:pPr>
                      <a:r>
                        <a:rPr lang="en-US" dirty="0" smtClean="0"/>
                        <a:t>Poor text rendering capabilities</a:t>
                      </a:r>
                    </a:p>
                  </a:txBody>
                  <a:tcPr anchor="ctr"/>
                </a:tc>
                <a:tc>
                  <a:txBody>
                    <a:bodyPr/>
                    <a:lstStyle/>
                    <a:p>
                      <a:pPr>
                        <a:buFont typeface="Arial"/>
                        <a:buNone/>
                      </a:pPr>
                      <a:r>
                        <a:rPr lang="en-US" dirty="0" smtClean="0"/>
                        <a:t>Best suited for applications with large rendering areas (Google Maps)</a:t>
                      </a:r>
                    </a:p>
                  </a:txBody>
                  <a:tcPr anchor="ctr"/>
                </a:tc>
              </a:tr>
              <a:tr h="370840">
                <a:tc>
                  <a:txBody>
                    <a:bodyPr/>
                    <a:lstStyle/>
                    <a:p>
                      <a:pPr>
                        <a:buFont typeface="Arial"/>
                        <a:buNone/>
                      </a:pPr>
                      <a:r>
                        <a:rPr lang="en-US" dirty="0" smtClean="0"/>
                        <a:t>You can save the resulting image as .</a:t>
                      </a:r>
                      <a:r>
                        <a:rPr lang="en-US" dirty="0" err="1" smtClean="0"/>
                        <a:t>png</a:t>
                      </a:r>
                      <a:r>
                        <a:rPr lang="en-US" dirty="0" smtClean="0"/>
                        <a:t> or .jpg</a:t>
                      </a:r>
                    </a:p>
                  </a:txBody>
                  <a:tcPr anchor="ctr"/>
                </a:tc>
                <a:tc>
                  <a:txBody>
                    <a:bodyPr/>
                    <a:lstStyle/>
                    <a:p>
                      <a:pPr>
                        <a:buFont typeface="Arial"/>
                        <a:buNone/>
                      </a:pPr>
                      <a:r>
                        <a:rPr lang="en-US" dirty="0" smtClean="0"/>
                        <a:t>Slow rendering if complex (anything that uses the DOM a lot will be slow)</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dirty="0" smtClean="0"/>
                        <a:t>Well suited for graphic-intensive games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dirty="0" smtClean="0"/>
                        <a:t>Not suited for game applications</a:t>
                      </a:r>
                    </a:p>
                  </a:txBody>
                  <a:tcPr anchor="ctr"/>
                </a:tc>
              </a:tr>
            </a:tbl>
          </a:graphicData>
        </a:graphic>
      </p:graphicFrame>
    </p:spTree>
    <p:extLst>
      <p:ext uri="{BB962C8B-B14F-4D97-AF65-F5344CB8AC3E}">
        <p14:creationId xmlns:p14="http://schemas.microsoft.com/office/powerpoint/2010/main" val="2151762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a:t>
            </a:r>
            <a:r>
              <a:rPr lang="en-US" dirty="0" err="1" smtClean="0"/>
              <a:t>Geolocation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6261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t>
            </a:r>
            <a:r>
              <a:rPr lang="en-US" dirty="0" err="1" smtClean="0"/>
              <a:t>Geolocation</a:t>
            </a:r>
            <a:endParaRPr lang="en-US" dirty="0"/>
          </a:p>
        </p:txBody>
      </p:sp>
      <p:sp>
        <p:nvSpPr>
          <p:cNvPr id="3" name="Content Placeholder 2"/>
          <p:cNvSpPr>
            <a:spLocks noGrp="1"/>
          </p:cNvSpPr>
          <p:nvPr>
            <p:ph idx="1"/>
          </p:nvPr>
        </p:nvSpPr>
        <p:spPr/>
        <p:txBody>
          <a:bodyPr/>
          <a:lstStyle/>
          <a:p>
            <a:r>
              <a:rPr lang="en-US" dirty="0"/>
              <a:t>The HTML5 </a:t>
            </a:r>
            <a:r>
              <a:rPr lang="en-US" dirty="0" err="1"/>
              <a:t>Geolocation</a:t>
            </a:r>
            <a:r>
              <a:rPr lang="en-US" dirty="0"/>
              <a:t> API is used to get the geographical position of a user.</a:t>
            </a:r>
          </a:p>
          <a:p>
            <a:r>
              <a:rPr lang="en-US" dirty="0"/>
              <a:t>Since this can compromise user privacy, the position is not available unless the user approves it.</a:t>
            </a:r>
          </a:p>
          <a:p>
            <a:pPr marL="114300" indent="0">
              <a:buNone/>
            </a:pPr>
            <a:endParaRPr lang="en-US" dirty="0"/>
          </a:p>
        </p:txBody>
      </p:sp>
    </p:spTree>
    <p:extLst>
      <p:ext uri="{BB962C8B-B14F-4D97-AF65-F5344CB8AC3E}">
        <p14:creationId xmlns:p14="http://schemas.microsoft.com/office/powerpoint/2010/main" val="1144737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98438"/>
            <a:ext cx="7620000" cy="1143000"/>
          </a:xfrm>
        </p:spPr>
        <p:txBody>
          <a:bodyPr/>
          <a:lstStyle/>
          <a:p>
            <a:r>
              <a:rPr lang="en-US" dirty="0" smtClean="0"/>
              <a:t>Information you get from </a:t>
            </a:r>
            <a:r>
              <a:rPr lang="en-US" dirty="0" err="1" smtClean="0"/>
              <a:t>Geolocation</a:t>
            </a:r>
            <a:r>
              <a:rPr lang="en-US" dirty="0" smtClean="0"/>
              <a:t> API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4928182"/>
              </p:ext>
            </p:extLst>
          </p:nvPr>
        </p:nvGraphicFramePr>
        <p:xfrm>
          <a:off x="809625" y="1600200"/>
          <a:ext cx="7620000" cy="387604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smtClean="0">
                          <a:effectLst/>
                        </a:rPr>
                        <a:t>Property</a:t>
                      </a:r>
                      <a:endParaRPr lang="en-US" dirty="0">
                        <a:effectLst/>
                      </a:endParaRPr>
                    </a:p>
                  </a:txBody>
                  <a:tcPr anchor="ctr"/>
                </a:tc>
                <a:tc>
                  <a:txBody>
                    <a:bodyPr/>
                    <a:lstStyle/>
                    <a:p>
                      <a:r>
                        <a:rPr lang="en-US"/>
                        <a:t>Description</a:t>
                      </a:r>
                    </a:p>
                  </a:txBody>
                  <a:tcPr anchor="ctr"/>
                </a:tc>
              </a:tr>
              <a:tr h="370840">
                <a:tc>
                  <a:txBody>
                    <a:bodyPr/>
                    <a:lstStyle/>
                    <a:p>
                      <a:r>
                        <a:rPr lang="en-US"/>
                        <a:t>coords.latitude</a:t>
                      </a:r>
                    </a:p>
                  </a:txBody>
                  <a:tcPr anchor="ctr"/>
                </a:tc>
                <a:tc>
                  <a:txBody>
                    <a:bodyPr/>
                    <a:lstStyle/>
                    <a:p>
                      <a:r>
                        <a:rPr lang="en-US"/>
                        <a:t>The latitude as a decimal number</a:t>
                      </a:r>
                    </a:p>
                  </a:txBody>
                  <a:tcPr anchor="ctr"/>
                </a:tc>
              </a:tr>
              <a:tr h="370840">
                <a:tc>
                  <a:txBody>
                    <a:bodyPr/>
                    <a:lstStyle/>
                    <a:p>
                      <a:r>
                        <a:rPr lang="en-US"/>
                        <a:t>coords.longitude</a:t>
                      </a:r>
                    </a:p>
                  </a:txBody>
                  <a:tcPr anchor="ctr"/>
                </a:tc>
                <a:tc>
                  <a:txBody>
                    <a:bodyPr/>
                    <a:lstStyle/>
                    <a:p>
                      <a:r>
                        <a:rPr lang="en-US"/>
                        <a:t>The longitude as a decimal number</a:t>
                      </a:r>
                    </a:p>
                  </a:txBody>
                  <a:tcPr anchor="ctr"/>
                </a:tc>
              </a:tr>
              <a:tr h="370840">
                <a:tc>
                  <a:txBody>
                    <a:bodyPr/>
                    <a:lstStyle/>
                    <a:p>
                      <a:r>
                        <a:rPr lang="en-US"/>
                        <a:t>coords.accuracy</a:t>
                      </a:r>
                    </a:p>
                  </a:txBody>
                  <a:tcPr anchor="ctr"/>
                </a:tc>
                <a:tc>
                  <a:txBody>
                    <a:bodyPr/>
                    <a:lstStyle/>
                    <a:p>
                      <a:r>
                        <a:rPr lang="en-US"/>
                        <a:t>The accuracy of position</a:t>
                      </a:r>
                    </a:p>
                  </a:txBody>
                  <a:tcPr anchor="ctr"/>
                </a:tc>
              </a:tr>
              <a:tr h="370840">
                <a:tc>
                  <a:txBody>
                    <a:bodyPr/>
                    <a:lstStyle/>
                    <a:p>
                      <a:r>
                        <a:rPr lang="en-US"/>
                        <a:t>coords.altitude</a:t>
                      </a:r>
                    </a:p>
                  </a:txBody>
                  <a:tcPr anchor="ctr"/>
                </a:tc>
                <a:tc>
                  <a:txBody>
                    <a:bodyPr/>
                    <a:lstStyle/>
                    <a:p>
                      <a:r>
                        <a:rPr lang="en-US"/>
                        <a:t>The altitude in meters above the mean sea level</a:t>
                      </a:r>
                    </a:p>
                  </a:txBody>
                  <a:tcPr anchor="ctr"/>
                </a:tc>
              </a:tr>
              <a:tr h="370840">
                <a:tc>
                  <a:txBody>
                    <a:bodyPr/>
                    <a:lstStyle/>
                    <a:p>
                      <a:r>
                        <a:rPr lang="en-US"/>
                        <a:t>coords.altitudeAccuracy</a:t>
                      </a:r>
                    </a:p>
                  </a:txBody>
                  <a:tcPr anchor="ctr"/>
                </a:tc>
                <a:tc>
                  <a:txBody>
                    <a:bodyPr/>
                    <a:lstStyle/>
                    <a:p>
                      <a:r>
                        <a:rPr lang="en-US"/>
                        <a:t>The altitude accuracy of position</a:t>
                      </a:r>
                    </a:p>
                  </a:txBody>
                  <a:tcPr anchor="ctr"/>
                </a:tc>
              </a:tr>
              <a:tr h="370840">
                <a:tc>
                  <a:txBody>
                    <a:bodyPr/>
                    <a:lstStyle/>
                    <a:p>
                      <a:r>
                        <a:rPr lang="en-US"/>
                        <a:t>coords.heading</a:t>
                      </a:r>
                    </a:p>
                  </a:txBody>
                  <a:tcPr anchor="ctr"/>
                </a:tc>
                <a:tc>
                  <a:txBody>
                    <a:bodyPr/>
                    <a:lstStyle/>
                    <a:p>
                      <a:r>
                        <a:rPr lang="en-US"/>
                        <a:t>The heading as degrees clockwise from North</a:t>
                      </a:r>
                    </a:p>
                  </a:txBody>
                  <a:tcPr anchor="ctr"/>
                </a:tc>
              </a:tr>
              <a:tr h="370840">
                <a:tc>
                  <a:txBody>
                    <a:bodyPr/>
                    <a:lstStyle/>
                    <a:p>
                      <a:r>
                        <a:rPr lang="en-US"/>
                        <a:t>coords.speed</a:t>
                      </a:r>
                    </a:p>
                  </a:txBody>
                  <a:tcPr anchor="ctr"/>
                </a:tc>
                <a:tc>
                  <a:txBody>
                    <a:bodyPr/>
                    <a:lstStyle/>
                    <a:p>
                      <a:r>
                        <a:rPr lang="en-US"/>
                        <a:t>The speed in meters per second</a:t>
                      </a:r>
                    </a:p>
                  </a:txBody>
                  <a:tcPr anchor="ctr"/>
                </a:tc>
              </a:tr>
              <a:tr h="370840">
                <a:tc>
                  <a:txBody>
                    <a:bodyPr/>
                    <a:lstStyle/>
                    <a:p>
                      <a:r>
                        <a:rPr lang="en-US"/>
                        <a:t>timestamp</a:t>
                      </a:r>
                    </a:p>
                  </a:txBody>
                  <a:tcPr anchor="ctr"/>
                </a:tc>
                <a:tc>
                  <a:txBody>
                    <a:bodyPr/>
                    <a:lstStyle/>
                    <a:p>
                      <a:r>
                        <a:rPr lang="en-US" dirty="0"/>
                        <a:t>The date/time of the response</a:t>
                      </a:r>
                    </a:p>
                  </a:txBody>
                  <a:tcPr anchor="ctr"/>
                </a:tc>
              </a:tr>
            </a:tbl>
          </a:graphicData>
        </a:graphic>
      </p:graphicFrame>
    </p:spTree>
    <p:extLst>
      <p:ext uri="{BB962C8B-B14F-4D97-AF65-F5344CB8AC3E}">
        <p14:creationId xmlns:p14="http://schemas.microsoft.com/office/powerpoint/2010/main" val="2558588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a:t>
            </a:r>
            <a:r>
              <a:rPr lang="en-US" dirty="0" smtClean="0"/>
              <a:t>Video</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4816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t>
            </a:r>
            <a:r>
              <a:rPr lang="en-US" dirty="0" smtClean="0"/>
              <a:t>Video</a:t>
            </a:r>
            <a:endParaRPr lang="en-US" dirty="0"/>
          </a:p>
        </p:txBody>
      </p:sp>
      <p:sp>
        <p:nvSpPr>
          <p:cNvPr id="3" name="Content Placeholder 2"/>
          <p:cNvSpPr>
            <a:spLocks noGrp="1"/>
          </p:cNvSpPr>
          <p:nvPr>
            <p:ph idx="1"/>
          </p:nvPr>
        </p:nvSpPr>
        <p:spPr/>
        <p:txBody>
          <a:bodyPr/>
          <a:lstStyle/>
          <a:p>
            <a:pPr marL="114300" indent="0">
              <a:buNone/>
            </a:pPr>
            <a:r>
              <a:rPr lang="en-US" dirty="0"/>
              <a:t>Many modern websites show videos. HTML5 provides a standard for showing them.</a:t>
            </a:r>
          </a:p>
        </p:txBody>
      </p:sp>
    </p:spTree>
    <p:extLst>
      <p:ext uri="{BB962C8B-B14F-4D97-AF65-F5344CB8AC3E}">
        <p14:creationId xmlns:p14="http://schemas.microsoft.com/office/powerpoint/2010/main" val="3218221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HTML5?</a:t>
            </a:r>
            <a:endParaRPr lang="en-US" dirty="0"/>
          </a:p>
        </p:txBody>
      </p:sp>
      <p:sp>
        <p:nvSpPr>
          <p:cNvPr id="8" name="Content Placeholder 7"/>
          <p:cNvSpPr>
            <a:spLocks noGrp="1"/>
          </p:cNvSpPr>
          <p:nvPr>
            <p:ph idx="1"/>
          </p:nvPr>
        </p:nvSpPr>
        <p:spPr/>
        <p:txBody>
          <a:bodyPr/>
          <a:lstStyle/>
          <a:p>
            <a:pPr marL="114300" indent="0">
              <a:buNone/>
            </a:pPr>
            <a:r>
              <a:rPr lang="en-US" dirty="0" smtClean="0"/>
              <a:t>HTML5 is the new standard for HTML.</a:t>
            </a:r>
          </a:p>
          <a:p>
            <a:pPr marL="114300" indent="0">
              <a:buNone/>
            </a:pPr>
            <a:endParaRPr lang="en-US" dirty="0"/>
          </a:p>
          <a:p>
            <a:pPr marL="114300" indent="0">
              <a:buNone/>
            </a:pPr>
            <a:r>
              <a:rPr lang="en-US" dirty="0" smtClean="0"/>
              <a:t>The previous version of HTML was – HTML 4.01, came in 1999.</a:t>
            </a:r>
          </a:p>
          <a:p>
            <a:pPr marL="114300" indent="0">
              <a:buNone/>
            </a:pPr>
            <a:endParaRPr lang="en-US" dirty="0"/>
          </a:p>
          <a:p>
            <a:pPr marL="114300" indent="0">
              <a:buNone/>
            </a:pPr>
            <a:r>
              <a:rPr lang="en-US" dirty="0" smtClean="0"/>
              <a:t>HTML5 is designed to deliver almost everything you want to do online without requiring additional plugins. It does everything from animation to apps, music to movies, and can also be used to build complicated applications that run in your browser.</a:t>
            </a:r>
          </a:p>
          <a:p>
            <a:pPr marL="114300" indent="0">
              <a:buNone/>
            </a:pPr>
            <a:endParaRPr lang="en-US" dirty="0"/>
          </a:p>
          <a:p>
            <a:pPr marL="114300" indent="0">
              <a:buNone/>
            </a:pPr>
            <a:r>
              <a:rPr lang="en-US" dirty="0" smtClean="0"/>
              <a:t>HTML5 is also cross-platform (it does not care whether you are using a tablet or a smartphone, a notebook, notebook or a Smart TV).</a:t>
            </a:r>
            <a:endParaRPr lang="en-US" dirty="0"/>
          </a:p>
        </p:txBody>
      </p:sp>
    </p:spTree>
    <p:extLst>
      <p:ext uri="{BB962C8B-B14F-4D97-AF65-F5344CB8AC3E}">
        <p14:creationId xmlns:p14="http://schemas.microsoft.com/office/powerpoint/2010/main" val="1690607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34938"/>
            <a:ext cx="7620000" cy="1143000"/>
          </a:xfrm>
        </p:spPr>
        <p:txBody>
          <a:bodyPr/>
          <a:lstStyle/>
          <a:p>
            <a:r>
              <a:rPr lang="en-US" dirty="0"/>
              <a:t>Video Formats and Browser </a:t>
            </a:r>
            <a:r>
              <a:rPr lang="en-US" dirty="0" smtClean="0"/>
              <a:t>Support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4921442"/>
              </p:ext>
            </p:extLst>
          </p:nvPr>
        </p:nvGraphicFramePr>
        <p:xfrm>
          <a:off x="809625" y="1600200"/>
          <a:ext cx="7620000" cy="4140200"/>
        </p:xfrm>
        <a:graphic>
          <a:graphicData uri="http://schemas.openxmlformats.org/drawingml/2006/table">
            <a:tbl>
              <a:tblPr firstRow="1" bandRow="1">
                <a:tableStyleId>{5C22544A-7EE6-4342-B048-85BDC9FD1C3A}</a:tableStyleId>
              </a:tblPr>
              <a:tblGrid>
                <a:gridCol w="1905000"/>
                <a:gridCol w="1905000"/>
                <a:gridCol w="1905000"/>
                <a:gridCol w="1905000"/>
              </a:tblGrid>
              <a:tr h="370840">
                <a:tc>
                  <a:txBody>
                    <a:bodyPr/>
                    <a:lstStyle/>
                    <a:p>
                      <a:r>
                        <a:rPr lang="en-US" dirty="0" smtClean="0">
                          <a:effectLst/>
                        </a:rPr>
                        <a:t>Browser</a:t>
                      </a:r>
                      <a:endParaRPr lang="en-US" dirty="0">
                        <a:effectLst/>
                      </a:endParaRPr>
                    </a:p>
                  </a:txBody>
                  <a:tcPr anchor="ctr"/>
                </a:tc>
                <a:tc>
                  <a:txBody>
                    <a:bodyPr/>
                    <a:lstStyle/>
                    <a:p>
                      <a:r>
                        <a:rPr lang="en-US">
                          <a:effectLst/>
                        </a:rPr>
                        <a:t>MP4</a:t>
                      </a:r>
                    </a:p>
                  </a:txBody>
                  <a:tcPr anchor="ctr"/>
                </a:tc>
                <a:tc>
                  <a:txBody>
                    <a:bodyPr/>
                    <a:lstStyle/>
                    <a:p>
                      <a:r>
                        <a:rPr lang="en-US">
                          <a:effectLst/>
                        </a:rPr>
                        <a:t>WebM</a:t>
                      </a:r>
                    </a:p>
                  </a:txBody>
                  <a:tcPr anchor="ctr"/>
                </a:tc>
                <a:tc>
                  <a:txBody>
                    <a:bodyPr/>
                    <a:lstStyle/>
                    <a:p>
                      <a:r>
                        <a:rPr lang="en-US">
                          <a:effectLst/>
                        </a:rPr>
                        <a:t>Ogg</a:t>
                      </a:r>
                    </a:p>
                  </a:txBody>
                  <a:tcPr anchor="ctr"/>
                </a:tc>
              </a:tr>
              <a:tr h="370840">
                <a:tc>
                  <a:txBody>
                    <a:bodyPr/>
                    <a:lstStyle/>
                    <a:p>
                      <a:r>
                        <a:rPr lang="en-US"/>
                        <a:t>Internet Explorer</a:t>
                      </a:r>
                    </a:p>
                  </a:txBody>
                  <a:tcPr anchor="ctr"/>
                </a:tc>
                <a:tc>
                  <a:txBody>
                    <a:bodyPr/>
                    <a:lstStyle/>
                    <a:p>
                      <a:r>
                        <a:rPr lang="en-US"/>
                        <a:t>YES</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Chrome</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70840">
                <a:tc>
                  <a:txBody>
                    <a:bodyPr/>
                    <a:lstStyle/>
                    <a:p>
                      <a:r>
                        <a:rPr lang="en-US"/>
                        <a:t>Firefox</a:t>
                      </a:r>
                    </a:p>
                  </a:txBody>
                  <a:tcPr anchor="ctr"/>
                </a:tc>
                <a:tc>
                  <a:txBody>
                    <a:bodyPr/>
                    <a:lstStyle/>
                    <a:p>
                      <a:r>
                        <a:rPr lang="en-US"/>
                        <a:t>NO</a:t>
                      </a:r>
                      <a:br>
                        <a:rPr lang="en-US"/>
                      </a:br>
                      <a:r>
                        <a:rPr lang="en-US" b="1"/>
                        <a:t>Update:</a:t>
                      </a:r>
                      <a:r>
                        <a:rPr lang="en-US"/>
                        <a:t> Firefox 21 running on Windows 7, Windows 8, Windows Vista, and Android now supports MP4</a:t>
                      </a:r>
                    </a:p>
                  </a:txBody>
                  <a:tcPr anchor="ctr"/>
                </a:tc>
                <a:tc>
                  <a:txBody>
                    <a:bodyPr/>
                    <a:lstStyle/>
                    <a:p>
                      <a:r>
                        <a:rPr lang="en-US"/>
                        <a:t>YES</a:t>
                      </a:r>
                    </a:p>
                  </a:txBody>
                  <a:tcPr anchor="ctr"/>
                </a:tc>
                <a:tc>
                  <a:txBody>
                    <a:bodyPr/>
                    <a:lstStyle/>
                    <a:p>
                      <a:r>
                        <a:rPr lang="en-US"/>
                        <a:t>YES</a:t>
                      </a:r>
                    </a:p>
                  </a:txBody>
                  <a:tcPr anchor="ctr"/>
                </a:tc>
              </a:tr>
              <a:tr h="370840">
                <a:tc>
                  <a:txBody>
                    <a:bodyPr/>
                    <a:lstStyle/>
                    <a:p>
                      <a:r>
                        <a:rPr lang="en-US"/>
                        <a:t>Safari</a:t>
                      </a:r>
                    </a:p>
                  </a:txBody>
                  <a:tcPr anchor="ctr"/>
                </a:tc>
                <a:tc>
                  <a:txBody>
                    <a:bodyPr/>
                    <a:lstStyle/>
                    <a:p>
                      <a:r>
                        <a:rPr lang="en-US"/>
                        <a:t>YES</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Opera</a:t>
                      </a:r>
                    </a:p>
                  </a:txBody>
                  <a:tcPr anchor="ctr"/>
                </a:tc>
                <a:tc>
                  <a:txBody>
                    <a:bodyPr/>
                    <a:lstStyle/>
                    <a:p>
                      <a:r>
                        <a:rPr lang="en-US"/>
                        <a:t>NO</a:t>
                      </a:r>
                    </a:p>
                  </a:txBody>
                  <a:tcPr anchor="ctr"/>
                </a:tc>
                <a:tc>
                  <a:txBody>
                    <a:bodyPr/>
                    <a:lstStyle/>
                    <a:p>
                      <a:r>
                        <a:rPr lang="en-US"/>
                        <a:t>YES</a:t>
                      </a:r>
                    </a:p>
                  </a:txBody>
                  <a:tcPr anchor="ctr"/>
                </a:tc>
                <a:tc>
                  <a:txBody>
                    <a:bodyPr/>
                    <a:lstStyle/>
                    <a:p>
                      <a:r>
                        <a:rPr lang="en-US" dirty="0"/>
                        <a:t>YES</a:t>
                      </a:r>
                    </a:p>
                  </a:txBody>
                  <a:tcPr anchor="ctr"/>
                </a:tc>
              </a:tr>
            </a:tbl>
          </a:graphicData>
        </a:graphic>
      </p:graphicFrame>
    </p:spTree>
    <p:extLst>
      <p:ext uri="{BB962C8B-B14F-4D97-AF65-F5344CB8AC3E}">
        <p14:creationId xmlns:p14="http://schemas.microsoft.com/office/powerpoint/2010/main" val="2010313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a:t>
            </a:r>
            <a:r>
              <a:rPr lang="en-US" dirty="0" smtClean="0"/>
              <a:t>Audio</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4991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Audio</a:t>
            </a:r>
          </a:p>
        </p:txBody>
      </p:sp>
      <p:sp>
        <p:nvSpPr>
          <p:cNvPr id="3" name="Content Placeholder 2"/>
          <p:cNvSpPr>
            <a:spLocks noGrp="1"/>
          </p:cNvSpPr>
          <p:nvPr>
            <p:ph idx="1"/>
          </p:nvPr>
        </p:nvSpPr>
        <p:spPr/>
        <p:txBody>
          <a:bodyPr/>
          <a:lstStyle/>
          <a:p>
            <a:pPr marL="114300" indent="0">
              <a:buNone/>
            </a:pPr>
            <a:r>
              <a:rPr lang="en-US" dirty="0"/>
              <a:t>HTML5 provides a standard for playing audio files.</a:t>
            </a:r>
          </a:p>
        </p:txBody>
      </p:sp>
    </p:spTree>
    <p:extLst>
      <p:ext uri="{BB962C8B-B14F-4D97-AF65-F5344CB8AC3E}">
        <p14:creationId xmlns:p14="http://schemas.microsoft.com/office/powerpoint/2010/main" val="325692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34938"/>
            <a:ext cx="7620000" cy="1143000"/>
          </a:xfrm>
        </p:spPr>
        <p:txBody>
          <a:bodyPr/>
          <a:lstStyle/>
          <a:p>
            <a:r>
              <a:rPr lang="en-US" dirty="0"/>
              <a:t>Audio Formats and Browser </a:t>
            </a:r>
            <a:r>
              <a:rPr lang="en-US" dirty="0" smtClean="0"/>
              <a:t>Support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9206590"/>
              </p:ext>
            </p:extLst>
          </p:nvPr>
        </p:nvGraphicFramePr>
        <p:xfrm>
          <a:off x="809625" y="1600200"/>
          <a:ext cx="7620000" cy="4140200"/>
        </p:xfrm>
        <a:graphic>
          <a:graphicData uri="http://schemas.openxmlformats.org/drawingml/2006/table">
            <a:tbl>
              <a:tblPr firstRow="1" bandRow="1">
                <a:tableStyleId>{5C22544A-7EE6-4342-B048-85BDC9FD1C3A}</a:tableStyleId>
              </a:tblPr>
              <a:tblGrid>
                <a:gridCol w="1905000"/>
                <a:gridCol w="1905000"/>
                <a:gridCol w="1905000"/>
                <a:gridCol w="1905000"/>
              </a:tblGrid>
              <a:tr h="370840">
                <a:tc>
                  <a:txBody>
                    <a:bodyPr/>
                    <a:lstStyle/>
                    <a:p>
                      <a:r>
                        <a:rPr lang="en-US" dirty="0">
                          <a:effectLst/>
                        </a:rPr>
                        <a:t>Browser</a:t>
                      </a:r>
                    </a:p>
                  </a:txBody>
                  <a:tcPr anchor="ctr"/>
                </a:tc>
                <a:tc>
                  <a:txBody>
                    <a:bodyPr/>
                    <a:lstStyle/>
                    <a:p>
                      <a:r>
                        <a:rPr lang="en-US">
                          <a:effectLst/>
                        </a:rPr>
                        <a:t>MP3</a:t>
                      </a:r>
                    </a:p>
                  </a:txBody>
                  <a:tcPr anchor="ctr"/>
                </a:tc>
                <a:tc>
                  <a:txBody>
                    <a:bodyPr/>
                    <a:lstStyle/>
                    <a:p>
                      <a:r>
                        <a:rPr lang="en-US">
                          <a:effectLst/>
                        </a:rPr>
                        <a:t>Wav</a:t>
                      </a:r>
                    </a:p>
                  </a:txBody>
                  <a:tcPr anchor="ctr"/>
                </a:tc>
                <a:tc>
                  <a:txBody>
                    <a:bodyPr/>
                    <a:lstStyle/>
                    <a:p>
                      <a:r>
                        <a:rPr lang="en-US">
                          <a:effectLst/>
                        </a:rPr>
                        <a:t>Ogg</a:t>
                      </a:r>
                    </a:p>
                  </a:txBody>
                  <a:tcPr anchor="ctr"/>
                </a:tc>
              </a:tr>
              <a:tr h="370840">
                <a:tc>
                  <a:txBody>
                    <a:bodyPr/>
                    <a:lstStyle/>
                    <a:p>
                      <a:r>
                        <a:rPr lang="en-US"/>
                        <a:t>Internet Explorer</a:t>
                      </a:r>
                    </a:p>
                  </a:txBody>
                  <a:tcPr anchor="ctr"/>
                </a:tc>
                <a:tc>
                  <a:txBody>
                    <a:bodyPr/>
                    <a:lstStyle/>
                    <a:p>
                      <a:r>
                        <a:rPr lang="en-US"/>
                        <a:t>YES</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Chrome</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70840">
                <a:tc>
                  <a:txBody>
                    <a:bodyPr/>
                    <a:lstStyle/>
                    <a:p>
                      <a:r>
                        <a:rPr lang="en-US"/>
                        <a:t>Firefox</a:t>
                      </a:r>
                    </a:p>
                  </a:txBody>
                  <a:tcPr anchor="ctr"/>
                </a:tc>
                <a:tc>
                  <a:txBody>
                    <a:bodyPr/>
                    <a:lstStyle/>
                    <a:p>
                      <a:r>
                        <a:rPr lang="en-US"/>
                        <a:t>NO</a:t>
                      </a:r>
                      <a:br>
                        <a:rPr lang="en-US"/>
                      </a:br>
                      <a:r>
                        <a:rPr lang="en-US" b="1"/>
                        <a:t>Update:</a:t>
                      </a:r>
                      <a:r>
                        <a:rPr lang="en-US"/>
                        <a:t> Firefox 21 running on Windows 7, Windows 8, Windows Vista, and Android now supports MP3</a:t>
                      </a:r>
                    </a:p>
                  </a:txBody>
                  <a:tcPr anchor="ctr"/>
                </a:tc>
                <a:tc>
                  <a:txBody>
                    <a:bodyPr/>
                    <a:lstStyle/>
                    <a:p>
                      <a:r>
                        <a:rPr lang="en-US"/>
                        <a:t>YES</a:t>
                      </a:r>
                    </a:p>
                  </a:txBody>
                  <a:tcPr anchor="ctr"/>
                </a:tc>
                <a:tc>
                  <a:txBody>
                    <a:bodyPr/>
                    <a:lstStyle/>
                    <a:p>
                      <a:r>
                        <a:rPr lang="en-US"/>
                        <a:t>YES</a:t>
                      </a:r>
                    </a:p>
                  </a:txBody>
                  <a:tcPr anchor="ctr"/>
                </a:tc>
              </a:tr>
              <a:tr h="370840">
                <a:tc>
                  <a:txBody>
                    <a:bodyPr/>
                    <a:lstStyle/>
                    <a:p>
                      <a:r>
                        <a:rPr lang="en-US"/>
                        <a:t>Safari</a:t>
                      </a:r>
                    </a:p>
                  </a:txBody>
                  <a:tcPr anchor="ctr"/>
                </a:tc>
                <a:tc>
                  <a:txBody>
                    <a:bodyPr/>
                    <a:lstStyle/>
                    <a:p>
                      <a:r>
                        <a:rPr lang="en-US"/>
                        <a:t>YES</a:t>
                      </a:r>
                    </a:p>
                  </a:txBody>
                  <a:tcPr anchor="ctr"/>
                </a:tc>
                <a:tc>
                  <a:txBody>
                    <a:bodyPr/>
                    <a:lstStyle/>
                    <a:p>
                      <a:r>
                        <a:rPr lang="en-US"/>
                        <a:t>YES</a:t>
                      </a:r>
                    </a:p>
                  </a:txBody>
                  <a:tcPr anchor="ctr"/>
                </a:tc>
                <a:tc>
                  <a:txBody>
                    <a:bodyPr/>
                    <a:lstStyle/>
                    <a:p>
                      <a:r>
                        <a:rPr lang="en-US"/>
                        <a:t>NO</a:t>
                      </a:r>
                    </a:p>
                  </a:txBody>
                  <a:tcPr anchor="ctr"/>
                </a:tc>
              </a:tr>
              <a:tr h="370840">
                <a:tc>
                  <a:txBody>
                    <a:bodyPr/>
                    <a:lstStyle/>
                    <a:p>
                      <a:r>
                        <a:rPr lang="en-US"/>
                        <a:t>Opera</a:t>
                      </a:r>
                    </a:p>
                  </a:txBody>
                  <a:tcPr anchor="ctr"/>
                </a:tc>
                <a:tc>
                  <a:txBody>
                    <a:bodyPr/>
                    <a:lstStyle/>
                    <a:p>
                      <a:r>
                        <a:rPr lang="en-US"/>
                        <a:t>NO</a:t>
                      </a:r>
                    </a:p>
                  </a:txBody>
                  <a:tcPr anchor="ctr"/>
                </a:tc>
                <a:tc>
                  <a:txBody>
                    <a:bodyPr/>
                    <a:lstStyle/>
                    <a:p>
                      <a:r>
                        <a:rPr lang="en-US"/>
                        <a:t>YES</a:t>
                      </a:r>
                    </a:p>
                  </a:txBody>
                  <a:tcPr anchor="ctr"/>
                </a:tc>
                <a:tc>
                  <a:txBody>
                    <a:bodyPr/>
                    <a:lstStyle/>
                    <a:p>
                      <a:r>
                        <a:rPr lang="en-US" dirty="0"/>
                        <a:t>YES</a:t>
                      </a:r>
                    </a:p>
                  </a:txBody>
                  <a:tcPr anchor="ctr"/>
                </a:tc>
              </a:tr>
            </a:tbl>
          </a:graphicData>
        </a:graphic>
      </p:graphicFrame>
    </p:spTree>
    <p:extLst>
      <p:ext uri="{BB962C8B-B14F-4D97-AF65-F5344CB8AC3E}">
        <p14:creationId xmlns:p14="http://schemas.microsoft.com/office/powerpoint/2010/main" val="32828367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Input </a:t>
            </a:r>
            <a:r>
              <a:rPr lang="en-US" dirty="0" smtClean="0"/>
              <a:t>Types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7736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Input </a:t>
            </a:r>
            <a:r>
              <a:rPr lang="en-US" dirty="0" smtClean="0"/>
              <a:t>Types</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t>HTML5 has several new input types for forms. These new features allow better input control and validation.</a:t>
            </a:r>
          </a:p>
          <a:p>
            <a:r>
              <a:rPr lang="en-US" dirty="0" smtClean="0"/>
              <a:t>color</a:t>
            </a:r>
            <a:endParaRPr lang="en-US" dirty="0"/>
          </a:p>
          <a:p>
            <a:r>
              <a:rPr lang="en-US" dirty="0" smtClean="0"/>
              <a:t>Date</a:t>
            </a:r>
          </a:p>
          <a:p>
            <a:r>
              <a:rPr lang="en-US" dirty="0" err="1" smtClean="0"/>
              <a:t>datetime</a:t>
            </a:r>
            <a:endParaRPr lang="en-US" dirty="0"/>
          </a:p>
          <a:p>
            <a:r>
              <a:rPr lang="en-US" dirty="0" err="1"/>
              <a:t>datetime</a:t>
            </a:r>
            <a:r>
              <a:rPr lang="en-US" dirty="0"/>
              <a:t>-local</a:t>
            </a:r>
          </a:p>
          <a:p>
            <a:r>
              <a:rPr lang="en-US" dirty="0"/>
              <a:t>email</a:t>
            </a:r>
          </a:p>
          <a:p>
            <a:r>
              <a:rPr lang="en-US" dirty="0"/>
              <a:t>month</a:t>
            </a:r>
          </a:p>
          <a:p>
            <a:r>
              <a:rPr lang="en-US" dirty="0"/>
              <a:t>number</a:t>
            </a:r>
          </a:p>
          <a:p>
            <a:r>
              <a:rPr lang="en-US" dirty="0"/>
              <a:t>range</a:t>
            </a:r>
          </a:p>
          <a:p>
            <a:r>
              <a:rPr lang="en-US" dirty="0"/>
              <a:t>search</a:t>
            </a:r>
          </a:p>
          <a:p>
            <a:r>
              <a:rPr lang="en-US" dirty="0" err="1"/>
              <a:t>tel</a:t>
            </a:r>
            <a:endParaRPr lang="en-US" dirty="0"/>
          </a:p>
          <a:p>
            <a:r>
              <a:rPr lang="en-US" dirty="0"/>
              <a:t>time</a:t>
            </a:r>
          </a:p>
          <a:p>
            <a:r>
              <a:rPr lang="en-US" dirty="0" err="1"/>
              <a:t>url</a:t>
            </a:r>
            <a:endParaRPr lang="en-US" dirty="0"/>
          </a:p>
          <a:p>
            <a:r>
              <a:rPr lang="en-US" dirty="0"/>
              <a:t>week</a:t>
            </a:r>
          </a:p>
          <a:p>
            <a:pPr marL="114300" indent="0">
              <a:buNone/>
            </a:pPr>
            <a:endParaRPr lang="en-US" dirty="0"/>
          </a:p>
        </p:txBody>
      </p:sp>
    </p:spTree>
    <p:extLst>
      <p:ext uri="{BB962C8B-B14F-4D97-AF65-F5344CB8AC3E}">
        <p14:creationId xmlns:p14="http://schemas.microsoft.com/office/powerpoint/2010/main" val="1825488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Form </a:t>
            </a:r>
            <a:r>
              <a:rPr lang="en-US" dirty="0" smtClean="0"/>
              <a:t>Elements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0309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Elements</a:t>
            </a:r>
          </a:p>
        </p:txBody>
      </p:sp>
      <p:sp>
        <p:nvSpPr>
          <p:cNvPr id="3" name="Content Placeholder 2"/>
          <p:cNvSpPr>
            <a:spLocks noGrp="1"/>
          </p:cNvSpPr>
          <p:nvPr>
            <p:ph idx="1"/>
          </p:nvPr>
        </p:nvSpPr>
        <p:spPr/>
        <p:txBody>
          <a:bodyPr/>
          <a:lstStyle/>
          <a:p>
            <a:pPr marL="114300" indent="0">
              <a:buNone/>
            </a:pPr>
            <a:r>
              <a:rPr lang="en-US" dirty="0"/>
              <a:t>HTML5 has the following new form elements:</a:t>
            </a:r>
          </a:p>
          <a:p>
            <a:r>
              <a:rPr lang="en-US" dirty="0"/>
              <a:t>&lt;</a:t>
            </a:r>
            <a:r>
              <a:rPr lang="en-US" dirty="0" err="1"/>
              <a:t>datalist</a:t>
            </a:r>
            <a:r>
              <a:rPr lang="en-US" dirty="0"/>
              <a:t>&gt;</a:t>
            </a:r>
          </a:p>
          <a:p>
            <a:r>
              <a:rPr lang="en-US" dirty="0"/>
              <a:t>&lt;</a:t>
            </a:r>
            <a:r>
              <a:rPr lang="en-US" dirty="0" err="1"/>
              <a:t>keygen</a:t>
            </a:r>
            <a:r>
              <a:rPr lang="en-US" dirty="0"/>
              <a:t>&gt;</a:t>
            </a:r>
          </a:p>
          <a:p>
            <a:r>
              <a:rPr lang="en-US" dirty="0"/>
              <a:t>&lt;output&gt;</a:t>
            </a:r>
          </a:p>
          <a:p>
            <a:endParaRPr lang="en-US" dirty="0"/>
          </a:p>
        </p:txBody>
      </p:sp>
    </p:spTree>
    <p:extLst>
      <p:ext uri="{BB962C8B-B14F-4D97-AF65-F5344CB8AC3E}">
        <p14:creationId xmlns:p14="http://schemas.microsoft.com/office/powerpoint/2010/main" val="910870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&lt;</a:t>
            </a:r>
            <a:r>
              <a:rPr lang="en-US" dirty="0" err="1"/>
              <a:t>datalist</a:t>
            </a:r>
            <a:r>
              <a:rPr lang="en-US" dirty="0"/>
              <a:t>&gt; </a:t>
            </a:r>
            <a:r>
              <a:rPr lang="en-US" dirty="0" smtClean="0"/>
              <a:t>Element</a:t>
            </a:r>
            <a:endParaRPr lang="en-US" dirty="0"/>
          </a:p>
        </p:txBody>
      </p:sp>
      <p:sp>
        <p:nvSpPr>
          <p:cNvPr id="3" name="Content Placeholder 2"/>
          <p:cNvSpPr>
            <a:spLocks noGrp="1"/>
          </p:cNvSpPr>
          <p:nvPr>
            <p:ph idx="1"/>
          </p:nvPr>
        </p:nvSpPr>
        <p:spPr/>
        <p:txBody>
          <a:bodyPr/>
          <a:lstStyle/>
          <a:p>
            <a:pPr marL="114300" indent="0">
              <a:buNone/>
            </a:pPr>
            <a:r>
              <a:rPr lang="en-US" dirty="0"/>
              <a:t>The &lt;</a:t>
            </a:r>
            <a:r>
              <a:rPr lang="en-US" dirty="0" err="1"/>
              <a:t>datalist</a:t>
            </a:r>
            <a:r>
              <a:rPr lang="en-US" dirty="0"/>
              <a:t>&gt; element specifies a list of pre-defined options for an &lt;input&gt; element.</a:t>
            </a:r>
          </a:p>
          <a:p>
            <a:pPr marL="114300" indent="0">
              <a:buNone/>
            </a:pPr>
            <a:endParaRPr lang="en-US" dirty="0" smtClean="0"/>
          </a:p>
          <a:p>
            <a:pPr marL="114300" indent="0">
              <a:buNone/>
            </a:pPr>
            <a:r>
              <a:rPr lang="en-US" dirty="0" smtClean="0"/>
              <a:t>The </a:t>
            </a:r>
            <a:r>
              <a:rPr lang="en-US" dirty="0"/>
              <a:t>&lt;</a:t>
            </a:r>
            <a:r>
              <a:rPr lang="en-US" dirty="0" err="1"/>
              <a:t>datalist</a:t>
            </a:r>
            <a:r>
              <a:rPr lang="en-US" dirty="0"/>
              <a:t>&gt; element is used to provide an "autocomplete" feature on &lt;input&gt; elements. Users will see a drop-down list of pre-defined options as they input data.</a:t>
            </a:r>
          </a:p>
          <a:p>
            <a:pPr marL="114300" indent="0">
              <a:buNone/>
            </a:pPr>
            <a:endParaRPr lang="en-US" dirty="0" smtClean="0"/>
          </a:p>
          <a:p>
            <a:pPr marL="114300" indent="0">
              <a:buNone/>
            </a:pPr>
            <a:r>
              <a:rPr lang="en-US" dirty="0" smtClean="0"/>
              <a:t>Use </a:t>
            </a:r>
            <a:r>
              <a:rPr lang="en-US" dirty="0"/>
              <a:t>the &lt;input&gt; element's list attribute to bind it together with a &lt;</a:t>
            </a:r>
            <a:r>
              <a:rPr lang="en-US" dirty="0" err="1"/>
              <a:t>datalist</a:t>
            </a:r>
            <a:r>
              <a:rPr lang="en-US" dirty="0"/>
              <a:t>&gt; element.</a:t>
            </a:r>
          </a:p>
          <a:p>
            <a:pPr marL="114300" indent="0">
              <a:buNone/>
            </a:pPr>
            <a:endParaRPr lang="en-US" dirty="0"/>
          </a:p>
        </p:txBody>
      </p:sp>
    </p:spTree>
    <p:extLst>
      <p:ext uri="{BB962C8B-B14F-4D97-AF65-F5344CB8AC3E}">
        <p14:creationId xmlns:p14="http://schemas.microsoft.com/office/powerpoint/2010/main" val="9207296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&lt;</a:t>
            </a:r>
            <a:r>
              <a:rPr lang="en-US" dirty="0" err="1"/>
              <a:t>keygen</a:t>
            </a:r>
            <a:r>
              <a:rPr lang="en-US" dirty="0"/>
              <a:t>&gt; </a:t>
            </a:r>
            <a:r>
              <a:rPr lang="en-US" dirty="0" smtClean="0"/>
              <a:t>Element</a:t>
            </a:r>
            <a:endParaRPr lang="en-US" dirty="0"/>
          </a:p>
        </p:txBody>
      </p:sp>
      <p:sp>
        <p:nvSpPr>
          <p:cNvPr id="3" name="Content Placeholder 2"/>
          <p:cNvSpPr>
            <a:spLocks noGrp="1"/>
          </p:cNvSpPr>
          <p:nvPr>
            <p:ph idx="1"/>
          </p:nvPr>
        </p:nvSpPr>
        <p:spPr/>
        <p:txBody>
          <a:bodyPr/>
          <a:lstStyle/>
          <a:p>
            <a:r>
              <a:rPr lang="en-US" dirty="0"/>
              <a:t>The purpose of the &lt;</a:t>
            </a:r>
            <a:r>
              <a:rPr lang="en-US" dirty="0" err="1"/>
              <a:t>keygen</a:t>
            </a:r>
            <a:r>
              <a:rPr lang="en-US" dirty="0"/>
              <a:t>&gt; element is to provide a secure way to authenticate users.</a:t>
            </a:r>
          </a:p>
          <a:p>
            <a:r>
              <a:rPr lang="en-US" dirty="0"/>
              <a:t>The &lt;</a:t>
            </a:r>
            <a:r>
              <a:rPr lang="en-US" dirty="0" err="1"/>
              <a:t>keygen</a:t>
            </a:r>
            <a:r>
              <a:rPr lang="en-US" dirty="0"/>
              <a:t>&gt; tag specifies a key-pair generator field in a form.</a:t>
            </a:r>
          </a:p>
          <a:p>
            <a:r>
              <a:rPr lang="en-US" dirty="0"/>
              <a:t>When the form is submitted, two keys are generated, one private and one public.</a:t>
            </a:r>
          </a:p>
          <a:p>
            <a:r>
              <a:rPr lang="en-US" dirty="0"/>
              <a:t>The private key is stored locally, and the public key is sent to the server. The public key could be used to generate a client certificate to authenticate the user in the future.</a:t>
            </a:r>
          </a:p>
          <a:p>
            <a:endParaRPr lang="en-US" dirty="0"/>
          </a:p>
        </p:txBody>
      </p:sp>
    </p:spTree>
    <p:extLst>
      <p:ext uri="{BB962C8B-B14F-4D97-AF65-F5344CB8AC3E}">
        <p14:creationId xmlns:p14="http://schemas.microsoft.com/office/powerpoint/2010/main" val="330552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Differences Between HTML4 and HTML5</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88096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&lt;output&gt; </a:t>
            </a:r>
            <a:r>
              <a:rPr lang="en-US" dirty="0" smtClean="0"/>
              <a:t>Element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54292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&lt;output&gt; </a:t>
            </a:r>
            <a:r>
              <a:rPr lang="en-US" dirty="0" smtClean="0"/>
              <a:t>Element</a:t>
            </a:r>
            <a:endParaRPr lang="en-US" dirty="0"/>
          </a:p>
        </p:txBody>
      </p:sp>
      <p:sp>
        <p:nvSpPr>
          <p:cNvPr id="3" name="Content Placeholder 2"/>
          <p:cNvSpPr>
            <a:spLocks noGrp="1"/>
          </p:cNvSpPr>
          <p:nvPr>
            <p:ph idx="1"/>
          </p:nvPr>
        </p:nvSpPr>
        <p:spPr/>
        <p:txBody>
          <a:bodyPr/>
          <a:lstStyle/>
          <a:p>
            <a:pPr marL="114300" indent="0">
              <a:buNone/>
            </a:pPr>
            <a:r>
              <a:rPr lang="en-US" dirty="0"/>
              <a:t>The &lt;output&gt; element represents the result of a calculation (like one performed by a script</a:t>
            </a:r>
            <a:r>
              <a:rPr lang="en-US" dirty="0" smtClean="0"/>
              <a:t>).</a:t>
            </a:r>
            <a:endParaRPr lang="en-US" dirty="0"/>
          </a:p>
        </p:txBody>
      </p:sp>
    </p:spTree>
    <p:extLst>
      <p:ext uri="{BB962C8B-B14F-4D97-AF65-F5344CB8AC3E}">
        <p14:creationId xmlns:p14="http://schemas.microsoft.com/office/powerpoint/2010/main" val="2866636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Semantic </a:t>
            </a:r>
            <a:r>
              <a:rPr lang="en-US" dirty="0" smtClean="0"/>
              <a:t>Elements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53633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Semantic </a:t>
            </a:r>
            <a:r>
              <a:rPr lang="en-US" dirty="0" smtClean="0"/>
              <a:t>Elements</a:t>
            </a:r>
            <a:endParaRPr lang="en-US" dirty="0"/>
          </a:p>
        </p:txBody>
      </p:sp>
      <p:sp>
        <p:nvSpPr>
          <p:cNvPr id="3" name="Content Placeholder 2"/>
          <p:cNvSpPr>
            <a:spLocks noGrp="1"/>
          </p:cNvSpPr>
          <p:nvPr>
            <p:ph idx="1"/>
          </p:nvPr>
        </p:nvSpPr>
        <p:spPr/>
        <p:txBody>
          <a:bodyPr/>
          <a:lstStyle/>
          <a:p>
            <a:r>
              <a:rPr lang="en-US" dirty="0"/>
              <a:t>A semantic element clearly describes its meaning to both the browser and the developer.</a:t>
            </a:r>
          </a:p>
          <a:p>
            <a:r>
              <a:rPr lang="en-US" dirty="0"/>
              <a:t>Examples of </a:t>
            </a:r>
            <a:r>
              <a:rPr lang="en-US" b="1" dirty="0"/>
              <a:t>non-semantic</a:t>
            </a:r>
            <a:r>
              <a:rPr lang="en-US" dirty="0"/>
              <a:t> elements: &lt;div&gt; and &lt;span&gt; - Tells nothing about its content.</a:t>
            </a:r>
          </a:p>
          <a:p>
            <a:r>
              <a:rPr lang="en-US" dirty="0"/>
              <a:t>Examples of </a:t>
            </a:r>
            <a:r>
              <a:rPr lang="en-US" b="1" dirty="0"/>
              <a:t>semantic</a:t>
            </a:r>
            <a:r>
              <a:rPr lang="en-US" dirty="0"/>
              <a:t> elements: &lt;form&gt;, &lt;table&gt;, and &lt;</a:t>
            </a:r>
            <a:r>
              <a:rPr lang="en-US" dirty="0" err="1"/>
              <a:t>img</a:t>
            </a:r>
            <a:r>
              <a:rPr lang="en-US" dirty="0"/>
              <a:t>&gt; - Clearly defines its content.</a:t>
            </a:r>
          </a:p>
          <a:p>
            <a:pPr marL="114300" indent="0">
              <a:buNone/>
            </a:pPr>
            <a:endParaRPr lang="en-US" dirty="0"/>
          </a:p>
        </p:txBody>
      </p:sp>
    </p:spTree>
    <p:extLst>
      <p:ext uri="{BB962C8B-B14F-4D97-AF65-F5344CB8AC3E}">
        <p14:creationId xmlns:p14="http://schemas.microsoft.com/office/powerpoint/2010/main" val="15638241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Semantic Elements</a:t>
            </a:r>
          </a:p>
        </p:txBody>
      </p:sp>
      <p:sp>
        <p:nvSpPr>
          <p:cNvPr id="3" name="Content Placeholder 2"/>
          <p:cNvSpPr>
            <a:spLocks noGrp="1"/>
          </p:cNvSpPr>
          <p:nvPr>
            <p:ph idx="1"/>
          </p:nvPr>
        </p:nvSpPr>
        <p:spPr/>
        <p:txBody>
          <a:bodyPr/>
          <a:lstStyle/>
          <a:p>
            <a:r>
              <a:rPr lang="en-US" dirty="0"/>
              <a:t>HTML5 offers new semantic elements to clearly define different parts of a web page:</a:t>
            </a:r>
          </a:p>
          <a:p>
            <a:r>
              <a:rPr lang="en-US" dirty="0"/>
              <a:t>&lt;header&gt;</a:t>
            </a:r>
          </a:p>
          <a:p>
            <a:r>
              <a:rPr lang="en-US" dirty="0"/>
              <a:t>&lt;</a:t>
            </a:r>
            <a:r>
              <a:rPr lang="en-US" dirty="0" err="1"/>
              <a:t>nav</a:t>
            </a:r>
            <a:r>
              <a:rPr lang="en-US" dirty="0"/>
              <a:t>&gt;</a:t>
            </a:r>
          </a:p>
          <a:p>
            <a:r>
              <a:rPr lang="en-US" dirty="0"/>
              <a:t>&lt;section&gt;</a:t>
            </a:r>
          </a:p>
          <a:p>
            <a:r>
              <a:rPr lang="en-US" dirty="0"/>
              <a:t>&lt;article&gt;</a:t>
            </a:r>
          </a:p>
          <a:p>
            <a:r>
              <a:rPr lang="en-US" dirty="0"/>
              <a:t>&lt;aside&gt;</a:t>
            </a:r>
          </a:p>
          <a:p>
            <a:r>
              <a:rPr lang="en-US" dirty="0"/>
              <a:t>&lt;</a:t>
            </a:r>
            <a:r>
              <a:rPr lang="en-US" dirty="0" err="1"/>
              <a:t>figcaption</a:t>
            </a:r>
            <a:r>
              <a:rPr lang="en-US" dirty="0"/>
              <a:t>&gt;</a:t>
            </a:r>
          </a:p>
          <a:p>
            <a:r>
              <a:rPr lang="en-US" dirty="0"/>
              <a:t>&lt;figure&gt;</a:t>
            </a:r>
          </a:p>
          <a:p>
            <a:r>
              <a:rPr lang="en-US" dirty="0"/>
              <a:t>&lt;footer&gt;</a:t>
            </a:r>
          </a:p>
          <a:p>
            <a:endParaRPr lang="en-US" dirty="0"/>
          </a:p>
        </p:txBody>
      </p:sp>
      <p:pic>
        <p:nvPicPr>
          <p:cNvPr id="4" name="Picture 3" descr="img_sem_eleme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75" y="2387600"/>
            <a:ext cx="2781300" cy="3276600"/>
          </a:xfrm>
          <a:prstGeom prst="rect">
            <a:avLst/>
          </a:prstGeom>
        </p:spPr>
      </p:pic>
    </p:spTree>
    <p:extLst>
      <p:ext uri="{BB962C8B-B14F-4D97-AF65-F5344CB8AC3E}">
        <p14:creationId xmlns:p14="http://schemas.microsoft.com/office/powerpoint/2010/main" val="2659717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Web </a:t>
            </a:r>
            <a:r>
              <a:rPr lang="en-US" dirty="0" smtClean="0"/>
              <a:t>Storage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8547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Web Storage</a:t>
            </a:r>
          </a:p>
        </p:txBody>
      </p:sp>
      <p:sp>
        <p:nvSpPr>
          <p:cNvPr id="3" name="Content Placeholder 2"/>
          <p:cNvSpPr>
            <a:spLocks noGrp="1"/>
          </p:cNvSpPr>
          <p:nvPr>
            <p:ph idx="1"/>
          </p:nvPr>
        </p:nvSpPr>
        <p:spPr/>
        <p:txBody>
          <a:bodyPr/>
          <a:lstStyle/>
          <a:p>
            <a:r>
              <a:rPr lang="en-US" dirty="0"/>
              <a:t>With HTML5, web pages can store data locally within the user's browser.</a:t>
            </a:r>
          </a:p>
          <a:p>
            <a:r>
              <a:rPr lang="en-US" dirty="0"/>
              <a:t>Earlier, this was done with cookies. However, Web Storage is more secure and faster. The data is not included with every server request, but used ONLY when asked for. It is also possible to store large amounts of data, without affecting the website's performance.</a:t>
            </a:r>
          </a:p>
          <a:p>
            <a:r>
              <a:rPr lang="en-US" dirty="0"/>
              <a:t>The data is stored in key/value pairs, and a web page can only access data stored by itself.</a:t>
            </a:r>
          </a:p>
          <a:p>
            <a:endParaRPr lang="en-US" dirty="0"/>
          </a:p>
        </p:txBody>
      </p:sp>
    </p:spTree>
    <p:extLst>
      <p:ext uri="{BB962C8B-B14F-4D97-AF65-F5344CB8AC3E}">
        <p14:creationId xmlns:p14="http://schemas.microsoft.com/office/powerpoint/2010/main" val="3901389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Web Storage</a:t>
            </a:r>
          </a:p>
        </p:txBody>
      </p:sp>
      <p:sp>
        <p:nvSpPr>
          <p:cNvPr id="3" name="Content Placeholder 2"/>
          <p:cNvSpPr>
            <a:spLocks noGrp="1"/>
          </p:cNvSpPr>
          <p:nvPr>
            <p:ph idx="1"/>
          </p:nvPr>
        </p:nvSpPr>
        <p:spPr/>
        <p:txBody>
          <a:bodyPr/>
          <a:lstStyle/>
          <a:p>
            <a:r>
              <a:rPr lang="en-US" dirty="0"/>
              <a:t>There are two new objects for storing data on the client:</a:t>
            </a:r>
          </a:p>
          <a:p>
            <a:pPr lvl="1"/>
            <a:r>
              <a:rPr lang="en-US" dirty="0" err="1"/>
              <a:t>localStorage</a:t>
            </a:r>
            <a:r>
              <a:rPr lang="en-US" dirty="0"/>
              <a:t> - stores data with no expiration date</a:t>
            </a:r>
          </a:p>
          <a:p>
            <a:pPr lvl="1"/>
            <a:r>
              <a:rPr lang="en-US" dirty="0" err="1"/>
              <a:t>sessionStorage</a:t>
            </a:r>
            <a:r>
              <a:rPr lang="en-US" dirty="0"/>
              <a:t> - stores data for one session</a:t>
            </a:r>
          </a:p>
          <a:p>
            <a:r>
              <a:rPr lang="en-US" dirty="0"/>
              <a:t>The </a:t>
            </a:r>
            <a:r>
              <a:rPr lang="en-US" dirty="0" err="1"/>
              <a:t>sessionStorage</a:t>
            </a:r>
            <a:r>
              <a:rPr lang="en-US" dirty="0"/>
              <a:t> object is equal to the </a:t>
            </a:r>
            <a:r>
              <a:rPr lang="en-US" dirty="0" err="1"/>
              <a:t>localStorage</a:t>
            </a:r>
            <a:r>
              <a:rPr lang="en-US" dirty="0"/>
              <a:t> object, </a:t>
            </a:r>
            <a:r>
              <a:rPr lang="en-US" b="1" dirty="0"/>
              <a:t>except</a:t>
            </a:r>
            <a:r>
              <a:rPr lang="en-US" dirty="0"/>
              <a:t> that it stores the data for only one session. The data is deleted when the user closes the browser window.</a:t>
            </a:r>
          </a:p>
        </p:txBody>
      </p:sp>
    </p:spTree>
    <p:extLst>
      <p:ext uri="{BB962C8B-B14F-4D97-AF65-F5344CB8AC3E}">
        <p14:creationId xmlns:p14="http://schemas.microsoft.com/office/powerpoint/2010/main" val="2613837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HTML5 Application </a:t>
            </a:r>
            <a:r>
              <a:rPr lang="en-US" dirty="0" smtClean="0"/>
              <a:t>Cache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3571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Application </a:t>
            </a:r>
            <a:r>
              <a:rPr lang="en-US" dirty="0" smtClean="0"/>
              <a:t>Cache</a:t>
            </a:r>
            <a:endParaRPr lang="en-US" dirty="0"/>
          </a:p>
        </p:txBody>
      </p:sp>
      <p:sp>
        <p:nvSpPr>
          <p:cNvPr id="3" name="Content Placeholder 2"/>
          <p:cNvSpPr>
            <a:spLocks noGrp="1"/>
          </p:cNvSpPr>
          <p:nvPr>
            <p:ph idx="1"/>
          </p:nvPr>
        </p:nvSpPr>
        <p:spPr/>
        <p:txBody>
          <a:bodyPr/>
          <a:lstStyle/>
          <a:p>
            <a:pPr marL="114300" indent="0">
              <a:buNone/>
            </a:pPr>
            <a:r>
              <a:rPr lang="en-US" dirty="0"/>
              <a:t>HTML5 introduces application cache, which means that a web application is cached, and accessible without an internet connection.</a:t>
            </a:r>
          </a:p>
          <a:p>
            <a:r>
              <a:rPr lang="en-US" dirty="0"/>
              <a:t>Application cache gives an application three advantages:</a:t>
            </a:r>
          </a:p>
          <a:p>
            <a:r>
              <a:rPr lang="en-US" dirty="0"/>
              <a:t>Offline browsing - users can use the application when they're offline</a:t>
            </a:r>
          </a:p>
          <a:p>
            <a:r>
              <a:rPr lang="en-US" dirty="0"/>
              <a:t>Speed - cached resources load faster</a:t>
            </a:r>
          </a:p>
          <a:p>
            <a:r>
              <a:rPr lang="en-US" dirty="0"/>
              <a:t>Reduced server load - the browser will only download updated/changed resources from the server</a:t>
            </a:r>
          </a:p>
          <a:p>
            <a:endParaRPr lang="en-US" dirty="0"/>
          </a:p>
        </p:txBody>
      </p:sp>
    </p:spTree>
    <p:extLst>
      <p:ext uri="{BB962C8B-B14F-4D97-AF65-F5344CB8AC3E}">
        <p14:creationId xmlns:p14="http://schemas.microsoft.com/office/powerpoint/2010/main" val="798624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60338"/>
            <a:ext cx="7620000" cy="1143000"/>
          </a:xfrm>
        </p:spPr>
        <p:txBody>
          <a:bodyPr/>
          <a:lstStyle/>
          <a:p>
            <a:r>
              <a:rPr lang="en-US" dirty="0" smtClean="0"/>
              <a:t>Differences Between HTML4 &amp; HTML5</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smtClean="0"/>
              <a:t>HTML5 is a work in progress</a:t>
            </a:r>
          </a:p>
          <a:p>
            <a:pPr marL="571500" indent="-457200">
              <a:buFont typeface="+mj-lt"/>
              <a:buAutoNum type="arabicPeriod"/>
            </a:pPr>
            <a:r>
              <a:rPr lang="en-US" dirty="0" smtClean="0"/>
              <a:t>Simplified Syntax</a:t>
            </a:r>
          </a:p>
          <a:p>
            <a:pPr marL="571500" indent="-457200">
              <a:buFont typeface="+mj-lt"/>
              <a:buAutoNum type="arabicPeriod"/>
            </a:pPr>
            <a:r>
              <a:rPr lang="en-US" dirty="0" smtClean="0"/>
              <a:t>The New &lt;canvas&gt; Element for 2D drawings</a:t>
            </a:r>
          </a:p>
          <a:p>
            <a:pPr marL="571500" indent="-457200">
              <a:buFont typeface="+mj-lt"/>
              <a:buAutoNum type="arabicPeriod"/>
            </a:pPr>
            <a:r>
              <a:rPr lang="en-US" dirty="0" smtClean="0"/>
              <a:t>New content-specific elements, like &lt;article&gt;, &lt;header&gt;, &lt;footer&gt;, &lt;</a:t>
            </a:r>
            <a:r>
              <a:rPr lang="en-US" dirty="0" err="1" smtClean="0"/>
              <a:t>nav</a:t>
            </a:r>
            <a:r>
              <a:rPr lang="en-US" dirty="0" smtClean="0"/>
              <a:t>&gt;, &lt;section&gt;</a:t>
            </a:r>
          </a:p>
          <a:p>
            <a:pPr marL="571500" indent="-457200">
              <a:buFont typeface="+mj-lt"/>
              <a:buAutoNum type="arabicPeriod"/>
            </a:pPr>
            <a:r>
              <a:rPr lang="en-US" dirty="0" smtClean="0"/>
              <a:t>New &lt;menu&gt; and &lt;figure&gt; Elements</a:t>
            </a:r>
          </a:p>
          <a:p>
            <a:pPr marL="571500" indent="-457200">
              <a:buFont typeface="+mj-lt"/>
              <a:buAutoNum type="arabicPeriod"/>
            </a:pPr>
            <a:r>
              <a:rPr lang="en-US" dirty="0" smtClean="0"/>
              <a:t>New &lt;audio&gt; and &lt;video&gt; Elements</a:t>
            </a:r>
          </a:p>
          <a:p>
            <a:pPr marL="571500" indent="-457200">
              <a:buFont typeface="+mj-lt"/>
              <a:buAutoNum type="arabicPeriod"/>
            </a:pPr>
            <a:r>
              <a:rPr lang="en-US" dirty="0" smtClean="0"/>
              <a:t>New form controls, like calendar, date, time, email, </a:t>
            </a:r>
            <a:r>
              <a:rPr lang="en-US" dirty="0" err="1" smtClean="0"/>
              <a:t>url</a:t>
            </a:r>
            <a:r>
              <a:rPr lang="en-US" dirty="0" smtClean="0"/>
              <a:t>, search</a:t>
            </a:r>
          </a:p>
          <a:p>
            <a:pPr marL="571500" indent="-457200">
              <a:buFont typeface="+mj-lt"/>
              <a:buAutoNum type="arabicPeriod"/>
            </a:pPr>
            <a:r>
              <a:rPr lang="en-US" dirty="0" smtClean="0"/>
              <a:t>No More &lt;frame&gt;, &lt;center&gt;, &lt;big&gt;, and &lt;b&gt;, &lt;font&gt;</a:t>
            </a:r>
          </a:p>
          <a:p>
            <a:pPr marL="571500" indent="-457200">
              <a:buFont typeface="+mj-lt"/>
              <a:buAutoNum type="arabicPeriod"/>
            </a:pPr>
            <a:r>
              <a:rPr lang="en-US" dirty="0" smtClean="0"/>
              <a:t>Support for local storage</a:t>
            </a:r>
          </a:p>
          <a:p>
            <a:pPr marL="571500" indent="-457200">
              <a:buFont typeface="+mj-lt"/>
              <a:buAutoNum type="arabicPeriod"/>
            </a:pPr>
            <a:endParaRPr lang="en-US" dirty="0"/>
          </a:p>
        </p:txBody>
      </p:sp>
    </p:spTree>
    <p:extLst>
      <p:ext uri="{BB962C8B-B14F-4D97-AF65-F5344CB8AC3E}">
        <p14:creationId xmlns:p14="http://schemas.microsoft.com/office/powerpoint/2010/main" val="39117829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34938"/>
            <a:ext cx="7620000" cy="1143000"/>
          </a:xfrm>
        </p:spPr>
        <p:txBody>
          <a:bodyPr/>
          <a:lstStyle/>
          <a:p>
            <a:r>
              <a:rPr lang="en-US" dirty="0"/>
              <a:t>HTML5 Cache Manifest </a:t>
            </a:r>
            <a:r>
              <a:rPr lang="en-US" dirty="0" smtClean="0"/>
              <a:t>Example</a:t>
            </a:r>
            <a:endParaRPr lang="en-US" dirty="0"/>
          </a:p>
        </p:txBody>
      </p:sp>
      <p:sp>
        <p:nvSpPr>
          <p:cNvPr id="3" name="Content Placeholder 2"/>
          <p:cNvSpPr>
            <a:spLocks noGrp="1"/>
          </p:cNvSpPr>
          <p:nvPr>
            <p:ph idx="1"/>
          </p:nvPr>
        </p:nvSpPr>
        <p:spPr/>
        <p:txBody>
          <a:bodyPr/>
          <a:lstStyle/>
          <a:p>
            <a:pPr marL="114300" indent="0">
              <a:buNone/>
            </a:pPr>
            <a:r>
              <a:rPr lang="en-US" dirty="0"/>
              <a:t>The example below shows an HTML document with a cache manifest (for offline browsing</a:t>
            </a:r>
            <a:r>
              <a:rPr lang="en-US" dirty="0" smtClean="0"/>
              <a:t>):</a:t>
            </a:r>
          </a:p>
          <a:p>
            <a:pPr marL="114300" indent="0">
              <a:buNone/>
            </a:pPr>
            <a:endParaRPr lang="en-US" dirty="0"/>
          </a:p>
          <a:p>
            <a:pPr marL="114300" indent="0">
              <a:buNone/>
            </a:pPr>
            <a:r>
              <a:rPr lang="en-US" dirty="0">
                <a:solidFill>
                  <a:srgbClr val="0000FF"/>
                </a:solidFill>
              </a:rPr>
              <a:t>&lt;!DOCTYPE HTML&gt;</a:t>
            </a:r>
            <a:br>
              <a:rPr lang="en-US" dirty="0">
                <a:solidFill>
                  <a:srgbClr val="0000FF"/>
                </a:solidFill>
              </a:rPr>
            </a:br>
            <a:r>
              <a:rPr lang="en-US" dirty="0">
                <a:solidFill>
                  <a:srgbClr val="0000FF"/>
                </a:solidFill>
              </a:rPr>
              <a:t>&lt;html manifest="</a:t>
            </a:r>
            <a:r>
              <a:rPr lang="en-US" dirty="0" err="1">
                <a:solidFill>
                  <a:srgbClr val="0000FF"/>
                </a:solidFill>
              </a:rPr>
              <a:t>demo.appcache</a:t>
            </a:r>
            <a:r>
              <a:rPr lang="en-US" dirty="0">
                <a:solidFill>
                  <a:srgbClr val="0000FF"/>
                </a:solidFill>
              </a:rPr>
              <a:t>"&gt;</a:t>
            </a:r>
            <a:br>
              <a:rPr lang="en-US" dirty="0">
                <a:solidFill>
                  <a:srgbClr val="0000FF"/>
                </a:solidFill>
              </a:rPr>
            </a:br>
            <a:r>
              <a:rPr lang="en-US" dirty="0">
                <a:solidFill>
                  <a:srgbClr val="0000FF"/>
                </a:solidFill>
              </a:rPr>
              <a:t/>
            </a:r>
            <a:br>
              <a:rPr lang="en-US" dirty="0">
                <a:solidFill>
                  <a:srgbClr val="0000FF"/>
                </a:solidFill>
              </a:rPr>
            </a:br>
            <a:r>
              <a:rPr lang="en-US" dirty="0">
                <a:solidFill>
                  <a:srgbClr val="0000FF"/>
                </a:solidFill>
              </a:rPr>
              <a:t>&lt;body&gt;</a:t>
            </a:r>
            <a:br>
              <a:rPr lang="en-US" dirty="0">
                <a:solidFill>
                  <a:srgbClr val="0000FF"/>
                </a:solidFill>
              </a:rPr>
            </a:br>
            <a:r>
              <a:rPr lang="en-US" dirty="0">
                <a:solidFill>
                  <a:srgbClr val="0000FF"/>
                </a:solidFill>
              </a:rPr>
              <a:t>The content of the document......</a:t>
            </a:r>
            <a:br>
              <a:rPr lang="en-US" dirty="0">
                <a:solidFill>
                  <a:srgbClr val="0000FF"/>
                </a:solidFill>
              </a:rPr>
            </a:br>
            <a:r>
              <a:rPr lang="en-US" dirty="0">
                <a:solidFill>
                  <a:srgbClr val="0000FF"/>
                </a:solidFill>
              </a:rPr>
              <a:t>&lt;/body&gt;</a:t>
            </a:r>
            <a:br>
              <a:rPr lang="en-US" dirty="0">
                <a:solidFill>
                  <a:srgbClr val="0000FF"/>
                </a:solidFill>
              </a:rPr>
            </a:br>
            <a:r>
              <a:rPr lang="en-US" dirty="0">
                <a:solidFill>
                  <a:srgbClr val="0000FF"/>
                </a:solidFill>
              </a:rPr>
              <a:t/>
            </a:r>
            <a:br>
              <a:rPr lang="en-US" dirty="0">
                <a:solidFill>
                  <a:srgbClr val="0000FF"/>
                </a:solidFill>
              </a:rPr>
            </a:br>
            <a:r>
              <a:rPr lang="en-US" dirty="0">
                <a:solidFill>
                  <a:srgbClr val="0000FF"/>
                </a:solidFill>
              </a:rPr>
              <a:t>&lt;/html&gt;</a:t>
            </a:r>
          </a:p>
        </p:txBody>
      </p:sp>
    </p:spTree>
    <p:extLst>
      <p:ext uri="{BB962C8B-B14F-4D97-AF65-F5344CB8AC3E}">
        <p14:creationId xmlns:p14="http://schemas.microsoft.com/office/powerpoint/2010/main" val="20939816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Manifest </a:t>
            </a:r>
            <a:r>
              <a:rPr lang="en-US" dirty="0" smtClean="0"/>
              <a:t>Basics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t>To enable application cache, include the manifest attribute in the document's &lt;html&gt; </a:t>
            </a:r>
            <a:r>
              <a:rPr lang="en-US" dirty="0" smtClean="0"/>
              <a:t>tag.</a:t>
            </a:r>
          </a:p>
          <a:p>
            <a:pPr marL="114300" indent="0">
              <a:buNone/>
            </a:pPr>
            <a:endParaRPr lang="en-US" dirty="0"/>
          </a:p>
          <a:p>
            <a:pPr marL="114300" indent="0">
              <a:buNone/>
            </a:pPr>
            <a:r>
              <a:rPr lang="en-US" dirty="0">
                <a:solidFill>
                  <a:srgbClr val="0000FF"/>
                </a:solidFill>
              </a:rPr>
              <a:t>&lt;!DOCTYPE HTML&gt;</a:t>
            </a:r>
            <a:br>
              <a:rPr lang="en-US" dirty="0">
                <a:solidFill>
                  <a:srgbClr val="0000FF"/>
                </a:solidFill>
              </a:rPr>
            </a:br>
            <a:r>
              <a:rPr lang="en-US" dirty="0">
                <a:solidFill>
                  <a:srgbClr val="0000FF"/>
                </a:solidFill>
              </a:rPr>
              <a:t>&lt;html manifest="</a:t>
            </a:r>
            <a:r>
              <a:rPr lang="en-US" dirty="0" err="1">
                <a:solidFill>
                  <a:srgbClr val="0000FF"/>
                </a:solidFill>
              </a:rPr>
              <a:t>demo.appcache</a:t>
            </a:r>
            <a:r>
              <a:rPr lang="en-US" dirty="0">
                <a:solidFill>
                  <a:srgbClr val="0000FF"/>
                </a:solidFill>
              </a:rPr>
              <a:t>"&gt;</a:t>
            </a:r>
            <a:br>
              <a:rPr lang="en-US" dirty="0">
                <a:solidFill>
                  <a:srgbClr val="0000FF"/>
                </a:solidFill>
              </a:rPr>
            </a:br>
            <a:r>
              <a:rPr lang="en-US" dirty="0">
                <a:solidFill>
                  <a:srgbClr val="0000FF"/>
                </a:solidFill>
              </a:rPr>
              <a:t>...</a:t>
            </a:r>
            <a:br>
              <a:rPr lang="en-US" dirty="0">
                <a:solidFill>
                  <a:srgbClr val="0000FF"/>
                </a:solidFill>
              </a:rPr>
            </a:br>
            <a:r>
              <a:rPr lang="en-US" dirty="0">
                <a:solidFill>
                  <a:srgbClr val="0000FF"/>
                </a:solidFill>
              </a:rPr>
              <a:t>&lt;/html</a:t>
            </a:r>
            <a:r>
              <a:rPr lang="en-US" dirty="0" smtClean="0">
                <a:solidFill>
                  <a:srgbClr val="0000FF"/>
                </a:solidFill>
              </a:rPr>
              <a:t>&gt;</a:t>
            </a:r>
          </a:p>
          <a:p>
            <a:pPr marL="114300" indent="0">
              <a:buNone/>
            </a:pPr>
            <a:endParaRPr lang="en-US" dirty="0">
              <a:solidFill>
                <a:srgbClr val="0000FF"/>
              </a:solidFill>
            </a:endParaRPr>
          </a:p>
          <a:p>
            <a:pPr marL="114300" indent="0">
              <a:buNone/>
            </a:pPr>
            <a:r>
              <a:rPr lang="en-US" dirty="0" smtClean="0">
                <a:solidFill>
                  <a:srgbClr val="0000FF"/>
                </a:solidFill>
              </a:rPr>
              <a:t> </a:t>
            </a:r>
            <a:r>
              <a:rPr lang="en-US" dirty="0"/>
              <a:t>Every page with the manifest attribute specified will be cached when the user visits it. If the manifest attribute is not specified, the page will not be cached (unless the page is specified directly in the manifest file)</a:t>
            </a:r>
            <a:r>
              <a:rPr lang="en-US" dirty="0" smtClean="0"/>
              <a:t>.</a:t>
            </a:r>
            <a:endParaRPr lang="en-US" dirty="0"/>
          </a:p>
          <a:p>
            <a:pPr marL="114300" indent="0">
              <a:buNone/>
            </a:pPr>
            <a:r>
              <a:rPr lang="en-US" dirty="0"/>
              <a:t>The recommended file extension for manifest files is: ".</a:t>
            </a:r>
            <a:r>
              <a:rPr lang="en-US" dirty="0" err="1" smtClean="0"/>
              <a:t>appcache</a:t>
            </a:r>
            <a:r>
              <a:rPr lang="en-US" dirty="0" smtClean="0"/>
              <a:t>”</a:t>
            </a:r>
            <a:endParaRPr lang="en-US" dirty="0"/>
          </a:p>
        </p:txBody>
      </p:sp>
    </p:spTree>
    <p:extLst>
      <p:ext uri="{BB962C8B-B14F-4D97-AF65-F5344CB8AC3E}">
        <p14:creationId xmlns:p14="http://schemas.microsoft.com/office/powerpoint/2010/main" val="16667446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Manifest </a:t>
            </a:r>
            <a:r>
              <a:rPr lang="en-US" dirty="0" smtClean="0"/>
              <a:t>File</a:t>
            </a:r>
            <a:endParaRPr lang="en-US" dirty="0"/>
          </a:p>
        </p:txBody>
      </p:sp>
      <p:sp>
        <p:nvSpPr>
          <p:cNvPr id="3" name="Content Placeholder 2"/>
          <p:cNvSpPr>
            <a:spLocks noGrp="1"/>
          </p:cNvSpPr>
          <p:nvPr>
            <p:ph idx="1"/>
          </p:nvPr>
        </p:nvSpPr>
        <p:spPr/>
        <p:txBody>
          <a:bodyPr/>
          <a:lstStyle/>
          <a:p>
            <a:pPr marL="114300" indent="0">
              <a:buNone/>
            </a:pPr>
            <a:r>
              <a:rPr lang="en-US" dirty="0"/>
              <a:t>The manifest file is a simple text file, which tells the browser what to cache (and what to never cache).</a:t>
            </a:r>
          </a:p>
          <a:p>
            <a:pPr marL="114300" indent="0">
              <a:buNone/>
            </a:pPr>
            <a:r>
              <a:rPr lang="en-US" dirty="0"/>
              <a:t>The manifest file has three sections:</a:t>
            </a:r>
          </a:p>
          <a:p>
            <a:r>
              <a:rPr lang="en-US" b="1" dirty="0"/>
              <a:t>CACHE MANIFEST</a:t>
            </a:r>
            <a:r>
              <a:rPr lang="en-US" dirty="0"/>
              <a:t> - Files listed under this header will be cached after they are downloaded for the first time</a:t>
            </a:r>
          </a:p>
          <a:p>
            <a:r>
              <a:rPr lang="en-US" b="1" dirty="0"/>
              <a:t>NETWORK</a:t>
            </a:r>
            <a:r>
              <a:rPr lang="en-US" dirty="0"/>
              <a:t> - Files listed under this header require a connection to the server, and will never be cached</a:t>
            </a:r>
          </a:p>
          <a:p>
            <a:r>
              <a:rPr lang="en-US" b="1" dirty="0"/>
              <a:t>FALLBACK</a:t>
            </a:r>
            <a:r>
              <a:rPr lang="en-US" dirty="0"/>
              <a:t> - Files listed under this header specifies fallback pages if a page is inaccessible</a:t>
            </a:r>
          </a:p>
          <a:p>
            <a:pPr marL="114300" indent="0">
              <a:buNone/>
            </a:pPr>
            <a:endParaRPr lang="en-US" dirty="0"/>
          </a:p>
        </p:txBody>
      </p:sp>
    </p:spTree>
    <p:extLst>
      <p:ext uri="{BB962C8B-B14F-4D97-AF65-F5344CB8AC3E}">
        <p14:creationId xmlns:p14="http://schemas.microsoft.com/office/powerpoint/2010/main" val="3009593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MANIFEST</a:t>
            </a:r>
          </a:p>
        </p:txBody>
      </p:sp>
      <p:sp>
        <p:nvSpPr>
          <p:cNvPr id="3" name="Content Placeholder 2"/>
          <p:cNvSpPr>
            <a:spLocks noGrp="1"/>
          </p:cNvSpPr>
          <p:nvPr>
            <p:ph idx="1"/>
          </p:nvPr>
        </p:nvSpPr>
        <p:spPr/>
        <p:txBody>
          <a:bodyPr/>
          <a:lstStyle/>
          <a:p>
            <a:pPr marL="114300" indent="0">
              <a:buNone/>
            </a:pPr>
            <a:r>
              <a:rPr lang="en-US" dirty="0"/>
              <a:t>The first line, CACHE MANIFEST, is required</a:t>
            </a:r>
            <a:r>
              <a:rPr lang="en-US" dirty="0" smtClean="0"/>
              <a:t>:</a:t>
            </a:r>
          </a:p>
          <a:p>
            <a:pPr marL="114300" indent="0">
              <a:buNone/>
            </a:pPr>
            <a:endParaRPr lang="en-US" dirty="0" smtClean="0"/>
          </a:p>
          <a:p>
            <a:pPr marL="114300" indent="0">
              <a:buNone/>
            </a:pPr>
            <a:r>
              <a:rPr lang="en-US" dirty="0">
                <a:solidFill>
                  <a:srgbClr val="0000FF"/>
                </a:solidFill>
              </a:rPr>
              <a:t>CACHE MANIFEST</a:t>
            </a:r>
            <a:br>
              <a:rPr lang="en-US" dirty="0">
                <a:solidFill>
                  <a:srgbClr val="0000FF"/>
                </a:solidFill>
              </a:rPr>
            </a:br>
            <a:r>
              <a:rPr lang="en-US" dirty="0">
                <a:solidFill>
                  <a:srgbClr val="0000FF"/>
                </a:solidFill>
              </a:rPr>
              <a:t>/</a:t>
            </a:r>
            <a:r>
              <a:rPr lang="en-US" dirty="0" err="1">
                <a:solidFill>
                  <a:srgbClr val="0000FF"/>
                </a:solidFill>
              </a:rPr>
              <a:t>theme.css</a:t>
            </a:r>
            <a:r>
              <a:rPr lang="en-US" dirty="0">
                <a:solidFill>
                  <a:srgbClr val="0000FF"/>
                </a:solidFill>
              </a:rPr>
              <a:t/>
            </a:r>
            <a:br>
              <a:rPr lang="en-US" dirty="0">
                <a:solidFill>
                  <a:srgbClr val="0000FF"/>
                </a:solidFill>
              </a:rPr>
            </a:br>
            <a:r>
              <a:rPr lang="en-US" dirty="0">
                <a:solidFill>
                  <a:srgbClr val="0000FF"/>
                </a:solidFill>
              </a:rPr>
              <a:t>/</a:t>
            </a:r>
            <a:r>
              <a:rPr lang="en-US" dirty="0" err="1">
                <a:solidFill>
                  <a:srgbClr val="0000FF"/>
                </a:solidFill>
              </a:rPr>
              <a:t>logo.gif</a:t>
            </a:r>
            <a:r>
              <a:rPr lang="en-US" dirty="0">
                <a:solidFill>
                  <a:srgbClr val="0000FF"/>
                </a:solidFill>
              </a:rPr>
              <a:t/>
            </a:r>
            <a:br>
              <a:rPr lang="en-US" dirty="0">
                <a:solidFill>
                  <a:srgbClr val="0000FF"/>
                </a:solidFill>
              </a:rPr>
            </a:br>
            <a:r>
              <a:rPr lang="en-US" dirty="0">
                <a:solidFill>
                  <a:srgbClr val="0000FF"/>
                </a:solidFill>
              </a:rPr>
              <a:t>/</a:t>
            </a:r>
            <a:r>
              <a:rPr lang="en-US" dirty="0" err="1">
                <a:solidFill>
                  <a:srgbClr val="0000FF"/>
                </a:solidFill>
              </a:rPr>
              <a:t>main.js</a:t>
            </a:r>
            <a:r>
              <a:rPr lang="en-US" dirty="0">
                <a:solidFill>
                  <a:srgbClr val="0000FF"/>
                </a:solidFill>
              </a:rPr>
              <a:t> </a:t>
            </a:r>
            <a:endParaRPr lang="en-US" dirty="0" smtClean="0">
              <a:solidFill>
                <a:srgbClr val="0000FF"/>
              </a:solidFill>
            </a:endParaRPr>
          </a:p>
          <a:p>
            <a:pPr marL="114300" indent="0">
              <a:buNone/>
            </a:pPr>
            <a:endParaRPr lang="en-US" dirty="0">
              <a:solidFill>
                <a:srgbClr val="0000FF"/>
              </a:solidFill>
            </a:endParaRPr>
          </a:p>
          <a:p>
            <a:pPr marL="114300" indent="0">
              <a:buNone/>
            </a:pPr>
            <a:r>
              <a:rPr lang="en-US" dirty="0"/>
              <a:t>The manifest file above lists three resources: a CSS file, a GIF image, and a JavaScript file. When the manifest file is loaded, the browser will download the three files from the root directory of the web site. Then, whenever the user is not connected to the internet, the resources will still be available.</a:t>
            </a:r>
          </a:p>
          <a:p>
            <a:pPr marL="114300" indent="0">
              <a:buNone/>
            </a:pPr>
            <a:endParaRPr lang="en-US" dirty="0"/>
          </a:p>
        </p:txBody>
      </p:sp>
    </p:spTree>
    <p:extLst>
      <p:ext uri="{BB962C8B-B14F-4D97-AF65-F5344CB8AC3E}">
        <p14:creationId xmlns:p14="http://schemas.microsoft.com/office/powerpoint/2010/main" val="16287084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p:txBody>
          <a:bodyPr/>
          <a:lstStyle/>
          <a:p>
            <a:pPr marL="114300" indent="0">
              <a:buNone/>
            </a:pPr>
            <a:r>
              <a:rPr lang="en-US" dirty="0"/>
              <a:t>The NETWORK section below specifies that the file "</a:t>
            </a:r>
            <a:r>
              <a:rPr lang="en-US" dirty="0" err="1"/>
              <a:t>login.asp</a:t>
            </a:r>
            <a:r>
              <a:rPr lang="en-US" dirty="0"/>
              <a:t>" should never be cached, and will not be available </a:t>
            </a:r>
            <a:r>
              <a:rPr lang="en-US" dirty="0" smtClean="0"/>
              <a:t>offline.</a:t>
            </a:r>
          </a:p>
          <a:p>
            <a:pPr marL="114300" indent="0">
              <a:buNone/>
            </a:pPr>
            <a:endParaRPr lang="en-US" dirty="0"/>
          </a:p>
          <a:p>
            <a:pPr marL="114300" indent="0">
              <a:buNone/>
            </a:pPr>
            <a:r>
              <a:rPr lang="en-US" dirty="0">
                <a:solidFill>
                  <a:srgbClr val="0000FF"/>
                </a:solidFill>
              </a:rPr>
              <a:t>NETWORK:</a:t>
            </a:r>
            <a:br>
              <a:rPr lang="en-US" dirty="0">
                <a:solidFill>
                  <a:srgbClr val="0000FF"/>
                </a:solidFill>
              </a:rPr>
            </a:br>
            <a:r>
              <a:rPr lang="en-US" dirty="0" err="1" smtClean="0">
                <a:solidFill>
                  <a:srgbClr val="0000FF"/>
                </a:solidFill>
              </a:rPr>
              <a:t>login.asp</a:t>
            </a:r>
            <a:endParaRPr lang="en-US" dirty="0" smtClean="0">
              <a:solidFill>
                <a:srgbClr val="0000FF"/>
              </a:solidFill>
            </a:endParaRPr>
          </a:p>
          <a:p>
            <a:pPr marL="114300" indent="0">
              <a:buNone/>
            </a:pPr>
            <a:endParaRPr lang="en-US" dirty="0" smtClean="0"/>
          </a:p>
          <a:p>
            <a:pPr marL="114300" indent="0">
              <a:buNone/>
            </a:pPr>
            <a:r>
              <a:rPr lang="en-US" dirty="0"/>
              <a:t>An asterisk can be used to indicate that all other resources/files require an internet connection</a:t>
            </a:r>
            <a:r>
              <a:rPr lang="en-US" dirty="0" smtClean="0"/>
              <a:t>:</a:t>
            </a:r>
          </a:p>
          <a:p>
            <a:pPr marL="114300" indent="0">
              <a:buNone/>
            </a:pPr>
            <a:endParaRPr lang="en-US" dirty="0" smtClean="0"/>
          </a:p>
          <a:p>
            <a:pPr marL="114300" indent="0">
              <a:buNone/>
            </a:pPr>
            <a:r>
              <a:rPr lang="en-US" dirty="0"/>
              <a:t>NETWORK:</a:t>
            </a:r>
            <a:br>
              <a:rPr lang="en-US" dirty="0"/>
            </a:br>
            <a:r>
              <a:rPr lang="en-US" dirty="0"/>
              <a:t>*</a:t>
            </a:r>
          </a:p>
        </p:txBody>
      </p:sp>
    </p:spTree>
    <p:extLst>
      <p:ext uri="{BB962C8B-B14F-4D97-AF65-F5344CB8AC3E}">
        <p14:creationId xmlns:p14="http://schemas.microsoft.com/office/powerpoint/2010/main" val="83944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FALLBACK</a:t>
            </a:r>
            <a:endParaRPr lang="en-US" dirty="0"/>
          </a:p>
        </p:txBody>
      </p:sp>
      <p:sp>
        <p:nvSpPr>
          <p:cNvPr id="3" name="Content Placeholder 2"/>
          <p:cNvSpPr>
            <a:spLocks noGrp="1"/>
          </p:cNvSpPr>
          <p:nvPr>
            <p:ph idx="1"/>
          </p:nvPr>
        </p:nvSpPr>
        <p:spPr/>
        <p:txBody>
          <a:bodyPr/>
          <a:lstStyle/>
          <a:p>
            <a:pPr marL="114300" indent="0">
              <a:buNone/>
            </a:pPr>
            <a:r>
              <a:rPr lang="en-US" dirty="0"/>
              <a:t>The FALLBACK section below specifies that "</a:t>
            </a:r>
            <a:r>
              <a:rPr lang="en-US" dirty="0" err="1"/>
              <a:t>offline.html</a:t>
            </a:r>
            <a:r>
              <a:rPr lang="en-US" dirty="0"/>
              <a:t>" will be served in place of all files in the /html/ catalog, in case an internet connection cannot be </a:t>
            </a:r>
            <a:r>
              <a:rPr lang="en-US" dirty="0" smtClean="0"/>
              <a:t>established:</a:t>
            </a:r>
          </a:p>
          <a:p>
            <a:pPr marL="114300" indent="0">
              <a:buNone/>
            </a:pPr>
            <a:endParaRPr lang="en-US" dirty="0"/>
          </a:p>
          <a:p>
            <a:pPr marL="114300" indent="0">
              <a:buNone/>
            </a:pPr>
            <a:r>
              <a:rPr lang="en-US" dirty="0">
                <a:solidFill>
                  <a:srgbClr val="0000FF"/>
                </a:solidFill>
              </a:rPr>
              <a:t>FALLBACK:</a:t>
            </a:r>
            <a:br>
              <a:rPr lang="en-US" dirty="0">
                <a:solidFill>
                  <a:srgbClr val="0000FF"/>
                </a:solidFill>
              </a:rPr>
            </a:br>
            <a:r>
              <a:rPr lang="en-US" dirty="0">
                <a:solidFill>
                  <a:srgbClr val="0000FF"/>
                </a:solidFill>
              </a:rPr>
              <a:t>/html/ /</a:t>
            </a:r>
            <a:r>
              <a:rPr lang="en-US" dirty="0" err="1">
                <a:solidFill>
                  <a:srgbClr val="0000FF"/>
                </a:solidFill>
              </a:rPr>
              <a:t>offline.html</a:t>
            </a:r>
            <a:endParaRPr lang="en-US" dirty="0">
              <a:solidFill>
                <a:srgbClr val="0000FF"/>
              </a:solidFill>
            </a:endParaRPr>
          </a:p>
        </p:txBody>
      </p:sp>
    </p:spTree>
    <p:extLst>
      <p:ext uri="{BB962C8B-B14F-4D97-AF65-F5344CB8AC3E}">
        <p14:creationId xmlns:p14="http://schemas.microsoft.com/office/powerpoint/2010/main" val="11187695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a:t>
            </a:r>
            <a:r>
              <a:rPr lang="en-US" dirty="0" smtClean="0"/>
              <a:t>Cache</a:t>
            </a:r>
            <a:endParaRPr lang="en-US" dirty="0"/>
          </a:p>
        </p:txBody>
      </p:sp>
      <p:sp>
        <p:nvSpPr>
          <p:cNvPr id="3" name="Content Placeholder 2"/>
          <p:cNvSpPr>
            <a:spLocks noGrp="1"/>
          </p:cNvSpPr>
          <p:nvPr>
            <p:ph idx="1"/>
          </p:nvPr>
        </p:nvSpPr>
        <p:spPr/>
        <p:txBody>
          <a:bodyPr/>
          <a:lstStyle/>
          <a:p>
            <a:pPr marL="114300" indent="0">
              <a:buNone/>
            </a:pPr>
            <a:r>
              <a:rPr lang="en-US" dirty="0"/>
              <a:t>Once an application is cached, it remains cached until one of the following happens:</a:t>
            </a:r>
          </a:p>
          <a:p>
            <a:r>
              <a:rPr lang="en-US" dirty="0"/>
              <a:t>The user clears the browser's cache</a:t>
            </a:r>
          </a:p>
          <a:p>
            <a:r>
              <a:rPr lang="en-US" dirty="0"/>
              <a:t>The manifest file is modified (see tip below)</a:t>
            </a:r>
          </a:p>
          <a:p>
            <a:r>
              <a:rPr lang="en-US" dirty="0"/>
              <a:t>The application cache is programmatically updated</a:t>
            </a:r>
          </a:p>
          <a:p>
            <a:endParaRPr lang="en-US" dirty="0"/>
          </a:p>
        </p:txBody>
      </p:sp>
    </p:spTree>
    <p:extLst>
      <p:ext uri="{BB962C8B-B14F-4D97-AF65-F5344CB8AC3E}">
        <p14:creationId xmlns:p14="http://schemas.microsoft.com/office/powerpoint/2010/main" val="2496103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Browser Support for HTML5</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757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Browser Support for HTML5</a:t>
            </a:r>
            <a:endParaRPr lang="en-US" dirty="0"/>
          </a:p>
        </p:txBody>
      </p:sp>
      <p:sp>
        <p:nvSpPr>
          <p:cNvPr id="6" name="Content Placeholder 5"/>
          <p:cNvSpPr>
            <a:spLocks noGrp="1"/>
          </p:cNvSpPr>
          <p:nvPr>
            <p:ph idx="1"/>
          </p:nvPr>
        </p:nvSpPr>
        <p:spPr/>
        <p:txBody>
          <a:bodyPr/>
          <a:lstStyle/>
          <a:p>
            <a:pPr marL="114300" indent="0">
              <a:buNone/>
            </a:pPr>
            <a:r>
              <a:rPr lang="en-US" dirty="0"/>
              <a:t>HTML5 is not yet an official standard, and no browsers have full HTML5 </a:t>
            </a:r>
            <a:r>
              <a:rPr lang="en-US" dirty="0" smtClean="0"/>
              <a:t>support.</a:t>
            </a:r>
          </a:p>
          <a:p>
            <a:pPr marL="114300" indent="0">
              <a:buNone/>
            </a:pPr>
            <a:endParaRPr lang="en-US" dirty="0"/>
          </a:p>
          <a:p>
            <a:pPr marL="114300" indent="0">
              <a:buNone/>
            </a:pPr>
            <a:r>
              <a:rPr lang="en-US" dirty="0"/>
              <a:t>But all major browsers (Safari, Chrome, Firefox, Opera, Internet Explorer) continue to add new HTML5 features to their latest versions.</a:t>
            </a:r>
          </a:p>
        </p:txBody>
      </p:sp>
    </p:spTree>
    <p:extLst>
      <p:ext uri="{BB962C8B-B14F-4D97-AF65-F5344CB8AC3E}">
        <p14:creationId xmlns:p14="http://schemas.microsoft.com/office/powerpoint/2010/main" val="3157612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HTML5 Document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620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HTML5 &lt;!DOCTYPE&gt;</a:t>
            </a:r>
            <a:endParaRPr lang="en-US" dirty="0"/>
          </a:p>
        </p:txBody>
      </p:sp>
      <p:sp>
        <p:nvSpPr>
          <p:cNvPr id="3" name="Content Placeholder 2"/>
          <p:cNvSpPr>
            <a:spLocks noGrp="1"/>
          </p:cNvSpPr>
          <p:nvPr>
            <p:ph idx="1"/>
          </p:nvPr>
        </p:nvSpPr>
        <p:spPr/>
        <p:txBody>
          <a:bodyPr/>
          <a:lstStyle/>
          <a:p>
            <a:pPr marL="114300" indent="0">
              <a:buNone/>
            </a:pPr>
            <a:r>
              <a:rPr lang="en-US" dirty="0" smtClean="0"/>
              <a:t>In </a:t>
            </a:r>
            <a:r>
              <a:rPr lang="en-US" dirty="0"/>
              <a:t>HTML5 there is only one </a:t>
            </a:r>
            <a:r>
              <a:rPr lang="en-US" b="1" dirty="0"/>
              <a:t>&lt;!</a:t>
            </a:r>
            <a:r>
              <a:rPr lang="en-US" b="1" dirty="0" err="1"/>
              <a:t>doctype</a:t>
            </a:r>
            <a:r>
              <a:rPr lang="en-US" b="1" dirty="0"/>
              <a:t>&gt;</a:t>
            </a:r>
            <a:r>
              <a:rPr lang="en-US" dirty="0"/>
              <a:t> declaration, and it is very simple</a:t>
            </a:r>
            <a:r>
              <a:rPr lang="en-US" dirty="0" smtClean="0"/>
              <a:t>:</a:t>
            </a:r>
          </a:p>
          <a:p>
            <a:pPr marL="114300" indent="0">
              <a:buNone/>
            </a:pPr>
            <a:endParaRPr lang="en-US" dirty="0"/>
          </a:p>
          <a:p>
            <a:pPr marL="114300" indent="0">
              <a:buNone/>
            </a:pPr>
            <a:r>
              <a:rPr lang="en-US" dirty="0">
                <a:solidFill>
                  <a:srgbClr val="0000FF"/>
                </a:solidFill>
              </a:rPr>
              <a:t>&lt;!DOCTYPE html&gt;</a:t>
            </a:r>
          </a:p>
        </p:txBody>
      </p:sp>
    </p:spTree>
    <p:extLst>
      <p:ext uri="{BB962C8B-B14F-4D97-AF65-F5344CB8AC3E}">
        <p14:creationId xmlns:p14="http://schemas.microsoft.com/office/powerpoint/2010/main" val="2152443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1769</TotalTime>
  <Words>2167</Words>
  <Application>Microsoft Office PowerPoint</Application>
  <PresentationFormat>On-screen Show (4:3)</PresentationFormat>
  <Paragraphs>356</Paragraphs>
  <Slides>56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Cambria</vt:lpstr>
      <vt:lpstr>Wingdings</vt:lpstr>
      <vt:lpstr>Adjacency</vt:lpstr>
      <vt:lpstr>HTML5</vt:lpstr>
      <vt:lpstr>What is HTML5?</vt:lpstr>
      <vt:lpstr>What is HTML5?</vt:lpstr>
      <vt:lpstr>Differences Between HTML4 and HTML5</vt:lpstr>
      <vt:lpstr>Differences Between HTML4 &amp; HTML5</vt:lpstr>
      <vt:lpstr>Browser Support for HTML5</vt:lpstr>
      <vt:lpstr>Browser Support for HTML5</vt:lpstr>
      <vt:lpstr>HTML5 Document</vt:lpstr>
      <vt:lpstr>The HTML5 &lt;!DOCTYPE&gt;</vt:lpstr>
      <vt:lpstr>Minimum HTML5 Document</vt:lpstr>
      <vt:lpstr>HTML5 New Elements</vt:lpstr>
      <vt:lpstr>The New &lt;canvas&gt; Element</vt:lpstr>
      <vt:lpstr>New Media Elements</vt:lpstr>
      <vt:lpstr>New Form Elements</vt:lpstr>
      <vt:lpstr>New Semantic/Structural Elements</vt:lpstr>
      <vt:lpstr>New Semantic/Structural Elements</vt:lpstr>
      <vt:lpstr>New Semantic/Structural Elements</vt:lpstr>
      <vt:lpstr>Removed Elements</vt:lpstr>
      <vt:lpstr>HTML5 Canvas</vt:lpstr>
      <vt:lpstr>HTML5 Canvas</vt:lpstr>
      <vt:lpstr>HTML5 Inline SVG</vt:lpstr>
      <vt:lpstr>HTML5 Inline SVG</vt:lpstr>
      <vt:lpstr>SVG Advantages</vt:lpstr>
      <vt:lpstr>Difference Between SVG &amp; Canvas</vt:lpstr>
      <vt:lpstr>HTML5 Geolocation</vt:lpstr>
      <vt:lpstr>HTML5 Geolocation</vt:lpstr>
      <vt:lpstr>Information you get from Geolocation API</vt:lpstr>
      <vt:lpstr>HTML5 Video</vt:lpstr>
      <vt:lpstr>HTML5 Video</vt:lpstr>
      <vt:lpstr>Video Formats and Browser Support</vt:lpstr>
      <vt:lpstr>HTML5 Audio</vt:lpstr>
      <vt:lpstr>HTML5 Audio</vt:lpstr>
      <vt:lpstr>Audio Formats and Browser Support</vt:lpstr>
      <vt:lpstr>HTML5 Input Types</vt:lpstr>
      <vt:lpstr>HTML5 Input Types</vt:lpstr>
      <vt:lpstr>HTML5 Form Elements</vt:lpstr>
      <vt:lpstr>HTML5 Form Elements</vt:lpstr>
      <vt:lpstr>HTML5 &lt;datalist&gt; Element</vt:lpstr>
      <vt:lpstr>HTML5 &lt;keygen&gt; Element</vt:lpstr>
      <vt:lpstr>HTML5 &lt;output&gt; Element</vt:lpstr>
      <vt:lpstr>HTML5 &lt;output&gt; Element</vt:lpstr>
      <vt:lpstr>HTML5 Semantic Elements</vt:lpstr>
      <vt:lpstr>HTML5 Semantic Elements</vt:lpstr>
      <vt:lpstr>HTML5 Semantic Elements</vt:lpstr>
      <vt:lpstr>HTML5 Web Storage</vt:lpstr>
      <vt:lpstr>HTML5 Web Storage</vt:lpstr>
      <vt:lpstr>HTML5 Web Storage</vt:lpstr>
      <vt:lpstr>HTML5 Application Cache</vt:lpstr>
      <vt:lpstr>HTML5 Application Cache</vt:lpstr>
      <vt:lpstr>HTML5 Cache Manifest Example</vt:lpstr>
      <vt:lpstr>Cache Manifest Basics</vt:lpstr>
      <vt:lpstr>The Manifest File</vt:lpstr>
      <vt:lpstr>CACHE MANIFEST</vt:lpstr>
      <vt:lpstr>NETWORK</vt:lpstr>
      <vt:lpstr>FALLBACK</vt:lpstr>
      <vt:lpstr>Updating the Cache</vt:lpstr>
    </vt:vector>
  </TitlesOfParts>
  <Company>Singsys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Savita Tripathi</dc:creator>
  <cp:lastModifiedBy>Singsys-Rak</cp:lastModifiedBy>
  <cp:revision>87</cp:revision>
  <dcterms:created xsi:type="dcterms:W3CDTF">2012-10-16T19:12:25Z</dcterms:created>
  <dcterms:modified xsi:type="dcterms:W3CDTF">2014-01-17T08:55:11Z</dcterms:modified>
</cp:coreProperties>
</file>